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2076136380" r:id="rId5"/>
    <p:sldId id="2076136357" r:id="rId6"/>
    <p:sldId id="2076136381" r:id="rId7"/>
    <p:sldId id="2076136356" r:id="rId8"/>
    <p:sldId id="2076136386" r:id="rId9"/>
    <p:sldId id="2076136387" r:id="rId10"/>
    <p:sldId id="2076136391" r:id="rId11"/>
    <p:sldId id="2076136392" r:id="rId12"/>
    <p:sldId id="2076136389" r:id="rId13"/>
    <p:sldId id="2076136388" r:id="rId14"/>
    <p:sldId id="2076136373" r:id="rId15"/>
    <p:sldId id="2076136362" r:id="rId16"/>
    <p:sldId id="2076136378" r:id="rId17"/>
    <p:sldId id="2076136384" r:id="rId18"/>
    <p:sldId id="2076136363" r:id="rId19"/>
    <p:sldId id="2076136377" r:id="rId20"/>
    <p:sldId id="2076136364" r:id="rId21"/>
    <p:sldId id="2076136385" r:id="rId22"/>
    <p:sldId id="2076136367" r:id="rId23"/>
    <p:sldId id="2076136368" r:id="rId24"/>
    <p:sldId id="2076136370" r:id="rId25"/>
    <p:sldId id="2076136383" r:id="rId26"/>
  </p:sldIdLst>
  <p:sldSz cx="12192000" cy="6858000"/>
  <p:notesSz cx="7099300" cy="10234613"/>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B16E2D-F925-73AA-AF67-C54EC008CB6A}" name="Stefanie Vanhoele" initials="SV" userId="S::svan0424@lpq.com::2696c35a-1e44-4232-8691-5f1c29268c10" providerId="AD"/>
  <p188:author id="{57E2868C-E534-8A1D-7133-78974E7B06A1}" name="Blagovest Grozdanov" initials="BG" userId="S::bgro0821@lpq.com::8412ec14-665d-4ce2-a69d-b9aa4ac4730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FF9300"/>
    <a:srgbClr val="DBDBDB"/>
    <a:srgbClr val="EDEDED"/>
    <a:srgbClr val="FFF7E1"/>
    <a:srgbClr val="FFF2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C0D041-4C6A-4180-80C3-D4A62343B0A9}" v="350" dt="2025-04-14T10:00:12.2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00" d="100"/>
          <a:sy n="100" d="100"/>
        </p:scale>
        <p:origin x="258"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BE"/>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5172BDF6-065F-4437-8A4A-E0710E69F989}" type="datetimeFigureOut">
              <a:rPr lang="en-BE" smtClean="0"/>
              <a:t>06/03/2025</a:t>
            </a:fld>
            <a:endParaRPr lang="en-BE"/>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en-BE"/>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en-BE"/>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97B03C72-14D5-4ECB-A036-94CBACE65A38}" type="slidenum">
              <a:rPr lang="en-BE" smtClean="0"/>
              <a:t>‹#›</a:t>
            </a:fld>
            <a:endParaRPr lang="en-BE"/>
          </a:p>
        </p:txBody>
      </p:sp>
    </p:spTree>
    <p:extLst>
      <p:ext uri="{BB962C8B-B14F-4D97-AF65-F5344CB8AC3E}">
        <p14:creationId xmlns:p14="http://schemas.microsoft.com/office/powerpoint/2010/main" val="1577931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DCA5E3F-7BE2-584F-B52D-DAFF7DEEC9B7}" type="slidenum">
              <a:rPr lang="fr-FR" smtClean="0"/>
              <a:t>2</a:t>
            </a:fld>
            <a:endParaRPr lang="fr-FR"/>
          </a:p>
        </p:txBody>
      </p:sp>
    </p:spTree>
    <p:extLst>
      <p:ext uri="{BB962C8B-B14F-4D97-AF65-F5344CB8AC3E}">
        <p14:creationId xmlns:p14="http://schemas.microsoft.com/office/powerpoint/2010/main" val="3920275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97B03C72-14D5-4ECB-A036-94CBACE65A38}" type="slidenum">
              <a:rPr lang="en-BE" smtClean="0"/>
              <a:t>17</a:t>
            </a:fld>
            <a:endParaRPr lang="en-BE"/>
          </a:p>
        </p:txBody>
      </p:sp>
    </p:spTree>
    <p:extLst>
      <p:ext uri="{BB962C8B-B14F-4D97-AF65-F5344CB8AC3E}">
        <p14:creationId xmlns:p14="http://schemas.microsoft.com/office/powerpoint/2010/main" val="439927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97B03C72-14D5-4ECB-A036-94CBACE65A38}" type="slidenum">
              <a:rPr lang="en-BE" smtClean="0"/>
              <a:t>18</a:t>
            </a:fld>
            <a:endParaRPr lang="en-BE"/>
          </a:p>
        </p:txBody>
      </p:sp>
    </p:spTree>
    <p:extLst>
      <p:ext uri="{BB962C8B-B14F-4D97-AF65-F5344CB8AC3E}">
        <p14:creationId xmlns:p14="http://schemas.microsoft.com/office/powerpoint/2010/main" val="4087537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Date Placeholder 3"/>
          <p:cNvSpPr>
            <a:spLocks noGrp="1"/>
          </p:cNvSpPr>
          <p:nvPr>
            <p:ph type="dt" idx="1"/>
          </p:nvPr>
        </p:nvSpPr>
        <p:spPr/>
        <p:txBody>
          <a:bodyPr/>
          <a:lstStyle/>
          <a:p>
            <a:r>
              <a:rPr lang="fr-FR"/>
              <a:t>29/03/2023</a:t>
            </a:r>
          </a:p>
        </p:txBody>
      </p:sp>
      <p:sp>
        <p:nvSpPr>
          <p:cNvPr id="5" name="Footer Placeholder 4"/>
          <p:cNvSpPr>
            <a:spLocks noGrp="1"/>
          </p:cNvSpPr>
          <p:nvPr>
            <p:ph type="ftr" sz="quarter" idx="4"/>
          </p:nvPr>
        </p:nvSpPr>
        <p:spPr/>
        <p:txBody>
          <a:bodyPr/>
          <a:lstStyle/>
          <a:p>
            <a:endParaRPr lang="fr-FR"/>
          </a:p>
        </p:txBody>
      </p:sp>
      <p:sp>
        <p:nvSpPr>
          <p:cNvPr id="6" name="Slide Number Placeholder 5"/>
          <p:cNvSpPr>
            <a:spLocks noGrp="1"/>
          </p:cNvSpPr>
          <p:nvPr>
            <p:ph type="sldNum" sz="quarter" idx="5"/>
          </p:nvPr>
        </p:nvSpPr>
        <p:spPr/>
        <p:txBody>
          <a:bodyPr/>
          <a:lstStyle/>
          <a:p>
            <a:fld id="{BDCA5E3F-7BE2-584F-B52D-DAFF7DEEC9B7}" type="slidenum">
              <a:rPr lang="fr-FR" smtClean="0"/>
              <a:t>19</a:t>
            </a:fld>
            <a:endParaRPr lang="fr-FR"/>
          </a:p>
        </p:txBody>
      </p:sp>
    </p:spTree>
    <p:extLst>
      <p:ext uri="{BB962C8B-B14F-4D97-AF65-F5344CB8AC3E}">
        <p14:creationId xmlns:p14="http://schemas.microsoft.com/office/powerpoint/2010/main" val="3288182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BDCA5E3F-7BE2-584F-B52D-DAFF7DEEC9B7}" type="slidenum">
              <a:rPr lang="fr-FR" smtClean="0"/>
              <a:t>20</a:t>
            </a:fld>
            <a:endParaRPr lang="fr-FR"/>
          </a:p>
        </p:txBody>
      </p:sp>
      <p:sp>
        <p:nvSpPr>
          <p:cNvPr id="5" name="Espace réservé de la date 4">
            <a:extLst>
              <a:ext uri="{FF2B5EF4-FFF2-40B4-BE49-F238E27FC236}">
                <a16:creationId xmlns:a16="http://schemas.microsoft.com/office/drawing/2014/main" id="{9222AC39-E522-A97C-67A4-08ABE2CF75CA}"/>
              </a:ext>
            </a:extLst>
          </p:cNvPr>
          <p:cNvSpPr>
            <a:spLocks noGrp="1"/>
          </p:cNvSpPr>
          <p:nvPr>
            <p:ph type="dt" idx="1"/>
          </p:nvPr>
        </p:nvSpPr>
        <p:spPr/>
        <p:txBody>
          <a:bodyPr/>
          <a:lstStyle/>
          <a:p>
            <a:r>
              <a:rPr lang="fr-FR"/>
              <a:t>29/03/2023</a:t>
            </a:r>
          </a:p>
        </p:txBody>
      </p:sp>
      <p:sp>
        <p:nvSpPr>
          <p:cNvPr id="6" name="Espace réservé du pied de page 5">
            <a:extLst>
              <a:ext uri="{FF2B5EF4-FFF2-40B4-BE49-F238E27FC236}">
                <a16:creationId xmlns:a16="http://schemas.microsoft.com/office/drawing/2014/main" id="{6FF91ABA-23EB-6AC5-531A-A1E04D1762BB}"/>
              </a:ext>
            </a:extLst>
          </p:cNvPr>
          <p:cNvSpPr>
            <a:spLocks noGrp="1"/>
          </p:cNvSpPr>
          <p:nvPr>
            <p:ph type="ftr" sz="quarter" idx="4"/>
          </p:nvPr>
        </p:nvSpPr>
        <p:spPr/>
        <p:txBody>
          <a:bodyPr/>
          <a:lstStyle/>
          <a:p>
            <a:endParaRPr lang="fr-FR"/>
          </a:p>
        </p:txBody>
      </p:sp>
    </p:spTree>
    <p:extLst>
      <p:ext uri="{BB962C8B-B14F-4D97-AF65-F5344CB8AC3E}">
        <p14:creationId xmlns:p14="http://schemas.microsoft.com/office/powerpoint/2010/main" val="1272685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Date Placeholder 3"/>
          <p:cNvSpPr>
            <a:spLocks noGrp="1"/>
          </p:cNvSpPr>
          <p:nvPr>
            <p:ph type="dt" idx="1"/>
          </p:nvPr>
        </p:nvSpPr>
        <p:spPr/>
        <p:txBody>
          <a:bodyPr/>
          <a:lstStyle/>
          <a:p>
            <a:r>
              <a:rPr lang="fr-FR"/>
              <a:t>29/03/2023</a:t>
            </a:r>
          </a:p>
        </p:txBody>
      </p:sp>
      <p:sp>
        <p:nvSpPr>
          <p:cNvPr id="5" name="Footer Placeholder 4"/>
          <p:cNvSpPr>
            <a:spLocks noGrp="1"/>
          </p:cNvSpPr>
          <p:nvPr>
            <p:ph type="ftr" sz="quarter" idx="4"/>
          </p:nvPr>
        </p:nvSpPr>
        <p:spPr/>
        <p:txBody>
          <a:bodyPr/>
          <a:lstStyle/>
          <a:p>
            <a:endParaRPr lang="fr-FR"/>
          </a:p>
        </p:txBody>
      </p:sp>
      <p:sp>
        <p:nvSpPr>
          <p:cNvPr id="6" name="Slide Number Placeholder 5"/>
          <p:cNvSpPr>
            <a:spLocks noGrp="1"/>
          </p:cNvSpPr>
          <p:nvPr>
            <p:ph type="sldNum" sz="quarter" idx="5"/>
          </p:nvPr>
        </p:nvSpPr>
        <p:spPr/>
        <p:txBody>
          <a:bodyPr/>
          <a:lstStyle/>
          <a:p>
            <a:fld id="{BDCA5E3F-7BE2-584F-B52D-DAFF7DEEC9B7}" type="slidenum">
              <a:rPr lang="fr-FR" smtClean="0"/>
              <a:t>3</a:t>
            </a:fld>
            <a:endParaRPr lang="fr-FR"/>
          </a:p>
        </p:txBody>
      </p:sp>
    </p:spTree>
    <p:extLst>
      <p:ext uri="{BB962C8B-B14F-4D97-AF65-F5344CB8AC3E}">
        <p14:creationId xmlns:p14="http://schemas.microsoft.com/office/powerpoint/2010/main" val="1118021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Date Placeholder 3"/>
          <p:cNvSpPr>
            <a:spLocks noGrp="1"/>
          </p:cNvSpPr>
          <p:nvPr>
            <p:ph type="dt" idx="1"/>
          </p:nvPr>
        </p:nvSpPr>
        <p:spPr/>
        <p:txBody>
          <a:bodyPr/>
          <a:lstStyle/>
          <a:p>
            <a:r>
              <a:rPr lang="fr-FR"/>
              <a:t>29/03/2023</a:t>
            </a:r>
          </a:p>
        </p:txBody>
      </p:sp>
      <p:sp>
        <p:nvSpPr>
          <p:cNvPr id="5" name="Footer Placeholder 4"/>
          <p:cNvSpPr>
            <a:spLocks noGrp="1"/>
          </p:cNvSpPr>
          <p:nvPr>
            <p:ph type="ftr" sz="quarter" idx="4"/>
          </p:nvPr>
        </p:nvSpPr>
        <p:spPr/>
        <p:txBody>
          <a:bodyPr/>
          <a:lstStyle/>
          <a:p>
            <a:endParaRPr lang="fr-FR"/>
          </a:p>
        </p:txBody>
      </p:sp>
      <p:sp>
        <p:nvSpPr>
          <p:cNvPr id="6" name="Slide Number Placeholder 5"/>
          <p:cNvSpPr>
            <a:spLocks noGrp="1"/>
          </p:cNvSpPr>
          <p:nvPr>
            <p:ph type="sldNum" sz="quarter" idx="5"/>
          </p:nvPr>
        </p:nvSpPr>
        <p:spPr/>
        <p:txBody>
          <a:bodyPr/>
          <a:lstStyle/>
          <a:p>
            <a:fld id="{BDCA5E3F-7BE2-584F-B52D-DAFF7DEEC9B7}" type="slidenum">
              <a:rPr lang="fr-FR" smtClean="0"/>
              <a:t>4</a:t>
            </a:fld>
            <a:endParaRPr lang="fr-FR"/>
          </a:p>
        </p:txBody>
      </p:sp>
    </p:spTree>
    <p:extLst>
      <p:ext uri="{BB962C8B-B14F-4D97-AF65-F5344CB8AC3E}">
        <p14:creationId xmlns:p14="http://schemas.microsoft.com/office/powerpoint/2010/main" val="1859451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Date Placeholder 3"/>
          <p:cNvSpPr>
            <a:spLocks noGrp="1"/>
          </p:cNvSpPr>
          <p:nvPr>
            <p:ph type="dt" idx="1"/>
          </p:nvPr>
        </p:nvSpPr>
        <p:spPr/>
        <p:txBody>
          <a:bodyPr/>
          <a:lstStyle/>
          <a:p>
            <a:r>
              <a:rPr lang="fr-FR"/>
              <a:t>29/03/2023</a:t>
            </a:r>
          </a:p>
        </p:txBody>
      </p:sp>
      <p:sp>
        <p:nvSpPr>
          <p:cNvPr id="5" name="Footer Placeholder 4"/>
          <p:cNvSpPr>
            <a:spLocks noGrp="1"/>
          </p:cNvSpPr>
          <p:nvPr>
            <p:ph type="ftr" sz="quarter" idx="4"/>
          </p:nvPr>
        </p:nvSpPr>
        <p:spPr/>
        <p:txBody>
          <a:bodyPr/>
          <a:lstStyle/>
          <a:p>
            <a:endParaRPr lang="fr-FR"/>
          </a:p>
        </p:txBody>
      </p:sp>
      <p:sp>
        <p:nvSpPr>
          <p:cNvPr id="6" name="Slide Number Placeholder 5"/>
          <p:cNvSpPr>
            <a:spLocks noGrp="1"/>
          </p:cNvSpPr>
          <p:nvPr>
            <p:ph type="sldNum" sz="quarter" idx="5"/>
          </p:nvPr>
        </p:nvSpPr>
        <p:spPr/>
        <p:txBody>
          <a:bodyPr/>
          <a:lstStyle/>
          <a:p>
            <a:fld id="{BDCA5E3F-7BE2-584F-B52D-DAFF7DEEC9B7}" type="slidenum">
              <a:rPr lang="fr-FR" smtClean="0"/>
              <a:t>11</a:t>
            </a:fld>
            <a:endParaRPr lang="fr-FR"/>
          </a:p>
        </p:txBody>
      </p:sp>
    </p:spTree>
    <p:extLst>
      <p:ext uri="{BB962C8B-B14F-4D97-AF65-F5344CB8AC3E}">
        <p14:creationId xmlns:p14="http://schemas.microsoft.com/office/powerpoint/2010/main" val="1550134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BDCA5E3F-7BE2-584F-B52D-DAFF7DEEC9B7}" type="slidenum">
              <a:rPr lang="fr-FR" smtClean="0"/>
              <a:t>12</a:t>
            </a:fld>
            <a:endParaRPr lang="fr-FR"/>
          </a:p>
        </p:txBody>
      </p:sp>
      <p:sp>
        <p:nvSpPr>
          <p:cNvPr id="5" name="Espace réservé de la date 4">
            <a:extLst>
              <a:ext uri="{FF2B5EF4-FFF2-40B4-BE49-F238E27FC236}">
                <a16:creationId xmlns:a16="http://schemas.microsoft.com/office/drawing/2014/main" id="{FD57D429-130B-A8D3-3266-7DC2D1DA381B}"/>
              </a:ext>
            </a:extLst>
          </p:cNvPr>
          <p:cNvSpPr>
            <a:spLocks noGrp="1"/>
          </p:cNvSpPr>
          <p:nvPr>
            <p:ph type="dt" idx="1"/>
          </p:nvPr>
        </p:nvSpPr>
        <p:spPr/>
        <p:txBody>
          <a:bodyPr/>
          <a:lstStyle/>
          <a:p>
            <a:r>
              <a:rPr lang="fr-FR"/>
              <a:t>29/03/2023</a:t>
            </a:r>
          </a:p>
        </p:txBody>
      </p:sp>
      <p:sp>
        <p:nvSpPr>
          <p:cNvPr id="6" name="Espace réservé du pied de page 5">
            <a:extLst>
              <a:ext uri="{FF2B5EF4-FFF2-40B4-BE49-F238E27FC236}">
                <a16:creationId xmlns:a16="http://schemas.microsoft.com/office/drawing/2014/main" id="{10E95AE5-17E6-4C6C-82AA-682DB70E9C3C}"/>
              </a:ext>
            </a:extLst>
          </p:cNvPr>
          <p:cNvSpPr>
            <a:spLocks noGrp="1"/>
          </p:cNvSpPr>
          <p:nvPr>
            <p:ph type="ftr" sz="quarter" idx="4"/>
          </p:nvPr>
        </p:nvSpPr>
        <p:spPr/>
        <p:txBody>
          <a:bodyPr/>
          <a:lstStyle/>
          <a:p>
            <a:endParaRPr lang="fr-FR"/>
          </a:p>
        </p:txBody>
      </p:sp>
    </p:spTree>
    <p:extLst>
      <p:ext uri="{BB962C8B-B14F-4D97-AF65-F5344CB8AC3E}">
        <p14:creationId xmlns:p14="http://schemas.microsoft.com/office/powerpoint/2010/main" val="1560095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BDCA5E3F-7BE2-584F-B52D-DAFF7DEEC9B7}" type="slidenum">
              <a:rPr lang="fr-FR" smtClean="0"/>
              <a:t>13</a:t>
            </a:fld>
            <a:endParaRPr lang="fr-FR"/>
          </a:p>
        </p:txBody>
      </p:sp>
      <p:sp>
        <p:nvSpPr>
          <p:cNvPr id="5" name="Espace réservé de la date 4">
            <a:extLst>
              <a:ext uri="{FF2B5EF4-FFF2-40B4-BE49-F238E27FC236}">
                <a16:creationId xmlns:a16="http://schemas.microsoft.com/office/drawing/2014/main" id="{FD57D429-130B-A8D3-3266-7DC2D1DA381B}"/>
              </a:ext>
            </a:extLst>
          </p:cNvPr>
          <p:cNvSpPr>
            <a:spLocks noGrp="1"/>
          </p:cNvSpPr>
          <p:nvPr>
            <p:ph type="dt" idx="1"/>
          </p:nvPr>
        </p:nvSpPr>
        <p:spPr/>
        <p:txBody>
          <a:bodyPr/>
          <a:lstStyle/>
          <a:p>
            <a:r>
              <a:rPr lang="fr-FR"/>
              <a:t>29/03/2023</a:t>
            </a:r>
          </a:p>
        </p:txBody>
      </p:sp>
      <p:sp>
        <p:nvSpPr>
          <p:cNvPr id="6" name="Espace réservé du pied de page 5">
            <a:extLst>
              <a:ext uri="{FF2B5EF4-FFF2-40B4-BE49-F238E27FC236}">
                <a16:creationId xmlns:a16="http://schemas.microsoft.com/office/drawing/2014/main" id="{10E95AE5-17E6-4C6C-82AA-682DB70E9C3C}"/>
              </a:ext>
            </a:extLst>
          </p:cNvPr>
          <p:cNvSpPr>
            <a:spLocks noGrp="1"/>
          </p:cNvSpPr>
          <p:nvPr>
            <p:ph type="ftr" sz="quarter" idx="4"/>
          </p:nvPr>
        </p:nvSpPr>
        <p:spPr/>
        <p:txBody>
          <a:bodyPr/>
          <a:lstStyle/>
          <a:p>
            <a:endParaRPr lang="fr-FR"/>
          </a:p>
        </p:txBody>
      </p:sp>
    </p:spTree>
    <p:extLst>
      <p:ext uri="{BB962C8B-B14F-4D97-AF65-F5344CB8AC3E}">
        <p14:creationId xmlns:p14="http://schemas.microsoft.com/office/powerpoint/2010/main" val="1135432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BDCA5E3F-7BE2-584F-B52D-DAFF7DEEC9B7}" type="slidenum">
              <a:rPr lang="fr-FR" smtClean="0"/>
              <a:t>14</a:t>
            </a:fld>
            <a:endParaRPr lang="fr-FR"/>
          </a:p>
        </p:txBody>
      </p:sp>
      <p:sp>
        <p:nvSpPr>
          <p:cNvPr id="5" name="Espace réservé de la date 4">
            <a:extLst>
              <a:ext uri="{FF2B5EF4-FFF2-40B4-BE49-F238E27FC236}">
                <a16:creationId xmlns:a16="http://schemas.microsoft.com/office/drawing/2014/main" id="{FD57D429-130B-A8D3-3266-7DC2D1DA381B}"/>
              </a:ext>
            </a:extLst>
          </p:cNvPr>
          <p:cNvSpPr>
            <a:spLocks noGrp="1"/>
          </p:cNvSpPr>
          <p:nvPr>
            <p:ph type="dt" idx="1"/>
          </p:nvPr>
        </p:nvSpPr>
        <p:spPr/>
        <p:txBody>
          <a:bodyPr/>
          <a:lstStyle/>
          <a:p>
            <a:r>
              <a:rPr lang="fr-FR"/>
              <a:t>29/03/2023</a:t>
            </a:r>
          </a:p>
        </p:txBody>
      </p:sp>
      <p:sp>
        <p:nvSpPr>
          <p:cNvPr id="6" name="Espace réservé du pied de page 5">
            <a:extLst>
              <a:ext uri="{FF2B5EF4-FFF2-40B4-BE49-F238E27FC236}">
                <a16:creationId xmlns:a16="http://schemas.microsoft.com/office/drawing/2014/main" id="{10E95AE5-17E6-4C6C-82AA-682DB70E9C3C}"/>
              </a:ext>
            </a:extLst>
          </p:cNvPr>
          <p:cNvSpPr>
            <a:spLocks noGrp="1"/>
          </p:cNvSpPr>
          <p:nvPr>
            <p:ph type="ftr" sz="quarter" idx="4"/>
          </p:nvPr>
        </p:nvSpPr>
        <p:spPr/>
        <p:txBody>
          <a:bodyPr/>
          <a:lstStyle/>
          <a:p>
            <a:endParaRPr lang="fr-FR"/>
          </a:p>
        </p:txBody>
      </p:sp>
    </p:spTree>
    <p:extLst>
      <p:ext uri="{BB962C8B-B14F-4D97-AF65-F5344CB8AC3E}">
        <p14:creationId xmlns:p14="http://schemas.microsoft.com/office/powerpoint/2010/main" val="988683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BDCA5E3F-7BE2-584F-B52D-DAFF7DEEC9B7}" type="slidenum">
              <a:rPr lang="fr-FR" smtClean="0"/>
              <a:t>15</a:t>
            </a:fld>
            <a:endParaRPr lang="fr-FR"/>
          </a:p>
        </p:txBody>
      </p:sp>
      <p:sp>
        <p:nvSpPr>
          <p:cNvPr id="5" name="Espace réservé de la date 4">
            <a:extLst>
              <a:ext uri="{FF2B5EF4-FFF2-40B4-BE49-F238E27FC236}">
                <a16:creationId xmlns:a16="http://schemas.microsoft.com/office/drawing/2014/main" id="{F17A7656-CCA4-B1DE-26B4-9502BFD0366B}"/>
              </a:ext>
            </a:extLst>
          </p:cNvPr>
          <p:cNvSpPr>
            <a:spLocks noGrp="1"/>
          </p:cNvSpPr>
          <p:nvPr>
            <p:ph type="dt" idx="1"/>
          </p:nvPr>
        </p:nvSpPr>
        <p:spPr/>
        <p:txBody>
          <a:bodyPr/>
          <a:lstStyle/>
          <a:p>
            <a:r>
              <a:rPr lang="fr-FR"/>
              <a:t>29/03/2023</a:t>
            </a:r>
          </a:p>
        </p:txBody>
      </p:sp>
      <p:sp>
        <p:nvSpPr>
          <p:cNvPr id="6" name="Espace réservé du pied de page 5">
            <a:extLst>
              <a:ext uri="{FF2B5EF4-FFF2-40B4-BE49-F238E27FC236}">
                <a16:creationId xmlns:a16="http://schemas.microsoft.com/office/drawing/2014/main" id="{D88F5B5B-C8B8-BDEF-D7AA-E7277431BD5F}"/>
              </a:ext>
            </a:extLst>
          </p:cNvPr>
          <p:cNvSpPr>
            <a:spLocks noGrp="1"/>
          </p:cNvSpPr>
          <p:nvPr>
            <p:ph type="ftr" sz="quarter" idx="4"/>
          </p:nvPr>
        </p:nvSpPr>
        <p:spPr/>
        <p:txBody>
          <a:bodyPr/>
          <a:lstStyle/>
          <a:p>
            <a:endParaRPr lang="fr-FR"/>
          </a:p>
        </p:txBody>
      </p:sp>
    </p:spTree>
    <p:extLst>
      <p:ext uri="{BB962C8B-B14F-4D97-AF65-F5344CB8AC3E}">
        <p14:creationId xmlns:p14="http://schemas.microsoft.com/office/powerpoint/2010/main" val="3038227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Date Placeholder 3"/>
          <p:cNvSpPr>
            <a:spLocks noGrp="1"/>
          </p:cNvSpPr>
          <p:nvPr>
            <p:ph type="dt" idx="1"/>
          </p:nvPr>
        </p:nvSpPr>
        <p:spPr/>
        <p:txBody>
          <a:bodyPr/>
          <a:lstStyle/>
          <a:p>
            <a:r>
              <a:rPr lang="fr-FR"/>
              <a:t>29/03/2023</a:t>
            </a:r>
          </a:p>
        </p:txBody>
      </p:sp>
      <p:sp>
        <p:nvSpPr>
          <p:cNvPr id="5" name="Footer Placeholder 4"/>
          <p:cNvSpPr>
            <a:spLocks noGrp="1"/>
          </p:cNvSpPr>
          <p:nvPr>
            <p:ph type="ftr" sz="quarter" idx="4"/>
          </p:nvPr>
        </p:nvSpPr>
        <p:spPr/>
        <p:txBody>
          <a:bodyPr/>
          <a:lstStyle/>
          <a:p>
            <a:endParaRPr lang="fr-FR"/>
          </a:p>
        </p:txBody>
      </p:sp>
      <p:sp>
        <p:nvSpPr>
          <p:cNvPr id="6" name="Slide Number Placeholder 5"/>
          <p:cNvSpPr>
            <a:spLocks noGrp="1"/>
          </p:cNvSpPr>
          <p:nvPr>
            <p:ph type="sldNum" sz="quarter" idx="5"/>
          </p:nvPr>
        </p:nvSpPr>
        <p:spPr/>
        <p:txBody>
          <a:bodyPr/>
          <a:lstStyle/>
          <a:p>
            <a:fld id="{BDCA5E3F-7BE2-584F-B52D-DAFF7DEEC9B7}" type="slidenum">
              <a:rPr lang="fr-FR" smtClean="0"/>
              <a:t>16</a:t>
            </a:fld>
            <a:endParaRPr lang="fr-FR"/>
          </a:p>
        </p:txBody>
      </p:sp>
    </p:spTree>
    <p:extLst>
      <p:ext uri="{BB962C8B-B14F-4D97-AF65-F5344CB8AC3E}">
        <p14:creationId xmlns:p14="http://schemas.microsoft.com/office/powerpoint/2010/main" val="479165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C8FC3-8338-0FA0-3726-35E7DD73D0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BE"/>
          </a:p>
        </p:txBody>
      </p:sp>
      <p:sp>
        <p:nvSpPr>
          <p:cNvPr id="3" name="Subtitle 2">
            <a:extLst>
              <a:ext uri="{FF2B5EF4-FFF2-40B4-BE49-F238E27FC236}">
                <a16:creationId xmlns:a16="http://schemas.microsoft.com/office/drawing/2014/main" id="{6D720B85-CC5A-380E-89F5-5B033BA35E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BE"/>
          </a:p>
        </p:txBody>
      </p:sp>
      <p:sp>
        <p:nvSpPr>
          <p:cNvPr id="4" name="Date Placeholder 3">
            <a:extLst>
              <a:ext uri="{FF2B5EF4-FFF2-40B4-BE49-F238E27FC236}">
                <a16:creationId xmlns:a16="http://schemas.microsoft.com/office/drawing/2014/main" id="{D9791984-FE94-E32D-D6C8-D07F37E52F87}"/>
              </a:ext>
            </a:extLst>
          </p:cNvPr>
          <p:cNvSpPr>
            <a:spLocks noGrp="1"/>
          </p:cNvSpPr>
          <p:nvPr>
            <p:ph type="dt" sz="half" idx="10"/>
          </p:nvPr>
        </p:nvSpPr>
        <p:spPr/>
        <p:txBody>
          <a:bodyPr/>
          <a:lstStyle/>
          <a:p>
            <a:fld id="{19908885-7F22-46AD-88EA-076C1C6C04C8}" type="datetimeFigureOut">
              <a:rPr lang="en-BE" smtClean="0"/>
              <a:t>06/03/2025</a:t>
            </a:fld>
            <a:endParaRPr lang="en-BE"/>
          </a:p>
        </p:txBody>
      </p:sp>
      <p:sp>
        <p:nvSpPr>
          <p:cNvPr id="5" name="Footer Placeholder 4">
            <a:extLst>
              <a:ext uri="{FF2B5EF4-FFF2-40B4-BE49-F238E27FC236}">
                <a16:creationId xmlns:a16="http://schemas.microsoft.com/office/drawing/2014/main" id="{9F3463E5-686B-E9B6-5EA8-D52359EA6F75}"/>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E43E38AC-3CCA-D1F8-D0D6-DAAC5985A1F5}"/>
              </a:ext>
            </a:extLst>
          </p:cNvPr>
          <p:cNvSpPr>
            <a:spLocks noGrp="1"/>
          </p:cNvSpPr>
          <p:nvPr>
            <p:ph type="sldNum" sz="quarter" idx="12"/>
          </p:nvPr>
        </p:nvSpPr>
        <p:spPr/>
        <p:txBody>
          <a:bodyPr/>
          <a:lstStyle/>
          <a:p>
            <a:fld id="{70AA103B-0FE8-4942-A60B-16AB5D027CCC}" type="slidenum">
              <a:rPr lang="en-BE" smtClean="0"/>
              <a:t>‹#›</a:t>
            </a:fld>
            <a:endParaRPr lang="en-BE"/>
          </a:p>
        </p:txBody>
      </p:sp>
    </p:spTree>
    <p:extLst>
      <p:ext uri="{BB962C8B-B14F-4D97-AF65-F5344CB8AC3E}">
        <p14:creationId xmlns:p14="http://schemas.microsoft.com/office/powerpoint/2010/main" val="4204259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EF500-F7E5-D7AF-F5AE-D8D03E944C69}"/>
              </a:ext>
            </a:extLst>
          </p:cNvPr>
          <p:cNvSpPr>
            <a:spLocks noGrp="1"/>
          </p:cNvSpPr>
          <p:nvPr>
            <p:ph type="title"/>
          </p:nvPr>
        </p:nvSpPr>
        <p:spPr/>
        <p:txBody>
          <a:bodyPr/>
          <a:lstStyle/>
          <a:p>
            <a:r>
              <a:rPr lang="en-US"/>
              <a:t>Click to edit Master title style</a:t>
            </a:r>
            <a:endParaRPr lang="en-BE"/>
          </a:p>
        </p:txBody>
      </p:sp>
      <p:sp>
        <p:nvSpPr>
          <p:cNvPr id="3" name="Vertical Text Placeholder 2">
            <a:extLst>
              <a:ext uri="{FF2B5EF4-FFF2-40B4-BE49-F238E27FC236}">
                <a16:creationId xmlns:a16="http://schemas.microsoft.com/office/drawing/2014/main" id="{EFCA3CE1-737A-6EAF-4F7F-5291C34A0E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184ED512-B038-4C6A-AA87-97B4922089C3}"/>
              </a:ext>
            </a:extLst>
          </p:cNvPr>
          <p:cNvSpPr>
            <a:spLocks noGrp="1"/>
          </p:cNvSpPr>
          <p:nvPr>
            <p:ph type="dt" sz="half" idx="10"/>
          </p:nvPr>
        </p:nvSpPr>
        <p:spPr/>
        <p:txBody>
          <a:bodyPr/>
          <a:lstStyle/>
          <a:p>
            <a:fld id="{19908885-7F22-46AD-88EA-076C1C6C04C8}" type="datetimeFigureOut">
              <a:rPr lang="en-BE" smtClean="0"/>
              <a:t>06/03/2025</a:t>
            </a:fld>
            <a:endParaRPr lang="en-BE"/>
          </a:p>
        </p:txBody>
      </p:sp>
      <p:sp>
        <p:nvSpPr>
          <p:cNvPr id="5" name="Footer Placeholder 4">
            <a:extLst>
              <a:ext uri="{FF2B5EF4-FFF2-40B4-BE49-F238E27FC236}">
                <a16:creationId xmlns:a16="http://schemas.microsoft.com/office/drawing/2014/main" id="{53DDB212-2E71-0726-7CA3-DE3B47639B31}"/>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72DACFFD-CB9B-88A5-0A91-4954A2F61EC2}"/>
              </a:ext>
            </a:extLst>
          </p:cNvPr>
          <p:cNvSpPr>
            <a:spLocks noGrp="1"/>
          </p:cNvSpPr>
          <p:nvPr>
            <p:ph type="sldNum" sz="quarter" idx="12"/>
          </p:nvPr>
        </p:nvSpPr>
        <p:spPr/>
        <p:txBody>
          <a:bodyPr/>
          <a:lstStyle/>
          <a:p>
            <a:fld id="{70AA103B-0FE8-4942-A60B-16AB5D027CCC}" type="slidenum">
              <a:rPr lang="en-BE" smtClean="0"/>
              <a:t>‹#›</a:t>
            </a:fld>
            <a:endParaRPr lang="en-BE"/>
          </a:p>
        </p:txBody>
      </p:sp>
    </p:spTree>
    <p:extLst>
      <p:ext uri="{BB962C8B-B14F-4D97-AF65-F5344CB8AC3E}">
        <p14:creationId xmlns:p14="http://schemas.microsoft.com/office/powerpoint/2010/main" val="4268670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1084E9-FDBE-157A-CEC4-5A139930B6A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BE"/>
          </a:p>
        </p:txBody>
      </p:sp>
      <p:sp>
        <p:nvSpPr>
          <p:cNvPr id="3" name="Vertical Text Placeholder 2">
            <a:extLst>
              <a:ext uri="{FF2B5EF4-FFF2-40B4-BE49-F238E27FC236}">
                <a16:creationId xmlns:a16="http://schemas.microsoft.com/office/drawing/2014/main" id="{27BBCD95-93E0-454D-4235-167AD14D8E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C4E2C571-1110-CDEB-DF62-0054F0569308}"/>
              </a:ext>
            </a:extLst>
          </p:cNvPr>
          <p:cNvSpPr>
            <a:spLocks noGrp="1"/>
          </p:cNvSpPr>
          <p:nvPr>
            <p:ph type="dt" sz="half" idx="10"/>
          </p:nvPr>
        </p:nvSpPr>
        <p:spPr/>
        <p:txBody>
          <a:bodyPr/>
          <a:lstStyle/>
          <a:p>
            <a:fld id="{19908885-7F22-46AD-88EA-076C1C6C04C8}" type="datetimeFigureOut">
              <a:rPr lang="en-BE" smtClean="0"/>
              <a:t>06/03/2025</a:t>
            </a:fld>
            <a:endParaRPr lang="en-BE"/>
          </a:p>
        </p:txBody>
      </p:sp>
      <p:sp>
        <p:nvSpPr>
          <p:cNvPr id="5" name="Footer Placeholder 4">
            <a:extLst>
              <a:ext uri="{FF2B5EF4-FFF2-40B4-BE49-F238E27FC236}">
                <a16:creationId xmlns:a16="http://schemas.microsoft.com/office/drawing/2014/main" id="{2057EEA9-F083-1DF6-8D35-F66149E5010B}"/>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E3BA5BA9-599A-6A5B-B39E-10C57F46C38C}"/>
              </a:ext>
            </a:extLst>
          </p:cNvPr>
          <p:cNvSpPr>
            <a:spLocks noGrp="1"/>
          </p:cNvSpPr>
          <p:nvPr>
            <p:ph type="sldNum" sz="quarter" idx="12"/>
          </p:nvPr>
        </p:nvSpPr>
        <p:spPr/>
        <p:txBody>
          <a:bodyPr/>
          <a:lstStyle/>
          <a:p>
            <a:fld id="{70AA103B-0FE8-4942-A60B-16AB5D027CCC}" type="slidenum">
              <a:rPr lang="en-BE" smtClean="0"/>
              <a:t>‹#›</a:t>
            </a:fld>
            <a:endParaRPr lang="en-BE"/>
          </a:p>
        </p:txBody>
      </p:sp>
    </p:spTree>
    <p:extLst>
      <p:ext uri="{BB962C8B-B14F-4D97-AF65-F5344CB8AC3E}">
        <p14:creationId xmlns:p14="http://schemas.microsoft.com/office/powerpoint/2010/main" val="1574674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First Slide - En tête">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86BF67D-FD4C-4CD4-B65A-8B6EE01A2115}"/>
              </a:ext>
            </a:extLst>
          </p:cNvPr>
          <p:cNvGraphicFramePr>
            <a:graphicFrameLocks noChangeAspect="1"/>
          </p:cNvGraphicFramePr>
          <p:nvPr userDrawn="1">
            <p:custDataLst>
              <p:tags r:id="rId1"/>
            </p:custDataLst>
            <p:extLst>
              <p:ext uri="{D42A27DB-BD31-4B8C-83A1-F6EECF244321}">
                <p14:modId xmlns:p14="http://schemas.microsoft.com/office/powerpoint/2010/main" val="38701775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73" imgH="574" progId="TCLayout.ActiveDocument.1">
                  <p:embed/>
                </p:oleObj>
              </mc:Choice>
              <mc:Fallback>
                <p:oleObj name="think-cell Slide" r:id="rId4" imgW="573" imgH="574" progId="TCLayout.ActiveDocument.1">
                  <p:embed/>
                  <p:pic>
                    <p:nvPicPr>
                      <p:cNvPr id="3" name="Object 2" hidden="1">
                        <a:extLst>
                          <a:ext uri="{FF2B5EF4-FFF2-40B4-BE49-F238E27FC236}">
                            <a16:creationId xmlns:a16="http://schemas.microsoft.com/office/drawing/2014/main" id="{F86BF67D-FD4C-4CD4-B65A-8B6EE01A21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D0F3C9-8009-40F6-868B-8860E4C33FAF}"/>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4400" b="0" i="0" baseline="0">
              <a:latin typeface="Quickbrush"/>
              <a:ea typeface="+mj-ea"/>
              <a:cs typeface="+mj-cs"/>
              <a:sym typeface="Quickbrush"/>
            </a:endParaRPr>
          </a:p>
        </p:txBody>
      </p:sp>
      <p:pic>
        <p:nvPicPr>
          <p:cNvPr id="9" name="Image 8">
            <a:extLst>
              <a:ext uri="{FF2B5EF4-FFF2-40B4-BE49-F238E27FC236}">
                <a16:creationId xmlns:a16="http://schemas.microsoft.com/office/drawing/2014/main" id="{AB871119-BC3B-3E40-A96E-81F62164ED8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498340" y="1333500"/>
            <a:ext cx="3175000" cy="3175000"/>
          </a:xfrm>
          <a:prstGeom prst="rect">
            <a:avLst/>
          </a:prstGeom>
        </p:spPr>
      </p:pic>
      <p:sp>
        <p:nvSpPr>
          <p:cNvPr id="7" name="Text Placeholder 2">
            <a:extLst>
              <a:ext uri="{FF2B5EF4-FFF2-40B4-BE49-F238E27FC236}">
                <a16:creationId xmlns:a16="http://schemas.microsoft.com/office/drawing/2014/main" id="{0E910687-25A5-AC4E-9F51-F73897413283}"/>
              </a:ext>
            </a:extLst>
          </p:cNvPr>
          <p:cNvSpPr>
            <a:spLocks noGrp="1"/>
          </p:cNvSpPr>
          <p:nvPr>
            <p:ph type="body" idx="1" hasCustomPrompt="1"/>
          </p:nvPr>
        </p:nvSpPr>
        <p:spPr>
          <a:xfrm>
            <a:off x="3060972" y="4734052"/>
            <a:ext cx="6070056" cy="384048"/>
          </a:xfrm>
          <a:prstGeom prst="rect">
            <a:avLst/>
          </a:prstGeom>
        </p:spPr>
        <p:txBody>
          <a:bodyPr/>
          <a:lstStyle>
            <a:lvl1pPr marL="0" indent="0" algn="ctr">
              <a:buNone/>
              <a:defRPr sz="2400" b="0" i="0">
                <a:solidFill>
                  <a:schemeClr val="tx1"/>
                </a:solidFill>
                <a:latin typeface="Brandon Grotesque Medium" panose="020B0503020203060202"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a:p>
            <a:pPr lvl="0"/>
            <a:endParaRPr lang="en-GB"/>
          </a:p>
        </p:txBody>
      </p:sp>
      <p:sp>
        <p:nvSpPr>
          <p:cNvPr id="8" name="Text Placeholder 2">
            <a:extLst>
              <a:ext uri="{FF2B5EF4-FFF2-40B4-BE49-F238E27FC236}">
                <a16:creationId xmlns:a16="http://schemas.microsoft.com/office/drawing/2014/main" id="{D092AB10-BBF4-3E47-9798-4FD8B0C4DCD8}"/>
              </a:ext>
            </a:extLst>
          </p:cNvPr>
          <p:cNvSpPr>
            <a:spLocks noGrp="1"/>
          </p:cNvSpPr>
          <p:nvPr>
            <p:ph type="body" idx="10" hasCustomPrompt="1"/>
          </p:nvPr>
        </p:nvSpPr>
        <p:spPr>
          <a:xfrm>
            <a:off x="3060972" y="5156014"/>
            <a:ext cx="6070056" cy="560324"/>
          </a:xfrm>
          <a:prstGeom prst="rect">
            <a:avLst/>
          </a:prstGeom>
        </p:spPr>
        <p:txBody>
          <a:bodyPr/>
          <a:lstStyle>
            <a:lvl1pPr marL="0" indent="0" algn="ctr">
              <a:buNone/>
              <a:defRPr sz="2000" b="0" i="0">
                <a:solidFill>
                  <a:schemeClr val="tx1"/>
                </a:solidFill>
                <a:latin typeface="Brandon Grotesque Regular" panose="020B0503020203060202"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a:p>
            <a:pPr lvl="0"/>
            <a:endParaRPr lang="en-GB"/>
          </a:p>
        </p:txBody>
      </p:sp>
    </p:spTree>
    <p:extLst>
      <p:ext uri="{BB962C8B-B14F-4D97-AF65-F5344CB8AC3E}">
        <p14:creationId xmlns:p14="http://schemas.microsoft.com/office/powerpoint/2010/main" val="2194031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re de section">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3040672A-75B3-43BB-91F2-DA529C8C0EA1}"/>
              </a:ext>
            </a:extLst>
          </p:cNvPr>
          <p:cNvGraphicFramePr>
            <a:graphicFrameLocks noChangeAspect="1"/>
          </p:cNvGraphicFramePr>
          <p:nvPr userDrawn="1">
            <p:custDataLst>
              <p:tags r:id="rId1"/>
            </p:custDataLst>
            <p:extLst>
              <p:ext uri="{D42A27DB-BD31-4B8C-83A1-F6EECF244321}">
                <p14:modId xmlns:p14="http://schemas.microsoft.com/office/powerpoint/2010/main" val="35004521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73" imgH="574" progId="TCLayout.ActiveDocument.1">
                  <p:embed/>
                </p:oleObj>
              </mc:Choice>
              <mc:Fallback>
                <p:oleObj name="think-cell Slide" r:id="rId4" imgW="573" imgH="574" progId="TCLayout.ActiveDocument.1">
                  <p:embed/>
                  <p:pic>
                    <p:nvPicPr>
                      <p:cNvPr id="8" name="Object 7" hidden="1">
                        <a:extLst>
                          <a:ext uri="{FF2B5EF4-FFF2-40B4-BE49-F238E27FC236}">
                            <a16:creationId xmlns:a16="http://schemas.microsoft.com/office/drawing/2014/main" id="{3040672A-75B3-43BB-91F2-DA529C8C0EA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9735B2C-2CB3-4312-911C-E1E13D421342}"/>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4000" b="0" i="0" baseline="0">
              <a:latin typeface="Quickbrush"/>
              <a:ea typeface="+mj-ea"/>
              <a:cs typeface="+mj-cs"/>
              <a:sym typeface="Quickbrush"/>
            </a:endParaRPr>
          </a:p>
        </p:txBody>
      </p:sp>
      <p:sp>
        <p:nvSpPr>
          <p:cNvPr id="3" name="Text Placeholder 2">
            <a:extLst>
              <a:ext uri="{FF2B5EF4-FFF2-40B4-BE49-F238E27FC236}">
                <a16:creationId xmlns:a16="http://schemas.microsoft.com/office/drawing/2014/main" id="{E329A277-8703-4CC2-92F4-B1289D0B32A6}"/>
              </a:ext>
            </a:extLst>
          </p:cNvPr>
          <p:cNvSpPr>
            <a:spLocks noGrp="1"/>
          </p:cNvSpPr>
          <p:nvPr>
            <p:ph type="body" idx="1" hasCustomPrompt="1"/>
          </p:nvPr>
        </p:nvSpPr>
        <p:spPr>
          <a:xfrm>
            <a:off x="429721" y="726648"/>
            <a:ext cx="6070056" cy="365125"/>
          </a:xfrm>
          <a:prstGeom prst="rect">
            <a:avLst/>
          </a:prstGeom>
        </p:spPr>
        <p:txBody>
          <a:bodyPr>
            <a:noAutofit/>
          </a:bodyPr>
          <a:lstStyle>
            <a:lvl1pPr marL="0" indent="0">
              <a:buNone/>
              <a:defRPr sz="1600" b="0" i="1">
                <a:solidFill>
                  <a:schemeClr val="tx1">
                    <a:tint val="75000"/>
                  </a:schemeClr>
                </a:solidFill>
                <a:latin typeface="Brandon Grotesque Regular" panose="020B0503020203060202"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a:t>
            </a:r>
          </a:p>
        </p:txBody>
      </p:sp>
      <p:sp>
        <p:nvSpPr>
          <p:cNvPr id="10" name="Title Placeholder 1">
            <a:extLst>
              <a:ext uri="{FF2B5EF4-FFF2-40B4-BE49-F238E27FC236}">
                <a16:creationId xmlns:a16="http://schemas.microsoft.com/office/drawing/2014/main" id="{21448263-153F-9742-A43F-D8F0D36A9D96}"/>
              </a:ext>
            </a:extLst>
          </p:cNvPr>
          <p:cNvSpPr>
            <a:spLocks noGrp="1"/>
          </p:cNvSpPr>
          <p:nvPr>
            <p:ph type="title" hasCustomPrompt="1"/>
          </p:nvPr>
        </p:nvSpPr>
        <p:spPr>
          <a:xfrm>
            <a:off x="429721" y="306586"/>
            <a:ext cx="10888722" cy="526874"/>
          </a:xfrm>
          <a:prstGeom prst="rect">
            <a:avLst/>
          </a:prstGeom>
        </p:spPr>
        <p:txBody>
          <a:bodyPr vert="horz" lIns="91440" tIns="45720" rIns="91440" bIns="45720" rtlCol="0" anchor="ctr">
            <a:normAutofit/>
          </a:bodyPr>
          <a:lstStyle>
            <a:lvl1pPr>
              <a:defRPr/>
            </a:lvl1pPr>
          </a:lstStyle>
          <a:p>
            <a:r>
              <a:rPr lang="en-GB"/>
              <a:t>Click to edit </a:t>
            </a:r>
          </a:p>
        </p:txBody>
      </p:sp>
      <p:pic>
        <p:nvPicPr>
          <p:cNvPr id="7" name="Image 6">
            <a:extLst>
              <a:ext uri="{FF2B5EF4-FFF2-40B4-BE49-F238E27FC236}">
                <a16:creationId xmlns:a16="http://schemas.microsoft.com/office/drawing/2014/main" id="{0DF8C185-925C-6644-B1CE-7D40029B644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74186" y="180740"/>
            <a:ext cx="838199" cy="838199"/>
          </a:xfrm>
          <a:prstGeom prst="rect">
            <a:avLst/>
          </a:prstGeom>
        </p:spPr>
      </p:pic>
    </p:spTree>
    <p:extLst>
      <p:ext uri="{BB962C8B-B14F-4D97-AF65-F5344CB8AC3E}">
        <p14:creationId xmlns:p14="http://schemas.microsoft.com/office/powerpoint/2010/main" val="15733148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C462EAA3-C531-4A34-9505-0532DD8308D0}"/>
              </a:ext>
            </a:extLst>
          </p:cNvPr>
          <p:cNvGraphicFramePr>
            <a:graphicFrameLocks noChangeAspect="1"/>
          </p:cNvGraphicFramePr>
          <p:nvPr userDrawn="1">
            <p:custDataLst>
              <p:tags r:id="rId1"/>
            </p:custDataLst>
            <p:extLst>
              <p:ext uri="{D42A27DB-BD31-4B8C-83A1-F6EECF244321}">
                <p14:modId xmlns:p14="http://schemas.microsoft.com/office/powerpoint/2010/main" val="14224021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73" imgH="574" progId="TCLayout.ActiveDocument.1">
                  <p:embed/>
                </p:oleObj>
              </mc:Choice>
              <mc:Fallback>
                <p:oleObj name="think-cell Slide" r:id="rId4" imgW="573" imgH="574" progId="TCLayout.ActiveDocument.1">
                  <p:embed/>
                  <p:pic>
                    <p:nvPicPr>
                      <p:cNvPr id="10" name="Object 9" hidden="1">
                        <a:extLst>
                          <a:ext uri="{FF2B5EF4-FFF2-40B4-BE49-F238E27FC236}">
                            <a16:creationId xmlns:a16="http://schemas.microsoft.com/office/drawing/2014/main" id="{C462EAA3-C531-4A34-9505-0532DD8308D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93673FD-A9EC-48C7-AB59-3C0AC0707DB5}"/>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4400" b="0" i="0" baseline="0">
              <a:latin typeface="Quickbrush"/>
              <a:ea typeface="+mj-ea"/>
              <a:cs typeface="+mj-cs"/>
              <a:sym typeface="Quickbrush"/>
            </a:endParaRPr>
          </a:p>
        </p:txBody>
      </p:sp>
      <p:sp>
        <p:nvSpPr>
          <p:cNvPr id="11" name="Text Placeholder 2">
            <a:extLst>
              <a:ext uri="{FF2B5EF4-FFF2-40B4-BE49-F238E27FC236}">
                <a16:creationId xmlns:a16="http://schemas.microsoft.com/office/drawing/2014/main" id="{20B36A8E-045A-BB47-A7C8-22A6730C7868}"/>
              </a:ext>
            </a:extLst>
          </p:cNvPr>
          <p:cNvSpPr>
            <a:spLocks noGrp="1"/>
          </p:cNvSpPr>
          <p:nvPr>
            <p:ph type="body" idx="13"/>
          </p:nvPr>
        </p:nvSpPr>
        <p:spPr>
          <a:xfrm>
            <a:off x="429721" y="726648"/>
            <a:ext cx="6070056" cy="365125"/>
          </a:xfrm>
          <a:prstGeom prst="rect">
            <a:avLst/>
          </a:prstGeom>
        </p:spPr>
        <p:txBody>
          <a:bodyPr>
            <a:noAutofit/>
          </a:bodyPr>
          <a:lstStyle>
            <a:lvl1pPr marL="0" indent="0">
              <a:buNone/>
              <a:defRPr sz="1600" b="0" i="1">
                <a:solidFill>
                  <a:schemeClr val="tx1">
                    <a:tint val="75000"/>
                  </a:schemeClr>
                </a:solidFill>
                <a:latin typeface="Brandon Grotesque Regular" panose="020B0503020203060202"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2" name="Title Placeholder 1">
            <a:extLst>
              <a:ext uri="{FF2B5EF4-FFF2-40B4-BE49-F238E27FC236}">
                <a16:creationId xmlns:a16="http://schemas.microsoft.com/office/drawing/2014/main" id="{8E146895-647C-2145-A1EC-4840639C45A5}"/>
              </a:ext>
            </a:extLst>
          </p:cNvPr>
          <p:cNvSpPr>
            <a:spLocks noGrp="1"/>
          </p:cNvSpPr>
          <p:nvPr>
            <p:ph type="title"/>
          </p:nvPr>
        </p:nvSpPr>
        <p:spPr>
          <a:xfrm>
            <a:off x="429721" y="306586"/>
            <a:ext cx="10888722" cy="526874"/>
          </a:xfrm>
          <a:prstGeom prst="rect">
            <a:avLst/>
          </a:prstGeom>
        </p:spPr>
        <p:txBody>
          <a:bodyPr vert="horz" lIns="91440" tIns="45720" rIns="91440" bIns="45720" rtlCol="0" anchor="ctr">
            <a:normAutofit/>
          </a:bodyPr>
          <a:lstStyle/>
          <a:p>
            <a:r>
              <a:rPr lang="en-GB" err="1"/>
              <a:t>Modifiez</a:t>
            </a:r>
            <a:r>
              <a:rPr lang="en-GB"/>
              <a:t> le style du titre</a:t>
            </a:r>
          </a:p>
        </p:txBody>
      </p:sp>
      <p:pic>
        <p:nvPicPr>
          <p:cNvPr id="13" name="Image 12">
            <a:extLst>
              <a:ext uri="{FF2B5EF4-FFF2-40B4-BE49-F238E27FC236}">
                <a16:creationId xmlns:a16="http://schemas.microsoft.com/office/drawing/2014/main" id="{6261548B-3903-AC4E-9649-4C8D6533D71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74186" y="180740"/>
            <a:ext cx="838199" cy="838199"/>
          </a:xfrm>
          <a:prstGeom prst="rect">
            <a:avLst/>
          </a:prstGeom>
        </p:spPr>
      </p:pic>
    </p:spTree>
    <p:extLst>
      <p:ext uri="{BB962C8B-B14F-4D97-AF65-F5344CB8AC3E}">
        <p14:creationId xmlns:p14="http://schemas.microsoft.com/office/powerpoint/2010/main" val="2549877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E646E-A537-8065-78D1-CF22A0BB78D4}"/>
              </a:ext>
            </a:extLst>
          </p:cNvPr>
          <p:cNvSpPr>
            <a:spLocks noGrp="1"/>
          </p:cNvSpPr>
          <p:nvPr>
            <p:ph type="title"/>
          </p:nvPr>
        </p:nvSpPr>
        <p:spPr/>
        <p:txBody>
          <a:bodyPr/>
          <a:lstStyle/>
          <a:p>
            <a:r>
              <a:rPr lang="en-US"/>
              <a:t>Click to edit Master title style</a:t>
            </a:r>
            <a:endParaRPr lang="en-BE"/>
          </a:p>
        </p:txBody>
      </p:sp>
      <p:sp>
        <p:nvSpPr>
          <p:cNvPr id="3" name="Content Placeholder 2">
            <a:extLst>
              <a:ext uri="{FF2B5EF4-FFF2-40B4-BE49-F238E27FC236}">
                <a16:creationId xmlns:a16="http://schemas.microsoft.com/office/drawing/2014/main" id="{6E59934D-0AE4-DB82-9AF5-D5695DDEF8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3036EBB1-C61B-A8C9-C1E6-051AE6EA9D94}"/>
              </a:ext>
            </a:extLst>
          </p:cNvPr>
          <p:cNvSpPr>
            <a:spLocks noGrp="1"/>
          </p:cNvSpPr>
          <p:nvPr>
            <p:ph type="dt" sz="half" idx="10"/>
          </p:nvPr>
        </p:nvSpPr>
        <p:spPr/>
        <p:txBody>
          <a:bodyPr/>
          <a:lstStyle/>
          <a:p>
            <a:fld id="{19908885-7F22-46AD-88EA-076C1C6C04C8}" type="datetimeFigureOut">
              <a:rPr lang="en-BE" smtClean="0"/>
              <a:t>06/03/2025</a:t>
            </a:fld>
            <a:endParaRPr lang="en-BE"/>
          </a:p>
        </p:txBody>
      </p:sp>
      <p:sp>
        <p:nvSpPr>
          <p:cNvPr id="5" name="Footer Placeholder 4">
            <a:extLst>
              <a:ext uri="{FF2B5EF4-FFF2-40B4-BE49-F238E27FC236}">
                <a16:creationId xmlns:a16="http://schemas.microsoft.com/office/drawing/2014/main" id="{CA0DE527-BE3B-0308-30ED-1E35FD28EA9C}"/>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84C062B5-C1FE-16A9-27CA-C4ED69B9415E}"/>
              </a:ext>
            </a:extLst>
          </p:cNvPr>
          <p:cNvSpPr>
            <a:spLocks noGrp="1"/>
          </p:cNvSpPr>
          <p:nvPr>
            <p:ph type="sldNum" sz="quarter" idx="12"/>
          </p:nvPr>
        </p:nvSpPr>
        <p:spPr/>
        <p:txBody>
          <a:bodyPr/>
          <a:lstStyle/>
          <a:p>
            <a:fld id="{70AA103B-0FE8-4942-A60B-16AB5D027CCC}" type="slidenum">
              <a:rPr lang="en-BE" smtClean="0"/>
              <a:t>‹#›</a:t>
            </a:fld>
            <a:endParaRPr lang="en-BE"/>
          </a:p>
        </p:txBody>
      </p:sp>
    </p:spTree>
    <p:extLst>
      <p:ext uri="{BB962C8B-B14F-4D97-AF65-F5344CB8AC3E}">
        <p14:creationId xmlns:p14="http://schemas.microsoft.com/office/powerpoint/2010/main" val="2341318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025A8-3B7E-6821-5B89-07C6E06B74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BE"/>
          </a:p>
        </p:txBody>
      </p:sp>
      <p:sp>
        <p:nvSpPr>
          <p:cNvPr id="3" name="Text Placeholder 2">
            <a:extLst>
              <a:ext uri="{FF2B5EF4-FFF2-40B4-BE49-F238E27FC236}">
                <a16:creationId xmlns:a16="http://schemas.microsoft.com/office/drawing/2014/main" id="{D66EB64C-CB83-014C-C1DE-02E5722946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FF46E8-CECC-5F88-907E-51261D6D4A8A}"/>
              </a:ext>
            </a:extLst>
          </p:cNvPr>
          <p:cNvSpPr>
            <a:spLocks noGrp="1"/>
          </p:cNvSpPr>
          <p:nvPr>
            <p:ph type="dt" sz="half" idx="10"/>
          </p:nvPr>
        </p:nvSpPr>
        <p:spPr/>
        <p:txBody>
          <a:bodyPr/>
          <a:lstStyle/>
          <a:p>
            <a:fld id="{19908885-7F22-46AD-88EA-076C1C6C04C8}" type="datetimeFigureOut">
              <a:rPr lang="en-BE" smtClean="0"/>
              <a:t>06/03/2025</a:t>
            </a:fld>
            <a:endParaRPr lang="en-BE"/>
          </a:p>
        </p:txBody>
      </p:sp>
      <p:sp>
        <p:nvSpPr>
          <p:cNvPr id="5" name="Footer Placeholder 4">
            <a:extLst>
              <a:ext uri="{FF2B5EF4-FFF2-40B4-BE49-F238E27FC236}">
                <a16:creationId xmlns:a16="http://schemas.microsoft.com/office/drawing/2014/main" id="{2FEA71FF-B51D-F4CC-DE3A-6B91508D2422}"/>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3FA3DBB8-5C5A-2AC7-3D80-CE447E371716}"/>
              </a:ext>
            </a:extLst>
          </p:cNvPr>
          <p:cNvSpPr>
            <a:spLocks noGrp="1"/>
          </p:cNvSpPr>
          <p:nvPr>
            <p:ph type="sldNum" sz="quarter" idx="12"/>
          </p:nvPr>
        </p:nvSpPr>
        <p:spPr/>
        <p:txBody>
          <a:bodyPr/>
          <a:lstStyle/>
          <a:p>
            <a:fld id="{70AA103B-0FE8-4942-A60B-16AB5D027CCC}" type="slidenum">
              <a:rPr lang="en-BE" smtClean="0"/>
              <a:t>‹#›</a:t>
            </a:fld>
            <a:endParaRPr lang="en-BE"/>
          </a:p>
        </p:txBody>
      </p:sp>
    </p:spTree>
    <p:extLst>
      <p:ext uri="{BB962C8B-B14F-4D97-AF65-F5344CB8AC3E}">
        <p14:creationId xmlns:p14="http://schemas.microsoft.com/office/powerpoint/2010/main" val="599034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7138A-328E-E647-2E2A-DAC249812429}"/>
              </a:ext>
            </a:extLst>
          </p:cNvPr>
          <p:cNvSpPr>
            <a:spLocks noGrp="1"/>
          </p:cNvSpPr>
          <p:nvPr>
            <p:ph type="title"/>
          </p:nvPr>
        </p:nvSpPr>
        <p:spPr/>
        <p:txBody>
          <a:bodyPr/>
          <a:lstStyle/>
          <a:p>
            <a:r>
              <a:rPr lang="en-US"/>
              <a:t>Click to edit Master title style</a:t>
            </a:r>
            <a:endParaRPr lang="en-BE"/>
          </a:p>
        </p:txBody>
      </p:sp>
      <p:sp>
        <p:nvSpPr>
          <p:cNvPr id="3" name="Content Placeholder 2">
            <a:extLst>
              <a:ext uri="{FF2B5EF4-FFF2-40B4-BE49-F238E27FC236}">
                <a16:creationId xmlns:a16="http://schemas.microsoft.com/office/drawing/2014/main" id="{341A3147-E6F6-A48C-1B00-69AF980AEA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Content Placeholder 3">
            <a:extLst>
              <a:ext uri="{FF2B5EF4-FFF2-40B4-BE49-F238E27FC236}">
                <a16:creationId xmlns:a16="http://schemas.microsoft.com/office/drawing/2014/main" id="{A9D091E8-6944-C369-76EB-9DFFD94D19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5" name="Date Placeholder 4">
            <a:extLst>
              <a:ext uri="{FF2B5EF4-FFF2-40B4-BE49-F238E27FC236}">
                <a16:creationId xmlns:a16="http://schemas.microsoft.com/office/drawing/2014/main" id="{1283C6F5-9A14-3195-62BF-39E40488852E}"/>
              </a:ext>
            </a:extLst>
          </p:cNvPr>
          <p:cNvSpPr>
            <a:spLocks noGrp="1"/>
          </p:cNvSpPr>
          <p:nvPr>
            <p:ph type="dt" sz="half" idx="10"/>
          </p:nvPr>
        </p:nvSpPr>
        <p:spPr/>
        <p:txBody>
          <a:bodyPr/>
          <a:lstStyle/>
          <a:p>
            <a:fld id="{19908885-7F22-46AD-88EA-076C1C6C04C8}" type="datetimeFigureOut">
              <a:rPr lang="en-BE" smtClean="0"/>
              <a:t>06/03/2025</a:t>
            </a:fld>
            <a:endParaRPr lang="en-BE"/>
          </a:p>
        </p:txBody>
      </p:sp>
      <p:sp>
        <p:nvSpPr>
          <p:cNvPr id="6" name="Footer Placeholder 5">
            <a:extLst>
              <a:ext uri="{FF2B5EF4-FFF2-40B4-BE49-F238E27FC236}">
                <a16:creationId xmlns:a16="http://schemas.microsoft.com/office/drawing/2014/main" id="{2300C9B7-5EA4-524E-38AF-7C30E8A3421F}"/>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8257EA93-9B72-70EF-1E76-6C71D30E2A52}"/>
              </a:ext>
            </a:extLst>
          </p:cNvPr>
          <p:cNvSpPr>
            <a:spLocks noGrp="1"/>
          </p:cNvSpPr>
          <p:nvPr>
            <p:ph type="sldNum" sz="quarter" idx="12"/>
          </p:nvPr>
        </p:nvSpPr>
        <p:spPr/>
        <p:txBody>
          <a:bodyPr/>
          <a:lstStyle/>
          <a:p>
            <a:fld id="{70AA103B-0FE8-4942-A60B-16AB5D027CCC}" type="slidenum">
              <a:rPr lang="en-BE" smtClean="0"/>
              <a:t>‹#›</a:t>
            </a:fld>
            <a:endParaRPr lang="en-BE"/>
          </a:p>
        </p:txBody>
      </p:sp>
    </p:spTree>
    <p:extLst>
      <p:ext uri="{BB962C8B-B14F-4D97-AF65-F5344CB8AC3E}">
        <p14:creationId xmlns:p14="http://schemas.microsoft.com/office/powerpoint/2010/main" val="2248134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786F4-EEAF-04D6-1B7C-6C0D18229849}"/>
              </a:ext>
            </a:extLst>
          </p:cNvPr>
          <p:cNvSpPr>
            <a:spLocks noGrp="1"/>
          </p:cNvSpPr>
          <p:nvPr>
            <p:ph type="title"/>
          </p:nvPr>
        </p:nvSpPr>
        <p:spPr>
          <a:xfrm>
            <a:off x="839788" y="365125"/>
            <a:ext cx="10515600" cy="1325563"/>
          </a:xfrm>
        </p:spPr>
        <p:txBody>
          <a:bodyPr/>
          <a:lstStyle/>
          <a:p>
            <a:r>
              <a:rPr lang="en-US"/>
              <a:t>Click to edit Master title style</a:t>
            </a:r>
            <a:endParaRPr lang="en-BE"/>
          </a:p>
        </p:txBody>
      </p:sp>
      <p:sp>
        <p:nvSpPr>
          <p:cNvPr id="3" name="Text Placeholder 2">
            <a:extLst>
              <a:ext uri="{FF2B5EF4-FFF2-40B4-BE49-F238E27FC236}">
                <a16:creationId xmlns:a16="http://schemas.microsoft.com/office/drawing/2014/main" id="{B40406EF-CEBC-0934-135B-920DBB9DAD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9D6012-A4BD-04F4-972B-CBEBEAE7DE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5" name="Text Placeholder 4">
            <a:extLst>
              <a:ext uri="{FF2B5EF4-FFF2-40B4-BE49-F238E27FC236}">
                <a16:creationId xmlns:a16="http://schemas.microsoft.com/office/drawing/2014/main" id="{4B24A2FC-BD40-9A30-30EA-FDE2760030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8433E2-4420-68C0-0D45-BBD5A12C39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7" name="Date Placeholder 6">
            <a:extLst>
              <a:ext uri="{FF2B5EF4-FFF2-40B4-BE49-F238E27FC236}">
                <a16:creationId xmlns:a16="http://schemas.microsoft.com/office/drawing/2014/main" id="{3717453F-011D-DB71-1412-5F0F0EB2619D}"/>
              </a:ext>
            </a:extLst>
          </p:cNvPr>
          <p:cNvSpPr>
            <a:spLocks noGrp="1"/>
          </p:cNvSpPr>
          <p:nvPr>
            <p:ph type="dt" sz="half" idx="10"/>
          </p:nvPr>
        </p:nvSpPr>
        <p:spPr/>
        <p:txBody>
          <a:bodyPr/>
          <a:lstStyle/>
          <a:p>
            <a:fld id="{19908885-7F22-46AD-88EA-076C1C6C04C8}" type="datetimeFigureOut">
              <a:rPr lang="en-BE" smtClean="0"/>
              <a:t>06/03/2025</a:t>
            </a:fld>
            <a:endParaRPr lang="en-BE"/>
          </a:p>
        </p:txBody>
      </p:sp>
      <p:sp>
        <p:nvSpPr>
          <p:cNvPr id="8" name="Footer Placeholder 7">
            <a:extLst>
              <a:ext uri="{FF2B5EF4-FFF2-40B4-BE49-F238E27FC236}">
                <a16:creationId xmlns:a16="http://schemas.microsoft.com/office/drawing/2014/main" id="{F6DEBAD9-B468-1ADD-EE05-C40DE619B90E}"/>
              </a:ext>
            </a:extLst>
          </p:cNvPr>
          <p:cNvSpPr>
            <a:spLocks noGrp="1"/>
          </p:cNvSpPr>
          <p:nvPr>
            <p:ph type="ftr" sz="quarter" idx="11"/>
          </p:nvPr>
        </p:nvSpPr>
        <p:spPr/>
        <p:txBody>
          <a:bodyPr/>
          <a:lstStyle/>
          <a:p>
            <a:endParaRPr lang="en-BE"/>
          </a:p>
        </p:txBody>
      </p:sp>
      <p:sp>
        <p:nvSpPr>
          <p:cNvPr id="9" name="Slide Number Placeholder 8">
            <a:extLst>
              <a:ext uri="{FF2B5EF4-FFF2-40B4-BE49-F238E27FC236}">
                <a16:creationId xmlns:a16="http://schemas.microsoft.com/office/drawing/2014/main" id="{01F1F640-986D-8916-7412-41F2F2F398D3}"/>
              </a:ext>
            </a:extLst>
          </p:cNvPr>
          <p:cNvSpPr>
            <a:spLocks noGrp="1"/>
          </p:cNvSpPr>
          <p:nvPr>
            <p:ph type="sldNum" sz="quarter" idx="12"/>
          </p:nvPr>
        </p:nvSpPr>
        <p:spPr/>
        <p:txBody>
          <a:bodyPr/>
          <a:lstStyle/>
          <a:p>
            <a:fld id="{70AA103B-0FE8-4942-A60B-16AB5D027CCC}" type="slidenum">
              <a:rPr lang="en-BE" smtClean="0"/>
              <a:t>‹#›</a:t>
            </a:fld>
            <a:endParaRPr lang="en-BE"/>
          </a:p>
        </p:txBody>
      </p:sp>
    </p:spTree>
    <p:extLst>
      <p:ext uri="{BB962C8B-B14F-4D97-AF65-F5344CB8AC3E}">
        <p14:creationId xmlns:p14="http://schemas.microsoft.com/office/powerpoint/2010/main" val="1246337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6D18C-B0DA-8AC8-697E-461203B8B2DF}"/>
              </a:ext>
            </a:extLst>
          </p:cNvPr>
          <p:cNvSpPr>
            <a:spLocks noGrp="1"/>
          </p:cNvSpPr>
          <p:nvPr>
            <p:ph type="title"/>
          </p:nvPr>
        </p:nvSpPr>
        <p:spPr/>
        <p:txBody>
          <a:bodyPr/>
          <a:lstStyle/>
          <a:p>
            <a:r>
              <a:rPr lang="en-US"/>
              <a:t>Click to edit Master title style</a:t>
            </a:r>
            <a:endParaRPr lang="en-BE"/>
          </a:p>
        </p:txBody>
      </p:sp>
      <p:sp>
        <p:nvSpPr>
          <p:cNvPr id="3" name="Date Placeholder 2">
            <a:extLst>
              <a:ext uri="{FF2B5EF4-FFF2-40B4-BE49-F238E27FC236}">
                <a16:creationId xmlns:a16="http://schemas.microsoft.com/office/drawing/2014/main" id="{EB5B5459-14AB-9791-FD5F-85C0B5A45A19}"/>
              </a:ext>
            </a:extLst>
          </p:cNvPr>
          <p:cNvSpPr>
            <a:spLocks noGrp="1"/>
          </p:cNvSpPr>
          <p:nvPr>
            <p:ph type="dt" sz="half" idx="10"/>
          </p:nvPr>
        </p:nvSpPr>
        <p:spPr/>
        <p:txBody>
          <a:bodyPr/>
          <a:lstStyle/>
          <a:p>
            <a:fld id="{19908885-7F22-46AD-88EA-076C1C6C04C8}" type="datetimeFigureOut">
              <a:rPr lang="en-BE" smtClean="0"/>
              <a:t>06/03/2025</a:t>
            </a:fld>
            <a:endParaRPr lang="en-BE"/>
          </a:p>
        </p:txBody>
      </p:sp>
      <p:sp>
        <p:nvSpPr>
          <p:cNvPr id="4" name="Footer Placeholder 3">
            <a:extLst>
              <a:ext uri="{FF2B5EF4-FFF2-40B4-BE49-F238E27FC236}">
                <a16:creationId xmlns:a16="http://schemas.microsoft.com/office/drawing/2014/main" id="{A44ECE64-4286-B6C1-87F7-ADDAE3D9F4E3}"/>
              </a:ext>
            </a:extLst>
          </p:cNvPr>
          <p:cNvSpPr>
            <a:spLocks noGrp="1"/>
          </p:cNvSpPr>
          <p:nvPr>
            <p:ph type="ftr" sz="quarter" idx="11"/>
          </p:nvPr>
        </p:nvSpPr>
        <p:spPr/>
        <p:txBody>
          <a:bodyPr/>
          <a:lstStyle/>
          <a:p>
            <a:endParaRPr lang="en-BE"/>
          </a:p>
        </p:txBody>
      </p:sp>
      <p:sp>
        <p:nvSpPr>
          <p:cNvPr id="5" name="Slide Number Placeholder 4">
            <a:extLst>
              <a:ext uri="{FF2B5EF4-FFF2-40B4-BE49-F238E27FC236}">
                <a16:creationId xmlns:a16="http://schemas.microsoft.com/office/drawing/2014/main" id="{8BA4E256-5282-62E1-48A8-3131C42AE9CD}"/>
              </a:ext>
            </a:extLst>
          </p:cNvPr>
          <p:cNvSpPr>
            <a:spLocks noGrp="1"/>
          </p:cNvSpPr>
          <p:nvPr>
            <p:ph type="sldNum" sz="quarter" idx="12"/>
          </p:nvPr>
        </p:nvSpPr>
        <p:spPr/>
        <p:txBody>
          <a:bodyPr/>
          <a:lstStyle/>
          <a:p>
            <a:fld id="{70AA103B-0FE8-4942-A60B-16AB5D027CCC}" type="slidenum">
              <a:rPr lang="en-BE" smtClean="0"/>
              <a:t>‹#›</a:t>
            </a:fld>
            <a:endParaRPr lang="en-BE"/>
          </a:p>
        </p:txBody>
      </p:sp>
    </p:spTree>
    <p:extLst>
      <p:ext uri="{BB962C8B-B14F-4D97-AF65-F5344CB8AC3E}">
        <p14:creationId xmlns:p14="http://schemas.microsoft.com/office/powerpoint/2010/main" val="3666113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668FD5-BB52-20C9-2F9B-2B24BE21C51F}"/>
              </a:ext>
            </a:extLst>
          </p:cNvPr>
          <p:cNvSpPr>
            <a:spLocks noGrp="1"/>
          </p:cNvSpPr>
          <p:nvPr>
            <p:ph type="dt" sz="half" idx="10"/>
          </p:nvPr>
        </p:nvSpPr>
        <p:spPr/>
        <p:txBody>
          <a:bodyPr/>
          <a:lstStyle/>
          <a:p>
            <a:fld id="{19908885-7F22-46AD-88EA-076C1C6C04C8}" type="datetimeFigureOut">
              <a:rPr lang="en-BE" smtClean="0"/>
              <a:t>06/03/2025</a:t>
            </a:fld>
            <a:endParaRPr lang="en-BE"/>
          </a:p>
        </p:txBody>
      </p:sp>
      <p:sp>
        <p:nvSpPr>
          <p:cNvPr id="3" name="Footer Placeholder 2">
            <a:extLst>
              <a:ext uri="{FF2B5EF4-FFF2-40B4-BE49-F238E27FC236}">
                <a16:creationId xmlns:a16="http://schemas.microsoft.com/office/drawing/2014/main" id="{5554FE18-7F8C-504E-77FD-C652DB8C17A8}"/>
              </a:ext>
            </a:extLst>
          </p:cNvPr>
          <p:cNvSpPr>
            <a:spLocks noGrp="1"/>
          </p:cNvSpPr>
          <p:nvPr>
            <p:ph type="ftr" sz="quarter" idx="11"/>
          </p:nvPr>
        </p:nvSpPr>
        <p:spPr/>
        <p:txBody>
          <a:bodyPr/>
          <a:lstStyle/>
          <a:p>
            <a:endParaRPr lang="en-BE"/>
          </a:p>
        </p:txBody>
      </p:sp>
      <p:sp>
        <p:nvSpPr>
          <p:cNvPr id="4" name="Slide Number Placeholder 3">
            <a:extLst>
              <a:ext uri="{FF2B5EF4-FFF2-40B4-BE49-F238E27FC236}">
                <a16:creationId xmlns:a16="http://schemas.microsoft.com/office/drawing/2014/main" id="{4A3BC9B6-8146-7500-C1AC-154DF1615DDA}"/>
              </a:ext>
            </a:extLst>
          </p:cNvPr>
          <p:cNvSpPr>
            <a:spLocks noGrp="1"/>
          </p:cNvSpPr>
          <p:nvPr>
            <p:ph type="sldNum" sz="quarter" idx="12"/>
          </p:nvPr>
        </p:nvSpPr>
        <p:spPr/>
        <p:txBody>
          <a:bodyPr/>
          <a:lstStyle/>
          <a:p>
            <a:fld id="{70AA103B-0FE8-4942-A60B-16AB5D027CCC}" type="slidenum">
              <a:rPr lang="en-BE" smtClean="0"/>
              <a:t>‹#›</a:t>
            </a:fld>
            <a:endParaRPr lang="en-BE"/>
          </a:p>
        </p:txBody>
      </p:sp>
    </p:spTree>
    <p:extLst>
      <p:ext uri="{BB962C8B-B14F-4D97-AF65-F5344CB8AC3E}">
        <p14:creationId xmlns:p14="http://schemas.microsoft.com/office/powerpoint/2010/main" val="1637420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6DA39-3A35-BBFB-6D5E-2FFEA235E1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BE"/>
          </a:p>
        </p:txBody>
      </p:sp>
      <p:sp>
        <p:nvSpPr>
          <p:cNvPr id="3" name="Content Placeholder 2">
            <a:extLst>
              <a:ext uri="{FF2B5EF4-FFF2-40B4-BE49-F238E27FC236}">
                <a16:creationId xmlns:a16="http://schemas.microsoft.com/office/drawing/2014/main" id="{06867C1B-37EF-3A69-359C-EF6B509F70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Text Placeholder 3">
            <a:extLst>
              <a:ext uri="{FF2B5EF4-FFF2-40B4-BE49-F238E27FC236}">
                <a16:creationId xmlns:a16="http://schemas.microsoft.com/office/drawing/2014/main" id="{31934C52-37D1-671D-1920-D67C4D42AB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10131B-34B7-ECDB-531D-79FE2FA3046C}"/>
              </a:ext>
            </a:extLst>
          </p:cNvPr>
          <p:cNvSpPr>
            <a:spLocks noGrp="1"/>
          </p:cNvSpPr>
          <p:nvPr>
            <p:ph type="dt" sz="half" idx="10"/>
          </p:nvPr>
        </p:nvSpPr>
        <p:spPr/>
        <p:txBody>
          <a:bodyPr/>
          <a:lstStyle/>
          <a:p>
            <a:fld id="{19908885-7F22-46AD-88EA-076C1C6C04C8}" type="datetimeFigureOut">
              <a:rPr lang="en-BE" smtClean="0"/>
              <a:t>06/03/2025</a:t>
            </a:fld>
            <a:endParaRPr lang="en-BE"/>
          </a:p>
        </p:txBody>
      </p:sp>
      <p:sp>
        <p:nvSpPr>
          <p:cNvPr id="6" name="Footer Placeholder 5">
            <a:extLst>
              <a:ext uri="{FF2B5EF4-FFF2-40B4-BE49-F238E27FC236}">
                <a16:creationId xmlns:a16="http://schemas.microsoft.com/office/drawing/2014/main" id="{22E5C08C-A730-FCC9-087B-E3C724FAD6E2}"/>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20C97FCD-8A42-F8C3-6F64-FA3251245C67}"/>
              </a:ext>
            </a:extLst>
          </p:cNvPr>
          <p:cNvSpPr>
            <a:spLocks noGrp="1"/>
          </p:cNvSpPr>
          <p:nvPr>
            <p:ph type="sldNum" sz="quarter" idx="12"/>
          </p:nvPr>
        </p:nvSpPr>
        <p:spPr/>
        <p:txBody>
          <a:bodyPr/>
          <a:lstStyle/>
          <a:p>
            <a:fld id="{70AA103B-0FE8-4942-A60B-16AB5D027CCC}" type="slidenum">
              <a:rPr lang="en-BE" smtClean="0"/>
              <a:t>‹#›</a:t>
            </a:fld>
            <a:endParaRPr lang="en-BE"/>
          </a:p>
        </p:txBody>
      </p:sp>
    </p:spTree>
    <p:extLst>
      <p:ext uri="{BB962C8B-B14F-4D97-AF65-F5344CB8AC3E}">
        <p14:creationId xmlns:p14="http://schemas.microsoft.com/office/powerpoint/2010/main" val="4239089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B7CF6-40AF-CB6B-231B-D5EFA8A68E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BE"/>
          </a:p>
        </p:txBody>
      </p:sp>
      <p:sp>
        <p:nvSpPr>
          <p:cNvPr id="3" name="Picture Placeholder 2">
            <a:extLst>
              <a:ext uri="{FF2B5EF4-FFF2-40B4-BE49-F238E27FC236}">
                <a16:creationId xmlns:a16="http://schemas.microsoft.com/office/drawing/2014/main" id="{FA897F44-7557-ECA3-5CA3-80232BF6B2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E"/>
          </a:p>
        </p:txBody>
      </p:sp>
      <p:sp>
        <p:nvSpPr>
          <p:cNvPr id="4" name="Text Placeholder 3">
            <a:extLst>
              <a:ext uri="{FF2B5EF4-FFF2-40B4-BE49-F238E27FC236}">
                <a16:creationId xmlns:a16="http://schemas.microsoft.com/office/drawing/2014/main" id="{79F4984B-7963-F703-C8C9-C540110AD6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663C6D-3372-47E9-63DF-803B50D32748}"/>
              </a:ext>
            </a:extLst>
          </p:cNvPr>
          <p:cNvSpPr>
            <a:spLocks noGrp="1"/>
          </p:cNvSpPr>
          <p:nvPr>
            <p:ph type="dt" sz="half" idx="10"/>
          </p:nvPr>
        </p:nvSpPr>
        <p:spPr/>
        <p:txBody>
          <a:bodyPr/>
          <a:lstStyle/>
          <a:p>
            <a:fld id="{19908885-7F22-46AD-88EA-076C1C6C04C8}" type="datetimeFigureOut">
              <a:rPr lang="en-BE" smtClean="0"/>
              <a:t>06/03/2025</a:t>
            </a:fld>
            <a:endParaRPr lang="en-BE"/>
          </a:p>
        </p:txBody>
      </p:sp>
      <p:sp>
        <p:nvSpPr>
          <p:cNvPr id="6" name="Footer Placeholder 5">
            <a:extLst>
              <a:ext uri="{FF2B5EF4-FFF2-40B4-BE49-F238E27FC236}">
                <a16:creationId xmlns:a16="http://schemas.microsoft.com/office/drawing/2014/main" id="{704ED929-160B-A0FA-531B-DC1DC9EEB1CE}"/>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4CFD55EA-651E-E1DA-C83B-0F0EC0E57B93}"/>
              </a:ext>
            </a:extLst>
          </p:cNvPr>
          <p:cNvSpPr>
            <a:spLocks noGrp="1"/>
          </p:cNvSpPr>
          <p:nvPr>
            <p:ph type="sldNum" sz="quarter" idx="12"/>
          </p:nvPr>
        </p:nvSpPr>
        <p:spPr/>
        <p:txBody>
          <a:bodyPr/>
          <a:lstStyle/>
          <a:p>
            <a:fld id="{70AA103B-0FE8-4942-A60B-16AB5D027CCC}" type="slidenum">
              <a:rPr lang="en-BE" smtClean="0"/>
              <a:t>‹#›</a:t>
            </a:fld>
            <a:endParaRPr lang="en-BE"/>
          </a:p>
        </p:txBody>
      </p:sp>
    </p:spTree>
    <p:extLst>
      <p:ext uri="{BB962C8B-B14F-4D97-AF65-F5344CB8AC3E}">
        <p14:creationId xmlns:p14="http://schemas.microsoft.com/office/powerpoint/2010/main" val="529076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B1CC2E-7C95-4B71-578F-859CC430AE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BE"/>
          </a:p>
        </p:txBody>
      </p:sp>
      <p:sp>
        <p:nvSpPr>
          <p:cNvPr id="3" name="Text Placeholder 2">
            <a:extLst>
              <a:ext uri="{FF2B5EF4-FFF2-40B4-BE49-F238E27FC236}">
                <a16:creationId xmlns:a16="http://schemas.microsoft.com/office/drawing/2014/main" id="{E8A0D37B-9707-7B89-DBD2-2E7BE04856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750CE122-02AE-4323-6E50-55A0431253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908885-7F22-46AD-88EA-076C1C6C04C8}" type="datetimeFigureOut">
              <a:rPr lang="en-BE" smtClean="0"/>
              <a:t>06/03/2025</a:t>
            </a:fld>
            <a:endParaRPr lang="en-BE"/>
          </a:p>
        </p:txBody>
      </p:sp>
      <p:sp>
        <p:nvSpPr>
          <p:cNvPr id="5" name="Footer Placeholder 4">
            <a:extLst>
              <a:ext uri="{FF2B5EF4-FFF2-40B4-BE49-F238E27FC236}">
                <a16:creationId xmlns:a16="http://schemas.microsoft.com/office/drawing/2014/main" id="{9564583C-0CF2-ACE9-60AB-ED9D8C1EB3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BE"/>
          </a:p>
        </p:txBody>
      </p:sp>
      <p:sp>
        <p:nvSpPr>
          <p:cNvPr id="6" name="Slide Number Placeholder 5">
            <a:extLst>
              <a:ext uri="{FF2B5EF4-FFF2-40B4-BE49-F238E27FC236}">
                <a16:creationId xmlns:a16="http://schemas.microsoft.com/office/drawing/2014/main" id="{91344C85-2C7A-49C9-F301-9B4DBC29EE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AA103B-0FE8-4942-A60B-16AB5D027CCC}" type="slidenum">
              <a:rPr lang="en-BE" smtClean="0"/>
              <a:t>‹#›</a:t>
            </a:fld>
            <a:endParaRPr lang="en-BE"/>
          </a:p>
        </p:txBody>
      </p:sp>
    </p:spTree>
    <p:extLst>
      <p:ext uri="{BB962C8B-B14F-4D97-AF65-F5344CB8AC3E}">
        <p14:creationId xmlns:p14="http://schemas.microsoft.com/office/powerpoint/2010/main" val="19246412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15.emf"/><Relationship Id="rId3" Type="http://schemas.openxmlformats.org/officeDocument/2006/relationships/image" Target="../media/image5.emf"/><Relationship Id="rId7" Type="http://schemas.openxmlformats.org/officeDocument/2006/relationships/image" Target="../media/image9.emf"/><Relationship Id="rId12" Type="http://schemas.openxmlformats.org/officeDocument/2006/relationships/image" Target="../media/image14.emf"/><Relationship Id="rId2" Type="http://schemas.openxmlformats.org/officeDocument/2006/relationships/notesSlide" Target="../notesSlides/notesSlide1.xml"/><Relationship Id="rId16" Type="http://schemas.openxmlformats.org/officeDocument/2006/relationships/image" Target="../media/image18.emf"/><Relationship Id="rId1" Type="http://schemas.openxmlformats.org/officeDocument/2006/relationships/slideLayout" Target="../slideLayouts/slideLayout13.xml"/><Relationship Id="rId6" Type="http://schemas.openxmlformats.org/officeDocument/2006/relationships/image" Target="../media/image8.emf"/><Relationship Id="rId11" Type="http://schemas.openxmlformats.org/officeDocument/2006/relationships/image" Target="../media/image13.emf"/><Relationship Id="rId5" Type="http://schemas.openxmlformats.org/officeDocument/2006/relationships/image" Target="../media/image7.emf"/><Relationship Id="rId15" Type="http://schemas.openxmlformats.org/officeDocument/2006/relationships/image" Target="../media/image17.emf"/><Relationship Id="rId10" Type="http://schemas.openxmlformats.org/officeDocument/2006/relationships/image" Target="../media/image12.emf"/><Relationship Id="rId4" Type="http://schemas.openxmlformats.org/officeDocument/2006/relationships/image" Target="../media/image6.emf"/><Relationship Id="rId9" Type="http://schemas.openxmlformats.org/officeDocument/2006/relationships/image" Target="../media/image11.emf"/><Relationship Id="rId14" Type="http://schemas.openxmlformats.org/officeDocument/2006/relationships/image" Target="../media/image16.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940D35C-3943-AD42-B79D-6E51CB7C9B49}"/>
              </a:ext>
            </a:extLst>
          </p:cNvPr>
          <p:cNvSpPr>
            <a:spLocks noGrp="1"/>
          </p:cNvSpPr>
          <p:nvPr>
            <p:ph type="body" idx="1"/>
          </p:nvPr>
        </p:nvSpPr>
        <p:spPr/>
        <p:txBody>
          <a:bodyPr>
            <a:normAutofit fontScale="92500" lnSpcReduction="10000"/>
          </a:bodyPr>
          <a:lstStyle/>
          <a:p>
            <a:r>
              <a:rPr lang="fr-FR" dirty="0"/>
              <a:t>ALLERGEN STATEMENT - EN</a:t>
            </a:r>
          </a:p>
        </p:txBody>
      </p:sp>
      <p:sp>
        <p:nvSpPr>
          <p:cNvPr id="3" name="Espace réservé du texte 2">
            <a:extLst>
              <a:ext uri="{FF2B5EF4-FFF2-40B4-BE49-F238E27FC236}">
                <a16:creationId xmlns:a16="http://schemas.microsoft.com/office/drawing/2014/main" id="{E5947506-050F-9A48-AD54-B80B7ABF0849}"/>
              </a:ext>
            </a:extLst>
          </p:cNvPr>
          <p:cNvSpPr>
            <a:spLocks noGrp="1"/>
          </p:cNvSpPr>
          <p:nvPr>
            <p:ph type="body" idx="10"/>
          </p:nvPr>
        </p:nvSpPr>
        <p:spPr/>
        <p:txBody>
          <a:bodyPr/>
          <a:lstStyle/>
          <a:p>
            <a:r>
              <a:rPr lang="fr-FR"/>
              <a:t>Le Pain Quotidien</a:t>
            </a:r>
          </a:p>
        </p:txBody>
      </p:sp>
      <p:sp>
        <p:nvSpPr>
          <p:cNvPr id="4" name="ZoneTexte 1">
            <a:extLst>
              <a:ext uri="{FF2B5EF4-FFF2-40B4-BE49-F238E27FC236}">
                <a16:creationId xmlns:a16="http://schemas.microsoft.com/office/drawing/2014/main" id="{8B7860B9-0E61-8C4F-962F-9B2AB95FD596}"/>
              </a:ext>
            </a:extLst>
          </p:cNvPr>
          <p:cNvSpPr txBox="1"/>
          <p:nvPr/>
        </p:nvSpPr>
        <p:spPr>
          <a:xfrm>
            <a:off x="9788364" y="213733"/>
            <a:ext cx="1791965" cy="523220"/>
          </a:xfrm>
          <a:prstGeom prst="rect">
            <a:avLst/>
          </a:prstGeom>
          <a:solidFill>
            <a:schemeClr val="accent6">
              <a:lumMod val="20000"/>
              <a:lumOff val="80000"/>
            </a:schemeClr>
          </a:solidFill>
          <a:ln>
            <a:solidFill>
              <a:schemeClr val="tx1"/>
            </a:solidFill>
          </a:ln>
        </p:spPr>
        <p:txBody>
          <a:bodyPr wrap="non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dirty="0">
                <a:latin typeface="Brandon Grotesque Regular" panose="020B0503020203060202" pitchFamily="34" charset="77"/>
              </a:rPr>
              <a:t>Le Pain Quotidien</a:t>
            </a:r>
            <a:endParaRPr lang="fr-FR" sz="1400" b="1" dirty="0">
              <a:latin typeface="Brandon Grotesque Regular" panose="020B0503020203060202" pitchFamily="34" charset="77"/>
              <a:cs typeface="Calibri"/>
            </a:endParaRPr>
          </a:p>
          <a:p>
            <a:r>
              <a:rPr lang="fr-FR" sz="1400" b="1" dirty="0">
                <a:latin typeface="Brandon Grotesque Regular" panose="020B0503020203060202" pitchFamily="34" charset="77"/>
              </a:rPr>
              <a:t>Menu SPRING 2025</a:t>
            </a:r>
            <a:endParaRPr lang="fr-FR" sz="1400" b="1" dirty="0">
              <a:latin typeface="Brandon Grotesque Regular" panose="020B0503020203060202" pitchFamily="34" charset="77"/>
              <a:cs typeface="Calibri"/>
            </a:endParaRPr>
          </a:p>
        </p:txBody>
      </p:sp>
      <p:sp>
        <p:nvSpPr>
          <p:cNvPr id="6" name="TextBox 5">
            <a:extLst>
              <a:ext uri="{FF2B5EF4-FFF2-40B4-BE49-F238E27FC236}">
                <a16:creationId xmlns:a16="http://schemas.microsoft.com/office/drawing/2014/main" id="{C2A314EA-9657-B563-09E1-D5941D122819}"/>
              </a:ext>
            </a:extLst>
          </p:cNvPr>
          <p:cNvSpPr txBox="1"/>
          <p:nvPr/>
        </p:nvSpPr>
        <p:spPr>
          <a:xfrm>
            <a:off x="8674925" y="5531672"/>
            <a:ext cx="3789216" cy="646331"/>
          </a:xfrm>
          <a:prstGeom prst="rect">
            <a:avLst/>
          </a:prstGeom>
          <a:noFill/>
        </p:spPr>
        <p:txBody>
          <a:bodyPr wrap="square">
            <a:spAutoFit/>
          </a:bodyPr>
          <a:lstStyle/>
          <a:p>
            <a:r>
              <a:rPr lang="nl-NL" sz="1800" spc="-5" dirty="0">
                <a:latin typeface="Arial"/>
                <a:cs typeface="Arial"/>
              </a:rPr>
              <a:t>Read &amp; approved</a:t>
            </a:r>
          </a:p>
          <a:p>
            <a:r>
              <a:rPr lang="nl-NL" sz="1800" spc="-5" dirty="0">
                <a:latin typeface="Arial"/>
                <a:cs typeface="Arial"/>
              </a:rPr>
              <a:t>Date 26/03/2025, Navez Charles</a:t>
            </a:r>
            <a:endParaRPr lang="en-BE" dirty="0"/>
          </a:p>
        </p:txBody>
      </p:sp>
      <p:sp>
        <p:nvSpPr>
          <p:cNvPr id="7" name="object 7">
            <a:extLst>
              <a:ext uri="{FF2B5EF4-FFF2-40B4-BE49-F238E27FC236}">
                <a16:creationId xmlns:a16="http://schemas.microsoft.com/office/drawing/2014/main" id="{E603DB8E-CBAC-6570-5656-F8B70F643EAF}"/>
              </a:ext>
            </a:extLst>
          </p:cNvPr>
          <p:cNvSpPr/>
          <p:nvPr/>
        </p:nvSpPr>
        <p:spPr>
          <a:xfrm>
            <a:off x="9640333" y="6178003"/>
            <a:ext cx="805649" cy="579262"/>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669435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
            <a:extLst>
              <a:ext uri="{FF2B5EF4-FFF2-40B4-BE49-F238E27FC236}">
                <a16:creationId xmlns:a16="http://schemas.microsoft.com/office/drawing/2014/main" id="{F7E2B050-3E89-3B4C-B3F9-8D648D9828F2}"/>
              </a:ext>
            </a:extLst>
          </p:cNvPr>
          <p:cNvGraphicFramePr>
            <a:graphicFrameLocks noGrp="1"/>
          </p:cNvGraphicFramePr>
          <p:nvPr>
            <p:extLst>
              <p:ext uri="{D42A27DB-BD31-4B8C-83A1-F6EECF244321}">
                <p14:modId xmlns:p14="http://schemas.microsoft.com/office/powerpoint/2010/main" val="3938940512"/>
              </p:ext>
            </p:extLst>
          </p:nvPr>
        </p:nvGraphicFramePr>
        <p:xfrm>
          <a:off x="284205" y="669555"/>
          <a:ext cx="11064240" cy="279770"/>
        </p:xfrm>
        <a:graphic>
          <a:graphicData uri="http://schemas.openxmlformats.org/drawingml/2006/table">
            <a:tbl>
              <a:tblPr>
                <a:tableStyleId>{5C22544A-7EE6-4342-B048-85BDC9FD1C3A}</a:tableStyleId>
              </a:tblPr>
              <a:tblGrid>
                <a:gridCol w="1097280">
                  <a:extLst>
                    <a:ext uri="{9D8B030D-6E8A-4147-A177-3AD203B41FA5}">
                      <a16:colId xmlns:a16="http://schemas.microsoft.com/office/drawing/2014/main" val="513161174"/>
                    </a:ext>
                  </a:extLst>
                </a:gridCol>
                <a:gridCol w="822960">
                  <a:extLst>
                    <a:ext uri="{9D8B030D-6E8A-4147-A177-3AD203B41FA5}">
                      <a16:colId xmlns:a16="http://schemas.microsoft.com/office/drawing/2014/main" val="4196228889"/>
                    </a:ext>
                  </a:extLst>
                </a:gridCol>
                <a:gridCol w="548640">
                  <a:extLst>
                    <a:ext uri="{9D8B030D-6E8A-4147-A177-3AD203B41FA5}">
                      <a16:colId xmlns:a16="http://schemas.microsoft.com/office/drawing/2014/main" val="1701415838"/>
                    </a:ext>
                  </a:extLst>
                </a:gridCol>
                <a:gridCol w="822960">
                  <a:extLst>
                    <a:ext uri="{9D8B030D-6E8A-4147-A177-3AD203B41FA5}">
                      <a16:colId xmlns:a16="http://schemas.microsoft.com/office/drawing/2014/main" val="3056230864"/>
                    </a:ext>
                  </a:extLst>
                </a:gridCol>
                <a:gridCol w="713232">
                  <a:extLst>
                    <a:ext uri="{9D8B030D-6E8A-4147-A177-3AD203B41FA5}">
                      <a16:colId xmlns:a16="http://schemas.microsoft.com/office/drawing/2014/main" val="925750359"/>
                    </a:ext>
                  </a:extLst>
                </a:gridCol>
                <a:gridCol w="713232">
                  <a:extLst>
                    <a:ext uri="{9D8B030D-6E8A-4147-A177-3AD203B41FA5}">
                      <a16:colId xmlns:a16="http://schemas.microsoft.com/office/drawing/2014/main" val="4275689545"/>
                    </a:ext>
                  </a:extLst>
                </a:gridCol>
                <a:gridCol w="713232">
                  <a:extLst>
                    <a:ext uri="{9D8B030D-6E8A-4147-A177-3AD203B41FA5}">
                      <a16:colId xmlns:a16="http://schemas.microsoft.com/office/drawing/2014/main" val="3850651775"/>
                    </a:ext>
                  </a:extLst>
                </a:gridCol>
                <a:gridCol w="713232">
                  <a:extLst>
                    <a:ext uri="{9D8B030D-6E8A-4147-A177-3AD203B41FA5}">
                      <a16:colId xmlns:a16="http://schemas.microsoft.com/office/drawing/2014/main" val="136687087"/>
                    </a:ext>
                  </a:extLst>
                </a:gridCol>
                <a:gridCol w="713232">
                  <a:extLst>
                    <a:ext uri="{9D8B030D-6E8A-4147-A177-3AD203B41FA5}">
                      <a16:colId xmlns:a16="http://schemas.microsoft.com/office/drawing/2014/main" val="152099033"/>
                    </a:ext>
                  </a:extLst>
                </a:gridCol>
                <a:gridCol w="713232">
                  <a:extLst>
                    <a:ext uri="{9D8B030D-6E8A-4147-A177-3AD203B41FA5}">
                      <a16:colId xmlns:a16="http://schemas.microsoft.com/office/drawing/2014/main" val="2764087574"/>
                    </a:ext>
                  </a:extLst>
                </a:gridCol>
                <a:gridCol w="713232">
                  <a:extLst>
                    <a:ext uri="{9D8B030D-6E8A-4147-A177-3AD203B41FA5}">
                      <a16:colId xmlns:a16="http://schemas.microsoft.com/office/drawing/2014/main" val="614430213"/>
                    </a:ext>
                  </a:extLst>
                </a:gridCol>
                <a:gridCol w="713232">
                  <a:extLst>
                    <a:ext uri="{9D8B030D-6E8A-4147-A177-3AD203B41FA5}">
                      <a16:colId xmlns:a16="http://schemas.microsoft.com/office/drawing/2014/main" val="1201122321"/>
                    </a:ext>
                  </a:extLst>
                </a:gridCol>
                <a:gridCol w="713232">
                  <a:extLst>
                    <a:ext uri="{9D8B030D-6E8A-4147-A177-3AD203B41FA5}">
                      <a16:colId xmlns:a16="http://schemas.microsoft.com/office/drawing/2014/main" val="1825554307"/>
                    </a:ext>
                  </a:extLst>
                </a:gridCol>
                <a:gridCol w="640080">
                  <a:extLst>
                    <a:ext uri="{9D8B030D-6E8A-4147-A177-3AD203B41FA5}">
                      <a16:colId xmlns:a16="http://schemas.microsoft.com/office/drawing/2014/main" val="4031981823"/>
                    </a:ext>
                  </a:extLst>
                </a:gridCol>
                <a:gridCol w="713232">
                  <a:extLst>
                    <a:ext uri="{9D8B030D-6E8A-4147-A177-3AD203B41FA5}">
                      <a16:colId xmlns:a16="http://schemas.microsoft.com/office/drawing/2014/main" val="3268930637"/>
                    </a:ext>
                  </a:extLst>
                </a:gridCol>
              </a:tblGrid>
              <a:tr h="279770">
                <a:tc>
                  <a:txBody>
                    <a:bodyPr/>
                    <a:lstStyle/>
                    <a:p>
                      <a:pPr algn="ctr" rtl="0" fontAlgn="ctr"/>
                      <a:r>
                        <a:rPr lang="en-GB" sz="1000" b="1" u="none" strike="noStrike" dirty="0">
                          <a:effectLst/>
                          <a:latin typeface="Brandon Grotesque Regular" panose="020B0503020203060202" pitchFamily="34" charset="77"/>
                        </a:rPr>
                        <a:t>PRODUCT</a:t>
                      </a:r>
                      <a:endParaRPr lang="en-GB" sz="1000" b="1" i="0" u="none" strike="noStrike" dirty="0">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algn="ctr" rtl="0" fontAlgn="ctr"/>
                      <a:r>
                        <a:rPr lang="en-GB" sz="800" b="1" u="none" strike="noStrike">
                          <a:effectLst/>
                          <a:latin typeface="Brandon Grotesque Regular" panose="020B0503020203060202" pitchFamily="34" charset="77"/>
                        </a:rPr>
                        <a:t>GLUTEN</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MILK</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nl-BE" sz="800" b="1">
                          <a:latin typeface="Brandon Grotesque Regular" panose="020B0503020203060202" pitchFamily="34" charset="77"/>
                        </a:rPr>
                        <a:t>MOLLUSCS</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FISH</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EGGS</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ARACHIDE</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SESAME </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NUTS</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SOYA</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CELERY</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MUSTARD</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SULPHITES</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LUPIN</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nl-BE" sz="800" b="1" dirty="0">
                          <a:latin typeface="Brandon Grotesque Regular" panose="020B0503020203060202" pitchFamily="34" charset="77"/>
                        </a:rPr>
                        <a:t>CRUSTACEANS</a:t>
                      </a:r>
                      <a:endParaRPr lang="en-GB" sz="800" b="1" i="0" u="none" strike="noStrike" dirty="0">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180231403"/>
                  </a:ext>
                </a:extLst>
              </a:tr>
            </a:tbl>
          </a:graphicData>
        </a:graphic>
      </p:graphicFrame>
      <p:graphicFrame>
        <p:nvGraphicFramePr>
          <p:cNvPr id="3" name="Table 1">
            <a:extLst>
              <a:ext uri="{FF2B5EF4-FFF2-40B4-BE49-F238E27FC236}">
                <a16:creationId xmlns:a16="http://schemas.microsoft.com/office/drawing/2014/main" id="{78305894-A0E1-BFBF-9F51-B941AA73A444}"/>
              </a:ext>
            </a:extLst>
          </p:cNvPr>
          <p:cNvGraphicFramePr>
            <a:graphicFrameLocks noGrp="1"/>
          </p:cNvGraphicFramePr>
          <p:nvPr>
            <p:extLst>
              <p:ext uri="{D42A27DB-BD31-4B8C-83A1-F6EECF244321}">
                <p14:modId xmlns:p14="http://schemas.microsoft.com/office/powerpoint/2010/main" val="1508718465"/>
              </p:ext>
            </p:extLst>
          </p:nvPr>
        </p:nvGraphicFramePr>
        <p:xfrm>
          <a:off x="284205" y="949325"/>
          <a:ext cx="11063547" cy="877824"/>
        </p:xfrm>
        <a:graphic>
          <a:graphicData uri="http://schemas.openxmlformats.org/drawingml/2006/table">
            <a:tbl>
              <a:tblPr>
                <a:tableStyleId>{5C22544A-7EE6-4342-B048-85BDC9FD1C3A}</a:tableStyleId>
              </a:tblPr>
              <a:tblGrid>
                <a:gridCol w="1097280">
                  <a:extLst>
                    <a:ext uri="{9D8B030D-6E8A-4147-A177-3AD203B41FA5}">
                      <a16:colId xmlns:a16="http://schemas.microsoft.com/office/drawing/2014/main" val="513161174"/>
                    </a:ext>
                  </a:extLst>
                </a:gridCol>
                <a:gridCol w="822960">
                  <a:extLst>
                    <a:ext uri="{9D8B030D-6E8A-4147-A177-3AD203B41FA5}">
                      <a16:colId xmlns:a16="http://schemas.microsoft.com/office/drawing/2014/main" val="4196228889"/>
                    </a:ext>
                  </a:extLst>
                </a:gridCol>
                <a:gridCol w="548640">
                  <a:extLst>
                    <a:ext uri="{9D8B030D-6E8A-4147-A177-3AD203B41FA5}">
                      <a16:colId xmlns:a16="http://schemas.microsoft.com/office/drawing/2014/main" val="1701415838"/>
                    </a:ext>
                  </a:extLst>
                </a:gridCol>
                <a:gridCol w="822960">
                  <a:extLst>
                    <a:ext uri="{9D8B030D-6E8A-4147-A177-3AD203B41FA5}">
                      <a16:colId xmlns:a16="http://schemas.microsoft.com/office/drawing/2014/main" val="3056230864"/>
                    </a:ext>
                  </a:extLst>
                </a:gridCol>
                <a:gridCol w="713232">
                  <a:extLst>
                    <a:ext uri="{9D8B030D-6E8A-4147-A177-3AD203B41FA5}">
                      <a16:colId xmlns:a16="http://schemas.microsoft.com/office/drawing/2014/main" val="925750359"/>
                    </a:ext>
                  </a:extLst>
                </a:gridCol>
                <a:gridCol w="713232">
                  <a:extLst>
                    <a:ext uri="{9D8B030D-6E8A-4147-A177-3AD203B41FA5}">
                      <a16:colId xmlns:a16="http://schemas.microsoft.com/office/drawing/2014/main" val="4275689545"/>
                    </a:ext>
                  </a:extLst>
                </a:gridCol>
                <a:gridCol w="713232">
                  <a:extLst>
                    <a:ext uri="{9D8B030D-6E8A-4147-A177-3AD203B41FA5}">
                      <a16:colId xmlns:a16="http://schemas.microsoft.com/office/drawing/2014/main" val="3850651775"/>
                    </a:ext>
                  </a:extLst>
                </a:gridCol>
                <a:gridCol w="713232">
                  <a:extLst>
                    <a:ext uri="{9D8B030D-6E8A-4147-A177-3AD203B41FA5}">
                      <a16:colId xmlns:a16="http://schemas.microsoft.com/office/drawing/2014/main" val="136687087"/>
                    </a:ext>
                  </a:extLst>
                </a:gridCol>
                <a:gridCol w="713232">
                  <a:extLst>
                    <a:ext uri="{9D8B030D-6E8A-4147-A177-3AD203B41FA5}">
                      <a16:colId xmlns:a16="http://schemas.microsoft.com/office/drawing/2014/main" val="152099033"/>
                    </a:ext>
                  </a:extLst>
                </a:gridCol>
                <a:gridCol w="713232">
                  <a:extLst>
                    <a:ext uri="{9D8B030D-6E8A-4147-A177-3AD203B41FA5}">
                      <a16:colId xmlns:a16="http://schemas.microsoft.com/office/drawing/2014/main" val="2764087574"/>
                    </a:ext>
                  </a:extLst>
                </a:gridCol>
                <a:gridCol w="713232">
                  <a:extLst>
                    <a:ext uri="{9D8B030D-6E8A-4147-A177-3AD203B41FA5}">
                      <a16:colId xmlns:a16="http://schemas.microsoft.com/office/drawing/2014/main" val="614430213"/>
                    </a:ext>
                  </a:extLst>
                </a:gridCol>
                <a:gridCol w="713232">
                  <a:extLst>
                    <a:ext uri="{9D8B030D-6E8A-4147-A177-3AD203B41FA5}">
                      <a16:colId xmlns:a16="http://schemas.microsoft.com/office/drawing/2014/main" val="1201122321"/>
                    </a:ext>
                  </a:extLst>
                </a:gridCol>
                <a:gridCol w="713232">
                  <a:extLst>
                    <a:ext uri="{9D8B030D-6E8A-4147-A177-3AD203B41FA5}">
                      <a16:colId xmlns:a16="http://schemas.microsoft.com/office/drawing/2014/main" val="1825554307"/>
                    </a:ext>
                  </a:extLst>
                </a:gridCol>
                <a:gridCol w="640080">
                  <a:extLst>
                    <a:ext uri="{9D8B030D-6E8A-4147-A177-3AD203B41FA5}">
                      <a16:colId xmlns:a16="http://schemas.microsoft.com/office/drawing/2014/main" val="4031981823"/>
                    </a:ext>
                  </a:extLst>
                </a:gridCol>
                <a:gridCol w="712539">
                  <a:extLst>
                    <a:ext uri="{9D8B030D-6E8A-4147-A177-3AD203B41FA5}">
                      <a16:colId xmlns:a16="http://schemas.microsoft.com/office/drawing/2014/main" val="3268930637"/>
                    </a:ext>
                  </a:extLst>
                </a:gridCol>
              </a:tblGrid>
              <a:tr h="292608">
                <a:tc gridSpan="15">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1" u="none" strike="noStrike" kern="1200" dirty="0">
                          <a:solidFill>
                            <a:schemeClr val="dk1"/>
                          </a:solidFill>
                          <a:effectLst/>
                          <a:latin typeface="Brandon Grotesque Regular"/>
                          <a:ea typeface="+mn-ea"/>
                          <a:cs typeface="+mn-cs"/>
                        </a:rPr>
                        <a:t>BAKERS BASKET</a:t>
                      </a:r>
                    </a:p>
                  </a:txBody>
                  <a:tcPr marL="5701" marR="5701" marT="570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5578623"/>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panose="020B0503020203060202" pitchFamily="34" charset="77"/>
                          <a:ea typeface="+mn-ea"/>
                          <a:cs typeface="+mn-cs"/>
                        </a:rPr>
                        <a:t>Bakers Basket - Small</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rPr>
                        <a:t>Yes (wheat, barley, rye, spelt)</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Yes (hazelnut)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900" b="0" u="none" strike="noStrike" kern="1200">
                        <a:solidFill>
                          <a:schemeClr val="tx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71104234"/>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panose="020B0503020203060202" pitchFamily="34" charset="77"/>
                          <a:ea typeface="+mn-ea"/>
                          <a:cs typeface="+mn-cs"/>
                        </a:rPr>
                        <a:t>Bakers Basket - Large</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rPr>
                        <a:t>Yes (wheat, barley, rye, spelt)</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Yes (hazelnut)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dirty="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43433923"/>
                  </a:ext>
                </a:extLst>
              </a:tr>
            </a:tbl>
          </a:graphicData>
        </a:graphic>
      </p:graphicFrame>
      <p:sp>
        <p:nvSpPr>
          <p:cNvPr id="7" name="TextBox 6">
            <a:extLst>
              <a:ext uri="{FF2B5EF4-FFF2-40B4-BE49-F238E27FC236}">
                <a16:creationId xmlns:a16="http://schemas.microsoft.com/office/drawing/2014/main" id="{07A8DE69-0B9C-C4EF-097F-5DBBCF0BDB30}"/>
              </a:ext>
            </a:extLst>
          </p:cNvPr>
          <p:cNvSpPr txBox="1"/>
          <p:nvPr/>
        </p:nvSpPr>
        <p:spPr>
          <a:xfrm>
            <a:off x="176505" y="6173942"/>
            <a:ext cx="11060710" cy="369332"/>
          </a:xfrm>
          <a:prstGeom prst="rect">
            <a:avLst/>
          </a:prstGeom>
          <a:noFill/>
        </p:spPr>
        <p:txBody>
          <a:bodyPr wrap="square" rtlCol="0">
            <a:spAutoFit/>
          </a:bodyPr>
          <a:lstStyle/>
          <a:p>
            <a:r>
              <a:rPr lang="en-GB" sz="900"/>
              <a:t>Le Pain Quotidien has identified the allergens present in the raw materials used to make these preparations and has listed them in this table.  We work in an open kitchen where gluten, milk, fish, eggs, sesame, nuts, soy, celery, mustard and sulphites are present. Traces of these allergens can potentially be found in our preparations and products and are indicated with an asterisk.</a:t>
            </a:r>
          </a:p>
        </p:txBody>
      </p:sp>
      <p:sp>
        <p:nvSpPr>
          <p:cNvPr id="8" name="TextBox 7">
            <a:extLst>
              <a:ext uri="{FF2B5EF4-FFF2-40B4-BE49-F238E27FC236}">
                <a16:creationId xmlns:a16="http://schemas.microsoft.com/office/drawing/2014/main" id="{1FEF4009-032F-5261-357C-C34E87353F43}"/>
              </a:ext>
            </a:extLst>
          </p:cNvPr>
          <p:cNvSpPr txBox="1"/>
          <p:nvPr/>
        </p:nvSpPr>
        <p:spPr>
          <a:xfrm>
            <a:off x="176505" y="6534610"/>
            <a:ext cx="6272871" cy="215444"/>
          </a:xfrm>
          <a:prstGeom prst="rect">
            <a:avLst/>
          </a:prstGeom>
          <a:noFill/>
        </p:spPr>
        <p:txBody>
          <a:bodyPr wrap="none" rtlCol="0">
            <a:spAutoFit/>
          </a:bodyPr>
          <a:lstStyle/>
          <a:p>
            <a:r>
              <a:rPr lang="en-GB" sz="800" b="1"/>
              <a:t>Please note that the allergen (milk) in individual butter is not included in the table. The same applies to spreads (milk and nuts) found on tables.</a:t>
            </a:r>
          </a:p>
        </p:txBody>
      </p:sp>
      <p:sp>
        <p:nvSpPr>
          <p:cNvPr id="11" name="Titre 2">
            <a:extLst>
              <a:ext uri="{FF2B5EF4-FFF2-40B4-BE49-F238E27FC236}">
                <a16:creationId xmlns:a16="http://schemas.microsoft.com/office/drawing/2014/main" id="{C353888F-1C6F-CC96-A9D6-06B55DD85E14}"/>
              </a:ext>
            </a:extLst>
          </p:cNvPr>
          <p:cNvSpPr>
            <a:spLocks noGrp="1"/>
          </p:cNvSpPr>
          <p:nvPr>
            <p:ph type="title"/>
          </p:nvPr>
        </p:nvSpPr>
        <p:spPr>
          <a:xfrm>
            <a:off x="459723" y="51289"/>
            <a:ext cx="10888722" cy="526874"/>
          </a:xfrm>
          <a:noFill/>
        </p:spPr>
        <p:txBody>
          <a:bodyPr>
            <a:noAutofit/>
          </a:bodyPr>
          <a:lstStyle/>
          <a:p>
            <a:pPr algn="ctr"/>
            <a:r>
              <a:rPr lang="fr-FR" sz="1800" b="1"/>
              <a:t>(*) </a:t>
            </a:r>
            <a:r>
              <a:rPr lang="nl-NL" sz="1800" b="1"/>
              <a:t>Possible present or traces present</a:t>
            </a:r>
            <a:endParaRPr lang="en-GB" sz="1800" b="1"/>
          </a:p>
        </p:txBody>
      </p:sp>
      <p:graphicFrame>
        <p:nvGraphicFramePr>
          <p:cNvPr id="2" name="Table 1">
            <a:extLst>
              <a:ext uri="{FF2B5EF4-FFF2-40B4-BE49-F238E27FC236}">
                <a16:creationId xmlns:a16="http://schemas.microsoft.com/office/drawing/2014/main" id="{790F8956-5211-18F3-4DE0-F250132D9F56}"/>
              </a:ext>
            </a:extLst>
          </p:cNvPr>
          <p:cNvGraphicFramePr>
            <a:graphicFrameLocks noGrp="1"/>
          </p:cNvGraphicFramePr>
          <p:nvPr>
            <p:extLst>
              <p:ext uri="{D42A27DB-BD31-4B8C-83A1-F6EECF244321}">
                <p14:modId xmlns:p14="http://schemas.microsoft.com/office/powerpoint/2010/main" val="3082918830"/>
              </p:ext>
            </p:extLst>
          </p:nvPr>
        </p:nvGraphicFramePr>
        <p:xfrm>
          <a:off x="284205" y="2310627"/>
          <a:ext cx="11063547" cy="585216"/>
        </p:xfrm>
        <a:graphic>
          <a:graphicData uri="http://schemas.openxmlformats.org/drawingml/2006/table">
            <a:tbl>
              <a:tblPr>
                <a:tableStyleId>{5C22544A-7EE6-4342-B048-85BDC9FD1C3A}</a:tableStyleId>
              </a:tblPr>
              <a:tblGrid>
                <a:gridCol w="1097280">
                  <a:extLst>
                    <a:ext uri="{9D8B030D-6E8A-4147-A177-3AD203B41FA5}">
                      <a16:colId xmlns:a16="http://schemas.microsoft.com/office/drawing/2014/main" val="513161174"/>
                    </a:ext>
                  </a:extLst>
                </a:gridCol>
                <a:gridCol w="9966267">
                  <a:extLst>
                    <a:ext uri="{9D8B030D-6E8A-4147-A177-3AD203B41FA5}">
                      <a16:colId xmlns:a16="http://schemas.microsoft.com/office/drawing/2014/main" val="4196228889"/>
                    </a:ext>
                  </a:extLst>
                </a:gridCol>
              </a:tblGrid>
              <a:tr h="292608">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1" u="none" strike="noStrike" kern="1200" dirty="0">
                          <a:solidFill>
                            <a:schemeClr val="dk1"/>
                          </a:solidFill>
                          <a:effectLst/>
                          <a:latin typeface="Brandon Grotesque Regular"/>
                          <a:ea typeface="+mn-ea"/>
                          <a:cs typeface="+mn-cs"/>
                        </a:rPr>
                        <a:t>OUR FAVORITES</a:t>
                      </a:r>
                    </a:p>
                  </a:txBody>
                  <a:tcPr marL="5701" marR="5701" marT="570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5578623"/>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panose="020B0503020203060202" pitchFamily="34" charset="77"/>
                          <a:ea typeface="+mn-ea"/>
                          <a:cs typeface="+mn-cs"/>
                        </a:rPr>
                        <a:t>Baker’s Daily Lunch</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panose="020B0503020203060202" pitchFamily="34" charset="77"/>
                          <a:ea typeface="+mn-ea"/>
                          <a:cs typeface="+mn-cs"/>
                        </a:rPr>
                        <a:t>See soup &amp; tartine selections for allergen information</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71104234"/>
                  </a:ext>
                </a:extLst>
              </a:tr>
            </a:tbl>
          </a:graphicData>
        </a:graphic>
      </p:graphicFrame>
      <p:sp>
        <p:nvSpPr>
          <p:cNvPr id="6" name="ZoneTexte 12">
            <a:extLst>
              <a:ext uri="{FF2B5EF4-FFF2-40B4-BE49-F238E27FC236}">
                <a16:creationId xmlns:a16="http://schemas.microsoft.com/office/drawing/2014/main" id="{AA6E6ED2-1C1F-CC39-2BF1-3547DF96C70B}"/>
              </a:ext>
            </a:extLst>
          </p:cNvPr>
          <p:cNvSpPr txBox="1"/>
          <p:nvPr/>
        </p:nvSpPr>
        <p:spPr>
          <a:xfrm>
            <a:off x="11359591" y="6526916"/>
            <a:ext cx="917359" cy="230832"/>
          </a:xfrm>
          <a:prstGeom prst="rect">
            <a:avLst/>
          </a:prstGeom>
          <a:noFill/>
        </p:spPr>
        <p:txBody>
          <a:bodyPr wrap="square" lIns="91440" tIns="45720" rIns="91440" bIns="45720" rtlCol="0" anchor="t">
            <a:spAutoFit/>
          </a:bodyPr>
          <a:lstStyle/>
          <a:p>
            <a:r>
              <a:rPr lang="en-GB" sz="900" dirty="0"/>
              <a:t>26/03/2025</a:t>
            </a:r>
            <a:endParaRPr lang="fr-FR" sz="900" dirty="0"/>
          </a:p>
        </p:txBody>
      </p:sp>
    </p:spTree>
    <p:extLst>
      <p:ext uri="{BB962C8B-B14F-4D97-AF65-F5344CB8AC3E}">
        <p14:creationId xmlns:p14="http://schemas.microsoft.com/office/powerpoint/2010/main" val="765991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1072DC4F-921C-A850-1882-36BB30157D6E}"/>
              </a:ext>
            </a:extLst>
          </p:cNvPr>
          <p:cNvGraphicFramePr>
            <a:graphicFrameLocks noGrp="1"/>
          </p:cNvGraphicFramePr>
          <p:nvPr>
            <p:extLst>
              <p:ext uri="{D42A27DB-BD31-4B8C-83A1-F6EECF244321}">
                <p14:modId xmlns:p14="http://schemas.microsoft.com/office/powerpoint/2010/main" val="2088465321"/>
              </p:ext>
            </p:extLst>
          </p:nvPr>
        </p:nvGraphicFramePr>
        <p:xfrm>
          <a:off x="222624" y="521272"/>
          <a:ext cx="11140576" cy="4668899"/>
        </p:xfrm>
        <a:graphic>
          <a:graphicData uri="http://schemas.openxmlformats.org/drawingml/2006/table">
            <a:tbl>
              <a:tblPr>
                <a:tableStyleId>{5C22544A-7EE6-4342-B048-85BDC9FD1C3A}</a:tableStyleId>
              </a:tblPr>
              <a:tblGrid>
                <a:gridCol w="1097280">
                  <a:extLst>
                    <a:ext uri="{9D8B030D-6E8A-4147-A177-3AD203B41FA5}">
                      <a16:colId xmlns:a16="http://schemas.microsoft.com/office/drawing/2014/main" val="475849777"/>
                    </a:ext>
                  </a:extLst>
                </a:gridCol>
                <a:gridCol w="1024482">
                  <a:extLst>
                    <a:ext uri="{9D8B030D-6E8A-4147-A177-3AD203B41FA5}">
                      <a16:colId xmlns:a16="http://schemas.microsoft.com/office/drawing/2014/main" val="763425830"/>
                    </a:ext>
                  </a:extLst>
                </a:gridCol>
                <a:gridCol w="586615">
                  <a:extLst>
                    <a:ext uri="{9D8B030D-6E8A-4147-A177-3AD203B41FA5}">
                      <a16:colId xmlns:a16="http://schemas.microsoft.com/office/drawing/2014/main" val="44148987"/>
                    </a:ext>
                  </a:extLst>
                </a:gridCol>
                <a:gridCol w="656189">
                  <a:extLst>
                    <a:ext uri="{9D8B030D-6E8A-4147-A177-3AD203B41FA5}">
                      <a16:colId xmlns:a16="http://schemas.microsoft.com/office/drawing/2014/main" val="1846304825"/>
                    </a:ext>
                  </a:extLst>
                </a:gridCol>
                <a:gridCol w="713231">
                  <a:extLst>
                    <a:ext uri="{9D8B030D-6E8A-4147-A177-3AD203B41FA5}">
                      <a16:colId xmlns:a16="http://schemas.microsoft.com/office/drawing/2014/main" val="1982144706"/>
                    </a:ext>
                  </a:extLst>
                </a:gridCol>
                <a:gridCol w="713231">
                  <a:extLst>
                    <a:ext uri="{9D8B030D-6E8A-4147-A177-3AD203B41FA5}">
                      <a16:colId xmlns:a16="http://schemas.microsoft.com/office/drawing/2014/main" val="848237897"/>
                    </a:ext>
                  </a:extLst>
                </a:gridCol>
                <a:gridCol w="713231">
                  <a:extLst>
                    <a:ext uri="{9D8B030D-6E8A-4147-A177-3AD203B41FA5}">
                      <a16:colId xmlns:a16="http://schemas.microsoft.com/office/drawing/2014/main" val="1620805755"/>
                    </a:ext>
                  </a:extLst>
                </a:gridCol>
                <a:gridCol w="713231">
                  <a:extLst>
                    <a:ext uri="{9D8B030D-6E8A-4147-A177-3AD203B41FA5}">
                      <a16:colId xmlns:a16="http://schemas.microsoft.com/office/drawing/2014/main" val="2275766435"/>
                    </a:ext>
                  </a:extLst>
                </a:gridCol>
                <a:gridCol w="699911">
                  <a:extLst>
                    <a:ext uri="{9D8B030D-6E8A-4147-A177-3AD203B41FA5}">
                      <a16:colId xmlns:a16="http://schemas.microsoft.com/office/drawing/2014/main" val="1963329335"/>
                    </a:ext>
                  </a:extLst>
                </a:gridCol>
                <a:gridCol w="726552">
                  <a:extLst>
                    <a:ext uri="{9D8B030D-6E8A-4147-A177-3AD203B41FA5}">
                      <a16:colId xmlns:a16="http://schemas.microsoft.com/office/drawing/2014/main" val="2605429323"/>
                    </a:ext>
                  </a:extLst>
                </a:gridCol>
                <a:gridCol w="713231">
                  <a:extLst>
                    <a:ext uri="{9D8B030D-6E8A-4147-A177-3AD203B41FA5}">
                      <a16:colId xmlns:a16="http://schemas.microsoft.com/office/drawing/2014/main" val="3388411482"/>
                    </a:ext>
                  </a:extLst>
                </a:gridCol>
                <a:gridCol w="713231">
                  <a:extLst>
                    <a:ext uri="{9D8B030D-6E8A-4147-A177-3AD203B41FA5}">
                      <a16:colId xmlns:a16="http://schemas.microsoft.com/office/drawing/2014/main" val="1787502729"/>
                    </a:ext>
                  </a:extLst>
                </a:gridCol>
                <a:gridCol w="713231">
                  <a:extLst>
                    <a:ext uri="{9D8B030D-6E8A-4147-A177-3AD203B41FA5}">
                      <a16:colId xmlns:a16="http://schemas.microsoft.com/office/drawing/2014/main" val="4246302282"/>
                    </a:ext>
                  </a:extLst>
                </a:gridCol>
                <a:gridCol w="643699">
                  <a:extLst>
                    <a:ext uri="{9D8B030D-6E8A-4147-A177-3AD203B41FA5}">
                      <a16:colId xmlns:a16="http://schemas.microsoft.com/office/drawing/2014/main" val="369421320"/>
                    </a:ext>
                  </a:extLst>
                </a:gridCol>
                <a:gridCol w="713231">
                  <a:extLst>
                    <a:ext uri="{9D8B030D-6E8A-4147-A177-3AD203B41FA5}">
                      <a16:colId xmlns:a16="http://schemas.microsoft.com/office/drawing/2014/main" val="3162134321"/>
                    </a:ext>
                  </a:extLst>
                </a:gridCol>
              </a:tblGrid>
              <a:tr h="309421">
                <a:tc>
                  <a:txBody>
                    <a:bodyPr/>
                    <a:lstStyle/>
                    <a:p>
                      <a:pPr algn="ctr" rtl="0" fontAlgn="ctr"/>
                      <a:r>
                        <a:rPr lang="en-GB" sz="1000" b="1" u="none" strike="noStrike" dirty="0">
                          <a:effectLst/>
                          <a:latin typeface="Brandon Grotesque Regular"/>
                        </a:rPr>
                        <a:t>PRODUCT</a:t>
                      </a:r>
                      <a:endParaRPr lang="en-GB" sz="1000" b="1" i="0" u="none" strike="noStrike" dirty="0">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algn="ctr" rtl="0" fontAlgn="ctr"/>
                      <a:r>
                        <a:rPr lang="en-GB" sz="800" b="1" u="none" strike="noStrike" dirty="0">
                          <a:effectLst/>
                          <a:latin typeface="Brandon Grotesque Regular"/>
                        </a:rPr>
                        <a:t>GLUTEN</a:t>
                      </a:r>
                      <a:endParaRPr lang="en-GB" sz="800" b="1" i="0" u="none" strike="noStrike" dirty="0">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dirty="0">
                          <a:effectLst/>
                          <a:latin typeface="Brandon Grotesque Regular"/>
                        </a:rPr>
                        <a:t>MILK</a:t>
                      </a:r>
                      <a:endParaRPr lang="en-GB" sz="800" b="1" i="0" u="none" strike="noStrike" dirty="0">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nl-BE" sz="800" b="1" dirty="0">
                          <a:latin typeface="Brandon Grotesque Regular"/>
                        </a:rPr>
                        <a:t>MOLLUSCS</a:t>
                      </a:r>
                      <a:endParaRPr lang="en-GB" sz="800" b="1" i="0" u="none" strike="noStrike" dirty="0">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dirty="0">
                          <a:effectLst/>
                          <a:latin typeface="Brandon Grotesque Regular"/>
                        </a:rPr>
                        <a:t>FISH</a:t>
                      </a:r>
                      <a:endParaRPr lang="en-GB" sz="800" b="1" i="0" u="none" strike="noStrike" dirty="0">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dirty="0">
                          <a:effectLst/>
                          <a:latin typeface="Brandon Grotesque Regular"/>
                        </a:rPr>
                        <a:t>EGGS</a:t>
                      </a:r>
                      <a:endParaRPr lang="en-GB" sz="800" b="1" i="0" u="none" strike="noStrike" dirty="0">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dirty="0">
                          <a:effectLst/>
                          <a:latin typeface="Brandon Grotesque Regular"/>
                        </a:rPr>
                        <a:t>ARACHIDE</a:t>
                      </a:r>
                      <a:endParaRPr lang="en-GB" sz="800" b="1" i="0" u="none" strike="noStrike" dirty="0">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dirty="0">
                          <a:effectLst/>
                          <a:latin typeface="Brandon Grotesque Regular"/>
                        </a:rPr>
                        <a:t>SESAME </a:t>
                      </a:r>
                      <a:endParaRPr lang="en-GB" sz="800" b="1" i="0" u="none" strike="noStrike" dirty="0">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dirty="0">
                          <a:effectLst/>
                          <a:latin typeface="Brandon Grotesque Regular"/>
                        </a:rPr>
                        <a:t>NUTS</a:t>
                      </a:r>
                      <a:endParaRPr lang="en-GB" sz="800" b="1" i="0" u="none" strike="noStrike" dirty="0">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dirty="0">
                          <a:effectLst/>
                          <a:latin typeface="Brandon Grotesque Regular"/>
                        </a:rPr>
                        <a:t>SOYA</a:t>
                      </a:r>
                      <a:endParaRPr lang="en-GB" sz="800" b="1" i="0" u="none" strike="noStrike" dirty="0">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dirty="0">
                          <a:effectLst/>
                          <a:latin typeface="Brandon Grotesque Regular"/>
                        </a:rPr>
                        <a:t>CELERY</a:t>
                      </a:r>
                      <a:endParaRPr lang="en-GB" sz="800" b="1" i="0" u="none" strike="noStrike" dirty="0">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dirty="0">
                          <a:effectLst/>
                          <a:latin typeface="Brandon Grotesque Regular"/>
                        </a:rPr>
                        <a:t>MUSTARD</a:t>
                      </a:r>
                      <a:endParaRPr lang="en-GB" sz="800" b="1" i="0" u="none" strike="noStrike" dirty="0">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dirty="0">
                          <a:effectLst/>
                          <a:latin typeface="Brandon Grotesque Regular"/>
                        </a:rPr>
                        <a:t>SULFITES</a:t>
                      </a:r>
                      <a:endParaRPr lang="en-GB" sz="800" b="1" i="0" u="none" strike="noStrike" dirty="0">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dirty="0">
                          <a:effectLst/>
                          <a:latin typeface="Brandon Grotesque Regular"/>
                        </a:rPr>
                        <a:t>LUPIN</a:t>
                      </a:r>
                      <a:endParaRPr lang="en-GB" sz="800" b="1" i="0" u="none" strike="noStrike" dirty="0">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nl-BE" sz="800" b="1" dirty="0">
                          <a:latin typeface="Brandon Grotesque Regular"/>
                        </a:rPr>
                        <a:t>CRUSTACEANS</a:t>
                      </a:r>
                      <a:endParaRPr lang="en-GB" sz="800" b="1" i="0" u="none" strike="noStrike" dirty="0">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3222019352"/>
                  </a:ext>
                </a:extLst>
              </a:tr>
              <a:tr h="258017">
                <a:tc gridSpan="15">
                  <a:txBody>
                    <a:bodyPr/>
                    <a:lstStyle/>
                    <a:p>
                      <a:pPr algn="ctr" rtl="0" fontAlgn="ctr"/>
                      <a:r>
                        <a:rPr lang="en-GB" sz="1600" b="1" u="none" strike="noStrike" dirty="0">
                          <a:effectLst/>
                          <a:latin typeface="Brandon Grotesque Regular"/>
                        </a:rPr>
                        <a:t>VIENNOISERIES</a:t>
                      </a:r>
                      <a:endParaRPr lang="en-GB" sz="1600" b="1" i="0" u="none" strike="noStrike" dirty="0">
                        <a:solidFill>
                          <a:srgbClr val="000000"/>
                        </a:solidFill>
                        <a:effectLst/>
                        <a:latin typeface="Brandon Grotesque Regular"/>
                      </a:endParaRPr>
                    </a:p>
                  </a:txBody>
                  <a:tcPr marL="7282" marR="7282" marT="7282"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hMerge="1">
                  <a:txBody>
                    <a:bodyPr/>
                    <a:lstStyle/>
                    <a:p>
                      <a:endParaRPr lang="en-US"/>
                    </a:p>
                  </a:txBody>
                  <a:tcPr/>
                </a:tc>
                <a:tc hMerge="1">
                  <a:txBody>
                    <a:bodyPr/>
                    <a:lstStyle/>
                    <a:p>
                      <a:endParaRPr lang="en-BE"/>
                    </a:p>
                  </a:txBody>
                  <a:tcPr>
                    <a:lnL w="6350" cap="flat" cmpd="sng" algn="ctr">
                      <a:solidFill>
                        <a:schemeClr val="accent2">
                          <a:lumMod val="50000"/>
                        </a:schemeClr>
                      </a:solidFill>
                      <a:prstDash val="solid"/>
                      <a:round/>
                      <a:headEnd type="none" w="med" len="med"/>
                      <a:tailEnd type="none" w="med" len="med"/>
                    </a:lnL>
                    <a:lnT w="6350" cap="flat" cmpd="sng" algn="ctr">
                      <a:solidFill>
                        <a:schemeClr val="accent2">
                          <a:lumMod val="50000"/>
                        </a:schemeClr>
                      </a:solidFill>
                      <a:prstDash val="solid"/>
                      <a:round/>
                      <a:headEnd type="none" w="med" len="med"/>
                      <a:tailEnd type="none" w="med" len="med"/>
                    </a:lnT>
                  </a:tcPr>
                </a:tc>
                <a:tc hMerge="1">
                  <a:txBody>
                    <a:bodyPr/>
                    <a:lstStyle/>
                    <a:p>
                      <a:endParaRPr lang="en-BE"/>
                    </a:p>
                  </a:txBody>
                  <a:tcPr>
                    <a:lnL w="6350" cap="flat" cmpd="sng" algn="ctr">
                      <a:solidFill>
                        <a:schemeClr val="accent2">
                          <a:lumMod val="50000"/>
                        </a:schemeClr>
                      </a:solidFill>
                      <a:prstDash val="solid"/>
                      <a:round/>
                      <a:headEnd type="none" w="med" len="med"/>
                      <a:tailEnd type="none" w="med" len="med"/>
                    </a:lnL>
                    <a:lnT w="6350" cap="flat" cmpd="sng" algn="ctr">
                      <a:solidFill>
                        <a:schemeClr val="accent2">
                          <a:lumMod val="50000"/>
                        </a:schemeClr>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rtl="0" fontAlgn="ctr"/>
                      <a:endParaRPr lang="en-GB" sz="1100" b="0" i="0" u="none" strike="noStrike">
                        <a:solidFill>
                          <a:srgbClr val="000000"/>
                        </a:solidFill>
                        <a:effectLst/>
                        <a:latin typeface="+mn-lt"/>
                      </a:endParaRPr>
                    </a:p>
                  </a:txBody>
                  <a:tcPr marL="7451" marR="7451" marT="74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50259159"/>
                  </a:ext>
                </a:extLst>
              </a:tr>
              <a:tr h="292608">
                <a:tc>
                  <a:txBody>
                    <a:bodyPr/>
                    <a:lstStyle/>
                    <a:p>
                      <a:pPr algn="ctr" rtl="0" fontAlgn="ctr"/>
                      <a:r>
                        <a:rPr lang="en-GB" sz="900" b="0" i="0" u="none" strike="noStrike" dirty="0">
                          <a:solidFill>
                            <a:schemeClr val="tx1"/>
                          </a:solidFill>
                          <a:effectLst/>
                          <a:latin typeface="Brandon Grotesque Regular"/>
                        </a:rPr>
                        <a:t>Butter croissant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algn="ctr" rtl="0" fontAlgn="ctr"/>
                      <a:r>
                        <a:rPr lang="en-GB" sz="900" b="0" u="none" strike="noStrike" dirty="0">
                          <a:solidFill>
                            <a:schemeClr val="tx1"/>
                          </a:solidFill>
                          <a:effectLst/>
                          <a:latin typeface="Brandon Grotesque Regular"/>
                        </a:rPr>
                        <a:t>Yes (wheat)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Brandon Grotesque Regular"/>
                          <a:ea typeface="+mn-ea"/>
                          <a:cs typeface="+mn-cs"/>
                        </a:rPr>
                        <a:t>Yes</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000000"/>
                        </a:solidFill>
                        <a:effectLst/>
                        <a:uLnTx/>
                        <a:uFillTx/>
                        <a:latin typeface="Brandon Grotesque Regular" panose="020B0503020203060202" pitchFamily="34" charset="77"/>
                        <a:ea typeface="+mn-ea"/>
                        <a:cs typeface="+mn-cs"/>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Brandon Grotesque Regular"/>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Brandon Grotesque Regular"/>
                          <a:ea typeface="+mn-ea"/>
                          <a:cs typeface="+mn-cs"/>
                        </a:rPr>
                        <a:t>Yes</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srgbClr val="000000"/>
                        </a:solidFill>
                        <a:effectLst/>
                        <a:uLnTx/>
                        <a:uFillTx/>
                        <a:latin typeface="Brandon Grotesque Regular" panose="020B0503020203060202" pitchFamily="34" charset="77"/>
                        <a:ea typeface="+mn-ea"/>
                        <a:cs typeface="+mn-cs"/>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Brandon Grotesque Regular"/>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Brandon Grotesque Regular"/>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Brandon Grotesque Regular"/>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Brandon Grotesque Regular"/>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Brandon Grotesque Regular"/>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Brandon Grotesque Regular"/>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fontAlgn="ctr"/>
                      <a:endParaRPr lang="en-GB" sz="900" b="0" i="0" u="none" strike="noStrike" dirty="0">
                        <a:solidFill>
                          <a:srgbClr val="000000"/>
                        </a:solidFill>
                        <a:effectLst/>
                        <a:latin typeface="Brandon Grotesque Regular" panose="020B0503020203060202" pitchFamily="34" charset="77"/>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fontAlgn="ctr"/>
                      <a:endParaRPr lang="en-GB" sz="900" b="0" i="0" u="none" strike="noStrike" dirty="0">
                        <a:solidFill>
                          <a:srgbClr val="000000"/>
                        </a:solidFill>
                        <a:effectLst/>
                        <a:latin typeface="Brandon Grotesque Regular" panose="020B0503020203060202" pitchFamily="34" charset="77"/>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3708560506"/>
                  </a:ext>
                </a:extLst>
              </a:tr>
              <a:tr h="292608">
                <a:tc>
                  <a:txBody>
                    <a:bodyPr/>
                    <a:lstStyle/>
                    <a:p>
                      <a:pPr algn="ctr" rtl="0" fontAlgn="ctr"/>
                      <a:r>
                        <a:rPr lang="en-GB" sz="900" b="0" i="0" u="none" strike="noStrike" dirty="0">
                          <a:solidFill>
                            <a:schemeClr val="tx1"/>
                          </a:solidFill>
                          <a:effectLst/>
                          <a:latin typeface="Brandon Grotesque Regular"/>
                        </a:rPr>
                        <a:t>Hibiscus vegan croissant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algn="ctr" rtl="0" fontAlgn="ctr"/>
                      <a:r>
                        <a:rPr lang="en-GB" sz="900" b="0" i="0" u="none" strike="noStrike" dirty="0">
                          <a:solidFill>
                            <a:schemeClr val="tx1"/>
                          </a:solidFill>
                          <a:effectLst/>
                          <a:latin typeface="Brandon Grotesque Regular"/>
                        </a:rPr>
                        <a:t>Yes (wheat)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dirty="0">
                          <a:solidFill>
                            <a:schemeClr val="dk1"/>
                          </a:solidFill>
                          <a:effectLst/>
                          <a:latin typeface="Brandon Grotesque Regular"/>
                          <a:ea typeface="+mn-ea"/>
                          <a:cs typeface="+mn-cs"/>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srgbClr val="000000"/>
                        </a:solidFill>
                        <a:effectLst/>
                        <a:uLnTx/>
                        <a:uFillTx/>
                        <a:latin typeface="Brandon Grotesque Regular" panose="020B0503020203060202" pitchFamily="34" charset="77"/>
                        <a:ea typeface="+mn-ea"/>
                        <a:cs typeface="+mn-cs"/>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u="none" strike="noStrike" kern="1200" dirty="0">
                          <a:solidFill>
                            <a:schemeClr val="dk1"/>
                          </a:solidFill>
                          <a:effectLst/>
                          <a:latin typeface="Brandon Grotesque Regular"/>
                          <a:ea typeface="+mn-ea"/>
                          <a:cs typeface="+mn-cs"/>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000000"/>
                        </a:solidFill>
                        <a:effectLst/>
                        <a:uLnTx/>
                        <a:uFillTx/>
                        <a:latin typeface="Brandon Grotesque Regular" panose="020B0503020203060202" pitchFamily="34" charset="77"/>
                        <a:ea typeface="+mn-ea"/>
                        <a:cs typeface="+mn-cs"/>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u="none" strike="noStrike" kern="1200" dirty="0">
                          <a:solidFill>
                            <a:schemeClr val="dk1"/>
                          </a:solidFill>
                          <a:effectLst/>
                          <a:latin typeface="Brandon Grotesque Regular"/>
                          <a:ea typeface="+mn-ea"/>
                          <a:cs typeface="+mn-cs"/>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4154796008"/>
                  </a:ext>
                </a:extLst>
              </a:tr>
              <a:tr h="292608">
                <a:tc>
                  <a:txBody>
                    <a:bodyPr/>
                    <a:lstStyle/>
                    <a:p>
                      <a:pPr algn="ctr" rtl="0" fontAlgn="ctr"/>
                      <a:r>
                        <a:rPr lang="en-GB" sz="900" b="0" i="0" u="none" strike="noStrike" dirty="0">
                          <a:solidFill>
                            <a:srgbClr val="000000"/>
                          </a:solidFill>
                          <a:effectLst/>
                          <a:latin typeface="Brandon Grotesque Regular"/>
                        </a:rPr>
                        <a:t>Almond croissant</a:t>
                      </a: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0" i="0" u="none" strike="noStrike" dirty="0">
                          <a:solidFill>
                            <a:schemeClr val="tx1"/>
                          </a:solidFill>
                          <a:effectLst/>
                          <a:latin typeface="Brandon Grotesque Regular"/>
                        </a:rPr>
                        <a:t>Yes (wheat)</a:t>
                      </a: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Brandon Grotesque Regular"/>
                          <a:ea typeface="+mn-ea"/>
                          <a:cs typeface="+mn-cs"/>
                        </a:rPr>
                        <a:t>Yes</a:t>
                      </a: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srgbClr val="000000"/>
                        </a:solidFill>
                        <a:effectLst/>
                        <a:uLnTx/>
                        <a:uFillTx/>
                        <a:latin typeface="Brandon Grotesque Regular" panose="020B0503020203060202" pitchFamily="34" charset="77"/>
                        <a:ea typeface="+mn-ea"/>
                        <a:cs typeface="+mn-cs"/>
                      </a:endParaRP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Brandon Grotesque Regular"/>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Brandon Grotesque Regular"/>
                          <a:ea typeface="+mn-ea"/>
                          <a:cs typeface="+mn-cs"/>
                        </a:rPr>
                        <a:t>Yes</a:t>
                      </a: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srgbClr val="000000"/>
                        </a:solidFill>
                        <a:effectLst/>
                        <a:uLnTx/>
                        <a:uFillTx/>
                        <a:latin typeface="Brandon Grotesque Regular" panose="020B0503020203060202" pitchFamily="34" charset="77"/>
                        <a:ea typeface="+mn-ea"/>
                        <a:cs typeface="+mn-cs"/>
                      </a:endParaRP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Brandon Grotesque Regular"/>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Brandon Grotesque Regular"/>
                          <a:ea typeface="+mn-ea"/>
                          <a:cs typeface="+mn-cs"/>
                        </a:rPr>
                        <a:t>Yes</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u="none" strike="noStrike" kern="1200" dirty="0">
                          <a:solidFill>
                            <a:schemeClr val="dk1"/>
                          </a:solidFill>
                          <a:effectLst/>
                          <a:latin typeface="Brandon Grotesque Regular"/>
                          <a:ea typeface="+mn-ea"/>
                          <a:cs typeface="+mn-cs"/>
                        </a:rPr>
                        <a:t>*</a:t>
                      </a: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Brandon Grotesque Regular"/>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Brandon Grotesque Regular"/>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Brandon Grotesque Regular"/>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3989400056"/>
                  </a:ext>
                </a:extLst>
              </a:tr>
              <a:tr h="292608">
                <a:tc>
                  <a:txBody>
                    <a:bodyPr/>
                    <a:lstStyle/>
                    <a:p>
                      <a:pPr algn="ctr" rtl="0" fontAlgn="ctr"/>
                      <a:r>
                        <a:rPr lang="en-GB" sz="900" b="0" i="0" u="none" strike="noStrike" dirty="0">
                          <a:solidFill>
                            <a:srgbClr val="000000"/>
                          </a:solidFill>
                          <a:effectLst/>
                          <a:latin typeface="Brandon Grotesque Regular"/>
                        </a:rPr>
                        <a:t>Pain au </a:t>
                      </a:r>
                      <a:r>
                        <a:rPr lang="en-GB" sz="900" b="0" i="0" u="none" strike="noStrike" dirty="0" err="1">
                          <a:solidFill>
                            <a:srgbClr val="000000"/>
                          </a:solidFill>
                          <a:effectLst/>
                          <a:latin typeface="Brandon Grotesque Regular"/>
                        </a:rPr>
                        <a:t>chocolat</a:t>
                      </a:r>
                      <a:endParaRPr lang="en-GB" sz="900" b="0" i="0" u="none" strike="noStrike" dirty="0">
                        <a:solidFill>
                          <a:srgbClr val="000000"/>
                        </a:solidFill>
                        <a:effectLst/>
                        <a:latin typeface="Brandon Grotesque Regular"/>
                      </a:endParaRP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Yes (wheat)</a:t>
                      </a: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Brandon Grotesque Regular"/>
                          <a:ea typeface="+mn-ea"/>
                          <a:cs typeface="+mn-cs"/>
                        </a:rPr>
                        <a:t>Yes</a:t>
                      </a: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000000"/>
                        </a:solidFill>
                        <a:effectLst/>
                        <a:uLnTx/>
                        <a:uFillTx/>
                        <a:latin typeface="Brandon Grotesque Regular" panose="020B0503020203060202" pitchFamily="34" charset="77"/>
                        <a:ea typeface="+mn-ea"/>
                        <a:cs typeface="+mn-cs"/>
                      </a:endParaRP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Brandon Grotesque Regular"/>
                          <a:ea typeface="+mn-ea"/>
                          <a:cs typeface="+mn-cs"/>
                        </a:rPr>
                        <a:t>Yes</a:t>
                      </a: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000000"/>
                        </a:solidFill>
                        <a:effectLst/>
                        <a:uLnTx/>
                        <a:uFillTx/>
                        <a:latin typeface="Brandon Grotesque Regular" panose="020B0503020203060202" pitchFamily="34" charset="77"/>
                        <a:ea typeface="+mn-ea"/>
                        <a:cs typeface="+mn-cs"/>
                      </a:endParaRP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Brandon Grotesque Regular"/>
                          <a:ea typeface="+mn-ea"/>
                          <a:cs typeface="+mn-cs"/>
                        </a:rPr>
                        <a:t>Yes</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Brandon Grotesque Regular"/>
                          <a:ea typeface="+mn-ea"/>
                          <a:cs typeface="+mn-cs"/>
                        </a:rPr>
                        <a:t>Yes</a:t>
                      </a: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128637263"/>
                  </a:ext>
                </a:extLst>
              </a:tr>
              <a:tr h="292608">
                <a:tc>
                  <a:txBody>
                    <a:bodyPr/>
                    <a:lstStyle/>
                    <a:p>
                      <a:pPr algn="ctr" rtl="0" fontAlgn="ctr"/>
                      <a:r>
                        <a:rPr lang="en-GB" sz="900" b="0" i="0" u="none" strike="noStrike" dirty="0">
                          <a:solidFill>
                            <a:srgbClr val="000000"/>
                          </a:solidFill>
                          <a:effectLst/>
                          <a:latin typeface="Brandon Grotesque Regular"/>
                        </a:rPr>
                        <a:t>Pain au raisin</a:t>
                      </a: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Yes (wheat)</a:t>
                      </a: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srgbClr val="000000"/>
                          </a:solidFill>
                          <a:effectLst/>
                          <a:uLnTx/>
                          <a:uFillTx/>
                          <a:latin typeface="Brandon Grotesque Regular"/>
                          <a:ea typeface="+mn-ea"/>
                          <a:cs typeface="+mn-cs"/>
                        </a:rPr>
                        <a:t>Yes</a:t>
                      </a: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000000"/>
                        </a:solidFill>
                        <a:effectLst/>
                        <a:uLnTx/>
                        <a:uFillTx/>
                        <a:latin typeface="Brandon Grotesque Regular" panose="020B0503020203060202" pitchFamily="34" charset="77"/>
                        <a:ea typeface="+mn-ea"/>
                        <a:cs typeface="+mn-cs"/>
                      </a:endParaRP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Brandon Grotesque Regular"/>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000000"/>
                        </a:solidFill>
                        <a:effectLst/>
                        <a:uLnTx/>
                        <a:uFillTx/>
                        <a:latin typeface="Brandon Grotesque Regular" panose="020B0503020203060202" pitchFamily="34" charset="77"/>
                        <a:ea typeface="+mn-ea"/>
                        <a:cs typeface="+mn-cs"/>
                      </a:endParaRP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Brandon Grotesque Regular"/>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srgbClr val="000000"/>
                          </a:solidFill>
                          <a:effectLst/>
                          <a:uLnTx/>
                          <a:uFillTx/>
                          <a:latin typeface="Brandon Grotesque Regular"/>
                          <a:ea typeface="+mn-ea"/>
                          <a:cs typeface="+mn-cs"/>
                        </a:rPr>
                        <a:t>Yes (almond)</a:t>
                      </a: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Brandon Grotesque Regular"/>
                          <a:ea typeface="+mn-ea"/>
                          <a:cs typeface="+mn-cs"/>
                        </a:rPr>
                        <a:t>Yes</a:t>
                      </a: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Brandon Grotesque Regular"/>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Brandon Grotesque Regular"/>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Brandon Grotesque Regular"/>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227638626"/>
                  </a:ext>
                </a:extLst>
              </a:tr>
              <a:tr h="292608">
                <a:tc>
                  <a:txBody>
                    <a:bodyPr/>
                    <a:lstStyle/>
                    <a:p>
                      <a:pPr algn="ctr" rtl="0" fontAlgn="ctr"/>
                      <a:r>
                        <a:rPr lang="en-GB" sz="900" b="0" i="0" u="none" strike="noStrike" dirty="0">
                          <a:solidFill>
                            <a:srgbClr val="000000"/>
                          </a:solidFill>
                          <a:effectLst/>
                          <a:latin typeface="Brandon Grotesque Regular"/>
                        </a:rPr>
                        <a:t>Vegan cinnamon swirl</a:t>
                      </a: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Yes (wheat)</a:t>
                      </a: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srgbClr val="000000"/>
                          </a:solidFill>
                          <a:effectLst/>
                          <a:uLnTx/>
                          <a:uFillTx/>
                          <a:latin typeface="Brandon Grotesque Regular"/>
                          <a:ea typeface="+mn-ea"/>
                          <a:cs typeface="+mn-cs"/>
                        </a:rPr>
                        <a:t>Yes</a:t>
                      </a: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srgbClr val="000000"/>
                        </a:solidFill>
                        <a:effectLst/>
                        <a:uLnTx/>
                        <a:uFillTx/>
                        <a:latin typeface="Brandon Grotesque Regular" panose="020B0503020203060202" pitchFamily="34" charset="77"/>
                        <a:ea typeface="+mn-ea"/>
                        <a:cs typeface="+mn-cs"/>
                      </a:endParaRP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srgbClr val="000000"/>
                        </a:solidFill>
                        <a:effectLst/>
                        <a:uLnTx/>
                        <a:uFillTx/>
                        <a:latin typeface="Brandon Grotesque Regular" panose="020B0503020203060202" pitchFamily="34" charset="77"/>
                        <a:ea typeface="+mn-ea"/>
                        <a:cs typeface="+mn-cs"/>
                      </a:endParaRP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Brandon Grotesque Regular"/>
                          <a:ea typeface="+mn-ea"/>
                          <a:cs typeface="+mn-cs"/>
                        </a:rPr>
                        <a:t>Yes (almond)</a:t>
                      </a: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Brandon Grotesque Regular"/>
                          <a:ea typeface="+mn-ea"/>
                          <a:cs typeface="+mn-cs"/>
                        </a:rPr>
                        <a:t>Yes</a:t>
                      </a: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fontAlgn="ctr"/>
                      <a:endParaRPr lang="en-GB" sz="900" b="0" i="0" u="none" strike="noStrike" dirty="0">
                        <a:solidFill>
                          <a:srgbClr val="000000"/>
                        </a:solidFill>
                        <a:effectLst/>
                        <a:latin typeface="Brandon Grotesque Regular" panose="020B0503020203060202" pitchFamily="34" charset="77"/>
                      </a:endParaRP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fontAlgn="ctr"/>
                      <a:endParaRPr lang="en-GB" sz="900" b="0" i="0" u="none" strike="noStrike" dirty="0">
                        <a:solidFill>
                          <a:srgbClr val="000000"/>
                        </a:solidFill>
                        <a:effectLst/>
                        <a:latin typeface="Brandon Grotesque Regular" panose="020B0503020203060202" pitchFamily="34" charset="77"/>
                      </a:endParaRP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577355941"/>
                  </a:ext>
                </a:extLst>
              </a:tr>
              <a:tr h="292608">
                <a:tc>
                  <a:txBody>
                    <a:bodyPr/>
                    <a:lstStyle/>
                    <a:p>
                      <a:pPr algn="ctr" rtl="0" fontAlgn="ctr"/>
                      <a:r>
                        <a:rPr lang="en-GB" sz="900" b="0" i="0" u="none" strike="noStrike" dirty="0">
                          <a:solidFill>
                            <a:srgbClr val="000000"/>
                          </a:solidFill>
                          <a:effectLst/>
                          <a:latin typeface="Brandon Grotesque Regular"/>
                        </a:rPr>
                        <a:t>Pistache swirl</a:t>
                      </a:r>
                    </a:p>
                  </a:txBody>
                  <a:tcPr marL="7451" marR="7451" marT="7451"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effectLst/>
                          <a:uLnTx/>
                          <a:uFillTx/>
                          <a:latin typeface="Brandon Grotesque Regular"/>
                          <a:ea typeface="+mn-ea"/>
                          <a:cs typeface="+mn-cs"/>
                        </a:rPr>
                        <a:t>Yes (wheat)</a:t>
                      </a:r>
                    </a:p>
                  </a:txBody>
                  <a:tcPr marL="7079" marR="7079" marT="707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Brandon Grotesque Regular"/>
                          <a:ea typeface="+mn-ea"/>
                          <a:cs typeface="+mn-cs"/>
                        </a:rPr>
                        <a:t>Yes</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9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Brandon Grotesque Regular"/>
                          <a:ea typeface="+mn-ea"/>
                          <a:cs typeface="+mn-cs"/>
                        </a:rPr>
                        <a:t>Yes</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Brandon Grotesque Regular"/>
                          <a:ea typeface="+mn-ea"/>
                          <a:cs typeface="+mn-cs"/>
                        </a:rPr>
                        <a:t>Yes (pistachio)</a:t>
                      </a:r>
                      <a:endParaRPr kumimoji="0" lang="en-GB" sz="900" b="0" i="0" u="none" strike="noStrike" kern="1200" cap="none" spc="0" normalizeH="0" baseline="0" noProof="0" dirty="0">
                        <a:ln>
                          <a:noFill/>
                        </a:ln>
                        <a:solidFill>
                          <a:srgbClr val="000000"/>
                        </a:solidFill>
                        <a:effectLst/>
                        <a:uLnTx/>
                        <a:uFillTx/>
                        <a:latin typeface="Brandon Grotesque Regular"/>
                        <a:ea typeface="+mn-ea"/>
                        <a:cs typeface="+mn-cs"/>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en-GB" sz="1600" b="0" i="0" u="none" strike="noStrike" dirty="0">
                          <a:solidFill>
                            <a:srgbClr val="000000"/>
                          </a:solidFill>
                          <a:effectLst/>
                          <a:latin typeface="Brandon Grotesque Regular"/>
                        </a:rPr>
                        <a:t>*</a:t>
                      </a: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rtl="0" eaLnBrk="1" fontAlgn="ctr" latinLnBrk="0" hangingPunct="1">
                        <a:lnSpc>
                          <a:spcPct val="100000"/>
                        </a:lnSpc>
                        <a:spcBef>
                          <a:spcPts val="0"/>
                        </a:spcBef>
                        <a:spcAft>
                          <a:spcPts val="0"/>
                        </a:spcAft>
                        <a:buFontTx/>
                        <a:buNone/>
                      </a:pPr>
                      <a:endParaRPr lang="en-GB" sz="900" b="0" u="none" strike="noStrike" kern="1200" dirty="0">
                        <a:solidFill>
                          <a:schemeClr val="dk1"/>
                        </a:solidFill>
                        <a:effectLst/>
                        <a:latin typeface="Brandon Grotesque Regular" panose="020B0503020203060202" pitchFamily="34" charset="77"/>
                        <a:ea typeface="+mn-ea"/>
                        <a:cs typeface="+mn-cs"/>
                      </a:endParaRP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94773400"/>
                  </a:ext>
                </a:extLst>
              </a:tr>
              <a:tr h="292608">
                <a:tc>
                  <a:txBody>
                    <a:bodyPr/>
                    <a:lstStyle/>
                    <a:p>
                      <a:pPr algn="ctr" rtl="0" fontAlgn="ctr"/>
                      <a:r>
                        <a:rPr lang="en-GB" sz="900" b="0" i="0" u="none" strike="noStrike" dirty="0">
                          <a:solidFill>
                            <a:srgbClr val="000000"/>
                          </a:solidFill>
                          <a:effectLst/>
                          <a:latin typeface="Brandon Grotesque Regular"/>
                        </a:rPr>
                        <a:t>Brioche</a:t>
                      </a:r>
                    </a:p>
                  </a:txBody>
                  <a:tcPr marL="7451" marR="7451" marT="7451"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effectLst/>
                          <a:uLnTx/>
                          <a:uFillTx/>
                          <a:latin typeface="Brandon Grotesque Regular"/>
                          <a:ea typeface="+mn-ea"/>
                          <a:cs typeface="+mn-cs"/>
                        </a:rPr>
                        <a:t>Yes (wheat)</a:t>
                      </a:r>
                    </a:p>
                  </a:txBody>
                  <a:tcPr marL="7079" marR="7079" marT="707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Brandon Grotesque Regular"/>
                          <a:ea typeface="+mn-ea"/>
                          <a:cs typeface="+mn-cs"/>
                        </a:rPr>
                        <a:t>Yes</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en-GB" sz="1600" b="0" i="0" u="none" strike="noStrike" dirty="0">
                          <a:solidFill>
                            <a:srgbClr val="000000"/>
                          </a:solidFill>
                          <a:effectLst/>
                          <a:latin typeface="Brandon Grotesque Regular"/>
                        </a:rPr>
                        <a:t>*</a:t>
                      </a: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Brandon Grotesque Regular"/>
                          <a:ea typeface="+mn-ea"/>
                          <a:cs typeface="+mn-cs"/>
                        </a:rPr>
                        <a:t>Yes</a:t>
                      </a: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endParaRPr lang="en-GB" sz="900" b="0" i="0" u="none" strike="noStrike" dirty="0">
                        <a:solidFill>
                          <a:srgbClr val="000000"/>
                        </a:solidFill>
                        <a:effectLst/>
                        <a:latin typeface="Brandon Grotesque Regular" panose="020B0503020203060202" pitchFamily="34" charset="77"/>
                      </a:endParaRP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en-GB" sz="1600" b="0" u="none" strike="noStrike" dirty="0">
                          <a:effectLst/>
                          <a:latin typeface="Brandon Grotesque Regular"/>
                        </a:rPr>
                        <a:t>*</a:t>
                      </a:r>
                      <a:endParaRPr lang="en-GB" sz="1600" b="0" i="0" u="none" strike="noStrike" dirty="0">
                        <a:solidFill>
                          <a:srgbClr val="000000"/>
                        </a:solidFill>
                        <a:effectLst/>
                        <a:latin typeface="Brandon Grotesque Regular"/>
                      </a:endParaRP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en-GB" sz="1600" b="0" i="0" u="none" strike="noStrike" dirty="0">
                          <a:solidFill>
                            <a:srgbClr val="000000"/>
                          </a:solidFill>
                          <a:effectLst/>
                          <a:latin typeface="Brandon Grotesque Regular"/>
                        </a:rPr>
                        <a:t>*</a:t>
                      </a: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en-GB" sz="1600" b="0" u="none" strike="noStrike" dirty="0">
                          <a:effectLst/>
                          <a:latin typeface="Brandon Grotesque Regular"/>
                        </a:rPr>
                        <a:t>*</a:t>
                      </a:r>
                      <a:endParaRPr lang="en-GB" sz="1600" b="0" i="0" u="none" strike="noStrike" dirty="0">
                        <a:solidFill>
                          <a:srgbClr val="000000"/>
                        </a:solidFill>
                        <a:effectLst/>
                        <a:latin typeface="Brandon Grotesque Regular"/>
                      </a:endParaRP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en-GB" sz="1600" b="0" i="0" u="none" strike="noStrike" dirty="0">
                          <a:solidFill>
                            <a:srgbClr val="000000"/>
                          </a:solidFill>
                          <a:effectLst/>
                          <a:latin typeface="Brandon Grotesque Regular"/>
                        </a:rPr>
                        <a:t>*</a:t>
                      </a: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en-GB" sz="1600" b="0" i="0" u="none" strike="noStrike" dirty="0">
                          <a:solidFill>
                            <a:srgbClr val="000000"/>
                          </a:solidFill>
                          <a:effectLst/>
                          <a:latin typeface="Brandon Grotesque Regular"/>
                        </a:rPr>
                        <a:t>*</a:t>
                      </a: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en-GB" sz="1600" b="0" i="0" u="none" strike="noStrike" dirty="0">
                          <a:solidFill>
                            <a:srgbClr val="000000"/>
                          </a:solidFill>
                          <a:effectLst/>
                          <a:latin typeface="Brandon Grotesque Regular"/>
                        </a:rPr>
                        <a:t>*</a:t>
                      </a: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endParaRPr lang="en-GB" sz="900" b="0" i="0" u="none" strike="noStrike" dirty="0">
                        <a:solidFill>
                          <a:srgbClr val="000000"/>
                        </a:solidFill>
                        <a:effectLst/>
                        <a:latin typeface="Brandon Grotesque Regular" panose="020B0503020203060202" pitchFamily="34" charset="77"/>
                      </a:endParaRP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52026585"/>
                  </a:ext>
                </a:extLst>
              </a:tr>
              <a:tr h="292608">
                <a:tc>
                  <a:txBody>
                    <a:bodyPr/>
                    <a:lstStyle/>
                    <a:p>
                      <a:pPr algn="ctr" rtl="0" fontAlgn="ctr"/>
                      <a:r>
                        <a:rPr lang="en-GB" sz="900" b="0" i="0" u="none" strike="noStrike" dirty="0">
                          <a:solidFill>
                            <a:srgbClr val="000000"/>
                          </a:solidFill>
                          <a:effectLst/>
                          <a:latin typeface="Brandon Grotesque Regular"/>
                        </a:rPr>
                        <a:t>Chocolate cruffin</a:t>
                      </a:r>
                    </a:p>
                  </a:txBody>
                  <a:tcPr marL="7451" marR="7451" marT="7451"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effectLst/>
                          <a:uLnTx/>
                          <a:uFillTx/>
                          <a:latin typeface="Brandon Grotesque Regular"/>
                          <a:ea typeface="+mn-ea"/>
                          <a:cs typeface="+mn-cs"/>
                        </a:rPr>
                        <a:t>Yes (wheat)</a:t>
                      </a:r>
                    </a:p>
                  </a:txBody>
                  <a:tcPr marL="7079" marR="7079" marT="707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Brandon Grotesque Regular"/>
                          <a:ea typeface="+mn-ea"/>
                          <a:cs typeface="+mn-cs"/>
                        </a:rPr>
                        <a:t>Yes</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900" b="0" u="none" strike="noStrike" kern="1200" dirty="0">
                        <a:solidFill>
                          <a:schemeClr val="dk1"/>
                        </a:solidFill>
                        <a:effectLst/>
                        <a:latin typeface="Brandon Grotesque Regular" panose="020B0503020203060202" pitchFamily="34" charset="77"/>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en-GB" sz="1600" b="0" i="0" u="none" strike="noStrike" dirty="0">
                          <a:solidFill>
                            <a:srgbClr val="000000"/>
                          </a:solidFill>
                          <a:effectLst/>
                          <a:latin typeface="Brandon Grotesque Regular"/>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en-GB" sz="1600" b="0" u="none" strike="noStrike" dirty="0">
                          <a:effectLst/>
                          <a:latin typeface="Brandon Grotesque Regular"/>
                        </a:rPr>
                        <a:t>*</a:t>
                      </a:r>
                      <a:endParaRPr lang="en-GB" sz="1600" b="0" i="0" u="none" strike="noStrike" dirty="0">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endParaRPr lang="en-GB" sz="900" b="0" i="0" u="none" strike="noStrike" dirty="0">
                        <a:solidFill>
                          <a:srgbClr val="000000"/>
                        </a:solidFill>
                        <a:effectLst/>
                        <a:latin typeface="Brandon Grotesque Regular" panose="020B0503020203060202" pitchFamily="34" charset="77"/>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en-GB" sz="1600" b="0" i="0" u="none" strike="noStrike" dirty="0">
                          <a:solidFill>
                            <a:srgbClr val="000000"/>
                          </a:solidFill>
                          <a:effectLst/>
                          <a:latin typeface="Brandon Grotesque Regular"/>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en-GB" sz="1600" b="0" u="none" strike="noStrike" dirty="0">
                          <a:effectLst/>
                          <a:latin typeface="Brandon Grotesque Regular"/>
                        </a:rPr>
                        <a:t>*</a:t>
                      </a:r>
                      <a:endParaRPr lang="en-GB" sz="1600" b="0" i="0" u="none" strike="noStrike" dirty="0">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srgbClr val="000000"/>
                          </a:solidFill>
                          <a:effectLst/>
                          <a:uLnTx/>
                          <a:uFillTx/>
                          <a:latin typeface="Brandon Grotesque Regular"/>
                          <a:ea typeface="+mn-ea"/>
                          <a:cs typeface="+mn-cs"/>
                        </a:rPr>
                        <a:t>Yes</a:t>
                      </a: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en-GB" sz="1600" b="0" i="0" u="none" strike="noStrike" dirty="0">
                          <a:solidFill>
                            <a:srgbClr val="000000"/>
                          </a:solidFill>
                          <a:effectLst/>
                          <a:latin typeface="Brandon Grotesque Regular"/>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en-GB" sz="1600" b="0" u="none" strike="noStrike" dirty="0">
                          <a:effectLst/>
                          <a:latin typeface="Brandon Grotesque Regular"/>
                        </a:rPr>
                        <a:t>*</a:t>
                      </a:r>
                      <a:endParaRPr lang="en-GB" sz="1600" b="0" i="0" u="none" strike="noStrike" dirty="0">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en-GB" sz="1600" b="0" i="0" u="none" strike="noStrike" dirty="0">
                          <a:solidFill>
                            <a:srgbClr val="000000"/>
                          </a:solidFill>
                          <a:effectLst/>
                          <a:latin typeface="Brandon Grotesque Regular"/>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rtl="0" eaLnBrk="1" fontAlgn="ctr" latinLnBrk="0" hangingPunct="1">
                        <a:lnSpc>
                          <a:spcPct val="100000"/>
                        </a:lnSpc>
                        <a:spcBef>
                          <a:spcPts val="0"/>
                        </a:spcBef>
                        <a:spcAft>
                          <a:spcPts val="0"/>
                        </a:spcAft>
                        <a:buFontTx/>
                        <a:buNone/>
                      </a:pPr>
                      <a:endParaRPr lang="en-GB" sz="900" b="0" u="none" strike="noStrike" kern="1200" dirty="0">
                        <a:solidFill>
                          <a:schemeClr val="dk1"/>
                        </a:solidFill>
                        <a:effectLst/>
                        <a:latin typeface="Brandon Grotesque Regular" panose="020B0503020203060202" pitchFamily="34" charset="77"/>
                        <a:ea typeface="+mn-ea"/>
                        <a:cs typeface="+mn-cs"/>
                      </a:endParaRP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endParaRPr lang="en-GB" sz="900" b="0" i="0" u="none" strike="noStrike" dirty="0">
                        <a:solidFill>
                          <a:srgbClr val="000000"/>
                        </a:solidFill>
                        <a:effectLst/>
                        <a:latin typeface="Brandon Grotesque Regular" panose="020B0503020203060202" pitchFamily="34" charset="77"/>
                      </a:endParaRPr>
                    </a:p>
                  </a:txBody>
                  <a:tcPr marL="6563" marR="6563" marT="65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59671423"/>
                  </a:ext>
                </a:extLst>
              </a:tr>
              <a:tr h="292608">
                <a:tc gridSpan="15">
                  <a:txBody>
                    <a:bodyPr/>
                    <a:lstStyle/>
                    <a:p>
                      <a:pPr algn="ctr" rtl="0" fontAlgn="ctr"/>
                      <a:r>
                        <a:rPr lang="en-GB" sz="1600" b="1" u="none" strike="noStrike" kern="1200" dirty="0">
                          <a:solidFill>
                            <a:schemeClr val="dk1"/>
                          </a:solidFill>
                          <a:effectLst/>
                          <a:latin typeface="Brandon Grotesque Regular"/>
                          <a:ea typeface="+mn-ea"/>
                          <a:cs typeface="+mn-cs"/>
                        </a:rPr>
                        <a:t>WRAPS</a:t>
                      </a:r>
                    </a:p>
                  </a:txBody>
                  <a:tcPr marL="7451" marR="7451" marT="7451"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effectLst/>
                        <a:uLnTx/>
                        <a:uFillTx/>
                        <a:latin typeface="Brandon Grotesque Regular"/>
                        <a:ea typeface="+mn-ea"/>
                        <a:cs typeface="+mn-cs"/>
                      </a:endParaRPr>
                    </a:p>
                  </a:txBody>
                  <a:tcPr marL="7079" marR="7079" marT="707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0000"/>
                        </a:solidFill>
                        <a:effectLst/>
                        <a:uLnTx/>
                        <a:uFillTx/>
                        <a:latin typeface="Brandon Grotesque Regular" panose="020B0503020203060202" pitchFamily="34" charset="77"/>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9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600" b="0" u="none" strike="noStrike" kern="1200">
                        <a:solidFill>
                          <a:schemeClr val="dk1"/>
                        </a:solidFill>
                        <a:effectLst/>
                        <a:latin typeface="Brandon Grotesque Regular"/>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0000"/>
                        </a:solidFill>
                        <a:effectLst/>
                        <a:uLnTx/>
                        <a:uFillTx/>
                        <a:latin typeface="Brandon Grotesque Regular" panose="020B0503020203060202" pitchFamily="34" charset="77"/>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hMerge="1">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600" b="0" u="none" strike="noStrike" kern="1200">
                        <a:solidFill>
                          <a:schemeClr val="dk1"/>
                        </a:solidFill>
                        <a:effectLst/>
                        <a:latin typeface="Brandon Grotesque Regular"/>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0000"/>
                        </a:solidFill>
                        <a:effectLst/>
                        <a:uLnTx/>
                        <a:uFillTx/>
                        <a:latin typeface="Brandon Grotesque Regular"/>
                        <a:ea typeface="+mn-ea"/>
                        <a:cs typeface="+mn-cs"/>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hMerge="1">
                  <a:txBody>
                    <a:bodyPr/>
                    <a:lstStyle/>
                    <a:p>
                      <a:pPr algn="ctr" fontAlgn="ctr"/>
                      <a:endParaRPr lang="en-GB" sz="1600" b="0" i="0" u="none" strike="noStrike">
                        <a:solidFill>
                          <a:srgbClr val="000000"/>
                        </a:solidFill>
                        <a:effectLst/>
                        <a:latin typeface="Brandon Grotesque Regular"/>
                      </a:endParaRPr>
                    </a:p>
                  </a:txBody>
                  <a:tcPr marL="6563" marR="6563" marT="65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600" b="0" u="none" strike="noStrike" kern="1200">
                        <a:solidFill>
                          <a:schemeClr val="dk1"/>
                        </a:solidFill>
                        <a:effectLst/>
                        <a:latin typeface="Brandon Grotesque Regular"/>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600" b="0" u="none" strike="noStrike" kern="1200">
                        <a:solidFill>
                          <a:schemeClr val="dk1"/>
                        </a:solidFill>
                        <a:effectLst/>
                        <a:latin typeface="Brandon Grotesque Regular"/>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600" b="0" u="none" strike="noStrike" kern="1200">
                        <a:solidFill>
                          <a:schemeClr val="dk1"/>
                        </a:solidFill>
                        <a:effectLst/>
                        <a:latin typeface="Brandon Grotesque Regular"/>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hMerge="1">
                  <a:txBody>
                    <a:bodyPr/>
                    <a:lstStyle/>
                    <a:p>
                      <a:pPr marL="0" marR="0" lvl="0" indent="0" algn="ctr" rtl="0" eaLnBrk="1" fontAlgn="ctr" latinLnBrk="0" hangingPunct="1">
                        <a:lnSpc>
                          <a:spcPct val="100000"/>
                        </a:lnSpc>
                        <a:spcBef>
                          <a:spcPts val="0"/>
                        </a:spcBef>
                        <a:spcAft>
                          <a:spcPts val="0"/>
                        </a:spcAft>
                        <a:buFontTx/>
                        <a:buNone/>
                      </a:pPr>
                      <a:endParaRPr lang="en-GB" sz="900" b="0" u="none" strike="noStrike" kern="1200">
                        <a:solidFill>
                          <a:schemeClr val="dk1"/>
                        </a:solidFill>
                        <a:effectLst/>
                        <a:latin typeface="Brandon Grotesque Regular" panose="020B0503020203060202" pitchFamily="34" charset="77"/>
                        <a:ea typeface="+mn-ea"/>
                        <a:cs typeface="+mn-cs"/>
                      </a:endParaRPr>
                    </a:p>
                  </a:txBody>
                  <a:tcPr marL="6563" marR="6563" marT="65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hMerge="1">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563" marR="6563" marT="65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56840178"/>
                  </a:ext>
                </a:extLst>
              </a:tr>
              <a:tr h="292608">
                <a:tc>
                  <a:txBody>
                    <a:bodyPr/>
                    <a:lstStyle/>
                    <a:p>
                      <a:pPr marL="0" algn="ctr" defTabSz="914400" rtl="0" eaLnBrk="1" fontAlgn="ctr" latinLnBrk="0" hangingPunct="1"/>
                      <a:r>
                        <a:rPr lang="en-GB" sz="900" b="0" i="0" u="none" strike="noStrike" kern="1200" dirty="0">
                          <a:solidFill>
                            <a:srgbClr val="000000"/>
                          </a:solidFill>
                          <a:effectLst/>
                          <a:latin typeface="Brandon Grotesque Regular"/>
                          <a:ea typeface="+mn-ea"/>
                          <a:cs typeface="+mn-cs"/>
                        </a:rPr>
                        <a:t>Wrap smoked salmon</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Brandon Grotesque Regular"/>
                          <a:ea typeface="+mn-ea"/>
                          <a:cs typeface="+mn-cs"/>
                        </a:rPr>
                        <a:t>Yes (wheat)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900" b="0" i="0" u="none" strike="noStrike" kern="1200" dirty="0">
                          <a:solidFill>
                            <a:srgbClr val="000000"/>
                          </a:solidFill>
                          <a:effectLst/>
                          <a:latin typeface="Brandon Grotesque Regular"/>
                          <a:ea typeface="+mn-ea"/>
                          <a:cs typeface="+mn-cs"/>
                        </a:rPr>
                        <a:t>Yes</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endParaRPr lang="en-GB" sz="900" b="0" i="0" u="none" strike="noStrike" kern="1200">
                        <a:solidFill>
                          <a:srgbClr val="000000"/>
                        </a:solidFill>
                        <a:effectLst/>
                        <a:latin typeface="Brandon Grotesque Regular"/>
                        <a:ea typeface="+mn-ea"/>
                        <a:cs typeface="+mn-cs"/>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900" b="0" i="0" u="none" strike="noStrike" kern="1200" dirty="0">
                          <a:solidFill>
                            <a:srgbClr val="000000"/>
                          </a:solidFill>
                          <a:effectLst/>
                          <a:latin typeface="Brandon Grotesque Regular"/>
                          <a:ea typeface="+mn-ea"/>
                          <a:cs typeface="+mn-cs"/>
                        </a:rPr>
                        <a:t>Yes</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dirty="0">
                          <a:solidFill>
                            <a:schemeClr val="dk1"/>
                          </a:solidFill>
                          <a:effectLst/>
                          <a:latin typeface="Brandon Grotesque Regular"/>
                          <a:ea typeface="+mn-ea"/>
                          <a:cs typeface="+mn-cs"/>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endParaRPr lang="en-GB" sz="900" b="0" i="0" u="none" strike="noStrike" kern="1200">
                        <a:solidFill>
                          <a:srgbClr val="000000"/>
                        </a:solidFill>
                        <a:effectLst/>
                        <a:latin typeface="Brandon Grotesque Regular"/>
                        <a:ea typeface="+mn-ea"/>
                        <a:cs typeface="+mn-cs"/>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endParaRPr lang="en-GB" sz="900" b="0" i="0" u="none" strike="noStrike" kern="1200">
                        <a:solidFill>
                          <a:srgbClr val="000000"/>
                        </a:solidFill>
                        <a:effectLst/>
                        <a:latin typeface="Brandon Grotesque Regular"/>
                        <a:ea typeface="+mn-ea"/>
                        <a:cs typeface="+mn-cs"/>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endParaRPr lang="en-GB" sz="900" b="0" i="0" u="none" strike="noStrike" kern="1200">
                        <a:solidFill>
                          <a:srgbClr val="000000"/>
                        </a:solidFill>
                        <a:effectLst/>
                        <a:latin typeface="Brandon Grotesque Regular"/>
                        <a:ea typeface="+mn-ea"/>
                        <a:cs typeface="+mn-cs"/>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8793438"/>
                  </a:ext>
                </a:extLst>
              </a:tr>
              <a:tr h="297557">
                <a:tc>
                  <a:txBody>
                    <a:bodyPr/>
                    <a:lstStyle/>
                    <a:p>
                      <a:pPr marL="0" algn="ctr" defTabSz="914400" rtl="0" eaLnBrk="1" fontAlgn="ctr" latinLnBrk="0" hangingPunct="1"/>
                      <a:r>
                        <a:rPr lang="en-GB" sz="900" b="0" i="0" u="none" strike="noStrike" kern="1200" dirty="0">
                          <a:solidFill>
                            <a:srgbClr val="000000"/>
                          </a:solidFill>
                          <a:effectLst/>
                          <a:latin typeface="Brandon Grotesque Regular"/>
                          <a:ea typeface="+mn-ea"/>
                          <a:cs typeface="+mn-cs"/>
                        </a:rPr>
                        <a:t>Wrap Dagobert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Brandon Grotesque Regular"/>
                          <a:ea typeface="+mn-ea"/>
                          <a:cs typeface="+mn-cs"/>
                        </a:rPr>
                        <a:t>Yes (wheat)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900" b="0" i="0" u="none" strike="noStrike" kern="1200" dirty="0">
                          <a:solidFill>
                            <a:srgbClr val="000000"/>
                          </a:solidFill>
                          <a:effectLst/>
                          <a:latin typeface="Brandon Grotesque Regular"/>
                          <a:ea typeface="+mn-ea"/>
                          <a:cs typeface="+mn-cs"/>
                        </a:rPr>
                        <a:t>Yes</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endParaRPr lang="en-GB" sz="900" b="0" i="0" u="none" strike="noStrike" kern="1200">
                        <a:solidFill>
                          <a:srgbClr val="000000"/>
                        </a:solidFill>
                        <a:effectLst/>
                        <a:latin typeface="Brandon Grotesque Regular"/>
                        <a:ea typeface="+mn-ea"/>
                        <a:cs typeface="+mn-cs"/>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0" i="0" u="none" strike="noStrike" kern="1200" noProof="0" dirty="0">
                          <a:solidFill>
                            <a:srgbClr val="000000"/>
                          </a:solidFill>
                          <a:effectLst/>
                          <a:latin typeface="Brandon Grotesque Regular"/>
                          <a:ea typeface="+mn-ea"/>
                          <a:cs typeface="+mn-cs"/>
                        </a:rPr>
                        <a:t>Yes</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endParaRPr lang="en-GB" sz="900" b="0" i="0" u="none" strike="noStrike" kern="1200">
                        <a:solidFill>
                          <a:srgbClr val="000000"/>
                        </a:solidFill>
                        <a:effectLst/>
                        <a:latin typeface="Brandon Grotesque Regular"/>
                        <a:ea typeface="+mn-ea"/>
                        <a:cs typeface="+mn-cs"/>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900" b="0" i="0" u="none" strike="noStrike" kern="1200" dirty="0">
                          <a:solidFill>
                            <a:srgbClr val="000000"/>
                          </a:solidFill>
                          <a:effectLst/>
                          <a:latin typeface="Brandon Grotesque Regular"/>
                          <a:ea typeface="+mn-ea"/>
                          <a:cs typeface="+mn-cs"/>
                        </a:rPr>
                        <a:t>Yes</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900" b="0" i="0" u="none" strike="noStrike" kern="1200" dirty="0">
                          <a:solidFill>
                            <a:srgbClr val="000000"/>
                          </a:solidFill>
                          <a:effectLst/>
                          <a:latin typeface="Brandon Grotesque Regular"/>
                          <a:ea typeface="+mn-ea"/>
                          <a:cs typeface="+mn-cs"/>
                        </a:rPr>
                        <a:t>Yes</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dirty="0">
                          <a:solidFill>
                            <a:schemeClr val="dk1"/>
                          </a:solidFill>
                          <a:effectLst/>
                          <a:latin typeface="Brandon Grotesque Regular"/>
                          <a:ea typeface="+mn-ea"/>
                          <a:cs typeface="+mn-cs"/>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endParaRPr lang="en-GB" sz="900" b="0" i="0" u="none" strike="noStrike" kern="1200">
                        <a:solidFill>
                          <a:srgbClr val="000000"/>
                        </a:solidFill>
                        <a:effectLst/>
                        <a:latin typeface="Brandon Grotesque Regular"/>
                        <a:ea typeface="+mn-ea"/>
                        <a:cs typeface="+mn-cs"/>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endParaRPr lang="en-GB" sz="900" b="0" i="0" u="none" strike="noStrike" kern="1200">
                        <a:solidFill>
                          <a:srgbClr val="000000"/>
                        </a:solidFill>
                        <a:effectLst/>
                        <a:latin typeface="Brandon Grotesque Regular"/>
                        <a:ea typeface="+mn-ea"/>
                        <a:cs typeface="+mn-cs"/>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03858"/>
                  </a:ext>
                </a:extLst>
              </a:tr>
              <a:tr h="292608">
                <a:tc>
                  <a:txBody>
                    <a:bodyPr/>
                    <a:lstStyle/>
                    <a:p>
                      <a:pPr marL="0" algn="ctr" defTabSz="914400" rtl="0" eaLnBrk="1" fontAlgn="ctr" latinLnBrk="0" hangingPunct="1"/>
                      <a:r>
                        <a:rPr lang="en-GB" sz="900" b="0" i="0" u="none" strike="noStrike" kern="1200" dirty="0">
                          <a:solidFill>
                            <a:srgbClr val="000000"/>
                          </a:solidFill>
                          <a:effectLst/>
                          <a:latin typeface="Brandon Grotesque Regular"/>
                          <a:ea typeface="+mn-ea"/>
                          <a:cs typeface="+mn-cs"/>
                        </a:rPr>
                        <a:t>Wrap avocado</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Brandon Grotesque Regular"/>
                          <a:ea typeface="+mn-ea"/>
                          <a:cs typeface="+mn-cs"/>
                        </a:rPr>
                        <a:t>Yes (wheat)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dirty="0">
                          <a:solidFill>
                            <a:schemeClr val="dk1"/>
                          </a:solidFill>
                          <a:effectLst/>
                          <a:latin typeface="Brandon Grotesque Regular"/>
                          <a:ea typeface="+mn-ea"/>
                          <a:cs typeface="+mn-cs"/>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Brandon Grotesque Regular"/>
                        <a:ea typeface="+mn-ea"/>
                        <a:cs typeface="+mn-cs"/>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endParaRPr kumimoji="0" lang="en-GB" sz="1600" b="0" i="0" u="none" strike="noStrike" kern="1200" cap="none" spc="0" normalizeH="0" baseline="0" noProof="0" dirty="0">
                        <a:ln>
                          <a:noFill/>
                        </a:ln>
                        <a:solidFill>
                          <a:prstClr val="black"/>
                        </a:solidFill>
                        <a:effectLst/>
                        <a:uLnTx/>
                        <a:uFillTx/>
                        <a:latin typeface="Brandon Grotesque Regular"/>
                        <a:ea typeface="+mn-ea"/>
                        <a:cs typeface="+mn-cs"/>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endParaRPr lang="en-GB" sz="900" b="0" i="0" u="none" strike="noStrike" kern="1200" dirty="0">
                        <a:solidFill>
                          <a:srgbClr val="000000"/>
                        </a:solidFill>
                        <a:effectLst/>
                        <a:latin typeface="Brandon Grotesque Regular"/>
                        <a:ea typeface="+mn-ea"/>
                        <a:cs typeface="+mn-cs"/>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endParaRPr kumimoji="0" lang="en-GB" sz="1600" b="0" i="0" u="none" strike="noStrike" kern="1200" cap="none" spc="0" normalizeH="0" baseline="0" noProof="0" dirty="0">
                        <a:ln>
                          <a:noFill/>
                        </a:ln>
                        <a:solidFill>
                          <a:prstClr val="black"/>
                        </a:solidFill>
                        <a:effectLst/>
                        <a:uLnTx/>
                        <a:uFillTx/>
                        <a:latin typeface="Brandon Grotesque Regular"/>
                        <a:ea typeface="+mn-ea"/>
                        <a:cs typeface="+mn-cs"/>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endParaRPr kumimoji="0" lang="en-GB" sz="1600" b="0" i="0" u="none" strike="noStrike" kern="1200" cap="none" spc="0" normalizeH="0" baseline="0" noProof="0" dirty="0">
                        <a:ln>
                          <a:noFill/>
                        </a:ln>
                        <a:solidFill>
                          <a:prstClr val="black"/>
                        </a:solidFill>
                        <a:effectLst/>
                        <a:uLnTx/>
                        <a:uFillTx/>
                        <a:latin typeface="Brandon Grotesque Regular"/>
                        <a:ea typeface="+mn-ea"/>
                        <a:cs typeface="+mn-cs"/>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endParaRPr kumimoji="0" lang="en-GB" sz="1600" b="0" i="0" u="none" strike="noStrike" kern="1200" cap="none" spc="0" normalizeH="0" baseline="0" noProof="0" dirty="0">
                        <a:ln>
                          <a:noFill/>
                        </a:ln>
                        <a:solidFill>
                          <a:prstClr val="black"/>
                        </a:solidFill>
                        <a:effectLst/>
                        <a:uLnTx/>
                        <a:uFillTx/>
                        <a:latin typeface="Brandon Grotesque Regular"/>
                        <a:ea typeface="+mn-ea"/>
                        <a:cs typeface="+mn-cs"/>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endParaRPr kumimoji="0" lang="en-GB" sz="1600" b="0" i="0" u="none" strike="noStrike" kern="1200" cap="none" spc="0" normalizeH="0" baseline="0" noProof="0" dirty="0">
                        <a:ln>
                          <a:noFill/>
                        </a:ln>
                        <a:solidFill>
                          <a:prstClr val="black"/>
                        </a:solidFill>
                        <a:effectLst/>
                        <a:uLnTx/>
                        <a:uFillTx/>
                        <a:latin typeface="Brandon Grotesque Regular"/>
                        <a:ea typeface="+mn-ea"/>
                        <a:cs typeface="+mn-cs"/>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endParaRPr kumimoji="0" lang="en-GB" sz="1600" b="0" i="0" u="none" strike="noStrike" kern="1200" cap="none" spc="0" normalizeH="0" baseline="0" noProof="0" dirty="0">
                        <a:ln>
                          <a:noFill/>
                        </a:ln>
                        <a:solidFill>
                          <a:prstClr val="black"/>
                        </a:solidFill>
                        <a:effectLst/>
                        <a:uLnTx/>
                        <a:uFillTx/>
                        <a:latin typeface="Brandon Grotesque Regular"/>
                        <a:ea typeface="+mn-ea"/>
                        <a:cs typeface="+mn-cs"/>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Brandon Grotesque Regular"/>
                        <a:ea typeface="+mn-ea"/>
                        <a:cs typeface="+mn-cs"/>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endParaRPr lang="en-GB" sz="900" b="0" i="0" u="none" strike="noStrike" kern="1200" dirty="0">
                        <a:solidFill>
                          <a:srgbClr val="000000"/>
                        </a:solidFill>
                        <a:effectLst/>
                        <a:latin typeface="Brandon Grotesque Regular"/>
                        <a:ea typeface="+mn-ea"/>
                        <a:cs typeface="+mn-cs"/>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5449821"/>
                  </a:ext>
                </a:extLst>
              </a:tr>
              <a:tr h="292608">
                <a:tc>
                  <a:txBody>
                    <a:bodyPr/>
                    <a:lstStyle/>
                    <a:p>
                      <a:pPr marL="0" algn="ctr" defTabSz="914400" rtl="0" eaLnBrk="1" fontAlgn="ctr" latinLnBrk="0" hangingPunct="1"/>
                      <a:r>
                        <a:rPr lang="en-GB" sz="900" b="0" i="0" u="none" strike="noStrike" kern="1200" dirty="0">
                          <a:solidFill>
                            <a:srgbClr val="000000"/>
                          </a:solidFill>
                          <a:effectLst/>
                          <a:latin typeface="Brandon Grotesque Regular"/>
                          <a:ea typeface="+mn-ea"/>
                          <a:cs typeface="+mn-cs"/>
                        </a:rPr>
                        <a:t>Wrap Caesar</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Brandon Grotesque Regular"/>
                          <a:ea typeface="+mn-ea"/>
                          <a:cs typeface="+mn-cs"/>
                        </a:rPr>
                        <a:t>Yes (wheat)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900" b="0" i="0" u="none" strike="noStrike" kern="1200" dirty="0">
                          <a:solidFill>
                            <a:srgbClr val="000000"/>
                          </a:solidFill>
                          <a:effectLst/>
                          <a:latin typeface="Brandon Grotesque Regular"/>
                          <a:ea typeface="+mn-ea"/>
                          <a:cs typeface="+mn-cs"/>
                        </a:rPr>
                        <a:t>Yes</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endParaRPr lang="en-GB" sz="900" b="0" i="0" u="none" strike="noStrike" kern="1200">
                        <a:solidFill>
                          <a:srgbClr val="000000"/>
                        </a:solidFill>
                        <a:effectLst/>
                        <a:latin typeface="Brandon Grotesque Regular"/>
                        <a:ea typeface="+mn-ea"/>
                        <a:cs typeface="+mn-cs"/>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900" b="0" i="0" u="none" strike="noStrike" kern="1200" dirty="0">
                          <a:solidFill>
                            <a:srgbClr val="000000"/>
                          </a:solidFill>
                          <a:effectLst/>
                          <a:latin typeface="Brandon Grotesque Regular"/>
                          <a:ea typeface="+mn-ea"/>
                          <a:cs typeface="+mn-cs"/>
                        </a:rPr>
                        <a:t>Yes</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endParaRPr lang="en-GB" sz="900" b="0" i="0" u="none" strike="noStrike" kern="1200">
                        <a:solidFill>
                          <a:srgbClr val="000000"/>
                        </a:solidFill>
                        <a:effectLst/>
                        <a:latin typeface="Brandon Grotesque Regular"/>
                        <a:ea typeface="+mn-ea"/>
                        <a:cs typeface="+mn-cs"/>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endParaRPr lang="en-GB" sz="900" b="0" i="0" u="none" strike="noStrike" kern="1200">
                        <a:solidFill>
                          <a:srgbClr val="000000"/>
                        </a:solidFill>
                        <a:effectLst/>
                        <a:latin typeface="Brandon Grotesque Regular"/>
                        <a:ea typeface="+mn-ea"/>
                        <a:cs typeface="+mn-cs"/>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endParaRPr lang="en-GB" sz="900" b="0" i="0" u="none" strike="noStrike" kern="1200" dirty="0">
                        <a:solidFill>
                          <a:srgbClr val="000000"/>
                        </a:solidFill>
                        <a:effectLst/>
                        <a:latin typeface="Brandon Grotesque Regular"/>
                        <a:ea typeface="+mn-ea"/>
                        <a:cs typeface="+mn-cs"/>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935070"/>
                  </a:ext>
                </a:extLst>
              </a:tr>
            </a:tbl>
          </a:graphicData>
        </a:graphic>
      </p:graphicFrame>
      <p:sp>
        <p:nvSpPr>
          <p:cNvPr id="9" name="Titre 2">
            <a:extLst>
              <a:ext uri="{FF2B5EF4-FFF2-40B4-BE49-F238E27FC236}">
                <a16:creationId xmlns:a16="http://schemas.microsoft.com/office/drawing/2014/main" id="{166DDA12-F821-91E9-9B4F-13C1305FC10B}"/>
              </a:ext>
            </a:extLst>
          </p:cNvPr>
          <p:cNvSpPr>
            <a:spLocks noGrp="1"/>
          </p:cNvSpPr>
          <p:nvPr>
            <p:ph type="title"/>
          </p:nvPr>
        </p:nvSpPr>
        <p:spPr>
          <a:xfrm>
            <a:off x="459723" y="51289"/>
            <a:ext cx="10888722" cy="526874"/>
          </a:xfrm>
          <a:noFill/>
        </p:spPr>
        <p:txBody>
          <a:bodyPr>
            <a:noAutofit/>
          </a:bodyPr>
          <a:lstStyle/>
          <a:p>
            <a:pPr algn="ctr"/>
            <a:r>
              <a:rPr lang="fr-FR" sz="1800" b="1" dirty="0"/>
              <a:t>(*) </a:t>
            </a:r>
            <a:r>
              <a:rPr lang="nl-NL" sz="1800" b="1" dirty="0"/>
              <a:t>Possible present or traces present</a:t>
            </a:r>
            <a:endParaRPr lang="en-GB" sz="1800" b="1" dirty="0"/>
          </a:p>
        </p:txBody>
      </p:sp>
      <p:sp>
        <p:nvSpPr>
          <p:cNvPr id="5" name="TextBox 4">
            <a:extLst>
              <a:ext uri="{FF2B5EF4-FFF2-40B4-BE49-F238E27FC236}">
                <a16:creationId xmlns:a16="http://schemas.microsoft.com/office/drawing/2014/main" id="{832C82D9-3119-2EED-A60D-0942852395BA}"/>
              </a:ext>
            </a:extLst>
          </p:cNvPr>
          <p:cNvSpPr txBox="1"/>
          <p:nvPr/>
        </p:nvSpPr>
        <p:spPr>
          <a:xfrm>
            <a:off x="176505" y="6173942"/>
            <a:ext cx="11060710" cy="369332"/>
          </a:xfrm>
          <a:prstGeom prst="rect">
            <a:avLst/>
          </a:prstGeom>
          <a:noFill/>
        </p:spPr>
        <p:txBody>
          <a:bodyPr wrap="square" rtlCol="0">
            <a:spAutoFit/>
          </a:bodyPr>
          <a:lstStyle/>
          <a:p>
            <a:r>
              <a:rPr lang="en-GB" sz="900" dirty="0"/>
              <a:t>Le Pain Quotidien has identified the allergens present in the raw materials used to make these preparations and has listed them in this table.  We work in an open kitchen where gluten, milk, fish, eggs, sesame, nuts, soy, celery, mustard and sulphites are present. Traces of these allergens can potentially be found in our preparations and products and are indicated with an asterisk.</a:t>
            </a:r>
          </a:p>
        </p:txBody>
      </p:sp>
      <p:sp>
        <p:nvSpPr>
          <p:cNvPr id="7" name="TextBox 6">
            <a:extLst>
              <a:ext uri="{FF2B5EF4-FFF2-40B4-BE49-F238E27FC236}">
                <a16:creationId xmlns:a16="http://schemas.microsoft.com/office/drawing/2014/main" id="{7992F985-DA23-AF3A-F90A-2E098F7C5485}"/>
              </a:ext>
            </a:extLst>
          </p:cNvPr>
          <p:cNvSpPr txBox="1"/>
          <p:nvPr/>
        </p:nvSpPr>
        <p:spPr>
          <a:xfrm>
            <a:off x="176505" y="6534610"/>
            <a:ext cx="6272871" cy="215444"/>
          </a:xfrm>
          <a:prstGeom prst="rect">
            <a:avLst/>
          </a:prstGeom>
          <a:noFill/>
        </p:spPr>
        <p:txBody>
          <a:bodyPr wrap="none" rtlCol="0">
            <a:spAutoFit/>
          </a:bodyPr>
          <a:lstStyle/>
          <a:p>
            <a:r>
              <a:rPr lang="en-GB" sz="800" b="1"/>
              <a:t>Please note that the allergen (milk) in individual butter is not included in the table. The same applies to spreads (milk and nuts) found on tables.</a:t>
            </a:r>
          </a:p>
        </p:txBody>
      </p:sp>
      <p:sp>
        <p:nvSpPr>
          <p:cNvPr id="2" name="ZoneTexte 12">
            <a:extLst>
              <a:ext uri="{FF2B5EF4-FFF2-40B4-BE49-F238E27FC236}">
                <a16:creationId xmlns:a16="http://schemas.microsoft.com/office/drawing/2014/main" id="{258C7BC3-635F-7A2C-A4A1-6008E7F749D8}"/>
              </a:ext>
            </a:extLst>
          </p:cNvPr>
          <p:cNvSpPr txBox="1"/>
          <p:nvPr/>
        </p:nvSpPr>
        <p:spPr>
          <a:xfrm>
            <a:off x="11359591" y="6526916"/>
            <a:ext cx="917359" cy="230832"/>
          </a:xfrm>
          <a:prstGeom prst="rect">
            <a:avLst/>
          </a:prstGeom>
          <a:noFill/>
        </p:spPr>
        <p:txBody>
          <a:bodyPr wrap="square" lIns="91440" tIns="45720" rIns="91440" bIns="45720" rtlCol="0" anchor="t">
            <a:spAutoFit/>
          </a:bodyPr>
          <a:lstStyle/>
          <a:p>
            <a:r>
              <a:rPr lang="en-GB" sz="900" dirty="0"/>
              <a:t>26/03/2025</a:t>
            </a:r>
            <a:endParaRPr lang="fr-FR" sz="900" dirty="0"/>
          </a:p>
        </p:txBody>
      </p:sp>
    </p:spTree>
    <p:extLst>
      <p:ext uri="{BB962C8B-B14F-4D97-AF65-F5344CB8AC3E}">
        <p14:creationId xmlns:p14="http://schemas.microsoft.com/office/powerpoint/2010/main" val="468606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1">
            <a:extLst>
              <a:ext uri="{FF2B5EF4-FFF2-40B4-BE49-F238E27FC236}">
                <a16:creationId xmlns:a16="http://schemas.microsoft.com/office/drawing/2014/main" id="{94FC951F-F267-FF49-A150-FC6F2BB7E941}"/>
              </a:ext>
            </a:extLst>
          </p:cNvPr>
          <p:cNvGraphicFramePr>
            <a:graphicFrameLocks noGrp="1"/>
          </p:cNvGraphicFramePr>
          <p:nvPr>
            <p:extLst>
              <p:ext uri="{D42A27DB-BD31-4B8C-83A1-F6EECF244321}">
                <p14:modId xmlns:p14="http://schemas.microsoft.com/office/powerpoint/2010/main" val="236194406"/>
              </p:ext>
            </p:extLst>
          </p:nvPr>
        </p:nvGraphicFramePr>
        <p:xfrm>
          <a:off x="276814" y="669555"/>
          <a:ext cx="11064240" cy="3561159"/>
        </p:xfrm>
        <a:graphic>
          <a:graphicData uri="http://schemas.openxmlformats.org/drawingml/2006/table">
            <a:tbl>
              <a:tblPr>
                <a:tableStyleId>{5C22544A-7EE6-4342-B048-85BDC9FD1C3A}</a:tableStyleId>
              </a:tblPr>
              <a:tblGrid>
                <a:gridCol w="1097280">
                  <a:extLst>
                    <a:ext uri="{9D8B030D-6E8A-4147-A177-3AD203B41FA5}">
                      <a16:colId xmlns:a16="http://schemas.microsoft.com/office/drawing/2014/main" val="4278674471"/>
                    </a:ext>
                  </a:extLst>
                </a:gridCol>
                <a:gridCol w="822960">
                  <a:extLst>
                    <a:ext uri="{9D8B030D-6E8A-4147-A177-3AD203B41FA5}">
                      <a16:colId xmlns:a16="http://schemas.microsoft.com/office/drawing/2014/main" val="3750376535"/>
                    </a:ext>
                  </a:extLst>
                </a:gridCol>
                <a:gridCol w="548640">
                  <a:extLst>
                    <a:ext uri="{9D8B030D-6E8A-4147-A177-3AD203B41FA5}">
                      <a16:colId xmlns:a16="http://schemas.microsoft.com/office/drawing/2014/main" val="2899982568"/>
                    </a:ext>
                  </a:extLst>
                </a:gridCol>
                <a:gridCol w="822960">
                  <a:extLst>
                    <a:ext uri="{9D8B030D-6E8A-4147-A177-3AD203B41FA5}">
                      <a16:colId xmlns:a16="http://schemas.microsoft.com/office/drawing/2014/main" val="1298652272"/>
                    </a:ext>
                  </a:extLst>
                </a:gridCol>
                <a:gridCol w="713232">
                  <a:extLst>
                    <a:ext uri="{9D8B030D-6E8A-4147-A177-3AD203B41FA5}">
                      <a16:colId xmlns:a16="http://schemas.microsoft.com/office/drawing/2014/main" val="131325533"/>
                    </a:ext>
                  </a:extLst>
                </a:gridCol>
                <a:gridCol w="713232">
                  <a:extLst>
                    <a:ext uri="{9D8B030D-6E8A-4147-A177-3AD203B41FA5}">
                      <a16:colId xmlns:a16="http://schemas.microsoft.com/office/drawing/2014/main" val="1622340486"/>
                    </a:ext>
                  </a:extLst>
                </a:gridCol>
                <a:gridCol w="713232">
                  <a:extLst>
                    <a:ext uri="{9D8B030D-6E8A-4147-A177-3AD203B41FA5}">
                      <a16:colId xmlns:a16="http://schemas.microsoft.com/office/drawing/2014/main" val="2370714277"/>
                    </a:ext>
                  </a:extLst>
                </a:gridCol>
                <a:gridCol w="713232">
                  <a:extLst>
                    <a:ext uri="{9D8B030D-6E8A-4147-A177-3AD203B41FA5}">
                      <a16:colId xmlns:a16="http://schemas.microsoft.com/office/drawing/2014/main" val="1077117908"/>
                    </a:ext>
                  </a:extLst>
                </a:gridCol>
                <a:gridCol w="713232">
                  <a:extLst>
                    <a:ext uri="{9D8B030D-6E8A-4147-A177-3AD203B41FA5}">
                      <a16:colId xmlns:a16="http://schemas.microsoft.com/office/drawing/2014/main" val="776524029"/>
                    </a:ext>
                  </a:extLst>
                </a:gridCol>
                <a:gridCol w="713232">
                  <a:extLst>
                    <a:ext uri="{9D8B030D-6E8A-4147-A177-3AD203B41FA5}">
                      <a16:colId xmlns:a16="http://schemas.microsoft.com/office/drawing/2014/main" val="446143039"/>
                    </a:ext>
                  </a:extLst>
                </a:gridCol>
                <a:gridCol w="713232">
                  <a:extLst>
                    <a:ext uri="{9D8B030D-6E8A-4147-A177-3AD203B41FA5}">
                      <a16:colId xmlns:a16="http://schemas.microsoft.com/office/drawing/2014/main" val="2880935056"/>
                    </a:ext>
                  </a:extLst>
                </a:gridCol>
                <a:gridCol w="713232">
                  <a:extLst>
                    <a:ext uri="{9D8B030D-6E8A-4147-A177-3AD203B41FA5}">
                      <a16:colId xmlns:a16="http://schemas.microsoft.com/office/drawing/2014/main" val="2344246317"/>
                    </a:ext>
                  </a:extLst>
                </a:gridCol>
                <a:gridCol w="713232">
                  <a:extLst>
                    <a:ext uri="{9D8B030D-6E8A-4147-A177-3AD203B41FA5}">
                      <a16:colId xmlns:a16="http://schemas.microsoft.com/office/drawing/2014/main" val="3833547106"/>
                    </a:ext>
                  </a:extLst>
                </a:gridCol>
                <a:gridCol w="640080">
                  <a:extLst>
                    <a:ext uri="{9D8B030D-6E8A-4147-A177-3AD203B41FA5}">
                      <a16:colId xmlns:a16="http://schemas.microsoft.com/office/drawing/2014/main" val="1821972351"/>
                    </a:ext>
                  </a:extLst>
                </a:gridCol>
                <a:gridCol w="713232">
                  <a:extLst>
                    <a:ext uri="{9D8B030D-6E8A-4147-A177-3AD203B41FA5}">
                      <a16:colId xmlns:a16="http://schemas.microsoft.com/office/drawing/2014/main" val="1205373482"/>
                    </a:ext>
                  </a:extLst>
                </a:gridCol>
              </a:tblGrid>
              <a:tr h="308345">
                <a:tc>
                  <a:txBody>
                    <a:bodyPr/>
                    <a:lstStyle/>
                    <a:p>
                      <a:pPr algn="ctr" rtl="0" fontAlgn="ctr"/>
                      <a:r>
                        <a:rPr lang="en-GB" sz="1000" b="1" u="none" strike="noStrike" dirty="0">
                          <a:effectLst/>
                          <a:latin typeface="Brandon Grotesque Regular"/>
                        </a:rPr>
                        <a:t>PRODUCT</a:t>
                      </a:r>
                      <a:endParaRPr lang="en-GB" sz="1000" b="1" i="0" u="none" strike="noStrike" dirty="0">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algn="ctr" rtl="0" fontAlgn="ctr"/>
                      <a:r>
                        <a:rPr lang="en-GB" sz="800" b="1" u="none" strike="noStrike">
                          <a:effectLst/>
                          <a:latin typeface="Brandon Grotesque Regular"/>
                        </a:rPr>
                        <a:t>GLUTEN</a:t>
                      </a:r>
                      <a:endParaRPr lang="en-GB" sz="800" b="1" i="0" u="none" strike="noStrike">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MILK</a:t>
                      </a:r>
                      <a:endParaRPr lang="en-GB" sz="800" b="1" i="0" u="none" strike="noStrike">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nl-BE" sz="800" b="1">
                          <a:latin typeface="Brandon Grotesque Regular"/>
                        </a:rPr>
                        <a:t>MOLLUSCS</a:t>
                      </a:r>
                      <a:endParaRPr lang="en-GB" sz="800" b="1" i="0" u="none" strike="noStrike">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FISH</a:t>
                      </a:r>
                      <a:endParaRPr lang="en-GB" sz="800" b="1" i="0" u="none" strike="noStrike">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EGGS</a:t>
                      </a:r>
                      <a:endParaRPr lang="en-GB" sz="800" b="1" i="0" u="none" strike="noStrike">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dirty="0">
                          <a:effectLst/>
                          <a:latin typeface="Brandon Grotesque Regular"/>
                        </a:rPr>
                        <a:t>ARACHIDE</a:t>
                      </a:r>
                      <a:endParaRPr lang="en-GB" sz="800" b="1" i="0" u="none" strike="noStrike" dirty="0">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SESAME </a:t>
                      </a:r>
                      <a:endParaRPr lang="en-GB" sz="800" b="1" i="0" u="none" strike="noStrike">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NUTS</a:t>
                      </a:r>
                      <a:endParaRPr lang="en-GB" sz="800" b="1" i="0" u="none" strike="noStrike">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SOYA</a:t>
                      </a:r>
                      <a:endParaRPr lang="en-GB" sz="800" b="1" i="0" u="none" strike="noStrike">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CELERY</a:t>
                      </a:r>
                      <a:endParaRPr lang="en-GB" sz="800" b="1" i="0" u="none" strike="noStrike">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MUSTARD</a:t>
                      </a:r>
                      <a:endParaRPr lang="en-GB" sz="800" b="1" i="0" u="none" strike="noStrike">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SULPHITES</a:t>
                      </a:r>
                      <a:endParaRPr lang="en-GB" sz="800" b="1" i="0" u="none" strike="noStrike">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LUPIN</a:t>
                      </a:r>
                      <a:endParaRPr lang="en-GB" sz="800" b="1" i="0" u="none" strike="noStrike">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nl-BE" sz="800" b="1">
                          <a:latin typeface="Brandon Grotesque Regular"/>
                        </a:rPr>
                        <a:t>CRUSTACEANS</a:t>
                      </a:r>
                      <a:endParaRPr lang="en-GB" sz="800" b="1" i="0" u="none" strike="noStrike">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360400489"/>
                  </a:ext>
                </a:extLst>
              </a:tr>
              <a:tr h="300661">
                <a:tc gridSpan="15">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Brandon Grotesque Regular"/>
                          <a:ea typeface="+mn-ea"/>
                          <a:cs typeface="+mn-cs"/>
                        </a:rPr>
                        <a:t>TARTINES &amp; TOASTS</a:t>
                      </a:r>
                    </a:p>
                  </a:txBody>
                  <a:tcPr marL="7696" marR="7696" marT="769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hMerge="1">
                  <a:txBody>
                    <a:bodyPr/>
                    <a:lstStyle/>
                    <a:p>
                      <a:endParaRPr lang="fr-F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fr-F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8390" marR="8390" marT="83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9836173"/>
                  </a:ext>
                </a:extLst>
              </a:tr>
              <a:tr h="300661">
                <a:tc>
                  <a:txBody>
                    <a:bodyPr/>
                    <a:lstStyle/>
                    <a:p>
                      <a:pPr marL="0" algn="ctr" defTabSz="914400" rtl="0" eaLnBrk="1" fontAlgn="ctr" latinLnBrk="0" hangingPunct="1"/>
                      <a:r>
                        <a:rPr lang="en-GB" sz="900" b="0" u="none" strike="noStrike" kern="1200" dirty="0">
                          <a:solidFill>
                            <a:schemeClr val="dk1"/>
                          </a:solidFill>
                          <a:effectLst/>
                          <a:latin typeface="Brandon Grotesque Regular"/>
                          <a:ea typeface="+mn-ea"/>
                          <a:cs typeface="+mn-cs"/>
                        </a:rPr>
                        <a:t>Severn &amp; Wye smoked salmon</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algn="ctr" defTabSz="914400" rtl="0" eaLnBrk="1" fontAlgn="ctr" latinLnBrk="0" hangingPunct="1"/>
                      <a:r>
                        <a:rPr lang="en-GB" sz="900" b="0" u="none" strike="noStrike" kern="1200" dirty="0">
                          <a:solidFill>
                            <a:schemeClr val="tx1"/>
                          </a:solidFill>
                          <a:effectLst/>
                          <a:latin typeface="Brandon Grotesque Regular"/>
                          <a:ea typeface="+mn-ea"/>
                          <a:cs typeface="+mn-cs"/>
                        </a:rPr>
                        <a:t>Yes (wheat, barley, rye)</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0" u="none" strike="noStrike" kern="1200">
                          <a:solidFill>
                            <a:schemeClr val="tx1"/>
                          </a:solidFill>
                          <a:effectLst/>
                          <a:latin typeface="Brandon Grotesque Regular"/>
                          <a:ea typeface="+mn-ea"/>
                          <a:cs typeface="+mn-cs"/>
                        </a:rPr>
                        <a:t>Yes</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endParaRPr lang="en-GB" sz="900" b="0" u="none" strike="noStrike" kern="120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0" u="none" strike="noStrike" kern="1200">
                          <a:solidFill>
                            <a:schemeClr val="dk1"/>
                          </a:solidFill>
                          <a:effectLst/>
                          <a:latin typeface="Brandon Grotesque Regular"/>
                          <a:ea typeface="+mn-ea"/>
                          <a:cs typeface="+mn-cs"/>
                        </a:rPr>
                        <a:t>Yes</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900" b="0" u="none" strike="noStrike" kern="1200" dirty="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noProof="0" dirty="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noProof="0" dirty="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noProof="0" dirty="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noProof="0" dirty="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noProof="0" dirty="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endParaRPr lang="en-GB" sz="900" b="0" u="none" strike="noStrike" kern="120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endParaRPr lang="en-GB" sz="900" b="0" u="none" strike="noStrike" kern="120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487886245"/>
                  </a:ext>
                </a:extLst>
              </a:tr>
              <a:tr h="300661">
                <a:tc>
                  <a:txBody>
                    <a:bodyPr/>
                    <a:lstStyle/>
                    <a:p>
                      <a:pPr marL="0" algn="ctr" rtl="0" eaLnBrk="1" fontAlgn="ctr" latinLnBrk="0" hangingPunct="1"/>
                      <a:r>
                        <a:rPr lang="en-GB" sz="900" b="0" u="none" strike="noStrike" kern="1200" dirty="0">
                          <a:solidFill>
                            <a:schemeClr val="dk1"/>
                          </a:solidFill>
                          <a:effectLst/>
                          <a:latin typeface="Brandon Grotesque Regular"/>
                          <a:ea typeface="+mn-ea"/>
                          <a:cs typeface="+mn-cs"/>
                        </a:rPr>
                        <a:t>Parma ham &amp; mozzarella</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0" u="none" strike="noStrike" kern="1200" dirty="0">
                          <a:solidFill>
                            <a:schemeClr val="tx1"/>
                          </a:solidFill>
                          <a:effectLst/>
                          <a:latin typeface="Brandon Grotesque Regular"/>
                          <a:ea typeface="+mn-ea"/>
                          <a:cs typeface="+mn-cs"/>
                        </a:rPr>
                        <a:t>Yes (wheat, barley, rye)</a:t>
                      </a:r>
                    </a:p>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chemeClr val="tx1"/>
                        </a:solidFill>
                        <a:effectLst/>
                        <a:uLnTx/>
                        <a:uFillTx/>
                        <a:latin typeface="Brandon Grotesque Regular"/>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0" u="none" strike="noStrike" kern="1200" dirty="0">
                          <a:solidFill>
                            <a:schemeClr val="tx1"/>
                          </a:solidFill>
                          <a:effectLst/>
                          <a:latin typeface="Brandon Grotesque Regular"/>
                          <a:ea typeface="+mn-ea"/>
                          <a:cs typeface="+mn-cs"/>
                        </a:rPr>
                        <a:t>Yes</a:t>
                      </a:r>
                      <a:endParaRPr kumimoji="0" lang="en-GB" sz="900" b="0" i="0" u="none" strike="noStrike" kern="1200" cap="none" spc="0" normalizeH="0" baseline="0" noProof="0" dirty="0">
                        <a:ln>
                          <a:noFill/>
                        </a:ln>
                        <a:solidFill>
                          <a:schemeClr val="tx1"/>
                        </a:solidFill>
                        <a:effectLst/>
                        <a:uLnTx/>
                        <a:uFillTx/>
                        <a:latin typeface="Brandon Grotesque Regular"/>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effectLst/>
                        <a:uLnTx/>
                        <a:uFillTx/>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dirty="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900" b="0" u="none" strike="noStrike" kern="1200" dirty="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dirty="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900" b="0" u="none" strike="noStrike" kern="1200" dirty="0">
                          <a:solidFill>
                            <a:schemeClr val="dk1"/>
                          </a:solidFill>
                          <a:effectLst/>
                          <a:latin typeface="Brandon Grotesque Regular"/>
                          <a:ea typeface="+mn-ea"/>
                          <a:cs typeface="+mn-cs"/>
                        </a:rPr>
                        <a:t>Yes (cashews)</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dirty="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dirty="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dirty="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900" b="0" u="none" strike="noStrike" kern="1200" dirty="0">
                          <a:solidFill>
                            <a:schemeClr val="tx1"/>
                          </a:solidFill>
                          <a:effectLst/>
                          <a:latin typeface="Brandon Grotesque Regular"/>
                          <a:ea typeface="+mn-ea"/>
                          <a:cs typeface="+mn-cs"/>
                        </a:rPr>
                        <a:t>Yes</a:t>
                      </a:r>
                      <a:endParaRPr lang="en-GB" sz="900" b="0" u="none" strike="noStrike" kern="1200" dirty="0">
                        <a:solidFill>
                          <a:schemeClr val="dk1"/>
                        </a:solidFill>
                        <a:effectLst/>
                        <a:latin typeface="Brandon Grotesque Regular"/>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900" b="0" u="none" strike="noStrike" kern="1200" dirty="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900" b="0" u="none" strike="noStrike" kern="1200" dirty="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016418566"/>
                  </a:ext>
                </a:extLst>
              </a:tr>
              <a:tr h="300661">
                <a:tc>
                  <a:txBody>
                    <a:bodyPr/>
                    <a:lstStyle/>
                    <a:p>
                      <a:pPr marL="0" algn="ctr" defTabSz="914400" rtl="0" eaLnBrk="1" fontAlgn="ctr" latinLnBrk="0" hangingPunct="1"/>
                      <a:r>
                        <a:rPr lang="en-GB" sz="900" b="0" u="none" strike="noStrike" kern="1200" dirty="0">
                          <a:solidFill>
                            <a:schemeClr val="dk1"/>
                          </a:solidFill>
                          <a:effectLst/>
                          <a:latin typeface="Brandon Grotesque Regular"/>
                          <a:ea typeface="+mn-ea"/>
                          <a:cs typeface="+mn-cs"/>
                        </a:rPr>
                        <a:t>Chicken, feta &amp; avocado</a:t>
                      </a:r>
                    </a:p>
                  </a:txBody>
                  <a:tcPr marL="5126" marR="5126" marT="51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0" u="none" strike="noStrike" kern="1200" dirty="0">
                          <a:solidFill>
                            <a:schemeClr val="tx1"/>
                          </a:solidFill>
                          <a:effectLst/>
                          <a:latin typeface="Brandon Grotesque Regular"/>
                          <a:ea typeface="+mn-ea"/>
                          <a:cs typeface="+mn-cs"/>
                        </a:rPr>
                        <a:t>Yes (wheat, barley, rye)</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0" u="none" strike="noStrike" kern="1200" dirty="0">
                          <a:solidFill>
                            <a:schemeClr val="tx1"/>
                          </a:solidFill>
                          <a:effectLst/>
                          <a:latin typeface="Brandon Grotesque Regular"/>
                          <a:ea typeface="+mn-ea"/>
                          <a:cs typeface="+mn-cs"/>
                        </a:rPr>
                        <a:t>Yes</a:t>
                      </a:r>
                      <a:endParaRPr lang="en-GB" sz="900" b="0" u="none" strike="noStrike" kern="1200" noProof="0" dirty="0">
                        <a:solidFill>
                          <a:schemeClr val="tx1"/>
                        </a:solidFill>
                        <a:effectLst/>
                        <a:latin typeface="Brandon Grotesque Regular"/>
                        <a:ea typeface="+mn-ea"/>
                        <a:cs typeface="+mn-cs"/>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auto"/>
                      <a:endParaRPr lang="en-GB" sz="1600" b="0" i="0" u="none" strike="noStrike">
                        <a:solidFill>
                          <a:srgbClr val="000000"/>
                        </a:solidFill>
                        <a:effectLst/>
                        <a:latin typeface="Brandon Grotesque Regular"/>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dirty="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900" b="0" u="none" strike="noStrike" kern="1200" dirty="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dirty="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noProof="0" dirty="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noProof="0" dirty="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noProof="0" dirty="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noProof="0" dirty="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noProof="0" dirty="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dirty="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dirty="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6133369"/>
                  </a:ext>
                </a:extLst>
              </a:tr>
              <a:tr h="300661">
                <a:tc>
                  <a:txBody>
                    <a:bodyPr/>
                    <a:lstStyle/>
                    <a:p>
                      <a:pPr marL="0" algn="ctr" defTabSz="914400" rtl="0" eaLnBrk="1" fontAlgn="ctr" latinLnBrk="0" hangingPunct="1"/>
                      <a:r>
                        <a:rPr lang="en-GB" sz="900" b="0" u="none" strike="noStrike" kern="1200" dirty="0">
                          <a:solidFill>
                            <a:schemeClr val="dk1"/>
                          </a:solidFill>
                          <a:effectLst/>
                          <a:latin typeface="Brandon Grotesque Regular"/>
                          <a:ea typeface="+mn-ea"/>
                          <a:cs typeface="+mn-cs"/>
                        </a:rPr>
                        <a:t>Salmon gravlax tartine</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algn="ctr" rtl="0" fontAlgn="ctr"/>
                      <a:r>
                        <a:rPr lang="en-GB" sz="900" b="0" i="0" u="none" strike="noStrike" dirty="0">
                          <a:solidFill>
                            <a:schemeClr val="tx1"/>
                          </a:solidFill>
                          <a:effectLst/>
                          <a:latin typeface="Brandon Grotesque Regular"/>
                        </a:rPr>
                        <a:t>Yes (wheat, spelt, rye)</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0" u="none" strike="noStrike" kern="1200" dirty="0">
                          <a:solidFill>
                            <a:schemeClr val="tx1"/>
                          </a:solidFill>
                          <a:effectLst/>
                          <a:latin typeface="Brandon Grotesque Regular"/>
                          <a:ea typeface="+mn-ea"/>
                          <a:cs typeface="+mn-cs"/>
                        </a:rPr>
                        <a:t>Yes</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900" b="0" u="none" strike="noStrike" kern="1200" dirty="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GB" sz="900" b="0" u="none" strike="noStrike" kern="1200" dirty="0">
                          <a:solidFill>
                            <a:schemeClr val="tx1"/>
                          </a:solidFill>
                          <a:effectLst/>
                          <a:latin typeface="Brandon Grotesque Regular"/>
                          <a:ea typeface="+mn-ea"/>
                          <a:cs typeface="+mn-cs"/>
                        </a:rPr>
                        <a:t>Yes</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Brandon Grotesque Regular" panose="020B0503020203060202" pitchFamily="34" charset="0"/>
                          <a:ea typeface="+mn-ea"/>
                          <a:cs typeface="+mn-cs"/>
                        </a:rPr>
                        <a:t>*​</a:t>
                      </a:r>
                      <a:endParaRPr kumimoji="0" lang="en-GB" sz="2000" b="0" i="0" u="none" strike="noStrike" kern="1200" cap="none" spc="0" normalizeH="0" baseline="0" noProof="0" dirty="0">
                        <a:ln>
                          <a:noFill/>
                        </a:ln>
                        <a:solidFill>
                          <a:srgbClr val="000000"/>
                        </a:solidFill>
                        <a:effectLst/>
                        <a:uLnTx/>
                        <a:uFillTx/>
                        <a:latin typeface="+mn-lt"/>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600" b="0" u="none" strike="noStrike" kern="120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Brandon Grotesque Regular" panose="020B0503020203060202" pitchFamily="34" charset="0"/>
                          <a:ea typeface="+mn-ea"/>
                          <a:cs typeface="+mn-cs"/>
                        </a:rPr>
                        <a:t>*​</a:t>
                      </a: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Brandon Grotesque Regular" panose="020B0503020203060202" pitchFamily="34" charset="0"/>
                          <a:ea typeface="+mn-ea"/>
                          <a:cs typeface="+mn-cs"/>
                        </a:rPr>
                        <a:t>*​</a:t>
                      </a: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Brandon Grotesque Regular" panose="020B0503020203060202" pitchFamily="34" charset="0"/>
                          <a:ea typeface="+mn-ea"/>
                          <a:cs typeface="+mn-cs"/>
                        </a:rPr>
                        <a:t>*​</a:t>
                      </a: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Brandon Grotesque Regular" panose="020B0503020203060202" pitchFamily="34" charset="0"/>
                          <a:ea typeface="+mn-ea"/>
                          <a:cs typeface="+mn-cs"/>
                        </a:rPr>
                        <a:t>*​</a:t>
                      </a: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Brandon Grotesque Regular" panose="020B0503020203060202" pitchFamily="34" charset="0"/>
                          <a:ea typeface="+mn-ea"/>
                          <a:cs typeface="+mn-cs"/>
                        </a:rPr>
                        <a:t>*​</a:t>
                      </a: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Brandon Grotesque Regular" panose="020B0503020203060202" pitchFamily="34" charset="0"/>
                          <a:ea typeface="+mn-ea"/>
                          <a:cs typeface="+mn-cs"/>
                        </a:rPr>
                        <a:t>*​</a:t>
                      </a: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dirty="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dirty="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93951985"/>
                  </a:ext>
                </a:extLst>
              </a:tr>
              <a:tr h="300661">
                <a:tc>
                  <a:txBody>
                    <a:bodyPr/>
                    <a:lstStyle/>
                    <a:p>
                      <a:pPr marL="0" algn="ctr" defTabSz="914400" rtl="0" eaLnBrk="1" fontAlgn="ctr" latinLnBrk="0" hangingPunct="1"/>
                      <a:r>
                        <a:rPr lang="en-GB" sz="900" b="0" u="none" strike="noStrike" kern="1200" dirty="0">
                          <a:solidFill>
                            <a:schemeClr val="dk1"/>
                          </a:solidFill>
                          <a:effectLst/>
                          <a:latin typeface="Brandon Grotesque Regular"/>
                          <a:ea typeface="+mn-ea"/>
                          <a:cs typeface="+mn-cs"/>
                        </a:rPr>
                        <a:t>Avocado toast</a:t>
                      </a:r>
                    </a:p>
                  </a:txBody>
                  <a:tcPr marL="5126" marR="5126" marT="51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0" u="none" strike="noStrike" kern="1200">
                          <a:solidFill>
                            <a:schemeClr val="tx1"/>
                          </a:solidFill>
                          <a:effectLst/>
                          <a:latin typeface="Brandon Grotesque Regular"/>
                          <a:ea typeface="+mn-ea"/>
                          <a:cs typeface="+mn-cs"/>
                        </a:rPr>
                        <a:t>Yes (wheat, barley, rye)</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600" b="0" u="none" strike="noStrike" kern="1200">
                        <a:solidFill>
                          <a:schemeClr val="tx1"/>
                        </a:solidFill>
                        <a:effectLst/>
                        <a:latin typeface="Brandon Grotesque Regular"/>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600" b="0" u="none" strike="noStrike" kern="1200">
                        <a:solidFill>
                          <a:schemeClr val="tx1"/>
                        </a:solidFill>
                        <a:effectLst/>
                        <a:latin typeface="Brandon Grotesque Regular"/>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600" b="0" u="none" strike="noStrike" kern="1200">
                        <a:effectLst/>
                        <a:latin typeface="Brandon Grotesque Regular"/>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600" b="0" u="none" strike="noStrike" kern="1200">
                        <a:effectLst/>
                        <a:latin typeface="Brandon Grotesque Regular"/>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Brandon Grotesque Regular"/>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09163624"/>
                  </a:ext>
                </a:extLst>
              </a:tr>
              <a:tr h="300661">
                <a:tc>
                  <a:txBody>
                    <a:bodyPr/>
                    <a:lstStyle/>
                    <a:p>
                      <a:pPr marL="0" algn="ctr" defTabSz="914400" rtl="0" eaLnBrk="1" fontAlgn="ctr" latinLnBrk="0" hangingPunct="1"/>
                      <a:r>
                        <a:rPr lang="en-GB" sz="900" b="0" u="none" strike="noStrike" kern="1200" dirty="0">
                          <a:solidFill>
                            <a:schemeClr val="dk1"/>
                          </a:solidFill>
                          <a:effectLst/>
                          <a:latin typeface="Brandon Grotesque Regular"/>
                          <a:ea typeface="+mn-ea"/>
                          <a:cs typeface="+mn-cs"/>
                        </a:rPr>
                        <a:t>Croque monsieur</a:t>
                      </a:r>
                    </a:p>
                  </a:txBody>
                  <a:tcPr marL="5126" marR="5126" marT="51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0" u="none" strike="noStrike" kern="1200">
                          <a:solidFill>
                            <a:schemeClr val="tx1"/>
                          </a:solidFill>
                          <a:effectLst/>
                          <a:latin typeface="Brandon Grotesque Regular"/>
                          <a:ea typeface="+mn-ea"/>
                          <a:cs typeface="+mn-cs"/>
                        </a:rPr>
                        <a:t>Yes (wheat, barley, rye)</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endParaRPr lang="en-GB" sz="1600" b="0" u="none" strike="noStrike" kern="1200">
                        <a:solidFill>
                          <a:schemeClr val="tx1"/>
                        </a:solidFill>
                        <a:effectLst/>
                        <a:latin typeface="Brandon Grotesque Regular"/>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600" b="0" u="none" strike="noStrike" kern="1200">
                        <a:solidFill>
                          <a:schemeClr val="tx1"/>
                        </a:solidFill>
                        <a:effectLst/>
                        <a:latin typeface="Brandon Grotesque Regular"/>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600" b="0" u="none" strike="noStrike" kern="1200">
                        <a:effectLst/>
                        <a:latin typeface="Brandon Grotesque Regular"/>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0" u="none" strike="noStrike" kern="1200">
                          <a:solidFill>
                            <a:schemeClr val="dk1"/>
                          </a:solidFill>
                          <a:effectLst/>
                          <a:latin typeface="Brandon Grotesque Regular"/>
                          <a:ea typeface="+mn-ea"/>
                          <a:cs typeface="+mn-cs"/>
                        </a:rPr>
                        <a:t>Yes</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Yes</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600" b="0" u="none" strike="noStrike" kern="1200" dirty="0">
                        <a:effectLst/>
                        <a:latin typeface="Brandon Grotesque Regular"/>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Brandon Grotesque Regular"/>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34052298"/>
                  </a:ext>
                </a:extLst>
              </a:tr>
              <a:tr h="300661">
                <a:tc>
                  <a:txBody>
                    <a:bodyPr/>
                    <a:lstStyle/>
                    <a:p>
                      <a:pPr marL="0" algn="ctr" defTabSz="914400" rtl="0" eaLnBrk="1" fontAlgn="ctr" latinLnBrk="0" hangingPunct="1"/>
                      <a:r>
                        <a:rPr lang="en-GB" sz="900" b="0" u="none" strike="noStrike" kern="1200" dirty="0">
                          <a:solidFill>
                            <a:schemeClr val="dk1"/>
                          </a:solidFill>
                          <a:effectLst/>
                          <a:latin typeface="Brandon Grotesque Regular"/>
                          <a:ea typeface="+mn-ea"/>
                          <a:cs typeface="+mn-cs"/>
                        </a:rPr>
                        <a:t>Smoked chicken &amp; mozzarella</a:t>
                      </a:r>
                    </a:p>
                  </a:txBody>
                  <a:tcPr marL="5126" marR="5126" marT="51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0" u="none" strike="noStrike" kern="1200">
                          <a:solidFill>
                            <a:schemeClr val="tx1"/>
                          </a:solidFill>
                          <a:effectLst/>
                          <a:latin typeface="Brandon Grotesque Regular"/>
                          <a:ea typeface="+mn-ea"/>
                          <a:cs typeface="+mn-cs"/>
                        </a:rPr>
                        <a:t>Yes (wheat, barley, rye)</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endParaRPr lang="en-GB" sz="1600" b="0" u="none" strike="noStrike" kern="1200">
                        <a:solidFill>
                          <a:schemeClr val="tx1"/>
                        </a:solidFill>
                        <a:effectLst/>
                        <a:latin typeface="Brandon Grotesque Regular"/>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600" b="0" u="none" strike="noStrike" kern="1200">
                        <a:solidFill>
                          <a:schemeClr val="tx1"/>
                        </a:solidFill>
                        <a:effectLst/>
                        <a:latin typeface="Brandon Grotesque Regular"/>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600" b="0" u="none" strike="noStrike" kern="1200">
                        <a:effectLst/>
                        <a:latin typeface="Brandon Grotesque Regular"/>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Yes</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600" b="0" u="none" strike="noStrike" kern="1200">
                        <a:effectLst/>
                        <a:latin typeface="Brandon Grotesque Regular"/>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Brandon Grotesque Regular"/>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46170111"/>
                  </a:ext>
                </a:extLst>
              </a:tr>
              <a:tr h="300660">
                <a:tc>
                  <a:txBody>
                    <a:bodyPr/>
                    <a:lstStyle/>
                    <a:p>
                      <a:pPr marL="0" lvl="0" algn="ctr">
                        <a:buNone/>
                      </a:pPr>
                      <a:r>
                        <a:rPr lang="en-GB" sz="900" b="0" u="none" strike="noStrike" kern="1200" dirty="0">
                          <a:solidFill>
                            <a:schemeClr val="dk1"/>
                          </a:solidFill>
                          <a:effectLst/>
                          <a:latin typeface="Brandon Grotesque Regular"/>
                          <a:ea typeface="+mn-ea"/>
                          <a:cs typeface="+mn-cs"/>
                        </a:rPr>
                        <a:t>Gardener's croque vegan</a:t>
                      </a:r>
                    </a:p>
                  </a:txBody>
                  <a:tcPr marL="5126" marR="5126" marT="51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lvl="0" indent="0" algn="ctr">
                        <a:lnSpc>
                          <a:spcPct val="100000"/>
                        </a:lnSpc>
                        <a:spcBef>
                          <a:spcPts val="0"/>
                        </a:spcBef>
                        <a:spcAft>
                          <a:spcPts val="0"/>
                        </a:spcAft>
                        <a:buNone/>
                      </a:pPr>
                      <a:r>
                        <a:rPr lang="en-GB" sz="900" b="0" u="none" strike="noStrike" kern="1200">
                          <a:solidFill>
                            <a:schemeClr val="tx1"/>
                          </a:solidFill>
                          <a:effectLst/>
                          <a:latin typeface="Brandon Grotesque Regular"/>
                          <a:ea typeface="+mn-ea"/>
                          <a:cs typeface="+mn-cs"/>
                        </a:rPr>
                        <a:t>Yes (wheat, rye)</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lvl="0" indent="0" algn="ctr" defTabSz="914400">
                        <a:lnSpc>
                          <a:spcPct val="100000"/>
                        </a:lnSpc>
                        <a:spcBef>
                          <a:spcPts val="0"/>
                        </a:spcBef>
                        <a:spcAft>
                          <a:spcPts val="0"/>
                        </a:spcAft>
                        <a:buNone/>
                        <a:tabLst/>
                        <a:defRPr/>
                      </a:pPr>
                      <a:r>
                        <a:rPr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lvl="0" indent="0" algn="ctr" defTabSz="914400">
                        <a:lnSpc>
                          <a:spcPct val="100000"/>
                        </a:lnSpc>
                        <a:spcBef>
                          <a:spcPts val="0"/>
                        </a:spcBef>
                        <a:spcAft>
                          <a:spcPts val="0"/>
                        </a:spcAft>
                        <a:buNone/>
                        <a:tabLst/>
                        <a:defRPr/>
                      </a:pPr>
                      <a:endParaRPr lang="en-GB" sz="1600" b="0" u="none" strike="noStrike" kern="1200">
                        <a:solidFill>
                          <a:schemeClr val="tx1"/>
                        </a:solidFill>
                        <a:effectLst/>
                        <a:latin typeface="Brandon Grotesque Regular"/>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lvl="0" indent="0" algn="ctr" defTabSz="914400">
                        <a:lnSpc>
                          <a:spcPct val="100000"/>
                        </a:lnSpc>
                        <a:spcBef>
                          <a:spcPts val="0"/>
                        </a:spcBef>
                        <a:spcAft>
                          <a:spcPts val="0"/>
                        </a:spcAft>
                        <a:buNone/>
                        <a:tabLst/>
                        <a:defRPr/>
                      </a:pPr>
                      <a:r>
                        <a:rPr lang="en-GB" sz="1600" b="0" i="0" u="none" strike="noStrike" kern="1200" cap="none" spc="0" normalizeH="0" baseline="0" noProof="0">
                          <a:ln>
                            <a:noFill/>
                          </a:ln>
                          <a:solidFill>
                            <a:srgbClr val="000000"/>
                          </a:solidFill>
                          <a:effectLst/>
                          <a:uLnTx/>
                          <a:uFillTx/>
                          <a:latin typeface="Brandon Grotesque Regular"/>
                          <a:ea typeface="+mn-ea"/>
                          <a:cs typeface="+mn-cs"/>
                        </a:rPr>
                        <a:t>*</a:t>
                      </a:r>
                      <a:endParaRPr kumimoji="0" lang="en-GB" sz="1600" b="0" i="0" u="none" strike="noStrike" kern="1200" cap="none" spc="0" normalizeH="0" baseline="0" noProof="0">
                        <a:ln>
                          <a:noFill/>
                        </a:ln>
                        <a:solidFill>
                          <a:srgbClr val="000000"/>
                        </a:solidFill>
                        <a:effectLst/>
                        <a:uLnTx/>
                        <a:uFillTx/>
                        <a:latin typeface="Brandon Grotesque Regular"/>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lvl="0" indent="0" algn="ctr" defTabSz="914400">
                        <a:lnSpc>
                          <a:spcPct val="100000"/>
                        </a:lnSpc>
                        <a:spcBef>
                          <a:spcPts val="0"/>
                        </a:spcBef>
                        <a:spcAft>
                          <a:spcPts val="0"/>
                        </a:spcAft>
                        <a:buNone/>
                        <a:tabLst/>
                        <a:defRPr/>
                      </a:pPr>
                      <a:r>
                        <a:rPr lang="en-GB" sz="1600" b="0" i="0" u="none" strike="noStrike" kern="1200" cap="none" spc="0" normalizeH="0" baseline="0" noProof="0">
                          <a:ln>
                            <a:noFill/>
                          </a:ln>
                          <a:solidFill>
                            <a:srgbClr val="000000"/>
                          </a:solidFill>
                          <a:effectLst/>
                          <a:uLnTx/>
                          <a:uFillTx/>
                          <a:latin typeface="Brandon Grotesque Regular"/>
                          <a:ea typeface="+mn-ea"/>
                          <a:cs typeface="+mn-cs"/>
                        </a:rPr>
                        <a:t>*</a:t>
                      </a:r>
                      <a:endParaRPr kumimoji="0" lang="en-GB" sz="1600" b="0" i="0" u="none" strike="noStrike" kern="1200" cap="none" spc="0" normalizeH="0" baseline="0" noProof="0">
                        <a:ln>
                          <a:noFill/>
                        </a:ln>
                        <a:solidFill>
                          <a:srgbClr val="000000"/>
                        </a:solidFill>
                        <a:effectLst/>
                        <a:uLnTx/>
                        <a:uFillTx/>
                        <a:latin typeface="Brandon Grotesque Regular"/>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lvl="0" indent="0" algn="ctr" defTabSz="914400">
                        <a:lnSpc>
                          <a:spcPct val="100000"/>
                        </a:lnSpc>
                        <a:spcBef>
                          <a:spcPts val="0"/>
                        </a:spcBef>
                        <a:spcAft>
                          <a:spcPts val="0"/>
                        </a:spcAft>
                        <a:buNone/>
                        <a:tabLst/>
                        <a:defRPr/>
                      </a:pPr>
                      <a:endParaRPr lang="en-GB" sz="1600" b="0" u="none" strike="noStrike" kern="1200">
                        <a:effectLst/>
                        <a:latin typeface="Brandon Grotesque Regular"/>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lvl="0" indent="0" algn="ctr" defTabSz="914400">
                        <a:lnSpc>
                          <a:spcPct val="100000"/>
                        </a:lnSpc>
                        <a:spcBef>
                          <a:spcPts val="0"/>
                        </a:spcBef>
                        <a:spcAft>
                          <a:spcPts val="0"/>
                        </a:spcAft>
                        <a:buNone/>
                        <a:tabLst/>
                        <a:defRPr/>
                      </a:pPr>
                      <a:r>
                        <a:rPr lang="en-GB" sz="900" b="0" i="0" u="none" strike="noStrike" kern="1200" cap="none" spc="0" normalizeH="0" baseline="0" noProof="0">
                          <a:ln>
                            <a:noFill/>
                          </a:ln>
                          <a:solidFill>
                            <a:srgbClr val="000000"/>
                          </a:solidFill>
                          <a:effectLst/>
                          <a:uLnTx/>
                          <a:uFillTx/>
                          <a:latin typeface="Brandon Grotesque Regular"/>
                          <a:ea typeface="+mn-ea"/>
                          <a:cs typeface="+mn-cs"/>
                        </a:rPr>
                        <a:t>Yes</a:t>
                      </a:r>
                      <a:endParaRPr kumimoji="0" lang="en-GB" sz="900" b="0" i="0" u="none" strike="noStrike" kern="1200" cap="none" spc="0" normalizeH="0" baseline="0" noProof="0">
                        <a:ln>
                          <a:noFill/>
                        </a:ln>
                        <a:solidFill>
                          <a:srgbClr val="000000"/>
                        </a:solidFill>
                        <a:effectLst/>
                        <a:uLnTx/>
                        <a:uFillTx/>
                        <a:latin typeface="Brandon Grotesque Regular"/>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lvl="0" indent="0" algn="ctr">
                        <a:lnSpc>
                          <a:spcPct val="100000"/>
                        </a:lnSpc>
                        <a:spcBef>
                          <a:spcPts val="0"/>
                        </a:spcBef>
                        <a:spcAft>
                          <a:spcPts val="0"/>
                        </a:spcAft>
                        <a:buNone/>
                      </a:pPr>
                      <a:r>
                        <a:rPr lang="en-GB" sz="900" b="0" i="0" u="none" strike="noStrike" kern="1200" cap="none" spc="0" normalizeH="0" baseline="0" noProof="0">
                          <a:ln>
                            <a:noFill/>
                          </a:ln>
                          <a:solidFill>
                            <a:srgbClr val="000000"/>
                          </a:solidFill>
                          <a:effectLst/>
                          <a:uLnTx/>
                          <a:uFillTx/>
                          <a:latin typeface="Brandon Grotesque Regular"/>
                          <a:ea typeface="+mn-ea"/>
                          <a:cs typeface="+mn-cs"/>
                        </a:rPr>
                        <a:t>Yes (cashew)</a:t>
                      </a:r>
                      <a:endParaRPr kumimoji="0" lang="en-GB" sz="900" b="0" i="0" u="none" strike="noStrike" kern="1200" cap="none" spc="0" normalizeH="0" baseline="0" noProof="0">
                        <a:ln>
                          <a:noFill/>
                        </a:ln>
                        <a:solidFill>
                          <a:srgbClr val="000000"/>
                        </a:solidFill>
                        <a:effectLst/>
                        <a:uLnTx/>
                        <a:uFillTx/>
                        <a:latin typeface="Brandon Grotesque Regular"/>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lvl="0" indent="0" algn="ctr" defTabSz="914400">
                        <a:lnSpc>
                          <a:spcPct val="100000"/>
                        </a:lnSpc>
                        <a:spcBef>
                          <a:spcPts val="0"/>
                        </a:spcBef>
                        <a:spcAft>
                          <a:spcPts val="0"/>
                        </a:spcAft>
                        <a:buNone/>
                        <a:tabLst/>
                        <a:defRPr/>
                      </a:pPr>
                      <a:r>
                        <a:rPr lang="en-GB" sz="1600" b="0" i="0" u="none" strike="noStrike" kern="1200" cap="none" spc="0" normalizeH="0" baseline="0" noProof="0">
                          <a:ln>
                            <a:noFill/>
                          </a:ln>
                          <a:solidFill>
                            <a:srgbClr val="000000"/>
                          </a:solidFill>
                          <a:effectLst/>
                          <a:uLnTx/>
                          <a:uFillTx/>
                          <a:latin typeface="Brandon Grotesque Regular"/>
                          <a:ea typeface="+mn-ea"/>
                          <a:cs typeface="+mn-cs"/>
                        </a:rPr>
                        <a:t>*</a:t>
                      </a:r>
                      <a:endParaRPr kumimoji="0" lang="en-GB" sz="1600" b="0" i="0" u="none" strike="noStrike" kern="1200" cap="none" spc="0" normalizeH="0" baseline="0" noProof="0">
                        <a:ln>
                          <a:noFill/>
                        </a:ln>
                        <a:solidFill>
                          <a:srgbClr val="000000"/>
                        </a:solidFill>
                        <a:effectLst/>
                        <a:uLnTx/>
                        <a:uFillTx/>
                        <a:latin typeface="Brandon Grotesque Regular"/>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lvl="0" indent="0" algn="ctr" defTabSz="914400">
                        <a:lnSpc>
                          <a:spcPct val="100000"/>
                        </a:lnSpc>
                        <a:spcBef>
                          <a:spcPts val="0"/>
                        </a:spcBef>
                        <a:spcAft>
                          <a:spcPts val="0"/>
                        </a:spcAft>
                        <a:buNone/>
                        <a:tabLst/>
                        <a:defRPr/>
                      </a:pPr>
                      <a:r>
                        <a:rPr lang="en-GB" sz="1600" b="0" i="0" u="none" strike="noStrike" kern="1200" cap="none" spc="0" normalizeH="0" baseline="0" noProof="0">
                          <a:ln>
                            <a:noFill/>
                          </a:ln>
                          <a:solidFill>
                            <a:srgbClr val="000000"/>
                          </a:solidFill>
                          <a:effectLst/>
                          <a:uLnTx/>
                          <a:uFillTx/>
                          <a:latin typeface="Brandon Grotesque Regular"/>
                          <a:ea typeface="+mn-ea"/>
                          <a:cs typeface="+mn-cs"/>
                        </a:rPr>
                        <a:t>*</a:t>
                      </a:r>
                      <a:endParaRPr kumimoji="0" lang="en-GB" sz="1600" b="0" i="0" u="none" strike="noStrike" kern="1200" cap="none" spc="0" normalizeH="0" baseline="0" noProof="0">
                        <a:ln>
                          <a:noFill/>
                        </a:ln>
                        <a:solidFill>
                          <a:srgbClr val="000000"/>
                        </a:solidFill>
                        <a:effectLst/>
                        <a:uLnTx/>
                        <a:uFillTx/>
                        <a:latin typeface="Brandon Grotesque Regular"/>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lvl="0" indent="0" algn="ctr" defTabSz="914400">
                        <a:lnSpc>
                          <a:spcPct val="100000"/>
                        </a:lnSpc>
                        <a:spcBef>
                          <a:spcPts val="0"/>
                        </a:spcBef>
                        <a:spcAft>
                          <a:spcPts val="0"/>
                        </a:spcAft>
                        <a:buNone/>
                        <a:tabLst/>
                        <a:defRPr/>
                      </a:pPr>
                      <a:r>
                        <a:rPr lang="en-GB" sz="900" b="0" i="0" u="none" strike="noStrike" kern="1200" cap="none" spc="0" normalizeH="0" baseline="0" noProof="0">
                          <a:ln>
                            <a:noFill/>
                          </a:ln>
                          <a:solidFill>
                            <a:srgbClr val="000000"/>
                          </a:solidFill>
                          <a:effectLst/>
                          <a:uLnTx/>
                          <a:uFillTx/>
                          <a:latin typeface="Brandon Grotesque Regular"/>
                          <a:ea typeface="+mn-ea"/>
                          <a:cs typeface="+mn-cs"/>
                        </a:rPr>
                        <a:t>Yes</a:t>
                      </a:r>
                      <a:endParaRPr kumimoji="0" lang="en-GB" sz="900" b="0" i="0" u="none" strike="noStrike" kern="1200" cap="none" spc="0" normalizeH="0" baseline="0" noProof="0">
                        <a:ln>
                          <a:noFill/>
                        </a:ln>
                        <a:solidFill>
                          <a:srgbClr val="000000"/>
                        </a:solidFill>
                        <a:effectLst/>
                        <a:uLnTx/>
                        <a:uFillTx/>
                        <a:latin typeface="Brandon Grotesque Regular"/>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lvl="0" algn="ctr" defTabSz="914400">
                        <a:buNone/>
                      </a:pPr>
                      <a:r>
                        <a:rPr lang="en-GB" sz="900" b="0" u="none" strike="noStrike" kern="1200">
                          <a:solidFill>
                            <a:schemeClr val="dk1"/>
                          </a:solidFill>
                          <a:effectLst/>
                          <a:latin typeface="Brandon Grotesque Regular"/>
                          <a:ea typeface="+mn-ea"/>
                          <a:cs typeface="+mn-cs"/>
                        </a:rPr>
                        <a:t>Yes</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lvl="0" indent="0" algn="ctr" defTabSz="914400">
                        <a:lnSpc>
                          <a:spcPct val="100000"/>
                        </a:lnSpc>
                        <a:spcBef>
                          <a:spcPts val="0"/>
                        </a:spcBef>
                        <a:spcAft>
                          <a:spcPts val="0"/>
                        </a:spcAft>
                        <a:buNone/>
                        <a:tabLst/>
                        <a:defRPr/>
                      </a:pPr>
                      <a:endParaRPr lang="en-GB" sz="1600" b="0" u="none" strike="noStrike" kern="1200">
                        <a:effectLst/>
                        <a:latin typeface="Brandon Grotesque Regular"/>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lvl="0" indent="0" algn="ctr" defTabSz="914400">
                        <a:lnSpc>
                          <a:spcPct val="100000"/>
                        </a:lnSpc>
                        <a:spcBef>
                          <a:spcPts val="0"/>
                        </a:spcBef>
                        <a:spcAft>
                          <a:spcPts val="0"/>
                        </a:spcAft>
                        <a:buNone/>
                        <a:tabLst/>
                        <a:defRPr/>
                      </a:pPr>
                      <a:endParaRPr kumimoji="0" lang="en-GB" sz="1600" b="0" i="0" u="none" strike="noStrike" kern="1200" cap="none" spc="0" normalizeH="0" baseline="0" noProof="0" dirty="0">
                        <a:ln>
                          <a:noFill/>
                        </a:ln>
                        <a:solidFill>
                          <a:srgbClr val="000000"/>
                        </a:solidFill>
                        <a:effectLst/>
                        <a:uLnTx/>
                        <a:uFillTx/>
                        <a:latin typeface="Brandon Grotesque Regular"/>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7246558"/>
                  </a:ext>
                </a:extLst>
              </a:tr>
              <a:tr h="300660">
                <a:tc>
                  <a:txBody>
                    <a:bodyPr/>
                    <a:lstStyle/>
                    <a:p>
                      <a:pPr marL="0" lvl="0" algn="ctr">
                        <a:buNone/>
                      </a:pPr>
                      <a:r>
                        <a:rPr lang="en-GB" sz="900" b="0" u="none" strike="noStrike" kern="1200" dirty="0">
                          <a:solidFill>
                            <a:schemeClr val="dk1"/>
                          </a:solidFill>
                          <a:effectLst/>
                          <a:latin typeface="Brandon Grotesque Regular"/>
                          <a:ea typeface="+mn-ea"/>
                          <a:cs typeface="+mn-cs"/>
                        </a:rPr>
                        <a:t>Italian baguette</a:t>
                      </a:r>
                    </a:p>
                  </a:txBody>
                  <a:tcPr marL="5126" marR="5126" marT="51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algn="ctr" rtl="0" fontAlgn="base">
                        <a:lnSpc>
                          <a:spcPts val="675"/>
                        </a:lnSpc>
                        <a:buNone/>
                      </a:pPr>
                      <a:r>
                        <a:rPr lang="en-GB" sz="900" b="0" i="0" u="none" strike="noStrike" dirty="0">
                          <a:solidFill>
                            <a:srgbClr val="000000"/>
                          </a:solidFill>
                          <a:effectLst/>
                          <a:latin typeface="Brandon Grotesque Regular" panose="020B0503020203060202" pitchFamily="34" charset="0"/>
                        </a:rPr>
                        <a:t>Yes (wheat, rye, oat, barley)</a:t>
                      </a:r>
                      <a:r>
                        <a:rPr lang="en-GB" sz="900" b="0" i="0" dirty="0">
                          <a:solidFill>
                            <a:srgbClr val="000000"/>
                          </a:solidFill>
                          <a:effectLst/>
                          <a:latin typeface="Brandon Grotesque Regular" panose="020B0503020203060202" pitchFamily="34" charset="0"/>
                        </a:rPr>
                        <a:t>​</a:t>
                      </a:r>
                      <a:endParaRPr lang="en-GB" b="0" i="0" dirty="0">
                        <a:solidFill>
                          <a:srgbClr val="000000"/>
                        </a:solidFill>
                        <a:effectLst/>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ase">
                        <a:lnSpc>
                          <a:spcPts val="675"/>
                        </a:lnSpc>
                        <a:buNone/>
                      </a:pPr>
                      <a:r>
                        <a:rPr lang="en-GB" sz="900" b="0" i="0" u="none" strike="noStrike">
                          <a:solidFill>
                            <a:srgbClr val="000000"/>
                          </a:solidFill>
                          <a:effectLst/>
                          <a:latin typeface="Brandon Grotesque Regular" panose="020B0503020203060202" pitchFamily="34" charset="0"/>
                        </a:rPr>
                        <a:t>Yes</a:t>
                      </a:r>
                      <a:r>
                        <a:rPr lang="en-GB" sz="900" b="0" i="0">
                          <a:solidFill>
                            <a:srgbClr val="000000"/>
                          </a:solidFill>
                          <a:effectLst/>
                          <a:latin typeface="Brandon Grotesque Regular" panose="020B0503020203060202" pitchFamily="34" charset="0"/>
                        </a:rPr>
                        <a:t>​</a:t>
                      </a:r>
                      <a:endParaRPr lang="en-GB" b="0" i="0">
                        <a:solidFill>
                          <a:srgbClr val="000000"/>
                        </a:solidFill>
                        <a:effectLst/>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auto">
                        <a:lnSpc>
                          <a:spcPts val="750"/>
                        </a:lnSpc>
                        <a:buNone/>
                      </a:pPr>
                      <a:r>
                        <a:rPr lang="en-GB" sz="1000" b="0" i="0" u="none" strike="noStrike">
                          <a:solidFill>
                            <a:srgbClr val="000000"/>
                          </a:solidFill>
                          <a:effectLst/>
                          <a:latin typeface="Brandon Grotesque Regular" panose="020B0503020203060202" pitchFamily="34" charset="0"/>
                        </a:rPr>
                        <a:t>​</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ase">
                        <a:lnSpc>
                          <a:spcPts val="1200"/>
                        </a:lnSpc>
                        <a:buNone/>
                      </a:pPr>
                      <a:r>
                        <a:rPr lang="en-GB" sz="1600" b="0" i="0" u="none" strike="noStrike">
                          <a:solidFill>
                            <a:srgbClr val="000000"/>
                          </a:solidFill>
                          <a:effectLst/>
                          <a:latin typeface="Brandon Grotesque Regular" panose="020B0503020203060202" pitchFamily="34" charset="0"/>
                        </a:rPr>
                        <a:t>*​</a:t>
                      </a:r>
                      <a:r>
                        <a:rPr lang="en-GB" sz="1600" b="0" i="0">
                          <a:solidFill>
                            <a:srgbClr val="000000"/>
                          </a:solidFill>
                          <a:effectLst/>
                          <a:latin typeface="Brandon Grotesque Regular" panose="020B0503020203060202" pitchFamily="34" charset="0"/>
                        </a:rPr>
                        <a:t>​</a:t>
                      </a:r>
                      <a:endParaRPr lang="en-GB" b="0" i="0">
                        <a:solidFill>
                          <a:srgbClr val="000000"/>
                        </a:solidFill>
                        <a:effectLst/>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ase">
                        <a:lnSpc>
                          <a:spcPts val="1200"/>
                        </a:lnSpc>
                        <a:buNone/>
                      </a:pPr>
                      <a:r>
                        <a:rPr lang="en-GB" sz="1600" b="0" i="0" u="none" strike="noStrike">
                          <a:solidFill>
                            <a:srgbClr val="000000"/>
                          </a:solidFill>
                          <a:effectLst/>
                          <a:latin typeface="Brandon Grotesque Regular" panose="020B0503020203060202" pitchFamily="34" charset="0"/>
                        </a:rPr>
                        <a:t>*​</a:t>
                      </a:r>
                      <a:r>
                        <a:rPr lang="en-GB" sz="1600" b="0" i="0">
                          <a:solidFill>
                            <a:srgbClr val="000000"/>
                          </a:solidFill>
                          <a:effectLst/>
                          <a:latin typeface="Brandon Grotesque Regular" panose="020B0503020203060202" pitchFamily="34" charset="0"/>
                        </a:rPr>
                        <a:t>​</a:t>
                      </a:r>
                      <a:endParaRPr lang="en-GB" b="0" i="0">
                        <a:solidFill>
                          <a:srgbClr val="000000"/>
                        </a:solidFill>
                        <a:effectLst/>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auto">
                        <a:lnSpc>
                          <a:spcPts val="750"/>
                        </a:lnSpc>
                        <a:buNone/>
                      </a:pPr>
                      <a:r>
                        <a:rPr lang="en-GB" sz="1000" b="0" i="0" u="none" strike="noStrike">
                          <a:solidFill>
                            <a:srgbClr val="000000"/>
                          </a:solidFill>
                          <a:effectLst/>
                          <a:latin typeface="Brandon Grotesque Regular" panose="020B0503020203060202" pitchFamily="34" charset="0"/>
                        </a:rPr>
                        <a:t>​</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ase">
                        <a:lnSpc>
                          <a:spcPts val="675"/>
                        </a:lnSpc>
                        <a:buNone/>
                      </a:pPr>
                      <a:r>
                        <a:rPr lang="en-GB" sz="900" b="0" i="0" u="none" strike="noStrike">
                          <a:solidFill>
                            <a:srgbClr val="000000"/>
                          </a:solidFill>
                          <a:effectLst/>
                          <a:latin typeface="Brandon Grotesque Regular" panose="020B0503020203060202" pitchFamily="34" charset="0"/>
                        </a:rPr>
                        <a:t>Yes</a:t>
                      </a:r>
                      <a:r>
                        <a:rPr lang="en-GB" sz="900" b="0" i="0">
                          <a:solidFill>
                            <a:srgbClr val="000000"/>
                          </a:solidFill>
                          <a:effectLst/>
                          <a:latin typeface="Brandon Grotesque Regular" panose="020B0503020203060202" pitchFamily="34" charset="0"/>
                        </a:rPr>
                        <a:t>​</a:t>
                      </a:r>
                      <a:endParaRPr lang="en-GB" b="0" i="0">
                        <a:solidFill>
                          <a:srgbClr val="000000"/>
                        </a:solidFill>
                        <a:effectLst/>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ase">
                        <a:lnSpc>
                          <a:spcPts val="1200"/>
                        </a:lnSpc>
                        <a:buNone/>
                      </a:pPr>
                      <a:r>
                        <a:rPr lang="en-GB" sz="1600" b="0" i="0" u="none" strike="noStrike">
                          <a:solidFill>
                            <a:srgbClr val="000000"/>
                          </a:solidFill>
                          <a:effectLst/>
                          <a:latin typeface="Brandon Grotesque Regular" panose="020B0503020203060202" pitchFamily="34" charset="0"/>
                        </a:rPr>
                        <a:t>*​</a:t>
                      </a:r>
                      <a:r>
                        <a:rPr lang="en-GB" sz="1600" b="0" i="0">
                          <a:solidFill>
                            <a:srgbClr val="000000"/>
                          </a:solidFill>
                          <a:effectLst/>
                          <a:latin typeface="Brandon Grotesque Regular" panose="020B0503020203060202" pitchFamily="34" charset="0"/>
                        </a:rPr>
                        <a:t>​</a:t>
                      </a:r>
                      <a:endParaRPr lang="en-GB" b="0" i="0">
                        <a:solidFill>
                          <a:srgbClr val="000000"/>
                        </a:solidFill>
                        <a:effectLst/>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ase">
                        <a:lnSpc>
                          <a:spcPts val="1200"/>
                        </a:lnSpc>
                        <a:buNone/>
                      </a:pPr>
                      <a:r>
                        <a:rPr lang="en-GB" sz="1600" b="0" i="0" u="none" strike="noStrike">
                          <a:solidFill>
                            <a:srgbClr val="000000"/>
                          </a:solidFill>
                          <a:effectLst/>
                          <a:latin typeface="Brandon Grotesque Regular" panose="020B0503020203060202" pitchFamily="34" charset="0"/>
                        </a:rPr>
                        <a:t>*​</a:t>
                      </a:r>
                      <a:r>
                        <a:rPr lang="en-GB" sz="1600" b="0" i="0">
                          <a:solidFill>
                            <a:srgbClr val="000000"/>
                          </a:solidFill>
                          <a:effectLst/>
                          <a:latin typeface="Brandon Grotesque Regular" panose="020B0503020203060202" pitchFamily="34" charset="0"/>
                        </a:rPr>
                        <a:t>​</a:t>
                      </a:r>
                      <a:endParaRPr lang="en-GB" b="0" i="0">
                        <a:solidFill>
                          <a:srgbClr val="000000"/>
                        </a:solidFill>
                        <a:effectLst/>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ase">
                        <a:lnSpc>
                          <a:spcPts val="1200"/>
                        </a:lnSpc>
                        <a:buNone/>
                      </a:pPr>
                      <a:r>
                        <a:rPr lang="en-GB" sz="1600" b="0" i="0" u="none" strike="noStrike">
                          <a:solidFill>
                            <a:srgbClr val="000000"/>
                          </a:solidFill>
                          <a:effectLst/>
                          <a:latin typeface="Brandon Grotesque Regular" panose="020B0503020203060202" pitchFamily="34" charset="0"/>
                        </a:rPr>
                        <a:t>*​</a:t>
                      </a:r>
                      <a:r>
                        <a:rPr lang="en-GB" sz="1600" b="0" i="0">
                          <a:solidFill>
                            <a:srgbClr val="000000"/>
                          </a:solidFill>
                          <a:effectLst/>
                          <a:latin typeface="Brandon Grotesque Regular" panose="020B0503020203060202" pitchFamily="34" charset="0"/>
                        </a:rPr>
                        <a:t>​</a:t>
                      </a:r>
                      <a:endParaRPr lang="en-GB" b="0" i="0">
                        <a:solidFill>
                          <a:srgbClr val="000000"/>
                        </a:solidFill>
                        <a:effectLst/>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ase">
                        <a:lnSpc>
                          <a:spcPts val="1200"/>
                        </a:lnSpc>
                        <a:buNone/>
                      </a:pPr>
                      <a:r>
                        <a:rPr lang="en-GB" sz="1600" b="0" i="0" u="none" strike="noStrike">
                          <a:solidFill>
                            <a:srgbClr val="000000"/>
                          </a:solidFill>
                          <a:effectLst/>
                          <a:latin typeface="Brandon Grotesque Regular" panose="020B0503020203060202" pitchFamily="34" charset="0"/>
                        </a:rPr>
                        <a:t>*​</a:t>
                      </a:r>
                      <a:r>
                        <a:rPr lang="en-GB" sz="1600" b="0" i="0">
                          <a:solidFill>
                            <a:srgbClr val="000000"/>
                          </a:solidFill>
                          <a:effectLst/>
                          <a:latin typeface="Brandon Grotesque Regular" panose="020B0503020203060202" pitchFamily="34" charset="0"/>
                        </a:rPr>
                        <a:t>​</a:t>
                      </a:r>
                      <a:endParaRPr lang="en-GB" b="0" i="0">
                        <a:solidFill>
                          <a:srgbClr val="000000"/>
                        </a:solidFill>
                        <a:effectLst/>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ase">
                        <a:lnSpc>
                          <a:spcPts val="1200"/>
                        </a:lnSpc>
                        <a:buNone/>
                      </a:pPr>
                      <a:r>
                        <a:rPr lang="en-GB" sz="1600" b="0" i="0" u="none" strike="noStrike">
                          <a:solidFill>
                            <a:srgbClr val="000000"/>
                          </a:solidFill>
                          <a:effectLst/>
                          <a:latin typeface="Brandon Grotesque Regular" panose="020B0503020203060202" pitchFamily="34" charset="0"/>
                        </a:rPr>
                        <a:t>*​</a:t>
                      </a:r>
                      <a:r>
                        <a:rPr lang="en-GB" sz="1600" b="0" i="0">
                          <a:solidFill>
                            <a:srgbClr val="000000"/>
                          </a:solidFill>
                          <a:effectLst/>
                          <a:latin typeface="Brandon Grotesque Regular" panose="020B0503020203060202" pitchFamily="34" charset="0"/>
                        </a:rPr>
                        <a:t>​</a:t>
                      </a:r>
                      <a:endParaRPr lang="en-GB" b="0" i="0">
                        <a:solidFill>
                          <a:srgbClr val="000000"/>
                        </a:solidFill>
                        <a:effectLst/>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auto">
                        <a:lnSpc>
                          <a:spcPts val="750"/>
                        </a:lnSpc>
                        <a:buNone/>
                      </a:pPr>
                      <a:r>
                        <a:rPr lang="en-GB" sz="1000" b="0" i="0" u="none" strike="noStrike">
                          <a:solidFill>
                            <a:srgbClr val="000000"/>
                          </a:solidFill>
                          <a:effectLst/>
                          <a:latin typeface="Brandon Grotesque Regular" panose="020B0503020203060202" pitchFamily="34" charset="0"/>
                        </a:rPr>
                        <a:t>​</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auto">
                        <a:lnSpc>
                          <a:spcPts val="750"/>
                        </a:lnSpc>
                        <a:buNone/>
                      </a:pPr>
                      <a:r>
                        <a:rPr lang="en-GB" sz="1000" b="0" i="0" u="none" strike="noStrike" dirty="0">
                          <a:solidFill>
                            <a:srgbClr val="000000"/>
                          </a:solidFill>
                          <a:effectLst/>
                          <a:latin typeface="Brandon Grotesque Regular" panose="020B0503020203060202" pitchFamily="34" charset="0"/>
                        </a:rPr>
                        <a:t>​</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84673361"/>
                  </a:ext>
                </a:extLst>
              </a:tr>
            </a:tbl>
          </a:graphicData>
        </a:graphic>
      </p:graphicFrame>
      <p:sp>
        <p:nvSpPr>
          <p:cNvPr id="9" name="Titre 2">
            <a:extLst>
              <a:ext uri="{FF2B5EF4-FFF2-40B4-BE49-F238E27FC236}">
                <a16:creationId xmlns:a16="http://schemas.microsoft.com/office/drawing/2014/main" id="{C62519C5-C8CD-84B9-0244-47DBF64AC203}"/>
              </a:ext>
            </a:extLst>
          </p:cNvPr>
          <p:cNvSpPr>
            <a:spLocks noGrp="1"/>
          </p:cNvSpPr>
          <p:nvPr>
            <p:ph type="title"/>
          </p:nvPr>
        </p:nvSpPr>
        <p:spPr>
          <a:xfrm>
            <a:off x="459723" y="51289"/>
            <a:ext cx="10888722" cy="526874"/>
          </a:xfrm>
          <a:noFill/>
        </p:spPr>
        <p:txBody>
          <a:bodyPr>
            <a:noAutofit/>
          </a:bodyPr>
          <a:lstStyle/>
          <a:p>
            <a:pPr algn="ctr"/>
            <a:r>
              <a:rPr lang="fr-FR" sz="1800" b="1"/>
              <a:t>(*) </a:t>
            </a:r>
            <a:r>
              <a:rPr lang="nl-NL" sz="1800" b="1"/>
              <a:t>Possible present or traces present</a:t>
            </a:r>
            <a:endParaRPr lang="en-GB" sz="1800" b="1"/>
          </a:p>
        </p:txBody>
      </p:sp>
      <p:sp>
        <p:nvSpPr>
          <p:cNvPr id="4" name="TextBox 3">
            <a:extLst>
              <a:ext uri="{FF2B5EF4-FFF2-40B4-BE49-F238E27FC236}">
                <a16:creationId xmlns:a16="http://schemas.microsoft.com/office/drawing/2014/main" id="{D74B2D7E-6AFA-B762-E8E2-AAD92885F8D4}"/>
              </a:ext>
            </a:extLst>
          </p:cNvPr>
          <p:cNvSpPr txBox="1"/>
          <p:nvPr/>
        </p:nvSpPr>
        <p:spPr>
          <a:xfrm>
            <a:off x="176505" y="6173942"/>
            <a:ext cx="11060710" cy="369332"/>
          </a:xfrm>
          <a:prstGeom prst="rect">
            <a:avLst/>
          </a:prstGeom>
          <a:noFill/>
        </p:spPr>
        <p:txBody>
          <a:bodyPr wrap="square" rtlCol="0">
            <a:spAutoFit/>
          </a:bodyPr>
          <a:lstStyle/>
          <a:p>
            <a:r>
              <a:rPr lang="en-GB" sz="900"/>
              <a:t>Le Pain Quotidien has identified the allergens present in the raw materials used to make these preparations and has listed them in this table.  We work in an open kitchen where gluten, milk, fish, eggs, sesame, nuts, soy, celery, mustard and sulphites are present. Traces of these allergens can potentially be found in our preparations and products and are indicated with an asterisk.</a:t>
            </a:r>
          </a:p>
        </p:txBody>
      </p:sp>
      <p:sp>
        <p:nvSpPr>
          <p:cNvPr id="6" name="TextBox 5">
            <a:extLst>
              <a:ext uri="{FF2B5EF4-FFF2-40B4-BE49-F238E27FC236}">
                <a16:creationId xmlns:a16="http://schemas.microsoft.com/office/drawing/2014/main" id="{7DA6BF14-FA33-389C-275D-E6957EF2ADB1}"/>
              </a:ext>
            </a:extLst>
          </p:cNvPr>
          <p:cNvSpPr txBox="1"/>
          <p:nvPr/>
        </p:nvSpPr>
        <p:spPr>
          <a:xfrm>
            <a:off x="176505" y="6534610"/>
            <a:ext cx="6272871" cy="215444"/>
          </a:xfrm>
          <a:prstGeom prst="rect">
            <a:avLst/>
          </a:prstGeom>
          <a:noFill/>
        </p:spPr>
        <p:txBody>
          <a:bodyPr wrap="none" rtlCol="0">
            <a:spAutoFit/>
          </a:bodyPr>
          <a:lstStyle/>
          <a:p>
            <a:r>
              <a:rPr lang="en-GB" sz="800" b="1" dirty="0"/>
              <a:t>Please note that the allergen (milk) in individual butter is not included in the table. The same applies to spreads (milk and nuts) found on tables.</a:t>
            </a:r>
          </a:p>
        </p:txBody>
      </p:sp>
      <p:sp>
        <p:nvSpPr>
          <p:cNvPr id="2" name="ZoneTexte 12">
            <a:extLst>
              <a:ext uri="{FF2B5EF4-FFF2-40B4-BE49-F238E27FC236}">
                <a16:creationId xmlns:a16="http://schemas.microsoft.com/office/drawing/2014/main" id="{48884B80-21F9-C0F7-4C92-01D3A360D312}"/>
              </a:ext>
            </a:extLst>
          </p:cNvPr>
          <p:cNvSpPr txBox="1"/>
          <p:nvPr/>
        </p:nvSpPr>
        <p:spPr>
          <a:xfrm>
            <a:off x="11359591" y="6526916"/>
            <a:ext cx="917359" cy="230832"/>
          </a:xfrm>
          <a:prstGeom prst="rect">
            <a:avLst/>
          </a:prstGeom>
          <a:noFill/>
        </p:spPr>
        <p:txBody>
          <a:bodyPr wrap="square" lIns="91440" tIns="45720" rIns="91440" bIns="45720" rtlCol="0" anchor="t">
            <a:spAutoFit/>
          </a:bodyPr>
          <a:lstStyle/>
          <a:p>
            <a:r>
              <a:rPr lang="en-GB" sz="900" dirty="0"/>
              <a:t>26/03/2025</a:t>
            </a:r>
            <a:endParaRPr lang="fr-FR" sz="900" dirty="0"/>
          </a:p>
        </p:txBody>
      </p:sp>
    </p:spTree>
    <p:extLst>
      <p:ext uri="{BB962C8B-B14F-4D97-AF65-F5344CB8AC3E}">
        <p14:creationId xmlns:p14="http://schemas.microsoft.com/office/powerpoint/2010/main" val="4284815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1">
            <a:extLst>
              <a:ext uri="{FF2B5EF4-FFF2-40B4-BE49-F238E27FC236}">
                <a16:creationId xmlns:a16="http://schemas.microsoft.com/office/drawing/2014/main" id="{2788DE96-E00B-CA69-79D4-04225EABDA08}"/>
              </a:ext>
            </a:extLst>
          </p:cNvPr>
          <p:cNvGraphicFramePr>
            <a:graphicFrameLocks noGrp="1"/>
          </p:cNvGraphicFramePr>
          <p:nvPr>
            <p:extLst>
              <p:ext uri="{D42A27DB-BD31-4B8C-83A1-F6EECF244321}">
                <p14:modId xmlns:p14="http://schemas.microsoft.com/office/powerpoint/2010/main" val="3958313922"/>
              </p:ext>
            </p:extLst>
          </p:nvPr>
        </p:nvGraphicFramePr>
        <p:xfrm>
          <a:off x="181939" y="515202"/>
          <a:ext cx="11064240" cy="2836452"/>
        </p:xfrm>
        <a:graphic>
          <a:graphicData uri="http://schemas.openxmlformats.org/drawingml/2006/table">
            <a:tbl>
              <a:tblPr>
                <a:tableStyleId>{5C22544A-7EE6-4342-B048-85BDC9FD1C3A}</a:tableStyleId>
              </a:tblPr>
              <a:tblGrid>
                <a:gridCol w="1097280">
                  <a:extLst>
                    <a:ext uri="{9D8B030D-6E8A-4147-A177-3AD203B41FA5}">
                      <a16:colId xmlns:a16="http://schemas.microsoft.com/office/drawing/2014/main" val="4278674471"/>
                    </a:ext>
                  </a:extLst>
                </a:gridCol>
                <a:gridCol w="822960">
                  <a:extLst>
                    <a:ext uri="{9D8B030D-6E8A-4147-A177-3AD203B41FA5}">
                      <a16:colId xmlns:a16="http://schemas.microsoft.com/office/drawing/2014/main" val="3750376535"/>
                    </a:ext>
                  </a:extLst>
                </a:gridCol>
                <a:gridCol w="548640">
                  <a:extLst>
                    <a:ext uri="{9D8B030D-6E8A-4147-A177-3AD203B41FA5}">
                      <a16:colId xmlns:a16="http://schemas.microsoft.com/office/drawing/2014/main" val="2899982568"/>
                    </a:ext>
                  </a:extLst>
                </a:gridCol>
                <a:gridCol w="822960">
                  <a:extLst>
                    <a:ext uri="{9D8B030D-6E8A-4147-A177-3AD203B41FA5}">
                      <a16:colId xmlns:a16="http://schemas.microsoft.com/office/drawing/2014/main" val="1298652272"/>
                    </a:ext>
                  </a:extLst>
                </a:gridCol>
                <a:gridCol w="713232">
                  <a:extLst>
                    <a:ext uri="{9D8B030D-6E8A-4147-A177-3AD203B41FA5}">
                      <a16:colId xmlns:a16="http://schemas.microsoft.com/office/drawing/2014/main" val="131325533"/>
                    </a:ext>
                  </a:extLst>
                </a:gridCol>
                <a:gridCol w="713232">
                  <a:extLst>
                    <a:ext uri="{9D8B030D-6E8A-4147-A177-3AD203B41FA5}">
                      <a16:colId xmlns:a16="http://schemas.microsoft.com/office/drawing/2014/main" val="1622340486"/>
                    </a:ext>
                  </a:extLst>
                </a:gridCol>
                <a:gridCol w="713232">
                  <a:extLst>
                    <a:ext uri="{9D8B030D-6E8A-4147-A177-3AD203B41FA5}">
                      <a16:colId xmlns:a16="http://schemas.microsoft.com/office/drawing/2014/main" val="2370714277"/>
                    </a:ext>
                  </a:extLst>
                </a:gridCol>
                <a:gridCol w="713232">
                  <a:extLst>
                    <a:ext uri="{9D8B030D-6E8A-4147-A177-3AD203B41FA5}">
                      <a16:colId xmlns:a16="http://schemas.microsoft.com/office/drawing/2014/main" val="1077117908"/>
                    </a:ext>
                  </a:extLst>
                </a:gridCol>
                <a:gridCol w="713232">
                  <a:extLst>
                    <a:ext uri="{9D8B030D-6E8A-4147-A177-3AD203B41FA5}">
                      <a16:colId xmlns:a16="http://schemas.microsoft.com/office/drawing/2014/main" val="776524029"/>
                    </a:ext>
                  </a:extLst>
                </a:gridCol>
                <a:gridCol w="713232">
                  <a:extLst>
                    <a:ext uri="{9D8B030D-6E8A-4147-A177-3AD203B41FA5}">
                      <a16:colId xmlns:a16="http://schemas.microsoft.com/office/drawing/2014/main" val="446143039"/>
                    </a:ext>
                  </a:extLst>
                </a:gridCol>
                <a:gridCol w="713232">
                  <a:extLst>
                    <a:ext uri="{9D8B030D-6E8A-4147-A177-3AD203B41FA5}">
                      <a16:colId xmlns:a16="http://schemas.microsoft.com/office/drawing/2014/main" val="2880935056"/>
                    </a:ext>
                  </a:extLst>
                </a:gridCol>
                <a:gridCol w="713232">
                  <a:extLst>
                    <a:ext uri="{9D8B030D-6E8A-4147-A177-3AD203B41FA5}">
                      <a16:colId xmlns:a16="http://schemas.microsoft.com/office/drawing/2014/main" val="2344246317"/>
                    </a:ext>
                  </a:extLst>
                </a:gridCol>
                <a:gridCol w="713232">
                  <a:extLst>
                    <a:ext uri="{9D8B030D-6E8A-4147-A177-3AD203B41FA5}">
                      <a16:colId xmlns:a16="http://schemas.microsoft.com/office/drawing/2014/main" val="3833547106"/>
                    </a:ext>
                  </a:extLst>
                </a:gridCol>
                <a:gridCol w="640080">
                  <a:extLst>
                    <a:ext uri="{9D8B030D-6E8A-4147-A177-3AD203B41FA5}">
                      <a16:colId xmlns:a16="http://schemas.microsoft.com/office/drawing/2014/main" val="1821972351"/>
                    </a:ext>
                  </a:extLst>
                </a:gridCol>
                <a:gridCol w="713232">
                  <a:extLst>
                    <a:ext uri="{9D8B030D-6E8A-4147-A177-3AD203B41FA5}">
                      <a16:colId xmlns:a16="http://schemas.microsoft.com/office/drawing/2014/main" val="1205373482"/>
                    </a:ext>
                  </a:extLst>
                </a:gridCol>
              </a:tblGrid>
              <a:tr h="300661">
                <a:tc>
                  <a:txBody>
                    <a:bodyPr/>
                    <a:lstStyle/>
                    <a:p>
                      <a:pPr algn="ctr" rtl="0" fontAlgn="ctr"/>
                      <a:r>
                        <a:rPr lang="en-GB" sz="1000" b="1" u="none" strike="noStrike" dirty="0">
                          <a:effectLst/>
                          <a:latin typeface="Brandon Grotesque Regular"/>
                        </a:rPr>
                        <a:t>PRODUCT</a:t>
                      </a:r>
                      <a:endParaRPr lang="en-GB" sz="1000" b="1" i="0" u="none" strike="noStrike" dirty="0">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algn="ctr" rtl="0" fontAlgn="ctr"/>
                      <a:r>
                        <a:rPr lang="en-GB" sz="800" b="1" u="none" strike="noStrike">
                          <a:effectLst/>
                          <a:latin typeface="Brandon Grotesque Regular"/>
                        </a:rPr>
                        <a:t>GLUTEN</a:t>
                      </a:r>
                      <a:endParaRPr lang="en-GB" sz="800" b="1" i="0" u="none" strike="noStrike">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MILK</a:t>
                      </a:r>
                      <a:endParaRPr lang="en-GB" sz="800" b="1" i="0" u="none" strike="noStrike">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nl-BE" sz="800" b="1">
                          <a:latin typeface="Brandon Grotesque Regular"/>
                        </a:rPr>
                        <a:t>MOLLUSCS</a:t>
                      </a:r>
                      <a:endParaRPr lang="en-GB" sz="800" b="1" i="0" u="none" strike="noStrike">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FISH</a:t>
                      </a:r>
                      <a:endParaRPr lang="en-GB" sz="800" b="1" i="0" u="none" strike="noStrike">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EGGS</a:t>
                      </a:r>
                      <a:endParaRPr lang="en-GB" sz="800" b="1" i="0" u="none" strike="noStrike">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ARACHIDE</a:t>
                      </a:r>
                      <a:endParaRPr lang="en-GB" sz="800" b="1" i="0" u="none" strike="noStrike">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SESAME </a:t>
                      </a:r>
                      <a:endParaRPr lang="en-GB" sz="800" b="1" i="0" u="none" strike="noStrike">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NUTS</a:t>
                      </a:r>
                      <a:endParaRPr lang="en-GB" sz="800" b="1" i="0" u="none" strike="noStrike">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SOYA</a:t>
                      </a:r>
                      <a:endParaRPr lang="en-GB" sz="800" b="1" i="0" u="none" strike="noStrike">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CELERY</a:t>
                      </a:r>
                      <a:endParaRPr lang="en-GB" sz="800" b="1" i="0" u="none" strike="noStrike">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MUSTARD</a:t>
                      </a:r>
                      <a:endParaRPr lang="en-GB" sz="800" b="1" i="0" u="none" strike="noStrike">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SULPHITES</a:t>
                      </a:r>
                      <a:endParaRPr lang="en-GB" sz="800" b="1" i="0" u="none" strike="noStrike">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LUPIN</a:t>
                      </a:r>
                      <a:endParaRPr lang="en-GB" sz="800" b="1" i="0" u="none" strike="noStrike">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nl-BE" sz="800" b="1">
                          <a:latin typeface="Brandon Grotesque Regular"/>
                        </a:rPr>
                        <a:t>CRUSTACEANS</a:t>
                      </a:r>
                      <a:endParaRPr lang="en-GB" sz="800" b="1" i="0" u="none" strike="noStrike">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360400489"/>
                  </a:ext>
                </a:extLst>
              </a:tr>
              <a:tr h="300661">
                <a:tc gridSpan="15">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Brandon Grotesque Regular"/>
                          <a:ea typeface="+mn-ea"/>
                          <a:cs typeface="+mn-cs"/>
                        </a:rPr>
                        <a:t>FLATBREAD</a:t>
                      </a:r>
                    </a:p>
                  </a:txBody>
                  <a:tcPr marL="7696" marR="7696" marT="769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hMerge="1">
                  <a:txBody>
                    <a:bodyPr/>
                    <a:lstStyle/>
                    <a:p>
                      <a:endParaRPr lang="fr-F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fr-FR"/>
                    </a:p>
                  </a:txBody>
                  <a:tcPr>
                    <a:lnL w="6350" cap="flat" cmpd="sng" algn="ctr">
                      <a:solidFill>
                        <a:schemeClr val="bg1">
                          <a:lumMod val="50000"/>
                        </a:schemeClr>
                      </a:solidFill>
                      <a:prstDash val="solid"/>
                      <a:round/>
                      <a:headEnd type="none" w="med" len="med"/>
                      <a:tailEnd type="none" w="med" len="med"/>
                    </a:lnL>
                    <a:lnT w="6350" cap="flat" cmpd="sng" algn="ctr">
                      <a:solidFill>
                        <a:schemeClr val="bg1">
                          <a:lumMod val="50000"/>
                        </a:schemeClr>
                      </a:solidFill>
                      <a:prstDash val="solid"/>
                      <a:round/>
                      <a:headEnd type="none" w="med" len="med"/>
                      <a:tailEnd type="none" w="med" len="med"/>
                    </a:lnT>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6350" cap="flat" cmpd="sng" algn="ctr">
                      <a:solidFill>
                        <a:schemeClr val="bg1">
                          <a:lumMod val="50000"/>
                        </a:schemeClr>
                      </a:solidFill>
                      <a:prstDash val="solid"/>
                      <a:round/>
                      <a:headEnd type="none" w="med" len="med"/>
                      <a:tailEnd type="none" w="med" len="med"/>
                    </a:lnL>
                    <a:lnT w="6350" cap="flat" cmpd="sng" algn="ctr">
                      <a:solidFill>
                        <a:schemeClr val="bg1">
                          <a:lumMod val="50000"/>
                        </a:schemeClr>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8390" marR="8390" marT="83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9836173"/>
                  </a:ext>
                </a:extLst>
              </a:tr>
              <a:tr h="447026">
                <a:tc>
                  <a:txBody>
                    <a:bodyPr/>
                    <a:lstStyle/>
                    <a:p>
                      <a:pPr marL="0" algn="ctr" defTabSz="914400" rtl="0" eaLnBrk="1" fontAlgn="ctr" latinLnBrk="0" hangingPunct="1"/>
                      <a:r>
                        <a:rPr lang="en-GB" sz="900" b="0" u="none" strike="noStrike" kern="1200" dirty="0">
                          <a:solidFill>
                            <a:schemeClr val="dk1"/>
                          </a:solidFill>
                          <a:effectLst/>
                          <a:latin typeface="Brandon Grotesque Regular"/>
                          <a:ea typeface="+mn-ea"/>
                          <a:cs typeface="+mn-cs"/>
                        </a:rPr>
                        <a:t>Sourdough flatbread with baked eggs</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lvl="0" algn="ctr" defTabSz="914400">
                        <a:buNone/>
                      </a:pPr>
                      <a:r>
                        <a:rPr lang="en-US" sz="900" dirty="0"/>
                        <a:t>Yes (wheat, rye)</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latinLnBrk="0" hangingPunct="1">
                        <a:lnSpc>
                          <a:spcPct val="100000"/>
                        </a:lnSpc>
                        <a:spcBef>
                          <a:spcPts val="0"/>
                        </a:spcBef>
                        <a:spcAft>
                          <a:spcPts val="0"/>
                        </a:spcAft>
                        <a:buNone/>
                        <a:tabLst/>
                        <a:defRPr/>
                      </a:pPr>
                      <a:r>
                        <a:rPr lang="en-GB" sz="900" kern="1200" noProof="0" dirty="0">
                          <a:solidFill>
                            <a:schemeClr val="dk1"/>
                          </a:solidFill>
                          <a:latin typeface="+mn-lt"/>
                          <a:ea typeface="+mn-ea"/>
                          <a:cs typeface="+mn-cs"/>
                        </a:rPr>
                        <a:t>Yes</a:t>
                      </a:r>
                      <a:endParaRPr lang="en-US" sz="900" kern="1200" dirty="0">
                        <a:solidFill>
                          <a:schemeClr val="dk1"/>
                        </a:solidFill>
                        <a:latin typeface="+mn-lt"/>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endParaRPr lang="en-GB" sz="900" kern="1200" dirty="0">
                        <a:solidFill>
                          <a:schemeClr val="dk1"/>
                        </a:solidFill>
                        <a:latin typeface="+mn-lt"/>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mn-lt"/>
                          <a:ea typeface="+mn-ea"/>
                          <a:cs typeface="+mn-cs"/>
                        </a:rPr>
                        <a:t>Yes</a:t>
                      </a:r>
                      <a:endParaRPr kumimoji="0" lang="en-US" sz="1800" b="0" i="0" u="none" strike="noStrike" kern="1200" cap="none" spc="0" normalizeH="0" baseline="0" noProof="0">
                        <a:ln>
                          <a:noFill/>
                        </a:ln>
                        <a:solidFill>
                          <a:srgbClr val="000000"/>
                        </a:solidFill>
                        <a:effectLst/>
                        <a:uLnTx/>
                        <a:uFillTx/>
                        <a:latin typeface="+mn-lt"/>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600" b="0" u="none" strike="noStrike" kern="120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mn-lt"/>
                          <a:ea typeface="+mn-ea"/>
                          <a:cs typeface="+mn-cs"/>
                        </a:rPr>
                        <a:t>Yes</a:t>
                      </a:r>
                      <a:endParaRPr kumimoji="0" lang="en-US" sz="1800" b="0" i="0" u="none" strike="noStrike" kern="1200" cap="none" spc="0" normalizeH="0" baseline="0" noProof="0" dirty="0">
                        <a:ln>
                          <a:noFill/>
                        </a:ln>
                        <a:solidFill>
                          <a:srgbClr val="000000"/>
                        </a:solidFill>
                        <a:effectLst/>
                        <a:uLnTx/>
                        <a:uFillTx/>
                        <a:latin typeface="+mn-lt"/>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478165908"/>
                  </a:ext>
                </a:extLst>
              </a:tr>
              <a:tr h="447026">
                <a:tc>
                  <a:txBody>
                    <a:bodyPr/>
                    <a:lstStyle/>
                    <a:p>
                      <a:pPr marL="0" algn="ctr" defTabSz="914400" rtl="0" eaLnBrk="1" fontAlgn="ctr" latinLnBrk="0" hangingPunct="1"/>
                      <a:r>
                        <a:rPr lang="en-GB" sz="900" b="0" u="none" strike="noStrike" kern="1200" dirty="0">
                          <a:solidFill>
                            <a:schemeClr val="dk1"/>
                          </a:solidFill>
                          <a:effectLst/>
                          <a:latin typeface="Brandon Grotesque Regular"/>
                          <a:ea typeface="+mn-ea"/>
                          <a:cs typeface="+mn-cs"/>
                        </a:rPr>
                        <a:t>Parma ham &amp; mozzarella flatbread</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Yes (wheat, rye)</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0" u="none" strike="noStrike" kern="1200" dirty="0">
                          <a:solidFill>
                            <a:schemeClr val="tx1"/>
                          </a:solidFill>
                          <a:effectLst/>
                          <a:latin typeface="Brandon Grotesque Regular"/>
                          <a:ea typeface="+mn-ea"/>
                          <a:cs typeface="+mn-cs"/>
                        </a:rPr>
                        <a:t>Yes</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endParaRPr lang="en-GB" sz="1600" b="0" u="none" strike="noStrike" kern="1200" dirty="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600" b="0" u="none" strike="noStrike" kern="120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900" b="0" u="none" strike="noStrike" kern="1200" dirty="0">
                          <a:effectLst/>
                          <a:latin typeface="Brandon Grotesque Regular"/>
                          <a:ea typeface="+mn-ea"/>
                          <a:cs typeface="+mn-cs"/>
                        </a:rPr>
                        <a:t>Yes (cashews)</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a:solidFill>
                            <a:schemeClr val="dk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srgbClr val="000000"/>
                          </a:solidFill>
                          <a:effectLst/>
                          <a:uLnTx/>
                          <a:uFillTx/>
                          <a:latin typeface="+mn-lt"/>
                          <a:ea typeface="+mn-ea"/>
                          <a:cs typeface="+mn-cs"/>
                        </a:rPr>
                        <a:t>Yes</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endParaRPr lang="en-GB" sz="1600" b="0" u="none" strike="noStrike" kern="120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664124778"/>
                  </a:ext>
                </a:extLst>
              </a:tr>
              <a:tr h="447026">
                <a:tc>
                  <a:txBody>
                    <a:bodyPr/>
                    <a:lstStyle/>
                    <a:p>
                      <a:pPr marL="0" algn="ctr" defTabSz="914400" rtl="0" eaLnBrk="1" fontAlgn="ctr" latinLnBrk="0" hangingPunct="1"/>
                      <a:r>
                        <a:rPr lang="en-GB" sz="900" b="0" u="none" strike="noStrike" kern="1200" dirty="0">
                          <a:solidFill>
                            <a:schemeClr val="dk1"/>
                          </a:solidFill>
                          <a:effectLst/>
                          <a:latin typeface="Brandon Grotesque Regular"/>
                          <a:ea typeface="+mn-ea"/>
                          <a:cs typeface="+mn-cs"/>
                        </a:rPr>
                        <a:t>Grilled vegetables flatbread</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Yes (wheat, rye)</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GB" sz="1800" b="0" u="none" strike="noStrike" kern="1200">
                          <a:solidFill>
                            <a:schemeClr val="dk1"/>
                          </a:solidFill>
                          <a:effectLst/>
                          <a:latin typeface="Brandon Grotesque Regular"/>
                          <a:ea typeface="+mn-ea"/>
                          <a:cs typeface="+mn-cs"/>
                        </a:rPr>
                        <a:t>*</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auto"/>
                      <a:endParaRPr lang="en-GB" sz="1000" b="0" i="0" u="none" strike="noStrike">
                        <a:solidFill>
                          <a:srgbClr val="000000"/>
                        </a:solidFill>
                        <a:effectLst/>
                        <a:latin typeface="Brandon Grotesque Regular" panose="020B0503020203060202" pitchFamily="34" charset="0"/>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auto"/>
                      <a:endParaRPr lang="en-GB" sz="1000" b="0" i="0" u="none" strike="noStrike" dirty="0">
                        <a:solidFill>
                          <a:srgbClr val="000000"/>
                        </a:solidFill>
                        <a:effectLst/>
                        <a:latin typeface="Brandon Grotesque Regular" panose="020B0503020203060202" pitchFamily="34" charset="0"/>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base" latinLnBrk="0" hangingPunct="1"/>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endParaRPr lang="en-GB" sz="900" b="0" i="0" u="none" strike="noStrike" kern="1200" dirty="0">
                        <a:solidFill>
                          <a:srgbClr val="000000"/>
                        </a:solidFill>
                        <a:effectLst/>
                        <a:latin typeface="Calibri" panose="020F0502020204030204" pitchFamily="34" charset="0"/>
                        <a:ea typeface="+mn-ea"/>
                        <a:cs typeface="+mn-cs"/>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endPar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4293445137"/>
                  </a:ext>
                </a:extLst>
              </a:tr>
              <a:tr h="447026">
                <a:tc>
                  <a:txBody>
                    <a:bodyPr/>
                    <a:lstStyle/>
                    <a:p>
                      <a:pPr marL="0" algn="ctr" defTabSz="914400" rtl="0" eaLnBrk="1" fontAlgn="ctr" latinLnBrk="0" hangingPunct="1"/>
                      <a:r>
                        <a:rPr lang="en-GB" sz="900" b="0" u="none" strike="noStrike" kern="1200" dirty="0">
                          <a:solidFill>
                            <a:schemeClr val="dk1"/>
                          </a:solidFill>
                          <a:effectLst/>
                          <a:latin typeface="Brandon Grotesque Regular"/>
                          <a:ea typeface="+mn-ea"/>
                          <a:cs typeface="+mn-cs"/>
                        </a:rPr>
                        <a:t>Grilled vegetables flatbread</a:t>
                      </a:r>
                    </a:p>
                    <a:p>
                      <a:pPr marL="0" algn="ctr" defTabSz="914400" rtl="0" eaLnBrk="1" fontAlgn="ctr" latinLnBrk="0" hangingPunct="1"/>
                      <a:r>
                        <a:rPr lang="en-GB" sz="900" b="0" u="none" strike="noStrike" kern="1200" dirty="0">
                          <a:solidFill>
                            <a:schemeClr val="dk1"/>
                          </a:solidFill>
                          <a:effectLst/>
                          <a:latin typeface="Brandon Grotesque Regular"/>
                          <a:ea typeface="+mn-ea"/>
                          <a:cs typeface="+mn-cs"/>
                        </a:rPr>
                        <a:t>- With </a:t>
                      </a:r>
                      <a:r>
                        <a:rPr lang="en-GB" sz="900" b="0" u="none" strike="noStrike" kern="1200" dirty="0" err="1">
                          <a:solidFill>
                            <a:schemeClr val="dk1"/>
                          </a:solidFill>
                          <a:effectLst/>
                          <a:latin typeface="Brandon Grotesque Regular"/>
                          <a:ea typeface="+mn-ea"/>
                          <a:cs typeface="+mn-cs"/>
                        </a:rPr>
                        <a:t>parma</a:t>
                      </a:r>
                      <a:r>
                        <a:rPr lang="en-GB" sz="900" b="0" u="none" strike="noStrike" kern="1200" dirty="0">
                          <a:solidFill>
                            <a:schemeClr val="dk1"/>
                          </a:solidFill>
                          <a:effectLst/>
                          <a:latin typeface="Brandon Grotesque Regular"/>
                          <a:ea typeface="+mn-ea"/>
                          <a:cs typeface="+mn-cs"/>
                        </a:rPr>
                        <a:t> ham</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Yes (wheat, rye)</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GB" sz="1800" b="0" u="none" strike="noStrike" kern="1200">
                          <a:solidFill>
                            <a:schemeClr val="dk1"/>
                          </a:solidFill>
                          <a:effectLst/>
                          <a:latin typeface="Brandon Grotesque Regular"/>
                          <a:ea typeface="+mn-ea"/>
                          <a:cs typeface="+mn-cs"/>
                        </a:rPr>
                        <a:t>*</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auto"/>
                      <a:endParaRPr lang="en-GB" sz="1000" b="0" i="0" u="none" strike="noStrike">
                        <a:solidFill>
                          <a:srgbClr val="000000"/>
                        </a:solidFill>
                        <a:effectLst/>
                        <a:latin typeface="Brandon Grotesque Regular" panose="020B0503020203060202" pitchFamily="34" charset="0"/>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auto"/>
                      <a:endParaRPr lang="en-GB" sz="1000" b="0" i="0" u="none" strike="noStrike">
                        <a:solidFill>
                          <a:srgbClr val="000000"/>
                        </a:solidFill>
                        <a:effectLst/>
                        <a:latin typeface="Brandon Grotesque Regular" panose="020B0503020203060202" pitchFamily="34" charset="0"/>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base" latinLnBrk="0" hangingPunct="1"/>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Yes</a:t>
                      </a:r>
                      <a:endParaRPr lang="en-GB" sz="900" b="0" i="0" u="none" strike="noStrike" kern="1200" dirty="0">
                        <a:solidFill>
                          <a:srgbClr val="000000"/>
                        </a:solidFill>
                        <a:effectLst/>
                        <a:latin typeface="Calibri" panose="020F0502020204030204" pitchFamily="34" charset="0"/>
                        <a:ea typeface="+mn-ea"/>
                        <a:cs typeface="+mn-cs"/>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endPar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dirty="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dirty="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151350705"/>
                  </a:ext>
                </a:extLst>
              </a:tr>
              <a:tr h="447026">
                <a:tc>
                  <a:txBody>
                    <a:bodyPr/>
                    <a:lstStyle/>
                    <a:p>
                      <a:pPr marL="0" algn="ctr" defTabSz="914400" rtl="0" eaLnBrk="1" fontAlgn="ctr" latinLnBrk="0" hangingPunct="1"/>
                      <a:r>
                        <a:rPr lang="en-GB" sz="900" b="0" u="none" strike="noStrike" kern="1200" dirty="0">
                          <a:solidFill>
                            <a:schemeClr val="dk1"/>
                          </a:solidFill>
                          <a:effectLst/>
                          <a:latin typeface="Brandon Grotesque Regular"/>
                          <a:ea typeface="+mn-ea"/>
                          <a:cs typeface="+mn-cs"/>
                        </a:rPr>
                        <a:t>Grilled vegetables flatbread</a:t>
                      </a:r>
                    </a:p>
                    <a:p>
                      <a:pPr marL="0" algn="ctr" defTabSz="914400" rtl="0" eaLnBrk="1" fontAlgn="ctr" latinLnBrk="0" hangingPunct="1"/>
                      <a:r>
                        <a:rPr lang="en-GB" sz="900" b="0" u="none" strike="noStrike" kern="1200" dirty="0">
                          <a:solidFill>
                            <a:schemeClr val="dk1"/>
                          </a:solidFill>
                          <a:effectLst/>
                          <a:latin typeface="Brandon Grotesque Regular"/>
                          <a:ea typeface="+mn-ea"/>
                          <a:cs typeface="+mn-cs"/>
                        </a:rPr>
                        <a:t>- mozzarella di bufala</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Yes (wheat, rye)</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0" u="none" strike="noStrike" kern="1200" dirty="0">
                          <a:solidFill>
                            <a:schemeClr val="tx1"/>
                          </a:solidFill>
                          <a:effectLst/>
                          <a:latin typeface="Brandon Grotesque Regular"/>
                          <a:ea typeface="+mn-ea"/>
                          <a:cs typeface="+mn-cs"/>
                        </a:rPr>
                        <a:t>Yes</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auto"/>
                      <a:endParaRPr lang="en-GB" sz="1000" b="0" i="0" u="none" strike="noStrike">
                        <a:solidFill>
                          <a:srgbClr val="000000"/>
                        </a:solidFill>
                        <a:effectLst/>
                        <a:latin typeface="Brandon Grotesque Regular" panose="020B0503020203060202" pitchFamily="34" charset="0"/>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auto"/>
                      <a:endParaRPr lang="en-GB" sz="1000" b="0" i="0" u="none" strike="noStrike">
                        <a:solidFill>
                          <a:srgbClr val="000000"/>
                        </a:solidFill>
                        <a:effectLst/>
                        <a:latin typeface="Brandon Grotesque Regular" panose="020B0503020203060202" pitchFamily="34" charset="0"/>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base" latinLnBrk="0" hangingPunct="1"/>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Yes</a:t>
                      </a:r>
                      <a:endParaRPr lang="en-GB" sz="900" b="0" i="0" u="none" strike="noStrike" kern="1200" dirty="0">
                        <a:solidFill>
                          <a:srgbClr val="000000"/>
                        </a:solidFill>
                        <a:effectLst/>
                        <a:latin typeface="Calibri" panose="020F0502020204030204" pitchFamily="34" charset="0"/>
                        <a:ea typeface="+mn-ea"/>
                        <a:cs typeface="+mn-cs"/>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Yes</a:t>
                      </a:r>
                      <a:endPar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dirty="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dirty="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487886245"/>
                  </a:ext>
                </a:extLst>
              </a:tr>
            </a:tbl>
          </a:graphicData>
        </a:graphic>
      </p:graphicFrame>
      <p:sp>
        <p:nvSpPr>
          <p:cNvPr id="3" name="TextBox 2">
            <a:extLst>
              <a:ext uri="{FF2B5EF4-FFF2-40B4-BE49-F238E27FC236}">
                <a16:creationId xmlns:a16="http://schemas.microsoft.com/office/drawing/2014/main" id="{A69D8290-443A-EFFD-510E-176DCB866BF8}"/>
              </a:ext>
            </a:extLst>
          </p:cNvPr>
          <p:cNvSpPr txBox="1"/>
          <p:nvPr/>
        </p:nvSpPr>
        <p:spPr>
          <a:xfrm>
            <a:off x="176505" y="6173942"/>
            <a:ext cx="11060710" cy="369332"/>
          </a:xfrm>
          <a:prstGeom prst="rect">
            <a:avLst/>
          </a:prstGeom>
          <a:noFill/>
        </p:spPr>
        <p:txBody>
          <a:bodyPr wrap="square" rtlCol="0">
            <a:spAutoFit/>
          </a:bodyPr>
          <a:lstStyle/>
          <a:p>
            <a:r>
              <a:rPr lang="en-GB" sz="900"/>
              <a:t>Le Pain Quotidien has identified the allergens present in the raw materials used to make these preparations and has listed them in this table.  We work in an open kitchen where gluten, milk, fish, eggs, sesame, nuts, soy, celery, mustard and sulphites are present. Traces of these allergens can potentially be found in our preparations and products and are indicated with an asterisk.</a:t>
            </a:r>
          </a:p>
        </p:txBody>
      </p:sp>
      <p:sp>
        <p:nvSpPr>
          <p:cNvPr id="6" name="TextBox 5">
            <a:extLst>
              <a:ext uri="{FF2B5EF4-FFF2-40B4-BE49-F238E27FC236}">
                <a16:creationId xmlns:a16="http://schemas.microsoft.com/office/drawing/2014/main" id="{61F626EA-7178-B37C-4E86-8316AA6FB2F8}"/>
              </a:ext>
            </a:extLst>
          </p:cNvPr>
          <p:cNvSpPr txBox="1"/>
          <p:nvPr/>
        </p:nvSpPr>
        <p:spPr>
          <a:xfrm>
            <a:off x="176505" y="6534610"/>
            <a:ext cx="6272871" cy="215444"/>
          </a:xfrm>
          <a:prstGeom prst="rect">
            <a:avLst/>
          </a:prstGeom>
          <a:noFill/>
        </p:spPr>
        <p:txBody>
          <a:bodyPr wrap="none" rtlCol="0">
            <a:spAutoFit/>
          </a:bodyPr>
          <a:lstStyle/>
          <a:p>
            <a:r>
              <a:rPr lang="en-GB" sz="800" b="1"/>
              <a:t>Please note that the allergen (milk) in individual butter is not included in the table. The same applies to spreads (milk and nuts) found on tables.</a:t>
            </a:r>
          </a:p>
        </p:txBody>
      </p:sp>
      <p:sp>
        <p:nvSpPr>
          <p:cNvPr id="11" name="Titre 2">
            <a:extLst>
              <a:ext uri="{FF2B5EF4-FFF2-40B4-BE49-F238E27FC236}">
                <a16:creationId xmlns:a16="http://schemas.microsoft.com/office/drawing/2014/main" id="{69BEDEA5-96ED-CD34-F0A8-146BF855EC4D}"/>
              </a:ext>
            </a:extLst>
          </p:cNvPr>
          <p:cNvSpPr>
            <a:spLocks noGrp="1"/>
          </p:cNvSpPr>
          <p:nvPr>
            <p:ph type="title"/>
          </p:nvPr>
        </p:nvSpPr>
        <p:spPr>
          <a:xfrm>
            <a:off x="459723" y="51289"/>
            <a:ext cx="10888722" cy="526874"/>
          </a:xfrm>
          <a:noFill/>
        </p:spPr>
        <p:txBody>
          <a:bodyPr>
            <a:noAutofit/>
          </a:bodyPr>
          <a:lstStyle/>
          <a:p>
            <a:pPr algn="ctr"/>
            <a:r>
              <a:rPr lang="fr-FR" sz="1800" b="1"/>
              <a:t>(*) </a:t>
            </a:r>
            <a:r>
              <a:rPr lang="nl-NL" sz="1800" b="1"/>
              <a:t>Possible present or traces present</a:t>
            </a:r>
            <a:endParaRPr lang="en-GB" sz="1800" b="1"/>
          </a:p>
        </p:txBody>
      </p:sp>
      <p:sp>
        <p:nvSpPr>
          <p:cNvPr id="2" name="ZoneTexte 12">
            <a:extLst>
              <a:ext uri="{FF2B5EF4-FFF2-40B4-BE49-F238E27FC236}">
                <a16:creationId xmlns:a16="http://schemas.microsoft.com/office/drawing/2014/main" id="{540784E2-5C66-B2EB-0C06-A0EA20DFA3E0}"/>
              </a:ext>
            </a:extLst>
          </p:cNvPr>
          <p:cNvSpPr txBox="1"/>
          <p:nvPr/>
        </p:nvSpPr>
        <p:spPr>
          <a:xfrm>
            <a:off x="11359591" y="6526916"/>
            <a:ext cx="917359" cy="230832"/>
          </a:xfrm>
          <a:prstGeom prst="rect">
            <a:avLst/>
          </a:prstGeom>
          <a:noFill/>
        </p:spPr>
        <p:txBody>
          <a:bodyPr wrap="square" lIns="91440" tIns="45720" rIns="91440" bIns="45720" rtlCol="0" anchor="t">
            <a:spAutoFit/>
          </a:bodyPr>
          <a:lstStyle/>
          <a:p>
            <a:r>
              <a:rPr lang="en-GB" sz="900" dirty="0"/>
              <a:t>26/03/2025</a:t>
            </a:r>
            <a:endParaRPr lang="fr-FR" sz="900" dirty="0"/>
          </a:p>
        </p:txBody>
      </p:sp>
    </p:spTree>
    <p:extLst>
      <p:ext uri="{BB962C8B-B14F-4D97-AF65-F5344CB8AC3E}">
        <p14:creationId xmlns:p14="http://schemas.microsoft.com/office/powerpoint/2010/main" val="943843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1">
            <a:extLst>
              <a:ext uri="{FF2B5EF4-FFF2-40B4-BE49-F238E27FC236}">
                <a16:creationId xmlns:a16="http://schemas.microsoft.com/office/drawing/2014/main" id="{2788DE96-E00B-CA69-79D4-04225EABDA08}"/>
              </a:ext>
            </a:extLst>
          </p:cNvPr>
          <p:cNvGraphicFramePr>
            <a:graphicFrameLocks noGrp="1"/>
          </p:cNvGraphicFramePr>
          <p:nvPr>
            <p:extLst>
              <p:ext uri="{D42A27DB-BD31-4B8C-83A1-F6EECF244321}">
                <p14:modId xmlns:p14="http://schemas.microsoft.com/office/powerpoint/2010/main" val="4101000822"/>
              </p:ext>
            </p:extLst>
          </p:nvPr>
        </p:nvGraphicFramePr>
        <p:xfrm>
          <a:off x="181939" y="515202"/>
          <a:ext cx="11064240" cy="4718528"/>
        </p:xfrm>
        <a:graphic>
          <a:graphicData uri="http://schemas.openxmlformats.org/drawingml/2006/table">
            <a:tbl>
              <a:tblPr>
                <a:tableStyleId>{5C22544A-7EE6-4342-B048-85BDC9FD1C3A}</a:tableStyleId>
              </a:tblPr>
              <a:tblGrid>
                <a:gridCol w="1097280">
                  <a:extLst>
                    <a:ext uri="{9D8B030D-6E8A-4147-A177-3AD203B41FA5}">
                      <a16:colId xmlns:a16="http://schemas.microsoft.com/office/drawing/2014/main" val="4278674471"/>
                    </a:ext>
                  </a:extLst>
                </a:gridCol>
                <a:gridCol w="822960">
                  <a:extLst>
                    <a:ext uri="{9D8B030D-6E8A-4147-A177-3AD203B41FA5}">
                      <a16:colId xmlns:a16="http://schemas.microsoft.com/office/drawing/2014/main" val="3750376535"/>
                    </a:ext>
                  </a:extLst>
                </a:gridCol>
                <a:gridCol w="548640">
                  <a:extLst>
                    <a:ext uri="{9D8B030D-6E8A-4147-A177-3AD203B41FA5}">
                      <a16:colId xmlns:a16="http://schemas.microsoft.com/office/drawing/2014/main" val="2899982568"/>
                    </a:ext>
                  </a:extLst>
                </a:gridCol>
                <a:gridCol w="822960">
                  <a:extLst>
                    <a:ext uri="{9D8B030D-6E8A-4147-A177-3AD203B41FA5}">
                      <a16:colId xmlns:a16="http://schemas.microsoft.com/office/drawing/2014/main" val="1298652272"/>
                    </a:ext>
                  </a:extLst>
                </a:gridCol>
                <a:gridCol w="713232">
                  <a:extLst>
                    <a:ext uri="{9D8B030D-6E8A-4147-A177-3AD203B41FA5}">
                      <a16:colId xmlns:a16="http://schemas.microsoft.com/office/drawing/2014/main" val="131325533"/>
                    </a:ext>
                  </a:extLst>
                </a:gridCol>
                <a:gridCol w="713232">
                  <a:extLst>
                    <a:ext uri="{9D8B030D-6E8A-4147-A177-3AD203B41FA5}">
                      <a16:colId xmlns:a16="http://schemas.microsoft.com/office/drawing/2014/main" val="1622340486"/>
                    </a:ext>
                  </a:extLst>
                </a:gridCol>
                <a:gridCol w="713232">
                  <a:extLst>
                    <a:ext uri="{9D8B030D-6E8A-4147-A177-3AD203B41FA5}">
                      <a16:colId xmlns:a16="http://schemas.microsoft.com/office/drawing/2014/main" val="2370714277"/>
                    </a:ext>
                  </a:extLst>
                </a:gridCol>
                <a:gridCol w="713232">
                  <a:extLst>
                    <a:ext uri="{9D8B030D-6E8A-4147-A177-3AD203B41FA5}">
                      <a16:colId xmlns:a16="http://schemas.microsoft.com/office/drawing/2014/main" val="1077117908"/>
                    </a:ext>
                  </a:extLst>
                </a:gridCol>
                <a:gridCol w="713232">
                  <a:extLst>
                    <a:ext uri="{9D8B030D-6E8A-4147-A177-3AD203B41FA5}">
                      <a16:colId xmlns:a16="http://schemas.microsoft.com/office/drawing/2014/main" val="776524029"/>
                    </a:ext>
                  </a:extLst>
                </a:gridCol>
                <a:gridCol w="713232">
                  <a:extLst>
                    <a:ext uri="{9D8B030D-6E8A-4147-A177-3AD203B41FA5}">
                      <a16:colId xmlns:a16="http://schemas.microsoft.com/office/drawing/2014/main" val="446143039"/>
                    </a:ext>
                  </a:extLst>
                </a:gridCol>
                <a:gridCol w="713232">
                  <a:extLst>
                    <a:ext uri="{9D8B030D-6E8A-4147-A177-3AD203B41FA5}">
                      <a16:colId xmlns:a16="http://schemas.microsoft.com/office/drawing/2014/main" val="2880935056"/>
                    </a:ext>
                  </a:extLst>
                </a:gridCol>
                <a:gridCol w="713232">
                  <a:extLst>
                    <a:ext uri="{9D8B030D-6E8A-4147-A177-3AD203B41FA5}">
                      <a16:colId xmlns:a16="http://schemas.microsoft.com/office/drawing/2014/main" val="2344246317"/>
                    </a:ext>
                  </a:extLst>
                </a:gridCol>
                <a:gridCol w="713232">
                  <a:extLst>
                    <a:ext uri="{9D8B030D-6E8A-4147-A177-3AD203B41FA5}">
                      <a16:colId xmlns:a16="http://schemas.microsoft.com/office/drawing/2014/main" val="3833547106"/>
                    </a:ext>
                  </a:extLst>
                </a:gridCol>
                <a:gridCol w="640080">
                  <a:extLst>
                    <a:ext uri="{9D8B030D-6E8A-4147-A177-3AD203B41FA5}">
                      <a16:colId xmlns:a16="http://schemas.microsoft.com/office/drawing/2014/main" val="1821972351"/>
                    </a:ext>
                  </a:extLst>
                </a:gridCol>
                <a:gridCol w="713232">
                  <a:extLst>
                    <a:ext uri="{9D8B030D-6E8A-4147-A177-3AD203B41FA5}">
                      <a16:colId xmlns:a16="http://schemas.microsoft.com/office/drawing/2014/main" val="1205373482"/>
                    </a:ext>
                  </a:extLst>
                </a:gridCol>
              </a:tblGrid>
              <a:tr h="300661">
                <a:tc>
                  <a:txBody>
                    <a:bodyPr/>
                    <a:lstStyle/>
                    <a:p>
                      <a:pPr algn="ctr" rtl="0" fontAlgn="ctr"/>
                      <a:r>
                        <a:rPr lang="en-GB" sz="1000" b="1" u="none" strike="noStrike" dirty="0">
                          <a:effectLst/>
                          <a:latin typeface="Brandon Grotesque Regular" panose="020B0503020203060202" pitchFamily="34" charset="77"/>
                        </a:rPr>
                        <a:t>PRODUCT</a:t>
                      </a:r>
                      <a:endParaRPr lang="en-GB" sz="1000" b="1" i="0" u="none" strike="noStrike" dirty="0">
                        <a:solidFill>
                          <a:srgbClr val="000000"/>
                        </a:solidFill>
                        <a:effectLst/>
                        <a:latin typeface="Brandon Grotesque Regular" panose="020B0503020203060202" pitchFamily="34" charset="77"/>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algn="ctr" rtl="0" fontAlgn="ctr"/>
                      <a:r>
                        <a:rPr lang="en-GB" sz="800" b="1" u="none" strike="noStrike" dirty="0">
                          <a:effectLst/>
                          <a:latin typeface="Brandon Grotesque Regular" panose="020B0503020203060202" pitchFamily="34" charset="77"/>
                        </a:rPr>
                        <a:t>GLUTEN</a:t>
                      </a:r>
                      <a:endParaRPr lang="en-GB" sz="800" b="1" i="0" u="none" strike="noStrike" dirty="0">
                        <a:solidFill>
                          <a:srgbClr val="000000"/>
                        </a:solidFill>
                        <a:effectLst/>
                        <a:latin typeface="Brandon Grotesque Regular" panose="020B0503020203060202" pitchFamily="34" charset="77"/>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dirty="0">
                          <a:effectLst/>
                          <a:latin typeface="Brandon Grotesque Regular" panose="020B0503020203060202" pitchFamily="34" charset="77"/>
                        </a:rPr>
                        <a:t>MILK</a:t>
                      </a:r>
                      <a:endParaRPr lang="en-GB" sz="800" b="1" i="0" u="none" strike="noStrike" dirty="0">
                        <a:solidFill>
                          <a:srgbClr val="000000"/>
                        </a:solidFill>
                        <a:effectLst/>
                        <a:latin typeface="Brandon Grotesque Regular" panose="020B0503020203060202" pitchFamily="34" charset="77"/>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nl-BE" sz="800" b="1">
                          <a:latin typeface="Brandon Grotesque Regular" panose="020B0503020203060202" pitchFamily="34" charset="77"/>
                        </a:rPr>
                        <a:t>MOLLUSCS</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FISH</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EGGS</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ARACHIDE</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SESAME </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NUTS</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SOYA</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CELERY</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MUSTARD</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SULPHITES</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LUPIN</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nl-BE" sz="800" b="1">
                          <a:latin typeface="Brandon Grotesque Regular" panose="020B0503020203060202" pitchFamily="34" charset="77"/>
                        </a:rPr>
                        <a:t>CRUSTACEANS</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360400489"/>
                  </a:ext>
                </a:extLst>
              </a:tr>
              <a:tr h="300661">
                <a:tc gridSpan="15">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Brandon Grotesque Regular"/>
                          <a:ea typeface="+mn-ea"/>
                          <a:cs typeface="+mn-cs"/>
                        </a:rPr>
                        <a:t>SIDES</a:t>
                      </a:r>
                    </a:p>
                  </a:txBody>
                  <a:tcPr marL="7696" marR="7696" marT="769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hMerge="1">
                  <a:txBody>
                    <a:bodyPr/>
                    <a:lstStyle/>
                    <a:p>
                      <a:endParaRPr lang="fr-F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fr-FR"/>
                    </a:p>
                  </a:txBody>
                  <a:tcPr>
                    <a:lnL w="6350" cap="flat" cmpd="sng" algn="ctr">
                      <a:solidFill>
                        <a:schemeClr val="bg1">
                          <a:lumMod val="50000"/>
                        </a:schemeClr>
                      </a:solidFill>
                      <a:prstDash val="solid"/>
                      <a:round/>
                      <a:headEnd type="none" w="med" len="med"/>
                      <a:tailEnd type="none" w="med" len="med"/>
                    </a:lnL>
                    <a:lnT w="6350" cap="flat" cmpd="sng" algn="ctr">
                      <a:solidFill>
                        <a:schemeClr val="bg1">
                          <a:lumMod val="50000"/>
                        </a:schemeClr>
                      </a:solidFill>
                      <a:prstDash val="solid"/>
                      <a:round/>
                      <a:headEnd type="none" w="med" len="med"/>
                      <a:tailEnd type="none" w="med" len="med"/>
                    </a:lnT>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6350" cap="flat" cmpd="sng" algn="ctr">
                      <a:solidFill>
                        <a:schemeClr val="bg1">
                          <a:lumMod val="50000"/>
                        </a:schemeClr>
                      </a:solidFill>
                      <a:prstDash val="solid"/>
                      <a:round/>
                      <a:headEnd type="none" w="med" len="med"/>
                      <a:tailEnd type="none" w="med" len="med"/>
                    </a:lnL>
                    <a:lnT w="6350" cap="flat" cmpd="sng" algn="ctr">
                      <a:solidFill>
                        <a:schemeClr val="bg1">
                          <a:lumMod val="50000"/>
                        </a:schemeClr>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8390" marR="8390" marT="83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9836173"/>
                  </a:ext>
                </a:extLst>
              </a:tr>
              <a:tr h="447026">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Poached Egg</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endParaRPr lang="en-GB" sz="1600" b="0" u="none" strike="noStrike" kern="120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dirty="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mn-lt"/>
                          <a:ea typeface="+mn-ea"/>
                          <a:cs typeface="+mn-cs"/>
                        </a:rPr>
                        <a:t>Yes </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a:ln>
                          <a:noFill/>
                        </a:ln>
                        <a:solidFill>
                          <a:srgbClr val="000000"/>
                        </a:solidFill>
                        <a:effectLst/>
                        <a:uLnTx/>
                        <a:uFillTx/>
                        <a:latin typeface="+mn-lt"/>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mn-lt"/>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0" u="none" strike="noStrike" kern="1200">
                          <a:solidFill>
                            <a:schemeClr val="tx1"/>
                          </a:solidFill>
                          <a:effectLst/>
                          <a:latin typeface="Brandon Grotesque Regular"/>
                          <a:ea typeface="+mn-ea"/>
                          <a:cs typeface="+mn-cs"/>
                        </a:rPr>
                        <a:t>Yes </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478165908"/>
                  </a:ext>
                </a:extLst>
              </a:tr>
              <a:tr h="447026">
                <a:tc>
                  <a:txBody>
                    <a:bodyPr/>
                    <a:lstStyle/>
                    <a:p>
                      <a:pPr marL="0" algn="ctr" defTabSz="914400" rtl="0" eaLnBrk="1" fontAlgn="ctr" latinLnBrk="0" hangingPunct="1"/>
                      <a:r>
                        <a:rPr lang="en-GB" sz="900" b="0" u="none" strike="noStrike" kern="1200" dirty="0">
                          <a:solidFill>
                            <a:schemeClr val="dk1"/>
                          </a:solidFill>
                          <a:effectLst/>
                          <a:latin typeface="Brandon Grotesque Regular"/>
                          <a:ea typeface="+mn-ea"/>
                          <a:cs typeface="+mn-cs"/>
                        </a:rPr>
                        <a:t>Portobello Mushroom</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chemeClr val="tx1"/>
                          </a:solidFill>
                          <a:effectLst/>
                          <a:uLnTx/>
                          <a:uFillTx/>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000" b="0" u="none" strike="noStrike" kern="1200">
                        <a:solidFill>
                          <a:schemeClr val="dk1"/>
                        </a:solidFill>
                        <a:effectLst/>
                        <a:latin typeface="Brandon Grotesque Regular" panose="020B0503020203060202" pitchFamily="34" charset="77"/>
                        <a:ea typeface="+mn-ea"/>
                        <a:cs typeface="+mn-cs"/>
                      </a:endParaRP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dirty="0">
                          <a:solidFill>
                            <a:schemeClr val="tx1"/>
                          </a:solidFill>
                          <a:effectLst/>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000" b="0" u="none" strike="noStrike" kern="1200">
                        <a:solidFill>
                          <a:schemeClr val="dk1"/>
                        </a:solidFill>
                        <a:effectLst/>
                        <a:latin typeface="Brandon Grotesque Regular" panose="020B0503020203060202" pitchFamily="34" charset="77"/>
                        <a:ea typeface="+mn-ea"/>
                        <a:cs typeface="+mn-cs"/>
                      </a:endParaRP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664124778"/>
                  </a:ext>
                </a:extLst>
              </a:tr>
              <a:tr h="447026">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0" u="none" strike="noStrike" kern="1200">
                          <a:solidFill>
                            <a:schemeClr val="dk1"/>
                          </a:solidFill>
                          <a:effectLst/>
                          <a:latin typeface="Brandon Grotesque Regular"/>
                          <a:ea typeface="+mn-ea"/>
                          <a:cs typeface="+mn-cs"/>
                        </a:rPr>
                        <a:t>Roast Tomatoes</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chemeClr val="tx1"/>
                          </a:solidFill>
                          <a:effectLst/>
                          <a:uLnTx/>
                          <a:uFillTx/>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000" b="0" u="none" strike="noStrike" kern="1200">
                        <a:solidFill>
                          <a:schemeClr val="dk1"/>
                        </a:solidFill>
                        <a:effectLst/>
                        <a:latin typeface="Brandon Grotesque Regular" panose="020B0503020203060202" pitchFamily="34" charset="77"/>
                        <a:ea typeface="+mn-ea"/>
                        <a:cs typeface="+mn-cs"/>
                      </a:endParaRP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dirty="0">
                          <a:solidFill>
                            <a:schemeClr val="tx1"/>
                          </a:solidFill>
                          <a:effectLst/>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000" b="0" u="none" strike="noStrike" kern="1200">
                        <a:solidFill>
                          <a:schemeClr val="dk1"/>
                        </a:solidFill>
                        <a:effectLst/>
                        <a:latin typeface="Brandon Grotesque Regular" panose="020B0503020203060202" pitchFamily="34" charset="77"/>
                        <a:ea typeface="+mn-ea"/>
                        <a:cs typeface="+mn-cs"/>
                      </a:endParaRP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dirty="0">
                          <a:solidFill>
                            <a:schemeClr val="tx1"/>
                          </a:solidFill>
                          <a:effectLst/>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000" b="0" u="none" strike="noStrike" kern="120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000" b="0" u="none" strike="noStrike" kern="120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4293445137"/>
                  </a:ext>
                </a:extLst>
              </a:tr>
              <a:tr h="447026">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0" u="none" strike="noStrike" kern="1200">
                          <a:solidFill>
                            <a:schemeClr val="dk1"/>
                          </a:solidFill>
                          <a:effectLst/>
                          <a:latin typeface="Brandon Grotesque Regular"/>
                          <a:ea typeface="+mn-ea"/>
                          <a:cs typeface="+mn-cs"/>
                        </a:rPr>
                        <a:t>Emmental</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chemeClr val="tx1"/>
                          </a:solidFill>
                          <a:effectLst/>
                          <a:uLnTx/>
                          <a:uFillTx/>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900" b="0" u="none" strike="noStrike" kern="1200">
                          <a:solidFill>
                            <a:schemeClr val="tx1"/>
                          </a:solidFill>
                          <a:effectLst/>
                          <a:latin typeface="Brandon Grotesque Regular"/>
                          <a:ea typeface="+mn-ea"/>
                          <a:cs typeface="+mn-cs"/>
                        </a:rPr>
                        <a:t>Yes </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000" b="0" u="none" strike="noStrike" kern="1200">
                        <a:solidFill>
                          <a:schemeClr val="dk1"/>
                        </a:solidFill>
                        <a:effectLst/>
                        <a:latin typeface="Brandon Grotesque Regular" panose="020B0503020203060202" pitchFamily="34" charset="77"/>
                        <a:ea typeface="+mn-ea"/>
                        <a:cs typeface="+mn-cs"/>
                      </a:endParaRP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dirty="0">
                          <a:solidFill>
                            <a:schemeClr val="tx1"/>
                          </a:solidFill>
                          <a:effectLst/>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000" b="0" u="none" strike="noStrike" kern="1200">
                        <a:solidFill>
                          <a:schemeClr val="dk1"/>
                        </a:solidFill>
                        <a:effectLst/>
                        <a:latin typeface="Brandon Grotesque Regular" panose="020B0503020203060202" pitchFamily="34" charset="77"/>
                        <a:ea typeface="+mn-ea"/>
                        <a:cs typeface="+mn-cs"/>
                      </a:endParaRP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dirty="0">
                          <a:solidFill>
                            <a:schemeClr val="tx1"/>
                          </a:solidFill>
                          <a:effectLst/>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000" b="0" u="none" strike="noStrike" kern="120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000" b="0" u="none" strike="noStrike" kern="120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151350705"/>
                  </a:ext>
                </a:extLst>
              </a:tr>
              <a:tr h="337652">
                <a:tc>
                  <a:txBody>
                    <a:bodyPr/>
                    <a:lstStyle/>
                    <a:p>
                      <a:pPr marL="0" algn="ctr" defTabSz="914400" rtl="0" eaLnBrk="1" fontAlgn="ctr" latinLnBrk="0" hangingPunct="1"/>
                      <a:r>
                        <a:rPr lang="en-GB" sz="900" b="0" u="none" strike="noStrike" kern="1200" dirty="0">
                          <a:solidFill>
                            <a:schemeClr val="dk1"/>
                          </a:solidFill>
                          <a:effectLst/>
                          <a:latin typeface="Brandon Grotesque Regular"/>
                          <a:ea typeface="+mn-ea"/>
                          <a:cs typeface="+mn-cs"/>
                        </a:rPr>
                        <a:t>Mixed Green Herb Salad</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endParaRPr lang="en-GB" sz="1600" b="0" u="none" strike="noStrike" kern="120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600" b="0" u="none" strike="noStrike" kern="120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mn-lt"/>
                          <a:ea typeface="+mn-ea"/>
                          <a:cs typeface="+mn-cs"/>
                        </a:rPr>
                        <a:t>Yes </a:t>
                      </a:r>
                      <a:endParaRPr kumimoji="0" lang="en-US" sz="1800" b="0" i="0" u="none" strike="noStrike" kern="1200" cap="none" spc="0" normalizeH="0" baseline="0" noProof="0">
                        <a:ln>
                          <a:noFill/>
                        </a:ln>
                        <a:solidFill>
                          <a:srgbClr val="000000"/>
                        </a:solidFill>
                        <a:effectLst/>
                        <a:uLnTx/>
                        <a:uFillTx/>
                        <a:latin typeface="+mn-lt"/>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mn-lt"/>
                          <a:ea typeface="+mn-ea"/>
                          <a:cs typeface="+mn-cs"/>
                        </a:rPr>
                        <a:t>Yes</a:t>
                      </a:r>
                      <a:endParaRPr kumimoji="0" lang="en-US" sz="1800" b="0" i="0" u="none" strike="noStrike" kern="1200" cap="none" spc="0" normalizeH="0" baseline="0" noProof="0">
                        <a:ln>
                          <a:noFill/>
                        </a:ln>
                        <a:solidFill>
                          <a:srgbClr val="000000"/>
                        </a:solidFill>
                        <a:effectLst/>
                        <a:uLnTx/>
                        <a:uFillTx/>
                        <a:latin typeface="+mn-lt"/>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838632354"/>
                  </a:ext>
                </a:extLst>
              </a:tr>
              <a:tr h="326571">
                <a:tc>
                  <a:txBody>
                    <a:bodyPr/>
                    <a:lstStyle/>
                    <a:p>
                      <a:pPr marL="0" algn="ctr" rtl="0" eaLnBrk="1" fontAlgn="ctr" latinLnBrk="0" hangingPunct="1"/>
                      <a:r>
                        <a:rPr lang="en-GB" sz="900" b="0" u="none" strike="noStrike" kern="1200" dirty="0">
                          <a:solidFill>
                            <a:schemeClr val="dk1"/>
                          </a:solidFill>
                          <a:effectLst/>
                          <a:latin typeface="Brandon Grotesque Regular"/>
                          <a:ea typeface="+mn-ea"/>
                          <a:cs typeface="+mn-cs"/>
                        </a:rPr>
                        <a:t>Smashed Avocado</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noProof="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chemeClr val="tx1"/>
                          </a:solidFill>
                          <a:effectLst/>
                          <a:uLnTx/>
                          <a:uFillTx/>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effectLst/>
                        <a:uLnTx/>
                        <a:uFillTx/>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chemeClr val="tx1"/>
                          </a:solidFill>
                          <a:effectLst/>
                          <a:uLnTx/>
                          <a:uFillTx/>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chemeClr val="tx1"/>
                          </a:solidFill>
                          <a:effectLst/>
                          <a:uLnTx/>
                          <a:uFillTx/>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000" b="0" u="none" strike="noStrike" kern="1200" dirty="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chemeClr val="tx1"/>
                          </a:solidFill>
                          <a:effectLst/>
                          <a:uLnTx/>
                          <a:uFillTx/>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chemeClr val="tx1"/>
                          </a:solidFill>
                          <a:effectLst/>
                          <a:uLnTx/>
                          <a:uFillTx/>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chemeClr val="tx1"/>
                          </a:solidFill>
                          <a:effectLst/>
                          <a:uLnTx/>
                          <a:uFillTx/>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chemeClr val="tx1"/>
                          </a:solidFill>
                          <a:effectLst/>
                          <a:uLnTx/>
                          <a:uFillTx/>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solidFill>
                          <a:effectLst/>
                          <a:uLnTx/>
                          <a:uFillTx/>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chemeClr val="tx1"/>
                          </a:solidFill>
                          <a:effectLst/>
                          <a:uLnTx/>
                          <a:uFillTx/>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000" b="0" u="none" strike="noStrike" kern="120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000" b="0" u="none" strike="noStrike" kern="120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3504388232"/>
                  </a:ext>
                </a:extLst>
              </a:tr>
              <a:tr h="337457">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Half Avocado</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noProof="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600" b="0" u="none" strike="noStrike" kern="120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dirty="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dirty="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4260579037"/>
                  </a:ext>
                </a:extLst>
              </a:tr>
              <a:tr h="326572">
                <a:tc>
                  <a:txBody>
                    <a:bodyPr/>
                    <a:lstStyle/>
                    <a:p>
                      <a:pPr marL="0" algn="ctr" defTabSz="914400" rtl="0" eaLnBrk="1" fontAlgn="ctr" latinLnBrk="0" hangingPunct="1"/>
                      <a:r>
                        <a:rPr lang="en-GB" sz="900" b="0" u="none" strike="noStrike" kern="1200" dirty="0">
                          <a:solidFill>
                            <a:schemeClr val="dk1"/>
                          </a:solidFill>
                          <a:effectLst/>
                          <a:latin typeface="Brandon Grotesque Regular"/>
                          <a:ea typeface="+mn-ea"/>
                          <a:cs typeface="+mn-cs"/>
                        </a:rPr>
                        <a:t>Hepburn’s Free Range Ham</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noProof="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600" b="0" u="none" strike="noStrike" kern="120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dirty="0">
                          <a:solidFill>
                            <a:schemeClr val="tx1"/>
                          </a:solidFill>
                          <a:effectLst/>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000" b="0" u="none" strike="noStrike" kern="1200">
                        <a:solidFill>
                          <a:schemeClr val="dk1"/>
                        </a:solidFill>
                        <a:effectLst/>
                        <a:latin typeface="Brandon Grotesque Regular" panose="020B0503020203060202" pitchFamily="34" charset="77"/>
                        <a:ea typeface="+mn-ea"/>
                        <a:cs typeface="+mn-cs"/>
                      </a:endParaRP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000" b="0" u="none" strike="noStrike" kern="1200">
                        <a:solidFill>
                          <a:schemeClr val="dk1"/>
                        </a:solidFill>
                        <a:effectLst/>
                        <a:latin typeface="Brandon Grotesque Regular" panose="020B0503020203060202" pitchFamily="34" charset="77"/>
                        <a:ea typeface="+mn-ea"/>
                        <a:cs typeface="+mn-cs"/>
                      </a:endParaRP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3749326724"/>
                  </a:ext>
                </a:extLst>
              </a:tr>
              <a:tr h="315686">
                <a:tc>
                  <a:txBody>
                    <a:bodyPr/>
                    <a:lstStyle/>
                    <a:p>
                      <a:pPr marL="0" algn="ctr" defTabSz="914400" rtl="0" eaLnBrk="1" fontAlgn="ctr" latinLnBrk="0" hangingPunct="1"/>
                      <a:r>
                        <a:rPr lang="en-GB" sz="900" b="0" u="none" strike="noStrike" kern="1200" dirty="0">
                          <a:solidFill>
                            <a:schemeClr val="dk1"/>
                          </a:solidFill>
                          <a:effectLst/>
                          <a:latin typeface="Brandon Grotesque Regular"/>
                          <a:ea typeface="+mn-ea"/>
                          <a:cs typeface="+mn-cs"/>
                        </a:rPr>
                        <a:t>Hepburn’s bacon</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chemeClr val="tx1"/>
                          </a:solidFill>
                          <a:effectLst/>
                          <a:uLnTx/>
                          <a:uFillTx/>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000" b="0" u="none" strike="noStrike" kern="1200">
                        <a:solidFill>
                          <a:schemeClr val="dk1"/>
                        </a:solidFill>
                        <a:effectLst/>
                        <a:latin typeface="Brandon Grotesque Regular" panose="020B0503020203060202" pitchFamily="34" charset="77"/>
                        <a:ea typeface="+mn-ea"/>
                        <a:cs typeface="+mn-cs"/>
                      </a:endParaRP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000" b="0" u="none" strike="noStrike" kern="1200">
                        <a:solidFill>
                          <a:schemeClr val="dk1"/>
                        </a:solidFill>
                        <a:effectLst/>
                        <a:latin typeface="Brandon Grotesque Regular" panose="020B0503020203060202" pitchFamily="34" charset="77"/>
                        <a:ea typeface="+mn-ea"/>
                        <a:cs typeface="+mn-cs"/>
                      </a:endParaRP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dirty="0">
                          <a:solidFill>
                            <a:schemeClr val="tx1"/>
                          </a:solidFill>
                          <a:effectLst/>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dirty="0">
                          <a:solidFill>
                            <a:schemeClr val="tx1"/>
                          </a:solidFill>
                          <a:effectLst/>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dirty="0">
                          <a:solidFill>
                            <a:schemeClr val="tx1"/>
                          </a:solidFill>
                          <a:effectLst/>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dirty="0">
                          <a:solidFill>
                            <a:schemeClr val="tx1"/>
                          </a:solidFill>
                          <a:effectLst/>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000" b="0" u="none" strike="noStrike" kern="1200">
                        <a:solidFill>
                          <a:schemeClr val="dk1"/>
                        </a:solidFill>
                        <a:effectLst/>
                        <a:latin typeface="Brandon Grotesque Regular" panose="020B0503020203060202" pitchFamily="34" charset="77"/>
                        <a:ea typeface="+mn-ea"/>
                        <a:cs typeface="+mn-cs"/>
                      </a:endParaRP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000" b="0" u="none" strike="noStrike" kern="1200">
                        <a:solidFill>
                          <a:schemeClr val="dk1"/>
                        </a:solidFill>
                        <a:effectLst/>
                        <a:latin typeface="Brandon Grotesque Regular" panose="020B0503020203060202" pitchFamily="34" charset="77"/>
                        <a:ea typeface="+mn-ea"/>
                        <a:cs typeface="+mn-cs"/>
                      </a:endParaRP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495936334"/>
                  </a:ext>
                </a:extLst>
              </a:tr>
              <a:tr h="342582">
                <a:tc>
                  <a:txBody>
                    <a:bodyPr/>
                    <a:lstStyle/>
                    <a:p>
                      <a:pPr marL="0" algn="ctr" rtl="0" eaLnBrk="1" fontAlgn="ctr" latinLnBrk="0" hangingPunct="1"/>
                      <a:r>
                        <a:rPr lang="en-GB" sz="900" b="0" u="none" strike="noStrike" kern="1200" dirty="0">
                          <a:solidFill>
                            <a:schemeClr val="dk1"/>
                          </a:solidFill>
                          <a:effectLst/>
                          <a:latin typeface="Brandon Grotesque Regular"/>
                          <a:ea typeface="+mn-ea"/>
                          <a:cs typeface="+mn-cs"/>
                        </a:rPr>
                        <a:t>Severn &amp; Wye Cold Smoked Salmon</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noProof="0">
                          <a:solidFill>
                            <a:schemeClr val="tx1"/>
                          </a:solidFill>
                          <a:effectLst/>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000" b="0" u="none" strike="noStrike" kern="1200">
                        <a:solidFill>
                          <a:schemeClr val="dk1"/>
                        </a:solidFill>
                        <a:effectLst/>
                        <a:latin typeface="Brandon Grotesque Regular" panose="020B0503020203060202" pitchFamily="34" charset="77"/>
                        <a:ea typeface="+mn-ea"/>
                        <a:cs typeface="+mn-cs"/>
                      </a:endParaRP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900" b="0" u="none" strike="noStrike" kern="1200">
                          <a:solidFill>
                            <a:schemeClr val="tx1"/>
                          </a:solidFill>
                          <a:effectLst/>
                          <a:latin typeface="Brandon Grotesque Regular"/>
                          <a:ea typeface="+mn-ea"/>
                          <a:cs typeface="+mn-cs"/>
                        </a:rPr>
                        <a:t>Yes </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600" b="0" u="none" strike="noStrike" kern="120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dirty="0">
                          <a:solidFill>
                            <a:schemeClr val="tx1"/>
                          </a:solidFill>
                          <a:effectLst/>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000" b="0" u="none" strike="noStrike" kern="1200" dirty="0">
                        <a:solidFill>
                          <a:schemeClr val="dk1"/>
                        </a:solidFill>
                        <a:effectLst/>
                        <a:latin typeface="Brandon Grotesque Regular" panose="020B0503020203060202" pitchFamily="34" charset="77"/>
                        <a:ea typeface="+mn-ea"/>
                        <a:cs typeface="+mn-cs"/>
                      </a:endParaRP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000" b="0" u="none" strike="noStrike" kern="1200" dirty="0">
                        <a:solidFill>
                          <a:schemeClr val="dk1"/>
                        </a:solidFill>
                        <a:effectLst/>
                        <a:latin typeface="Brandon Grotesque Regular" panose="020B0503020203060202" pitchFamily="34" charset="77"/>
                        <a:ea typeface="+mn-ea"/>
                        <a:cs typeface="+mn-cs"/>
                      </a:endParaRP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3334724085"/>
                  </a:ext>
                </a:extLst>
              </a:tr>
              <a:tr h="342582">
                <a:tc>
                  <a:txBody>
                    <a:bodyPr/>
                    <a:lstStyle/>
                    <a:p>
                      <a:pPr marL="0" algn="ctr" rtl="0" eaLnBrk="1" fontAlgn="ctr" latinLnBrk="0" hangingPunct="1"/>
                      <a:r>
                        <a:rPr lang="en-GB" sz="900" b="0" u="none" strike="noStrike" kern="1200" dirty="0">
                          <a:solidFill>
                            <a:schemeClr val="dk1"/>
                          </a:solidFill>
                          <a:effectLst/>
                          <a:latin typeface="Brandon Grotesque Regular"/>
                          <a:ea typeface="+mn-ea"/>
                          <a:cs typeface="+mn-cs"/>
                        </a:rPr>
                        <a:t>Burrata</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solidFill>
                          <a:effectLst/>
                          <a:uLnTx/>
                          <a:uFillTx/>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0" u="none" strike="noStrike" kern="1200" dirty="0">
                          <a:solidFill>
                            <a:schemeClr val="tx1"/>
                          </a:solidFill>
                          <a:effectLst/>
                          <a:latin typeface="Brandon Grotesque Regular"/>
                          <a:ea typeface="+mn-ea"/>
                          <a:cs typeface="+mn-cs"/>
                        </a:rPr>
                        <a:t>Yes</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000" b="0" u="none" strike="noStrike" kern="1200" dirty="0">
                        <a:solidFill>
                          <a:schemeClr val="dk1"/>
                        </a:solidFill>
                        <a:effectLst/>
                        <a:latin typeface="Brandon Grotesque Regular" panose="020B0503020203060202" pitchFamily="34" charset="77"/>
                        <a:ea typeface="+mn-ea"/>
                        <a:cs typeface="+mn-cs"/>
                      </a:endParaRP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dirty="0">
                          <a:solidFill>
                            <a:schemeClr val="tx1"/>
                          </a:solidFill>
                          <a:effectLst/>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dirty="0">
                          <a:solidFill>
                            <a:schemeClr val="tx1"/>
                          </a:solidFill>
                          <a:effectLst/>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600" b="0" u="none" strike="noStrike" kern="1200" dirty="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dirty="0">
                          <a:solidFill>
                            <a:schemeClr val="tx1"/>
                          </a:solidFill>
                          <a:effectLst/>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dirty="0">
                          <a:solidFill>
                            <a:schemeClr val="tx1"/>
                          </a:solidFill>
                          <a:effectLst/>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dirty="0">
                          <a:solidFill>
                            <a:schemeClr val="tx1"/>
                          </a:solidFill>
                          <a:effectLst/>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dirty="0">
                          <a:solidFill>
                            <a:schemeClr val="tx1"/>
                          </a:solidFill>
                          <a:effectLst/>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dirty="0">
                          <a:solidFill>
                            <a:schemeClr val="tx1"/>
                          </a:solidFill>
                          <a:effectLst/>
                          <a:latin typeface="Brandon Grotesque Regular"/>
                          <a:ea typeface="+mn-ea"/>
                          <a:cs typeface="+mn-cs"/>
                        </a:rPr>
                        <a:t>*</a:t>
                      </a: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000" b="0" u="none" strike="noStrike" kern="1200" dirty="0">
                        <a:solidFill>
                          <a:schemeClr val="dk1"/>
                        </a:solidFill>
                        <a:effectLst/>
                        <a:latin typeface="Brandon Grotesque Regular" panose="020B0503020203060202" pitchFamily="34" charset="77"/>
                        <a:ea typeface="+mn-ea"/>
                        <a:cs typeface="+mn-cs"/>
                      </a:endParaRP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000" b="0" u="none" strike="noStrike" kern="1200" dirty="0">
                        <a:solidFill>
                          <a:schemeClr val="dk1"/>
                        </a:solidFill>
                        <a:effectLst/>
                        <a:latin typeface="Brandon Grotesque Regular" panose="020B0503020203060202" pitchFamily="34" charset="77"/>
                        <a:ea typeface="+mn-ea"/>
                        <a:cs typeface="+mn-cs"/>
                      </a:endParaRPr>
                    </a:p>
                  </a:txBody>
                  <a:tcPr marL="7529" marR="7529" marT="7529"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300653096"/>
                  </a:ext>
                </a:extLst>
              </a:tr>
            </a:tbl>
          </a:graphicData>
        </a:graphic>
      </p:graphicFrame>
      <p:sp>
        <p:nvSpPr>
          <p:cNvPr id="3" name="TextBox 2">
            <a:extLst>
              <a:ext uri="{FF2B5EF4-FFF2-40B4-BE49-F238E27FC236}">
                <a16:creationId xmlns:a16="http://schemas.microsoft.com/office/drawing/2014/main" id="{A69D8290-443A-EFFD-510E-176DCB866BF8}"/>
              </a:ext>
            </a:extLst>
          </p:cNvPr>
          <p:cNvSpPr txBox="1"/>
          <p:nvPr/>
        </p:nvSpPr>
        <p:spPr>
          <a:xfrm>
            <a:off x="176505" y="6173942"/>
            <a:ext cx="11060710" cy="369332"/>
          </a:xfrm>
          <a:prstGeom prst="rect">
            <a:avLst/>
          </a:prstGeom>
          <a:noFill/>
        </p:spPr>
        <p:txBody>
          <a:bodyPr wrap="square" rtlCol="0">
            <a:spAutoFit/>
          </a:bodyPr>
          <a:lstStyle/>
          <a:p>
            <a:r>
              <a:rPr lang="en-GB" sz="900"/>
              <a:t>Le Pain Quotidien has identified the allergens present in the raw materials used to make these preparations and has listed them in this table.  We work in an open kitchen where gluten, milk, fish, eggs, sesame, nuts, soy, celery, mustard and sulphites are present. Traces of these allergens can potentially be found in our preparations and products and are indicated with an asterisk.</a:t>
            </a:r>
          </a:p>
        </p:txBody>
      </p:sp>
      <p:sp>
        <p:nvSpPr>
          <p:cNvPr id="6" name="TextBox 5">
            <a:extLst>
              <a:ext uri="{FF2B5EF4-FFF2-40B4-BE49-F238E27FC236}">
                <a16:creationId xmlns:a16="http://schemas.microsoft.com/office/drawing/2014/main" id="{61F626EA-7178-B37C-4E86-8316AA6FB2F8}"/>
              </a:ext>
            </a:extLst>
          </p:cNvPr>
          <p:cNvSpPr txBox="1"/>
          <p:nvPr/>
        </p:nvSpPr>
        <p:spPr>
          <a:xfrm>
            <a:off x="176505" y="6534610"/>
            <a:ext cx="6272871" cy="215444"/>
          </a:xfrm>
          <a:prstGeom prst="rect">
            <a:avLst/>
          </a:prstGeom>
          <a:noFill/>
        </p:spPr>
        <p:txBody>
          <a:bodyPr wrap="none" rtlCol="0">
            <a:spAutoFit/>
          </a:bodyPr>
          <a:lstStyle/>
          <a:p>
            <a:r>
              <a:rPr lang="en-GB" sz="800" b="1"/>
              <a:t>Please note that the allergen (milk) in individual butter is not included in the table. The same applies to spreads (milk and nuts) found on tables.</a:t>
            </a:r>
          </a:p>
        </p:txBody>
      </p:sp>
      <p:sp>
        <p:nvSpPr>
          <p:cNvPr id="11" name="Titre 2">
            <a:extLst>
              <a:ext uri="{FF2B5EF4-FFF2-40B4-BE49-F238E27FC236}">
                <a16:creationId xmlns:a16="http://schemas.microsoft.com/office/drawing/2014/main" id="{69BEDEA5-96ED-CD34-F0A8-146BF855EC4D}"/>
              </a:ext>
            </a:extLst>
          </p:cNvPr>
          <p:cNvSpPr>
            <a:spLocks noGrp="1"/>
          </p:cNvSpPr>
          <p:nvPr>
            <p:ph type="title"/>
          </p:nvPr>
        </p:nvSpPr>
        <p:spPr>
          <a:xfrm>
            <a:off x="459723" y="51289"/>
            <a:ext cx="10888722" cy="526874"/>
          </a:xfrm>
          <a:noFill/>
        </p:spPr>
        <p:txBody>
          <a:bodyPr>
            <a:noAutofit/>
          </a:bodyPr>
          <a:lstStyle/>
          <a:p>
            <a:pPr algn="ctr"/>
            <a:r>
              <a:rPr lang="fr-FR" sz="1800" b="1"/>
              <a:t>(*) </a:t>
            </a:r>
            <a:r>
              <a:rPr lang="nl-NL" sz="1800" b="1"/>
              <a:t>Possible present or traces present</a:t>
            </a:r>
            <a:endParaRPr lang="en-GB" sz="1800" b="1"/>
          </a:p>
        </p:txBody>
      </p:sp>
      <p:sp>
        <p:nvSpPr>
          <p:cNvPr id="2" name="ZoneTexte 12">
            <a:extLst>
              <a:ext uri="{FF2B5EF4-FFF2-40B4-BE49-F238E27FC236}">
                <a16:creationId xmlns:a16="http://schemas.microsoft.com/office/drawing/2014/main" id="{32CD87C2-1FDC-EC36-DF9C-E88427353122}"/>
              </a:ext>
            </a:extLst>
          </p:cNvPr>
          <p:cNvSpPr txBox="1"/>
          <p:nvPr/>
        </p:nvSpPr>
        <p:spPr>
          <a:xfrm>
            <a:off x="11359591" y="6526916"/>
            <a:ext cx="917359" cy="230832"/>
          </a:xfrm>
          <a:prstGeom prst="rect">
            <a:avLst/>
          </a:prstGeom>
          <a:noFill/>
        </p:spPr>
        <p:txBody>
          <a:bodyPr wrap="square" lIns="91440" tIns="45720" rIns="91440" bIns="45720" rtlCol="0" anchor="t">
            <a:spAutoFit/>
          </a:bodyPr>
          <a:lstStyle/>
          <a:p>
            <a:r>
              <a:rPr lang="en-GB" sz="900" dirty="0"/>
              <a:t>26/03/2025</a:t>
            </a:r>
            <a:endParaRPr lang="fr-FR" sz="900" dirty="0"/>
          </a:p>
        </p:txBody>
      </p:sp>
    </p:spTree>
    <p:extLst>
      <p:ext uri="{BB962C8B-B14F-4D97-AF65-F5344CB8AC3E}">
        <p14:creationId xmlns:p14="http://schemas.microsoft.com/office/powerpoint/2010/main" val="153378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
            <a:extLst>
              <a:ext uri="{FF2B5EF4-FFF2-40B4-BE49-F238E27FC236}">
                <a16:creationId xmlns:a16="http://schemas.microsoft.com/office/drawing/2014/main" id="{82DE17E5-7702-594F-84D4-48CC4DB29297}"/>
              </a:ext>
            </a:extLst>
          </p:cNvPr>
          <p:cNvGraphicFramePr>
            <a:graphicFrameLocks noGrp="1"/>
          </p:cNvGraphicFramePr>
          <p:nvPr>
            <p:extLst>
              <p:ext uri="{D42A27DB-BD31-4B8C-83A1-F6EECF244321}">
                <p14:modId xmlns:p14="http://schemas.microsoft.com/office/powerpoint/2010/main" val="3188341304"/>
              </p:ext>
            </p:extLst>
          </p:nvPr>
        </p:nvGraphicFramePr>
        <p:xfrm>
          <a:off x="280772" y="669555"/>
          <a:ext cx="11064240" cy="3218688"/>
        </p:xfrm>
        <a:graphic>
          <a:graphicData uri="http://schemas.openxmlformats.org/drawingml/2006/table">
            <a:tbl>
              <a:tblPr>
                <a:tableStyleId>{5C22544A-7EE6-4342-B048-85BDC9FD1C3A}</a:tableStyleId>
              </a:tblPr>
              <a:tblGrid>
                <a:gridCol w="1097280">
                  <a:extLst>
                    <a:ext uri="{9D8B030D-6E8A-4147-A177-3AD203B41FA5}">
                      <a16:colId xmlns:a16="http://schemas.microsoft.com/office/drawing/2014/main" val="1674876431"/>
                    </a:ext>
                  </a:extLst>
                </a:gridCol>
                <a:gridCol w="822960">
                  <a:extLst>
                    <a:ext uri="{9D8B030D-6E8A-4147-A177-3AD203B41FA5}">
                      <a16:colId xmlns:a16="http://schemas.microsoft.com/office/drawing/2014/main" val="2241460494"/>
                    </a:ext>
                  </a:extLst>
                </a:gridCol>
                <a:gridCol w="548640">
                  <a:extLst>
                    <a:ext uri="{9D8B030D-6E8A-4147-A177-3AD203B41FA5}">
                      <a16:colId xmlns:a16="http://schemas.microsoft.com/office/drawing/2014/main" val="2635112630"/>
                    </a:ext>
                  </a:extLst>
                </a:gridCol>
                <a:gridCol w="822960">
                  <a:extLst>
                    <a:ext uri="{9D8B030D-6E8A-4147-A177-3AD203B41FA5}">
                      <a16:colId xmlns:a16="http://schemas.microsoft.com/office/drawing/2014/main" val="728996196"/>
                    </a:ext>
                  </a:extLst>
                </a:gridCol>
                <a:gridCol w="713232">
                  <a:extLst>
                    <a:ext uri="{9D8B030D-6E8A-4147-A177-3AD203B41FA5}">
                      <a16:colId xmlns:a16="http://schemas.microsoft.com/office/drawing/2014/main" val="3102565098"/>
                    </a:ext>
                  </a:extLst>
                </a:gridCol>
                <a:gridCol w="713232">
                  <a:extLst>
                    <a:ext uri="{9D8B030D-6E8A-4147-A177-3AD203B41FA5}">
                      <a16:colId xmlns:a16="http://schemas.microsoft.com/office/drawing/2014/main" val="3076601339"/>
                    </a:ext>
                  </a:extLst>
                </a:gridCol>
                <a:gridCol w="713232">
                  <a:extLst>
                    <a:ext uri="{9D8B030D-6E8A-4147-A177-3AD203B41FA5}">
                      <a16:colId xmlns:a16="http://schemas.microsoft.com/office/drawing/2014/main" val="3003869875"/>
                    </a:ext>
                  </a:extLst>
                </a:gridCol>
                <a:gridCol w="713232">
                  <a:extLst>
                    <a:ext uri="{9D8B030D-6E8A-4147-A177-3AD203B41FA5}">
                      <a16:colId xmlns:a16="http://schemas.microsoft.com/office/drawing/2014/main" val="24098127"/>
                    </a:ext>
                  </a:extLst>
                </a:gridCol>
                <a:gridCol w="713232">
                  <a:extLst>
                    <a:ext uri="{9D8B030D-6E8A-4147-A177-3AD203B41FA5}">
                      <a16:colId xmlns:a16="http://schemas.microsoft.com/office/drawing/2014/main" val="1610785588"/>
                    </a:ext>
                  </a:extLst>
                </a:gridCol>
                <a:gridCol w="713232">
                  <a:extLst>
                    <a:ext uri="{9D8B030D-6E8A-4147-A177-3AD203B41FA5}">
                      <a16:colId xmlns:a16="http://schemas.microsoft.com/office/drawing/2014/main" val="2026680274"/>
                    </a:ext>
                  </a:extLst>
                </a:gridCol>
                <a:gridCol w="713232">
                  <a:extLst>
                    <a:ext uri="{9D8B030D-6E8A-4147-A177-3AD203B41FA5}">
                      <a16:colId xmlns:a16="http://schemas.microsoft.com/office/drawing/2014/main" val="3281333780"/>
                    </a:ext>
                  </a:extLst>
                </a:gridCol>
                <a:gridCol w="713232">
                  <a:extLst>
                    <a:ext uri="{9D8B030D-6E8A-4147-A177-3AD203B41FA5}">
                      <a16:colId xmlns:a16="http://schemas.microsoft.com/office/drawing/2014/main" val="4178869544"/>
                    </a:ext>
                  </a:extLst>
                </a:gridCol>
                <a:gridCol w="713232">
                  <a:extLst>
                    <a:ext uri="{9D8B030D-6E8A-4147-A177-3AD203B41FA5}">
                      <a16:colId xmlns:a16="http://schemas.microsoft.com/office/drawing/2014/main" val="3096441366"/>
                    </a:ext>
                  </a:extLst>
                </a:gridCol>
                <a:gridCol w="640080">
                  <a:extLst>
                    <a:ext uri="{9D8B030D-6E8A-4147-A177-3AD203B41FA5}">
                      <a16:colId xmlns:a16="http://schemas.microsoft.com/office/drawing/2014/main" val="3323044871"/>
                    </a:ext>
                  </a:extLst>
                </a:gridCol>
                <a:gridCol w="713232">
                  <a:extLst>
                    <a:ext uri="{9D8B030D-6E8A-4147-A177-3AD203B41FA5}">
                      <a16:colId xmlns:a16="http://schemas.microsoft.com/office/drawing/2014/main" val="90900675"/>
                    </a:ext>
                  </a:extLst>
                </a:gridCol>
              </a:tblGrid>
              <a:tr h="292608">
                <a:tc>
                  <a:txBody>
                    <a:bodyPr/>
                    <a:lstStyle/>
                    <a:p>
                      <a:pPr algn="ctr" rtl="0" fontAlgn="ctr"/>
                      <a:r>
                        <a:rPr lang="en-GB" sz="1000" b="1" u="none" strike="noStrike" dirty="0">
                          <a:effectLst/>
                          <a:latin typeface="Brandon Grotesque Regular"/>
                        </a:rPr>
                        <a:t>PRODUCT</a:t>
                      </a:r>
                      <a:endParaRPr lang="en-GB" sz="1000" b="1" i="0" u="none" strike="noStrike" dirty="0">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algn="ctr" rtl="0" fontAlgn="ctr"/>
                      <a:r>
                        <a:rPr lang="en-GB" sz="800" b="1" u="none" strike="noStrike" dirty="0">
                          <a:effectLst/>
                          <a:latin typeface="Brandon Grotesque Regular"/>
                        </a:rPr>
                        <a:t>GLUTEN</a:t>
                      </a:r>
                      <a:endParaRPr lang="en-GB" sz="800" b="1" i="0" u="none" strike="noStrike" dirty="0">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dirty="0">
                          <a:effectLst/>
                          <a:latin typeface="Brandon Grotesque Regular"/>
                        </a:rPr>
                        <a:t>MILK</a:t>
                      </a:r>
                      <a:endParaRPr lang="en-GB" sz="800" b="1" i="0" u="none" strike="noStrike" dirty="0">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nl-BE" sz="800" b="1" dirty="0">
                          <a:latin typeface="Brandon Grotesque Regular"/>
                        </a:rPr>
                        <a:t>MOLLUSCS</a:t>
                      </a:r>
                      <a:endParaRPr lang="en-GB" sz="800" b="1" i="0" u="none" strike="noStrike" dirty="0">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FISH</a:t>
                      </a:r>
                      <a:endParaRPr lang="en-GB" sz="800" b="1" i="0" u="none" strike="noStrike">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EGGS</a:t>
                      </a:r>
                      <a:endParaRPr lang="en-GB" sz="800" b="1" i="0" u="none" strike="noStrike">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dirty="0">
                          <a:effectLst/>
                          <a:latin typeface="Brandon Grotesque Regular"/>
                        </a:rPr>
                        <a:t>ARACHIDE</a:t>
                      </a:r>
                      <a:endParaRPr lang="en-GB" sz="800" b="1" i="0" u="none" strike="noStrike" dirty="0">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SESAME </a:t>
                      </a:r>
                      <a:endParaRPr lang="en-GB" sz="800" b="1" i="0" u="none" strike="noStrike">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NUTS</a:t>
                      </a:r>
                      <a:endParaRPr lang="en-GB" sz="800" b="1" i="0" u="none" strike="noStrike">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dirty="0">
                          <a:effectLst/>
                          <a:latin typeface="Brandon Grotesque Regular"/>
                        </a:rPr>
                        <a:t>SOYA</a:t>
                      </a:r>
                      <a:endParaRPr lang="en-GB" sz="800" b="1" i="0" u="none" strike="noStrike" dirty="0">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CELERY</a:t>
                      </a:r>
                      <a:endParaRPr lang="en-GB" sz="800" b="1" i="0" u="none" strike="noStrike">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MUSTARD</a:t>
                      </a:r>
                      <a:endParaRPr lang="en-GB" sz="800" b="1" i="0" u="none" strike="noStrike">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dirty="0">
                          <a:effectLst/>
                          <a:latin typeface="Brandon Grotesque Regular"/>
                        </a:rPr>
                        <a:t>SULPHITES</a:t>
                      </a:r>
                      <a:endParaRPr lang="en-GB" sz="800" b="1" i="0" u="none" strike="noStrike" dirty="0">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dirty="0">
                          <a:effectLst/>
                          <a:latin typeface="Brandon Grotesque Regular"/>
                        </a:rPr>
                        <a:t>LUPIN</a:t>
                      </a:r>
                      <a:endParaRPr lang="en-GB" sz="800" b="1" i="0" u="none" strike="noStrike" dirty="0">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nl-BE" sz="800" b="1" dirty="0">
                          <a:latin typeface="Brandon Grotesque Regular"/>
                        </a:rPr>
                        <a:t>CRUSTACEANS</a:t>
                      </a:r>
                      <a:endParaRPr lang="en-GB" sz="800" b="1" i="0" u="none" strike="noStrike" dirty="0">
                        <a:solidFill>
                          <a:srgbClr val="000000"/>
                        </a:solidFill>
                        <a:effectLst/>
                        <a:latin typeface="Brandon Grotesque Regular"/>
                      </a:endParaRP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536160976"/>
                  </a:ext>
                </a:extLst>
              </a:tr>
              <a:tr h="292608">
                <a:tc gridSpan="15">
                  <a:txBody>
                    <a:bodyPr/>
                    <a:lstStyle/>
                    <a:p>
                      <a:pPr marL="0" algn="ctr" defTabSz="914400" rtl="0" eaLnBrk="1" fontAlgn="ctr" latinLnBrk="0" hangingPunct="1"/>
                      <a:r>
                        <a:rPr lang="en-GB" sz="1600" b="1" u="none" strike="noStrike" kern="1200" dirty="0">
                          <a:solidFill>
                            <a:schemeClr val="tx1"/>
                          </a:solidFill>
                          <a:effectLst/>
                          <a:latin typeface="Brandon Grotesque Regular"/>
                          <a:ea typeface="+mn-ea"/>
                          <a:cs typeface="+mn-cs"/>
                        </a:rPr>
                        <a:t>SALADS</a:t>
                      </a:r>
                    </a:p>
                  </a:txBody>
                  <a:tcPr marL="8092" marR="8092" marT="8092"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8517" marR="8517" marT="85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36421243"/>
                  </a:ext>
                </a:extLst>
              </a:tr>
              <a:tr h="292608">
                <a:tc>
                  <a:txBody>
                    <a:bodyPr/>
                    <a:lstStyle/>
                    <a:p>
                      <a:pPr marL="0" algn="ctr" rtl="0" eaLnBrk="1" fontAlgn="ctr" latinLnBrk="0" hangingPunct="1"/>
                      <a:r>
                        <a:rPr lang="en-GB" sz="900" b="0" u="none" strike="noStrike" kern="1200" dirty="0">
                          <a:solidFill>
                            <a:schemeClr val="dk1"/>
                          </a:solidFill>
                          <a:effectLst/>
                          <a:latin typeface="Brandon Grotesque Regular"/>
                          <a:ea typeface="+mn-ea"/>
                          <a:cs typeface="+mn-cs"/>
                        </a:rPr>
                        <a:t>Chicken Caesar </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effectLst/>
                          <a:uLnTx/>
                          <a:uFillTx/>
                          <a:latin typeface="Brandon Grotesque Regular"/>
                          <a:ea typeface="+mn-ea"/>
                          <a:cs typeface="+mn-cs"/>
                        </a:rPr>
                        <a:t>Yes (wheat, rye)</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Yes</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dirty="0">
                        <a:solidFill>
                          <a:schemeClr val="dk1"/>
                        </a:solidFill>
                        <a:effectLst/>
                        <a:latin typeface="Brandon Grotesque Regular"/>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900" b="0" u="none" strike="noStrike" kern="1200">
                        <a:solidFill>
                          <a:schemeClr val="dk1"/>
                        </a:solidFill>
                        <a:effectLst/>
                        <a:latin typeface="Brandon Grotesque Regular"/>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Yes</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kumimoji="0" lang="en-GB" sz="1600" b="0" i="0" u="none" strike="noStrike" kern="1200" cap="none" spc="0" normalizeH="0" baseline="0" noProof="0">
                          <a:ln>
                            <a:noFill/>
                          </a:ln>
                          <a:solidFill>
                            <a:schemeClr val="tx1"/>
                          </a:solidFill>
                          <a:effectLst/>
                          <a:uLnTx/>
                          <a:uFillTx/>
                          <a:latin typeface="Brandon Grotesque Regular"/>
                          <a:ea typeface="+mn-ea"/>
                          <a:cs typeface="+mn-cs"/>
                        </a:rPr>
                        <a:t>*</a:t>
                      </a:r>
                      <a:endParaRPr lang="en-GB" sz="1600" b="0" u="none" strike="noStrike" kern="1200">
                        <a:solidFill>
                          <a:schemeClr val="tx1"/>
                        </a:solidFill>
                        <a:effectLst/>
                        <a:latin typeface="Brandon Grotesque Regular"/>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rtl="0" eaLnBrk="1" fontAlgn="ctr" latinLnBrk="0" hangingPunct="1"/>
                      <a:r>
                        <a:rPr lang="en-GB" sz="1600" b="0" u="none" strike="noStrike" kern="1200">
                          <a:solidFill>
                            <a:schemeClr val="tx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900" b="0" u="none" strike="noStrike" kern="1200">
                        <a:solidFill>
                          <a:schemeClr val="tx1"/>
                        </a:solidFill>
                        <a:effectLst/>
                        <a:latin typeface="Brandon Grotesque Regular"/>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tx1"/>
                        </a:solidFill>
                        <a:effectLst/>
                        <a:latin typeface="Brandon Grotesque Regular" panose="020B0503020203060202" pitchFamily="34" charset="77"/>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tx1"/>
                        </a:solidFill>
                        <a:effectLst/>
                        <a:latin typeface="Brandon Grotesque Regular" panose="020B0503020203060202" pitchFamily="34" charset="77"/>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23937330"/>
                  </a:ext>
                </a:extLst>
              </a:tr>
              <a:tr h="292608">
                <a:tc>
                  <a:txBody>
                    <a:bodyPr/>
                    <a:lstStyle/>
                    <a:p>
                      <a:pPr marL="0" algn="ctr" defTabSz="914400" rtl="0" eaLnBrk="1" fontAlgn="ctr" latinLnBrk="0" hangingPunct="1"/>
                      <a:r>
                        <a:rPr lang="en-GB" sz="900" b="0" u="none" strike="noStrike" kern="1200" dirty="0">
                          <a:solidFill>
                            <a:schemeClr val="dk1"/>
                          </a:solidFill>
                          <a:effectLst/>
                          <a:latin typeface="Brandon Grotesque Regular"/>
                          <a:ea typeface="+mn-ea"/>
                          <a:cs typeface="+mn-cs"/>
                        </a:rPr>
                        <a:t>Warm goat cheese</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effectLst/>
                          <a:uLnTx/>
                          <a:uFillTx/>
                          <a:latin typeface="Brandon Grotesque Regular"/>
                          <a:ea typeface="+mn-ea"/>
                          <a:cs typeface="+mn-cs"/>
                        </a:rPr>
                        <a:t>Yes (wheat, rye oat)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Yes</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i="0" u="none" strike="noStrike" kern="1200" cap="none" spc="0" normalizeH="0" baseline="0" noProof="0">
                          <a:ln>
                            <a:noFill/>
                          </a:ln>
                          <a:solidFill>
                            <a:prstClr val="black"/>
                          </a:solidFill>
                          <a:effectLst/>
                          <a:uLnTx/>
                          <a:uFillTx/>
                          <a:latin typeface="Brandon Grotesque Regular"/>
                          <a:ea typeface="+mn-ea"/>
                          <a:cs typeface="+mn-cs"/>
                        </a:rPr>
                        <a:t>*</a:t>
                      </a:r>
                      <a:endParaRPr kumimoji="0" lang="en-GB" sz="16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900" b="0" u="none" strike="noStrike" kern="1200">
                          <a:solidFill>
                            <a:schemeClr val="tx1"/>
                          </a:solidFill>
                          <a:effectLst/>
                          <a:latin typeface="Brandon Grotesque Regular"/>
                          <a:ea typeface="+mn-ea"/>
                          <a:cs typeface="+mn-cs"/>
                        </a:rPr>
                        <a:t>Yes (almond, cashew)</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900" b="0" u="none" strike="noStrike" kern="1200">
                          <a:solidFill>
                            <a:schemeClr val="tx1"/>
                          </a:solidFill>
                          <a:effectLst/>
                          <a:latin typeface="Brandon Grotesque Regular"/>
                          <a:ea typeface="+mn-ea"/>
                          <a:cs typeface="+mn-cs"/>
                        </a:rPr>
                        <a:t>Yes</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900" b="0" u="none" strike="noStrike" kern="1200">
                          <a:solidFill>
                            <a:schemeClr val="tx1"/>
                          </a:solidFill>
                          <a:effectLst/>
                          <a:latin typeface="Brandon Grotesque Regular"/>
                          <a:ea typeface="+mn-ea"/>
                          <a:cs typeface="+mn-cs"/>
                        </a:rPr>
                        <a:t>Yes</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chemeClr val="tx1"/>
                        </a:solidFill>
                        <a:effectLst/>
                        <a:uLnTx/>
                        <a:uFillTx/>
                        <a:latin typeface="Brandon Grotesque Regular" panose="020B0503020203060202" pitchFamily="34" charset="77"/>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000" b="0" u="none" strike="noStrike" kern="1200">
                        <a:solidFill>
                          <a:schemeClr val="tx1"/>
                        </a:solidFill>
                        <a:effectLst/>
                        <a:latin typeface="Brandon Grotesque Regular" panose="020B0503020203060202" pitchFamily="34" charset="77"/>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2035764"/>
                  </a:ext>
                </a:extLst>
              </a:tr>
              <a:tr h="292608">
                <a:tc>
                  <a:txBody>
                    <a:bodyPr/>
                    <a:lstStyle/>
                    <a:p>
                      <a:pPr marL="0" algn="ctr" defTabSz="914400" rtl="0" eaLnBrk="1" fontAlgn="ctr" latinLnBrk="0" hangingPunct="1"/>
                      <a:r>
                        <a:rPr lang="en-GB" sz="900" b="0" u="none" strike="noStrike" kern="1200" dirty="0">
                          <a:solidFill>
                            <a:schemeClr val="tx1"/>
                          </a:solidFill>
                          <a:effectLst/>
                          <a:latin typeface="Brandon Grotesque Regular"/>
                          <a:ea typeface="+mn-ea"/>
                          <a:cs typeface="+mn-cs"/>
                        </a:rPr>
                        <a:t>Salmon Nicoise</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900" b="0" i="0" u="none" strike="noStrike" dirty="0">
                          <a:solidFill>
                            <a:srgbClr val="000000"/>
                          </a:solidFill>
                          <a:effectLst/>
                          <a:latin typeface="Brandon Grotesque Regular"/>
                        </a:rPr>
                        <a:t>Yes (</a:t>
                      </a:r>
                      <a:r>
                        <a:rPr lang="fr-FR" sz="900" b="0" i="0" u="none" strike="noStrike" dirty="0" err="1">
                          <a:solidFill>
                            <a:srgbClr val="000000"/>
                          </a:solidFill>
                          <a:effectLst/>
                          <a:latin typeface="Brandon Grotesque Regular"/>
                        </a:rPr>
                        <a:t>wheat</a:t>
                      </a:r>
                      <a:r>
                        <a:rPr lang="fr-FR" sz="900" b="0" i="0" u="none" strike="noStrike" dirty="0">
                          <a:solidFill>
                            <a:srgbClr val="000000"/>
                          </a:solidFill>
                          <a:effectLst/>
                          <a:latin typeface="Brandon Grotesque Regular"/>
                        </a:rPr>
                        <a:t>, rye)</a:t>
                      </a:r>
                      <a:endParaRPr kumimoji="0" lang="en-GB" sz="900" b="0" i="0" u="none" strike="noStrike" kern="1200" cap="none" spc="0" normalizeH="0" baseline="0" noProof="0" dirty="0">
                        <a:ln>
                          <a:noFill/>
                        </a:ln>
                        <a:effectLst/>
                        <a:uLnTx/>
                        <a:uFillTx/>
                        <a:latin typeface="Brandon Grotesque Regular"/>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900" b="0" u="none" strike="noStrike" kern="1200">
                        <a:solidFill>
                          <a:schemeClr val="dk1"/>
                        </a:solidFill>
                        <a:effectLst/>
                        <a:latin typeface="Brandon Grotesque Regular"/>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900" b="0" u="none" strike="noStrike" kern="1200" dirty="0">
                          <a:solidFill>
                            <a:schemeClr val="dk1"/>
                          </a:solidFill>
                          <a:effectLst/>
                          <a:latin typeface="Brandon Grotesque Regular"/>
                          <a:ea typeface="+mn-ea"/>
                          <a:cs typeface="+mn-cs"/>
                        </a:rPr>
                        <a:t>Yes</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Brandon Grotesque Regular"/>
                          <a:ea typeface="+mn-ea"/>
                          <a:cs typeface="+mn-cs"/>
                        </a:rPr>
                        <a:t>Yes</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Brandon Grotesque Regular" panose="020B0503020203060202" pitchFamily="34" charset="77"/>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900" b="0" u="none" strike="noStrike" kern="1200" dirty="0">
                        <a:solidFill>
                          <a:schemeClr val="dk1"/>
                        </a:solidFill>
                        <a:effectLst/>
                        <a:latin typeface="Brandon Grotesque Regular"/>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dirty="0">
                          <a:solidFill>
                            <a:schemeClr val="tx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kumimoji="0" lang="en-GB" sz="1600" b="0" i="0" u="none" strike="noStrike" kern="1200" cap="none" spc="0" normalizeH="0" baseline="0" noProof="0">
                          <a:ln>
                            <a:noFill/>
                          </a:ln>
                          <a:solidFill>
                            <a:schemeClr val="tx1"/>
                          </a:solidFill>
                          <a:effectLst/>
                          <a:uLnTx/>
                          <a:uFillTx/>
                          <a:latin typeface="Brandon Grotesque Regular"/>
                          <a:ea typeface="+mn-ea"/>
                          <a:cs typeface="+mn-cs"/>
                        </a:rPr>
                        <a:t>*</a:t>
                      </a:r>
                      <a:endParaRPr lang="en-GB" sz="1600" b="0" u="none" strike="noStrike" kern="1200">
                        <a:solidFill>
                          <a:schemeClr val="tx1"/>
                        </a:solidFill>
                        <a:effectLst/>
                        <a:latin typeface="Brandon Grotesque Regular"/>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kumimoji="0" lang="en-GB" sz="1600" b="0" i="0" u="none" strike="noStrike" kern="1200" cap="none" spc="0" normalizeH="0" baseline="0" noProof="0" dirty="0">
                          <a:ln>
                            <a:noFill/>
                          </a:ln>
                          <a:solidFill>
                            <a:schemeClr val="tx1"/>
                          </a:solidFill>
                          <a:effectLst/>
                          <a:uLnTx/>
                          <a:uFillTx/>
                          <a:latin typeface="Brandon Grotesque Regular"/>
                          <a:ea typeface="+mn-ea"/>
                          <a:cs typeface="+mn-cs"/>
                        </a:rPr>
                        <a:t>*</a:t>
                      </a:r>
                      <a:endParaRPr lang="en-GB" sz="1600" b="0" u="none" strike="noStrike" kern="1200" dirty="0">
                        <a:solidFill>
                          <a:schemeClr val="tx1"/>
                        </a:solidFill>
                        <a:effectLst/>
                        <a:latin typeface="Brandon Grotesque Regular"/>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900" b="0" u="none" strike="noStrike" kern="1200" dirty="0">
                          <a:solidFill>
                            <a:schemeClr val="tx1"/>
                          </a:solidFill>
                          <a:effectLst/>
                          <a:latin typeface="Brandon Grotesque Regular"/>
                          <a:ea typeface="+mn-ea"/>
                          <a:cs typeface="+mn-cs"/>
                        </a:rPr>
                        <a:t>Yes</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900" b="0" u="none" strike="noStrike" kern="1200" dirty="0">
                          <a:solidFill>
                            <a:schemeClr val="tx1"/>
                          </a:solidFill>
                          <a:effectLst/>
                          <a:latin typeface="Brandon Grotesque Regular"/>
                          <a:ea typeface="+mn-ea"/>
                          <a:cs typeface="+mn-cs"/>
                        </a:rPr>
                        <a:t>Yes</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Brandon Grotesque Regular" panose="020B0503020203060202" pitchFamily="34" charset="77"/>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000" b="0" u="none" strike="noStrike" kern="1200" dirty="0">
                        <a:solidFill>
                          <a:schemeClr val="tx1"/>
                        </a:solidFill>
                        <a:effectLst/>
                        <a:latin typeface="Brandon Grotesque Regular" panose="020B0503020203060202" pitchFamily="34" charset="77"/>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63778979"/>
                  </a:ext>
                </a:extLst>
              </a:tr>
              <a:tr h="292608">
                <a:tc>
                  <a:txBody>
                    <a:bodyPr/>
                    <a:lstStyle/>
                    <a:p>
                      <a:pPr marL="0" algn="ctr" defTabSz="914400" rtl="0" eaLnBrk="1" fontAlgn="ctr" latinLnBrk="0" hangingPunct="1"/>
                      <a:r>
                        <a:rPr lang="en-GB" sz="900" b="0" u="none" strike="noStrike" kern="1200" dirty="0">
                          <a:solidFill>
                            <a:schemeClr val="dk1"/>
                          </a:solidFill>
                          <a:effectLst/>
                          <a:latin typeface="Brandon Grotesque Regular"/>
                          <a:ea typeface="+mn-ea"/>
                          <a:cs typeface="+mn-cs"/>
                        </a:rPr>
                        <a:t>Burrata &amp; heirloom tomatoes</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u="none" strike="noStrike" dirty="0">
                          <a:solidFill>
                            <a:schemeClr val="tx1"/>
                          </a:solidFill>
                          <a:effectLst/>
                          <a:latin typeface="Brandon Grotesque Regular"/>
                        </a:rPr>
                        <a:t>Yes (wheat, rye, oats, barley)</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u="none" strike="noStrike" kern="1200" dirty="0">
                          <a:solidFill>
                            <a:schemeClr val="tx1"/>
                          </a:solidFill>
                          <a:effectLst/>
                          <a:latin typeface="Brandon Grotesque Regular"/>
                          <a:ea typeface="+mn-ea"/>
                          <a:cs typeface="+mn-cs"/>
                        </a:rPr>
                        <a:t>Yes</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dirty="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600" b="0" u="none" strike="noStrike" kern="1200" dirty="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0" u="none" strike="noStrike" kern="1200" dirty="0">
                          <a:solidFill>
                            <a:schemeClr val="dk1"/>
                          </a:solidFill>
                          <a:effectLst/>
                          <a:latin typeface="Brandon Grotesque Regular"/>
                          <a:ea typeface="+mn-ea"/>
                          <a:cs typeface="+mn-cs"/>
                        </a:rPr>
                        <a:t>Yes</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Brandon Grotesque Regular" panose="020B0503020203060202" pitchFamily="34" charset="77"/>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000" b="0" u="none" strike="noStrike" kern="1200" dirty="0">
                        <a:solidFill>
                          <a:schemeClr val="tx1"/>
                        </a:solidFill>
                        <a:effectLst/>
                        <a:latin typeface="Brandon Grotesque Regular" panose="020B0503020203060202" pitchFamily="34" charset="77"/>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55536061"/>
                  </a:ext>
                </a:extLst>
              </a:tr>
              <a:tr h="292608">
                <a:tc>
                  <a:txBody>
                    <a:bodyPr/>
                    <a:lstStyle/>
                    <a:p>
                      <a:pPr marL="0" algn="ctr" defTabSz="914400" rtl="0" eaLnBrk="1" fontAlgn="ctr" latinLnBrk="0" hangingPunct="1"/>
                      <a:r>
                        <a:rPr lang="en-GB" sz="900" b="0" u="none" strike="noStrike" kern="1200" dirty="0">
                          <a:solidFill>
                            <a:schemeClr val="dk1"/>
                          </a:solidFill>
                          <a:effectLst/>
                          <a:latin typeface="Brandon Grotesque Regular"/>
                          <a:ea typeface="+mn-ea"/>
                          <a:cs typeface="+mn-cs"/>
                        </a:rPr>
                        <a:t>Grain bowl</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u="none" strike="noStrike" dirty="0">
                          <a:solidFill>
                            <a:schemeClr val="tx1"/>
                          </a:solidFill>
                          <a:effectLst/>
                          <a:latin typeface="Brandon Grotesque Regular"/>
                        </a:rPr>
                        <a:t>Yes (wheat)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Brandon Grotesque Regular"/>
                          <a:ea typeface="+mn-ea"/>
                          <a:cs typeface="+mn-cs"/>
                        </a:rPr>
                        <a:t>*</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dirty="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600" b="0" u="none" strike="noStrike" kern="1200" dirty="0">
                        <a:solidFill>
                          <a:schemeClr val="dk1"/>
                        </a:solidFill>
                        <a:effectLst/>
                        <a:latin typeface="Brandon Grotesque Regular" panose="020B0503020203060202" pitchFamily="34" charset="77"/>
                        <a:ea typeface="+mn-ea"/>
                        <a:cs typeface="+mn-cs"/>
                      </a:endParaRP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0" u="none" strike="noStrike" kern="1200" dirty="0">
                          <a:solidFill>
                            <a:schemeClr val="dk1"/>
                          </a:solidFill>
                          <a:effectLst/>
                          <a:latin typeface="Brandon Grotesque Regular"/>
                          <a:ea typeface="+mn-ea"/>
                          <a:cs typeface="+mn-cs"/>
                        </a:rPr>
                        <a:t>Yes</a:t>
                      </a:r>
                    </a:p>
                  </a:txBody>
                  <a:tcPr marL="4870" marR="4870" marT="487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Brandon Grotesque Regular"/>
                          <a:ea typeface="+mn-ea"/>
                          <a:cs typeface="+mn-cs"/>
                        </a:rPr>
                        <a:t>*</a:t>
                      </a:r>
                      <a:endParaRPr kumimoji="0" lang="en-GB" sz="1600" b="0" i="0" u="none" strike="noStrike" kern="1200" cap="none" spc="0" normalizeH="0" baseline="0" noProof="0" dirty="0">
                        <a:ln>
                          <a:noFill/>
                        </a:ln>
                        <a:solidFill>
                          <a:srgbClr val="000000"/>
                        </a:solidFill>
                        <a:effectLst/>
                        <a:uLnTx/>
                        <a:uFillTx/>
                        <a:latin typeface="Brandon Grotesque Regular"/>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Brandon Grotesque Regular"/>
                          <a:ea typeface="+mn-ea"/>
                          <a:cs typeface="+mn-cs"/>
                        </a:rPr>
                        <a:t>*</a:t>
                      </a:r>
                      <a:endParaRPr kumimoji="0" lang="en-GB" sz="1600" b="0" i="0" u="none" strike="noStrike" kern="1200" cap="none" spc="0" normalizeH="0" baseline="0" noProof="0" dirty="0">
                        <a:ln>
                          <a:noFill/>
                        </a:ln>
                        <a:solidFill>
                          <a:srgbClr val="000000"/>
                        </a:solidFill>
                        <a:effectLst/>
                        <a:uLnTx/>
                        <a:uFillTx/>
                        <a:latin typeface="Brandon Grotesque Regular"/>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Brandon Grotesque Regular"/>
                          <a:ea typeface="+mn-ea"/>
                          <a:cs typeface="+mn-cs"/>
                        </a:rPr>
                        <a:t>*</a:t>
                      </a:r>
                      <a:endParaRPr kumimoji="0" lang="en-GB" sz="1600" b="0" i="0" u="none" strike="noStrike" kern="1200" cap="none" spc="0" normalizeH="0" baseline="0" noProof="0" dirty="0">
                        <a:ln>
                          <a:noFill/>
                        </a:ln>
                        <a:solidFill>
                          <a:srgbClr val="000000"/>
                        </a:solidFill>
                        <a:effectLst/>
                        <a:uLnTx/>
                        <a:uFillTx/>
                        <a:latin typeface="Brandon Grotesque Regular"/>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Brandon Grotesque Regular"/>
                          <a:ea typeface="+mn-ea"/>
                          <a:cs typeface="+mn-cs"/>
                        </a:rPr>
                        <a:t>*</a:t>
                      </a:r>
                      <a:endParaRPr kumimoji="0" lang="en-GB" sz="1600" b="0" i="0" u="none" strike="noStrike" kern="1200" cap="none" spc="0" normalizeH="0" baseline="0" noProof="0" dirty="0">
                        <a:ln>
                          <a:noFill/>
                        </a:ln>
                        <a:solidFill>
                          <a:srgbClr val="000000"/>
                        </a:solidFill>
                        <a:effectLst/>
                        <a:uLnTx/>
                        <a:uFillTx/>
                        <a:latin typeface="Brandon Grotesque Regular"/>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Brandon Grotesque Regular" panose="020B0503020203060202" pitchFamily="34" charset="77"/>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000" b="0" u="none" strike="noStrike" kern="1200" dirty="0">
                        <a:solidFill>
                          <a:schemeClr val="tx1"/>
                        </a:solidFill>
                        <a:effectLst/>
                        <a:latin typeface="Brandon Grotesque Regular" panose="020B0503020203060202" pitchFamily="34" charset="77"/>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54924477"/>
                  </a:ext>
                </a:extLst>
              </a:tr>
              <a:tr h="292608">
                <a:tc gridSpan="15">
                  <a:txBody>
                    <a:bodyPr/>
                    <a:lstStyle/>
                    <a:p>
                      <a:pPr marL="0" algn="ctr" defTabSz="914400" rtl="0" eaLnBrk="1" fontAlgn="ctr" latinLnBrk="0" hangingPunct="1"/>
                      <a:r>
                        <a:rPr lang="en-GB" sz="1600" b="1" u="none" strike="noStrike" kern="1200" dirty="0">
                          <a:solidFill>
                            <a:schemeClr val="tx1"/>
                          </a:solidFill>
                          <a:effectLst/>
                          <a:latin typeface="Brandon Grotesque Regular"/>
                          <a:ea typeface="+mn-ea"/>
                          <a:cs typeface="+mn-cs"/>
                        </a:rPr>
                        <a:t>HOT DISHES</a:t>
                      </a:r>
                    </a:p>
                  </a:txBody>
                  <a:tcPr marL="8092" marR="8092" marT="8092"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8517" marR="8517" marT="85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35169552"/>
                  </a:ext>
                </a:extLst>
              </a:tr>
              <a:tr h="292608">
                <a:tc>
                  <a:txBody>
                    <a:bodyPr/>
                    <a:lstStyle/>
                    <a:p>
                      <a:pPr marL="0" algn="ctr" defTabSz="914400" rtl="0" eaLnBrk="1" fontAlgn="ctr" latinLnBrk="0" hangingPunct="1"/>
                      <a:r>
                        <a:rPr lang="en-GB" sz="900" b="0" u="none" strike="noStrike" kern="1200" dirty="0">
                          <a:solidFill>
                            <a:schemeClr val="dk1"/>
                          </a:solidFill>
                          <a:effectLst/>
                          <a:latin typeface="Brandon Grotesque Regular"/>
                          <a:ea typeface="+mn-ea"/>
                          <a:cs typeface="+mn-cs"/>
                        </a:rPr>
                        <a:t> Quiche Lorraine </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rtl="0" eaLnBrk="1" fontAlgn="ctr" latinLnBrk="0" hangingPunct="1">
                        <a:lnSpc>
                          <a:spcPct val="100000"/>
                        </a:lnSpc>
                        <a:spcBef>
                          <a:spcPts val="0"/>
                        </a:spcBef>
                        <a:spcAft>
                          <a:spcPts val="0"/>
                        </a:spcAft>
                        <a:buFontTx/>
                        <a:buNone/>
                      </a:pPr>
                      <a:r>
                        <a:rPr kumimoji="0" lang="en-GB" sz="900" b="0" i="0" u="none" strike="noStrike" kern="1200" cap="none" spc="0" normalizeH="0" baseline="0" noProof="0">
                          <a:ln>
                            <a:noFill/>
                          </a:ln>
                          <a:effectLst/>
                          <a:uLnTx/>
                          <a:uFillTx/>
                          <a:latin typeface="Brandon Grotesque Regular"/>
                          <a:ea typeface="+mn-ea"/>
                          <a:cs typeface="+mn-cs"/>
                        </a:rPr>
                        <a:t>Yes (wheat)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rtl="0" eaLnBrk="1" fontAlgn="ctr" latinLnBrk="0" hangingPunct="1"/>
                      <a:r>
                        <a:rPr lang="en-GB" sz="900" b="0" u="none" strike="noStrike" kern="1200">
                          <a:solidFill>
                            <a:schemeClr val="dk1"/>
                          </a:solidFill>
                          <a:effectLst/>
                          <a:latin typeface="Brandon Grotesque Regular"/>
                          <a:ea typeface="+mn-ea"/>
                          <a:cs typeface="+mn-cs"/>
                        </a:rPr>
                        <a:t>Yes</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kumimoji="0" lang="en-GB" sz="1600" b="0" i="0" u="none" strike="noStrike" kern="1200" cap="none" spc="0" normalizeH="0" baseline="0" noProof="0">
                          <a:ln>
                            <a:noFill/>
                          </a:ln>
                          <a:solidFill>
                            <a:schemeClr val="tx1"/>
                          </a:solidFill>
                          <a:effectLst/>
                          <a:uLnTx/>
                          <a:uFillTx/>
                          <a:latin typeface="Brandon Grotesque Regular"/>
                          <a:ea typeface="+mn-ea"/>
                          <a:cs typeface="+mn-cs"/>
                        </a:rPr>
                        <a:t>*</a:t>
                      </a:r>
                      <a:endParaRPr lang="en-GB" sz="1600" b="0" u="none" strike="noStrike" kern="1200">
                        <a:solidFill>
                          <a:schemeClr val="tx1"/>
                        </a:solidFill>
                        <a:effectLst/>
                        <a:latin typeface="Brandon Grotesque Regular"/>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Yes</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900" b="0" u="none" strike="noStrike" kern="1200">
                          <a:solidFill>
                            <a:schemeClr val="tx1"/>
                          </a:solidFill>
                          <a:effectLst/>
                          <a:latin typeface="Brandon Grotesque Regular"/>
                          <a:ea typeface="+mn-ea"/>
                          <a:cs typeface="+mn-cs"/>
                        </a:rPr>
                        <a:t>Yes</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Brandon Grotesque Regular"/>
                          <a:ea typeface="+mn-ea"/>
                          <a:cs typeface="+mn-cs"/>
                        </a:rPr>
                        <a:t>Yes</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900" b="0" u="none" strike="noStrike" kern="1200">
                          <a:solidFill>
                            <a:schemeClr val="tx1"/>
                          </a:solidFill>
                          <a:effectLst/>
                          <a:latin typeface="Brandon Grotesque Regular"/>
                          <a:ea typeface="+mn-ea"/>
                          <a:cs typeface="+mn-cs"/>
                        </a:rPr>
                        <a:t>Yes</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900" b="0" u="none" strike="noStrike" kern="1200">
                          <a:solidFill>
                            <a:schemeClr val="tx1"/>
                          </a:solidFill>
                          <a:effectLst/>
                          <a:latin typeface="Brandon Grotesque Regular"/>
                          <a:ea typeface="+mn-ea"/>
                          <a:cs typeface="+mn-cs"/>
                        </a:rPr>
                        <a:t>Yes</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tx1"/>
                        </a:solidFill>
                        <a:effectLst/>
                        <a:latin typeface="Brandon Grotesque Regular" panose="020B0503020203060202" pitchFamily="34" charset="77"/>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chemeClr val="tx1"/>
                        </a:solidFill>
                        <a:effectLst/>
                        <a:uLnTx/>
                        <a:uFillTx/>
                        <a:latin typeface="Brandon Grotesque Regular" panose="020B0503020203060202" pitchFamily="34" charset="77"/>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933125685"/>
                  </a:ext>
                </a:extLst>
              </a:tr>
              <a:tr h="292608">
                <a:tc>
                  <a:txBody>
                    <a:bodyPr/>
                    <a:lstStyle/>
                    <a:p>
                      <a:pPr marL="0" algn="ctr" rtl="0" eaLnBrk="1" fontAlgn="ctr" latinLnBrk="0" hangingPunct="1"/>
                      <a:r>
                        <a:rPr lang="en-GB" sz="900" b="0" u="none" strike="noStrike" kern="1200" dirty="0">
                          <a:solidFill>
                            <a:schemeClr val="dk1"/>
                          </a:solidFill>
                          <a:effectLst/>
                          <a:latin typeface="Brandon Grotesque Regular"/>
                          <a:ea typeface="+mn-ea"/>
                          <a:cs typeface="+mn-cs"/>
                        </a:rPr>
                        <a:t>Quiche asparagus &amp; brie</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effectLst/>
                          <a:uLnTx/>
                          <a:uFillTx/>
                          <a:latin typeface="Brandon Grotesque Regular"/>
                          <a:ea typeface="+mn-ea"/>
                          <a:cs typeface="+mn-cs"/>
                        </a:rPr>
                        <a:t>Yes (wheat)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Yes</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Yes</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900" b="0" u="none" strike="noStrike" kern="1200" dirty="0">
                          <a:solidFill>
                            <a:schemeClr val="tx1"/>
                          </a:solidFill>
                          <a:effectLst/>
                          <a:latin typeface="Brandon Grotesque Regular"/>
                          <a:ea typeface="+mn-ea"/>
                          <a:cs typeface="+mn-cs"/>
                        </a:rPr>
                        <a:t>Yes</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900" b="0" u="none" strike="noStrike" kern="1200">
                          <a:solidFill>
                            <a:schemeClr val="tx1"/>
                          </a:solidFill>
                          <a:effectLst/>
                          <a:latin typeface="Brandon Grotesque Regular"/>
                          <a:ea typeface="+mn-ea"/>
                          <a:cs typeface="+mn-cs"/>
                        </a:rPr>
                        <a:t>Yes</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tx1"/>
                        </a:solidFill>
                        <a:effectLst/>
                        <a:latin typeface="Brandon Grotesque Regular" panose="020B0503020203060202" pitchFamily="34" charset="77"/>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tx1"/>
                        </a:solidFill>
                        <a:effectLst/>
                        <a:latin typeface="Brandon Grotesque Regular" panose="020B0503020203060202" pitchFamily="34" charset="77"/>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94964071"/>
                  </a:ext>
                </a:extLst>
              </a:tr>
              <a:tr h="292608">
                <a:tc>
                  <a:txBody>
                    <a:bodyPr/>
                    <a:lstStyle/>
                    <a:p>
                      <a:pPr marL="0" algn="ctr" rtl="0" eaLnBrk="1" fontAlgn="ctr" latinLnBrk="0" hangingPunct="1"/>
                      <a:r>
                        <a:rPr lang="en-GB" sz="900" b="0" u="none" strike="noStrike" kern="1200" dirty="0">
                          <a:solidFill>
                            <a:schemeClr val="dk1"/>
                          </a:solidFill>
                          <a:effectLst/>
                          <a:latin typeface="Brandon Grotesque Regular"/>
                          <a:ea typeface="+mn-ea"/>
                          <a:cs typeface="+mn-cs"/>
                        </a:rPr>
                        <a:t>Quiche aubergine</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effectLst/>
                          <a:uLnTx/>
                          <a:uFillTx/>
                          <a:latin typeface="Brandon Grotesque Regular"/>
                          <a:ea typeface="+mn-ea"/>
                          <a:cs typeface="+mn-cs"/>
                        </a:rPr>
                        <a:t>Yes (wheat)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900" b="0" u="none" strike="noStrike" kern="1200" dirty="0">
                          <a:solidFill>
                            <a:schemeClr val="dk1"/>
                          </a:solidFill>
                          <a:effectLst/>
                          <a:latin typeface="Brandon Grotesque Regular"/>
                          <a:ea typeface="+mn-ea"/>
                          <a:cs typeface="+mn-cs"/>
                        </a:rPr>
                        <a:t>Yes</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dirty="0">
                        <a:ln>
                          <a:noFill/>
                        </a:ln>
                        <a:solidFill>
                          <a:schemeClr val="dk1"/>
                        </a:solidFill>
                        <a:effectLst/>
                        <a:uLnTx/>
                        <a:uFillTx/>
                        <a:latin typeface="Brandon Grotesque Regular"/>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dirty="0">
                          <a:solidFill>
                            <a:schemeClr val="tx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900" b="0" u="none" strike="noStrike" kern="1200" dirty="0">
                          <a:solidFill>
                            <a:schemeClr val="dk1"/>
                          </a:solidFill>
                          <a:effectLst/>
                          <a:latin typeface="Brandon Grotesque Regular"/>
                          <a:ea typeface="+mn-ea"/>
                          <a:cs typeface="+mn-cs"/>
                        </a:rPr>
                        <a:t>Yes</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dirty="0">
                        <a:solidFill>
                          <a:schemeClr val="dk1"/>
                        </a:solidFill>
                        <a:effectLst/>
                        <a:latin typeface="Brandon Grotesque Regular" panose="020B0503020203060202" pitchFamily="34" charset="77"/>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dirty="0">
                          <a:solidFill>
                            <a:schemeClr val="tx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dirty="0">
                          <a:solidFill>
                            <a:schemeClr val="tx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dirty="0">
                          <a:solidFill>
                            <a:schemeClr val="tx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dirty="0">
                          <a:solidFill>
                            <a:schemeClr val="tx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endParaRPr kumimoji="0" lang="en-GB" sz="900" b="0" i="0" u="none" strike="noStrike" kern="1200" cap="none" spc="0" normalizeH="0" baseline="0" noProof="0" dirty="0">
                        <a:ln>
                          <a:noFill/>
                        </a:ln>
                        <a:solidFill>
                          <a:prstClr val="black"/>
                        </a:solidFill>
                        <a:effectLst/>
                        <a:uLnTx/>
                        <a:uFillTx/>
                        <a:latin typeface="Brandon Grotesque Regular"/>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Yes</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dirty="0">
                        <a:solidFill>
                          <a:schemeClr val="tx1"/>
                        </a:solidFill>
                        <a:effectLst/>
                        <a:latin typeface="Brandon Grotesque Regular" panose="020B0503020203060202" pitchFamily="34" charset="77"/>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dirty="0">
                        <a:solidFill>
                          <a:schemeClr val="tx1"/>
                        </a:solidFill>
                        <a:effectLst/>
                        <a:latin typeface="Brandon Grotesque Regular" panose="020B0503020203060202" pitchFamily="34" charset="77"/>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83416486"/>
                  </a:ext>
                </a:extLst>
              </a:tr>
            </a:tbl>
          </a:graphicData>
        </a:graphic>
      </p:graphicFrame>
      <p:sp>
        <p:nvSpPr>
          <p:cNvPr id="2" name="TextBox 1">
            <a:extLst>
              <a:ext uri="{FF2B5EF4-FFF2-40B4-BE49-F238E27FC236}">
                <a16:creationId xmlns:a16="http://schemas.microsoft.com/office/drawing/2014/main" id="{6D0DFA5C-5A74-2F39-16C4-329F9ADEE92F}"/>
              </a:ext>
            </a:extLst>
          </p:cNvPr>
          <p:cNvSpPr txBox="1"/>
          <p:nvPr/>
        </p:nvSpPr>
        <p:spPr>
          <a:xfrm>
            <a:off x="176505" y="6173942"/>
            <a:ext cx="11060710" cy="369332"/>
          </a:xfrm>
          <a:prstGeom prst="rect">
            <a:avLst/>
          </a:prstGeom>
          <a:noFill/>
        </p:spPr>
        <p:txBody>
          <a:bodyPr wrap="square" rtlCol="0">
            <a:spAutoFit/>
          </a:bodyPr>
          <a:lstStyle/>
          <a:p>
            <a:r>
              <a:rPr lang="en-GB" sz="900" dirty="0"/>
              <a:t>Le Pain Quotidien has identified the allergens present in the raw materials used to make these preparations and has listed them in this table.  We work in an open kitchen where gluten, milk, fish, eggs, sesame, nuts, soy, celery, mustard and sulphites are present. Traces of these allergens can potentially be found in our preparations and products and are indicated with an asterisk.</a:t>
            </a:r>
          </a:p>
        </p:txBody>
      </p:sp>
      <p:sp>
        <p:nvSpPr>
          <p:cNvPr id="5" name="TextBox 4">
            <a:extLst>
              <a:ext uri="{FF2B5EF4-FFF2-40B4-BE49-F238E27FC236}">
                <a16:creationId xmlns:a16="http://schemas.microsoft.com/office/drawing/2014/main" id="{52BAF00C-BA81-A8A4-DA14-C9CEFC4643B2}"/>
              </a:ext>
            </a:extLst>
          </p:cNvPr>
          <p:cNvSpPr txBox="1"/>
          <p:nvPr/>
        </p:nvSpPr>
        <p:spPr>
          <a:xfrm>
            <a:off x="176505" y="6534610"/>
            <a:ext cx="6272871" cy="215444"/>
          </a:xfrm>
          <a:prstGeom prst="rect">
            <a:avLst/>
          </a:prstGeom>
          <a:noFill/>
        </p:spPr>
        <p:txBody>
          <a:bodyPr wrap="none" rtlCol="0">
            <a:spAutoFit/>
          </a:bodyPr>
          <a:lstStyle/>
          <a:p>
            <a:r>
              <a:rPr lang="en-GB" sz="800" b="1"/>
              <a:t>Please note that the allergen (milk) in individual butter is not included in the table. The same applies to spreads (milk and nuts) found on tables.</a:t>
            </a:r>
          </a:p>
        </p:txBody>
      </p:sp>
      <p:sp>
        <p:nvSpPr>
          <p:cNvPr id="8" name="Titre 2">
            <a:extLst>
              <a:ext uri="{FF2B5EF4-FFF2-40B4-BE49-F238E27FC236}">
                <a16:creationId xmlns:a16="http://schemas.microsoft.com/office/drawing/2014/main" id="{A12E975E-91D2-26C0-6087-37B43A7ADB80}"/>
              </a:ext>
            </a:extLst>
          </p:cNvPr>
          <p:cNvSpPr>
            <a:spLocks noGrp="1"/>
          </p:cNvSpPr>
          <p:nvPr>
            <p:ph type="title"/>
          </p:nvPr>
        </p:nvSpPr>
        <p:spPr>
          <a:xfrm>
            <a:off x="459723" y="51289"/>
            <a:ext cx="10888722" cy="526874"/>
          </a:xfrm>
          <a:noFill/>
        </p:spPr>
        <p:txBody>
          <a:bodyPr>
            <a:noAutofit/>
          </a:bodyPr>
          <a:lstStyle/>
          <a:p>
            <a:pPr algn="ctr"/>
            <a:r>
              <a:rPr lang="fr-FR" sz="1800" b="1"/>
              <a:t>(*) </a:t>
            </a:r>
            <a:r>
              <a:rPr lang="nl-NL" sz="1800" b="1"/>
              <a:t>Possible present or traces present</a:t>
            </a:r>
            <a:endParaRPr lang="en-GB" sz="1800" b="1"/>
          </a:p>
        </p:txBody>
      </p:sp>
      <p:sp>
        <p:nvSpPr>
          <p:cNvPr id="6" name="ZoneTexte 12">
            <a:extLst>
              <a:ext uri="{FF2B5EF4-FFF2-40B4-BE49-F238E27FC236}">
                <a16:creationId xmlns:a16="http://schemas.microsoft.com/office/drawing/2014/main" id="{14AC5E20-CB94-222D-CA07-BF23B5340705}"/>
              </a:ext>
            </a:extLst>
          </p:cNvPr>
          <p:cNvSpPr txBox="1"/>
          <p:nvPr/>
        </p:nvSpPr>
        <p:spPr>
          <a:xfrm>
            <a:off x="11359591" y="6526916"/>
            <a:ext cx="917359" cy="230832"/>
          </a:xfrm>
          <a:prstGeom prst="rect">
            <a:avLst/>
          </a:prstGeom>
          <a:noFill/>
        </p:spPr>
        <p:txBody>
          <a:bodyPr wrap="square" lIns="91440" tIns="45720" rIns="91440" bIns="45720" rtlCol="0" anchor="t">
            <a:spAutoFit/>
          </a:bodyPr>
          <a:lstStyle/>
          <a:p>
            <a:r>
              <a:rPr lang="en-GB" sz="900" dirty="0"/>
              <a:t>26/03/2025</a:t>
            </a:r>
            <a:endParaRPr lang="fr-FR" sz="900" dirty="0"/>
          </a:p>
        </p:txBody>
      </p:sp>
    </p:spTree>
    <p:extLst>
      <p:ext uri="{BB962C8B-B14F-4D97-AF65-F5344CB8AC3E}">
        <p14:creationId xmlns:p14="http://schemas.microsoft.com/office/powerpoint/2010/main" val="3302477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8B40AD4-56BC-1673-909A-109454620586}"/>
              </a:ext>
            </a:extLst>
          </p:cNvPr>
          <p:cNvGraphicFramePr>
            <a:graphicFrameLocks noGrp="1"/>
          </p:cNvGraphicFramePr>
          <p:nvPr>
            <p:extLst>
              <p:ext uri="{D42A27DB-BD31-4B8C-83A1-F6EECF244321}">
                <p14:modId xmlns:p14="http://schemas.microsoft.com/office/powerpoint/2010/main" val="1720780107"/>
              </p:ext>
            </p:extLst>
          </p:nvPr>
        </p:nvGraphicFramePr>
        <p:xfrm>
          <a:off x="277729" y="669555"/>
          <a:ext cx="11064240" cy="145023"/>
        </p:xfrm>
        <a:graphic>
          <a:graphicData uri="http://schemas.openxmlformats.org/drawingml/2006/table">
            <a:tbl>
              <a:tblPr>
                <a:tableStyleId>{5C22544A-7EE6-4342-B048-85BDC9FD1C3A}</a:tableStyleId>
              </a:tblPr>
              <a:tblGrid>
                <a:gridCol w="1097280">
                  <a:extLst>
                    <a:ext uri="{9D8B030D-6E8A-4147-A177-3AD203B41FA5}">
                      <a16:colId xmlns:a16="http://schemas.microsoft.com/office/drawing/2014/main" val="325839743"/>
                    </a:ext>
                  </a:extLst>
                </a:gridCol>
                <a:gridCol w="822960">
                  <a:extLst>
                    <a:ext uri="{9D8B030D-6E8A-4147-A177-3AD203B41FA5}">
                      <a16:colId xmlns:a16="http://schemas.microsoft.com/office/drawing/2014/main" val="3473839916"/>
                    </a:ext>
                  </a:extLst>
                </a:gridCol>
                <a:gridCol w="548640">
                  <a:extLst>
                    <a:ext uri="{9D8B030D-6E8A-4147-A177-3AD203B41FA5}">
                      <a16:colId xmlns:a16="http://schemas.microsoft.com/office/drawing/2014/main" val="4112772673"/>
                    </a:ext>
                  </a:extLst>
                </a:gridCol>
                <a:gridCol w="822960">
                  <a:extLst>
                    <a:ext uri="{9D8B030D-6E8A-4147-A177-3AD203B41FA5}">
                      <a16:colId xmlns:a16="http://schemas.microsoft.com/office/drawing/2014/main" val="2888121651"/>
                    </a:ext>
                  </a:extLst>
                </a:gridCol>
                <a:gridCol w="713232">
                  <a:extLst>
                    <a:ext uri="{9D8B030D-6E8A-4147-A177-3AD203B41FA5}">
                      <a16:colId xmlns:a16="http://schemas.microsoft.com/office/drawing/2014/main" val="141086804"/>
                    </a:ext>
                  </a:extLst>
                </a:gridCol>
                <a:gridCol w="713232">
                  <a:extLst>
                    <a:ext uri="{9D8B030D-6E8A-4147-A177-3AD203B41FA5}">
                      <a16:colId xmlns:a16="http://schemas.microsoft.com/office/drawing/2014/main" val="710959740"/>
                    </a:ext>
                  </a:extLst>
                </a:gridCol>
                <a:gridCol w="713232">
                  <a:extLst>
                    <a:ext uri="{9D8B030D-6E8A-4147-A177-3AD203B41FA5}">
                      <a16:colId xmlns:a16="http://schemas.microsoft.com/office/drawing/2014/main" val="3217805089"/>
                    </a:ext>
                  </a:extLst>
                </a:gridCol>
                <a:gridCol w="713232">
                  <a:extLst>
                    <a:ext uri="{9D8B030D-6E8A-4147-A177-3AD203B41FA5}">
                      <a16:colId xmlns:a16="http://schemas.microsoft.com/office/drawing/2014/main" val="2182546578"/>
                    </a:ext>
                  </a:extLst>
                </a:gridCol>
                <a:gridCol w="713232">
                  <a:extLst>
                    <a:ext uri="{9D8B030D-6E8A-4147-A177-3AD203B41FA5}">
                      <a16:colId xmlns:a16="http://schemas.microsoft.com/office/drawing/2014/main" val="2714812360"/>
                    </a:ext>
                  </a:extLst>
                </a:gridCol>
                <a:gridCol w="713232">
                  <a:extLst>
                    <a:ext uri="{9D8B030D-6E8A-4147-A177-3AD203B41FA5}">
                      <a16:colId xmlns:a16="http://schemas.microsoft.com/office/drawing/2014/main" val="798642724"/>
                    </a:ext>
                  </a:extLst>
                </a:gridCol>
                <a:gridCol w="713232">
                  <a:extLst>
                    <a:ext uri="{9D8B030D-6E8A-4147-A177-3AD203B41FA5}">
                      <a16:colId xmlns:a16="http://schemas.microsoft.com/office/drawing/2014/main" val="735438630"/>
                    </a:ext>
                  </a:extLst>
                </a:gridCol>
                <a:gridCol w="713232">
                  <a:extLst>
                    <a:ext uri="{9D8B030D-6E8A-4147-A177-3AD203B41FA5}">
                      <a16:colId xmlns:a16="http://schemas.microsoft.com/office/drawing/2014/main" val="4210265519"/>
                    </a:ext>
                  </a:extLst>
                </a:gridCol>
                <a:gridCol w="713232">
                  <a:extLst>
                    <a:ext uri="{9D8B030D-6E8A-4147-A177-3AD203B41FA5}">
                      <a16:colId xmlns:a16="http://schemas.microsoft.com/office/drawing/2014/main" val="667756351"/>
                    </a:ext>
                  </a:extLst>
                </a:gridCol>
                <a:gridCol w="640080">
                  <a:extLst>
                    <a:ext uri="{9D8B030D-6E8A-4147-A177-3AD203B41FA5}">
                      <a16:colId xmlns:a16="http://schemas.microsoft.com/office/drawing/2014/main" val="557150084"/>
                    </a:ext>
                  </a:extLst>
                </a:gridCol>
                <a:gridCol w="713232">
                  <a:extLst>
                    <a:ext uri="{9D8B030D-6E8A-4147-A177-3AD203B41FA5}">
                      <a16:colId xmlns:a16="http://schemas.microsoft.com/office/drawing/2014/main" val="1790694824"/>
                    </a:ext>
                  </a:extLst>
                </a:gridCol>
              </a:tblGrid>
              <a:tr h="0">
                <a:tc>
                  <a:txBody>
                    <a:bodyPr/>
                    <a:lstStyle/>
                    <a:p>
                      <a:pPr marL="0" algn="ctr" defTabSz="914400" rtl="0" eaLnBrk="1" fontAlgn="ctr" latinLnBrk="0" hangingPunct="1"/>
                      <a:r>
                        <a:rPr lang="en-GB" sz="900" b="1" u="none" strike="noStrike" kern="1200" dirty="0">
                          <a:solidFill>
                            <a:schemeClr val="dk1"/>
                          </a:solidFill>
                          <a:effectLst/>
                          <a:latin typeface="Brandon Grotesque Regular" panose="020B0503020203060202" pitchFamily="34" charset="77"/>
                          <a:ea typeface="+mn-ea"/>
                          <a:cs typeface="+mn-cs"/>
                        </a:rPr>
                        <a:t>PRODUCT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algn="ctr" rtl="0" fontAlgn="ctr"/>
                      <a:r>
                        <a:rPr lang="en-GB" sz="800" b="1" u="none" strike="noStrike" dirty="0">
                          <a:effectLst/>
                          <a:latin typeface="Brandon Grotesque Regular"/>
                        </a:rPr>
                        <a:t>GLUTEN</a:t>
                      </a:r>
                      <a:endParaRPr lang="en-GB" sz="800" b="1" i="0" u="none" strike="noStrike" dirty="0">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dirty="0">
                          <a:effectLst/>
                          <a:latin typeface="Brandon Grotesque Regular"/>
                        </a:rPr>
                        <a:t>MILK</a:t>
                      </a:r>
                      <a:endParaRPr lang="en-GB" sz="800" b="1" i="0" u="none" strike="noStrike" dirty="0">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nl-BE" sz="800" b="1" dirty="0">
                          <a:latin typeface="Brandon Grotesque Regular"/>
                        </a:rPr>
                        <a:t>MOLLUSCS</a:t>
                      </a:r>
                      <a:endParaRPr lang="en-GB" sz="800" b="1" i="0" u="none" strike="noStrike" dirty="0">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FISH</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EGGS</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dirty="0">
                          <a:effectLst/>
                          <a:latin typeface="Brandon Grotesque Regular"/>
                        </a:rPr>
                        <a:t>ARACHIDE</a:t>
                      </a:r>
                      <a:endParaRPr lang="en-GB" sz="800" b="1" i="0" u="none" strike="noStrike" dirty="0">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SESAME </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NUTS</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dirty="0">
                          <a:effectLst/>
                          <a:latin typeface="Brandon Grotesque Regular"/>
                        </a:rPr>
                        <a:t>SOYA</a:t>
                      </a:r>
                      <a:endParaRPr lang="en-GB" sz="800" b="1" i="0" u="none" strike="noStrike" dirty="0">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CELERY</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MUSTARD</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dirty="0">
                          <a:effectLst/>
                          <a:latin typeface="Brandon Grotesque Regular"/>
                        </a:rPr>
                        <a:t>SULPHITES</a:t>
                      </a:r>
                      <a:endParaRPr lang="en-GB" sz="800" b="1" i="0" u="none" strike="noStrike" dirty="0">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dirty="0">
                          <a:effectLst/>
                          <a:latin typeface="Brandon Grotesque Regular"/>
                        </a:rPr>
                        <a:t>LUPIN</a:t>
                      </a:r>
                      <a:endParaRPr lang="en-GB" sz="800" b="1" i="0" u="none" strike="noStrike" dirty="0">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nl-BE" sz="800" b="1" dirty="0">
                          <a:latin typeface="Brandon Grotesque Regular"/>
                        </a:rPr>
                        <a:t>CRUSTACEANS</a:t>
                      </a:r>
                      <a:endParaRPr lang="en-GB" sz="800" b="1" i="0" u="none" strike="noStrike" dirty="0">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283518673"/>
                  </a:ext>
                </a:extLst>
              </a:tr>
            </a:tbl>
          </a:graphicData>
        </a:graphic>
      </p:graphicFrame>
      <p:graphicFrame>
        <p:nvGraphicFramePr>
          <p:cNvPr id="7" name="Table 6">
            <a:extLst>
              <a:ext uri="{FF2B5EF4-FFF2-40B4-BE49-F238E27FC236}">
                <a16:creationId xmlns:a16="http://schemas.microsoft.com/office/drawing/2014/main" id="{26CC11B0-DE2A-9CB3-DED7-A30C7BECB07E}"/>
              </a:ext>
            </a:extLst>
          </p:cNvPr>
          <p:cNvGraphicFramePr>
            <a:graphicFrameLocks noGrp="1"/>
          </p:cNvGraphicFramePr>
          <p:nvPr>
            <p:extLst>
              <p:ext uri="{D42A27DB-BD31-4B8C-83A1-F6EECF244321}">
                <p14:modId xmlns:p14="http://schemas.microsoft.com/office/powerpoint/2010/main" val="3511124862"/>
              </p:ext>
            </p:extLst>
          </p:nvPr>
        </p:nvGraphicFramePr>
        <p:xfrm>
          <a:off x="277729" y="936498"/>
          <a:ext cx="11064240" cy="1141719"/>
        </p:xfrm>
        <a:graphic>
          <a:graphicData uri="http://schemas.openxmlformats.org/drawingml/2006/table">
            <a:tbl>
              <a:tblPr>
                <a:tableStyleId>{5C22544A-7EE6-4342-B048-85BDC9FD1C3A}</a:tableStyleId>
              </a:tblPr>
              <a:tblGrid>
                <a:gridCol w="1097280">
                  <a:extLst>
                    <a:ext uri="{9D8B030D-6E8A-4147-A177-3AD203B41FA5}">
                      <a16:colId xmlns:a16="http://schemas.microsoft.com/office/drawing/2014/main" val="325839743"/>
                    </a:ext>
                  </a:extLst>
                </a:gridCol>
                <a:gridCol w="822960">
                  <a:extLst>
                    <a:ext uri="{9D8B030D-6E8A-4147-A177-3AD203B41FA5}">
                      <a16:colId xmlns:a16="http://schemas.microsoft.com/office/drawing/2014/main" val="3473839916"/>
                    </a:ext>
                  </a:extLst>
                </a:gridCol>
                <a:gridCol w="548640">
                  <a:extLst>
                    <a:ext uri="{9D8B030D-6E8A-4147-A177-3AD203B41FA5}">
                      <a16:colId xmlns:a16="http://schemas.microsoft.com/office/drawing/2014/main" val="4112772673"/>
                    </a:ext>
                  </a:extLst>
                </a:gridCol>
                <a:gridCol w="822960">
                  <a:extLst>
                    <a:ext uri="{9D8B030D-6E8A-4147-A177-3AD203B41FA5}">
                      <a16:colId xmlns:a16="http://schemas.microsoft.com/office/drawing/2014/main" val="2888121651"/>
                    </a:ext>
                  </a:extLst>
                </a:gridCol>
                <a:gridCol w="713232">
                  <a:extLst>
                    <a:ext uri="{9D8B030D-6E8A-4147-A177-3AD203B41FA5}">
                      <a16:colId xmlns:a16="http://schemas.microsoft.com/office/drawing/2014/main" val="141086804"/>
                    </a:ext>
                  </a:extLst>
                </a:gridCol>
                <a:gridCol w="713232">
                  <a:extLst>
                    <a:ext uri="{9D8B030D-6E8A-4147-A177-3AD203B41FA5}">
                      <a16:colId xmlns:a16="http://schemas.microsoft.com/office/drawing/2014/main" val="710959740"/>
                    </a:ext>
                  </a:extLst>
                </a:gridCol>
                <a:gridCol w="713232">
                  <a:extLst>
                    <a:ext uri="{9D8B030D-6E8A-4147-A177-3AD203B41FA5}">
                      <a16:colId xmlns:a16="http://schemas.microsoft.com/office/drawing/2014/main" val="3217805089"/>
                    </a:ext>
                  </a:extLst>
                </a:gridCol>
                <a:gridCol w="713232">
                  <a:extLst>
                    <a:ext uri="{9D8B030D-6E8A-4147-A177-3AD203B41FA5}">
                      <a16:colId xmlns:a16="http://schemas.microsoft.com/office/drawing/2014/main" val="2182546578"/>
                    </a:ext>
                  </a:extLst>
                </a:gridCol>
                <a:gridCol w="713232">
                  <a:extLst>
                    <a:ext uri="{9D8B030D-6E8A-4147-A177-3AD203B41FA5}">
                      <a16:colId xmlns:a16="http://schemas.microsoft.com/office/drawing/2014/main" val="2714812360"/>
                    </a:ext>
                  </a:extLst>
                </a:gridCol>
                <a:gridCol w="713232">
                  <a:extLst>
                    <a:ext uri="{9D8B030D-6E8A-4147-A177-3AD203B41FA5}">
                      <a16:colId xmlns:a16="http://schemas.microsoft.com/office/drawing/2014/main" val="798642724"/>
                    </a:ext>
                  </a:extLst>
                </a:gridCol>
                <a:gridCol w="713232">
                  <a:extLst>
                    <a:ext uri="{9D8B030D-6E8A-4147-A177-3AD203B41FA5}">
                      <a16:colId xmlns:a16="http://schemas.microsoft.com/office/drawing/2014/main" val="735438630"/>
                    </a:ext>
                  </a:extLst>
                </a:gridCol>
                <a:gridCol w="713232">
                  <a:extLst>
                    <a:ext uri="{9D8B030D-6E8A-4147-A177-3AD203B41FA5}">
                      <a16:colId xmlns:a16="http://schemas.microsoft.com/office/drawing/2014/main" val="4210265519"/>
                    </a:ext>
                  </a:extLst>
                </a:gridCol>
                <a:gridCol w="713232">
                  <a:extLst>
                    <a:ext uri="{9D8B030D-6E8A-4147-A177-3AD203B41FA5}">
                      <a16:colId xmlns:a16="http://schemas.microsoft.com/office/drawing/2014/main" val="667756351"/>
                    </a:ext>
                  </a:extLst>
                </a:gridCol>
                <a:gridCol w="640080">
                  <a:extLst>
                    <a:ext uri="{9D8B030D-6E8A-4147-A177-3AD203B41FA5}">
                      <a16:colId xmlns:a16="http://schemas.microsoft.com/office/drawing/2014/main" val="557150084"/>
                    </a:ext>
                  </a:extLst>
                </a:gridCol>
                <a:gridCol w="713232">
                  <a:extLst>
                    <a:ext uri="{9D8B030D-6E8A-4147-A177-3AD203B41FA5}">
                      <a16:colId xmlns:a16="http://schemas.microsoft.com/office/drawing/2014/main" val="1790694824"/>
                    </a:ext>
                  </a:extLst>
                </a:gridCol>
              </a:tblGrid>
              <a:tr h="292608">
                <a:tc gridSpan="15">
                  <a:txBody>
                    <a:bodyPr/>
                    <a:lstStyle/>
                    <a:p>
                      <a:pPr marL="0" algn="ctr" defTabSz="914400" rtl="0" eaLnBrk="1" fontAlgn="ctr" latinLnBrk="0" hangingPunct="1"/>
                      <a:r>
                        <a:rPr lang="en-GB" sz="1600" b="1" u="none" strike="noStrike" kern="1200" dirty="0">
                          <a:solidFill>
                            <a:schemeClr val="tx1"/>
                          </a:solidFill>
                          <a:effectLst/>
                          <a:latin typeface="Brandon Grotesque Regular"/>
                          <a:ea typeface="+mn-ea"/>
                          <a:cs typeface="+mn-cs"/>
                        </a:rPr>
                        <a:t>SOUPS</a:t>
                      </a:r>
                    </a:p>
                  </a:txBody>
                  <a:tcPr marL="8092" marR="8092" marT="8092"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lnL w="6350" cap="flat" cmpd="sng" algn="ctr">
                      <a:solidFill>
                        <a:schemeClr val="accent2">
                          <a:lumMod val="50000"/>
                        </a:schemeClr>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8517" marR="8517" marT="85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2131606"/>
                  </a:ext>
                </a:extLst>
              </a:tr>
              <a:tr h="292608">
                <a:tc>
                  <a:txBody>
                    <a:bodyPr/>
                    <a:lstStyle/>
                    <a:p>
                      <a:pPr marL="0" algn="ctr" defTabSz="914400" rtl="0" eaLnBrk="1" fontAlgn="ctr" latinLnBrk="0" hangingPunct="1"/>
                      <a:r>
                        <a:rPr lang="en-GB" sz="900" b="0" u="none" strike="noStrike" kern="1200" dirty="0">
                          <a:solidFill>
                            <a:schemeClr val="dk1"/>
                          </a:solidFill>
                          <a:effectLst/>
                          <a:latin typeface="Brandon Grotesque Regular"/>
                          <a:ea typeface="+mn-ea"/>
                          <a:cs typeface="+mn-cs"/>
                        </a:rPr>
                        <a:t>Soup of the day</a:t>
                      </a:r>
                    </a:p>
                    <a:p>
                      <a:pPr marL="0" algn="ctr" defTabSz="914400" rtl="0" eaLnBrk="1" fontAlgn="ctr" latinLnBrk="0" hangingPunct="1"/>
                      <a:endParaRPr lang="en-GB" sz="900" b="0" u="none" strike="noStrike" kern="1200" dirty="0">
                        <a:solidFill>
                          <a:schemeClr val="dk1"/>
                        </a:solidFill>
                        <a:effectLst/>
                        <a:latin typeface="Brandon Grotesque Regular" panose="020B0503020203060202" pitchFamily="34" charset="77"/>
                        <a:ea typeface="+mn-ea"/>
                        <a:cs typeface="+mn-cs"/>
                      </a:endParaRPr>
                    </a:p>
                    <a:p>
                      <a:pPr marL="0" algn="ctr" defTabSz="914400" rtl="0" eaLnBrk="1" fontAlgn="ctr" latinLnBrk="0" hangingPunct="1"/>
                      <a:r>
                        <a:rPr lang="en-GB" sz="900" b="0" u="none" strike="noStrike" kern="1200" dirty="0">
                          <a:solidFill>
                            <a:schemeClr val="dk1"/>
                          </a:solidFill>
                          <a:effectLst/>
                          <a:latin typeface="Brandon Grotesque Regular"/>
                          <a:ea typeface="+mn-ea"/>
                          <a:cs typeface="+mn-cs"/>
                        </a:rPr>
                        <a:t>SEE IF WE KEEP THIS</a:t>
                      </a:r>
                    </a:p>
                    <a:p>
                      <a:pPr marL="0" algn="ctr" defTabSz="914400" rtl="0" eaLnBrk="1" fontAlgn="ctr" latinLnBrk="0" hangingPunct="1"/>
                      <a:endParaRPr lang="en-GB" sz="900" b="0" u="none" strike="noStrike" kern="1200" dirty="0">
                        <a:solidFill>
                          <a:schemeClr val="dk1"/>
                        </a:solidFill>
                        <a:effectLst/>
                        <a:latin typeface="Brandon Grotesque Regular" panose="020B0503020203060202" pitchFamily="34" charset="77"/>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effectLst/>
                          <a:uLnTx/>
                          <a:uFillTx/>
                          <a:latin typeface="Brandon Grotesque Regular"/>
                          <a:ea typeface="+mn-ea"/>
                          <a:cs typeface="+mn-cs"/>
                        </a:rPr>
                        <a:t>Yes (wheat, rye)</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endParaRPr lang="en-GB" sz="900" b="1" u="none" strike="noStrike" kern="1200" dirty="0">
                        <a:solidFill>
                          <a:schemeClr val="dk1"/>
                        </a:solidFill>
                        <a:effectLst/>
                        <a:latin typeface="Brandon Grotesque Regular" panose="020B0503020203060202" pitchFamily="34" charset="77"/>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endParaRPr lang="en-GB" sz="900" b="1" u="none" strike="noStrike" kern="1200" dirty="0">
                        <a:solidFill>
                          <a:schemeClr val="dk1"/>
                        </a:solidFill>
                        <a:effectLst/>
                        <a:latin typeface="Brandon Grotesque Regular" panose="020B0503020203060202" pitchFamily="34" charset="77"/>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1" u="none" strike="noStrike" kern="1200" noProof="0" dirty="0">
                          <a:solidFill>
                            <a:schemeClr val="dk1"/>
                          </a:solidFill>
                          <a:effectLst/>
                          <a:latin typeface="Brandon Grotesque Regular"/>
                          <a:ea typeface="+mn-ea"/>
                          <a:cs typeface="+mn-cs"/>
                        </a:rPr>
                        <a:t>Yes </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endParaRPr lang="en-GB" sz="900" b="1" u="none" strike="noStrike" kern="1200" dirty="0">
                        <a:solidFill>
                          <a:schemeClr val="dk1"/>
                        </a:solidFill>
                        <a:effectLst/>
                        <a:latin typeface="Brandon Grotesque Regular" panose="020B0503020203060202" pitchFamily="34" charset="77"/>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900" b="1" u="none" strike="noStrike" kern="1200" noProof="0" dirty="0">
                        <a:solidFill>
                          <a:schemeClr val="dk1"/>
                        </a:solidFill>
                        <a:effectLst/>
                        <a:latin typeface="Brandon Grotesque Regular" panose="020B0503020203060202" pitchFamily="34" charset="77"/>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97981529"/>
                  </a:ext>
                </a:extLst>
              </a:tr>
              <a:tr h="292608">
                <a:tc>
                  <a:txBody>
                    <a:bodyPr/>
                    <a:lstStyle/>
                    <a:p>
                      <a:pPr marL="0" algn="ctr" defTabSz="914400" rtl="0" eaLnBrk="1" fontAlgn="ctr" latinLnBrk="0" hangingPunct="1"/>
                      <a:r>
                        <a:rPr lang="en-GB" sz="900" b="0" u="none" strike="noStrike" kern="1200" dirty="0">
                          <a:solidFill>
                            <a:schemeClr val="dk1"/>
                          </a:solidFill>
                          <a:effectLst/>
                          <a:latin typeface="Brandon Grotesque Regular" panose="020B0503020203060202" pitchFamily="34" charset="77"/>
                          <a:ea typeface="+mn-ea"/>
                          <a:cs typeface="+mn-cs"/>
                        </a:rPr>
                        <a:t>Gazpacho</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effectLst/>
                          <a:uLnTx/>
                          <a:uFillTx/>
                          <a:latin typeface="Brandon Grotesque Regular"/>
                          <a:ea typeface="+mn-ea"/>
                          <a:cs typeface="+mn-cs"/>
                        </a:rPr>
                        <a:t>Yes (wheat, rye)</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dk1"/>
                          </a:solidFill>
                          <a:effectLst/>
                          <a:uLnTx/>
                          <a:uFillTx/>
                          <a:latin typeface="Brandon Grotesque Regular"/>
                          <a:ea typeface="+mn-ea"/>
                          <a:cs typeface="+mn-cs"/>
                        </a:rPr>
                        <a:t>Yes (if butter)</a:t>
                      </a:r>
                      <a:endParaRPr lang="en-GB" sz="900" b="0" i="0" u="none" strike="noStrike" kern="1200" noProof="0" dirty="0">
                        <a:solidFill>
                          <a:srgbClr val="000000"/>
                        </a:solidFill>
                        <a:effectLst/>
                        <a:latin typeface="Brandon Grotesque Regular"/>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endParaRPr lang="en-GB" sz="900" b="1" u="none" strike="noStrike" kern="1200" dirty="0">
                        <a:solidFill>
                          <a:schemeClr val="dk1"/>
                        </a:solidFill>
                        <a:effectLst/>
                        <a:latin typeface="Brandon Grotesque Regular" panose="020B0503020203060202" pitchFamily="34" charset="77"/>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endParaRPr lang="en-GB" sz="900" b="1" u="none" strike="noStrike" kern="1200" dirty="0">
                        <a:solidFill>
                          <a:schemeClr val="dk1"/>
                        </a:solidFill>
                        <a:effectLst/>
                        <a:latin typeface="Brandon Grotesque Regular" panose="020B0503020203060202" pitchFamily="34" charset="77"/>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Brandon Grotesque Regular"/>
                          <a:ea typeface="+mn-ea"/>
                          <a:cs typeface="+mn-cs"/>
                        </a:rPr>
                        <a:t>*</a:t>
                      </a:r>
                      <a:endParaRPr kumimoji="0" lang="en-GB" sz="1600" b="0" i="0" u="none" strike="noStrike" kern="1200" cap="none" spc="0" normalizeH="0" baseline="0" noProof="0" dirty="0">
                        <a:ln>
                          <a:noFill/>
                        </a:ln>
                        <a:solidFill>
                          <a:srgbClr val="000000"/>
                        </a:solidFill>
                        <a:effectLst/>
                        <a:uLnTx/>
                        <a:uFillTx/>
                        <a:latin typeface="Brandon Grotesque Regular"/>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dk1"/>
                          </a:solidFill>
                          <a:effectLst/>
                          <a:uLnTx/>
                          <a:uFillTx/>
                          <a:latin typeface="Brandon Grotesque Regular"/>
                          <a:ea typeface="+mn-ea"/>
                          <a:cs typeface="+mn-cs"/>
                        </a:rPr>
                        <a:t>Yes</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endParaRPr lang="en-GB" sz="900" b="1" u="none" strike="noStrike" kern="1200" dirty="0">
                        <a:solidFill>
                          <a:schemeClr val="dk1"/>
                        </a:solidFill>
                        <a:effectLst/>
                        <a:latin typeface="Brandon Grotesque Regular" panose="020B0503020203060202" pitchFamily="34" charset="77"/>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900" b="1" u="none" strike="noStrike" kern="1200" noProof="0" dirty="0">
                        <a:solidFill>
                          <a:schemeClr val="dk1"/>
                        </a:solidFill>
                        <a:effectLst/>
                        <a:latin typeface="Brandon Grotesque Regular" panose="020B0503020203060202" pitchFamily="34" charset="77"/>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04680079"/>
                  </a:ext>
                </a:extLst>
              </a:tr>
            </a:tbl>
          </a:graphicData>
        </a:graphic>
      </p:graphicFrame>
      <p:sp>
        <p:nvSpPr>
          <p:cNvPr id="5" name="TextBox 4">
            <a:extLst>
              <a:ext uri="{FF2B5EF4-FFF2-40B4-BE49-F238E27FC236}">
                <a16:creationId xmlns:a16="http://schemas.microsoft.com/office/drawing/2014/main" id="{99388B7F-A9B3-104D-9C9D-F8AC897DF634}"/>
              </a:ext>
            </a:extLst>
          </p:cNvPr>
          <p:cNvSpPr txBox="1"/>
          <p:nvPr/>
        </p:nvSpPr>
        <p:spPr>
          <a:xfrm>
            <a:off x="-674370" y="1211580"/>
            <a:ext cx="184731" cy="369332"/>
          </a:xfrm>
          <a:prstGeom prst="rect">
            <a:avLst/>
          </a:prstGeom>
          <a:noFill/>
        </p:spPr>
        <p:txBody>
          <a:bodyPr wrap="none" rtlCol="0">
            <a:spAutoFit/>
          </a:bodyPr>
          <a:lstStyle/>
          <a:p>
            <a:endParaRPr lang="en-BE"/>
          </a:p>
        </p:txBody>
      </p:sp>
      <p:sp>
        <p:nvSpPr>
          <p:cNvPr id="2" name="TextBox 1">
            <a:extLst>
              <a:ext uri="{FF2B5EF4-FFF2-40B4-BE49-F238E27FC236}">
                <a16:creationId xmlns:a16="http://schemas.microsoft.com/office/drawing/2014/main" id="{803D59A7-7604-C47F-3F6D-AD3E9577B9F1}"/>
              </a:ext>
            </a:extLst>
          </p:cNvPr>
          <p:cNvSpPr txBox="1"/>
          <p:nvPr/>
        </p:nvSpPr>
        <p:spPr>
          <a:xfrm>
            <a:off x="176505" y="6173942"/>
            <a:ext cx="11060710" cy="369332"/>
          </a:xfrm>
          <a:prstGeom prst="rect">
            <a:avLst/>
          </a:prstGeom>
          <a:noFill/>
        </p:spPr>
        <p:txBody>
          <a:bodyPr wrap="square" rtlCol="0">
            <a:spAutoFit/>
          </a:bodyPr>
          <a:lstStyle/>
          <a:p>
            <a:r>
              <a:rPr lang="en-GB" sz="900" dirty="0"/>
              <a:t>Le Pain Quotidien has identified the allergens present in the raw materials used to make these preparations and has listed them in this table.  We work in an open kitchen where gluten, milk, fish, eggs, sesame, nuts, soy, celery, mustard and sulphites are present. Traces of these allergens can potentially be found in our preparations and products and are indicated with an asterisk.</a:t>
            </a:r>
          </a:p>
        </p:txBody>
      </p:sp>
      <p:sp>
        <p:nvSpPr>
          <p:cNvPr id="9" name="TextBox 8">
            <a:extLst>
              <a:ext uri="{FF2B5EF4-FFF2-40B4-BE49-F238E27FC236}">
                <a16:creationId xmlns:a16="http://schemas.microsoft.com/office/drawing/2014/main" id="{CE5E62CA-2469-291A-B74A-B520B0C392CA}"/>
              </a:ext>
            </a:extLst>
          </p:cNvPr>
          <p:cNvSpPr txBox="1"/>
          <p:nvPr/>
        </p:nvSpPr>
        <p:spPr>
          <a:xfrm>
            <a:off x="176505" y="6534610"/>
            <a:ext cx="6272871" cy="215444"/>
          </a:xfrm>
          <a:prstGeom prst="rect">
            <a:avLst/>
          </a:prstGeom>
          <a:noFill/>
        </p:spPr>
        <p:txBody>
          <a:bodyPr wrap="none" rtlCol="0">
            <a:spAutoFit/>
          </a:bodyPr>
          <a:lstStyle/>
          <a:p>
            <a:r>
              <a:rPr lang="en-GB" sz="800" b="1"/>
              <a:t>Please note that the allergen (milk) in individual butter is not included in the table. The same applies to spreads (milk and nuts) found on tables.</a:t>
            </a:r>
          </a:p>
        </p:txBody>
      </p:sp>
      <p:sp>
        <p:nvSpPr>
          <p:cNvPr id="13" name="Titre 2">
            <a:extLst>
              <a:ext uri="{FF2B5EF4-FFF2-40B4-BE49-F238E27FC236}">
                <a16:creationId xmlns:a16="http://schemas.microsoft.com/office/drawing/2014/main" id="{E9067F5E-1136-95EC-FEC9-6BD90E568429}"/>
              </a:ext>
            </a:extLst>
          </p:cNvPr>
          <p:cNvSpPr>
            <a:spLocks noGrp="1"/>
          </p:cNvSpPr>
          <p:nvPr>
            <p:ph type="title"/>
          </p:nvPr>
        </p:nvSpPr>
        <p:spPr>
          <a:xfrm>
            <a:off x="459723" y="51289"/>
            <a:ext cx="10888722" cy="526874"/>
          </a:xfrm>
          <a:noFill/>
        </p:spPr>
        <p:txBody>
          <a:bodyPr>
            <a:noAutofit/>
          </a:bodyPr>
          <a:lstStyle/>
          <a:p>
            <a:pPr algn="ctr"/>
            <a:r>
              <a:rPr lang="fr-FR" sz="1800" b="1"/>
              <a:t>(*) </a:t>
            </a:r>
            <a:r>
              <a:rPr lang="nl-NL" sz="1800" b="1"/>
              <a:t>Possible present or traces present</a:t>
            </a:r>
            <a:endParaRPr lang="en-GB" sz="1800" b="1"/>
          </a:p>
        </p:txBody>
      </p:sp>
      <p:sp>
        <p:nvSpPr>
          <p:cNvPr id="3" name="ZoneTexte 12">
            <a:extLst>
              <a:ext uri="{FF2B5EF4-FFF2-40B4-BE49-F238E27FC236}">
                <a16:creationId xmlns:a16="http://schemas.microsoft.com/office/drawing/2014/main" id="{AA1AFA9F-4BEC-FC82-2ECB-C41671EF4BBE}"/>
              </a:ext>
            </a:extLst>
          </p:cNvPr>
          <p:cNvSpPr txBox="1"/>
          <p:nvPr/>
        </p:nvSpPr>
        <p:spPr>
          <a:xfrm>
            <a:off x="11323015" y="6526916"/>
            <a:ext cx="917359" cy="230832"/>
          </a:xfrm>
          <a:prstGeom prst="rect">
            <a:avLst/>
          </a:prstGeom>
          <a:noFill/>
        </p:spPr>
        <p:txBody>
          <a:bodyPr wrap="square" lIns="91440" tIns="45720" rIns="91440" bIns="45720" rtlCol="0" anchor="t">
            <a:spAutoFit/>
          </a:bodyPr>
          <a:lstStyle/>
          <a:p>
            <a:r>
              <a:rPr lang="en-GB" sz="900" dirty="0"/>
              <a:t>26/03/2025 v2</a:t>
            </a:r>
            <a:endParaRPr lang="fr-FR" sz="900" dirty="0"/>
          </a:p>
        </p:txBody>
      </p:sp>
    </p:spTree>
    <p:extLst>
      <p:ext uri="{BB962C8B-B14F-4D97-AF65-F5344CB8AC3E}">
        <p14:creationId xmlns:p14="http://schemas.microsoft.com/office/powerpoint/2010/main" val="2394842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1">
            <a:extLst>
              <a:ext uri="{FF2B5EF4-FFF2-40B4-BE49-F238E27FC236}">
                <a16:creationId xmlns:a16="http://schemas.microsoft.com/office/drawing/2014/main" id="{99A0F3CD-F43E-F344-B37A-D65911999983}"/>
              </a:ext>
            </a:extLst>
          </p:cNvPr>
          <p:cNvGraphicFramePr>
            <a:graphicFrameLocks noGrp="1"/>
          </p:cNvGraphicFramePr>
          <p:nvPr>
            <p:extLst>
              <p:ext uri="{D42A27DB-BD31-4B8C-83A1-F6EECF244321}">
                <p14:modId xmlns:p14="http://schemas.microsoft.com/office/powerpoint/2010/main" val="2617785833"/>
              </p:ext>
            </p:extLst>
          </p:nvPr>
        </p:nvGraphicFramePr>
        <p:xfrm>
          <a:off x="280772" y="669555"/>
          <a:ext cx="11064240" cy="4678489"/>
        </p:xfrm>
        <a:graphic>
          <a:graphicData uri="http://schemas.openxmlformats.org/drawingml/2006/table">
            <a:tbl>
              <a:tblPr>
                <a:tableStyleId>{5C22544A-7EE6-4342-B048-85BDC9FD1C3A}</a:tableStyleId>
              </a:tblPr>
              <a:tblGrid>
                <a:gridCol w="1097280">
                  <a:extLst>
                    <a:ext uri="{9D8B030D-6E8A-4147-A177-3AD203B41FA5}">
                      <a16:colId xmlns:a16="http://schemas.microsoft.com/office/drawing/2014/main" val="1591242825"/>
                    </a:ext>
                  </a:extLst>
                </a:gridCol>
                <a:gridCol w="822960">
                  <a:extLst>
                    <a:ext uri="{9D8B030D-6E8A-4147-A177-3AD203B41FA5}">
                      <a16:colId xmlns:a16="http://schemas.microsoft.com/office/drawing/2014/main" val="2942461489"/>
                    </a:ext>
                  </a:extLst>
                </a:gridCol>
                <a:gridCol w="548640">
                  <a:extLst>
                    <a:ext uri="{9D8B030D-6E8A-4147-A177-3AD203B41FA5}">
                      <a16:colId xmlns:a16="http://schemas.microsoft.com/office/drawing/2014/main" val="3146103056"/>
                    </a:ext>
                  </a:extLst>
                </a:gridCol>
                <a:gridCol w="822960">
                  <a:extLst>
                    <a:ext uri="{9D8B030D-6E8A-4147-A177-3AD203B41FA5}">
                      <a16:colId xmlns:a16="http://schemas.microsoft.com/office/drawing/2014/main" val="3325827790"/>
                    </a:ext>
                  </a:extLst>
                </a:gridCol>
                <a:gridCol w="713232">
                  <a:extLst>
                    <a:ext uri="{9D8B030D-6E8A-4147-A177-3AD203B41FA5}">
                      <a16:colId xmlns:a16="http://schemas.microsoft.com/office/drawing/2014/main" val="1530534996"/>
                    </a:ext>
                  </a:extLst>
                </a:gridCol>
                <a:gridCol w="713232">
                  <a:extLst>
                    <a:ext uri="{9D8B030D-6E8A-4147-A177-3AD203B41FA5}">
                      <a16:colId xmlns:a16="http://schemas.microsoft.com/office/drawing/2014/main" val="1710999662"/>
                    </a:ext>
                  </a:extLst>
                </a:gridCol>
                <a:gridCol w="713232">
                  <a:extLst>
                    <a:ext uri="{9D8B030D-6E8A-4147-A177-3AD203B41FA5}">
                      <a16:colId xmlns:a16="http://schemas.microsoft.com/office/drawing/2014/main" val="2176544880"/>
                    </a:ext>
                  </a:extLst>
                </a:gridCol>
                <a:gridCol w="713232">
                  <a:extLst>
                    <a:ext uri="{9D8B030D-6E8A-4147-A177-3AD203B41FA5}">
                      <a16:colId xmlns:a16="http://schemas.microsoft.com/office/drawing/2014/main" val="3125003114"/>
                    </a:ext>
                  </a:extLst>
                </a:gridCol>
                <a:gridCol w="713232">
                  <a:extLst>
                    <a:ext uri="{9D8B030D-6E8A-4147-A177-3AD203B41FA5}">
                      <a16:colId xmlns:a16="http://schemas.microsoft.com/office/drawing/2014/main" val="2504121932"/>
                    </a:ext>
                  </a:extLst>
                </a:gridCol>
                <a:gridCol w="713232">
                  <a:extLst>
                    <a:ext uri="{9D8B030D-6E8A-4147-A177-3AD203B41FA5}">
                      <a16:colId xmlns:a16="http://schemas.microsoft.com/office/drawing/2014/main" val="3890516612"/>
                    </a:ext>
                  </a:extLst>
                </a:gridCol>
                <a:gridCol w="713232">
                  <a:extLst>
                    <a:ext uri="{9D8B030D-6E8A-4147-A177-3AD203B41FA5}">
                      <a16:colId xmlns:a16="http://schemas.microsoft.com/office/drawing/2014/main" val="2085786129"/>
                    </a:ext>
                  </a:extLst>
                </a:gridCol>
                <a:gridCol w="713232">
                  <a:extLst>
                    <a:ext uri="{9D8B030D-6E8A-4147-A177-3AD203B41FA5}">
                      <a16:colId xmlns:a16="http://schemas.microsoft.com/office/drawing/2014/main" val="3243913720"/>
                    </a:ext>
                  </a:extLst>
                </a:gridCol>
                <a:gridCol w="713232">
                  <a:extLst>
                    <a:ext uri="{9D8B030D-6E8A-4147-A177-3AD203B41FA5}">
                      <a16:colId xmlns:a16="http://schemas.microsoft.com/office/drawing/2014/main" val="3623303738"/>
                    </a:ext>
                  </a:extLst>
                </a:gridCol>
                <a:gridCol w="640080">
                  <a:extLst>
                    <a:ext uri="{9D8B030D-6E8A-4147-A177-3AD203B41FA5}">
                      <a16:colId xmlns:a16="http://schemas.microsoft.com/office/drawing/2014/main" val="3634832681"/>
                    </a:ext>
                  </a:extLst>
                </a:gridCol>
                <a:gridCol w="713232">
                  <a:extLst>
                    <a:ext uri="{9D8B030D-6E8A-4147-A177-3AD203B41FA5}">
                      <a16:colId xmlns:a16="http://schemas.microsoft.com/office/drawing/2014/main" val="3185033736"/>
                    </a:ext>
                  </a:extLst>
                </a:gridCol>
              </a:tblGrid>
              <a:tr h="265866">
                <a:tc>
                  <a:txBody>
                    <a:bodyPr/>
                    <a:lstStyle/>
                    <a:p>
                      <a:pPr algn="ctr" rtl="0" fontAlgn="ctr"/>
                      <a:r>
                        <a:rPr lang="en-GB" sz="1000" b="1" u="none" strike="noStrike" dirty="0">
                          <a:effectLst/>
                          <a:latin typeface="Brandon Grotesque Regular"/>
                        </a:rPr>
                        <a:t>PRODUCT</a:t>
                      </a:r>
                      <a:endParaRPr lang="en-GB" sz="1000" b="1" i="0" u="none" strike="noStrike" dirty="0">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algn="ctr" rtl="0" fontAlgn="ctr"/>
                      <a:r>
                        <a:rPr lang="en-GB" sz="800" b="1" u="none" strike="noStrike">
                          <a:effectLst/>
                          <a:latin typeface="Brandon Grotesque Regular"/>
                        </a:rPr>
                        <a:t>GLUTEN</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MILK</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nl-BE" sz="800" b="1">
                          <a:latin typeface="Brandon Grotesque Regular"/>
                        </a:rPr>
                        <a:t>MOLLUSCS</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FISH</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EGGS</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ARACHIDE</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SESAME </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NUTS</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SOYA</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CELERY</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MUSTARD</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SULPHITES</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LUPIN</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nl-BE" sz="800" b="1">
                          <a:latin typeface="Brandon Grotesque Regular"/>
                        </a:rPr>
                        <a:t>CRUSTACEANS</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97294979"/>
                  </a:ext>
                </a:extLst>
              </a:tr>
              <a:tr h="316111">
                <a:tc gridSpan="15">
                  <a:txBody>
                    <a:bodyPr/>
                    <a:lstStyle/>
                    <a:p>
                      <a:pPr marL="0" algn="ctr" defTabSz="914400" rtl="0" eaLnBrk="1" fontAlgn="ctr" latinLnBrk="0" hangingPunct="1"/>
                      <a:r>
                        <a:rPr lang="en-GB" sz="1600" b="1" u="none" strike="noStrike" kern="1200">
                          <a:solidFill>
                            <a:schemeClr val="dk1"/>
                          </a:solidFill>
                          <a:effectLst/>
                          <a:latin typeface="Brandon Grotesque Regular"/>
                          <a:ea typeface="+mn-ea"/>
                          <a:cs typeface="+mn-cs"/>
                        </a:rPr>
                        <a:t>DESSERTS 1/2</a:t>
                      </a:r>
                    </a:p>
                  </a:txBody>
                  <a:tcPr marL="7560" marR="7560" marT="756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8517" marR="8517" marT="85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88224612"/>
                  </a:ext>
                </a:extLst>
              </a:tr>
              <a:tr h="292608">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Lemon tart</a:t>
                      </a:r>
                    </a:p>
                  </a:txBody>
                  <a:tcPr marL="7405" marR="7405" marT="740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algn="ctr" rtl="0" eaLnBrk="1" fontAlgn="ctr" latinLnBrk="0" hangingPunct="1"/>
                      <a:r>
                        <a:rPr lang="en-GB" sz="900" b="0" u="none" strike="noStrike" kern="1200">
                          <a:solidFill>
                            <a:schemeClr val="dk1"/>
                          </a:solidFill>
                          <a:effectLst/>
                          <a:latin typeface="Brandon Grotesque Regular"/>
                          <a:ea typeface="+mn-ea"/>
                          <a:cs typeface="+mn-cs"/>
                        </a:rPr>
                        <a:t>Yes (wheat)</a:t>
                      </a:r>
                    </a:p>
                  </a:txBody>
                  <a:tcPr marL="7405" marR="7405" marT="740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Yes</a:t>
                      </a:r>
                    </a:p>
                  </a:txBody>
                  <a:tcPr marL="7405" marR="7405" marT="740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7405" marR="7405" marT="740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Yes</a:t>
                      </a:r>
                    </a:p>
                  </a:txBody>
                  <a:tcPr marL="7405" marR="7405" marT="740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7405" marR="7405" marT="740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Yes</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7405" marR="7405" marT="740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7405" marR="7405" marT="740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131271618"/>
                  </a:ext>
                </a:extLst>
              </a:tr>
              <a:tr h="292608">
                <a:tc>
                  <a:txBody>
                    <a:bodyPr/>
                    <a:lstStyle/>
                    <a:p>
                      <a:pPr marL="0" algn="ctr" defTabSz="914400" rtl="0" eaLnBrk="1" fontAlgn="ctr" latinLnBrk="0" hangingPunct="1"/>
                      <a:r>
                        <a:rPr lang="en-GB" sz="900" b="0" u="none" strike="noStrike" kern="1200" dirty="0">
                          <a:solidFill>
                            <a:schemeClr val="dk1"/>
                          </a:solidFill>
                          <a:effectLst/>
                          <a:latin typeface="Brandon Grotesque Regular"/>
                          <a:ea typeface="+mn-ea"/>
                          <a:cs typeface="+mn-cs"/>
                        </a:rPr>
                        <a:t>Chocolate brownie</a:t>
                      </a:r>
                    </a:p>
                  </a:txBody>
                  <a:tcPr marL="7405" marR="7405" marT="740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algn="ctr" defTabSz="914400" rtl="0" eaLnBrk="1" fontAlgn="ctr" latinLnBrk="0" hangingPunct="1"/>
                      <a:endParaRPr lang="en-GB" sz="900" b="0" u="none" strike="noStrike" kern="1200">
                        <a:solidFill>
                          <a:schemeClr val="dk1"/>
                        </a:solidFill>
                        <a:effectLst/>
                        <a:latin typeface="Brandon Grotesque Regular"/>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Yes</a:t>
                      </a:r>
                    </a:p>
                  </a:txBody>
                  <a:tcPr marL="7405" marR="7405" marT="740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7405" marR="7405" marT="740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Yes</a:t>
                      </a:r>
                    </a:p>
                  </a:txBody>
                  <a:tcPr marL="7405" marR="7405" marT="740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7405" marR="7405" marT="740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Yes</a:t>
                      </a:r>
                    </a:p>
                  </a:txBody>
                  <a:tcPr marL="7405" marR="7405" marT="740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7405" marR="7405" marT="740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7405" marR="7405" marT="740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39840648"/>
                  </a:ext>
                </a:extLst>
              </a:tr>
              <a:tr h="292608">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Liege waffle</a:t>
                      </a: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Yes (wheat)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Yes</a:t>
                      </a: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Yes</a:t>
                      </a: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Yes</a:t>
                      </a: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027871696"/>
                  </a:ext>
                </a:extLst>
              </a:tr>
              <a:tr h="292608">
                <a:tc>
                  <a:txBody>
                    <a:bodyPr/>
                    <a:lstStyle/>
                    <a:p>
                      <a:pPr marL="0" algn="ctr" defTabSz="914400" rtl="0" eaLnBrk="1" fontAlgn="ctr" latinLnBrk="0" hangingPunct="1"/>
                      <a:r>
                        <a:rPr lang="en-GB" sz="900" b="0" u="none" strike="noStrike" kern="1200" dirty="0">
                          <a:solidFill>
                            <a:schemeClr val="dk1"/>
                          </a:solidFill>
                          <a:effectLst/>
                          <a:latin typeface="Brandon Grotesque Regular"/>
                          <a:ea typeface="+mn-ea"/>
                          <a:cs typeface="+mn-cs"/>
                        </a:rPr>
                        <a:t>Carrot cake</a:t>
                      </a: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Yes (wheat, spelt)</a:t>
                      </a: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a:ln>
                            <a:noFill/>
                          </a:ln>
                          <a:solidFill>
                            <a:prstClr val="black"/>
                          </a:solidFill>
                          <a:effectLst/>
                          <a:uLnTx/>
                          <a:uFillTx/>
                          <a:latin typeface="Brandon Grotesque Regular"/>
                          <a:ea typeface="+mn-ea"/>
                          <a:cs typeface="+mn-cs"/>
                        </a:rPr>
                        <a:t>*</a:t>
                      </a: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Yes (almond)</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Yes</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lvl="0" algn="ctr">
                        <a:buNone/>
                      </a:pPr>
                      <a:endParaRPr lang="en-GB" sz="1000" b="0" u="none" strike="noStrike" kern="1200">
                        <a:solidFill>
                          <a:schemeClr val="dk1"/>
                        </a:solidFill>
                        <a:effectLst/>
                        <a:latin typeface="Brandon Grotesque Regular" panose="020B0503020203060202" pitchFamily="34" charset="77"/>
                        <a:ea typeface="+mn-ea"/>
                        <a:cs typeface="+mn-cs"/>
                      </a:endParaRP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606943616"/>
                  </a:ext>
                </a:extLst>
              </a:tr>
              <a:tr h="292608">
                <a:tc>
                  <a:txBody>
                    <a:bodyPr/>
                    <a:lstStyle/>
                    <a:p>
                      <a:pPr algn="ctr" rtl="0" fontAlgn="ctr"/>
                      <a:r>
                        <a:rPr lang="en-GB" sz="900" b="0" i="0" u="none" strike="noStrike">
                          <a:solidFill>
                            <a:srgbClr val="000000"/>
                          </a:solidFill>
                          <a:effectLst/>
                          <a:latin typeface="Brandon Grotesque Regular"/>
                        </a:rPr>
                        <a:t>Red fruit cheesecake</a:t>
                      </a:r>
                    </a:p>
                  </a:txBody>
                  <a:tcPr marL="6933" marR="6933" marT="693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rtl="0" eaLnBrk="1" fontAlgn="ctr" latinLnBrk="0" hangingPunct="1">
                        <a:lnSpc>
                          <a:spcPct val="100000"/>
                        </a:lnSpc>
                        <a:spcBef>
                          <a:spcPts val="0"/>
                        </a:spcBef>
                        <a:spcAft>
                          <a:spcPts val="0"/>
                        </a:spcAft>
                        <a:buFontTx/>
                        <a:buNone/>
                      </a:pPr>
                      <a:r>
                        <a:rPr lang="en-GB" sz="900" b="0" u="none" strike="noStrike" kern="1200">
                          <a:solidFill>
                            <a:schemeClr val="dk1"/>
                          </a:solidFill>
                          <a:effectLst/>
                          <a:latin typeface="Brandon Grotesque Regular"/>
                          <a:ea typeface="+mn-ea"/>
                          <a:cs typeface="+mn-cs"/>
                        </a:rPr>
                        <a:t>Yes (wheat)</a:t>
                      </a:r>
                    </a:p>
                  </a:txBody>
                  <a:tcPr marL="6933" marR="6933" marT="693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en-GB" sz="900" b="0" u="none" strike="noStrike" kern="1200">
                          <a:solidFill>
                            <a:schemeClr val="dk1"/>
                          </a:solidFill>
                          <a:effectLst/>
                          <a:latin typeface="Brandon Grotesque Regular"/>
                          <a:ea typeface="+mn-ea"/>
                          <a:cs typeface="+mn-cs"/>
                        </a:rPr>
                        <a:t>Yes</a:t>
                      </a:r>
                      <a:endParaRPr lang="en-GB" sz="900" b="0" i="0" u="none" strike="noStrike">
                        <a:solidFill>
                          <a:srgbClr val="000000"/>
                        </a:solidFill>
                        <a:effectLst/>
                        <a:latin typeface="Brandon Grotesque Regular"/>
                      </a:endParaRPr>
                    </a:p>
                  </a:txBody>
                  <a:tcPr marL="6933" marR="6933" marT="693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fr-FR" sz="1700">
                        <a:latin typeface="Brandon Grotesque Regular" panose="020B0503020203060202" pitchFamily="34" charset="77"/>
                      </a:endParaRPr>
                    </a:p>
                  </a:txBody>
                  <a:tcPr marL="6933" marR="6933" marT="693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en-GB" sz="900" b="0" u="none" strike="noStrike" kern="1200">
                          <a:solidFill>
                            <a:schemeClr val="dk1"/>
                          </a:solidFill>
                          <a:effectLst/>
                          <a:latin typeface="Brandon Grotesque Regular"/>
                          <a:ea typeface="+mn-ea"/>
                          <a:cs typeface="+mn-cs"/>
                        </a:rPr>
                        <a:t>Yes</a:t>
                      </a:r>
                      <a:endParaRPr lang="en-GB" sz="900" b="0" i="0" u="none" strike="noStrike">
                        <a:solidFill>
                          <a:srgbClr val="000000"/>
                        </a:solidFill>
                        <a:effectLst/>
                        <a:latin typeface="Brandon Grotesque Regular"/>
                      </a:endParaRPr>
                    </a:p>
                  </a:txBody>
                  <a:tcPr marL="6933" marR="6933" marT="693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1000" b="0" i="0" u="none" strike="noStrike">
                        <a:solidFill>
                          <a:srgbClr val="000000"/>
                        </a:solidFill>
                        <a:effectLst/>
                        <a:latin typeface="Brandon Grotesque Regular" panose="020B0503020203060202" pitchFamily="34" charset="77"/>
                      </a:endParaRPr>
                    </a:p>
                  </a:txBody>
                  <a:tcPr marL="6933" marR="6933" marT="693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1000" b="0" i="0" u="none" strike="noStrike">
                        <a:solidFill>
                          <a:srgbClr val="000000"/>
                        </a:solidFill>
                        <a:effectLst/>
                        <a:highlight>
                          <a:srgbClr val="FFFF00"/>
                        </a:highlight>
                        <a:latin typeface="Brandon Grotesque Regular" panose="020B0503020203060202" pitchFamily="34" charset="77"/>
                      </a:endParaRPr>
                    </a:p>
                  </a:txBody>
                  <a:tcPr marL="6933" marR="6933" marT="693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US" sz="1000" b="0" i="0" u="none" strike="noStrike">
                        <a:solidFill>
                          <a:srgbClr val="000000"/>
                        </a:solidFill>
                        <a:effectLst/>
                        <a:highlight>
                          <a:srgbClr val="FFFF00"/>
                        </a:highlight>
                        <a:latin typeface="Brandon Grotesque Regular" panose="020B0503020203060202" pitchFamily="34" charset="77"/>
                      </a:endParaRPr>
                    </a:p>
                  </a:txBody>
                  <a:tcPr marL="6933" marR="6933" marT="693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051315052"/>
                  </a:ext>
                </a:extLst>
              </a:tr>
              <a:tr h="292608">
                <a:tc>
                  <a:txBody>
                    <a:bodyPr/>
                    <a:lstStyle/>
                    <a:p>
                      <a:pPr marL="0" algn="ctr" defTabSz="914400" rtl="0" eaLnBrk="1" fontAlgn="ctr" latinLnBrk="0" hangingPunct="1"/>
                      <a:r>
                        <a:rPr lang="en-GB" sz="900" b="0" u="none" strike="noStrike" kern="1200" dirty="0">
                          <a:solidFill>
                            <a:schemeClr val="dk1"/>
                          </a:solidFill>
                          <a:effectLst/>
                          <a:latin typeface="Brandon Grotesque Regular"/>
                          <a:ea typeface="+mn-ea"/>
                          <a:cs typeface="+mn-cs"/>
                        </a:rPr>
                        <a:t>Banana bread</a:t>
                      </a: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Yes (wheat)</a:t>
                      </a: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900" b="0" u="none" strike="noStrike" kern="1200">
                        <a:solidFill>
                          <a:schemeClr val="tx1"/>
                        </a:solidFill>
                        <a:effectLst/>
                        <a:latin typeface="Brandon Grotesque Regular"/>
                        <a:ea typeface="+mn-ea"/>
                        <a:cs typeface="+mn-cs"/>
                      </a:endParaRP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900" b="0" u="none" strike="noStrike" kern="1200">
                        <a:solidFill>
                          <a:schemeClr val="dk1"/>
                        </a:solidFill>
                        <a:effectLst/>
                        <a:latin typeface="Brandon Grotesque Regular" panose="020B0503020203060202" pitchFamily="34" charset="77"/>
                        <a:ea typeface="+mn-ea"/>
                        <a:cs typeface="+mn-cs"/>
                      </a:endParaRP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Yes</a:t>
                      </a: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000" b="0" u="none" strike="noStrike" kern="1200">
                        <a:solidFill>
                          <a:schemeClr val="dk1"/>
                        </a:solidFill>
                        <a:effectLst/>
                        <a:latin typeface="Brandon Grotesque Regular" panose="020B0503020203060202" pitchFamily="34" charset="77"/>
                        <a:ea typeface="+mn-ea"/>
                        <a:cs typeface="+mn-cs"/>
                      </a:endParaRP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Yes (walnut)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a:ln>
                            <a:noFill/>
                          </a:ln>
                          <a:solidFill>
                            <a:prstClr val="black"/>
                          </a:solidFill>
                          <a:effectLst/>
                          <a:uLnTx/>
                          <a:uFillTx/>
                          <a:latin typeface="Brandon Grotesque Regular"/>
                          <a:ea typeface="+mn-ea"/>
                          <a:cs typeface="+mn-cs"/>
                        </a:rPr>
                        <a:t>*</a:t>
                      </a: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113923559"/>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Mini Pancakes</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Yes (wheat)</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endParaRPr lang="en-GB" sz="16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17557807"/>
                  </a:ext>
                </a:extLst>
              </a:tr>
              <a:tr h="292608">
                <a:tc>
                  <a:txBody>
                    <a:bodyPr/>
                    <a:lstStyle/>
                    <a:p>
                      <a:pPr marL="0" algn="ctr" defTabSz="914400" rtl="0" eaLnBrk="1" fontAlgn="ctr" latinLnBrk="0" hangingPunct="1"/>
                      <a:r>
                        <a:rPr lang="en-GB" sz="900" b="0" u="none" strike="noStrike" kern="1200" dirty="0">
                          <a:solidFill>
                            <a:schemeClr val="dk1"/>
                          </a:solidFill>
                          <a:effectLst/>
                          <a:latin typeface="Brandon Grotesque Regular"/>
                          <a:ea typeface="+mn-ea"/>
                          <a:cs typeface="+mn-cs"/>
                        </a:rPr>
                        <a:t>Spelt quinoa scone</a:t>
                      </a: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(wheat)</a:t>
                      </a: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900" b="0" u="none" strike="noStrike" kern="1200">
                        <a:solidFill>
                          <a:schemeClr val="dk1"/>
                        </a:solidFill>
                        <a:effectLst/>
                        <a:latin typeface="Brandon Grotesque Regular"/>
                        <a:ea typeface="+mn-ea"/>
                        <a:cs typeface="+mn-cs"/>
                      </a:endParaRP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000" b="0" u="none" strike="noStrike" kern="1200">
                        <a:solidFill>
                          <a:schemeClr val="dk1"/>
                        </a:solidFill>
                        <a:effectLst/>
                        <a:latin typeface="Brandon Grotesque Regular"/>
                        <a:ea typeface="+mn-ea"/>
                        <a:cs typeface="+mn-cs"/>
                      </a:endParaRP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Yes</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prstClr val="black"/>
                          </a:solidFill>
                          <a:effectLst/>
                          <a:uLnTx/>
                          <a:uFillTx/>
                          <a:latin typeface="Brandon Grotesque Regular"/>
                          <a:ea typeface="+mn-ea"/>
                          <a:cs typeface="+mn-cs"/>
                        </a:rPr>
                        <a:t>Yes (almond)</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35159599"/>
                  </a:ext>
                </a:extLst>
              </a:tr>
              <a:tr h="292608">
                <a:tc>
                  <a:txBody>
                    <a:bodyPr/>
                    <a:lstStyle/>
                    <a:p>
                      <a:pPr marL="0" algn="ctr" defTabSz="914400" rtl="0" eaLnBrk="1" fontAlgn="ctr" latinLnBrk="0" hangingPunct="1"/>
                      <a:r>
                        <a:rPr lang="en-GB" sz="900" b="0" u="none" strike="noStrike" kern="1200" dirty="0">
                          <a:solidFill>
                            <a:schemeClr val="dk1"/>
                          </a:solidFill>
                          <a:effectLst/>
                          <a:latin typeface="Brandon Grotesque Regular"/>
                          <a:ea typeface="+mn-ea"/>
                          <a:cs typeface="+mn-cs"/>
                        </a:rPr>
                        <a:t>Vegan chocolate tart</a:t>
                      </a: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algn="ctr" rtl="0" eaLnBrk="1" fontAlgn="ctr" latinLnBrk="0" hangingPunct="1"/>
                      <a:r>
                        <a:rPr lang="en-GB" sz="900" b="0" u="none" strike="noStrike" kern="1200" dirty="0">
                          <a:solidFill>
                            <a:schemeClr val="dk1"/>
                          </a:solidFill>
                          <a:effectLst/>
                          <a:latin typeface="Brandon Grotesque Regular"/>
                          <a:ea typeface="+mn-ea"/>
                          <a:cs typeface="+mn-cs"/>
                        </a:rPr>
                        <a:t>Yes (wheat, oat)</a:t>
                      </a: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600" b="0" u="none" strike="noStrike" kern="1200" dirty="0">
                        <a:solidFill>
                          <a:schemeClr val="dk1"/>
                        </a:solidFill>
                        <a:effectLst/>
                        <a:latin typeface="Brandon Grotesque Regular" panose="020B0503020203060202" pitchFamily="34" charset="77"/>
                        <a:ea typeface="+mn-ea"/>
                        <a:cs typeface="+mn-cs"/>
                      </a:endParaRP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prstClr val="black"/>
                          </a:solidFill>
                          <a:effectLst/>
                          <a:uLnTx/>
                          <a:uFillTx/>
                          <a:latin typeface="Brandon Grotesque Regular"/>
                          <a:ea typeface="+mn-ea"/>
                          <a:cs typeface="+mn-cs"/>
                        </a:rPr>
                        <a:t>Yes (almond)</a:t>
                      </a: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endParaRPr kumimoji="0" lang="en-GB" sz="900" b="0" i="0" u="none" strike="noStrike" kern="1200" cap="none" spc="0" normalizeH="0" baseline="0" noProof="0" dirty="0">
                        <a:ln>
                          <a:noFill/>
                        </a:ln>
                        <a:solidFill>
                          <a:prstClr val="black"/>
                        </a:solidFill>
                        <a:effectLst/>
                        <a:uLnTx/>
                        <a:uFillTx/>
                        <a:latin typeface="Brandon Grotesque Regular"/>
                        <a:ea typeface="+mn-ea"/>
                        <a:cs typeface="+mn-cs"/>
                      </a:endParaRP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dirty="0">
                        <a:solidFill>
                          <a:schemeClr val="dk1"/>
                        </a:solidFill>
                        <a:effectLst/>
                        <a:latin typeface="Brandon Grotesque Regular" panose="020B0503020203060202" pitchFamily="34" charset="77"/>
                        <a:ea typeface="+mn-ea"/>
                        <a:cs typeface="+mn-cs"/>
                      </a:endParaRP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dirty="0">
                        <a:solidFill>
                          <a:schemeClr val="dk1"/>
                        </a:solidFill>
                        <a:effectLst/>
                        <a:latin typeface="Brandon Grotesque Regular" panose="020B0503020203060202" pitchFamily="34" charset="77"/>
                        <a:ea typeface="+mn-ea"/>
                        <a:cs typeface="+mn-cs"/>
                      </a:endParaRP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438152999"/>
                  </a:ext>
                </a:extLst>
              </a:tr>
              <a:tr h="292608">
                <a:tc>
                  <a:txBody>
                    <a:bodyPr/>
                    <a:lstStyle/>
                    <a:p>
                      <a:pPr marL="0" algn="ctr" defTabSz="914400" rtl="0" eaLnBrk="1" fontAlgn="ctr" latinLnBrk="0" hangingPunct="1"/>
                      <a:r>
                        <a:rPr lang="en-GB" sz="900" b="0" u="none" strike="noStrike" kern="1200" dirty="0">
                          <a:solidFill>
                            <a:schemeClr val="dk1"/>
                          </a:solidFill>
                          <a:effectLst/>
                          <a:latin typeface="Brandon Grotesque Regular"/>
                          <a:ea typeface="+mn-ea"/>
                          <a:cs typeface="+mn-cs"/>
                        </a:rPr>
                        <a:t>Eclair</a:t>
                      </a: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(wheat)</a:t>
                      </a:r>
                      <a:endParaRPr kumimoji="0" lang="en-GB" sz="900" b="0" i="0" u="none" strike="noStrike" kern="1200" cap="none" spc="0" normalizeH="0" baseline="0" noProof="0" dirty="0">
                        <a:ln>
                          <a:noFill/>
                        </a:ln>
                        <a:solidFill>
                          <a:prstClr val="black"/>
                        </a:solidFill>
                        <a:effectLst/>
                        <a:uLnTx/>
                        <a:uFillTx/>
                        <a:latin typeface="Brandon Grotesque Regular"/>
                        <a:ea typeface="+mn-ea"/>
                        <a:cs typeface="+mn-cs"/>
                      </a:endParaRP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endParaRPr kumimoji="0" lang="en-GB" sz="900" b="0" i="0" u="none" strike="noStrike" kern="1200" cap="none" spc="0" normalizeH="0" baseline="0" noProof="0" dirty="0">
                        <a:ln>
                          <a:noFill/>
                        </a:ln>
                        <a:solidFill>
                          <a:prstClr val="black"/>
                        </a:solidFill>
                        <a:effectLst/>
                        <a:uLnTx/>
                        <a:uFillTx/>
                        <a:latin typeface="Brandon Grotesque Regular"/>
                        <a:ea typeface="+mn-ea"/>
                        <a:cs typeface="+mn-cs"/>
                      </a:endParaRP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900" b="0" u="none" strike="noStrike" kern="1200" dirty="0">
                        <a:solidFill>
                          <a:schemeClr val="dk1"/>
                        </a:solidFill>
                        <a:effectLst/>
                        <a:latin typeface="Brandon Grotesque Regular" panose="020B0503020203060202" pitchFamily="34" charset="77"/>
                        <a:ea typeface="+mn-ea"/>
                        <a:cs typeface="+mn-cs"/>
                      </a:endParaRP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endParaRPr kumimoji="0" lang="en-GB" sz="900" b="0" i="0" u="none" strike="noStrike" kern="1200" cap="none" spc="0" normalizeH="0" baseline="0" noProof="0" dirty="0">
                        <a:ln>
                          <a:noFill/>
                        </a:ln>
                        <a:solidFill>
                          <a:prstClr val="black"/>
                        </a:solidFill>
                        <a:effectLst/>
                        <a:uLnTx/>
                        <a:uFillTx/>
                        <a:latin typeface="Brandon Grotesque Regular"/>
                        <a:ea typeface="+mn-ea"/>
                        <a:cs typeface="+mn-cs"/>
                      </a:endParaRP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000" b="0" u="none" strike="noStrike" kern="1200">
                        <a:solidFill>
                          <a:schemeClr val="dk1"/>
                        </a:solidFill>
                        <a:effectLst/>
                        <a:latin typeface="Brandon Grotesque Regular" panose="020B0503020203060202" pitchFamily="34" charset="77"/>
                        <a:ea typeface="+mn-ea"/>
                        <a:cs typeface="+mn-cs"/>
                      </a:endParaRP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tx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Yes</a:t>
                      </a: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dirty="0">
                        <a:solidFill>
                          <a:schemeClr val="dk1"/>
                        </a:solidFill>
                        <a:effectLst/>
                        <a:latin typeface="Brandon Grotesque Regular" panose="020B0503020203060202" pitchFamily="34" charset="77"/>
                        <a:ea typeface="+mn-ea"/>
                        <a:cs typeface="+mn-cs"/>
                      </a:endParaRP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67131372"/>
                  </a:ext>
                </a:extLst>
              </a:tr>
              <a:tr h="292608">
                <a:tc>
                  <a:txBody>
                    <a:bodyPr/>
                    <a:lstStyle/>
                    <a:p>
                      <a:pPr marL="0" algn="ctr" defTabSz="914400" rtl="0" eaLnBrk="1" fontAlgn="ctr" latinLnBrk="0" hangingPunct="1"/>
                      <a:r>
                        <a:rPr lang="en-GB" sz="900" b="0" u="none" strike="noStrike" kern="1200" dirty="0">
                          <a:solidFill>
                            <a:schemeClr val="dk1"/>
                          </a:solidFill>
                          <a:effectLst/>
                          <a:latin typeface="Brandon Grotesque Regular"/>
                          <a:ea typeface="+mn-ea"/>
                          <a:cs typeface="+mn-cs"/>
                        </a:rPr>
                        <a:t>Caramel tart</a:t>
                      </a: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Yes (wheat)</a:t>
                      </a: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Yes</a:t>
                      </a: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dirty="0">
                        <a:solidFill>
                          <a:schemeClr val="dk1"/>
                        </a:solidFill>
                        <a:effectLst/>
                        <a:latin typeface="Brandon Grotesque Regular" panose="020B0503020203060202" pitchFamily="34" charset="77"/>
                        <a:ea typeface="+mn-ea"/>
                        <a:cs typeface="+mn-cs"/>
                      </a:endParaRP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Yes</a:t>
                      </a: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900" b="0" u="none" strike="noStrike" kern="1200" dirty="0">
                          <a:solidFill>
                            <a:schemeClr val="dk1"/>
                          </a:solidFill>
                          <a:effectLst/>
                          <a:latin typeface="Brandon Grotesque Regular"/>
                          <a:ea typeface="+mn-ea"/>
                          <a:cs typeface="+mn-cs"/>
                        </a:rPr>
                        <a:t>Yes (hazelnut)</a:t>
                      </a: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dirty="0">
                        <a:solidFill>
                          <a:schemeClr val="dk1"/>
                        </a:solidFill>
                        <a:effectLst/>
                        <a:latin typeface="Brandon Grotesque Regular" panose="020B0503020203060202" pitchFamily="34" charset="77"/>
                        <a:ea typeface="+mn-ea"/>
                        <a:cs typeface="+mn-cs"/>
                      </a:endParaRP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dirty="0">
                        <a:solidFill>
                          <a:schemeClr val="dk1"/>
                        </a:solidFill>
                        <a:effectLst/>
                        <a:latin typeface="Brandon Grotesque Regular" panose="020B0503020203060202" pitchFamily="34" charset="77"/>
                        <a:ea typeface="+mn-ea"/>
                        <a:cs typeface="+mn-cs"/>
                      </a:endParaRP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492155364"/>
                  </a:ext>
                </a:extLst>
              </a:tr>
              <a:tr h="292608">
                <a:tc>
                  <a:txBody>
                    <a:bodyPr/>
                    <a:lstStyle/>
                    <a:p>
                      <a:pPr marL="0" algn="ctr" defTabSz="914400" rtl="0" eaLnBrk="1" fontAlgn="ctr" latinLnBrk="0" hangingPunct="1"/>
                      <a:r>
                        <a:rPr lang="en-GB" sz="900" b="0" u="none" strike="noStrike" kern="1200" dirty="0">
                          <a:solidFill>
                            <a:schemeClr val="dk1"/>
                          </a:solidFill>
                          <a:effectLst/>
                          <a:latin typeface="Brandon Grotesque Regular"/>
                          <a:ea typeface="+mn-ea"/>
                          <a:cs typeface="+mn-cs"/>
                        </a:rPr>
                        <a:t>Portuguese custard tart</a:t>
                      </a: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Yes (wheat)</a:t>
                      </a: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Yes</a:t>
                      </a: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900" b="0" u="none" strike="noStrike" kern="1200">
                        <a:solidFill>
                          <a:schemeClr val="dk1"/>
                        </a:solidFill>
                        <a:effectLst/>
                        <a:latin typeface="Brandon Grotesque Regular"/>
                        <a:ea typeface="+mn-ea"/>
                        <a:cs typeface="+mn-cs"/>
                      </a:endParaRP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Yes</a:t>
                      </a: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000" b="0" u="none" strike="noStrike" kern="1200">
                        <a:solidFill>
                          <a:schemeClr val="dk1"/>
                        </a:solidFill>
                        <a:effectLst/>
                        <a:latin typeface="Brandon Grotesque Regular"/>
                        <a:ea typeface="+mn-ea"/>
                        <a:cs typeface="+mn-cs"/>
                      </a:endParaRP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a:ln>
                            <a:noFill/>
                          </a:ln>
                          <a:solidFill>
                            <a:prstClr val="black"/>
                          </a:solidFill>
                          <a:effectLst/>
                          <a:uLnTx/>
                          <a:uFillTx/>
                          <a:latin typeface="Brandon Grotesque Regular"/>
                          <a:ea typeface="+mn-ea"/>
                          <a:cs typeface="+mn-cs"/>
                        </a:rPr>
                        <a:t>Yes</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dirty="0">
                        <a:solidFill>
                          <a:schemeClr val="dk1"/>
                        </a:solidFill>
                        <a:effectLst/>
                        <a:latin typeface="Brandon Grotesque Regular" panose="020B0503020203060202" pitchFamily="34" charset="77"/>
                        <a:ea typeface="+mn-ea"/>
                        <a:cs typeface="+mn-cs"/>
                      </a:endParaRP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dirty="0">
                        <a:solidFill>
                          <a:schemeClr val="dk1"/>
                        </a:solidFill>
                        <a:effectLst/>
                        <a:latin typeface="Brandon Grotesque Regular" panose="020B0503020203060202" pitchFamily="34" charset="77"/>
                        <a:ea typeface="+mn-ea"/>
                        <a:cs typeface="+mn-cs"/>
                      </a:endParaRP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463991795"/>
                  </a:ext>
                </a:extLst>
              </a:tr>
              <a:tr h="292608">
                <a:tc>
                  <a:txBody>
                    <a:bodyPr/>
                    <a:lstStyle/>
                    <a:p>
                      <a:pPr marL="0" lvl="0" algn="ctr">
                        <a:buNone/>
                      </a:pPr>
                      <a:r>
                        <a:rPr lang="en-GB" sz="900" b="0" u="none" strike="noStrike" kern="1200" dirty="0">
                          <a:solidFill>
                            <a:schemeClr val="dk1"/>
                          </a:solidFill>
                          <a:effectLst/>
                          <a:latin typeface="Brandon Grotesque Regular"/>
                          <a:ea typeface="+mn-ea"/>
                          <a:cs typeface="+mn-cs"/>
                        </a:rPr>
                        <a:t>Raspberry white chocolate tart</a:t>
                      </a: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Yes (wheat)</a:t>
                      </a: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Yes</a:t>
                      </a: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lvl="0" algn="ctr" defTabSz="914400">
                        <a:buNone/>
                      </a:pPr>
                      <a:endParaRPr lang="en-GB" sz="1600" b="0" u="none" strike="noStrike" kern="1200" dirty="0">
                        <a:solidFill>
                          <a:schemeClr val="dk1"/>
                        </a:solidFill>
                        <a:effectLst/>
                        <a:latin typeface="Brandon Grotesque Regular"/>
                        <a:ea typeface="+mn-ea"/>
                        <a:cs typeface="+mn-cs"/>
                      </a:endParaRP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u="none" strike="noStrike" kern="1200" dirty="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Brandon Grotesque Regular"/>
                          <a:ea typeface="+mn-ea"/>
                          <a:cs typeface="+mn-cs"/>
                        </a:rPr>
                        <a:t>Yes</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lvl="0" indent="0" algn="ctr" defTabSz="914400">
                        <a:lnSpc>
                          <a:spcPct val="100000"/>
                        </a:lnSpc>
                        <a:spcBef>
                          <a:spcPts val="0"/>
                        </a:spcBef>
                        <a:spcAft>
                          <a:spcPts val="0"/>
                        </a:spcAft>
                        <a:buNone/>
                        <a:tabLst/>
                        <a:defRPr/>
                      </a:pPr>
                      <a:endParaRPr lang="en-GB" sz="1000" b="0" u="none" strike="noStrike" kern="1200" dirty="0">
                        <a:solidFill>
                          <a:schemeClr val="dk1"/>
                        </a:solidFill>
                        <a:effectLst/>
                        <a:latin typeface="Brandon Grotesque Regular"/>
                        <a:ea typeface="+mn-ea"/>
                        <a:cs typeface="+mn-cs"/>
                      </a:endParaRP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Yes</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Brandon Grotesque Regular"/>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dirty="0">
                        <a:solidFill>
                          <a:schemeClr val="dk1"/>
                        </a:solidFill>
                        <a:effectLst/>
                        <a:latin typeface="Brandon Grotesque Regular" panose="020B0503020203060202" pitchFamily="34" charset="77"/>
                        <a:ea typeface="+mn-ea"/>
                        <a:cs typeface="+mn-cs"/>
                      </a:endParaRP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572040192"/>
                  </a:ext>
                </a:extLst>
              </a:tr>
              <a:tr h="292608">
                <a:tc>
                  <a:txBody>
                    <a:bodyPr/>
                    <a:lstStyle/>
                    <a:p>
                      <a:pPr marL="0" lvl="0" algn="ctr">
                        <a:buNone/>
                      </a:pPr>
                      <a:r>
                        <a:rPr lang="en-GB" sz="900" b="0" u="none" strike="noStrike" kern="1200" dirty="0">
                          <a:solidFill>
                            <a:schemeClr val="dk1"/>
                          </a:solidFill>
                          <a:effectLst/>
                          <a:latin typeface="Brandon Grotesque Regular"/>
                          <a:ea typeface="+mn-ea"/>
                          <a:cs typeface="+mn-cs"/>
                        </a:rPr>
                        <a:t>Chai cake</a:t>
                      </a: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Yes (wheat)</a:t>
                      </a: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Yes</a:t>
                      </a: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lvl="0" algn="ctr" defTabSz="914400">
                        <a:buNone/>
                      </a:pPr>
                      <a:endParaRPr lang="en-GB" sz="1600" b="0" u="none" strike="noStrike" kern="1200" dirty="0">
                        <a:solidFill>
                          <a:schemeClr val="dk1"/>
                        </a:solidFill>
                        <a:effectLst/>
                        <a:latin typeface="Brandon Grotesque Regular"/>
                        <a:ea typeface="+mn-ea"/>
                        <a:cs typeface="+mn-cs"/>
                      </a:endParaRP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u="none" strike="noStrike" kern="1200" dirty="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Brandon Grotesque Regular"/>
                          <a:ea typeface="+mn-ea"/>
                          <a:cs typeface="+mn-cs"/>
                        </a:rPr>
                        <a:t>Yes</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lvl="0" indent="0" algn="ctr" defTabSz="914400">
                        <a:lnSpc>
                          <a:spcPct val="100000"/>
                        </a:lnSpc>
                        <a:spcBef>
                          <a:spcPts val="0"/>
                        </a:spcBef>
                        <a:spcAft>
                          <a:spcPts val="0"/>
                        </a:spcAft>
                        <a:buNone/>
                        <a:tabLst/>
                        <a:defRPr/>
                      </a:pPr>
                      <a:endParaRPr lang="en-GB" sz="1000" b="0" u="none" strike="noStrike" kern="1200" dirty="0">
                        <a:solidFill>
                          <a:schemeClr val="dk1"/>
                        </a:solidFill>
                        <a:effectLst/>
                        <a:latin typeface="Brandon Grotesque Regular"/>
                        <a:ea typeface="+mn-ea"/>
                        <a:cs typeface="+mn-cs"/>
                      </a:endParaRP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dirty="0">
                        <a:solidFill>
                          <a:schemeClr val="dk1"/>
                        </a:solidFill>
                        <a:effectLst/>
                        <a:latin typeface="Brandon Grotesque Regular" panose="020B0503020203060202" pitchFamily="34" charset="77"/>
                        <a:ea typeface="+mn-ea"/>
                        <a:cs typeface="+mn-cs"/>
                      </a:endParaRP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dirty="0">
                        <a:solidFill>
                          <a:schemeClr val="dk1"/>
                        </a:solidFill>
                        <a:effectLst/>
                        <a:latin typeface="Brandon Grotesque Regular" panose="020B0503020203060202" pitchFamily="34" charset="77"/>
                        <a:ea typeface="+mn-ea"/>
                        <a:cs typeface="+mn-cs"/>
                      </a:endParaRP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248026257"/>
                  </a:ext>
                </a:extLst>
              </a:tr>
            </a:tbl>
          </a:graphicData>
        </a:graphic>
      </p:graphicFrame>
      <p:sp>
        <p:nvSpPr>
          <p:cNvPr id="5" name="TextBox 4">
            <a:extLst>
              <a:ext uri="{FF2B5EF4-FFF2-40B4-BE49-F238E27FC236}">
                <a16:creationId xmlns:a16="http://schemas.microsoft.com/office/drawing/2014/main" id="{3EE05406-5D06-C165-4DC7-FC0A6A1C01D5}"/>
              </a:ext>
            </a:extLst>
          </p:cNvPr>
          <p:cNvSpPr txBox="1"/>
          <p:nvPr/>
        </p:nvSpPr>
        <p:spPr>
          <a:xfrm>
            <a:off x="176505" y="6173942"/>
            <a:ext cx="11060710" cy="369332"/>
          </a:xfrm>
          <a:prstGeom prst="rect">
            <a:avLst/>
          </a:prstGeom>
          <a:noFill/>
        </p:spPr>
        <p:txBody>
          <a:bodyPr wrap="square" rtlCol="0">
            <a:spAutoFit/>
          </a:bodyPr>
          <a:lstStyle/>
          <a:p>
            <a:r>
              <a:rPr lang="en-GB" sz="900" dirty="0"/>
              <a:t>Le Pain Quotidien has identified the allergens present in the raw materials used to make these preparations and has listed them in this table.  We work in an open kitchen where gluten, milk, fish, eggs, sesame, nuts, soy, celery, mustard and sulphites are present. Traces of these allergens can potentially be found in our preparations and products and are indicated with an asterisk.</a:t>
            </a:r>
          </a:p>
        </p:txBody>
      </p:sp>
      <p:sp>
        <p:nvSpPr>
          <p:cNvPr id="6" name="TextBox 5">
            <a:extLst>
              <a:ext uri="{FF2B5EF4-FFF2-40B4-BE49-F238E27FC236}">
                <a16:creationId xmlns:a16="http://schemas.microsoft.com/office/drawing/2014/main" id="{AE7729C2-071C-AD37-EC61-B37630BE1E45}"/>
              </a:ext>
            </a:extLst>
          </p:cNvPr>
          <p:cNvSpPr txBox="1"/>
          <p:nvPr/>
        </p:nvSpPr>
        <p:spPr>
          <a:xfrm>
            <a:off x="176505" y="6534610"/>
            <a:ext cx="6272871" cy="215444"/>
          </a:xfrm>
          <a:prstGeom prst="rect">
            <a:avLst/>
          </a:prstGeom>
          <a:noFill/>
        </p:spPr>
        <p:txBody>
          <a:bodyPr wrap="none" rtlCol="0">
            <a:spAutoFit/>
          </a:bodyPr>
          <a:lstStyle/>
          <a:p>
            <a:r>
              <a:rPr lang="en-GB" sz="800" b="1"/>
              <a:t>Please note that the allergen (milk) in individual butter is not included in the table. The same applies to spreads (milk and nuts) found on tables.</a:t>
            </a:r>
          </a:p>
        </p:txBody>
      </p:sp>
      <p:sp>
        <p:nvSpPr>
          <p:cNvPr id="10" name="Titre 2">
            <a:extLst>
              <a:ext uri="{FF2B5EF4-FFF2-40B4-BE49-F238E27FC236}">
                <a16:creationId xmlns:a16="http://schemas.microsoft.com/office/drawing/2014/main" id="{81E1020B-0454-F2CC-806F-37B3B5CF5734}"/>
              </a:ext>
            </a:extLst>
          </p:cNvPr>
          <p:cNvSpPr>
            <a:spLocks noGrp="1"/>
          </p:cNvSpPr>
          <p:nvPr>
            <p:ph type="title"/>
          </p:nvPr>
        </p:nvSpPr>
        <p:spPr>
          <a:xfrm>
            <a:off x="459723" y="51289"/>
            <a:ext cx="10888722" cy="526874"/>
          </a:xfrm>
          <a:noFill/>
        </p:spPr>
        <p:txBody>
          <a:bodyPr>
            <a:noAutofit/>
          </a:bodyPr>
          <a:lstStyle/>
          <a:p>
            <a:pPr algn="ctr"/>
            <a:r>
              <a:rPr lang="fr-FR" sz="1800" b="1"/>
              <a:t>(*) </a:t>
            </a:r>
            <a:r>
              <a:rPr lang="nl-NL" sz="1800" b="1"/>
              <a:t>Possible present or traces present</a:t>
            </a:r>
            <a:endParaRPr lang="en-GB" sz="1800" b="1"/>
          </a:p>
        </p:txBody>
      </p:sp>
      <p:sp>
        <p:nvSpPr>
          <p:cNvPr id="2" name="ZoneTexte 12">
            <a:extLst>
              <a:ext uri="{FF2B5EF4-FFF2-40B4-BE49-F238E27FC236}">
                <a16:creationId xmlns:a16="http://schemas.microsoft.com/office/drawing/2014/main" id="{BA3112D7-73E0-600E-16E7-ACD520BA4690}"/>
              </a:ext>
            </a:extLst>
          </p:cNvPr>
          <p:cNvSpPr txBox="1"/>
          <p:nvPr/>
        </p:nvSpPr>
        <p:spPr>
          <a:xfrm>
            <a:off x="11359591" y="6526916"/>
            <a:ext cx="917359" cy="230832"/>
          </a:xfrm>
          <a:prstGeom prst="rect">
            <a:avLst/>
          </a:prstGeom>
          <a:noFill/>
        </p:spPr>
        <p:txBody>
          <a:bodyPr wrap="square" lIns="91440" tIns="45720" rIns="91440" bIns="45720" rtlCol="0" anchor="t">
            <a:spAutoFit/>
          </a:bodyPr>
          <a:lstStyle/>
          <a:p>
            <a:r>
              <a:rPr lang="en-GB" sz="900" dirty="0"/>
              <a:t>26/03/2025</a:t>
            </a:r>
            <a:endParaRPr lang="fr-FR" sz="900" dirty="0"/>
          </a:p>
        </p:txBody>
      </p:sp>
    </p:spTree>
    <p:extLst>
      <p:ext uri="{BB962C8B-B14F-4D97-AF65-F5344CB8AC3E}">
        <p14:creationId xmlns:p14="http://schemas.microsoft.com/office/powerpoint/2010/main" val="2775848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1">
            <a:extLst>
              <a:ext uri="{FF2B5EF4-FFF2-40B4-BE49-F238E27FC236}">
                <a16:creationId xmlns:a16="http://schemas.microsoft.com/office/drawing/2014/main" id="{99A0F3CD-F43E-F344-B37A-D65911999983}"/>
              </a:ext>
            </a:extLst>
          </p:cNvPr>
          <p:cNvGraphicFramePr>
            <a:graphicFrameLocks noGrp="1"/>
          </p:cNvGraphicFramePr>
          <p:nvPr>
            <p:extLst>
              <p:ext uri="{D42A27DB-BD31-4B8C-83A1-F6EECF244321}">
                <p14:modId xmlns:p14="http://schemas.microsoft.com/office/powerpoint/2010/main" val="2343161837"/>
              </p:ext>
            </p:extLst>
          </p:nvPr>
        </p:nvGraphicFramePr>
        <p:xfrm>
          <a:off x="280772" y="669555"/>
          <a:ext cx="11064240" cy="5237582"/>
        </p:xfrm>
        <a:graphic>
          <a:graphicData uri="http://schemas.openxmlformats.org/drawingml/2006/table">
            <a:tbl>
              <a:tblPr>
                <a:tableStyleId>{5C22544A-7EE6-4342-B048-85BDC9FD1C3A}</a:tableStyleId>
              </a:tblPr>
              <a:tblGrid>
                <a:gridCol w="1097280">
                  <a:extLst>
                    <a:ext uri="{9D8B030D-6E8A-4147-A177-3AD203B41FA5}">
                      <a16:colId xmlns:a16="http://schemas.microsoft.com/office/drawing/2014/main" val="1591242825"/>
                    </a:ext>
                  </a:extLst>
                </a:gridCol>
                <a:gridCol w="822960">
                  <a:extLst>
                    <a:ext uri="{9D8B030D-6E8A-4147-A177-3AD203B41FA5}">
                      <a16:colId xmlns:a16="http://schemas.microsoft.com/office/drawing/2014/main" val="2942461489"/>
                    </a:ext>
                  </a:extLst>
                </a:gridCol>
                <a:gridCol w="548640">
                  <a:extLst>
                    <a:ext uri="{9D8B030D-6E8A-4147-A177-3AD203B41FA5}">
                      <a16:colId xmlns:a16="http://schemas.microsoft.com/office/drawing/2014/main" val="3146103056"/>
                    </a:ext>
                  </a:extLst>
                </a:gridCol>
                <a:gridCol w="822960">
                  <a:extLst>
                    <a:ext uri="{9D8B030D-6E8A-4147-A177-3AD203B41FA5}">
                      <a16:colId xmlns:a16="http://schemas.microsoft.com/office/drawing/2014/main" val="3325827790"/>
                    </a:ext>
                  </a:extLst>
                </a:gridCol>
                <a:gridCol w="713232">
                  <a:extLst>
                    <a:ext uri="{9D8B030D-6E8A-4147-A177-3AD203B41FA5}">
                      <a16:colId xmlns:a16="http://schemas.microsoft.com/office/drawing/2014/main" val="1530534996"/>
                    </a:ext>
                  </a:extLst>
                </a:gridCol>
                <a:gridCol w="713232">
                  <a:extLst>
                    <a:ext uri="{9D8B030D-6E8A-4147-A177-3AD203B41FA5}">
                      <a16:colId xmlns:a16="http://schemas.microsoft.com/office/drawing/2014/main" val="1710999662"/>
                    </a:ext>
                  </a:extLst>
                </a:gridCol>
                <a:gridCol w="713232">
                  <a:extLst>
                    <a:ext uri="{9D8B030D-6E8A-4147-A177-3AD203B41FA5}">
                      <a16:colId xmlns:a16="http://schemas.microsoft.com/office/drawing/2014/main" val="2176544880"/>
                    </a:ext>
                  </a:extLst>
                </a:gridCol>
                <a:gridCol w="713232">
                  <a:extLst>
                    <a:ext uri="{9D8B030D-6E8A-4147-A177-3AD203B41FA5}">
                      <a16:colId xmlns:a16="http://schemas.microsoft.com/office/drawing/2014/main" val="3125003114"/>
                    </a:ext>
                  </a:extLst>
                </a:gridCol>
                <a:gridCol w="713232">
                  <a:extLst>
                    <a:ext uri="{9D8B030D-6E8A-4147-A177-3AD203B41FA5}">
                      <a16:colId xmlns:a16="http://schemas.microsoft.com/office/drawing/2014/main" val="2504121932"/>
                    </a:ext>
                  </a:extLst>
                </a:gridCol>
                <a:gridCol w="713232">
                  <a:extLst>
                    <a:ext uri="{9D8B030D-6E8A-4147-A177-3AD203B41FA5}">
                      <a16:colId xmlns:a16="http://schemas.microsoft.com/office/drawing/2014/main" val="3890516612"/>
                    </a:ext>
                  </a:extLst>
                </a:gridCol>
                <a:gridCol w="713232">
                  <a:extLst>
                    <a:ext uri="{9D8B030D-6E8A-4147-A177-3AD203B41FA5}">
                      <a16:colId xmlns:a16="http://schemas.microsoft.com/office/drawing/2014/main" val="2085786129"/>
                    </a:ext>
                  </a:extLst>
                </a:gridCol>
                <a:gridCol w="713232">
                  <a:extLst>
                    <a:ext uri="{9D8B030D-6E8A-4147-A177-3AD203B41FA5}">
                      <a16:colId xmlns:a16="http://schemas.microsoft.com/office/drawing/2014/main" val="3243913720"/>
                    </a:ext>
                  </a:extLst>
                </a:gridCol>
                <a:gridCol w="713232">
                  <a:extLst>
                    <a:ext uri="{9D8B030D-6E8A-4147-A177-3AD203B41FA5}">
                      <a16:colId xmlns:a16="http://schemas.microsoft.com/office/drawing/2014/main" val="3623303738"/>
                    </a:ext>
                  </a:extLst>
                </a:gridCol>
                <a:gridCol w="640080">
                  <a:extLst>
                    <a:ext uri="{9D8B030D-6E8A-4147-A177-3AD203B41FA5}">
                      <a16:colId xmlns:a16="http://schemas.microsoft.com/office/drawing/2014/main" val="3634832681"/>
                    </a:ext>
                  </a:extLst>
                </a:gridCol>
                <a:gridCol w="713232">
                  <a:extLst>
                    <a:ext uri="{9D8B030D-6E8A-4147-A177-3AD203B41FA5}">
                      <a16:colId xmlns:a16="http://schemas.microsoft.com/office/drawing/2014/main" val="3185033736"/>
                    </a:ext>
                  </a:extLst>
                </a:gridCol>
              </a:tblGrid>
              <a:tr h="265866">
                <a:tc>
                  <a:txBody>
                    <a:bodyPr/>
                    <a:lstStyle/>
                    <a:p>
                      <a:pPr algn="ctr" rtl="0" fontAlgn="ctr"/>
                      <a:r>
                        <a:rPr lang="en-GB" sz="1000" b="1" u="none" strike="noStrike" dirty="0">
                          <a:effectLst/>
                          <a:latin typeface="Brandon Grotesque Regular"/>
                        </a:rPr>
                        <a:t>PRODUCT</a:t>
                      </a:r>
                      <a:endParaRPr lang="en-GB" sz="1000" b="1" i="0" u="none" strike="noStrike" dirty="0">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algn="ctr" rtl="0" fontAlgn="ctr"/>
                      <a:r>
                        <a:rPr lang="en-GB" sz="800" b="1" u="none" strike="noStrike">
                          <a:effectLst/>
                          <a:latin typeface="Brandon Grotesque Regular"/>
                        </a:rPr>
                        <a:t>GLUTEN</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MILK</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nl-BE" sz="800" b="1">
                          <a:latin typeface="Brandon Grotesque Regular"/>
                        </a:rPr>
                        <a:t>MOLLUSCS</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FISH</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EGGS</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ARACHIDE</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SESAME </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NUTS</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SOYA</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CELERY</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MUSTARD</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SULPHITES</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LUPIN</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nl-BE" sz="800" b="1">
                          <a:latin typeface="Brandon Grotesque Regular"/>
                        </a:rPr>
                        <a:t>CRUSTACEANS</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97294979"/>
                  </a:ext>
                </a:extLst>
              </a:tr>
              <a:tr h="316111">
                <a:tc gridSpan="15">
                  <a:txBody>
                    <a:bodyPr/>
                    <a:lstStyle/>
                    <a:p>
                      <a:pPr marL="0" algn="ctr" defTabSz="914400" rtl="0" eaLnBrk="1" fontAlgn="ctr" latinLnBrk="0" hangingPunct="1"/>
                      <a:r>
                        <a:rPr lang="en-GB" sz="1600" b="1" u="none" strike="noStrike" kern="1200">
                          <a:solidFill>
                            <a:schemeClr val="dk1"/>
                          </a:solidFill>
                          <a:effectLst/>
                          <a:latin typeface="Brandon Grotesque Regular"/>
                          <a:ea typeface="+mn-ea"/>
                          <a:cs typeface="+mn-cs"/>
                        </a:rPr>
                        <a:t>DESSERTS 2/2</a:t>
                      </a:r>
                    </a:p>
                  </a:txBody>
                  <a:tcPr marL="7560" marR="7560" marT="756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8517" marR="8517" marT="85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88224612"/>
                  </a:ext>
                </a:extLst>
              </a:tr>
              <a:tr h="292608">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Buttermilk Scone (Retail)</a:t>
                      </a:r>
                    </a:p>
                  </a:txBody>
                  <a:tcPr marL="7405" marR="7405" marT="740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(wheat)</a:t>
                      </a:r>
                    </a:p>
                  </a:txBody>
                  <a:tcPr marL="7405" marR="7405" marT="740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p>
                  </a:txBody>
                  <a:tcPr marL="7405" marR="7405" marT="740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7405" marR="7405" marT="740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p>
                  </a:txBody>
                  <a:tcPr marL="7405" marR="7405" marT="740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7405" marR="7405" marT="740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Brandon Grotesque Regular"/>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7405" marR="7405" marT="740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7405" marR="7405" marT="740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131271618"/>
                  </a:ext>
                </a:extLst>
              </a:tr>
              <a:tr h="292608">
                <a:tc>
                  <a:txBody>
                    <a:bodyPr/>
                    <a:lstStyle/>
                    <a:p>
                      <a:pPr marL="0" algn="ctr" defTabSz="914400" rtl="0" eaLnBrk="1" fontAlgn="ctr" latinLnBrk="0" hangingPunct="1"/>
                      <a:r>
                        <a:rPr lang="en-GB" sz="900" b="0" u="none" strike="noStrike" kern="1200" dirty="0">
                          <a:solidFill>
                            <a:schemeClr val="dk1"/>
                          </a:solidFill>
                          <a:effectLst/>
                          <a:latin typeface="Brandon Grotesque Regular"/>
                          <a:ea typeface="+mn-ea"/>
                          <a:cs typeface="+mn-cs"/>
                        </a:rPr>
                        <a:t>Buttermilk scone with cream &amp; strawberry jam</a:t>
                      </a:r>
                    </a:p>
                  </a:txBody>
                  <a:tcPr marL="7405" marR="7405" marT="740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(wheat)</a:t>
                      </a:r>
                    </a:p>
                  </a:txBody>
                  <a:tcPr marL="7405" marR="7405" marT="740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p>
                  </a:txBody>
                  <a:tcPr marL="7405" marR="7405" marT="740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7405" marR="7405" marT="740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p>
                  </a:txBody>
                  <a:tcPr marL="7405" marR="7405" marT="740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7405" marR="7405" marT="740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Brandon Grotesque Regular"/>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7405" marR="7405" marT="740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7405" marR="7405" marT="740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851107769"/>
                  </a:ext>
                </a:extLst>
              </a:tr>
              <a:tr h="292608">
                <a:tc>
                  <a:txBody>
                    <a:bodyPr/>
                    <a:lstStyle/>
                    <a:p>
                      <a:pPr marL="0" algn="ctr" defTabSz="914400" rtl="0" eaLnBrk="1" fontAlgn="ctr" latinLnBrk="0" hangingPunct="1"/>
                      <a:r>
                        <a:rPr lang="en-GB" sz="900" b="0" u="none" strike="noStrike" kern="1200" dirty="0">
                          <a:solidFill>
                            <a:schemeClr val="dk1"/>
                          </a:solidFill>
                          <a:effectLst/>
                          <a:latin typeface="Brandon Grotesque Regular"/>
                          <a:ea typeface="+mn-ea"/>
                          <a:cs typeface="+mn-cs"/>
                        </a:rPr>
                        <a:t>Buttermilk scone with cream &amp; raspberry jam</a:t>
                      </a:r>
                    </a:p>
                  </a:txBody>
                  <a:tcPr marL="7405" marR="7405" marT="740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(wheat)</a:t>
                      </a:r>
                    </a:p>
                  </a:txBody>
                  <a:tcPr marL="7405" marR="7405" marT="740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p>
                  </a:txBody>
                  <a:tcPr marL="7405" marR="7405" marT="740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7405" marR="7405" marT="740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p>
                  </a:txBody>
                  <a:tcPr marL="7405" marR="7405" marT="740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7405" marR="7405" marT="740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405" marR="7405" marT="740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Brandon Grotesque Regular"/>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7405" marR="7405" marT="740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7405" marR="7405" marT="740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65348291"/>
                  </a:ext>
                </a:extLst>
              </a:tr>
              <a:tr h="292608">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Buttermilk scone with cream &amp; apricot jam</a:t>
                      </a: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(wheat)</a:t>
                      </a: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Brandon Grotesque Regular"/>
                        <a:ea typeface="+mn-ea"/>
                        <a:cs typeface="+mn-cs"/>
                      </a:endParaRP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095131220"/>
                  </a:ext>
                </a:extLst>
              </a:tr>
              <a:tr h="292608">
                <a:tc>
                  <a:txBody>
                    <a:bodyPr/>
                    <a:lstStyle/>
                    <a:p>
                      <a:pPr marL="0" algn="ctr" defTabSz="914400" rtl="0" eaLnBrk="1" fontAlgn="ctr" latinLnBrk="0" hangingPunct="1"/>
                      <a:r>
                        <a:rPr lang="en-GB" sz="900" b="0" u="none" strike="noStrike" kern="1200" dirty="0">
                          <a:solidFill>
                            <a:schemeClr val="dk1"/>
                          </a:solidFill>
                          <a:effectLst/>
                          <a:latin typeface="Brandon Grotesque Regular"/>
                          <a:ea typeface="+mn-ea"/>
                          <a:cs typeface="+mn-cs"/>
                        </a:rPr>
                        <a:t>Buttermilk scone with cream &amp; orange jam</a:t>
                      </a:r>
                    </a:p>
                  </a:txBody>
                  <a:tcPr marL="7405" marR="7405" marT="740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(wheat)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p>
                  </a:txBody>
                  <a:tcPr marL="7405" marR="7405" marT="740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7405" marR="7405" marT="740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p>
                  </a:txBody>
                  <a:tcPr marL="7405" marR="7405" marT="740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7405" marR="7405" marT="740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900" b="0" u="none" strike="noStrike" kern="1200">
                        <a:solidFill>
                          <a:schemeClr val="dk1"/>
                        </a:solidFill>
                        <a:effectLst/>
                        <a:latin typeface="Brandon Grotesque Regular"/>
                        <a:ea typeface="+mn-ea"/>
                        <a:cs typeface="+mn-cs"/>
                      </a:endParaRPr>
                    </a:p>
                  </a:txBody>
                  <a:tcPr marL="7405" marR="7405" marT="740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7405" marR="7405" marT="740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7405" marR="7405" marT="740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39840648"/>
                  </a:ext>
                </a:extLst>
              </a:tr>
              <a:tr h="292608">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Chocolate oat cookies</a:t>
                      </a: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algn="ctr" defTabSz="914400" rtl="0" eaLnBrk="1" fontAlgn="ctr" latinLnBrk="0" hangingPunct="1"/>
                      <a:endParaRPr lang="en-GB" sz="900" b="0" u="none" strike="noStrike" kern="1200">
                        <a:solidFill>
                          <a:schemeClr val="dk1"/>
                        </a:solidFill>
                        <a:effectLst/>
                        <a:latin typeface="Brandon Grotesque Regular"/>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027871696"/>
                  </a:ext>
                </a:extLst>
              </a:tr>
              <a:tr h="292608">
                <a:tc>
                  <a:txBody>
                    <a:bodyPr/>
                    <a:lstStyle/>
                    <a:p>
                      <a:pPr marL="0" algn="ctr" defTabSz="914400" rtl="0" eaLnBrk="1" fontAlgn="ctr" latinLnBrk="0" hangingPunct="1"/>
                      <a:r>
                        <a:rPr lang="en-GB" sz="900" b="0" u="none" strike="noStrike" kern="1200" dirty="0">
                          <a:solidFill>
                            <a:schemeClr val="dk1"/>
                          </a:solidFill>
                          <a:effectLst/>
                          <a:latin typeface="Brandon Grotesque Regular"/>
                          <a:ea typeface="+mn-ea"/>
                          <a:cs typeface="+mn-cs"/>
                        </a:rPr>
                        <a:t>Cranberry oat cookies</a:t>
                      </a: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algn="ctr" defTabSz="914400" rtl="0" eaLnBrk="1" fontAlgn="ctr" latinLnBrk="0" hangingPunct="1"/>
                      <a:endParaRPr lang="en-GB" sz="900" b="0" u="none" strike="noStrike" kern="1200">
                        <a:solidFill>
                          <a:schemeClr val="dk1"/>
                        </a:solidFill>
                        <a:effectLst/>
                        <a:latin typeface="Brandon Grotesque Regular"/>
                        <a:ea typeface="+mn-ea"/>
                        <a:cs typeface="+mn-cs"/>
                      </a:endParaRP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lvl="0" algn="ctr">
                        <a:buNone/>
                      </a:pPr>
                      <a:endParaRPr lang="en-GB" sz="1000" b="0" u="none" strike="noStrike" kern="1200">
                        <a:solidFill>
                          <a:schemeClr val="dk1"/>
                        </a:solidFill>
                        <a:effectLst/>
                        <a:latin typeface="Brandon Grotesque Regular" panose="020B0503020203060202" pitchFamily="34" charset="77"/>
                        <a:ea typeface="+mn-ea"/>
                        <a:cs typeface="+mn-cs"/>
                      </a:endParaRPr>
                    </a:p>
                  </a:txBody>
                  <a:tcPr marL="7351" marR="7351" marT="735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606943616"/>
                  </a:ext>
                </a:extLst>
              </a:tr>
              <a:tr h="292608">
                <a:tc>
                  <a:txBody>
                    <a:bodyPr/>
                    <a:lstStyle/>
                    <a:p>
                      <a:pPr algn="ctr" rtl="0" fontAlgn="ctr"/>
                      <a:r>
                        <a:rPr lang="en-GB" sz="900" b="0" i="0" u="none" strike="noStrike">
                          <a:solidFill>
                            <a:srgbClr val="000000"/>
                          </a:solidFill>
                          <a:effectLst/>
                          <a:latin typeface="Brandon Grotesque Regular"/>
                        </a:rPr>
                        <a:t>Hot cross bun</a:t>
                      </a:r>
                    </a:p>
                  </a:txBody>
                  <a:tcPr marL="6933" marR="6933" marT="693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(wheat)</a:t>
                      </a:r>
                    </a:p>
                  </a:txBody>
                  <a:tcPr marL="6933" marR="6933" marT="693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6933" marR="6933" marT="693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fr-FR" sz="1700">
                        <a:latin typeface="Brandon Grotesque Regular" panose="020B0503020203060202" pitchFamily="34" charset="77"/>
                      </a:endParaRPr>
                    </a:p>
                  </a:txBody>
                  <a:tcPr marL="6933" marR="6933" marT="693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6933" marR="6933" marT="693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1000" b="0" i="0" u="none" strike="noStrike">
                        <a:solidFill>
                          <a:srgbClr val="000000"/>
                        </a:solidFill>
                        <a:effectLst/>
                        <a:latin typeface="Brandon Grotesque Regular" panose="020B0503020203060202" pitchFamily="34" charset="77"/>
                      </a:endParaRPr>
                    </a:p>
                  </a:txBody>
                  <a:tcPr marL="6933" marR="6933" marT="693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1000" b="0" i="0" u="none" strike="noStrike">
                        <a:solidFill>
                          <a:srgbClr val="000000"/>
                        </a:solidFill>
                        <a:effectLst/>
                        <a:highlight>
                          <a:srgbClr val="FFFF00"/>
                        </a:highlight>
                        <a:latin typeface="Brandon Grotesque Regular" panose="020B0503020203060202" pitchFamily="34" charset="77"/>
                      </a:endParaRPr>
                    </a:p>
                  </a:txBody>
                  <a:tcPr marL="6933" marR="6933" marT="693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US" sz="1000" b="0" i="0" u="none" strike="noStrike">
                        <a:solidFill>
                          <a:srgbClr val="000000"/>
                        </a:solidFill>
                        <a:effectLst/>
                        <a:highlight>
                          <a:srgbClr val="FFFF00"/>
                        </a:highlight>
                        <a:latin typeface="Brandon Grotesque Regular" panose="020B0503020203060202" pitchFamily="34" charset="77"/>
                      </a:endParaRPr>
                    </a:p>
                  </a:txBody>
                  <a:tcPr marL="6933" marR="6933" marT="693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051315052"/>
                  </a:ext>
                </a:extLst>
              </a:tr>
              <a:tr h="292608">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Chocolate Muffin</a:t>
                      </a: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(wheat)</a:t>
                      </a: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900" b="0" u="none" strike="noStrike" kern="1200">
                        <a:solidFill>
                          <a:schemeClr val="dk1"/>
                        </a:solidFill>
                        <a:effectLst/>
                        <a:latin typeface="Brandon Grotesque Regular" panose="020B0503020203060202" pitchFamily="34" charset="77"/>
                        <a:ea typeface="+mn-ea"/>
                        <a:cs typeface="+mn-cs"/>
                      </a:endParaRP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000" b="0" u="none" strike="noStrike" kern="1200">
                        <a:solidFill>
                          <a:schemeClr val="dk1"/>
                        </a:solidFill>
                        <a:effectLst/>
                        <a:latin typeface="Brandon Grotesque Regular" panose="020B0503020203060202" pitchFamily="34" charset="77"/>
                        <a:ea typeface="+mn-ea"/>
                        <a:cs typeface="+mn-cs"/>
                      </a:endParaRP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900" b="0" u="none" strike="noStrike" kern="1200">
                        <a:solidFill>
                          <a:schemeClr val="dk1"/>
                        </a:solidFill>
                        <a:effectLst/>
                        <a:latin typeface="Brandon Grotesque Regular"/>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17557807"/>
                  </a:ext>
                </a:extLst>
              </a:tr>
              <a:tr h="292608">
                <a:tc>
                  <a:txBody>
                    <a:bodyPr/>
                    <a:lstStyle/>
                    <a:p>
                      <a:pPr marL="0" algn="ctr" defTabSz="914400" rtl="0" eaLnBrk="1" fontAlgn="ctr" latinLnBrk="0" hangingPunct="1"/>
                      <a:r>
                        <a:rPr lang="en-GB" sz="900" b="0" u="none" strike="noStrike" kern="1200" dirty="0">
                          <a:solidFill>
                            <a:schemeClr val="dk1"/>
                          </a:solidFill>
                          <a:effectLst/>
                          <a:latin typeface="Brandon Grotesque Regular"/>
                          <a:ea typeface="+mn-ea"/>
                          <a:cs typeface="+mn-cs"/>
                        </a:rPr>
                        <a:t>Blueberry Muffin</a:t>
                      </a: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(wheat)</a:t>
                      </a: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900" b="0" u="none" strike="noStrike" kern="1200">
                        <a:solidFill>
                          <a:schemeClr val="dk1"/>
                        </a:solidFill>
                        <a:effectLst/>
                        <a:latin typeface="Brandon Grotesque Regular" panose="020B0503020203060202" pitchFamily="34" charset="77"/>
                        <a:ea typeface="+mn-ea"/>
                        <a:cs typeface="+mn-cs"/>
                      </a:endParaRP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000" b="0" u="none" strike="noStrike" kern="1200">
                        <a:solidFill>
                          <a:schemeClr val="dk1"/>
                        </a:solidFill>
                        <a:effectLst/>
                        <a:latin typeface="Brandon Grotesque Regular" panose="020B0503020203060202" pitchFamily="34" charset="77"/>
                        <a:ea typeface="+mn-ea"/>
                        <a:cs typeface="+mn-cs"/>
                      </a:endParaRP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dirty="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900" b="0" u="none" strike="noStrike" kern="1200" dirty="0">
                        <a:solidFill>
                          <a:schemeClr val="dk1"/>
                        </a:solidFill>
                        <a:effectLst/>
                        <a:latin typeface="Brandon Grotesque Regular"/>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4903" marR="4903" marT="490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35159599"/>
                  </a:ext>
                </a:extLst>
              </a:tr>
              <a:tr h="292608">
                <a:tc>
                  <a:txBody>
                    <a:bodyPr/>
                    <a:lstStyle/>
                    <a:p>
                      <a:pPr algn="ctr" rtl="0" fontAlgn="base"/>
                      <a:r>
                        <a:rPr lang="en-US" sz="900" b="0" i="0" dirty="0">
                          <a:solidFill>
                            <a:srgbClr val="000000"/>
                          </a:solidFill>
                          <a:effectLst/>
                          <a:latin typeface="Brandon Grotesque Regular"/>
                        </a:rPr>
                        <a:t>Madeleine</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(wheat)</a:t>
                      </a:r>
                    </a:p>
                  </a:txBody>
                  <a:tcPr marL="7529" marR="7529" marT="752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900" b="0" u="none" strike="noStrike" kern="1200">
                          <a:solidFill>
                            <a:schemeClr val="tx1"/>
                          </a:solidFill>
                          <a:effectLst/>
                          <a:latin typeface="Brandon Grotesque Regular"/>
                          <a:ea typeface="+mn-ea"/>
                          <a:cs typeface="+mn-cs"/>
                        </a:rPr>
                        <a:t>Yes</a:t>
                      </a:r>
                    </a:p>
                  </a:txBody>
                  <a:tcPr marL="7529" marR="7529" marT="752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Brandon Grotesque Regular"/>
                        <a:ea typeface="+mn-ea"/>
                        <a:cs typeface="+mn-cs"/>
                      </a:endParaRPr>
                    </a:p>
                  </a:txBody>
                  <a:tcPr marL="7529" marR="7529" marT="752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dirty="0">
                          <a:ln>
                            <a:noFill/>
                          </a:ln>
                          <a:solidFill>
                            <a:prstClr val="black"/>
                          </a:solidFill>
                          <a:effectLst/>
                          <a:uLnTx/>
                          <a:uFillTx/>
                          <a:latin typeface="Brandon Grotesque Regular"/>
                          <a:ea typeface="+mn-ea"/>
                          <a:cs typeface="+mn-cs"/>
                        </a:rPr>
                        <a:t>*</a:t>
                      </a:r>
                    </a:p>
                  </a:txBody>
                  <a:tcPr marL="7529" marR="7529" marT="752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Yes</a:t>
                      </a:r>
                    </a:p>
                  </a:txBody>
                  <a:tcPr marL="7529" marR="7529" marT="752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Brandon Grotesque Regular"/>
                        <a:ea typeface="+mn-ea"/>
                        <a:cs typeface="+mn-cs"/>
                      </a:endParaRPr>
                    </a:p>
                  </a:txBody>
                  <a:tcPr marL="7529" marR="7529" marT="752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a:ln>
                            <a:noFill/>
                          </a:ln>
                          <a:solidFill>
                            <a:prstClr val="black"/>
                          </a:solidFill>
                          <a:effectLst/>
                          <a:uLnTx/>
                          <a:uFillTx/>
                          <a:latin typeface="Brandon Grotesque Regular"/>
                          <a:ea typeface="+mn-ea"/>
                          <a:cs typeface="+mn-cs"/>
                        </a:rPr>
                        <a:t>*</a:t>
                      </a:r>
                    </a:p>
                  </a:txBody>
                  <a:tcPr marL="4870" marR="4870" marT="487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Yes</a:t>
                      </a:r>
                    </a:p>
                  </a:txBody>
                  <a:tcPr marL="4870" marR="4870" marT="487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0" u="none" strike="noStrike" kern="1200" noProof="0">
                          <a:solidFill>
                            <a:schemeClr val="dk1"/>
                          </a:solidFill>
                          <a:effectLst/>
                          <a:latin typeface="Brandon Grotesque Regular"/>
                          <a:ea typeface="+mn-ea"/>
                          <a:cs typeface="+mn-cs"/>
                        </a:rPr>
                        <a:t>Yes</a:t>
                      </a:r>
                    </a:p>
                  </a:txBody>
                  <a:tcPr marL="4870" marR="4870" marT="487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7529" marR="7529" marT="752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7529" marR="7529" marT="752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7529" marR="7529" marT="752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Brandon Grotesque Regular" panose="020B0503020203060202" pitchFamily="34" charset="0"/>
                        <a:ea typeface="+mn-ea"/>
                        <a:cs typeface="+mn-cs"/>
                      </a:endParaRPr>
                    </a:p>
                  </a:txBody>
                  <a:tcPr marL="7529" marR="7529" marT="752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Brandon Grotesque Regular" panose="020B0503020203060202" pitchFamily="34" charset="0"/>
                        <a:ea typeface="+mn-ea"/>
                        <a:cs typeface="+mn-cs"/>
                      </a:endParaRPr>
                    </a:p>
                  </a:txBody>
                  <a:tcPr marL="7529" marR="7529" marT="752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734840173"/>
                  </a:ext>
                </a:extLst>
              </a:tr>
              <a:tr h="292608">
                <a:tc>
                  <a:txBody>
                    <a:bodyPr/>
                    <a:lstStyle/>
                    <a:p>
                      <a:pPr algn="ctr" rtl="0" fontAlgn="base"/>
                      <a:r>
                        <a:rPr lang="en-GB" sz="900" b="0" i="0" u="none" strike="noStrike" dirty="0">
                          <a:solidFill>
                            <a:srgbClr val="000000"/>
                          </a:solidFill>
                          <a:effectLst/>
                          <a:latin typeface="Brandon Grotesque Regular" panose="020B0503020203060202"/>
                        </a:rPr>
                        <a:t>Mini brownies</a:t>
                      </a:r>
                      <a:r>
                        <a:rPr lang="en-GB" sz="900" b="0" i="0" dirty="0">
                          <a:solidFill>
                            <a:srgbClr val="000000"/>
                          </a:solidFill>
                          <a:effectLst/>
                          <a:latin typeface="Brandon Grotesque Regular" panose="020B0503020203060202"/>
                        </a:rPr>
                        <a:t>​</a:t>
                      </a:r>
                      <a:endParaRPr lang="en-GB" b="0" i="0" dirty="0">
                        <a:solidFill>
                          <a:srgbClr val="000000"/>
                        </a:solidFill>
                        <a:effectLst/>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algn="ctr" rtl="0" fontAlgn="base"/>
                      <a:r>
                        <a:rPr lang="en-GB" sz="1600" b="0" i="0" u="none" strike="noStrike">
                          <a:solidFill>
                            <a:srgbClr val="000000"/>
                          </a:solidFill>
                          <a:effectLst/>
                          <a:latin typeface="Brandon Grotesque Regular" panose="020B0503020203060202"/>
                        </a:rPr>
                        <a:t>*</a:t>
                      </a:r>
                      <a:r>
                        <a:rPr lang="en-GB" sz="1600" b="0" i="0">
                          <a:solidFill>
                            <a:srgbClr val="000000"/>
                          </a:solidFill>
                          <a:effectLst/>
                          <a:latin typeface="Brandon Grotesque Regular" panose="020B0503020203060202"/>
                        </a:rPr>
                        <a:t>​</a:t>
                      </a:r>
                      <a:endParaRPr lang="en-GB" b="0" i="0">
                        <a:solidFill>
                          <a:srgbClr val="000000"/>
                        </a:solidFill>
                        <a:effectLst/>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base"/>
                      <a:r>
                        <a:rPr lang="en-GB" sz="900" b="0" i="0" u="none" strike="noStrike" dirty="0">
                          <a:solidFill>
                            <a:srgbClr val="000000"/>
                          </a:solidFill>
                          <a:effectLst/>
                          <a:latin typeface="Brandon Grotesque Regular" panose="020B0503020203060202"/>
                        </a:rPr>
                        <a:t>Yes</a:t>
                      </a:r>
                      <a:r>
                        <a:rPr lang="en-GB" sz="900" b="0" i="0" dirty="0">
                          <a:solidFill>
                            <a:srgbClr val="000000"/>
                          </a:solidFill>
                          <a:effectLst/>
                          <a:latin typeface="Brandon Grotesque Regular" panose="020B0503020203060202"/>
                        </a:rPr>
                        <a:t>​</a:t>
                      </a:r>
                      <a:endParaRPr lang="en-GB" b="0" i="0" dirty="0">
                        <a:solidFill>
                          <a:srgbClr val="000000"/>
                        </a:solidFill>
                        <a:effectLst/>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auto"/>
                      <a:r>
                        <a:rPr lang="en-GB" sz="1600" b="0" i="0" u="none" strike="noStrike">
                          <a:solidFill>
                            <a:srgbClr val="000000"/>
                          </a:solidFill>
                          <a:effectLst/>
                          <a:latin typeface="Brandon Grotesque Regular"/>
                        </a:rPr>
                        <a:t>​</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auto"/>
                      <a:r>
                        <a:rPr lang="en-GB" sz="1600" b="0" i="0" u="none" strike="noStrike">
                          <a:solidFill>
                            <a:srgbClr val="000000"/>
                          </a:solidFill>
                          <a:effectLst/>
                          <a:latin typeface="Brandon Grotesque Regular"/>
                        </a:rPr>
                        <a:t>​</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base"/>
                      <a:r>
                        <a:rPr lang="en-GB" sz="900" b="0" i="0" u="none" strike="noStrike">
                          <a:solidFill>
                            <a:srgbClr val="000000"/>
                          </a:solidFill>
                          <a:effectLst/>
                          <a:latin typeface="Brandon Grotesque Regular" panose="020B0503020203060202"/>
                        </a:rPr>
                        <a:t>Yes</a:t>
                      </a:r>
                      <a:r>
                        <a:rPr lang="en-GB" sz="900" b="0" i="0">
                          <a:solidFill>
                            <a:srgbClr val="000000"/>
                          </a:solidFill>
                          <a:effectLst/>
                          <a:latin typeface="Brandon Grotesque Regular" panose="020B0503020203060202"/>
                        </a:rPr>
                        <a:t>​</a:t>
                      </a:r>
                      <a:endParaRPr lang="en-GB" b="0" i="0">
                        <a:solidFill>
                          <a:srgbClr val="000000"/>
                        </a:solidFill>
                        <a:effectLst/>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auto"/>
                      <a:r>
                        <a:rPr lang="en-GB" sz="1600" b="0" i="0" u="none" strike="noStrike">
                          <a:solidFill>
                            <a:srgbClr val="000000"/>
                          </a:solidFill>
                          <a:effectLst/>
                          <a:latin typeface="Brandon Grotesque Regular"/>
                        </a:rPr>
                        <a:t>​</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base"/>
                      <a:r>
                        <a:rPr lang="en-GB" sz="1600" b="0" i="0" u="none" strike="noStrike">
                          <a:solidFill>
                            <a:srgbClr val="000000"/>
                          </a:solidFill>
                          <a:effectLst/>
                          <a:latin typeface="Brandon Grotesque Regular" panose="020B0503020203060202"/>
                        </a:rPr>
                        <a:t>*</a:t>
                      </a:r>
                      <a:r>
                        <a:rPr lang="en-GB" sz="1600" b="0" i="0">
                          <a:solidFill>
                            <a:srgbClr val="000000"/>
                          </a:solidFill>
                          <a:effectLst/>
                          <a:latin typeface="Brandon Grotesque Regular" panose="020B0503020203060202"/>
                        </a:rPr>
                        <a:t>​</a:t>
                      </a:r>
                      <a:endParaRPr lang="en-GB" b="0" i="0">
                        <a:solidFill>
                          <a:srgbClr val="000000"/>
                        </a:solidFill>
                        <a:effectLst/>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base"/>
                      <a:r>
                        <a:rPr lang="en-GB" sz="1600" b="0" i="0" u="none" strike="noStrike">
                          <a:solidFill>
                            <a:srgbClr val="000000"/>
                          </a:solidFill>
                          <a:effectLst/>
                          <a:latin typeface="Brandon Grotesque Regular" panose="020B0503020203060202"/>
                        </a:rPr>
                        <a:t>*</a:t>
                      </a:r>
                      <a:r>
                        <a:rPr lang="en-GB" sz="1600" b="0" i="0">
                          <a:solidFill>
                            <a:srgbClr val="000000"/>
                          </a:solidFill>
                          <a:effectLst/>
                          <a:latin typeface="Brandon Grotesque Regular" panose="020B0503020203060202"/>
                        </a:rPr>
                        <a:t>​</a:t>
                      </a:r>
                      <a:endParaRPr lang="en-GB" b="0" i="0">
                        <a:solidFill>
                          <a:srgbClr val="000000"/>
                        </a:solidFill>
                        <a:effectLst/>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base"/>
                      <a:r>
                        <a:rPr lang="en-GB" sz="900" b="0" i="0" u="none" strike="noStrike">
                          <a:solidFill>
                            <a:srgbClr val="000000"/>
                          </a:solidFill>
                          <a:effectLst/>
                          <a:latin typeface="Brandon Grotesque Regular" panose="020B0503020203060202"/>
                        </a:rPr>
                        <a:t>Yes</a:t>
                      </a:r>
                      <a:r>
                        <a:rPr lang="en-GB" sz="900" b="0" i="0">
                          <a:solidFill>
                            <a:srgbClr val="000000"/>
                          </a:solidFill>
                          <a:effectLst/>
                          <a:latin typeface="Brandon Grotesque Regular" panose="020B0503020203060202"/>
                        </a:rPr>
                        <a:t>​</a:t>
                      </a:r>
                      <a:endParaRPr lang="en-GB" b="0" i="0">
                        <a:solidFill>
                          <a:srgbClr val="000000"/>
                        </a:solidFill>
                        <a:effectLst/>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auto"/>
                      <a:r>
                        <a:rPr lang="en-GB" sz="1600" b="0" i="0" u="none" strike="noStrike">
                          <a:solidFill>
                            <a:srgbClr val="000000"/>
                          </a:solidFill>
                          <a:effectLst/>
                          <a:latin typeface="Brandon Grotesque Regular" panose="020B0503020203060202"/>
                        </a:rPr>
                        <a:t>​*</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auto"/>
                      <a:r>
                        <a:rPr lang="en-GB" sz="1600" b="0" i="0" u="none" strike="noStrike">
                          <a:solidFill>
                            <a:srgbClr val="000000"/>
                          </a:solidFill>
                          <a:effectLst/>
                          <a:latin typeface="Brandon Grotesque Regular" panose="020B0503020203060202"/>
                        </a:rPr>
                        <a:t>*​</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auto"/>
                      <a:r>
                        <a:rPr lang="en-GB" sz="1600" b="0" i="0" u="none" strike="noStrike">
                          <a:solidFill>
                            <a:srgbClr val="000000"/>
                          </a:solidFill>
                          <a:effectLst/>
                          <a:latin typeface="Brandon Grotesque Regular" panose="020B0503020203060202"/>
                        </a:rPr>
                        <a:t>​*</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auto"/>
                      <a:r>
                        <a:rPr lang="en-GB" sz="900" b="0" i="0" u="none" strike="noStrike">
                          <a:solidFill>
                            <a:srgbClr val="000000"/>
                          </a:solidFill>
                          <a:effectLst/>
                          <a:latin typeface="Brandon Grotesque Regular" panose="020B0503020203060202"/>
                        </a:rPr>
                        <a:t>​</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auto"/>
                      <a:r>
                        <a:rPr lang="en-GB" sz="900" b="0" i="0" u="none" strike="noStrike">
                          <a:solidFill>
                            <a:srgbClr val="000000"/>
                          </a:solidFill>
                          <a:effectLst/>
                          <a:latin typeface="Brandon Grotesque Regular" panose="020B0503020203060202"/>
                        </a:rPr>
                        <a:t>​</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692303415"/>
                  </a:ext>
                </a:extLst>
              </a:tr>
              <a:tr h="292608">
                <a:tc>
                  <a:txBody>
                    <a:bodyPr/>
                    <a:lstStyle/>
                    <a:p>
                      <a:pPr algn="ctr" rtl="0" fontAlgn="base"/>
                      <a:r>
                        <a:rPr lang="en-GB" sz="900" b="0" i="0" u="none" strike="noStrike" dirty="0">
                          <a:solidFill>
                            <a:srgbClr val="000000"/>
                          </a:solidFill>
                          <a:effectLst/>
                          <a:latin typeface="Brandon Grotesque Regular" panose="020B0503020203060202"/>
                        </a:rPr>
                        <a:t>Financiers nuts</a:t>
                      </a:r>
                      <a:r>
                        <a:rPr lang="en-GB" sz="900" b="0" i="0" dirty="0">
                          <a:solidFill>
                            <a:srgbClr val="000000"/>
                          </a:solidFill>
                          <a:effectLst/>
                          <a:latin typeface="Brandon Grotesque Regular" panose="020B0503020203060202"/>
                        </a:rPr>
                        <a:t>​</a:t>
                      </a:r>
                      <a:endParaRPr lang="en-GB" b="0" i="0" dirty="0">
                        <a:solidFill>
                          <a:srgbClr val="000000"/>
                        </a:solidFill>
                        <a:effectLst/>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algn="ctr" rtl="0" fontAlgn="base"/>
                      <a:r>
                        <a:rPr lang="en-GB" sz="900" b="0" i="0" u="none" strike="noStrike" dirty="0">
                          <a:solidFill>
                            <a:srgbClr val="000000"/>
                          </a:solidFill>
                          <a:effectLst/>
                          <a:latin typeface="Brandon Grotesque Regular" panose="020B0503020203060202"/>
                        </a:rPr>
                        <a:t>Yes (wheat, malt)</a:t>
                      </a:r>
                      <a:r>
                        <a:rPr lang="en-GB" sz="900" b="0" i="0" dirty="0">
                          <a:solidFill>
                            <a:srgbClr val="000000"/>
                          </a:solidFill>
                          <a:effectLst/>
                          <a:latin typeface="Brandon Grotesque Regular" panose="020B0503020203060202"/>
                        </a:rPr>
                        <a:t>​</a:t>
                      </a:r>
                      <a:endParaRPr lang="en-GB" b="0" i="0" dirty="0">
                        <a:solidFill>
                          <a:srgbClr val="000000"/>
                        </a:solidFill>
                        <a:effectLst/>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base"/>
                      <a:r>
                        <a:rPr lang="en-GB" sz="1600" b="0" i="0" u="none" strike="noStrike">
                          <a:solidFill>
                            <a:srgbClr val="000000"/>
                          </a:solidFill>
                          <a:effectLst/>
                          <a:latin typeface="Brandon Grotesque Regular" panose="020B0503020203060202"/>
                        </a:rPr>
                        <a:t>*</a:t>
                      </a:r>
                      <a:r>
                        <a:rPr lang="en-GB" sz="1600" b="0" i="0">
                          <a:solidFill>
                            <a:srgbClr val="000000"/>
                          </a:solidFill>
                          <a:effectLst/>
                          <a:latin typeface="Brandon Grotesque Regular" panose="020B0503020203060202"/>
                        </a:rPr>
                        <a:t>​</a:t>
                      </a:r>
                      <a:endParaRPr lang="en-GB" b="0" i="0">
                        <a:solidFill>
                          <a:srgbClr val="000000"/>
                        </a:solidFill>
                        <a:effectLst/>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auto"/>
                      <a:r>
                        <a:rPr lang="en-GB" sz="1600" b="0" i="0" u="none" strike="noStrike">
                          <a:solidFill>
                            <a:srgbClr val="000000"/>
                          </a:solidFill>
                          <a:effectLst/>
                          <a:latin typeface="Brandon Grotesque Regular"/>
                        </a:rPr>
                        <a:t>​</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auto"/>
                      <a:r>
                        <a:rPr lang="en-GB" sz="1600" b="0" i="0" u="none" strike="noStrike" dirty="0">
                          <a:solidFill>
                            <a:srgbClr val="000000"/>
                          </a:solidFill>
                          <a:effectLst/>
                          <a:latin typeface="Brandon Grotesque Regular"/>
                        </a:rPr>
                        <a:t>​</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base"/>
                      <a:r>
                        <a:rPr lang="en-GB" sz="900" b="0" i="0" u="none" strike="noStrike">
                          <a:solidFill>
                            <a:srgbClr val="000000"/>
                          </a:solidFill>
                          <a:effectLst/>
                          <a:latin typeface="Brandon Grotesque Regular" panose="020B0503020203060202"/>
                        </a:rPr>
                        <a:t>Yes</a:t>
                      </a:r>
                      <a:r>
                        <a:rPr lang="en-GB" sz="900" b="0" i="0">
                          <a:solidFill>
                            <a:srgbClr val="000000"/>
                          </a:solidFill>
                          <a:effectLst/>
                          <a:latin typeface="Brandon Grotesque Regular" panose="020B0503020203060202"/>
                        </a:rPr>
                        <a:t>​</a:t>
                      </a:r>
                      <a:endParaRPr lang="en-GB" b="0" i="0">
                        <a:solidFill>
                          <a:srgbClr val="000000"/>
                        </a:solidFill>
                        <a:effectLst/>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auto"/>
                      <a:r>
                        <a:rPr lang="en-GB" sz="900" b="0" i="0" u="none" strike="noStrike">
                          <a:solidFill>
                            <a:srgbClr val="000000"/>
                          </a:solidFill>
                          <a:effectLst/>
                          <a:latin typeface="Brandon Grotesque Regular"/>
                        </a:rPr>
                        <a:t>​</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base"/>
                      <a:r>
                        <a:rPr lang="en-GB" sz="1600" b="0" i="0" u="none" strike="noStrike">
                          <a:solidFill>
                            <a:srgbClr val="000000"/>
                          </a:solidFill>
                          <a:effectLst/>
                          <a:latin typeface="Brandon Grotesque Regular" panose="020B0503020203060202"/>
                        </a:rPr>
                        <a:t>*</a:t>
                      </a:r>
                      <a:r>
                        <a:rPr lang="en-GB" sz="1600" b="0" i="0">
                          <a:solidFill>
                            <a:srgbClr val="000000"/>
                          </a:solidFill>
                          <a:effectLst/>
                          <a:latin typeface="Brandon Grotesque Regular" panose="020B0503020203060202"/>
                        </a:rPr>
                        <a:t>​</a:t>
                      </a:r>
                      <a:endParaRPr lang="en-GB" b="0" i="0">
                        <a:solidFill>
                          <a:srgbClr val="000000"/>
                        </a:solidFill>
                        <a:effectLst/>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base"/>
                      <a:r>
                        <a:rPr lang="en-US" sz="900" b="0" i="0" u="none" strike="noStrike">
                          <a:solidFill>
                            <a:srgbClr val="000000"/>
                          </a:solidFill>
                          <a:effectLst/>
                          <a:latin typeface="Brandon Grotesque Regular" panose="020B0503020203060202"/>
                        </a:rPr>
                        <a:t>Yes (almonds, hazelnuts, pecan)</a:t>
                      </a:r>
                      <a:r>
                        <a:rPr lang="en-US" sz="900" b="0" i="0">
                          <a:solidFill>
                            <a:srgbClr val="000000"/>
                          </a:solidFill>
                          <a:effectLst/>
                          <a:latin typeface="Brandon Grotesque Regular" panose="020B0503020203060202"/>
                        </a:rPr>
                        <a:t>​</a:t>
                      </a:r>
                      <a:endParaRPr lang="en-US" b="0" i="0">
                        <a:solidFill>
                          <a:srgbClr val="000000"/>
                        </a:solidFill>
                        <a:effectLst/>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base"/>
                      <a:r>
                        <a:rPr lang="en-GB" sz="1600" b="0" i="0" u="none" strike="noStrike" dirty="0">
                          <a:solidFill>
                            <a:srgbClr val="000000"/>
                          </a:solidFill>
                          <a:effectLst/>
                          <a:latin typeface="Brandon Grotesque Regular" panose="020B0503020203060202"/>
                        </a:rPr>
                        <a:t>*</a:t>
                      </a:r>
                      <a:r>
                        <a:rPr lang="en-GB" sz="1600" b="0" i="0" dirty="0">
                          <a:solidFill>
                            <a:srgbClr val="000000"/>
                          </a:solidFill>
                          <a:effectLst/>
                          <a:latin typeface="Brandon Grotesque Regular" panose="020B0503020203060202"/>
                        </a:rPr>
                        <a:t>​</a:t>
                      </a:r>
                      <a:endParaRPr lang="en-GB" b="0" i="0" dirty="0">
                        <a:solidFill>
                          <a:srgbClr val="000000"/>
                        </a:solidFill>
                        <a:effectLst/>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auto"/>
                      <a:r>
                        <a:rPr lang="en-GB" sz="1600" b="0" i="0" u="none" strike="noStrike">
                          <a:solidFill>
                            <a:srgbClr val="000000"/>
                          </a:solidFill>
                          <a:effectLst/>
                          <a:latin typeface="Brandon Grotesque Regular" panose="020B0503020203060202"/>
                        </a:rPr>
                        <a:t>​*</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auto"/>
                      <a:r>
                        <a:rPr lang="en-GB" sz="1600" b="0" i="0" u="none" strike="noStrike" dirty="0">
                          <a:solidFill>
                            <a:srgbClr val="000000"/>
                          </a:solidFill>
                          <a:effectLst/>
                          <a:latin typeface="Brandon Grotesque Regular" panose="020B0503020203060202"/>
                        </a:rPr>
                        <a:t>​*</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auto"/>
                      <a:r>
                        <a:rPr lang="en-GB" sz="1600" b="0" i="0" u="none" strike="noStrike" dirty="0">
                          <a:solidFill>
                            <a:srgbClr val="000000"/>
                          </a:solidFill>
                          <a:effectLst/>
                          <a:latin typeface="Brandon Grotesque Regular" panose="020B0503020203060202"/>
                        </a:rPr>
                        <a:t>​*</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auto"/>
                      <a:r>
                        <a:rPr lang="en-GB" sz="900" b="0" i="0" u="none" strike="noStrike" dirty="0">
                          <a:solidFill>
                            <a:srgbClr val="000000"/>
                          </a:solidFill>
                          <a:effectLst/>
                          <a:latin typeface="Brandon Grotesque Regular" panose="020B0503020203060202"/>
                        </a:rPr>
                        <a:t>​</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auto"/>
                      <a:r>
                        <a:rPr lang="en-GB" sz="900" b="0" i="0" u="none" strike="noStrike" dirty="0">
                          <a:solidFill>
                            <a:srgbClr val="000000"/>
                          </a:solidFill>
                          <a:effectLst/>
                          <a:latin typeface="Brandon Grotesque Regular" panose="020B0503020203060202"/>
                        </a:rPr>
                        <a:t>​</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645224299"/>
                  </a:ext>
                </a:extLst>
              </a:tr>
              <a:tr h="292608">
                <a:tc>
                  <a:txBody>
                    <a:bodyPr/>
                    <a:lstStyle/>
                    <a:p>
                      <a:pPr algn="ctr" rtl="0" fontAlgn="base"/>
                      <a:r>
                        <a:rPr lang="en-GB" sz="900" b="0" i="0" u="none" strike="noStrike" kern="1200" dirty="0">
                          <a:solidFill>
                            <a:srgbClr val="000000"/>
                          </a:solidFill>
                          <a:effectLst/>
                          <a:latin typeface="Brandon Grotesque Regular" panose="020B0503020203060202"/>
                          <a:ea typeface="+mn-ea"/>
                          <a:cs typeface="+mn-cs"/>
                        </a:rPr>
                        <a:t>Waffles in tube</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algn="ctr" defTabSz="914400" rtl="0" eaLnBrk="1" fontAlgn="base" latinLnBrk="0" hangingPunct="1"/>
                      <a:r>
                        <a:rPr lang="en-GB" sz="900" b="0" i="0" u="none" strike="noStrike" kern="1200" dirty="0">
                          <a:solidFill>
                            <a:srgbClr val="000000"/>
                          </a:solidFill>
                          <a:effectLst/>
                          <a:latin typeface="Brandon Grotesque Regular" panose="020B0503020203060202"/>
                          <a:ea typeface="+mn-ea"/>
                          <a:cs typeface="+mn-cs"/>
                        </a:rPr>
                        <a:t>Yes (wheat)</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base" latinLnBrk="0" hangingPunct="1"/>
                      <a:r>
                        <a:rPr lang="en-GB" sz="900" b="0" i="0" u="none" strike="noStrike" kern="1200" dirty="0">
                          <a:solidFill>
                            <a:srgbClr val="000000"/>
                          </a:solidFill>
                          <a:effectLst/>
                          <a:latin typeface="Brandon Grotesque Regular" panose="020B0503020203060202"/>
                          <a:ea typeface="+mn-ea"/>
                          <a:cs typeface="+mn-cs"/>
                        </a:rPr>
                        <a:t>Yes</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base" latinLnBrk="0" hangingPunct="1"/>
                      <a:endParaRPr lang="en-GB" sz="900" b="0" i="0" u="none" strike="noStrike" kern="1200" dirty="0">
                        <a:solidFill>
                          <a:srgbClr val="000000"/>
                        </a:solidFill>
                        <a:effectLst/>
                        <a:latin typeface="Brandon Grotesque Regular" panose="020B0503020203060202"/>
                        <a:ea typeface="+mn-ea"/>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dirty="0">
                          <a:ln>
                            <a:noFill/>
                          </a:ln>
                          <a:solidFill>
                            <a:prstClr val="black"/>
                          </a:solidFill>
                          <a:effectLst/>
                          <a:uLnTx/>
                          <a:uFillTx/>
                          <a:latin typeface="Brandon Grotesque Regular"/>
                          <a:ea typeface="+mn-ea"/>
                          <a:cs typeface="+mn-cs"/>
                        </a:rPr>
                        <a:t>*</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base" latinLnBrk="0" hangingPunct="1"/>
                      <a:r>
                        <a:rPr lang="en-GB" sz="900" b="0" i="0" u="none" strike="noStrike" kern="1200" dirty="0">
                          <a:solidFill>
                            <a:srgbClr val="000000"/>
                          </a:solidFill>
                          <a:effectLst/>
                          <a:latin typeface="Brandon Grotesque Regular" panose="020B0503020203060202"/>
                          <a:ea typeface="+mn-ea"/>
                          <a:cs typeface="+mn-cs"/>
                        </a:rPr>
                        <a:t>Yes</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auto"/>
                      <a:endParaRPr lang="en-GB" sz="900" b="0" i="0" u="none" strike="noStrike">
                        <a:solidFill>
                          <a:srgbClr val="000000"/>
                        </a:solidFill>
                        <a:effectLst/>
                        <a:latin typeface="Brandon Grotesque Regular"/>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dirty="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900" b="0" u="none" strike="noStrike" kern="1200" dirty="0">
                        <a:solidFill>
                          <a:schemeClr val="dk1"/>
                        </a:solidFill>
                        <a:effectLst/>
                        <a:latin typeface="Brandon Grotesque Regular"/>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auto"/>
                      <a:endParaRPr lang="en-GB" sz="900" b="0" i="0" u="none" strike="noStrike" dirty="0">
                        <a:solidFill>
                          <a:srgbClr val="000000"/>
                        </a:solidFill>
                        <a:effectLst/>
                        <a:latin typeface="Brandon Grotesque Regular" panose="020B0503020203060202"/>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auto"/>
                      <a:endParaRPr lang="en-GB" sz="900" b="0" i="0" u="none" strike="noStrike" dirty="0">
                        <a:solidFill>
                          <a:srgbClr val="000000"/>
                        </a:solidFill>
                        <a:effectLst/>
                        <a:latin typeface="Brandon Grotesque Regular" panose="020B0503020203060202"/>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883903197"/>
                  </a:ext>
                </a:extLst>
              </a:tr>
            </a:tbl>
          </a:graphicData>
        </a:graphic>
      </p:graphicFrame>
      <p:sp>
        <p:nvSpPr>
          <p:cNvPr id="5" name="TextBox 4">
            <a:extLst>
              <a:ext uri="{FF2B5EF4-FFF2-40B4-BE49-F238E27FC236}">
                <a16:creationId xmlns:a16="http://schemas.microsoft.com/office/drawing/2014/main" id="{3EE05406-5D06-C165-4DC7-FC0A6A1C01D5}"/>
              </a:ext>
            </a:extLst>
          </p:cNvPr>
          <p:cNvSpPr txBox="1"/>
          <p:nvPr/>
        </p:nvSpPr>
        <p:spPr>
          <a:xfrm>
            <a:off x="176505" y="6173942"/>
            <a:ext cx="11060710" cy="369332"/>
          </a:xfrm>
          <a:prstGeom prst="rect">
            <a:avLst/>
          </a:prstGeom>
          <a:noFill/>
        </p:spPr>
        <p:txBody>
          <a:bodyPr wrap="square" rtlCol="0">
            <a:spAutoFit/>
          </a:bodyPr>
          <a:lstStyle/>
          <a:p>
            <a:r>
              <a:rPr lang="en-GB" sz="900"/>
              <a:t>Le Pain Quotidien has identified the allergens present in the raw materials used to make these preparations and has listed them in this table.  We work in an open kitchen where gluten, milk, fish, eggs, sesame, nuts, soy, celery, mustard and sulphites are present. Traces of these allergens can potentially be found in our preparations and products and are indicated with an asterisk.</a:t>
            </a:r>
          </a:p>
        </p:txBody>
      </p:sp>
      <p:sp>
        <p:nvSpPr>
          <p:cNvPr id="6" name="TextBox 5">
            <a:extLst>
              <a:ext uri="{FF2B5EF4-FFF2-40B4-BE49-F238E27FC236}">
                <a16:creationId xmlns:a16="http://schemas.microsoft.com/office/drawing/2014/main" id="{AE7729C2-071C-AD37-EC61-B37630BE1E45}"/>
              </a:ext>
            </a:extLst>
          </p:cNvPr>
          <p:cNvSpPr txBox="1"/>
          <p:nvPr/>
        </p:nvSpPr>
        <p:spPr>
          <a:xfrm>
            <a:off x="176505" y="6534610"/>
            <a:ext cx="6272871" cy="215444"/>
          </a:xfrm>
          <a:prstGeom prst="rect">
            <a:avLst/>
          </a:prstGeom>
          <a:noFill/>
        </p:spPr>
        <p:txBody>
          <a:bodyPr wrap="none" rtlCol="0">
            <a:spAutoFit/>
          </a:bodyPr>
          <a:lstStyle/>
          <a:p>
            <a:r>
              <a:rPr lang="en-GB" sz="800" b="1"/>
              <a:t>Please note that the allergen (milk) in individual butter is not included in the table. The same applies to spreads (milk and nuts) found on tables.</a:t>
            </a:r>
          </a:p>
        </p:txBody>
      </p:sp>
      <p:sp>
        <p:nvSpPr>
          <p:cNvPr id="10" name="Titre 2">
            <a:extLst>
              <a:ext uri="{FF2B5EF4-FFF2-40B4-BE49-F238E27FC236}">
                <a16:creationId xmlns:a16="http://schemas.microsoft.com/office/drawing/2014/main" id="{81E1020B-0454-F2CC-806F-37B3B5CF5734}"/>
              </a:ext>
            </a:extLst>
          </p:cNvPr>
          <p:cNvSpPr>
            <a:spLocks noGrp="1"/>
          </p:cNvSpPr>
          <p:nvPr>
            <p:ph type="title"/>
          </p:nvPr>
        </p:nvSpPr>
        <p:spPr>
          <a:xfrm>
            <a:off x="459723" y="51289"/>
            <a:ext cx="10888722" cy="526874"/>
          </a:xfrm>
          <a:noFill/>
        </p:spPr>
        <p:txBody>
          <a:bodyPr>
            <a:noAutofit/>
          </a:bodyPr>
          <a:lstStyle/>
          <a:p>
            <a:pPr algn="ctr"/>
            <a:r>
              <a:rPr lang="fr-FR" sz="1800" b="1"/>
              <a:t>(*) </a:t>
            </a:r>
            <a:r>
              <a:rPr lang="nl-NL" sz="1800" b="1"/>
              <a:t>Possible present or traces present</a:t>
            </a:r>
            <a:endParaRPr lang="en-GB" sz="1800" b="1"/>
          </a:p>
        </p:txBody>
      </p:sp>
      <p:sp>
        <p:nvSpPr>
          <p:cNvPr id="2" name="ZoneTexte 12">
            <a:extLst>
              <a:ext uri="{FF2B5EF4-FFF2-40B4-BE49-F238E27FC236}">
                <a16:creationId xmlns:a16="http://schemas.microsoft.com/office/drawing/2014/main" id="{4DC34AB1-7287-3056-2E3F-874A83A04D4D}"/>
              </a:ext>
            </a:extLst>
          </p:cNvPr>
          <p:cNvSpPr txBox="1"/>
          <p:nvPr/>
        </p:nvSpPr>
        <p:spPr>
          <a:xfrm>
            <a:off x="11359591" y="6526916"/>
            <a:ext cx="917359" cy="230832"/>
          </a:xfrm>
          <a:prstGeom prst="rect">
            <a:avLst/>
          </a:prstGeom>
          <a:noFill/>
        </p:spPr>
        <p:txBody>
          <a:bodyPr wrap="square" lIns="91440" tIns="45720" rIns="91440" bIns="45720" rtlCol="0" anchor="t">
            <a:spAutoFit/>
          </a:bodyPr>
          <a:lstStyle/>
          <a:p>
            <a:r>
              <a:rPr lang="en-GB" sz="900" dirty="0"/>
              <a:t>26/03/2025</a:t>
            </a:r>
            <a:endParaRPr lang="fr-FR" sz="900" dirty="0"/>
          </a:p>
        </p:txBody>
      </p:sp>
    </p:spTree>
    <p:extLst>
      <p:ext uri="{BB962C8B-B14F-4D97-AF65-F5344CB8AC3E}">
        <p14:creationId xmlns:p14="http://schemas.microsoft.com/office/powerpoint/2010/main" val="2935389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732E8B2-6EDD-2E48-A7A1-B469837F878A}"/>
              </a:ext>
            </a:extLst>
          </p:cNvPr>
          <p:cNvGraphicFramePr>
            <a:graphicFrameLocks noGrp="1"/>
          </p:cNvGraphicFramePr>
          <p:nvPr>
            <p:extLst>
              <p:ext uri="{D42A27DB-BD31-4B8C-83A1-F6EECF244321}">
                <p14:modId xmlns:p14="http://schemas.microsoft.com/office/powerpoint/2010/main" val="79544722"/>
              </p:ext>
            </p:extLst>
          </p:nvPr>
        </p:nvGraphicFramePr>
        <p:xfrm>
          <a:off x="295351" y="502070"/>
          <a:ext cx="11064240" cy="5374224"/>
        </p:xfrm>
        <a:graphic>
          <a:graphicData uri="http://schemas.openxmlformats.org/drawingml/2006/table">
            <a:tbl>
              <a:tblPr>
                <a:tableStyleId>{5C22544A-7EE6-4342-B048-85BDC9FD1C3A}</a:tableStyleId>
              </a:tblPr>
              <a:tblGrid>
                <a:gridCol w="1097280">
                  <a:extLst>
                    <a:ext uri="{9D8B030D-6E8A-4147-A177-3AD203B41FA5}">
                      <a16:colId xmlns:a16="http://schemas.microsoft.com/office/drawing/2014/main" val="513161174"/>
                    </a:ext>
                  </a:extLst>
                </a:gridCol>
                <a:gridCol w="822960">
                  <a:extLst>
                    <a:ext uri="{9D8B030D-6E8A-4147-A177-3AD203B41FA5}">
                      <a16:colId xmlns:a16="http://schemas.microsoft.com/office/drawing/2014/main" val="4196228889"/>
                    </a:ext>
                  </a:extLst>
                </a:gridCol>
                <a:gridCol w="548640">
                  <a:extLst>
                    <a:ext uri="{9D8B030D-6E8A-4147-A177-3AD203B41FA5}">
                      <a16:colId xmlns:a16="http://schemas.microsoft.com/office/drawing/2014/main" val="1701415838"/>
                    </a:ext>
                  </a:extLst>
                </a:gridCol>
                <a:gridCol w="822960">
                  <a:extLst>
                    <a:ext uri="{9D8B030D-6E8A-4147-A177-3AD203B41FA5}">
                      <a16:colId xmlns:a16="http://schemas.microsoft.com/office/drawing/2014/main" val="3056230864"/>
                    </a:ext>
                  </a:extLst>
                </a:gridCol>
                <a:gridCol w="713232">
                  <a:extLst>
                    <a:ext uri="{9D8B030D-6E8A-4147-A177-3AD203B41FA5}">
                      <a16:colId xmlns:a16="http://schemas.microsoft.com/office/drawing/2014/main" val="925750359"/>
                    </a:ext>
                  </a:extLst>
                </a:gridCol>
                <a:gridCol w="713232">
                  <a:extLst>
                    <a:ext uri="{9D8B030D-6E8A-4147-A177-3AD203B41FA5}">
                      <a16:colId xmlns:a16="http://schemas.microsoft.com/office/drawing/2014/main" val="4275689545"/>
                    </a:ext>
                  </a:extLst>
                </a:gridCol>
                <a:gridCol w="713232">
                  <a:extLst>
                    <a:ext uri="{9D8B030D-6E8A-4147-A177-3AD203B41FA5}">
                      <a16:colId xmlns:a16="http://schemas.microsoft.com/office/drawing/2014/main" val="3850651775"/>
                    </a:ext>
                  </a:extLst>
                </a:gridCol>
                <a:gridCol w="713232">
                  <a:extLst>
                    <a:ext uri="{9D8B030D-6E8A-4147-A177-3AD203B41FA5}">
                      <a16:colId xmlns:a16="http://schemas.microsoft.com/office/drawing/2014/main" val="136687087"/>
                    </a:ext>
                  </a:extLst>
                </a:gridCol>
                <a:gridCol w="713232">
                  <a:extLst>
                    <a:ext uri="{9D8B030D-6E8A-4147-A177-3AD203B41FA5}">
                      <a16:colId xmlns:a16="http://schemas.microsoft.com/office/drawing/2014/main" val="152099033"/>
                    </a:ext>
                  </a:extLst>
                </a:gridCol>
                <a:gridCol w="713232">
                  <a:extLst>
                    <a:ext uri="{9D8B030D-6E8A-4147-A177-3AD203B41FA5}">
                      <a16:colId xmlns:a16="http://schemas.microsoft.com/office/drawing/2014/main" val="2764087574"/>
                    </a:ext>
                  </a:extLst>
                </a:gridCol>
                <a:gridCol w="713232">
                  <a:extLst>
                    <a:ext uri="{9D8B030D-6E8A-4147-A177-3AD203B41FA5}">
                      <a16:colId xmlns:a16="http://schemas.microsoft.com/office/drawing/2014/main" val="614430213"/>
                    </a:ext>
                  </a:extLst>
                </a:gridCol>
                <a:gridCol w="713232">
                  <a:extLst>
                    <a:ext uri="{9D8B030D-6E8A-4147-A177-3AD203B41FA5}">
                      <a16:colId xmlns:a16="http://schemas.microsoft.com/office/drawing/2014/main" val="1201122321"/>
                    </a:ext>
                  </a:extLst>
                </a:gridCol>
                <a:gridCol w="713232">
                  <a:extLst>
                    <a:ext uri="{9D8B030D-6E8A-4147-A177-3AD203B41FA5}">
                      <a16:colId xmlns:a16="http://schemas.microsoft.com/office/drawing/2014/main" val="1825554307"/>
                    </a:ext>
                  </a:extLst>
                </a:gridCol>
                <a:gridCol w="640080">
                  <a:extLst>
                    <a:ext uri="{9D8B030D-6E8A-4147-A177-3AD203B41FA5}">
                      <a16:colId xmlns:a16="http://schemas.microsoft.com/office/drawing/2014/main" val="4031981823"/>
                    </a:ext>
                  </a:extLst>
                </a:gridCol>
                <a:gridCol w="713232">
                  <a:extLst>
                    <a:ext uri="{9D8B030D-6E8A-4147-A177-3AD203B41FA5}">
                      <a16:colId xmlns:a16="http://schemas.microsoft.com/office/drawing/2014/main" val="3268930637"/>
                    </a:ext>
                  </a:extLst>
                </a:gridCol>
              </a:tblGrid>
              <a:tr h="271872">
                <a:tc>
                  <a:txBody>
                    <a:bodyPr/>
                    <a:lstStyle/>
                    <a:p>
                      <a:pPr algn="ctr" rtl="0" fontAlgn="ctr"/>
                      <a:r>
                        <a:rPr lang="en-GB" sz="1000" b="1" u="none" strike="noStrike" dirty="0">
                          <a:effectLst/>
                          <a:latin typeface="Brandon Grotesque Regular" panose="020B0503020203060202" pitchFamily="34" charset="77"/>
                        </a:rPr>
                        <a:t>PRODUCT</a:t>
                      </a:r>
                      <a:endParaRPr lang="en-GB" sz="1000" b="1" i="0" u="none" strike="noStrike" dirty="0">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algn="ctr" rtl="0" fontAlgn="ctr"/>
                      <a:r>
                        <a:rPr lang="en-GB" sz="800" b="1" u="none" strike="noStrike">
                          <a:effectLst/>
                          <a:latin typeface="Brandon Grotesque Regular" panose="020B0503020203060202" pitchFamily="34" charset="77"/>
                        </a:rPr>
                        <a:t>GLUTEN</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MILK</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nl-BE" sz="800" b="1">
                          <a:latin typeface="Brandon Grotesque Regular" panose="020B0503020203060202" pitchFamily="34" charset="77"/>
                        </a:rPr>
                        <a:t>MOLLUSCS</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FISH</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EGGS</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ARACHIDE</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SESAME </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NUTS</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SOYA</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CELERY</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MUSTARD</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SULPHITES</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LUPIN</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nl-BE" sz="800" b="1">
                          <a:latin typeface="Brandon Grotesque Regular" panose="020B0503020203060202" pitchFamily="34" charset="77"/>
                        </a:rPr>
                        <a:t>CRUSTACEANS</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180231403"/>
                  </a:ext>
                </a:extLst>
              </a:tr>
              <a:tr h="292608">
                <a:tc gridSpan="15">
                  <a:txBody>
                    <a:bodyPr/>
                    <a:lstStyle/>
                    <a:p>
                      <a:pPr marL="0" algn="ctr" rtl="0" eaLnBrk="1" fontAlgn="ctr" latinLnBrk="0" hangingPunct="1"/>
                      <a:r>
                        <a:rPr lang="en-GB" sz="1600" b="1" u="none" strike="noStrike" kern="1200">
                          <a:solidFill>
                            <a:schemeClr val="dk1"/>
                          </a:solidFill>
                          <a:effectLst/>
                          <a:latin typeface="Brandon Grotesque Regular"/>
                          <a:ea typeface="+mn-ea"/>
                          <a:cs typeface="+mn-cs"/>
                        </a:rPr>
                        <a:t>HOT DRINKS</a:t>
                      </a:r>
                    </a:p>
                  </a:txBody>
                  <a:tcPr marL="5452" marR="5452" marT="5452"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hMerge="1">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781" marR="5781" marT="578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83873545"/>
                  </a:ext>
                </a:extLst>
              </a:tr>
              <a:tr h="292608">
                <a:tc>
                  <a:txBody>
                    <a:bodyPr/>
                    <a:lstStyle/>
                    <a:p>
                      <a:pPr marL="0" algn="ctr" defTabSz="914400" rtl="0" eaLnBrk="1" fontAlgn="ctr" latinLnBrk="0" hangingPunct="1"/>
                      <a:r>
                        <a:rPr lang="en-US" sz="900" b="0" u="none" strike="noStrike" kern="1200" dirty="0">
                          <a:solidFill>
                            <a:schemeClr val="dk1"/>
                          </a:solidFill>
                          <a:effectLst/>
                          <a:latin typeface="Brandon Grotesque Regular" panose="020B0503020203060202" pitchFamily="34" charset="77"/>
                          <a:ea typeface="+mn-ea"/>
                          <a:cs typeface="+mn-cs"/>
                        </a:rPr>
                        <a:t>Espresso</a:t>
                      </a:r>
                      <a:endParaRPr lang="en-GB" sz="900" b="0" u="none" strike="noStrike" kern="1200" dirty="0">
                        <a:solidFill>
                          <a:schemeClr val="dk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algn="ctr" defTabSz="914400" rtl="0" eaLnBrk="1" fontAlgn="ctr" latinLnBrk="0" hangingPunct="1"/>
                      <a:endParaRPr lang="en-GB" sz="900" b="0" u="none" strike="noStrike" kern="1200">
                        <a:solidFill>
                          <a:schemeClr val="dk1"/>
                        </a:solidFill>
                        <a:effectLst/>
                        <a:latin typeface="Brandon Grotesque Regular"/>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Brandon Grotesque Regular"/>
                          <a:ea typeface="+mn-ea"/>
                          <a:cs typeface="+mn-cs"/>
                        </a:rPr>
                        <a:t>*</a:t>
                      </a: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037798717"/>
                  </a:ext>
                </a:extLst>
              </a:tr>
              <a:tr h="292608">
                <a:tc>
                  <a:txBody>
                    <a:bodyPr/>
                    <a:lstStyle/>
                    <a:p>
                      <a:pPr marL="0" algn="ctr" defTabSz="914400" rtl="0" eaLnBrk="1" fontAlgn="ctr" latinLnBrk="0" hangingPunct="1"/>
                      <a:r>
                        <a:rPr lang="en-US" sz="900" b="0" u="none" strike="noStrike" kern="1200" dirty="0">
                          <a:solidFill>
                            <a:schemeClr val="dk1"/>
                          </a:solidFill>
                          <a:effectLst/>
                          <a:latin typeface="Brandon Grotesque Regular" panose="020B0503020203060202" pitchFamily="34" charset="77"/>
                          <a:ea typeface="+mn-ea"/>
                          <a:cs typeface="+mn-cs"/>
                        </a:rPr>
                        <a:t>Espresso Macchiato</a:t>
                      </a: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algn="ctr" defTabSz="914400" rtl="0" eaLnBrk="1" fontAlgn="ctr" latinLnBrk="0" hangingPunct="1"/>
                      <a:r>
                        <a:rPr lang="en-US" sz="900" b="0" u="none" strike="noStrike" kern="1200">
                          <a:solidFill>
                            <a:schemeClr val="tx1"/>
                          </a:solidFill>
                          <a:effectLst/>
                          <a:latin typeface="Brandon Grotesque Regular"/>
                          <a:ea typeface="+mn-ea"/>
                          <a:cs typeface="+mn-cs"/>
                        </a:rPr>
                        <a:t>Yes (if oat milk)</a:t>
                      </a:r>
                      <a:endParaRPr lang="en-GB" sz="900" b="0" u="none" strike="noStrike" kern="1200">
                        <a:solidFill>
                          <a:schemeClr val="tx1"/>
                        </a:solidFill>
                        <a:effectLst/>
                        <a:latin typeface="Brandon Grotesque Regular"/>
                        <a:ea typeface="+mn-ea"/>
                        <a:cs typeface="+mn-cs"/>
                      </a:endParaRPr>
                    </a:p>
                  </a:txBody>
                  <a:tcPr marL="5310" marR="5310" marT="531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900" b="0" u="none" strike="noStrike" kern="1200">
                          <a:solidFill>
                            <a:schemeClr val="tx1"/>
                          </a:solidFill>
                          <a:effectLst/>
                          <a:latin typeface="Brandon Grotesque Regular"/>
                          <a:ea typeface="+mn-ea"/>
                          <a:cs typeface="+mn-cs"/>
                        </a:rPr>
                        <a:t>Yes (if milk)</a:t>
                      </a:r>
                    </a:p>
                  </a:txBody>
                  <a:tcPr marL="5310" marR="5310" marT="531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Yes (if almond milk)</a:t>
                      </a:r>
                    </a:p>
                  </a:txBody>
                  <a:tcPr marL="5310" marR="5310" marT="531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(if soy milk)</a:t>
                      </a:r>
                    </a:p>
                  </a:txBody>
                  <a:tcPr marL="5310" marR="5310" marT="531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065844759"/>
                  </a:ext>
                </a:extLst>
              </a:tr>
              <a:tr h="292608">
                <a:tc>
                  <a:txBody>
                    <a:bodyPr/>
                    <a:lstStyle/>
                    <a:p>
                      <a:pPr marL="0" algn="ctr" defTabSz="914400" rtl="0" eaLnBrk="1" fontAlgn="ctr" latinLnBrk="0" hangingPunct="1"/>
                      <a:r>
                        <a:rPr lang="en-US" sz="900" b="0" u="none" strike="noStrike" kern="1200">
                          <a:solidFill>
                            <a:schemeClr val="dk1"/>
                          </a:solidFill>
                          <a:effectLst/>
                          <a:latin typeface="Brandon Grotesque Regular" panose="020B0503020203060202" pitchFamily="34" charset="77"/>
                          <a:ea typeface="+mn-ea"/>
                          <a:cs typeface="+mn-cs"/>
                        </a:rPr>
                        <a:t>Long Black</a:t>
                      </a: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Brandon Grotesque Regular"/>
                          <a:ea typeface="+mn-ea"/>
                          <a:cs typeface="+mn-cs"/>
                        </a:rPr>
                        <a:t>Yes (if oat milk)</a:t>
                      </a:r>
                      <a:endParaRPr kumimoji="0" lang="en-GB" sz="900" b="0" i="0" u="none" strike="noStrike" kern="1200" cap="none" spc="0" normalizeH="0" baseline="0" noProof="0">
                        <a:ln>
                          <a:noFill/>
                        </a:ln>
                        <a:solidFill>
                          <a:prstClr val="black"/>
                        </a:solidFill>
                        <a:effectLst/>
                        <a:uLnTx/>
                        <a:uFillTx/>
                        <a:latin typeface="Brandon Grotesque Regular"/>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(if milk)</a:t>
                      </a: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(if almond milk)</a:t>
                      </a: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(if soy milk)</a:t>
                      </a: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610935620"/>
                  </a:ext>
                </a:extLst>
              </a:tr>
              <a:tr h="292608">
                <a:tc>
                  <a:txBody>
                    <a:bodyPr/>
                    <a:lstStyle/>
                    <a:p>
                      <a:pPr marL="0" algn="ctr" defTabSz="914400" rtl="0" eaLnBrk="1" fontAlgn="ctr" latinLnBrk="0" hangingPunct="1"/>
                      <a:r>
                        <a:rPr lang="en-GB" sz="900" b="0" u="none" strike="noStrike" kern="1200">
                          <a:solidFill>
                            <a:schemeClr val="dk1"/>
                          </a:solidFill>
                          <a:effectLst/>
                          <a:latin typeface="Brandon Grotesque Regular" panose="020B0503020203060202" pitchFamily="34" charset="77"/>
                          <a:ea typeface="+mn-ea"/>
                          <a:cs typeface="+mn-cs"/>
                        </a:rPr>
                        <a:t>Flat White</a:t>
                      </a: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Brandon Grotesque Regular"/>
                          <a:ea typeface="+mn-ea"/>
                          <a:cs typeface="+mn-cs"/>
                        </a:rPr>
                        <a:t>Yes (if oat milk)</a:t>
                      </a:r>
                      <a:endParaRPr kumimoji="0" lang="en-GB" sz="900" b="0" i="0" u="none" strike="noStrike" kern="1200" cap="none" spc="0" normalizeH="0" baseline="0" noProof="0">
                        <a:ln>
                          <a:noFill/>
                        </a:ln>
                        <a:solidFill>
                          <a:prstClr val="black"/>
                        </a:solidFill>
                        <a:effectLst/>
                        <a:uLnTx/>
                        <a:uFillTx/>
                        <a:latin typeface="Brandon Grotesque Regular"/>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(if milk)</a:t>
                      </a: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(if almond milk)</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(if soy milk)</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97768289"/>
                  </a:ext>
                </a:extLst>
              </a:tr>
              <a:tr h="292608">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Cappuccino</a:t>
                      </a: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Brandon Grotesque Regular"/>
                          <a:ea typeface="+mn-ea"/>
                          <a:cs typeface="+mn-cs"/>
                        </a:rPr>
                        <a:t>Yes (if oat milk)</a:t>
                      </a:r>
                      <a:endParaRPr kumimoji="0" lang="en-GB" sz="900" b="0" i="0" u="none" strike="noStrike" kern="1200" cap="none" spc="0" normalizeH="0" baseline="0" noProof="0">
                        <a:ln>
                          <a:noFill/>
                        </a:ln>
                        <a:solidFill>
                          <a:prstClr val="black"/>
                        </a:solidFill>
                        <a:effectLst/>
                        <a:uLnTx/>
                        <a:uFillTx/>
                        <a:latin typeface="Brandon Grotesque Regular"/>
                        <a:ea typeface="+mn-ea"/>
                        <a:cs typeface="+mn-cs"/>
                      </a:endParaRPr>
                    </a:p>
                  </a:txBody>
                  <a:tcPr marL="5310" marR="5310" marT="531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(if milk)</a:t>
                      </a:r>
                    </a:p>
                  </a:txBody>
                  <a:tcPr marL="5310" marR="5310" marT="531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endParaRPr lang="en-GB" sz="16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endParaRPr lang="en-GB" sz="16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endParaRPr lang="en-GB" sz="16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(if almond milk)</a:t>
                      </a:r>
                    </a:p>
                  </a:txBody>
                  <a:tcPr marL="5310" marR="5310" marT="531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(if soy milk)</a:t>
                      </a:r>
                    </a:p>
                  </a:txBody>
                  <a:tcPr marL="5310" marR="5310" marT="531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endParaRPr lang="en-GB" sz="16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endParaRPr lang="en-GB" sz="16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endParaRPr lang="en-GB" sz="16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19466072"/>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0" u="none" strike="noStrike" kern="1200" dirty="0">
                          <a:solidFill>
                            <a:schemeClr val="dk1"/>
                          </a:solidFill>
                          <a:effectLst/>
                          <a:latin typeface="Brandon Grotesque Regular" panose="020B0503020203060202" pitchFamily="34" charset="77"/>
                          <a:ea typeface="+mn-ea"/>
                          <a:cs typeface="+mn-cs"/>
                        </a:rPr>
                        <a:t>Latte Macchiato</a:t>
                      </a: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Brandon Grotesque Regular"/>
                          <a:ea typeface="+mn-ea"/>
                          <a:cs typeface="+mn-cs"/>
                        </a:rPr>
                        <a:t>Yes (if oat milk)</a:t>
                      </a:r>
                      <a:endParaRPr kumimoji="0" lang="en-GB" sz="900" b="0" i="0" u="none" strike="noStrike" kern="1200" cap="none" spc="0" normalizeH="0" baseline="0" noProof="0">
                        <a:ln>
                          <a:noFill/>
                        </a:ln>
                        <a:solidFill>
                          <a:prstClr val="black"/>
                        </a:solidFill>
                        <a:effectLst/>
                        <a:uLnTx/>
                        <a:uFillTx/>
                        <a:latin typeface="Brandon Grotesque Regular"/>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(if milk)</a:t>
                      </a: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(if almond milk)</a:t>
                      </a: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(if soy milk)</a:t>
                      </a: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87490623"/>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0" u="none" strike="noStrike" kern="1200" dirty="0">
                          <a:solidFill>
                            <a:schemeClr val="dk1"/>
                          </a:solidFill>
                          <a:effectLst/>
                          <a:latin typeface="Brandon Grotesque Regular" panose="020B0503020203060202" pitchFamily="34" charset="77"/>
                          <a:ea typeface="+mn-ea"/>
                          <a:cs typeface="+mn-cs"/>
                        </a:rPr>
                        <a:t>Mocha</a:t>
                      </a: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Brandon Grotesque Regular"/>
                          <a:ea typeface="+mn-ea"/>
                          <a:cs typeface="+mn-cs"/>
                        </a:rPr>
                        <a:t>Yes (if oat milk)</a:t>
                      </a:r>
                      <a:endParaRPr kumimoji="0" lang="en-GB" sz="900" b="0" i="0" u="none" strike="noStrike" kern="1200" cap="none" spc="0" normalizeH="0" baseline="0" noProof="0">
                        <a:ln>
                          <a:noFill/>
                        </a:ln>
                        <a:solidFill>
                          <a:prstClr val="black"/>
                        </a:solidFill>
                        <a:effectLst/>
                        <a:uLnTx/>
                        <a:uFillTx/>
                        <a:latin typeface="Brandon Grotesque Regular"/>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(if milk)</a:t>
                      </a: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(if almond milk)</a:t>
                      </a: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(if soy milk)</a:t>
                      </a: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682438101"/>
                  </a:ext>
                </a:extLst>
              </a:tr>
              <a:tr h="292608">
                <a:tc>
                  <a:txBody>
                    <a:bodyPr/>
                    <a:lstStyle/>
                    <a:p>
                      <a:pPr marL="0" algn="ctr" defTabSz="914400" rtl="0" eaLnBrk="1" fontAlgn="ctr" latinLnBrk="0" hangingPunct="1"/>
                      <a:r>
                        <a:rPr lang="en-GB" sz="900" b="0" u="none" strike="noStrike" kern="1200">
                          <a:solidFill>
                            <a:schemeClr val="dk1"/>
                          </a:solidFill>
                          <a:effectLst/>
                          <a:latin typeface="Brandon Grotesque Regular" panose="020B0503020203060202" pitchFamily="34" charset="77"/>
                          <a:ea typeface="+mn-ea"/>
                          <a:cs typeface="+mn-cs"/>
                        </a:rPr>
                        <a:t>Matcha Latte</a:t>
                      </a: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Brandon Grotesque Regular"/>
                          <a:ea typeface="+mn-ea"/>
                          <a:cs typeface="+mn-cs"/>
                        </a:rPr>
                        <a:t>Yes (if oat milk)</a:t>
                      </a:r>
                      <a:endParaRPr kumimoji="0" lang="en-GB" sz="900" b="0" i="0" u="none" strike="noStrike" kern="1200" cap="none" spc="0" normalizeH="0" baseline="0" noProof="0">
                        <a:ln>
                          <a:noFill/>
                        </a:ln>
                        <a:solidFill>
                          <a:prstClr val="black"/>
                        </a:solidFill>
                        <a:effectLst/>
                        <a:uLnTx/>
                        <a:uFillTx/>
                        <a:latin typeface="Brandon Grotesque Regular"/>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(if milk)</a:t>
                      </a: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(if almond milk)</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(if soy milk)</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78259007"/>
                  </a:ext>
                </a:extLst>
              </a:tr>
              <a:tr h="292608">
                <a:tc>
                  <a:txBody>
                    <a:bodyPr/>
                    <a:lstStyle/>
                    <a:p>
                      <a:pPr marL="0" algn="ctr" defTabSz="914400" rtl="0" eaLnBrk="1" fontAlgn="ctr" latinLnBrk="0" hangingPunct="1"/>
                      <a:r>
                        <a:rPr lang="en-GB" sz="900" b="0" u="none" strike="noStrike" kern="1200" dirty="0">
                          <a:solidFill>
                            <a:schemeClr val="dk1"/>
                          </a:solidFill>
                          <a:effectLst/>
                          <a:latin typeface="Brandon Grotesque Regular" panose="020B0503020203060202" pitchFamily="34" charset="77"/>
                          <a:ea typeface="+mn-ea"/>
                          <a:cs typeface="+mn-cs"/>
                        </a:rPr>
                        <a:t>Chai Latte</a:t>
                      </a: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Brandon Grotesque Regular"/>
                          <a:ea typeface="+mn-ea"/>
                          <a:cs typeface="+mn-cs"/>
                        </a:rPr>
                        <a:t>Yes (if oat milk)</a:t>
                      </a:r>
                      <a:endParaRPr kumimoji="0" lang="en-GB" sz="900" b="0" i="0" u="none" strike="noStrike" kern="1200" cap="none" spc="0" normalizeH="0" baseline="0" noProof="0">
                        <a:ln>
                          <a:noFill/>
                        </a:ln>
                        <a:solidFill>
                          <a:prstClr val="black"/>
                        </a:solidFill>
                        <a:effectLst/>
                        <a:uLnTx/>
                        <a:uFillTx/>
                        <a:latin typeface="Brandon Grotesque Regular"/>
                        <a:ea typeface="+mn-ea"/>
                        <a:cs typeface="+mn-cs"/>
                      </a:endParaRPr>
                    </a:p>
                  </a:txBody>
                  <a:tcPr marL="5310" marR="5310" marT="531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(if milk)</a:t>
                      </a:r>
                    </a:p>
                  </a:txBody>
                  <a:tcPr marL="5310" marR="5310" marT="531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(if almond milk)</a:t>
                      </a:r>
                    </a:p>
                  </a:txBody>
                  <a:tcPr marL="5310" marR="5310" marT="531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(if soy milk)</a:t>
                      </a:r>
                    </a:p>
                  </a:txBody>
                  <a:tcPr marL="5310" marR="5310" marT="531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73034582"/>
                  </a:ext>
                </a:extLst>
              </a:tr>
              <a:tr h="292608">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Belgian Hot Chocolate</a:t>
                      </a: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Brandon Grotesque Regular"/>
                          <a:ea typeface="+mn-ea"/>
                          <a:cs typeface="+mn-cs"/>
                        </a:rPr>
                        <a:t>Yes (if oat milk)</a:t>
                      </a:r>
                      <a:endParaRPr kumimoji="0" lang="en-GB" sz="900" b="0" i="0" u="none" strike="noStrike" kern="1200" cap="none" spc="0" normalizeH="0" baseline="0" noProof="0">
                        <a:ln>
                          <a:noFill/>
                        </a:ln>
                        <a:solidFill>
                          <a:prstClr val="black"/>
                        </a:solidFill>
                        <a:effectLst/>
                        <a:uLnTx/>
                        <a:uFillTx/>
                        <a:latin typeface="Brandon Grotesque Regular"/>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(if milk)</a:t>
                      </a: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(if almond milk)</a:t>
                      </a: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(if soy milk)</a:t>
                      </a: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96974854"/>
                  </a:ext>
                </a:extLst>
              </a:tr>
              <a:tr h="292608">
                <a:tc>
                  <a:txBody>
                    <a:bodyPr/>
                    <a:lstStyle/>
                    <a:p>
                      <a:pPr marL="0" algn="ctr" defTabSz="914400" rtl="0" eaLnBrk="1" fontAlgn="ctr" latinLnBrk="0" hangingPunct="1"/>
                      <a:r>
                        <a:rPr lang="en-GB" sz="900" b="0" u="none" strike="noStrike" kern="1200">
                          <a:solidFill>
                            <a:schemeClr val="dk1"/>
                          </a:solidFill>
                          <a:effectLst/>
                          <a:latin typeface="Brandon Grotesque Regular" panose="020B0503020203060202" pitchFamily="34" charset="77"/>
                          <a:ea typeface="+mn-ea"/>
                          <a:cs typeface="+mn-cs"/>
                        </a:rPr>
                        <a:t>Pot Of Tea</a:t>
                      </a: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314104045"/>
                  </a:ext>
                </a:extLst>
              </a:tr>
              <a:tr h="292608">
                <a:tc gridSpan="15">
                  <a:txBody>
                    <a:bodyPr/>
                    <a:lstStyle/>
                    <a:p>
                      <a:pPr marL="0" algn="ctr" defTabSz="914400" rtl="0" eaLnBrk="1" fontAlgn="ctr" latinLnBrk="0" hangingPunct="1"/>
                      <a:r>
                        <a:rPr lang="en-GB" sz="1600" b="1" u="none" strike="noStrike" kern="1200" dirty="0">
                          <a:solidFill>
                            <a:schemeClr val="dk1"/>
                          </a:solidFill>
                          <a:effectLst/>
                          <a:latin typeface="Brandon Grotesque Regular"/>
                          <a:ea typeface="+mn-ea"/>
                          <a:cs typeface="+mn-cs"/>
                        </a:rPr>
                        <a:t>SYRUPS</a:t>
                      </a: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kumimoji="0" lang="en-GB" sz="1600" b="0" i="0" u="none" strike="noStrike" kern="1200" cap="none" spc="0" normalizeH="0" baseline="0">
                        <a:ln>
                          <a:noFill/>
                        </a:ln>
                        <a:solidFill>
                          <a:srgbClr val="000000"/>
                        </a:solidFill>
                        <a:effectLst/>
                        <a:uLnTx/>
                        <a:uFillTx/>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hMerge="1">
                  <a:txBody>
                    <a:bodyPr/>
                    <a:lstStyle/>
                    <a:p>
                      <a:pPr marL="0" algn="ctr" defTabSz="914400" rtl="0" eaLnBrk="1" fontAlgn="ctr" latinLnBrk="0" hangingPunct="1"/>
                      <a:endParaRPr lang="en-GB" sz="1600" b="0" u="none" strike="noStrike" kern="1200">
                        <a:solidFill>
                          <a:schemeClr val="dk1"/>
                        </a:solidFill>
                        <a:effectLst/>
                        <a:latin typeface="Brandon Grotesque Regular"/>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hMerge="1">
                  <a:txBody>
                    <a:bodyPr/>
                    <a:lstStyle/>
                    <a:p>
                      <a:pPr marL="0" algn="ctr" defTabSz="914400" rtl="0" eaLnBrk="1" fontAlgn="ctr" latinLnBrk="0" hangingPunct="1"/>
                      <a:endParaRPr lang="en-GB" sz="1600" b="0" u="none" strike="noStrike" kern="1200">
                        <a:solidFill>
                          <a:schemeClr val="dk1"/>
                        </a:solidFill>
                        <a:effectLst/>
                        <a:latin typeface="Brandon Grotesque Regular"/>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hMerge="1">
                  <a:txBody>
                    <a:bodyPr/>
                    <a:lstStyle/>
                    <a:p>
                      <a:pPr marL="0" algn="ctr" defTabSz="914400" rtl="0" eaLnBrk="1" fontAlgn="ctr" latinLnBrk="0" hangingPunct="1"/>
                      <a:endParaRPr lang="en-GB" sz="1600" b="0" u="none" strike="noStrike" kern="1200">
                        <a:solidFill>
                          <a:schemeClr val="dk1"/>
                        </a:solidFill>
                        <a:effectLst/>
                        <a:latin typeface="Brandon Grotesque Regular"/>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hMerge="1">
                  <a:txBody>
                    <a:bodyPr/>
                    <a:lstStyle/>
                    <a:p>
                      <a:pPr marL="0" algn="ctr" defTabSz="914400" rtl="0" eaLnBrk="1" fontAlgn="ctr" latinLnBrk="0" hangingPunct="1"/>
                      <a:endParaRPr lang="en-GB" sz="1600" b="0" u="none" strike="noStrike" kern="1200">
                        <a:solidFill>
                          <a:schemeClr val="dk1"/>
                        </a:solidFill>
                        <a:effectLst/>
                        <a:latin typeface="Brandon Grotesque Regular"/>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600" b="0" u="none" strike="noStrike" kern="1200">
                        <a:solidFill>
                          <a:schemeClr val="dk1"/>
                        </a:solidFill>
                        <a:effectLst/>
                        <a:latin typeface="Brandon Grotesque Regular"/>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600" b="0" u="none" strike="noStrike" kern="1200">
                        <a:solidFill>
                          <a:schemeClr val="dk1"/>
                        </a:solidFill>
                        <a:effectLst/>
                        <a:latin typeface="Brandon Grotesque Regular"/>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hMerge="1">
                  <a:txBody>
                    <a:bodyPr/>
                    <a:lstStyle/>
                    <a:p>
                      <a:pPr marL="0" algn="ctr" defTabSz="914400" rtl="0" eaLnBrk="1" fontAlgn="ctr" latinLnBrk="0" hangingPunct="1"/>
                      <a:endParaRPr lang="en-GB" sz="1600" b="0" u="none" strike="noStrike" kern="1200">
                        <a:solidFill>
                          <a:schemeClr val="dk1"/>
                        </a:solidFill>
                        <a:effectLst/>
                        <a:latin typeface="Brandon Grotesque Regular"/>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hMerge="1">
                  <a:txBody>
                    <a:bodyPr/>
                    <a:lstStyle/>
                    <a:p>
                      <a:pPr marL="0" algn="ctr" defTabSz="914400" rtl="0" eaLnBrk="1" fontAlgn="ctr" latinLnBrk="0" hangingPunct="1"/>
                      <a:endParaRPr lang="en-GB" sz="1600" b="0" u="none" strike="noStrike" kern="1200">
                        <a:solidFill>
                          <a:schemeClr val="dk1"/>
                        </a:solidFill>
                        <a:effectLst/>
                        <a:latin typeface="Brandon Grotesque Regular"/>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hMerge="1">
                  <a:txBody>
                    <a:bodyPr/>
                    <a:lstStyle/>
                    <a:p>
                      <a:pPr marL="0" algn="ctr" defTabSz="914400" rtl="0" eaLnBrk="1" fontAlgn="ctr" latinLnBrk="0" hangingPunct="1"/>
                      <a:endParaRPr lang="en-GB" sz="1600" b="0" u="none" strike="noStrike" kern="1200">
                        <a:solidFill>
                          <a:schemeClr val="dk1"/>
                        </a:solidFill>
                        <a:effectLst/>
                        <a:latin typeface="Brandon Grotesque Regular"/>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hMerge="1">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hMerge="1">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332755021"/>
                  </a:ext>
                </a:extLst>
              </a:tr>
              <a:tr h="292608">
                <a:tc>
                  <a:txBody>
                    <a:bodyPr/>
                    <a:lstStyle/>
                    <a:p>
                      <a:pPr marL="0" algn="ctr" defTabSz="914400" rtl="0" eaLnBrk="1" fontAlgn="ctr" latinLnBrk="0" hangingPunct="1"/>
                      <a:r>
                        <a:rPr lang="en-GB" sz="900" b="0" u="none" strike="noStrike" kern="1200" dirty="0">
                          <a:solidFill>
                            <a:schemeClr val="dk1"/>
                          </a:solidFill>
                          <a:effectLst/>
                          <a:latin typeface="Brandon Grotesque Regular" panose="020B0503020203060202" pitchFamily="34" charset="77"/>
                          <a:ea typeface="+mn-ea"/>
                          <a:cs typeface="+mn-cs"/>
                        </a:rPr>
                        <a:t>Vanilla</a:t>
                      </a: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367330116"/>
                  </a:ext>
                </a:extLst>
              </a:tr>
              <a:tr h="292608">
                <a:tc>
                  <a:txBody>
                    <a:bodyPr/>
                    <a:lstStyle/>
                    <a:p>
                      <a:pPr marL="0" algn="ctr" defTabSz="914400" rtl="0" eaLnBrk="1" fontAlgn="ctr" latinLnBrk="0" hangingPunct="1"/>
                      <a:r>
                        <a:rPr lang="en-GB" sz="900" b="0" u="none" strike="noStrike" kern="1200" dirty="0">
                          <a:solidFill>
                            <a:schemeClr val="dk1"/>
                          </a:solidFill>
                          <a:effectLst/>
                          <a:latin typeface="Brandon Grotesque Regular" panose="020B0503020203060202" pitchFamily="34" charset="77"/>
                          <a:ea typeface="+mn-ea"/>
                          <a:cs typeface="+mn-cs"/>
                        </a:rPr>
                        <a:t>Caramel</a:t>
                      </a: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6170079"/>
                  </a:ext>
                </a:extLst>
              </a:tr>
              <a:tr h="292608">
                <a:tc>
                  <a:txBody>
                    <a:bodyPr/>
                    <a:lstStyle/>
                    <a:p>
                      <a:pPr marL="0" algn="ctr" defTabSz="914400" rtl="0" eaLnBrk="1" fontAlgn="ctr" latinLnBrk="0" hangingPunct="1"/>
                      <a:r>
                        <a:rPr lang="en-GB" sz="900" b="0" u="none" strike="noStrike" kern="1200" dirty="0">
                          <a:solidFill>
                            <a:schemeClr val="dk1"/>
                          </a:solidFill>
                          <a:effectLst/>
                          <a:latin typeface="Brandon Grotesque Regular" panose="020B0503020203060202" pitchFamily="34" charset="77"/>
                          <a:ea typeface="+mn-ea"/>
                          <a:cs typeface="+mn-cs"/>
                        </a:rPr>
                        <a:t>Hazelnut</a:t>
                      </a: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en-GB" sz="900" b="0" i="0" u="none" strike="noStrike">
                          <a:solidFill>
                            <a:srgbClr val="000000"/>
                          </a:solidFill>
                          <a:effectLst/>
                          <a:latin typeface="Brandon Grotesque Regular"/>
                        </a:rPr>
                        <a:t>Yes (hazelnut)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dirty="0">
                        <a:solidFill>
                          <a:schemeClr val="dk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639082445"/>
                  </a:ext>
                </a:extLst>
              </a:tr>
            </a:tbl>
          </a:graphicData>
        </a:graphic>
      </p:graphicFrame>
      <p:sp>
        <p:nvSpPr>
          <p:cNvPr id="6" name="TextBox 5">
            <a:extLst>
              <a:ext uri="{FF2B5EF4-FFF2-40B4-BE49-F238E27FC236}">
                <a16:creationId xmlns:a16="http://schemas.microsoft.com/office/drawing/2014/main" id="{F9CFC760-4C34-4D65-D82E-B9DF7C941265}"/>
              </a:ext>
            </a:extLst>
          </p:cNvPr>
          <p:cNvSpPr txBox="1"/>
          <p:nvPr/>
        </p:nvSpPr>
        <p:spPr>
          <a:xfrm>
            <a:off x="176505" y="6173942"/>
            <a:ext cx="11060710" cy="369332"/>
          </a:xfrm>
          <a:prstGeom prst="rect">
            <a:avLst/>
          </a:prstGeom>
          <a:noFill/>
        </p:spPr>
        <p:txBody>
          <a:bodyPr wrap="square" rtlCol="0">
            <a:spAutoFit/>
          </a:bodyPr>
          <a:lstStyle/>
          <a:p>
            <a:r>
              <a:rPr lang="en-GB" sz="900" dirty="0"/>
              <a:t>Le Pain Quotidien has identified the allergens present in the raw materials used to make these preparations and has listed them in this table.  We work in an open kitchen where gluten, milk, fish, eggs, sesame, nuts, soy, celery, mustard and sulphites are present. Traces of these allergens can potentially be found in our preparations and products and are indicated with an asterisk.</a:t>
            </a:r>
          </a:p>
        </p:txBody>
      </p:sp>
      <p:sp>
        <p:nvSpPr>
          <p:cNvPr id="7" name="TextBox 6">
            <a:extLst>
              <a:ext uri="{FF2B5EF4-FFF2-40B4-BE49-F238E27FC236}">
                <a16:creationId xmlns:a16="http://schemas.microsoft.com/office/drawing/2014/main" id="{E8E03C7D-EC2E-8852-E69E-868FCD1FCC03}"/>
              </a:ext>
            </a:extLst>
          </p:cNvPr>
          <p:cNvSpPr txBox="1"/>
          <p:nvPr/>
        </p:nvSpPr>
        <p:spPr>
          <a:xfrm>
            <a:off x="176505" y="6534610"/>
            <a:ext cx="6272871" cy="215444"/>
          </a:xfrm>
          <a:prstGeom prst="rect">
            <a:avLst/>
          </a:prstGeom>
          <a:noFill/>
        </p:spPr>
        <p:txBody>
          <a:bodyPr wrap="none" rtlCol="0">
            <a:spAutoFit/>
          </a:bodyPr>
          <a:lstStyle/>
          <a:p>
            <a:r>
              <a:rPr lang="en-GB" sz="800" b="1"/>
              <a:t>Please note that the allergen (milk) in individual butter is not included in the table. The same applies to spreads (milk and nuts) found on tables.</a:t>
            </a:r>
          </a:p>
        </p:txBody>
      </p:sp>
      <p:sp>
        <p:nvSpPr>
          <p:cNvPr id="10" name="Titre 2">
            <a:extLst>
              <a:ext uri="{FF2B5EF4-FFF2-40B4-BE49-F238E27FC236}">
                <a16:creationId xmlns:a16="http://schemas.microsoft.com/office/drawing/2014/main" id="{DB4E9F08-B4DC-A83D-D6FB-8D594FED9DBF}"/>
              </a:ext>
            </a:extLst>
          </p:cNvPr>
          <p:cNvSpPr>
            <a:spLocks noGrp="1"/>
          </p:cNvSpPr>
          <p:nvPr>
            <p:ph type="title"/>
          </p:nvPr>
        </p:nvSpPr>
        <p:spPr>
          <a:xfrm>
            <a:off x="459723" y="51289"/>
            <a:ext cx="10888722" cy="526874"/>
          </a:xfrm>
          <a:noFill/>
        </p:spPr>
        <p:txBody>
          <a:bodyPr>
            <a:noAutofit/>
          </a:bodyPr>
          <a:lstStyle/>
          <a:p>
            <a:pPr algn="ctr"/>
            <a:r>
              <a:rPr lang="fr-FR" sz="1800" b="1"/>
              <a:t>(*) </a:t>
            </a:r>
            <a:r>
              <a:rPr lang="nl-NL" sz="1800" b="1"/>
              <a:t>Possible present or traces present</a:t>
            </a:r>
            <a:endParaRPr lang="en-GB" sz="1800" b="1"/>
          </a:p>
        </p:txBody>
      </p:sp>
      <p:sp>
        <p:nvSpPr>
          <p:cNvPr id="2" name="ZoneTexte 12">
            <a:extLst>
              <a:ext uri="{FF2B5EF4-FFF2-40B4-BE49-F238E27FC236}">
                <a16:creationId xmlns:a16="http://schemas.microsoft.com/office/drawing/2014/main" id="{4EF3CEB6-8601-D8AD-8B19-44C27E82B369}"/>
              </a:ext>
            </a:extLst>
          </p:cNvPr>
          <p:cNvSpPr txBox="1"/>
          <p:nvPr/>
        </p:nvSpPr>
        <p:spPr>
          <a:xfrm>
            <a:off x="11359591" y="6526916"/>
            <a:ext cx="917359" cy="230832"/>
          </a:xfrm>
          <a:prstGeom prst="rect">
            <a:avLst/>
          </a:prstGeom>
          <a:noFill/>
        </p:spPr>
        <p:txBody>
          <a:bodyPr wrap="square" lIns="91440" tIns="45720" rIns="91440" bIns="45720" rtlCol="0" anchor="t">
            <a:spAutoFit/>
          </a:bodyPr>
          <a:lstStyle/>
          <a:p>
            <a:r>
              <a:rPr lang="en-GB" sz="900" dirty="0"/>
              <a:t>26/03/2025</a:t>
            </a:r>
            <a:endParaRPr lang="fr-FR" sz="900" dirty="0"/>
          </a:p>
        </p:txBody>
      </p:sp>
    </p:spTree>
    <p:extLst>
      <p:ext uri="{BB962C8B-B14F-4D97-AF65-F5344CB8AC3E}">
        <p14:creationId xmlns:p14="http://schemas.microsoft.com/office/powerpoint/2010/main" val="1053189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71A0EBA-5B14-5748-A78B-21D761FFAA57}"/>
              </a:ext>
            </a:extLst>
          </p:cNvPr>
          <p:cNvSpPr>
            <a:spLocks noGrp="1"/>
          </p:cNvSpPr>
          <p:nvPr>
            <p:ph type="body" idx="1"/>
          </p:nvPr>
        </p:nvSpPr>
        <p:spPr/>
        <p:txBody>
          <a:bodyPr/>
          <a:lstStyle/>
          <a:p>
            <a:r>
              <a:rPr lang="fr-FR" dirty="0"/>
              <a:t>Le Pain Quotidien </a:t>
            </a:r>
            <a:r>
              <a:rPr lang="fr-FR" dirty="0">
                <a:cs typeface="Calibri"/>
              </a:rPr>
              <a:t>- </a:t>
            </a:r>
            <a:r>
              <a:rPr lang="fr-FR" dirty="0"/>
              <a:t>Menu 2025</a:t>
            </a:r>
            <a:endParaRPr lang="fr-FR" dirty="0">
              <a:cs typeface="Calibri"/>
            </a:endParaRPr>
          </a:p>
          <a:p>
            <a:endParaRPr lang="fr-FR" dirty="0"/>
          </a:p>
        </p:txBody>
      </p:sp>
      <p:sp>
        <p:nvSpPr>
          <p:cNvPr id="3" name="Titre 2">
            <a:extLst>
              <a:ext uri="{FF2B5EF4-FFF2-40B4-BE49-F238E27FC236}">
                <a16:creationId xmlns:a16="http://schemas.microsoft.com/office/drawing/2014/main" id="{B4415D4E-DB0C-F241-8972-B238E50FA648}"/>
              </a:ext>
            </a:extLst>
          </p:cNvPr>
          <p:cNvSpPr>
            <a:spLocks noGrp="1"/>
          </p:cNvSpPr>
          <p:nvPr>
            <p:ph type="title"/>
          </p:nvPr>
        </p:nvSpPr>
        <p:spPr/>
        <p:txBody>
          <a:bodyPr>
            <a:normAutofit fontScale="90000"/>
          </a:bodyPr>
          <a:lstStyle/>
          <a:p>
            <a:r>
              <a:rPr lang="en-US" dirty="0"/>
              <a:t>Le Pain Quotidien Allergen Statement</a:t>
            </a:r>
          </a:p>
        </p:txBody>
      </p:sp>
      <p:sp>
        <p:nvSpPr>
          <p:cNvPr id="5" name="TextBox 25">
            <a:extLst>
              <a:ext uri="{FF2B5EF4-FFF2-40B4-BE49-F238E27FC236}">
                <a16:creationId xmlns:a16="http://schemas.microsoft.com/office/drawing/2014/main" id="{5DB1801F-37DD-934D-B830-60DAD7809380}"/>
              </a:ext>
            </a:extLst>
          </p:cNvPr>
          <p:cNvSpPr txBox="1"/>
          <p:nvPr/>
        </p:nvSpPr>
        <p:spPr>
          <a:xfrm>
            <a:off x="429721" y="1253522"/>
            <a:ext cx="10689202" cy="738664"/>
          </a:xfrm>
          <a:prstGeom prst="rect">
            <a:avLst/>
          </a:prstGeom>
          <a:noFill/>
        </p:spPr>
        <p:txBody>
          <a:bodyPr wrap="square" rtlCol="0">
            <a:spAutoFit/>
          </a:bodyPr>
          <a:lstStyle/>
          <a:p>
            <a:r>
              <a:rPr lang="en-US" sz="1400">
                <a:latin typeface="Brandon Grotesque Regular" panose="020B0503020203060202" pitchFamily="34" charset="77"/>
              </a:rPr>
              <a:t>Le Pain Quotidien takes allergens very seriously and we make every effort to segregate and control the risk of allergen cross-contamination in our restaurants. However, because we operate in an open space, we cannot guarantee that our freshly prepared meals are completely allergen free. For this reason, please note that we use the following ingredients in our kitchens and that there is always a possibility of cross-contamination for each of them:</a:t>
            </a:r>
          </a:p>
        </p:txBody>
      </p:sp>
      <p:sp>
        <p:nvSpPr>
          <p:cNvPr id="6" name="Rectangle 5">
            <a:extLst>
              <a:ext uri="{FF2B5EF4-FFF2-40B4-BE49-F238E27FC236}">
                <a16:creationId xmlns:a16="http://schemas.microsoft.com/office/drawing/2014/main" id="{6637BCDA-C11F-774A-A571-E95464A32D91}"/>
              </a:ext>
            </a:extLst>
          </p:cNvPr>
          <p:cNvSpPr/>
          <p:nvPr/>
        </p:nvSpPr>
        <p:spPr>
          <a:xfrm>
            <a:off x="477908" y="5898919"/>
            <a:ext cx="10592827" cy="738664"/>
          </a:xfrm>
          <a:prstGeom prst="rect">
            <a:avLst/>
          </a:prstGeom>
        </p:spPr>
        <p:txBody>
          <a:bodyPr wrap="square">
            <a:spAutoFit/>
          </a:bodyPr>
          <a:lstStyle/>
          <a:p>
            <a:r>
              <a:rPr lang="en-US" sz="1400" dirty="0">
                <a:latin typeface="Brandon Grotesque Regular" panose="020B0503020203060202" pitchFamily="34" charset="77"/>
              </a:rPr>
              <a:t>The allergen information provided is to be used as an assessment tool to guide our guests, prior to consuming any of our dishes, so that they have the opportunity to select the items they consider most appropriate for their personal sensitivity level. Complete allergen information on all our dishes can be requested in the restaurant. Please contact our manager. </a:t>
            </a:r>
          </a:p>
        </p:txBody>
      </p:sp>
      <p:sp>
        <p:nvSpPr>
          <p:cNvPr id="19" name="Rectangle 18">
            <a:extLst>
              <a:ext uri="{FF2B5EF4-FFF2-40B4-BE49-F238E27FC236}">
                <a16:creationId xmlns:a16="http://schemas.microsoft.com/office/drawing/2014/main" id="{F9FB2F08-9513-3E4D-8FE2-C98FFE8EBB26}"/>
              </a:ext>
            </a:extLst>
          </p:cNvPr>
          <p:cNvSpPr/>
          <p:nvPr/>
        </p:nvSpPr>
        <p:spPr>
          <a:xfrm>
            <a:off x="2509699" y="5066697"/>
            <a:ext cx="1603360" cy="307777"/>
          </a:xfrm>
          <a:prstGeom prst="rect">
            <a:avLst/>
          </a:prstGeom>
        </p:spPr>
        <p:txBody>
          <a:bodyPr wrap="square">
            <a:spAutoFit/>
          </a:bodyPr>
          <a:lstStyle/>
          <a:p>
            <a:pPr lvl="0" algn="ctr"/>
            <a:r>
              <a:rPr lang="nl-BE" sz="1400" b="1">
                <a:latin typeface="Brandon Grotesque Regular" panose="020B0503020203060202" pitchFamily="34" charset="77"/>
              </a:rPr>
              <a:t>EGGS</a:t>
            </a:r>
            <a:endParaRPr lang="fr-BE" sz="1000">
              <a:latin typeface="Brandon Grotesque Regular" panose="020B0503020203060202" pitchFamily="34" charset="77"/>
            </a:endParaRPr>
          </a:p>
        </p:txBody>
      </p:sp>
      <p:sp>
        <p:nvSpPr>
          <p:cNvPr id="21" name="Rectangle 20">
            <a:extLst>
              <a:ext uri="{FF2B5EF4-FFF2-40B4-BE49-F238E27FC236}">
                <a16:creationId xmlns:a16="http://schemas.microsoft.com/office/drawing/2014/main" id="{80BB6348-E3B7-1C4F-ABFC-38A3C1497730}"/>
              </a:ext>
            </a:extLst>
          </p:cNvPr>
          <p:cNvSpPr/>
          <p:nvPr/>
        </p:nvSpPr>
        <p:spPr>
          <a:xfrm>
            <a:off x="702615" y="5416206"/>
            <a:ext cx="1763696" cy="307777"/>
          </a:xfrm>
          <a:prstGeom prst="rect">
            <a:avLst/>
          </a:prstGeom>
        </p:spPr>
        <p:txBody>
          <a:bodyPr wrap="square">
            <a:spAutoFit/>
          </a:bodyPr>
          <a:lstStyle/>
          <a:p>
            <a:pPr lvl="0" algn="ctr"/>
            <a:r>
              <a:rPr lang="nl-BE" sz="1400" b="1">
                <a:latin typeface="Brandon Grotesque Regular" panose="020B0503020203060202" pitchFamily="34" charset="77"/>
              </a:rPr>
              <a:t>NUTS</a:t>
            </a:r>
            <a:endParaRPr lang="fr-BE" sz="1000">
              <a:latin typeface="Brandon Grotesque Regular" panose="020B0503020203060202" pitchFamily="34" charset="77"/>
            </a:endParaRPr>
          </a:p>
        </p:txBody>
      </p:sp>
      <p:sp>
        <p:nvSpPr>
          <p:cNvPr id="23" name="Rectangle 22">
            <a:extLst>
              <a:ext uri="{FF2B5EF4-FFF2-40B4-BE49-F238E27FC236}">
                <a16:creationId xmlns:a16="http://schemas.microsoft.com/office/drawing/2014/main" id="{8499CC1A-A100-0341-A5F3-B1D22ADB7BAF}"/>
              </a:ext>
            </a:extLst>
          </p:cNvPr>
          <p:cNvSpPr/>
          <p:nvPr/>
        </p:nvSpPr>
        <p:spPr>
          <a:xfrm>
            <a:off x="2509699" y="3498392"/>
            <a:ext cx="1603360" cy="307777"/>
          </a:xfrm>
          <a:prstGeom prst="rect">
            <a:avLst/>
          </a:prstGeom>
        </p:spPr>
        <p:txBody>
          <a:bodyPr wrap="square">
            <a:spAutoFit/>
          </a:bodyPr>
          <a:lstStyle/>
          <a:p>
            <a:pPr lvl="0" algn="ctr"/>
            <a:r>
              <a:rPr lang="fr-BE" sz="1400" b="1">
                <a:latin typeface="Brandon Grotesque Regular" panose="020B0503020203060202" pitchFamily="34" charset="77"/>
              </a:rPr>
              <a:t>MUSTARD</a:t>
            </a:r>
            <a:r>
              <a:rPr lang="fr-FR" sz="1000">
                <a:solidFill>
                  <a:srgbClr val="FF0000"/>
                </a:solidFill>
                <a:latin typeface="Brandon Grotesque Regular" panose="020B0503020203060202" pitchFamily="34" charset="77"/>
              </a:rPr>
              <a:t>.</a:t>
            </a:r>
            <a:endParaRPr lang="fr-BE" sz="1000">
              <a:solidFill>
                <a:srgbClr val="FF0000"/>
              </a:solidFill>
              <a:latin typeface="Brandon Grotesque Regular" panose="020B0503020203060202" pitchFamily="34" charset="77"/>
            </a:endParaRPr>
          </a:p>
        </p:txBody>
      </p:sp>
      <p:pic>
        <p:nvPicPr>
          <p:cNvPr id="24" name="Image 23">
            <a:extLst>
              <a:ext uri="{FF2B5EF4-FFF2-40B4-BE49-F238E27FC236}">
                <a16:creationId xmlns:a16="http://schemas.microsoft.com/office/drawing/2014/main" id="{C1E7D9C7-7060-6948-9976-FF1504947CBB}"/>
              </a:ext>
            </a:extLst>
          </p:cNvPr>
          <p:cNvPicPr>
            <a:picLocks noChangeAspect="1"/>
          </p:cNvPicPr>
          <p:nvPr/>
        </p:nvPicPr>
        <p:blipFill>
          <a:blip r:embed="rId3"/>
          <a:stretch>
            <a:fillRect/>
          </a:stretch>
        </p:blipFill>
        <p:spPr>
          <a:xfrm>
            <a:off x="2875337" y="2553292"/>
            <a:ext cx="872083" cy="872083"/>
          </a:xfrm>
          <a:prstGeom prst="rect">
            <a:avLst/>
          </a:prstGeom>
        </p:spPr>
      </p:pic>
      <p:pic>
        <p:nvPicPr>
          <p:cNvPr id="25" name="Image 24">
            <a:extLst>
              <a:ext uri="{FF2B5EF4-FFF2-40B4-BE49-F238E27FC236}">
                <a16:creationId xmlns:a16="http://schemas.microsoft.com/office/drawing/2014/main" id="{BEFE0573-7527-0848-A22F-803789A2DAF3}"/>
              </a:ext>
            </a:extLst>
          </p:cNvPr>
          <p:cNvPicPr>
            <a:picLocks noChangeAspect="1"/>
          </p:cNvPicPr>
          <p:nvPr/>
        </p:nvPicPr>
        <p:blipFill>
          <a:blip r:embed="rId4"/>
          <a:stretch>
            <a:fillRect/>
          </a:stretch>
        </p:blipFill>
        <p:spPr>
          <a:xfrm>
            <a:off x="1196679" y="2488998"/>
            <a:ext cx="872082" cy="872082"/>
          </a:xfrm>
          <a:prstGeom prst="rect">
            <a:avLst/>
          </a:prstGeom>
        </p:spPr>
      </p:pic>
      <p:sp>
        <p:nvSpPr>
          <p:cNvPr id="26" name="Rectangle 25">
            <a:extLst>
              <a:ext uri="{FF2B5EF4-FFF2-40B4-BE49-F238E27FC236}">
                <a16:creationId xmlns:a16="http://schemas.microsoft.com/office/drawing/2014/main" id="{256A0DDE-0F12-5545-B5E1-65F806D77338}"/>
              </a:ext>
            </a:extLst>
          </p:cNvPr>
          <p:cNvSpPr/>
          <p:nvPr/>
        </p:nvSpPr>
        <p:spPr>
          <a:xfrm>
            <a:off x="831040" y="3429104"/>
            <a:ext cx="1603360" cy="769441"/>
          </a:xfrm>
          <a:prstGeom prst="rect">
            <a:avLst/>
          </a:prstGeom>
        </p:spPr>
        <p:txBody>
          <a:bodyPr wrap="square">
            <a:spAutoFit/>
          </a:bodyPr>
          <a:lstStyle/>
          <a:p>
            <a:pPr lvl="0" algn="ctr"/>
            <a:r>
              <a:rPr lang="en-US" sz="1400" b="1">
                <a:latin typeface="Brandon Grotesque Regular" panose="020B0503020203060202" pitchFamily="34" charset="77"/>
              </a:rPr>
              <a:t>GLUTEN </a:t>
            </a:r>
          </a:p>
          <a:p>
            <a:pPr lvl="0" algn="ctr"/>
            <a:r>
              <a:rPr lang="en-US" sz="1000">
                <a:latin typeface="Brandon Grotesque Regular" panose="020B0503020203060202" pitchFamily="34" charset="77"/>
              </a:rPr>
              <a:t>wheat (such as spelt and Khorasan wheat) rye, barley, oats or their hybrid strains</a:t>
            </a:r>
            <a:r>
              <a:rPr lang="en-US" sz="1000">
                <a:solidFill>
                  <a:srgbClr val="FF0000"/>
                </a:solidFill>
                <a:latin typeface="Brandon Grotesque Regular" panose="020B0503020203060202" pitchFamily="34" charset="77"/>
              </a:rPr>
              <a:t>.</a:t>
            </a:r>
          </a:p>
        </p:txBody>
      </p:sp>
      <p:sp>
        <p:nvSpPr>
          <p:cNvPr id="28" name="Rectangle 27">
            <a:extLst>
              <a:ext uri="{FF2B5EF4-FFF2-40B4-BE49-F238E27FC236}">
                <a16:creationId xmlns:a16="http://schemas.microsoft.com/office/drawing/2014/main" id="{BF37B28C-A7C2-7C43-AA6B-D28C96AC6328}"/>
              </a:ext>
            </a:extLst>
          </p:cNvPr>
          <p:cNvSpPr/>
          <p:nvPr/>
        </p:nvSpPr>
        <p:spPr>
          <a:xfrm>
            <a:off x="9765892" y="3474203"/>
            <a:ext cx="1603360" cy="615553"/>
          </a:xfrm>
          <a:prstGeom prst="rect">
            <a:avLst/>
          </a:prstGeom>
        </p:spPr>
        <p:txBody>
          <a:bodyPr wrap="square">
            <a:spAutoFit/>
          </a:bodyPr>
          <a:lstStyle/>
          <a:p>
            <a:pPr lvl="0" algn="ctr"/>
            <a:r>
              <a:rPr lang="en-US" sz="1400" b="1">
                <a:latin typeface="Brandon Grotesque Regular" panose="020B0503020203060202" pitchFamily="34" charset="77"/>
              </a:rPr>
              <a:t>SULPHITES  </a:t>
            </a:r>
          </a:p>
          <a:p>
            <a:pPr lvl="0" algn="ctr"/>
            <a:r>
              <a:rPr lang="en-US" sz="1000">
                <a:latin typeface="Brandon Grotesque Regular" panose="020B0503020203060202" pitchFamily="34" charset="77"/>
              </a:rPr>
              <a:t>(at concentrations above 10 mg / kg or 10 mg / liter)</a:t>
            </a:r>
            <a:r>
              <a:rPr lang="en-US" sz="1000">
                <a:solidFill>
                  <a:srgbClr val="FF0000"/>
                </a:solidFill>
                <a:latin typeface="Brandon Grotesque Regular" panose="020B0503020203060202" pitchFamily="34" charset="77"/>
              </a:rPr>
              <a:t>.</a:t>
            </a:r>
          </a:p>
        </p:txBody>
      </p:sp>
      <p:pic>
        <p:nvPicPr>
          <p:cNvPr id="30" name="Image 29">
            <a:extLst>
              <a:ext uri="{FF2B5EF4-FFF2-40B4-BE49-F238E27FC236}">
                <a16:creationId xmlns:a16="http://schemas.microsoft.com/office/drawing/2014/main" id="{75D234CD-B2D8-6440-B44C-B2D88906BA66}"/>
              </a:ext>
            </a:extLst>
          </p:cNvPr>
          <p:cNvPicPr>
            <a:picLocks noChangeAspect="1"/>
          </p:cNvPicPr>
          <p:nvPr/>
        </p:nvPicPr>
        <p:blipFill>
          <a:blip r:embed="rId5"/>
          <a:stretch>
            <a:fillRect/>
          </a:stretch>
        </p:blipFill>
        <p:spPr>
          <a:xfrm>
            <a:off x="1217831" y="4467091"/>
            <a:ext cx="872083" cy="872083"/>
          </a:xfrm>
          <a:prstGeom prst="rect">
            <a:avLst/>
          </a:prstGeom>
        </p:spPr>
      </p:pic>
      <p:pic>
        <p:nvPicPr>
          <p:cNvPr id="31" name="Image 30">
            <a:extLst>
              <a:ext uri="{FF2B5EF4-FFF2-40B4-BE49-F238E27FC236}">
                <a16:creationId xmlns:a16="http://schemas.microsoft.com/office/drawing/2014/main" id="{4061F8F6-541B-9446-811E-C5BCB8164EA8}"/>
              </a:ext>
            </a:extLst>
          </p:cNvPr>
          <p:cNvPicPr>
            <a:picLocks noChangeAspect="1"/>
          </p:cNvPicPr>
          <p:nvPr/>
        </p:nvPicPr>
        <p:blipFill>
          <a:blip r:embed="rId6"/>
          <a:stretch>
            <a:fillRect/>
          </a:stretch>
        </p:blipFill>
        <p:spPr>
          <a:xfrm>
            <a:off x="2875338" y="4112145"/>
            <a:ext cx="872082" cy="872082"/>
          </a:xfrm>
          <a:prstGeom prst="rect">
            <a:avLst/>
          </a:prstGeom>
        </p:spPr>
      </p:pic>
      <p:sp>
        <p:nvSpPr>
          <p:cNvPr id="32" name="Rectangle 31">
            <a:extLst>
              <a:ext uri="{FF2B5EF4-FFF2-40B4-BE49-F238E27FC236}">
                <a16:creationId xmlns:a16="http://schemas.microsoft.com/office/drawing/2014/main" id="{0FAC1A8A-450C-D449-821A-08FFD4095367}"/>
              </a:ext>
            </a:extLst>
          </p:cNvPr>
          <p:cNvSpPr/>
          <p:nvPr/>
        </p:nvSpPr>
        <p:spPr>
          <a:xfrm>
            <a:off x="3938042" y="5499875"/>
            <a:ext cx="1603360" cy="307777"/>
          </a:xfrm>
          <a:prstGeom prst="rect">
            <a:avLst/>
          </a:prstGeom>
        </p:spPr>
        <p:txBody>
          <a:bodyPr wrap="square">
            <a:spAutoFit/>
          </a:bodyPr>
          <a:lstStyle/>
          <a:p>
            <a:pPr lvl="0" algn="ctr"/>
            <a:r>
              <a:rPr lang="nl-BE" sz="1400" b="1">
                <a:latin typeface="Brandon Grotesque Regular" panose="020B0503020203060202" pitchFamily="34" charset="77"/>
              </a:rPr>
              <a:t>SOYA</a:t>
            </a:r>
            <a:endParaRPr lang="fr-BE" sz="1000">
              <a:latin typeface="Brandon Grotesque Regular" panose="020B0503020203060202" pitchFamily="34" charset="77"/>
            </a:endParaRPr>
          </a:p>
        </p:txBody>
      </p:sp>
      <p:sp>
        <p:nvSpPr>
          <p:cNvPr id="33" name="Rectangle 32">
            <a:extLst>
              <a:ext uri="{FF2B5EF4-FFF2-40B4-BE49-F238E27FC236}">
                <a16:creationId xmlns:a16="http://schemas.microsoft.com/office/drawing/2014/main" id="{D5ACFF99-7DC5-BF46-9C54-70B6634B3B7D}"/>
              </a:ext>
            </a:extLst>
          </p:cNvPr>
          <p:cNvSpPr/>
          <p:nvPr/>
        </p:nvSpPr>
        <p:spPr>
          <a:xfrm>
            <a:off x="3938042" y="3931570"/>
            <a:ext cx="1603360" cy="307777"/>
          </a:xfrm>
          <a:prstGeom prst="rect">
            <a:avLst/>
          </a:prstGeom>
        </p:spPr>
        <p:txBody>
          <a:bodyPr wrap="square">
            <a:spAutoFit/>
          </a:bodyPr>
          <a:lstStyle/>
          <a:p>
            <a:pPr lvl="0" algn="ctr"/>
            <a:r>
              <a:rPr lang="fr-BE" sz="1400" b="1">
                <a:latin typeface="Brandon Grotesque Regular" panose="020B0503020203060202" pitchFamily="34" charset="77"/>
              </a:rPr>
              <a:t>SESAME</a:t>
            </a:r>
            <a:r>
              <a:rPr lang="fr-FR" sz="1000">
                <a:solidFill>
                  <a:srgbClr val="FF0000"/>
                </a:solidFill>
                <a:latin typeface="Brandon Grotesque Regular" panose="020B0503020203060202" pitchFamily="34" charset="77"/>
              </a:rPr>
              <a:t>.</a:t>
            </a:r>
            <a:endParaRPr lang="fr-BE" sz="1000">
              <a:solidFill>
                <a:srgbClr val="FF0000"/>
              </a:solidFill>
              <a:latin typeface="Brandon Grotesque Regular" panose="020B0503020203060202" pitchFamily="34" charset="77"/>
            </a:endParaRPr>
          </a:p>
        </p:txBody>
      </p:sp>
      <p:pic>
        <p:nvPicPr>
          <p:cNvPr id="37" name="Image 36">
            <a:extLst>
              <a:ext uri="{FF2B5EF4-FFF2-40B4-BE49-F238E27FC236}">
                <a16:creationId xmlns:a16="http://schemas.microsoft.com/office/drawing/2014/main" id="{6F8FFF87-1048-FC43-B3EB-A38C1BC49B98}"/>
              </a:ext>
            </a:extLst>
          </p:cNvPr>
          <p:cNvPicPr>
            <a:picLocks noChangeAspect="1"/>
          </p:cNvPicPr>
          <p:nvPr/>
        </p:nvPicPr>
        <p:blipFill>
          <a:blip r:embed="rId7"/>
          <a:stretch>
            <a:fillRect/>
          </a:stretch>
        </p:blipFill>
        <p:spPr>
          <a:xfrm>
            <a:off x="4289479" y="2991797"/>
            <a:ext cx="874405" cy="874405"/>
          </a:xfrm>
          <a:prstGeom prst="rect">
            <a:avLst/>
          </a:prstGeom>
        </p:spPr>
      </p:pic>
      <p:pic>
        <p:nvPicPr>
          <p:cNvPr id="39" name="Image 38">
            <a:extLst>
              <a:ext uri="{FF2B5EF4-FFF2-40B4-BE49-F238E27FC236}">
                <a16:creationId xmlns:a16="http://schemas.microsoft.com/office/drawing/2014/main" id="{101553D6-AE28-F64E-B792-758DE88B738D}"/>
              </a:ext>
            </a:extLst>
          </p:cNvPr>
          <p:cNvPicPr>
            <a:picLocks noChangeAspect="1"/>
          </p:cNvPicPr>
          <p:nvPr/>
        </p:nvPicPr>
        <p:blipFill>
          <a:blip r:embed="rId8"/>
          <a:stretch>
            <a:fillRect/>
          </a:stretch>
        </p:blipFill>
        <p:spPr>
          <a:xfrm>
            <a:off x="4306519" y="4509034"/>
            <a:ext cx="872082" cy="872082"/>
          </a:xfrm>
          <a:prstGeom prst="rect">
            <a:avLst/>
          </a:prstGeom>
        </p:spPr>
      </p:pic>
      <p:sp>
        <p:nvSpPr>
          <p:cNvPr id="40" name="Rectangle 39">
            <a:extLst>
              <a:ext uri="{FF2B5EF4-FFF2-40B4-BE49-F238E27FC236}">
                <a16:creationId xmlns:a16="http://schemas.microsoft.com/office/drawing/2014/main" id="{1E089730-ECAF-0845-8718-6937233D1D52}"/>
              </a:ext>
            </a:extLst>
          </p:cNvPr>
          <p:cNvSpPr/>
          <p:nvPr/>
        </p:nvSpPr>
        <p:spPr>
          <a:xfrm>
            <a:off x="5194339" y="5057113"/>
            <a:ext cx="1603360" cy="307777"/>
          </a:xfrm>
          <a:prstGeom prst="rect">
            <a:avLst/>
          </a:prstGeom>
        </p:spPr>
        <p:txBody>
          <a:bodyPr wrap="square">
            <a:spAutoFit/>
          </a:bodyPr>
          <a:lstStyle/>
          <a:p>
            <a:pPr lvl="0" algn="ctr"/>
            <a:r>
              <a:rPr lang="nl-BE" sz="1400" b="1">
                <a:latin typeface="Brandon Grotesque Regular" panose="020B0503020203060202" pitchFamily="34" charset="77"/>
              </a:rPr>
              <a:t>LUPIN</a:t>
            </a:r>
            <a:endParaRPr lang="fr-BE" sz="1000">
              <a:latin typeface="Brandon Grotesque Regular" panose="020B0503020203060202" pitchFamily="34" charset="77"/>
            </a:endParaRPr>
          </a:p>
        </p:txBody>
      </p:sp>
      <p:sp>
        <p:nvSpPr>
          <p:cNvPr id="41" name="Rectangle 40">
            <a:extLst>
              <a:ext uri="{FF2B5EF4-FFF2-40B4-BE49-F238E27FC236}">
                <a16:creationId xmlns:a16="http://schemas.microsoft.com/office/drawing/2014/main" id="{AEB12DAA-C3A3-8943-A35D-288128EEF30E}"/>
              </a:ext>
            </a:extLst>
          </p:cNvPr>
          <p:cNvSpPr/>
          <p:nvPr/>
        </p:nvSpPr>
        <p:spPr>
          <a:xfrm>
            <a:off x="5194339" y="3488808"/>
            <a:ext cx="1603360" cy="307777"/>
          </a:xfrm>
          <a:prstGeom prst="rect">
            <a:avLst/>
          </a:prstGeom>
        </p:spPr>
        <p:txBody>
          <a:bodyPr wrap="square">
            <a:spAutoFit/>
          </a:bodyPr>
          <a:lstStyle/>
          <a:p>
            <a:pPr lvl="0" algn="ctr"/>
            <a:r>
              <a:rPr lang="fr-BE" sz="1400" b="1">
                <a:latin typeface="Brandon Grotesque Regular" panose="020B0503020203060202" pitchFamily="34" charset="77"/>
              </a:rPr>
              <a:t>MILK</a:t>
            </a:r>
            <a:endParaRPr lang="fr-BE" sz="1000">
              <a:latin typeface="Brandon Grotesque Regular" panose="020B0503020203060202" pitchFamily="34" charset="77"/>
            </a:endParaRPr>
          </a:p>
        </p:txBody>
      </p:sp>
      <p:sp>
        <p:nvSpPr>
          <p:cNvPr id="45" name="Rectangle 44">
            <a:extLst>
              <a:ext uri="{FF2B5EF4-FFF2-40B4-BE49-F238E27FC236}">
                <a16:creationId xmlns:a16="http://schemas.microsoft.com/office/drawing/2014/main" id="{B332E029-AD1A-B741-9D13-8BB4EBE66280}"/>
              </a:ext>
            </a:extLst>
          </p:cNvPr>
          <p:cNvSpPr/>
          <p:nvPr/>
        </p:nvSpPr>
        <p:spPr>
          <a:xfrm>
            <a:off x="6564450" y="5416206"/>
            <a:ext cx="1603360" cy="307777"/>
          </a:xfrm>
          <a:prstGeom prst="rect">
            <a:avLst/>
          </a:prstGeom>
        </p:spPr>
        <p:txBody>
          <a:bodyPr wrap="square">
            <a:spAutoFit/>
          </a:bodyPr>
          <a:lstStyle/>
          <a:p>
            <a:pPr lvl="0" algn="ctr"/>
            <a:r>
              <a:rPr lang="nl-BE" sz="1400" b="1">
                <a:latin typeface="Brandon Grotesque Regular" panose="020B0503020203060202" pitchFamily="34" charset="77"/>
              </a:rPr>
              <a:t>ARACHIDE</a:t>
            </a:r>
            <a:endParaRPr lang="fr-BE" sz="1000">
              <a:latin typeface="Brandon Grotesque Regular" panose="020B0503020203060202" pitchFamily="34" charset="77"/>
            </a:endParaRPr>
          </a:p>
        </p:txBody>
      </p:sp>
      <p:sp>
        <p:nvSpPr>
          <p:cNvPr id="46" name="Rectangle 45">
            <a:extLst>
              <a:ext uri="{FF2B5EF4-FFF2-40B4-BE49-F238E27FC236}">
                <a16:creationId xmlns:a16="http://schemas.microsoft.com/office/drawing/2014/main" id="{39348C8D-A5F4-7146-802F-11EA4C07C741}"/>
              </a:ext>
            </a:extLst>
          </p:cNvPr>
          <p:cNvSpPr/>
          <p:nvPr/>
        </p:nvSpPr>
        <p:spPr>
          <a:xfrm>
            <a:off x="6564450" y="3847901"/>
            <a:ext cx="1603360" cy="307777"/>
          </a:xfrm>
          <a:prstGeom prst="rect">
            <a:avLst/>
          </a:prstGeom>
        </p:spPr>
        <p:txBody>
          <a:bodyPr wrap="square">
            <a:spAutoFit/>
          </a:bodyPr>
          <a:lstStyle/>
          <a:p>
            <a:pPr lvl="0" algn="ctr"/>
            <a:r>
              <a:rPr lang="fr-BE" sz="1400" b="1">
                <a:latin typeface="Brandon Grotesque Regular" panose="020B0503020203060202" pitchFamily="34" charset="77"/>
              </a:rPr>
              <a:t>CELERY</a:t>
            </a:r>
            <a:endParaRPr lang="fr-BE" sz="1000">
              <a:latin typeface="Brandon Grotesque Regular" panose="020B0503020203060202" pitchFamily="34" charset="77"/>
            </a:endParaRPr>
          </a:p>
        </p:txBody>
      </p:sp>
      <p:sp>
        <p:nvSpPr>
          <p:cNvPr id="50" name="Rectangle 49">
            <a:extLst>
              <a:ext uri="{FF2B5EF4-FFF2-40B4-BE49-F238E27FC236}">
                <a16:creationId xmlns:a16="http://schemas.microsoft.com/office/drawing/2014/main" id="{49369D66-3B67-714C-9E12-49C623A550EA}"/>
              </a:ext>
            </a:extLst>
          </p:cNvPr>
          <p:cNvSpPr/>
          <p:nvPr/>
        </p:nvSpPr>
        <p:spPr>
          <a:xfrm>
            <a:off x="8022541" y="5055524"/>
            <a:ext cx="1603360" cy="307777"/>
          </a:xfrm>
          <a:prstGeom prst="rect">
            <a:avLst/>
          </a:prstGeom>
        </p:spPr>
        <p:txBody>
          <a:bodyPr wrap="square">
            <a:spAutoFit/>
          </a:bodyPr>
          <a:lstStyle/>
          <a:p>
            <a:pPr lvl="0" algn="ctr"/>
            <a:r>
              <a:rPr lang="nl-BE" sz="1400" b="1">
                <a:latin typeface="Brandon Grotesque Regular" panose="020B0503020203060202" pitchFamily="34" charset="77"/>
              </a:rPr>
              <a:t>CRUSTACEANS</a:t>
            </a:r>
            <a:endParaRPr lang="fr-BE" sz="1400" b="1">
              <a:latin typeface="Brandon Grotesque Regular" panose="020B0503020203060202" pitchFamily="34" charset="77"/>
            </a:endParaRPr>
          </a:p>
        </p:txBody>
      </p:sp>
      <p:sp>
        <p:nvSpPr>
          <p:cNvPr id="51" name="Rectangle 50">
            <a:extLst>
              <a:ext uri="{FF2B5EF4-FFF2-40B4-BE49-F238E27FC236}">
                <a16:creationId xmlns:a16="http://schemas.microsoft.com/office/drawing/2014/main" id="{CEE0AF8C-7A5D-5A4A-ADF7-A78D3064640D}"/>
              </a:ext>
            </a:extLst>
          </p:cNvPr>
          <p:cNvSpPr/>
          <p:nvPr/>
        </p:nvSpPr>
        <p:spPr>
          <a:xfrm>
            <a:off x="8022541" y="3487219"/>
            <a:ext cx="1603360" cy="307777"/>
          </a:xfrm>
          <a:prstGeom prst="rect">
            <a:avLst/>
          </a:prstGeom>
        </p:spPr>
        <p:txBody>
          <a:bodyPr wrap="square">
            <a:spAutoFit/>
          </a:bodyPr>
          <a:lstStyle/>
          <a:p>
            <a:pPr lvl="0" algn="ctr"/>
            <a:r>
              <a:rPr lang="fr-BE" sz="1400" b="1">
                <a:latin typeface="Brandon Grotesque Regular" panose="020B0503020203060202" pitchFamily="34" charset="77"/>
              </a:rPr>
              <a:t>FISH</a:t>
            </a:r>
            <a:endParaRPr lang="fr-BE" sz="1000">
              <a:latin typeface="Brandon Grotesque Regular" panose="020B0503020203060202" pitchFamily="34" charset="77"/>
            </a:endParaRPr>
          </a:p>
        </p:txBody>
      </p:sp>
      <p:sp>
        <p:nvSpPr>
          <p:cNvPr id="54" name="Rectangle 53">
            <a:extLst>
              <a:ext uri="{FF2B5EF4-FFF2-40B4-BE49-F238E27FC236}">
                <a16:creationId xmlns:a16="http://schemas.microsoft.com/office/drawing/2014/main" id="{16EC36BD-CDEF-A94E-B0AE-9987F775ADFD}"/>
              </a:ext>
            </a:extLst>
          </p:cNvPr>
          <p:cNvSpPr/>
          <p:nvPr/>
        </p:nvSpPr>
        <p:spPr>
          <a:xfrm>
            <a:off x="9477857" y="5416206"/>
            <a:ext cx="1603360" cy="307777"/>
          </a:xfrm>
          <a:prstGeom prst="rect">
            <a:avLst/>
          </a:prstGeom>
        </p:spPr>
        <p:txBody>
          <a:bodyPr wrap="square">
            <a:spAutoFit/>
          </a:bodyPr>
          <a:lstStyle/>
          <a:p>
            <a:pPr lvl="0" algn="ctr"/>
            <a:r>
              <a:rPr lang="nl-BE" sz="1400" b="1" dirty="0">
                <a:latin typeface="Brandon Grotesque Regular" panose="020B0503020203060202" pitchFamily="34" charset="77"/>
              </a:rPr>
              <a:t>MOLLUSCS</a:t>
            </a:r>
            <a:endParaRPr lang="fr-BE" sz="1000" dirty="0">
              <a:latin typeface="Brandon Grotesque Regular" panose="020B0503020203060202" pitchFamily="34" charset="77"/>
            </a:endParaRPr>
          </a:p>
        </p:txBody>
      </p:sp>
      <p:pic>
        <p:nvPicPr>
          <p:cNvPr id="57" name="Image 56">
            <a:extLst>
              <a:ext uri="{FF2B5EF4-FFF2-40B4-BE49-F238E27FC236}">
                <a16:creationId xmlns:a16="http://schemas.microsoft.com/office/drawing/2014/main" id="{81F432E3-A356-6548-B471-0C8C44BE9CF7}"/>
              </a:ext>
            </a:extLst>
          </p:cNvPr>
          <p:cNvPicPr>
            <a:picLocks noChangeAspect="1"/>
          </p:cNvPicPr>
          <p:nvPr/>
        </p:nvPicPr>
        <p:blipFill>
          <a:blip r:embed="rId9"/>
          <a:stretch>
            <a:fillRect/>
          </a:stretch>
        </p:blipFill>
        <p:spPr>
          <a:xfrm>
            <a:off x="5545776" y="2534096"/>
            <a:ext cx="872082" cy="872082"/>
          </a:xfrm>
          <a:prstGeom prst="rect">
            <a:avLst/>
          </a:prstGeom>
        </p:spPr>
      </p:pic>
      <p:pic>
        <p:nvPicPr>
          <p:cNvPr id="59" name="Image 58">
            <a:extLst>
              <a:ext uri="{FF2B5EF4-FFF2-40B4-BE49-F238E27FC236}">
                <a16:creationId xmlns:a16="http://schemas.microsoft.com/office/drawing/2014/main" id="{97EEA474-28D6-104C-ADD3-1C85D3D674EB}"/>
              </a:ext>
            </a:extLst>
          </p:cNvPr>
          <p:cNvPicPr>
            <a:picLocks noChangeAspect="1"/>
          </p:cNvPicPr>
          <p:nvPr/>
        </p:nvPicPr>
        <p:blipFill>
          <a:blip r:embed="rId10"/>
          <a:stretch>
            <a:fillRect/>
          </a:stretch>
        </p:blipFill>
        <p:spPr>
          <a:xfrm>
            <a:off x="5554504" y="4074892"/>
            <a:ext cx="872083" cy="872083"/>
          </a:xfrm>
          <a:prstGeom prst="rect">
            <a:avLst/>
          </a:prstGeom>
        </p:spPr>
      </p:pic>
      <p:pic>
        <p:nvPicPr>
          <p:cNvPr id="62" name="Image 61">
            <a:extLst>
              <a:ext uri="{FF2B5EF4-FFF2-40B4-BE49-F238E27FC236}">
                <a16:creationId xmlns:a16="http://schemas.microsoft.com/office/drawing/2014/main" id="{2706B84E-1D0A-8142-A848-6C39B0FC4F1D}"/>
              </a:ext>
            </a:extLst>
          </p:cNvPr>
          <p:cNvPicPr>
            <a:picLocks noChangeAspect="1"/>
          </p:cNvPicPr>
          <p:nvPr/>
        </p:nvPicPr>
        <p:blipFill>
          <a:blip r:embed="rId11"/>
          <a:stretch>
            <a:fillRect/>
          </a:stretch>
        </p:blipFill>
        <p:spPr>
          <a:xfrm>
            <a:off x="6902344" y="2916438"/>
            <a:ext cx="872084" cy="872084"/>
          </a:xfrm>
          <a:prstGeom prst="rect">
            <a:avLst/>
          </a:prstGeom>
        </p:spPr>
      </p:pic>
      <p:pic>
        <p:nvPicPr>
          <p:cNvPr id="64" name="Image 63">
            <a:extLst>
              <a:ext uri="{FF2B5EF4-FFF2-40B4-BE49-F238E27FC236}">
                <a16:creationId xmlns:a16="http://schemas.microsoft.com/office/drawing/2014/main" id="{B7AC9F8A-CBB8-8441-A5ED-A3E7C0FDB0E6}"/>
              </a:ext>
            </a:extLst>
          </p:cNvPr>
          <p:cNvPicPr>
            <a:picLocks noChangeAspect="1"/>
          </p:cNvPicPr>
          <p:nvPr/>
        </p:nvPicPr>
        <p:blipFill>
          <a:blip r:embed="rId12"/>
          <a:stretch>
            <a:fillRect/>
          </a:stretch>
        </p:blipFill>
        <p:spPr>
          <a:xfrm>
            <a:off x="6938086" y="4421812"/>
            <a:ext cx="872084" cy="872084"/>
          </a:xfrm>
          <a:prstGeom prst="rect">
            <a:avLst/>
          </a:prstGeom>
        </p:spPr>
      </p:pic>
      <p:pic>
        <p:nvPicPr>
          <p:cNvPr id="66" name="Image 65">
            <a:extLst>
              <a:ext uri="{FF2B5EF4-FFF2-40B4-BE49-F238E27FC236}">
                <a16:creationId xmlns:a16="http://schemas.microsoft.com/office/drawing/2014/main" id="{A608FA0D-FC9B-E847-A4A3-38D7A1F81C0D}"/>
              </a:ext>
            </a:extLst>
          </p:cNvPr>
          <p:cNvPicPr>
            <a:picLocks noChangeAspect="1"/>
          </p:cNvPicPr>
          <p:nvPr/>
        </p:nvPicPr>
        <p:blipFill>
          <a:blip r:embed="rId13"/>
          <a:stretch>
            <a:fillRect/>
          </a:stretch>
        </p:blipFill>
        <p:spPr>
          <a:xfrm>
            <a:off x="8382294" y="2529892"/>
            <a:ext cx="880491" cy="880491"/>
          </a:xfrm>
          <a:prstGeom prst="rect">
            <a:avLst/>
          </a:prstGeom>
        </p:spPr>
      </p:pic>
      <p:pic>
        <p:nvPicPr>
          <p:cNvPr id="68" name="Image 67">
            <a:extLst>
              <a:ext uri="{FF2B5EF4-FFF2-40B4-BE49-F238E27FC236}">
                <a16:creationId xmlns:a16="http://schemas.microsoft.com/office/drawing/2014/main" id="{BDD5A695-26EC-7E45-8BF0-FC9975EFD37C}"/>
              </a:ext>
            </a:extLst>
          </p:cNvPr>
          <p:cNvPicPr>
            <a:picLocks noChangeAspect="1"/>
          </p:cNvPicPr>
          <p:nvPr/>
        </p:nvPicPr>
        <p:blipFill>
          <a:blip r:embed="rId14"/>
          <a:stretch>
            <a:fillRect/>
          </a:stretch>
        </p:blipFill>
        <p:spPr>
          <a:xfrm>
            <a:off x="9839501" y="4413405"/>
            <a:ext cx="880491" cy="880491"/>
          </a:xfrm>
          <a:prstGeom prst="rect">
            <a:avLst/>
          </a:prstGeom>
        </p:spPr>
      </p:pic>
      <p:pic>
        <p:nvPicPr>
          <p:cNvPr id="71" name="Image 70">
            <a:extLst>
              <a:ext uri="{FF2B5EF4-FFF2-40B4-BE49-F238E27FC236}">
                <a16:creationId xmlns:a16="http://schemas.microsoft.com/office/drawing/2014/main" id="{4942995A-5E87-1C4D-A5A3-5DD5F6DA5665}"/>
              </a:ext>
            </a:extLst>
          </p:cNvPr>
          <p:cNvPicPr>
            <a:picLocks noChangeAspect="1"/>
          </p:cNvPicPr>
          <p:nvPr/>
        </p:nvPicPr>
        <p:blipFill>
          <a:blip r:embed="rId15"/>
          <a:stretch>
            <a:fillRect/>
          </a:stretch>
        </p:blipFill>
        <p:spPr>
          <a:xfrm>
            <a:off x="8392452" y="4059454"/>
            <a:ext cx="872082" cy="872082"/>
          </a:xfrm>
          <a:prstGeom prst="rect">
            <a:avLst/>
          </a:prstGeom>
        </p:spPr>
      </p:pic>
      <p:pic>
        <p:nvPicPr>
          <p:cNvPr id="73" name="Image 72">
            <a:extLst>
              <a:ext uri="{FF2B5EF4-FFF2-40B4-BE49-F238E27FC236}">
                <a16:creationId xmlns:a16="http://schemas.microsoft.com/office/drawing/2014/main" id="{A2248901-31F4-E74F-96DD-D6BA77F180AB}"/>
              </a:ext>
            </a:extLst>
          </p:cNvPr>
          <p:cNvPicPr>
            <a:picLocks noChangeAspect="1"/>
          </p:cNvPicPr>
          <p:nvPr/>
        </p:nvPicPr>
        <p:blipFill>
          <a:blip r:embed="rId16"/>
          <a:stretch>
            <a:fillRect/>
          </a:stretch>
        </p:blipFill>
        <p:spPr>
          <a:xfrm>
            <a:off x="10131531" y="2534095"/>
            <a:ext cx="872083" cy="872083"/>
          </a:xfrm>
          <a:prstGeom prst="rect">
            <a:avLst/>
          </a:prstGeom>
        </p:spPr>
      </p:pic>
    </p:spTree>
    <p:extLst>
      <p:ext uri="{BB962C8B-B14F-4D97-AF65-F5344CB8AC3E}">
        <p14:creationId xmlns:p14="http://schemas.microsoft.com/office/powerpoint/2010/main" val="2152183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1">
            <a:extLst>
              <a:ext uri="{FF2B5EF4-FFF2-40B4-BE49-F238E27FC236}">
                <a16:creationId xmlns:a16="http://schemas.microsoft.com/office/drawing/2014/main" id="{90F75722-7BDC-B74B-BE3B-DD77ADB678D3}"/>
              </a:ext>
            </a:extLst>
          </p:cNvPr>
          <p:cNvGraphicFramePr>
            <a:graphicFrameLocks noGrp="1"/>
          </p:cNvGraphicFramePr>
          <p:nvPr>
            <p:extLst>
              <p:ext uri="{D42A27DB-BD31-4B8C-83A1-F6EECF244321}">
                <p14:modId xmlns:p14="http://schemas.microsoft.com/office/powerpoint/2010/main" val="3112278306"/>
              </p:ext>
            </p:extLst>
          </p:nvPr>
        </p:nvGraphicFramePr>
        <p:xfrm>
          <a:off x="284228" y="669555"/>
          <a:ext cx="11064227" cy="5207701"/>
        </p:xfrm>
        <a:graphic>
          <a:graphicData uri="http://schemas.openxmlformats.org/drawingml/2006/table">
            <a:tbl>
              <a:tblPr>
                <a:tableStyleId>{5C22544A-7EE6-4342-B048-85BDC9FD1C3A}</a:tableStyleId>
              </a:tblPr>
              <a:tblGrid>
                <a:gridCol w="1097280">
                  <a:extLst>
                    <a:ext uri="{9D8B030D-6E8A-4147-A177-3AD203B41FA5}">
                      <a16:colId xmlns:a16="http://schemas.microsoft.com/office/drawing/2014/main" val="513161174"/>
                    </a:ext>
                  </a:extLst>
                </a:gridCol>
                <a:gridCol w="822959">
                  <a:extLst>
                    <a:ext uri="{9D8B030D-6E8A-4147-A177-3AD203B41FA5}">
                      <a16:colId xmlns:a16="http://schemas.microsoft.com/office/drawing/2014/main" val="4196228889"/>
                    </a:ext>
                  </a:extLst>
                </a:gridCol>
                <a:gridCol w="548640">
                  <a:extLst>
                    <a:ext uri="{9D8B030D-6E8A-4147-A177-3AD203B41FA5}">
                      <a16:colId xmlns:a16="http://schemas.microsoft.com/office/drawing/2014/main" val="1701415838"/>
                    </a:ext>
                  </a:extLst>
                </a:gridCol>
                <a:gridCol w="822959">
                  <a:extLst>
                    <a:ext uri="{9D8B030D-6E8A-4147-A177-3AD203B41FA5}">
                      <a16:colId xmlns:a16="http://schemas.microsoft.com/office/drawing/2014/main" val="3056230864"/>
                    </a:ext>
                  </a:extLst>
                </a:gridCol>
                <a:gridCol w="713231">
                  <a:extLst>
                    <a:ext uri="{9D8B030D-6E8A-4147-A177-3AD203B41FA5}">
                      <a16:colId xmlns:a16="http://schemas.microsoft.com/office/drawing/2014/main" val="925750359"/>
                    </a:ext>
                  </a:extLst>
                </a:gridCol>
                <a:gridCol w="713231">
                  <a:extLst>
                    <a:ext uri="{9D8B030D-6E8A-4147-A177-3AD203B41FA5}">
                      <a16:colId xmlns:a16="http://schemas.microsoft.com/office/drawing/2014/main" val="4275689545"/>
                    </a:ext>
                  </a:extLst>
                </a:gridCol>
                <a:gridCol w="713231">
                  <a:extLst>
                    <a:ext uri="{9D8B030D-6E8A-4147-A177-3AD203B41FA5}">
                      <a16:colId xmlns:a16="http://schemas.microsoft.com/office/drawing/2014/main" val="3850651775"/>
                    </a:ext>
                  </a:extLst>
                </a:gridCol>
                <a:gridCol w="469893">
                  <a:extLst>
                    <a:ext uri="{9D8B030D-6E8A-4147-A177-3AD203B41FA5}">
                      <a16:colId xmlns:a16="http://schemas.microsoft.com/office/drawing/2014/main" val="136687087"/>
                    </a:ext>
                  </a:extLst>
                </a:gridCol>
                <a:gridCol w="956569">
                  <a:extLst>
                    <a:ext uri="{9D8B030D-6E8A-4147-A177-3AD203B41FA5}">
                      <a16:colId xmlns:a16="http://schemas.microsoft.com/office/drawing/2014/main" val="2050110729"/>
                    </a:ext>
                  </a:extLst>
                </a:gridCol>
                <a:gridCol w="713231">
                  <a:extLst>
                    <a:ext uri="{9D8B030D-6E8A-4147-A177-3AD203B41FA5}">
                      <a16:colId xmlns:a16="http://schemas.microsoft.com/office/drawing/2014/main" val="2764087574"/>
                    </a:ext>
                  </a:extLst>
                </a:gridCol>
                <a:gridCol w="713231">
                  <a:extLst>
                    <a:ext uri="{9D8B030D-6E8A-4147-A177-3AD203B41FA5}">
                      <a16:colId xmlns:a16="http://schemas.microsoft.com/office/drawing/2014/main" val="614430213"/>
                    </a:ext>
                  </a:extLst>
                </a:gridCol>
                <a:gridCol w="713231">
                  <a:extLst>
                    <a:ext uri="{9D8B030D-6E8A-4147-A177-3AD203B41FA5}">
                      <a16:colId xmlns:a16="http://schemas.microsoft.com/office/drawing/2014/main" val="1201122321"/>
                    </a:ext>
                  </a:extLst>
                </a:gridCol>
                <a:gridCol w="713231">
                  <a:extLst>
                    <a:ext uri="{9D8B030D-6E8A-4147-A177-3AD203B41FA5}">
                      <a16:colId xmlns:a16="http://schemas.microsoft.com/office/drawing/2014/main" val="1825554307"/>
                    </a:ext>
                  </a:extLst>
                </a:gridCol>
                <a:gridCol w="640079">
                  <a:extLst>
                    <a:ext uri="{9D8B030D-6E8A-4147-A177-3AD203B41FA5}">
                      <a16:colId xmlns:a16="http://schemas.microsoft.com/office/drawing/2014/main" val="4031981823"/>
                    </a:ext>
                  </a:extLst>
                </a:gridCol>
                <a:gridCol w="713231">
                  <a:extLst>
                    <a:ext uri="{9D8B030D-6E8A-4147-A177-3AD203B41FA5}">
                      <a16:colId xmlns:a16="http://schemas.microsoft.com/office/drawing/2014/main" val="3268930637"/>
                    </a:ext>
                  </a:extLst>
                </a:gridCol>
              </a:tblGrid>
              <a:tr h="264061">
                <a:tc>
                  <a:txBody>
                    <a:bodyPr/>
                    <a:lstStyle/>
                    <a:p>
                      <a:pPr algn="ctr" rtl="0" fontAlgn="ctr"/>
                      <a:r>
                        <a:rPr lang="en-GB" sz="1000" b="1" u="none" strike="noStrike" dirty="0">
                          <a:effectLst/>
                          <a:latin typeface="Brandon Grotesque Regular"/>
                        </a:rPr>
                        <a:t>PRODUCT</a:t>
                      </a:r>
                      <a:endParaRPr lang="en-GB" sz="1000" b="1" i="0" u="none" strike="noStrike" dirty="0">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algn="ctr" rtl="0" fontAlgn="ctr"/>
                      <a:r>
                        <a:rPr lang="en-GB" sz="800" b="1" u="none" strike="noStrike">
                          <a:effectLst/>
                          <a:latin typeface="Brandon Grotesque Regular"/>
                        </a:rPr>
                        <a:t>GLUTEN</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dirty="0">
                          <a:effectLst/>
                          <a:latin typeface="Brandon Grotesque Regular"/>
                        </a:rPr>
                        <a:t>MILK</a:t>
                      </a:r>
                      <a:endParaRPr lang="en-GB" sz="800" b="1" i="0" u="none" strike="noStrike" dirty="0">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nl-BE" sz="800" b="1">
                          <a:latin typeface="Brandon Grotesque Regular"/>
                        </a:rPr>
                        <a:t>MOLLUSCS</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FISH</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EGGS</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ARACHIDE</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SESAME </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NUTS</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SOYA</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CELERY</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MUSTARD</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dirty="0">
                          <a:effectLst/>
                          <a:latin typeface="Brandon Grotesque Regular"/>
                        </a:rPr>
                        <a:t>SULPHITES</a:t>
                      </a:r>
                      <a:endParaRPr lang="en-GB" sz="800" b="1" i="0" u="none" strike="noStrike" dirty="0">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LUPIN</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rtl="0" fontAlgn="ctr"/>
                      <a:r>
                        <a:rPr lang="nl-BE" sz="800" b="1">
                          <a:latin typeface="Brandon Grotesque Regular"/>
                        </a:rPr>
                        <a:t>CRUSTACEANS</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180231403"/>
                  </a:ext>
                </a:extLst>
              </a:tr>
              <a:tr h="279570">
                <a:tc gridSpan="15">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1" u="none" strike="noStrike" kern="1200" dirty="0">
                          <a:solidFill>
                            <a:schemeClr val="dk1"/>
                          </a:solidFill>
                          <a:effectLst/>
                          <a:latin typeface="Brandon Grotesque Regular"/>
                          <a:ea typeface="+mn-ea"/>
                          <a:cs typeface="+mn-cs"/>
                        </a:rPr>
                        <a:t>COLD DRINKS 1/2</a:t>
                      </a:r>
                    </a:p>
                  </a:txBody>
                  <a:tcPr marL="5545" marR="5545" marT="5545"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635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BE"/>
                    </a:p>
                  </a:txBody>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6350" cap="flat" cmpd="sng" algn="ctr">
                      <a:solidFill>
                        <a:schemeClr val="accent2">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2">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5578623"/>
                  </a:ext>
                </a:extLst>
              </a:tr>
              <a:tr h="332370">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Orange juice</a:t>
                      </a:r>
                    </a:p>
                  </a:txBody>
                  <a:tcPr marL="5310" marR="5310" marT="531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10" marR="5310" marT="531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auto"/>
                      <a:endParaRPr lang="en-GB" sz="1600" b="0" i="0" u="none" strike="noStrike">
                        <a:solidFill>
                          <a:srgbClr val="000000"/>
                        </a:solidFill>
                        <a:effectLst/>
                        <a:latin typeface="Brandon Grotesque Regular" panose="020B0503020203060202" pitchFamily="34" charset="0"/>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10" marR="5310" marT="531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10" marR="5310" marT="531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6446967"/>
                  </a:ext>
                </a:extLst>
              </a:tr>
              <a:tr h="332370">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Apple juice</a:t>
                      </a:r>
                    </a:p>
                  </a:txBody>
                  <a:tcPr marL="5310" marR="5310" marT="531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10" marR="5310" marT="531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auto"/>
                      <a:endParaRPr lang="en-GB" sz="1600" b="0" i="0" u="none" strike="noStrike">
                        <a:solidFill>
                          <a:srgbClr val="000000"/>
                        </a:solidFill>
                        <a:effectLst/>
                        <a:latin typeface="Brandon Grotesque Regular" panose="020B0503020203060202" pitchFamily="34" charset="0"/>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10" marR="5310" marT="531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10" marR="5310" marT="531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22292439"/>
                  </a:ext>
                </a:extLst>
              </a:tr>
              <a:tr h="332370">
                <a:tc>
                  <a:txBody>
                    <a:bodyPr/>
                    <a:lstStyle/>
                    <a:p>
                      <a:pPr marL="0" algn="ctr" defTabSz="914400" rtl="0" eaLnBrk="1" fontAlgn="ctr" latinLnBrk="0" hangingPunct="1"/>
                      <a:r>
                        <a:rPr lang="en-GB" sz="900" b="0" u="none" strike="noStrike" kern="1200" dirty="0">
                          <a:solidFill>
                            <a:schemeClr val="dk1"/>
                          </a:solidFill>
                          <a:effectLst/>
                          <a:latin typeface="Brandon Grotesque Regular"/>
                          <a:ea typeface="+mn-ea"/>
                          <a:cs typeface="+mn-cs"/>
                        </a:rPr>
                        <a:t>Go glow</a:t>
                      </a:r>
                    </a:p>
                  </a:txBody>
                  <a:tcPr marL="5310" marR="5310" marT="531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a:ea typeface="+mn-ea"/>
                        <a:cs typeface="+mn-cs"/>
                      </a:endParaRPr>
                    </a:p>
                  </a:txBody>
                  <a:tcPr marL="5310" marR="5310" marT="531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auto"/>
                      <a:endParaRPr lang="en-GB" sz="1600" b="0" i="0" u="none" strike="noStrike">
                        <a:solidFill>
                          <a:srgbClr val="000000"/>
                        </a:solidFill>
                        <a:effectLst/>
                        <a:latin typeface="Brandon Grotesque Regular"/>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10" marR="5310" marT="531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61492834"/>
                  </a:ext>
                </a:extLst>
              </a:tr>
              <a:tr h="332370">
                <a:tc>
                  <a:txBody>
                    <a:bodyPr/>
                    <a:lstStyle/>
                    <a:p>
                      <a:pPr marL="0" algn="ctr" defTabSz="914400" rtl="0" eaLnBrk="1" fontAlgn="ctr" latinLnBrk="0" hangingPunct="1"/>
                      <a:r>
                        <a:rPr lang="en-GB" sz="900" b="0" u="none" strike="noStrike" kern="1200" dirty="0">
                          <a:solidFill>
                            <a:schemeClr val="dk1"/>
                          </a:solidFill>
                          <a:effectLst/>
                          <a:latin typeface="Brandon Grotesque Regular"/>
                          <a:ea typeface="+mn-ea"/>
                          <a:cs typeface="+mn-cs"/>
                        </a:rPr>
                        <a:t>Sun kick</a:t>
                      </a:r>
                    </a:p>
                  </a:txBody>
                  <a:tcPr marL="5310" marR="5310" marT="531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a:ea typeface="+mn-ea"/>
                        <a:cs typeface="+mn-cs"/>
                      </a:endParaRPr>
                    </a:p>
                  </a:txBody>
                  <a:tcPr marL="5310" marR="5310" marT="531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auto"/>
                      <a:endParaRPr lang="en-GB" sz="1600" b="0" i="0" u="none" strike="noStrike">
                        <a:solidFill>
                          <a:srgbClr val="000000"/>
                        </a:solidFill>
                        <a:effectLst/>
                        <a:latin typeface="Brandon Grotesque Regular"/>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10" marR="5310" marT="531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31596879"/>
                  </a:ext>
                </a:extLst>
              </a:tr>
              <a:tr h="332370">
                <a:tc>
                  <a:txBody>
                    <a:bodyPr/>
                    <a:lstStyle/>
                    <a:p>
                      <a:pPr marL="0" algn="ctr" defTabSz="914400" rtl="0" eaLnBrk="1" fontAlgn="ctr" latinLnBrk="0" hangingPunct="1"/>
                      <a:r>
                        <a:rPr lang="en-GB" sz="900" b="0" u="none" strike="noStrike" kern="1200" dirty="0">
                          <a:solidFill>
                            <a:schemeClr val="dk1"/>
                          </a:solidFill>
                          <a:effectLst/>
                          <a:latin typeface="Brandon Grotesque Regular"/>
                          <a:ea typeface="+mn-ea"/>
                          <a:cs typeface="+mn-cs"/>
                        </a:rPr>
                        <a:t>Coconut water</a:t>
                      </a:r>
                    </a:p>
                  </a:txBody>
                  <a:tcPr marL="5310" marR="5310" marT="531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a:ea typeface="+mn-ea"/>
                        <a:cs typeface="+mn-cs"/>
                      </a:endParaRPr>
                    </a:p>
                  </a:txBody>
                  <a:tcPr marL="5310" marR="5310" marT="531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auto"/>
                      <a:endParaRPr lang="en-GB" sz="1600" b="0" i="0" u="none" strike="noStrike">
                        <a:solidFill>
                          <a:srgbClr val="000000"/>
                        </a:solidFill>
                        <a:effectLst/>
                        <a:latin typeface="Brandon Grotesque Regular"/>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10" marR="5310" marT="531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19591455"/>
                  </a:ext>
                </a:extLst>
              </a:tr>
              <a:tr h="332370">
                <a:tc>
                  <a:txBody>
                    <a:bodyPr/>
                    <a:lstStyle/>
                    <a:p>
                      <a:pPr marL="0" algn="ctr" defTabSz="914400" rtl="0" eaLnBrk="1" fontAlgn="ctr" latinLnBrk="0" hangingPunct="1"/>
                      <a:r>
                        <a:rPr lang="en-GB" sz="900" b="0" u="none" strike="noStrike" kern="1200" dirty="0">
                          <a:solidFill>
                            <a:schemeClr val="dk1"/>
                          </a:solidFill>
                          <a:effectLst/>
                          <a:latin typeface="Brandon Grotesque Regular"/>
                          <a:ea typeface="+mn-ea"/>
                          <a:cs typeface="+mn-cs"/>
                        </a:rPr>
                        <a:t>Apple, raspberry &amp; Elderflower juice</a:t>
                      </a:r>
                    </a:p>
                  </a:txBody>
                  <a:tcPr marL="5310" marR="5310" marT="531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10" marR="5310" marT="531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auto"/>
                      <a:endParaRPr lang="en-GB" sz="1600" b="0" i="0" u="none" strike="noStrike">
                        <a:solidFill>
                          <a:srgbClr val="000000"/>
                        </a:solidFill>
                        <a:effectLst/>
                        <a:latin typeface="Brandon Grotesque Regular" panose="020B0503020203060202" pitchFamily="34" charset="0"/>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10" marR="5310" marT="531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10" marR="5310" marT="531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16212869"/>
                  </a:ext>
                </a:extLst>
              </a:tr>
              <a:tr h="27957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effectLst/>
                          <a:uLnTx/>
                          <a:uFillTx/>
                          <a:latin typeface="Brandon Grotesque Regular"/>
                          <a:ea typeface="+mn-ea"/>
                          <a:cs typeface="+mn-cs"/>
                        </a:rPr>
                        <a:t>Apple, Raspberry &amp; Banana Smoothie</a:t>
                      </a:r>
                    </a:p>
                  </a:txBody>
                  <a:tcPr marL="5310" marR="5310" marT="531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5310" marR="5310" marT="531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5310" marR="5310" marT="531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tx1"/>
                        </a:solidFill>
                        <a:effectLst/>
                        <a:latin typeface="Brandon Grotesque Regular" panose="020B0503020203060202" pitchFamily="34" charset="77"/>
                        <a:ea typeface="+mn-ea"/>
                        <a:cs typeface="+mn-cs"/>
                      </a:endParaRPr>
                    </a:p>
                  </a:txBody>
                  <a:tcPr marL="5310" marR="5310" marT="531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fontAlgn="ctr"/>
                      <a:endParaRPr lang="en-GB" sz="1000" b="0" i="0" u="none" strike="noStrike">
                        <a:solidFill>
                          <a:srgbClr val="000000"/>
                        </a:solidFill>
                        <a:effectLst/>
                        <a:latin typeface="Brandon Grotesque Regular" panose="020B0503020203060202" pitchFamily="34" charset="77"/>
                      </a:endParaRPr>
                    </a:p>
                  </a:txBody>
                  <a:tcPr marL="6740" marR="6740" marT="674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5310" marR="5310" marT="531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5310" marR="5310" marT="531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endParaRPr lang="en-GB" sz="1600" b="0" u="none" strike="noStrike" kern="1200" dirty="0">
                        <a:solidFill>
                          <a:schemeClr val="dk1"/>
                        </a:solidFill>
                        <a:effectLst/>
                        <a:latin typeface="Brandon Grotesque Regular" panose="020B0503020203060202" pitchFamily="34" charset="77"/>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endParaRPr lang="en-GB" sz="16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endParaRPr lang="en-GB" sz="16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10" marR="5310" marT="531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10" marR="5310" marT="531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802554669"/>
                  </a:ext>
                </a:extLst>
              </a:tr>
              <a:tr h="279570">
                <a:tc>
                  <a:txBody>
                    <a:bodyPr/>
                    <a:lstStyle/>
                    <a:p>
                      <a:pPr marL="0" algn="ctr" rtl="0" eaLnBrk="1" fontAlgn="ctr" latinLnBrk="0" hangingPunct="1"/>
                      <a:r>
                        <a:rPr lang="en-GB" sz="900" b="0" u="none" strike="noStrike" kern="1200" dirty="0">
                          <a:solidFill>
                            <a:schemeClr val="dk1"/>
                          </a:solidFill>
                          <a:effectLst/>
                          <a:latin typeface="Brandon Grotesque Regular"/>
                          <a:ea typeface="+mn-ea"/>
                          <a:cs typeface="+mn-cs"/>
                        </a:rPr>
                        <a:t>Peach Iced Tea</a:t>
                      </a:r>
                    </a:p>
                  </a:txBody>
                  <a:tcPr marL="5536" marR="5536" marT="553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5536" marR="5536" marT="553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5536" marR="5536" marT="553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fontAlgn="ctr"/>
                      <a:endParaRPr lang="en-GB" sz="1000" b="0" i="0" u="none" strike="noStrike">
                        <a:solidFill>
                          <a:srgbClr val="000000"/>
                        </a:solidFill>
                        <a:effectLst/>
                        <a:latin typeface="Brandon Grotesque Regular" panose="020B0503020203060202" pitchFamily="34" charset="77"/>
                      </a:endParaRPr>
                    </a:p>
                  </a:txBody>
                  <a:tcPr marL="6740" marR="6740" marT="674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5536" marR="5536" marT="553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5536" marR="5536" marT="553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10" marR="5310" marT="531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10" marR="5310" marT="531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245569244"/>
                  </a:ext>
                </a:extLst>
              </a:tr>
              <a:tr h="33237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effectLst/>
                          <a:uLnTx/>
                          <a:uFillTx/>
                          <a:latin typeface="Brandon Grotesque Regular"/>
                          <a:ea typeface="+mn-ea"/>
                          <a:cs typeface="+mn-cs"/>
                        </a:rPr>
                        <a:t>Homemade Lemonade</a:t>
                      </a:r>
                    </a:p>
                  </a:txBody>
                  <a:tcPr marL="5310" marR="5310" marT="531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5536" marR="5536" marT="553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5536" marR="5536" marT="553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10" marR="5310" marT="531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fontAlgn="ctr"/>
                      <a:endParaRPr lang="en-GB" sz="1000" b="0" i="0" u="none" strike="noStrike">
                        <a:solidFill>
                          <a:srgbClr val="000000"/>
                        </a:solidFill>
                        <a:effectLst/>
                        <a:latin typeface="Brandon Grotesque Regular" panose="020B0503020203060202" pitchFamily="34" charset="77"/>
                      </a:endParaRPr>
                    </a:p>
                  </a:txBody>
                  <a:tcPr marL="6740" marR="6740" marT="674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10" marR="5310" marT="531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10" marR="5310" marT="531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3568277250"/>
                  </a:ext>
                </a:extLst>
              </a:tr>
              <a:tr h="332370">
                <a:tc>
                  <a:txBody>
                    <a:bodyPr/>
                    <a:lstStyle/>
                    <a:p>
                      <a:pPr algn="ctr" rtl="0" fontAlgn="ctr"/>
                      <a:r>
                        <a:rPr lang="en-US" sz="900" b="0" i="0" u="none" strike="noStrike" dirty="0">
                          <a:solidFill>
                            <a:srgbClr val="000000"/>
                          </a:solidFill>
                          <a:effectLst/>
                          <a:latin typeface="Brandon Grotesque Regular"/>
                        </a:rPr>
                        <a:t>Still Water</a:t>
                      </a:r>
                    </a:p>
                  </a:txBody>
                  <a:tcPr marL="6740" marR="6740" marT="674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endParaRPr lang="en-GB" sz="1000" b="0" i="0" u="none" strike="noStrike">
                        <a:solidFill>
                          <a:srgbClr val="000000"/>
                        </a:solidFill>
                        <a:effectLst/>
                        <a:latin typeface="Brandon Grotesque Regular" panose="020B0503020203060202" pitchFamily="34" charset="77"/>
                      </a:endParaRPr>
                    </a:p>
                  </a:txBody>
                  <a:tcPr marL="6740" marR="6740" marT="674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auto"/>
                      <a:endParaRPr lang="en-GB" sz="1600" b="0" i="0" u="none" strike="noStrike">
                        <a:solidFill>
                          <a:srgbClr val="000000"/>
                        </a:solidFill>
                        <a:effectLst/>
                        <a:latin typeface="Brandon Grotesque Regular" panose="020B0503020203060202" pitchFamily="34" charset="0"/>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endParaRPr lang="en-GB" sz="1000" b="0" i="0" u="none" strike="noStrike">
                        <a:solidFill>
                          <a:srgbClr val="000000"/>
                        </a:solidFill>
                        <a:effectLst/>
                        <a:latin typeface="Brandon Grotesque Regular" panose="020B0503020203060202" pitchFamily="34" charset="77"/>
                      </a:endParaRPr>
                    </a:p>
                  </a:txBody>
                  <a:tcPr marL="6740" marR="6740" marT="674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endParaRPr lang="en-US" sz="1000" b="0" i="0" u="none" strike="noStrike" dirty="0">
                        <a:solidFill>
                          <a:srgbClr val="000000"/>
                        </a:solidFill>
                        <a:effectLst/>
                        <a:latin typeface="Brandon Grotesque Regular" panose="020B0503020203060202" pitchFamily="34" charset="77"/>
                      </a:endParaRPr>
                    </a:p>
                  </a:txBody>
                  <a:tcPr marL="6740" marR="6740" marT="674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526144430"/>
                  </a:ext>
                </a:extLst>
              </a:tr>
              <a:tr h="332370">
                <a:tc>
                  <a:txBody>
                    <a:bodyPr/>
                    <a:lstStyle/>
                    <a:p>
                      <a:pPr algn="ctr" rtl="0" fontAlgn="ctr"/>
                      <a:r>
                        <a:rPr lang="en-US" sz="900" b="0" i="0" u="none" strike="noStrike" dirty="0">
                          <a:solidFill>
                            <a:srgbClr val="000000"/>
                          </a:solidFill>
                          <a:effectLst/>
                          <a:latin typeface="Brandon Grotesque Regular"/>
                        </a:rPr>
                        <a:t>Sparkling Water</a:t>
                      </a:r>
                    </a:p>
                  </a:txBody>
                  <a:tcPr marL="6740" marR="6740" marT="674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endParaRPr lang="en-GB" sz="1000" b="0" i="0" u="none" strike="noStrike">
                        <a:solidFill>
                          <a:srgbClr val="000000"/>
                        </a:solidFill>
                        <a:effectLst/>
                        <a:latin typeface="Brandon Grotesque Regular" panose="020B0503020203060202" pitchFamily="34" charset="77"/>
                      </a:endParaRPr>
                    </a:p>
                  </a:txBody>
                  <a:tcPr marL="6740" marR="6740" marT="674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auto"/>
                      <a:endParaRPr lang="en-GB" sz="1600" b="0" i="0" u="none" strike="noStrike">
                        <a:solidFill>
                          <a:srgbClr val="000000"/>
                        </a:solidFill>
                        <a:effectLst/>
                        <a:latin typeface="Brandon Grotesque Regular" panose="020B0503020203060202" pitchFamily="34" charset="0"/>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endParaRPr lang="en-GB" sz="1000" b="0" i="0" u="none" strike="noStrike">
                        <a:solidFill>
                          <a:srgbClr val="000000"/>
                        </a:solidFill>
                        <a:effectLst/>
                        <a:latin typeface="Brandon Grotesque Regular" panose="020B0503020203060202" pitchFamily="34" charset="77"/>
                      </a:endParaRPr>
                    </a:p>
                  </a:txBody>
                  <a:tcPr marL="6740" marR="6740" marT="674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endParaRPr lang="en-US" sz="1000" b="0" i="0" u="none" strike="noStrike" dirty="0">
                        <a:solidFill>
                          <a:srgbClr val="000000"/>
                        </a:solidFill>
                        <a:effectLst/>
                        <a:latin typeface="Brandon Grotesque Regular" panose="020B0503020203060202" pitchFamily="34" charset="77"/>
                      </a:endParaRPr>
                    </a:p>
                  </a:txBody>
                  <a:tcPr marL="6740" marR="6740" marT="674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974667714"/>
                  </a:ext>
                </a:extLst>
              </a:tr>
              <a:tr h="332370">
                <a:tc>
                  <a:txBody>
                    <a:bodyPr/>
                    <a:lstStyle/>
                    <a:p>
                      <a:pPr algn="ctr" rtl="0" fontAlgn="ctr"/>
                      <a:r>
                        <a:rPr lang="en-US" sz="900" b="0" i="0" u="none" strike="noStrike" dirty="0">
                          <a:solidFill>
                            <a:srgbClr val="000000"/>
                          </a:solidFill>
                          <a:effectLst/>
                          <a:latin typeface="Brandon Grotesque Regular"/>
                        </a:rPr>
                        <a:t>Green Iced Tea</a:t>
                      </a:r>
                    </a:p>
                  </a:txBody>
                  <a:tcPr marL="6740" marR="6740" marT="674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endParaRPr lang="en-GB" sz="1000" b="0" i="0" u="none" strike="noStrike">
                        <a:solidFill>
                          <a:srgbClr val="000000"/>
                        </a:solidFill>
                        <a:effectLst/>
                        <a:latin typeface="Brandon Grotesque Regular" panose="020B0503020203060202" pitchFamily="34" charset="77"/>
                      </a:endParaRPr>
                    </a:p>
                  </a:txBody>
                  <a:tcPr marL="6740" marR="6740" marT="674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auto"/>
                      <a:endParaRPr lang="en-GB" sz="1600" b="0" i="0" u="none" strike="noStrike">
                        <a:solidFill>
                          <a:srgbClr val="000000"/>
                        </a:solidFill>
                        <a:effectLst/>
                        <a:latin typeface="Brandon Grotesque Regular" panose="020B0503020203060202" pitchFamily="34" charset="0"/>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endParaRPr lang="en-GB" sz="1000" b="0" i="0" u="none" strike="noStrike" dirty="0">
                        <a:solidFill>
                          <a:srgbClr val="000000"/>
                        </a:solidFill>
                        <a:effectLst/>
                        <a:latin typeface="Brandon Grotesque Regular" panose="020B0503020203060202" pitchFamily="34" charset="77"/>
                      </a:endParaRPr>
                    </a:p>
                  </a:txBody>
                  <a:tcPr marL="6740" marR="6740" marT="674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endParaRPr lang="en-US" sz="1000" b="0" i="0" u="none" strike="noStrike" dirty="0">
                        <a:solidFill>
                          <a:srgbClr val="000000"/>
                        </a:solidFill>
                        <a:effectLst/>
                        <a:latin typeface="Brandon Grotesque Regular" panose="020B0503020203060202" pitchFamily="34" charset="77"/>
                      </a:endParaRPr>
                    </a:p>
                  </a:txBody>
                  <a:tcPr marL="6740" marR="6740" marT="674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164727745"/>
                  </a:ext>
                </a:extLst>
              </a:tr>
              <a:tr h="332370">
                <a:tc>
                  <a:txBody>
                    <a:bodyPr/>
                    <a:lstStyle/>
                    <a:p>
                      <a:pPr algn="ctr" rtl="0" fontAlgn="ctr"/>
                      <a:r>
                        <a:rPr lang="en-US" sz="900" b="0" i="0" u="none" strike="noStrike" dirty="0">
                          <a:solidFill>
                            <a:srgbClr val="000000"/>
                          </a:solidFill>
                          <a:effectLst/>
                          <a:latin typeface="Brandon Grotesque Regular" panose="020B0503020203060202" pitchFamily="34" charset="77"/>
                        </a:rPr>
                        <a:t>Raspberry yoghurt smoothie</a:t>
                      </a:r>
                    </a:p>
                  </a:txBody>
                  <a:tcPr marL="6740" marR="6740" marT="674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algn="ctr" fontAlgn="ctr"/>
                      <a:r>
                        <a:rPr lang="en-GB" sz="900" b="0" u="none" strike="noStrike" kern="1200" dirty="0">
                          <a:solidFill>
                            <a:schemeClr val="tx1"/>
                          </a:solidFill>
                          <a:effectLst/>
                          <a:latin typeface="Brandon Grotesque Regular"/>
                          <a:ea typeface="+mn-ea"/>
                          <a:cs typeface="+mn-cs"/>
                        </a:rPr>
                        <a:t>Yes (wheat)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en-GB" sz="900" b="0" u="none" strike="noStrike" kern="1200" dirty="0">
                          <a:solidFill>
                            <a:schemeClr val="tx1"/>
                          </a:solidFill>
                          <a:effectLst/>
                          <a:latin typeface="Brandon Grotesque Regular"/>
                          <a:ea typeface="+mn-ea"/>
                          <a:cs typeface="+mn-cs"/>
                        </a:rPr>
                        <a:t>Yes</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endParaRPr lang="en-GB" sz="1000" b="0" i="0" u="none" strike="noStrike" dirty="0">
                        <a:solidFill>
                          <a:srgbClr val="000000"/>
                        </a:solidFill>
                        <a:effectLst/>
                        <a:latin typeface="Brandon Grotesque Regular" panose="020B0503020203060202" pitchFamily="34" charset="77"/>
                      </a:endParaRPr>
                    </a:p>
                  </a:txBody>
                  <a:tcPr marL="6740" marR="6740" marT="674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en-GB" sz="1600" b="0" i="0" u="none" strike="noStrike" dirty="0">
                          <a:solidFill>
                            <a:srgbClr val="000000"/>
                          </a:solidFill>
                          <a:effectLst/>
                          <a:latin typeface="Brandon Grotesque Regular"/>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en-GB" sz="1600" b="0" i="0" u="none" strike="noStrike" dirty="0">
                          <a:solidFill>
                            <a:srgbClr val="000000"/>
                          </a:solidFill>
                          <a:effectLst/>
                          <a:latin typeface="Brandon Grotesque Regular"/>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auto"/>
                      <a:endParaRPr lang="en-GB" sz="1600" b="0" i="0" u="none" strike="noStrike" dirty="0">
                        <a:solidFill>
                          <a:srgbClr val="000000"/>
                        </a:solidFill>
                        <a:effectLst/>
                        <a:latin typeface="Brandon Grotesque Regular" panose="020B0503020203060202" pitchFamily="34" charset="0"/>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en-GB" sz="1600" b="0" i="0" u="none" strike="noStrike" dirty="0">
                          <a:solidFill>
                            <a:srgbClr val="000000"/>
                          </a:solidFill>
                          <a:effectLst/>
                          <a:latin typeface="Brandon Grotesque Regular"/>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en-GB" sz="900" b="0" u="none" strike="noStrike" kern="1200" dirty="0">
                          <a:solidFill>
                            <a:schemeClr val="tx1"/>
                          </a:solidFill>
                          <a:effectLst/>
                          <a:latin typeface="Brandon Grotesque Regular"/>
                          <a:ea typeface="+mn-ea"/>
                          <a:cs typeface="+mn-cs"/>
                        </a:rPr>
                        <a:t>Yes (almond, cashew)</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en-GB" sz="1600" b="0" i="0" u="none" strike="noStrike" dirty="0">
                          <a:solidFill>
                            <a:srgbClr val="000000"/>
                          </a:solidFill>
                          <a:effectLst/>
                          <a:latin typeface="Brandon Grotesque Regular"/>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en-GB" sz="1600" b="0" i="0" u="none" strike="noStrike" dirty="0">
                          <a:solidFill>
                            <a:srgbClr val="000000"/>
                          </a:solidFill>
                          <a:effectLst/>
                          <a:latin typeface="Brandon Grotesque Regular"/>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en-GB" sz="1600" b="0" i="0" u="none" strike="noStrike" dirty="0">
                          <a:solidFill>
                            <a:srgbClr val="000000"/>
                          </a:solidFill>
                          <a:effectLst/>
                          <a:latin typeface="Brandon Grotesque Regular"/>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en-GB" sz="1600" b="0" i="0" u="none" strike="noStrike" dirty="0">
                          <a:solidFill>
                            <a:srgbClr val="000000"/>
                          </a:solidFill>
                          <a:effectLst/>
                          <a:latin typeface="Brandon Grotesque Regular"/>
                        </a:rPr>
                        <a:t>*</a:t>
                      </a:r>
                    </a:p>
                  </a:txBody>
                  <a:tcPr marL="6626" marR="6626" marT="6626"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endParaRPr lang="en-GB" sz="1000" b="0" i="0" u="none" strike="noStrike" dirty="0">
                        <a:solidFill>
                          <a:srgbClr val="000000"/>
                        </a:solidFill>
                        <a:effectLst/>
                        <a:latin typeface="Brandon Grotesque Regular" panose="020B0503020203060202" pitchFamily="34" charset="77"/>
                      </a:endParaRPr>
                    </a:p>
                  </a:txBody>
                  <a:tcPr marL="6740" marR="6740" marT="674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endParaRPr lang="en-US" sz="1000" b="0" i="0" u="none" strike="noStrike" dirty="0">
                        <a:solidFill>
                          <a:srgbClr val="000000"/>
                        </a:solidFill>
                        <a:effectLst/>
                        <a:latin typeface="Brandon Grotesque Regular" panose="020B0503020203060202" pitchFamily="34" charset="77"/>
                      </a:endParaRPr>
                    </a:p>
                  </a:txBody>
                  <a:tcPr marL="6740" marR="6740" marT="674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488173499"/>
                  </a:ext>
                </a:extLst>
              </a:tr>
              <a:tr h="413173">
                <a:tc>
                  <a:txBody>
                    <a:bodyPr/>
                    <a:lstStyle/>
                    <a:p>
                      <a:pPr algn="ctr" rtl="0" fontAlgn="ctr"/>
                      <a:r>
                        <a:rPr lang="en-US" sz="900" b="0" i="0" u="none" strike="noStrike" dirty="0">
                          <a:solidFill>
                            <a:srgbClr val="000000"/>
                          </a:solidFill>
                          <a:effectLst/>
                          <a:latin typeface="Brandon Grotesque Regular" panose="020B0503020203060202" pitchFamily="34" charset="77"/>
                        </a:rPr>
                        <a:t>Cold brew latte</a:t>
                      </a:r>
                    </a:p>
                  </a:txBody>
                  <a:tcPr marL="6740" marR="6740" marT="674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marL="0" algn="ctr" defTabSz="914400" rtl="0" eaLnBrk="1" fontAlgn="ctr" latinLnBrk="0" hangingPunct="1"/>
                      <a:r>
                        <a:rPr lang="en-US" sz="900" b="0" u="none" strike="noStrike" kern="1200" dirty="0">
                          <a:solidFill>
                            <a:schemeClr val="tx1"/>
                          </a:solidFill>
                          <a:effectLst/>
                          <a:latin typeface="Brandon Grotesque Regular"/>
                          <a:ea typeface="+mn-ea"/>
                          <a:cs typeface="+mn-cs"/>
                        </a:rPr>
                        <a:t>Yes (if oat milk)</a:t>
                      </a:r>
                      <a:endParaRPr lang="en-GB" sz="900" b="0" u="none" strike="noStrike" kern="1200" dirty="0">
                        <a:solidFill>
                          <a:schemeClr val="tx1"/>
                        </a:solidFill>
                        <a:effectLst/>
                        <a:latin typeface="Brandon Grotesque Regular"/>
                        <a:ea typeface="+mn-ea"/>
                        <a:cs typeface="+mn-cs"/>
                      </a:endParaRPr>
                    </a:p>
                  </a:txBody>
                  <a:tcPr marL="5310" marR="5310" marT="531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900" b="0" u="none" strike="noStrike" kern="1200" dirty="0">
                          <a:solidFill>
                            <a:schemeClr val="tx1"/>
                          </a:solidFill>
                          <a:effectLst/>
                          <a:latin typeface="Brandon Grotesque Regular"/>
                          <a:ea typeface="+mn-ea"/>
                          <a:cs typeface="+mn-cs"/>
                        </a:rPr>
                        <a:t>Yes (if regular milk)</a:t>
                      </a:r>
                    </a:p>
                  </a:txBody>
                  <a:tcPr marL="5310" marR="5310" marT="531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tx1"/>
                        </a:solidFill>
                        <a:effectLst/>
                        <a:latin typeface="Brandon Grotesque Regular" panose="020B0503020203060202" pitchFamily="34" charset="77"/>
                        <a:ea typeface="+mn-ea"/>
                        <a:cs typeface="+mn-cs"/>
                      </a:endParaRPr>
                    </a:p>
                  </a:txBody>
                  <a:tcPr marL="5310" marR="5310" marT="531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endParaRPr lang="en-GB" sz="1000" b="0" i="0" u="none" strike="noStrike" dirty="0">
                        <a:solidFill>
                          <a:srgbClr val="000000"/>
                        </a:solidFill>
                        <a:effectLst/>
                        <a:latin typeface="Brandon Grotesque Regular" panose="020B0503020203060202" pitchFamily="34" charset="77"/>
                      </a:endParaRPr>
                    </a:p>
                  </a:txBody>
                  <a:tcPr marL="6740" marR="6740" marT="674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Yes (if almond milk)</a:t>
                      </a:r>
                      <a:endParaRPr lang="en-GB" sz="1600" b="0" u="none" strike="noStrike" kern="1200" dirty="0">
                        <a:solidFill>
                          <a:schemeClr val="dk1"/>
                        </a:solidFill>
                        <a:effectLst/>
                        <a:latin typeface="Brandon Grotesque Regular"/>
                        <a:ea typeface="+mn-ea"/>
                        <a:cs typeface="+mn-cs"/>
                      </a:endParaRPr>
                    </a:p>
                  </a:txBody>
                  <a:tcPr marL="5310" marR="5310" marT="531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5310" marR="5310" marT="531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endParaRPr lang="en-GB" sz="1600" b="0" u="none" strike="noStrike" kern="1200" dirty="0">
                        <a:solidFill>
                          <a:schemeClr val="dk1"/>
                        </a:solidFill>
                        <a:effectLst/>
                        <a:latin typeface="Brandon Grotesque Regular" panose="020B0503020203060202" pitchFamily="34" charset="77"/>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endParaRPr lang="en-GB" sz="1600" b="0" u="none" strike="noStrike" kern="1200" dirty="0">
                        <a:solidFill>
                          <a:schemeClr val="dk1"/>
                        </a:solidFill>
                        <a:effectLst/>
                        <a:latin typeface="Brandon Grotesque Regular" panose="020B0503020203060202" pitchFamily="34" charset="77"/>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endParaRPr lang="en-GB" sz="1600" b="0" u="none" strike="noStrike" kern="1200" dirty="0">
                        <a:solidFill>
                          <a:schemeClr val="dk1"/>
                        </a:solidFill>
                        <a:effectLst/>
                        <a:latin typeface="Brandon Grotesque Regular" panose="020B0503020203060202" pitchFamily="34" charset="77"/>
                        <a:ea typeface="+mn-ea"/>
                        <a:cs typeface="+mn-cs"/>
                      </a:endParaRPr>
                    </a:p>
                  </a:txBody>
                  <a:tcPr marL="7863" marR="7863" marT="7863"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dirty="0">
                        <a:solidFill>
                          <a:schemeClr val="dk1"/>
                        </a:solidFill>
                        <a:effectLst/>
                        <a:latin typeface="Brandon Grotesque Regular" panose="020B0503020203060202" pitchFamily="34" charset="77"/>
                        <a:ea typeface="+mn-ea"/>
                        <a:cs typeface="+mn-cs"/>
                      </a:endParaRPr>
                    </a:p>
                  </a:txBody>
                  <a:tcPr marL="5310" marR="5310" marT="531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dirty="0">
                        <a:solidFill>
                          <a:schemeClr val="dk1"/>
                        </a:solidFill>
                        <a:effectLst/>
                        <a:latin typeface="Brandon Grotesque Regular" panose="020B0503020203060202" pitchFamily="34" charset="77"/>
                        <a:ea typeface="+mn-ea"/>
                        <a:cs typeface="+mn-cs"/>
                      </a:endParaRPr>
                    </a:p>
                  </a:txBody>
                  <a:tcPr marL="5310" marR="5310" marT="5310" marB="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633544647"/>
                  </a:ext>
                </a:extLst>
              </a:tr>
            </a:tbl>
          </a:graphicData>
        </a:graphic>
      </p:graphicFrame>
      <p:sp>
        <p:nvSpPr>
          <p:cNvPr id="5" name="TextBox 4">
            <a:extLst>
              <a:ext uri="{FF2B5EF4-FFF2-40B4-BE49-F238E27FC236}">
                <a16:creationId xmlns:a16="http://schemas.microsoft.com/office/drawing/2014/main" id="{6F195FFC-1546-2022-6BD5-B10C697AEF2F}"/>
              </a:ext>
            </a:extLst>
          </p:cNvPr>
          <p:cNvSpPr txBox="1"/>
          <p:nvPr/>
        </p:nvSpPr>
        <p:spPr>
          <a:xfrm>
            <a:off x="176505" y="6173942"/>
            <a:ext cx="11060710" cy="369332"/>
          </a:xfrm>
          <a:prstGeom prst="rect">
            <a:avLst/>
          </a:prstGeom>
          <a:noFill/>
        </p:spPr>
        <p:txBody>
          <a:bodyPr wrap="square" rtlCol="0">
            <a:spAutoFit/>
          </a:bodyPr>
          <a:lstStyle/>
          <a:p>
            <a:r>
              <a:rPr lang="en-GB" sz="900" dirty="0"/>
              <a:t>Le Pain Quotidien has identified the allergens present in the raw materials used to make these preparations and has listed them in this table.  We work in an open kitchen where gluten, milk, fish, eggs, sesame, nuts, soy, celery, mustard and sulphites are present. Traces of these allergens can potentially be found in our preparations and products and are indicated with an asterisk.</a:t>
            </a:r>
          </a:p>
        </p:txBody>
      </p:sp>
      <p:sp>
        <p:nvSpPr>
          <p:cNvPr id="6" name="TextBox 5">
            <a:extLst>
              <a:ext uri="{FF2B5EF4-FFF2-40B4-BE49-F238E27FC236}">
                <a16:creationId xmlns:a16="http://schemas.microsoft.com/office/drawing/2014/main" id="{12F0FF28-A0AA-706F-2D4B-5390856416B2}"/>
              </a:ext>
            </a:extLst>
          </p:cNvPr>
          <p:cNvSpPr txBox="1"/>
          <p:nvPr/>
        </p:nvSpPr>
        <p:spPr>
          <a:xfrm>
            <a:off x="176505" y="6534610"/>
            <a:ext cx="6272871" cy="215444"/>
          </a:xfrm>
          <a:prstGeom prst="rect">
            <a:avLst/>
          </a:prstGeom>
          <a:noFill/>
        </p:spPr>
        <p:txBody>
          <a:bodyPr wrap="none" rtlCol="0">
            <a:spAutoFit/>
          </a:bodyPr>
          <a:lstStyle/>
          <a:p>
            <a:r>
              <a:rPr lang="en-GB" sz="800" b="1"/>
              <a:t>Please note that the allergen (milk) in individual butter is not included in the table. The same applies to spreads (milk and nuts) found on tables.</a:t>
            </a:r>
          </a:p>
        </p:txBody>
      </p:sp>
      <p:sp>
        <p:nvSpPr>
          <p:cNvPr id="10" name="Titre 2">
            <a:extLst>
              <a:ext uri="{FF2B5EF4-FFF2-40B4-BE49-F238E27FC236}">
                <a16:creationId xmlns:a16="http://schemas.microsoft.com/office/drawing/2014/main" id="{53A49EAB-000C-9FC6-1D58-1068FEAB8873}"/>
              </a:ext>
            </a:extLst>
          </p:cNvPr>
          <p:cNvSpPr>
            <a:spLocks noGrp="1"/>
          </p:cNvSpPr>
          <p:nvPr>
            <p:ph type="title"/>
          </p:nvPr>
        </p:nvSpPr>
        <p:spPr>
          <a:xfrm>
            <a:off x="459723" y="51289"/>
            <a:ext cx="10888722" cy="526874"/>
          </a:xfrm>
          <a:noFill/>
        </p:spPr>
        <p:txBody>
          <a:bodyPr>
            <a:noAutofit/>
          </a:bodyPr>
          <a:lstStyle/>
          <a:p>
            <a:pPr algn="ctr"/>
            <a:r>
              <a:rPr lang="fr-FR" sz="1800" b="1"/>
              <a:t>(*) </a:t>
            </a:r>
            <a:r>
              <a:rPr lang="nl-NL" sz="1800" b="1"/>
              <a:t>Possible present or traces present</a:t>
            </a:r>
            <a:endParaRPr lang="en-GB" sz="1800" b="1"/>
          </a:p>
        </p:txBody>
      </p:sp>
      <p:sp>
        <p:nvSpPr>
          <p:cNvPr id="2" name="ZoneTexte 12">
            <a:extLst>
              <a:ext uri="{FF2B5EF4-FFF2-40B4-BE49-F238E27FC236}">
                <a16:creationId xmlns:a16="http://schemas.microsoft.com/office/drawing/2014/main" id="{401A1006-20D9-9491-3928-BCC1FAD17BF2}"/>
              </a:ext>
            </a:extLst>
          </p:cNvPr>
          <p:cNvSpPr txBox="1"/>
          <p:nvPr/>
        </p:nvSpPr>
        <p:spPr>
          <a:xfrm>
            <a:off x="11359591" y="6526916"/>
            <a:ext cx="917359" cy="230832"/>
          </a:xfrm>
          <a:prstGeom prst="rect">
            <a:avLst/>
          </a:prstGeom>
          <a:noFill/>
        </p:spPr>
        <p:txBody>
          <a:bodyPr wrap="square" lIns="91440" tIns="45720" rIns="91440" bIns="45720" rtlCol="0" anchor="t">
            <a:spAutoFit/>
          </a:bodyPr>
          <a:lstStyle/>
          <a:p>
            <a:r>
              <a:rPr lang="en-GB" sz="900" dirty="0"/>
              <a:t>26/03/2025</a:t>
            </a:r>
            <a:endParaRPr lang="fr-FR" sz="900" dirty="0"/>
          </a:p>
        </p:txBody>
      </p:sp>
    </p:spTree>
    <p:extLst>
      <p:ext uri="{BB962C8B-B14F-4D97-AF65-F5344CB8AC3E}">
        <p14:creationId xmlns:p14="http://schemas.microsoft.com/office/powerpoint/2010/main" val="569254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
            <a:extLst>
              <a:ext uri="{FF2B5EF4-FFF2-40B4-BE49-F238E27FC236}">
                <a16:creationId xmlns:a16="http://schemas.microsoft.com/office/drawing/2014/main" id="{F7E2B050-3E89-3B4C-B3F9-8D648D9828F2}"/>
              </a:ext>
            </a:extLst>
          </p:cNvPr>
          <p:cNvGraphicFramePr>
            <a:graphicFrameLocks noGrp="1"/>
          </p:cNvGraphicFramePr>
          <p:nvPr>
            <p:extLst>
              <p:ext uri="{D42A27DB-BD31-4B8C-83A1-F6EECF244321}">
                <p14:modId xmlns:p14="http://schemas.microsoft.com/office/powerpoint/2010/main" val="468965252"/>
              </p:ext>
            </p:extLst>
          </p:nvPr>
        </p:nvGraphicFramePr>
        <p:xfrm>
          <a:off x="284205" y="669555"/>
          <a:ext cx="11064240" cy="1450202"/>
        </p:xfrm>
        <a:graphic>
          <a:graphicData uri="http://schemas.openxmlformats.org/drawingml/2006/table">
            <a:tbl>
              <a:tblPr>
                <a:tableStyleId>{5C22544A-7EE6-4342-B048-85BDC9FD1C3A}</a:tableStyleId>
              </a:tblPr>
              <a:tblGrid>
                <a:gridCol w="1097280">
                  <a:extLst>
                    <a:ext uri="{9D8B030D-6E8A-4147-A177-3AD203B41FA5}">
                      <a16:colId xmlns:a16="http://schemas.microsoft.com/office/drawing/2014/main" val="513161174"/>
                    </a:ext>
                  </a:extLst>
                </a:gridCol>
                <a:gridCol w="822960">
                  <a:extLst>
                    <a:ext uri="{9D8B030D-6E8A-4147-A177-3AD203B41FA5}">
                      <a16:colId xmlns:a16="http://schemas.microsoft.com/office/drawing/2014/main" val="4196228889"/>
                    </a:ext>
                  </a:extLst>
                </a:gridCol>
                <a:gridCol w="548640">
                  <a:extLst>
                    <a:ext uri="{9D8B030D-6E8A-4147-A177-3AD203B41FA5}">
                      <a16:colId xmlns:a16="http://schemas.microsoft.com/office/drawing/2014/main" val="1701415838"/>
                    </a:ext>
                  </a:extLst>
                </a:gridCol>
                <a:gridCol w="822960">
                  <a:extLst>
                    <a:ext uri="{9D8B030D-6E8A-4147-A177-3AD203B41FA5}">
                      <a16:colId xmlns:a16="http://schemas.microsoft.com/office/drawing/2014/main" val="3056230864"/>
                    </a:ext>
                  </a:extLst>
                </a:gridCol>
                <a:gridCol w="713232">
                  <a:extLst>
                    <a:ext uri="{9D8B030D-6E8A-4147-A177-3AD203B41FA5}">
                      <a16:colId xmlns:a16="http://schemas.microsoft.com/office/drawing/2014/main" val="925750359"/>
                    </a:ext>
                  </a:extLst>
                </a:gridCol>
                <a:gridCol w="713232">
                  <a:extLst>
                    <a:ext uri="{9D8B030D-6E8A-4147-A177-3AD203B41FA5}">
                      <a16:colId xmlns:a16="http://schemas.microsoft.com/office/drawing/2014/main" val="4275689545"/>
                    </a:ext>
                  </a:extLst>
                </a:gridCol>
                <a:gridCol w="713232">
                  <a:extLst>
                    <a:ext uri="{9D8B030D-6E8A-4147-A177-3AD203B41FA5}">
                      <a16:colId xmlns:a16="http://schemas.microsoft.com/office/drawing/2014/main" val="3850651775"/>
                    </a:ext>
                  </a:extLst>
                </a:gridCol>
                <a:gridCol w="713232">
                  <a:extLst>
                    <a:ext uri="{9D8B030D-6E8A-4147-A177-3AD203B41FA5}">
                      <a16:colId xmlns:a16="http://schemas.microsoft.com/office/drawing/2014/main" val="136687087"/>
                    </a:ext>
                  </a:extLst>
                </a:gridCol>
                <a:gridCol w="713232">
                  <a:extLst>
                    <a:ext uri="{9D8B030D-6E8A-4147-A177-3AD203B41FA5}">
                      <a16:colId xmlns:a16="http://schemas.microsoft.com/office/drawing/2014/main" val="152099033"/>
                    </a:ext>
                  </a:extLst>
                </a:gridCol>
                <a:gridCol w="713232">
                  <a:extLst>
                    <a:ext uri="{9D8B030D-6E8A-4147-A177-3AD203B41FA5}">
                      <a16:colId xmlns:a16="http://schemas.microsoft.com/office/drawing/2014/main" val="2764087574"/>
                    </a:ext>
                  </a:extLst>
                </a:gridCol>
                <a:gridCol w="713232">
                  <a:extLst>
                    <a:ext uri="{9D8B030D-6E8A-4147-A177-3AD203B41FA5}">
                      <a16:colId xmlns:a16="http://schemas.microsoft.com/office/drawing/2014/main" val="614430213"/>
                    </a:ext>
                  </a:extLst>
                </a:gridCol>
                <a:gridCol w="713232">
                  <a:extLst>
                    <a:ext uri="{9D8B030D-6E8A-4147-A177-3AD203B41FA5}">
                      <a16:colId xmlns:a16="http://schemas.microsoft.com/office/drawing/2014/main" val="1201122321"/>
                    </a:ext>
                  </a:extLst>
                </a:gridCol>
                <a:gridCol w="713232">
                  <a:extLst>
                    <a:ext uri="{9D8B030D-6E8A-4147-A177-3AD203B41FA5}">
                      <a16:colId xmlns:a16="http://schemas.microsoft.com/office/drawing/2014/main" val="1825554307"/>
                    </a:ext>
                  </a:extLst>
                </a:gridCol>
                <a:gridCol w="640080">
                  <a:extLst>
                    <a:ext uri="{9D8B030D-6E8A-4147-A177-3AD203B41FA5}">
                      <a16:colId xmlns:a16="http://schemas.microsoft.com/office/drawing/2014/main" val="4031981823"/>
                    </a:ext>
                  </a:extLst>
                </a:gridCol>
                <a:gridCol w="713232">
                  <a:extLst>
                    <a:ext uri="{9D8B030D-6E8A-4147-A177-3AD203B41FA5}">
                      <a16:colId xmlns:a16="http://schemas.microsoft.com/office/drawing/2014/main" val="3268930637"/>
                    </a:ext>
                  </a:extLst>
                </a:gridCol>
              </a:tblGrid>
              <a:tr h="279770">
                <a:tc>
                  <a:txBody>
                    <a:bodyPr/>
                    <a:lstStyle/>
                    <a:p>
                      <a:pPr algn="ctr" rtl="0" fontAlgn="ctr"/>
                      <a:r>
                        <a:rPr lang="en-GB" sz="1000" b="1" u="none" strike="noStrike" dirty="0">
                          <a:effectLst/>
                          <a:latin typeface="Brandon Grotesque Regular" panose="020B0503020203060202" pitchFamily="34" charset="77"/>
                        </a:rPr>
                        <a:t>PRODUCT</a:t>
                      </a:r>
                      <a:endParaRPr lang="en-GB" sz="1000" b="1" i="0" u="none" strike="noStrike" dirty="0">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algn="ctr" rtl="0" fontAlgn="ctr"/>
                      <a:r>
                        <a:rPr lang="en-GB" sz="800" b="1" u="none" strike="noStrike">
                          <a:effectLst/>
                          <a:latin typeface="Brandon Grotesque Regular" panose="020B0503020203060202" pitchFamily="34" charset="77"/>
                        </a:rPr>
                        <a:t>GLUTEN</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MILK</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nl-BE" sz="800" b="1" dirty="0">
                          <a:latin typeface="Brandon Grotesque Regular" panose="020B0503020203060202" pitchFamily="34" charset="77"/>
                        </a:rPr>
                        <a:t>MOLLUSCS</a:t>
                      </a:r>
                      <a:endParaRPr lang="en-GB" sz="800" b="1" i="0" u="none" strike="noStrike" dirty="0">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FISH</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EGGS</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dirty="0">
                          <a:effectLst/>
                          <a:latin typeface="Brandon Grotesque Regular" panose="020B0503020203060202" pitchFamily="34" charset="77"/>
                        </a:rPr>
                        <a:t>ARACHIDE</a:t>
                      </a:r>
                      <a:endParaRPr lang="en-GB" sz="800" b="1" i="0" u="none" strike="noStrike" dirty="0">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SESAME </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NUTS</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SOYA</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CELERY</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MUSTARD</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SULPHITES</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LUPIN</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nl-BE" sz="800" b="1">
                          <a:latin typeface="Brandon Grotesque Regular" panose="020B0503020203060202" pitchFamily="34" charset="77"/>
                        </a:rPr>
                        <a:t>CRUSTACEANS</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180231403"/>
                  </a:ext>
                </a:extLst>
              </a:tr>
              <a:tr h="292608">
                <a:tc gridSpan="15">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1" u="none" strike="noStrike" kern="1200">
                          <a:solidFill>
                            <a:schemeClr val="dk1"/>
                          </a:solidFill>
                          <a:effectLst/>
                          <a:latin typeface="Brandon Grotesque Regular"/>
                          <a:ea typeface="+mn-ea"/>
                          <a:cs typeface="+mn-cs"/>
                        </a:rPr>
                        <a:t>COLD DRINKS 2/2</a:t>
                      </a:r>
                    </a:p>
                  </a:txBody>
                  <a:tcPr marL="5545" marR="5545" marT="554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5578623"/>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effectLst/>
                          <a:uLnTx/>
                          <a:uFillTx/>
                          <a:latin typeface="Brandon Grotesque Regular" panose="020B0503020203060202" pitchFamily="34" charset="77"/>
                          <a:ea typeface="+mn-ea"/>
                          <a:cs typeface="+mn-cs"/>
                        </a:rPr>
                        <a:t>Karma Cola</a:t>
                      </a:r>
                    </a:p>
                  </a:txBody>
                  <a:tcPr marL="5310" marR="5310" marT="531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10" marR="5310" marT="531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10" marR="5310" marT="531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10" marR="5310" marT="531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10" marR="5310" marT="531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10" marR="5310" marT="531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10" marR="5310" marT="531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6446967"/>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err="1">
                          <a:ln>
                            <a:noFill/>
                          </a:ln>
                          <a:effectLst/>
                          <a:uLnTx/>
                          <a:uFillTx/>
                          <a:latin typeface="Brandon Grotesque Regular" panose="020B0503020203060202" pitchFamily="34" charset="77"/>
                          <a:ea typeface="+mn-ea"/>
                          <a:cs typeface="+mn-cs"/>
                        </a:rPr>
                        <a:t>Gingerella</a:t>
                      </a:r>
                      <a:endParaRPr kumimoji="0" lang="en-GB" sz="900" b="0" i="0" u="none" strike="noStrike" kern="1200" cap="none" spc="0" normalizeH="0" baseline="0" noProof="0">
                        <a:ln>
                          <a:noFill/>
                        </a:ln>
                        <a:effectLst/>
                        <a:uLnTx/>
                        <a:uFillTx/>
                        <a:latin typeface="Brandon Grotesque Regular" panose="020B0503020203060202" pitchFamily="34" charset="77"/>
                        <a:ea typeface="+mn-ea"/>
                        <a:cs typeface="+mn-cs"/>
                      </a:endParaRPr>
                    </a:p>
                  </a:txBody>
                  <a:tcPr marL="5310" marR="5310" marT="531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10" marR="5310" marT="531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10" marR="5310" marT="531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10" marR="5310" marT="531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10" marR="5310" marT="531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10" marR="5310" marT="531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10" marR="5310" marT="531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22292439"/>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effectLst/>
                          <a:uLnTx/>
                          <a:uFillTx/>
                          <a:latin typeface="Brandon Grotesque Regular" panose="020B0503020203060202" pitchFamily="34" charset="77"/>
                          <a:ea typeface="+mn-ea"/>
                          <a:cs typeface="+mn-cs"/>
                        </a:rPr>
                        <a:t>Lemony Lemonade</a:t>
                      </a:r>
                    </a:p>
                  </a:txBody>
                  <a:tcPr marL="5310" marR="5310" marT="531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algn="ctr" defTabSz="914400" rtl="0" eaLnBrk="1" fontAlgn="ctr" latinLnBrk="0" hangingPunct="1"/>
                      <a:endParaRPr lang="en-GB" sz="1000" b="0" u="none" strike="noStrike" kern="1200">
                        <a:solidFill>
                          <a:schemeClr val="dk1"/>
                        </a:solidFill>
                        <a:effectLst/>
                        <a:highlight>
                          <a:srgbClr val="FFFF00"/>
                        </a:highlight>
                        <a:latin typeface="Brandon Grotesque Regular" panose="020B0503020203060202" pitchFamily="34" charset="77"/>
                        <a:ea typeface="+mn-ea"/>
                        <a:cs typeface="+mn-cs"/>
                      </a:endParaRPr>
                    </a:p>
                  </a:txBody>
                  <a:tcPr marL="5310" marR="5310" marT="531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highlight>
                          <a:srgbClr val="FFFF00"/>
                        </a:highlight>
                        <a:latin typeface="Brandon Grotesque Regular" panose="020B0503020203060202" pitchFamily="34" charset="77"/>
                        <a:ea typeface="+mn-ea"/>
                        <a:cs typeface="+mn-cs"/>
                      </a:endParaRPr>
                    </a:p>
                  </a:txBody>
                  <a:tcPr marL="5310" marR="5310" marT="531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highlight>
                          <a:srgbClr val="FFFF00"/>
                        </a:highlight>
                        <a:latin typeface="Brandon Grotesque Regular" panose="020B0503020203060202" pitchFamily="34" charset="77"/>
                        <a:ea typeface="+mn-ea"/>
                        <a:cs typeface="+mn-cs"/>
                      </a:endParaRPr>
                    </a:p>
                  </a:txBody>
                  <a:tcPr marL="5310" marR="5310" marT="531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highlight>
                          <a:srgbClr val="FFFF00"/>
                        </a:highlight>
                        <a:latin typeface="Brandon Grotesque Regular" panose="020B0503020203060202" pitchFamily="34" charset="77"/>
                        <a:ea typeface="+mn-ea"/>
                        <a:cs typeface="+mn-cs"/>
                      </a:endParaRPr>
                    </a:p>
                  </a:txBody>
                  <a:tcPr marL="5310" marR="5310" marT="531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dirty="0">
                        <a:solidFill>
                          <a:schemeClr val="dk1"/>
                        </a:solidFill>
                        <a:effectLst/>
                        <a:highlight>
                          <a:srgbClr val="FFFF00"/>
                        </a:highlight>
                        <a:latin typeface="Brandon Grotesque Regular" panose="020B0503020203060202" pitchFamily="34" charset="77"/>
                        <a:ea typeface="+mn-ea"/>
                        <a:cs typeface="+mn-cs"/>
                      </a:endParaRPr>
                    </a:p>
                  </a:txBody>
                  <a:tcPr marL="5310" marR="5310" marT="531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61492834"/>
                  </a:ext>
                </a:extLst>
              </a:tr>
            </a:tbl>
          </a:graphicData>
        </a:graphic>
      </p:graphicFrame>
      <p:graphicFrame>
        <p:nvGraphicFramePr>
          <p:cNvPr id="3" name="Table 1">
            <a:extLst>
              <a:ext uri="{FF2B5EF4-FFF2-40B4-BE49-F238E27FC236}">
                <a16:creationId xmlns:a16="http://schemas.microsoft.com/office/drawing/2014/main" id="{78305894-A0E1-BFBF-9F51-B941AA73A444}"/>
              </a:ext>
            </a:extLst>
          </p:cNvPr>
          <p:cNvGraphicFramePr>
            <a:graphicFrameLocks noGrp="1"/>
          </p:cNvGraphicFramePr>
          <p:nvPr>
            <p:extLst>
              <p:ext uri="{D42A27DB-BD31-4B8C-83A1-F6EECF244321}">
                <p14:modId xmlns:p14="http://schemas.microsoft.com/office/powerpoint/2010/main" val="57167752"/>
              </p:ext>
            </p:extLst>
          </p:nvPr>
        </p:nvGraphicFramePr>
        <p:xfrm>
          <a:off x="284898" y="2119757"/>
          <a:ext cx="11063547" cy="3342887"/>
        </p:xfrm>
        <a:graphic>
          <a:graphicData uri="http://schemas.openxmlformats.org/drawingml/2006/table">
            <a:tbl>
              <a:tblPr>
                <a:tableStyleId>{5C22544A-7EE6-4342-B048-85BDC9FD1C3A}</a:tableStyleId>
              </a:tblPr>
              <a:tblGrid>
                <a:gridCol w="1097280">
                  <a:extLst>
                    <a:ext uri="{9D8B030D-6E8A-4147-A177-3AD203B41FA5}">
                      <a16:colId xmlns:a16="http://schemas.microsoft.com/office/drawing/2014/main" val="513161174"/>
                    </a:ext>
                  </a:extLst>
                </a:gridCol>
                <a:gridCol w="822960">
                  <a:extLst>
                    <a:ext uri="{9D8B030D-6E8A-4147-A177-3AD203B41FA5}">
                      <a16:colId xmlns:a16="http://schemas.microsoft.com/office/drawing/2014/main" val="4196228889"/>
                    </a:ext>
                  </a:extLst>
                </a:gridCol>
                <a:gridCol w="548640">
                  <a:extLst>
                    <a:ext uri="{9D8B030D-6E8A-4147-A177-3AD203B41FA5}">
                      <a16:colId xmlns:a16="http://schemas.microsoft.com/office/drawing/2014/main" val="1701415838"/>
                    </a:ext>
                  </a:extLst>
                </a:gridCol>
                <a:gridCol w="822960">
                  <a:extLst>
                    <a:ext uri="{9D8B030D-6E8A-4147-A177-3AD203B41FA5}">
                      <a16:colId xmlns:a16="http://schemas.microsoft.com/office/drawing/2014/main" val="3056230864"/>
                    </a:ext>
                  </a:extLst>
                </a:gridCol>
                <a:gridCol w="713232">
                  <a:extLst>
                    <a:ext uri="{9D8B030D-6E8A-4147-A177-3AD203B41FA5}">
                      <a16:colId xmlns:a16="http://schemas.microsoft.com/office/drawing/2014/main" val="925750359"/>
                    </a:ext>
                  </a:extLst>
                </a:gridCol>
                <a:gridCol w="713232">
                  <a:extLst>
                    <a:ext uri="{9D8B030D-6E8A-4147-A177-3AD203B41FA5}">
                      <a16:colId xmlns:a16="http://schemas.microsoft.com/office/drawing/2014/main" val="4275689545"/>
                    </a:ext>
                  </a:extLst>
                </a:gridCol>
                <a:gridCol w="713232">
                  <a:extLst>
                    <a:ext uri="{9D8B030D-6E8A-4147-A177-3AD203B41FA5}">
                      <a16:colId xmlns:a16="http://schemas.microsoft.com/office/drawing/2014/main" val="3850651775"/>
                    </a:ext>
                  </a:extLst>
                </a:gridCol>
                <a:gridCol w="713232">
                  <a:extLst>
                    <a:ext uri="{9D8B030D-6E8A-4147-A177-3AD203B41FA5}">
                      <a16:colId xmlns:a16="http://schemas.microsoft.com/office/drawing/2014/main" val="136687087"/>
                    </a:ext>
                  </a:extLst>
                </a:gridCol>
                <a:gridCol w="713232">
                  <a:extLst>
                    <a:ext uri="{9D8B030D-6E8A-4147-A177-3AD203B41FA5}">
                      <a16:colId xmlns:a16="http://schemas.microsoft.com/office/drawing/2014/main" val="152099033"/>
                    </a:ext>
                  </a:extLst>
                </a:gridCol>
                <a:gridCol w="713232">
                  <a:extLst>
                    <a:ext uri="{9D8B030D-6E8A-4147-A177-3AD203B41FA5}">
                      <a16:colId xmlns:a16="http://schemas.microsoft.com/office/drawing/2014/main" val="2764087574"/>
                    </a:ext>
                  </a:extLst>
                </a:gridCol>
                <a:gridCol w="713232">
                  <a:extLst>
                    <a:ext uri="{9D8B030D-6E8A-4147-A177-3AD203B41FA5}">
                      <a16:colId xmlns:a16="http://schemas.microsoft.com/office/drawing/2014/main" val="614430213"/>
                    </a:ext>
                  </a:extLst>
                </a:gridCol>
                <a:gridCol w="713232">
                  <a:extLst>
                    <a:ext uri="{9D8B030D-6E8A-4147-A177-3AD203B41FA5}">
                      <a16:colId xmlns:a16="http://schemas.microsoft.com/office/drawing/2014/main" val="1201122321"/>
                    </a:ext>
                  </a:extLst>
                </a:gridCol>
                <a:gridCol w="713232">
                  <a:extLst>
                    <a:ext uri="{9D8B030D-6E8A-4147-A177-3AD203B41FA5}">
                      <a16:colId xmlns:a16="http://schemas.microsoft.com/office/drawing/2014/main" val="1825554307"/>
                    </a:ext>
                  </a:extLst>
                </a:gridCol>
                <a:gridCol w="640080">
                  <a:extLst>
                    <a:ext uri="{9D8B030D-6E8A-4147-A177-3AD203B41FA5}">
                      <a16:colId xmlns:a16="http://schemas.microsoft.com/office/drawing/2014/main" val="4031981823"/>
                    </a:ext>
                  </a:extLst>
                </a:gridCol>
                <a:gridCol w="712539">
                  <a:extLst>
                    <a:ext uri="{9D8B030D-6E8A-4147-A177-3AD203B41FA5}">
                      <a16:colId xmlns:a16="http://schemas.microsoft.com/office/drawing/2014/main" val="3268930637"/>
                    </a:ext>
                  </a:extLst>
                </a:gridCol>
              </a:tblGrid>
              <a:tr h="292608">
                <a:tc gridSpan="15">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1" u="none" strike="noStrike" kern="1200" dirty="0">
                          <a:solidFill>
                            <a:schemeClr val="dk1"/>
                          </a:solidFill>
                          <a:effectLst/>
                          <a:latin typeface="Brandon Grotesque Regular"/>
                          <a:ea typeface="+mn-ea"/>
                          <a:cs typeface="+mn-cs"/>
                        </a:rPr>
                        <a:t>ALCOHOL (WINES)</a:t>
                      </a:r>
                    </a:p>
                  </a:txBody>
                  <a:tcPr marL="5701" marR="5701" marT="570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5578623"/>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panose="020B0503020203060202" pitchFamily="34" charset="77"/>
                          <a:ea typeface="+mn-ea"/>
                          <a:cs typeface="+mn-cs"/>
                        </a:rPr>
                        <a:t>Peach Bellini</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900" b="0" u="none" strike="noStrike" kern="1200">
                          <a:solidFill>
                            <a:schemeClr val="tx1"/>
                          </a:solidFill>
                          <a:effectLst/>
                          <a:latin typeface="Brandon Grotesque Regular" panose="020B0503020203060202" pitchFamily="34" charset="77"/>
                          <a:ea typeface="+mn-ea"/>
                          <a:cs typeface="+mn-cs"/>
                        </a:rPr>
                        <a:t>Yes</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71104234"/>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rPr>
                        <a:t>Prosecco Spumante, Gio NV</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rPr>
                        <a:t>Yes</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43433923"/>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panose="020B0503020203060202" pitchFamily="34" charset="77"/>
                          <a:ea typeface="+mn-ea"/>
                          <a:cs typeface="+mn-cs"/>
                        </a:rPr>
                        <a:t>Bohem Airen , Sauvignon Blanc</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rPr>
                        <a:t>Yes</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19935609"/>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err="1">
                          <a:ln>
                            <a:noFill/>
                          </a:ln>
                          <a:solidFill>
                            <a:prstClr val="black"/>
                          </a:solidFill>
                          <a:effectLst/>
                          <a:uLnTx/>
                          <a:uFillTx/>
                          <a:latin typeface="Brandon Grotesque Regular" panose="020B0503020203060202" pitchFamily="34" charset="77"/>
                          <a:ea typeface="+mn-ea"/>
                          <a:cs typeface="+mn-cs"/>
                        </a:rPr>
                        <a:t>Picpoul</a:t>
                      </a:r>
                      <a:r>
                        <a:rPr kumimoji="0" lang="en-GB" sz="900" b="0" i="0" u="none" strike="noStrike" kern="1200" cap="none" spc="0" normalizeH="0" baseline="0" noProof="0" dirty="0">
                          <a:ln>
                            <a:noFill/>
                          </a:ln>
                          <a:solidFill>
                            <a:prstClr val="black"/>
                          </a:solidFill>
                          <a:effectLst/>
                          <a:uLnTx/>
                          <a:uFillTx/>
                          <a:latin typeface="Brandon Grotesque Regular" panose="020B0503020203060202" pitchFamily="34" charset="77"/>
                          <a:ea typeface="+mn-ea"/>
                          <a:cs typeface="+mn-cs"/>
                        </a:rPr>
                        <a:t> de </a:t>
                      </a:r>
                      <a:r>
                        <a:rPr kumimoji="0" lang="en-GB" sz="900" b="0" i="0" u="none" strike="noStrike" kern="1200" cap="none" spc="0" normalizeH="0" baseline="0" noProof="0" dirty="0" err="1">
                          <a:ln>
                            <a:noFill/>
                          </a:ln>
                          <a:solidFill>
                            <a:prstClr val="black"/>
                          </a:solidFill>
                          <a:effectLst/>
                          <a:uLnTx/>
                          <a:uFillTx/>
                          <a:latin typeface="Brandon Grotesque Regular" panose="020B0503020203060202" pitchFamily="34" charset="77"/>
                          <a:ea typeface="+mn-ea"/>
                          <a:cs typeface="+mn-cs"/>
                        </a:rPr>
                        <a:t>Pinet</a:t>
                      </a:r>
                      <a:r>
                        <a:rPr kumimoji="0" lang="en-GB" sz="900" b="0" i="0" u="none" strike="noStrike" kern="1200" cap="none" spc="0" normalizeH="0" baseline="0" noProof="0" dirty="0">
                          <a:ln>
                            <a:noFill/>
                          </a:ln>
                          <a:solidFill>
                            <a:prstClr val="black"/>
                          </a:solidFill>
                          <a:effectLst/>
                          <a:uLnTx/>
                          <a:uFillTx/>
                          <a:latin typeface="Brandon Grotesque Regular" panose="020B0503020203060202" pitchFamily="34" charset="77"/>
                          <a:ea typeface="+mn-ea"/>
                          <a:cs typeface="+mn-cs"/>
                        </a:rPr>
                        <a:t>, Domaine Petit </a:t>
                      </a:r>
                      <a:r>
                        <a:rPr kumimoji="0" lang="en-GB" sz="900" b="0" i="0" u="none" strike="noStrike" kern="1200" cap="none" spc="0" normalizeH="0" baseline="0" noProof="0" dirty="0" err="1">
                          <a:ln>
                            <a:noFill/>
                          </a:ln>
                          <a:solidFill>
                            <a:prstClr val="black"/>
                          </a:solidFill>
                          <a:effectLst/>
                          <a:uLnTx/>
                          <a:uFillTx/>
                          <a:latin typeface="Brandon Grotesque Regular" panose="020B0503020203060202" pitchFamily="34" charset="77"/>
                          <a:ea typeface="+mn-ea"/>
                          <a:cs typeface="+mn-cs"/>
                        </a:rPr>
                        <a:t>Roubie</a:t>
                      </a:r>
                      <a:endParaRPr kumimoji="0" lang="en-GB" sz="900" b="0" i="0" u="none" strike="noStrike" kern="1200" cap="none" spc="0" normalizeH="0" baseline="0" noProof="0" dirty="0">
                        <a:ln>
                          <a:noFill/>
                        </a:ln>
                        <a:solidFill>
                          <a:prstClr val="black"/>
                        </a:solidFill>
                        <a:effectLst/>
                        <a:uLnTx/>
                        <a:uFillTx/>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endParaRPr lang="en-GB" sz="16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endParaRPr lang="en-GB" sz="16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endParaRPr lang="en-GB" sz="16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endParaRPr lang="en-GB" sz="16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endParaRPr lang="en-GB" sz="16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endParaRPr lang="en-GB" sz="16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endParaRPr lang="en-GB" sz="16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rPr>
                        <a:t>Yes</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99851154"/>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panose="020B0503020203060202" pitchFamily="34" charset="77"/>
                          <a:ea typeface="+mn-ea"/>
                          <a:cs typeface="+mn-cs"/>
                        </a:rPr>
                        <a:t>Domaine </a:t>
                      </a:r>
                      <a:r>
                        <a:rPr kumimoji="0" lang="en-GB" sz="900" b="0" i="0" u="none" strike="noStrike" kern="1200" cap="none" spc="0" normalizeH="0" baseline="0" noProof="0" dirty="0" err="1">
                          <a:ln>
                            <a:noFill/>
                          </a:ln>
                          <a:solidFill>
                            <a:prstClr val="black"/>
                          </a:solidFill>
                          <a:effectLst/>
                          <a:uLnTx/>
                          <a:uFillTx/>
                          <a:latin typeface="Brandon Grotesque Regular" panose="020B0503020203060202" pitchFamily="34" charset="77"/>
                          <a:ea typeface="+mn-ea"/>
                          <a:cs typeface="+mn-cs"/>
                        </a:rPr>
                        <a:t>Rousset</a:t>
                      </a:r>
                      <a:r>
                        <a:rPr kumimoji="0" lang="en-GB" sz="900" b="0" i="0" u="none" strike="noStrike" kern="1200" cap="none" spc="0" normalizeH="0" baseline="0" noProof="0" dirty="0">
                          <a:ln>
                            <a:noFill/>
                          </a:ln>
                          <a:solidFill>
                            <a:prstClr val="black"/>
                          </a:solidFill>
                          <a:effectLst/>
                          <a:uLnTx/>
                          <a:uFillTx/>
                          <a:latin typeface="Brandon Grotesque Regular" panose="020B0503020203060202" pitchFamily="34" charset="77"/>
                          <a:ea typeface="+mn-ea"/>
                          <a:cs typeface="+mn-cs"/>
                        </a:rPr>
                        <a:t> Rose </a:t>
                      </a:r>
                      <a:r>
                        <a:rPr kumimoji="0" lang="en-GB" sz="900" b="0" i="0" u="none" strike="noStrike" kern="1200" cap="none" spc="0" normalizeH="0" baseline="0" noProof="0" dirty="0" err="1">
                          <a:ln>
                            <a:noFill/>
                          </a:ln>
                          <a:solidFill>
                            <a:prstClr val="black"/>
                          </a:solidFill>
                          <a:effectLst/>
                          <a:uLnTx/>
                          <a:uFillTx/>
                          <a:latin typeface="Brandon Grotesque Regular" panose="020B0503020203060202" pitchFamily="34" charset="77"/>
                          <a:ea typeface="+mn-ea"/>
                          <a:cs typeface="+mn-cs"/>
                        </a:rPr>
                        <a:t>Fruite</a:t>
                      </a:r>
                      <a:r>
                        <a:rPr kumimoji="0" lang="en-GB" sz="900" b="0" i="0" u="none" strike="noStrike" kern="1200" cap="none" spc="0" normalizeH="0" baseline="0" noProof="0" dirty="0">
                          <a:ln>
                            <a:noFill/>
                          </a:ln>
                          <a:solidFill>
                            <a:prstClr val="black"/>
                          </a:solidFill>
                          <a:effectLst/>
                          <a:uLnTx/>
                          <a:uFillTx/>
                          <a:latin typeface="Brandon Grotesque Regular" panose="020B0503020203060202" pitchFamily="34" charset="77"/>
                          <a:ea typeface="+mn-ea"/>
                          <a:cs typeface="+mn-cs"/>
                        </a:rPr>
                        <a:t>, Hautes Provence</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rPr>
                        <a:t>Yes</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97446024"/>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err="1">
                          <a:ln>
                            <a:noFill/>
                          </a:ln>
                          <a:solidFill>
                            <a:prstClr val="black"/>
                          </a:solidFill>
                          <a:effectLst/>
                          <a:uLnTx/>
                          <a:uFillTx/>
                          <a:latin typeface="Brandon Grotesque Regular" panose="020B0503020203060202" pitchFamily="34" charset="77"/>
                          <a:ea typeface="+mn-ea"/>
                          <a:cs typeface="+mn-cs"/>
                        </a:rPr>
                        <a:t>Bohem</a:t>
                      </a:r>
                      <a:r>
                        <a:rPr kumimoji="0" lang="en-GB" sz="900" b="0" i="0" u="none" strike="noStrike" kern="1200" cap="none" spc="0" normalizeH="0" baseline="0" noProof="0" dirty="0">
                          <a:ln>
                            <a:noFill/>
                          </a:ln>
                          <a:solidFill>
                            <a:prstClr val="black"/>
                          </a:solidFill>
                          <a:effectLst/>
                          <a:uLnTx/>
                          <a:uFillTx/>
                          <a:latin typeface="Brandon Grotesque Regular" panose="020B0503020203060202" pitchFamily="34" charset="77"/>
                          <a:ea typeface="+mn-ea"/>
                          <a:cs typeface="+mn-cs"/>
                        </a:rPr>
                        <a:t> Tempranillo, Garnacha</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rPr>
                        <a:t>Yes</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23802370"/>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panose="020B0503020203060202" pitchFamily="34" charset="77"/>
                          <a:ea typeface="+mn-ea"/>
                          <a:cs typeface="+mn-cs"/>
                        </a:rPr>
                        <a:t>Cotes du Rhone, Maison </a:t>
                      </a:r>
                      <a:r>
                        <a:rPr kumimoji="0" lang="en-GB" sz="900" b="0" i="0" u="none" strike="noStrike" kern="1200" cap="none" spc="0" normalizeH="0" baseline="0" noProof="0" dirty="0" err="1">
                          <a:ln>
                            <a:noFill/>
                          </a:ln>
                          <a:solidFill>
                            <a:prstClr val="black"/>
                          </a:solidFill>
                          <a:effectLst/>
                          <a:uLnTx/>
                          <a:uFillTx/>
                          <a:latin typeface="Brandon Grotesque Regular" panose="020B0503020203060202" pitchFamily="34" charset="77"/>
                          <a:ea typeface="+mn-ea"/>
                          <a:cs typeface="+mn-cs"/>
                        </a:rPr>
                        <a:t>Plantevin</a:t>
                      </a:r>
                      <a:endParaRPr kumimoji="0" lang="en-GB" sz="900" b="0" i="0" u="none" strike="noStrike" kern="1200" cap="none" spc="0" normalizeH="0" baseline="0" noProof="0" dirty="0">
                        <a:ln>
                          <a:noFill/>
                        </a:ln>
                        <a:solidFill>
                          <a:prstClr val="black"/>
                        </a:solidFill>
                        <a:effectLst/>
                        <a:uLnTx/>
                        <a:uFillTx/>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rPr>
                        <a:t>Yes</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3439306"/>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err="1">
                          <a:ln>
                            <a:noFill/>
                          </a:ln>
                          <a:solidFill>
                            <a:prstClr val="black"/>
                          </a:solidFill>
                          <a:effectLst/>
                          <a:uLnTx/>
                          <a:uFillTx/>
                          <a:latin typeface="Brandon Grotesque Regular" panose="020B0503020203060202" pitchFamily="34" charset="77"/>
                          <a:ea typeface="+mn-ea"/>
                          <a:cs typeface="+mn-cs"/>
                        </a:rPr>
                        <a:t>Vedett</a:t>
                      </a:r>
                      <a:r>
                        <a:rPr kumimoji="0" lang="en-GB" sz="900" b="0" i="0" u="none" strike="noStrike" kern="1200" cap="none" spc="0" normalizeH="0" baseline="0" noProof="0" dirty="0">
                          <a:ln>
                            <a:noFill/>
                          </a:ln>
                          <a:solidFill>
                            <a:prstClr val="black"/>
                          </a:solidFill>
                          <a:effectLst/>
                          <a:uLnTx/>
                          <a:uFillTx/>
                          <a:latin typeface="Brandon Grotesque Regular" panose="020B0503020203060202" pitchFamily="34" charset="77"/>
                          <a:ea typeface="+mn-ea"/>
                          <a:cs typeface="+mn-cs"/>
                        </a:rPr>
                        <a:t> Extra White</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algn="ctr" defTabSz="914400" rtl="0" eaLnBrk="1" fontAlgn="ctr" latinLnBrk="0" hangingPunct="1"/>
                      <a:r>
                        <a:rPr lang="en-GB" sz="900" b="0" u="none" strike="noStrike" kern="1200">
                          <a:solidFill>
                            <a:schemeClr val="dk1"/>
                          </a:solidFill>
                          <a:effectLst/>
                          <a:latin typeface="Brandon Grotesque Regular" panose="020B0503020203060202" pitchFamily="34" charset="77"/>
                          <a:ea typeface="+mn-ea"/>
                          <a:cs typeface="+mn-cs"/>
                        </a:rPr>
                        <a:t>Yes (wheat, barley)</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69635103"/>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err="1">
                          <a:ln>
                            <a:noFill/>
                          </a:ln>
                          <a:solidFill>
                            <a:prstClr val="black"/>
                          </a:solidFill>
                          <a:effectLst/>
                          <a:uLnTx/>
                          <a:uFillTx/>
                          <a:latin typeface="Brandon Grotesque Regular" panose="020B0503020203060202" pitchFamily="34" charset="77"/>
                          <a:ea typeface="+mn-ea"/>
                          <a:cs typeface="+mn-cs"/>
                        </a:rPr>
                        <a:t>Vedett</a:t>
                      </a:r>
                      <a:r>
                        <a:rPr kumimoji="0" lang="en-GB" sz="900" b="0" i="0" u="none" strike="noStrike" kern="1200" cap="none" spc="0" normalizeH="0" baseline="0" noProof="0" dirty="0">
                          <a:ln>
                            <a:noFill/>
                          </a:ln>
                          <a:solidFill>
                            <a:prstClr val="black"/>
                          </a:solidFill>
                          <a:effectLst/>
                          <a:uLnTx/>
                          <a:uFillTx/>
                          <a:latin typeface="Brandon Grotesque Regular" panose="020B0503020203060202" pitchFamily="34" charset="77"/>
                          <a:ea typeface="+mn-ea"/>
                          <a:cs typeface="+mn-cs"/>
                        </a:rPr>
                        <a:t> Pilsner</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rPr>
                        <a:t>Yes (wheat, barley)</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35733124"/>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panose="020B0503020203060202" pitchFamily="34" charset="77"/>
                          <a:ea typeface="+mn-ea"/>
                          <a:cs typeface="+mn-cs"/>
                        </a:rPr>
                        <a:t>Cristal 0%</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rPr>
                        <a:t>Yes (wheat, barley)</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dirty="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20829691"/>
                  </a:ext>
                </a:extLst>
              </a:tr>
            </a:tbl>
          </a:graphicData>
        </a:graphic>
      </p:graphicFrame>
      <p:sp>
        <p:nvSpPr>
          <p:cNvPr id="7" name="TextBox 6">
            <a:extLst>
              <a:ext uri="{FF2B5EF4-FFF2-40B4-BE49-F238E27FC236}">
                <a16:creationId xmlns:a16="http://schemas.microsoft.com/office/drawing/2014/main" id="{07A8DE69-0B9C-C4EF-097F-5DBBCF0BDB30}"/>
              </a:ext>
            </a:extLst>
          </p:cNvPr>
          <p:cNvSpPr txBox="1"/>
          <p:nvPr/>
        </p:nvSpPr>
        <p:spPr>
          <a:xfrm>
            <a:off x="176505" y="6173942"/>
            <a:ext cx="11060710" cy="369332"/>
          </a:xfrm>
          <a:prstGeom prst="rect">
            <a:avLst/>
          </a:prstGeom>
          <a:noFill/>
        </p:spPr>
        <p:txBody>
          <a:bodyPr wrap="square" rtlCol="0">
            <a:spAutoFit/>
          </a:bodyPr>
          <a:lstStyle/>
          <a:p>
            <a:r>
              <a:rPr lang="en-GB" sz="900"/>
              <a:t>Le Pain Quotidien has identified the allergens present in the raw materials used to make these preparations and has listed them in this table.  We work in an open kitchen where gluten, milk, fish, eggs, sesame, nuts, soy, celery, mustard and sulphites are present. Traces of these allergens can potentially be found in our preparations and products and are indicated with an asterisk.</a:t>
            </a:r>
          </a:p>
        </p:txBody>
      </p:sp>
      <p:sp>
        <p:nvSpPr>
          <p:cNvPr id="8" name="TextBox 7">
            <a:extLst>
              <a:ext uri="{FF2B5EF4-FFF2-40B4-BE49-F238E27FC236}">
                <a16:creationId xmlns:a16="http://schemas.microsoft.com/office/drawing/2014/main" id="{1FEF4009-032F-5261-357C-C34E87353F43}"/>
              </a:ext>
            </a:extLst>
          </p:cNvPr>
          <p:cNvSpPr txBox="1"/>
          <p:nvPr/>
        </p:nvSpPr>
        <p:spPr>
          <a:xfrm>
            <a:off x="176505" y="6534610"/>
            <a:ext cx="6272871" cy="215444"/>
          </a:xfrm>
          <a:prstGeom prst="rect">
            <a:avLst/>
          </a:prstGeom>
          <a:noFill/>
        </p:spPr>
        <p:txBody>
          <a:bodyPr wrap="none" rtlCol="0">
            <a:spAutoFit/>
          </a:bodyPr>
          <a:lstStyle/>
          <a:p>
            <a:r>
              <a:rPr lang="en-GB" sz="800" b="1"/>
              <a:t>Please note that the allergen (milk) in individual butter is not included in the table. The same applies to spreads (milk and nuts) found on tables.</a:t>
            </a:r>
          </a:p>
        </p:txBody>
      </p:sp>
      <p:sp>
        <p:nvSpPr>
          <p:cNvPr id="11" name="Titre 2">
            <a:extLst>
              <a:ext uri="{FF2B5EF4-FFF2-40B4-BE49-F238E27FC236}">
                <a16:creationId xmlns:a16="http://schemas.microsoft.com/office/drawing/2014/main" id="{C353888F-1C6F-CC96-A9D6-06B55DD85E14}"/>
              </a:ext>
            </a:extLst>
          </p:cNvPr>
          <p:cNvSpPr>
            <a:spLocks noGrp="1"/>
          </p:cNvSpPr>
          <p:nvPr>
            <p:ph type="title"/>
          </p:nvPr>
        </p:nvSpPr>
        <p:spPr>
          <a:xfrm>
            <a:off x="459723" y="51289"/>
            <a:ext cx="10888722" cy="526874"/>
          </a:xfrm>
          <a:noFill/>
        </p:spPr>
        <p:txBody>
          <a:bodyPr>
            <a:noAutofit/>
          </a:bodyPr>
          <a:lstStyle/>
          <a:p>
            <a:pPr algn="ctr"/>
            <a:r>
              <a:rPr lang="fr-FR" sz="1800" b="1"/>
              <a:t>(*) </a:t>
            </a:r>
            <a:r>
              <a:rPr lang="nl-NL" sz="1800" b="1"/>
              <a:t>Possible present or traces present</a:t>
            </a:r>
            <a:endParaRPr lang="en-GB" sz="1800" b="1"/>
          </a:p>
        </p:txBody>
      </p:sp>
      <p:sp>
        <p:nvSpPr>
          <p:cNvPr id="2" name="ZoneTexte 12">
            <a:extLst>
              <a:ext uri="{FF2B5EF4-FFF2-40B4-BE49-F238E27FC236}">
                <a16:creationId xmlns:a16="http://schemas.microsoft.com/office/drawing/2014/main" id="{04E1E07F-B131-8948-1F71-FCCCFBC0AEBD}"/>
              </a:ext>
            </a:extLst>
          </p:cNvPr>
          <p:cNvSpPr txBox="1"/>
          <p:nvPr/>
        </p:nvSpPr>
        <p:spPr>
          <a:xfrm>
            <a:off x="11359591" y="6526916"/>
            <a:ext cx="917359" cy="230832"/>
          </a:xfrm>
          <a:prstGeom prst="rect">
            <a:avLst/>
          </a:prstGeom>
          <a:noFill/>
        </p:spPr>
        <p:txBody>
          <a:bodyPr wrap="square" lIns="91440" tIns="45720" rIns="91440" bIns="45720" rtlCol="0" anchor="t">
            <a:spAutoFit/>
          </a:bodyPr>
          <a:lstStyle/>
          <a:p>
            <a:r>
              <a:rPr lang="en-GB" sz="900" dirty="0"/>
              <a:t>26/03/2025</a:t>
            </a:r>
            <a:endParaRPr lang="fr-FR" sz="900" dirty="0"/>
          </a:p>
        </p:txBody>
      </p:sp>
    </p:spTree>
    <p:extLst>
      <p:ext uri="{BB962C8B-B14F-4D97-AF65-F5344CB8AC3E}">
        <p14:creationId xmlns:p14="http://schemas.microsoft.com/office/powerpoint/2010/main" val="2147307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
            <a:extLst>
              <a:ext uri="{FF2B5EF4-FFF2-40B4-BE49-F238E27FC236}">
                <a16:creationId xmlns:a16="http://schemas.microsoft.com/office/drawing/2014/main" id="{F7E2B050-3E89-3B4C-B3F9-8D648D9828F2}"/>
              </a:ext>
            </a:extLst>
          </p:cNvPr>
          <p:cNvGraphicFramePr>
            <a:graphicFrameLocks noGrp="1"/>
          </p:cNvGraphicFramePr>
          <p:nvPr>
            <p:extLst>
              <p:ext uri="{D42A27DB-BD31-4B8C-83A1-F6EECF244321}">
                <p14:modId xmlns:p14="http://schemas.microsoft.com/office/powerpoint/2010/main" val="2232299287"/>
              </p:ext>
            </p:extLst>
          </p:nvPr>
        </p:nvGraphicFramePr>
        <p:xfrm>
          <a:off x="284205" y="669555"/>
          <a:ext cx="11064240" cy="279770"/>
        </p:xfrm>
        <a:graphic>
          <a:graphicData uri="http://schemas.openxmlformats.org/drawingml/2006/table">
            <a:tbl>
              <a:tblPr>
                <a:tableStyleId>{5C22544A-7EE6-4342-B048-85BDC9FD1C3A}</a:tableStyleId>
              </a:tblPr>
              <a:tblGrid>
                <a:gridCol w="1097280">
                  <a:extLst>
                    <a:ext uri="{9D8B030D-6E8A-4147-A177-3AD203B41FA5}">
                      <a16:colId xmlns:a16="http://schemas.microsoft.com/office/drawing/2014/main" val="513161174"/>
                    </a:ext>
                  </a:extLst>
                </a:gridCol>
                <a:gridCol w="822960">
                  <a:extLst>
                    <a:ext uri="{9D8B030D-6E8A-4147-A177-3AD203B41FA5}">
                      <a16:colId xmlns:a16="http://schemas.microsoft.com/office/drawing/2014/main" val="4196228889"/>
                    </a:ext>
                  </a:extLst>
                </a:gridCol>
                <a:gridCol w="548640">
                  <a:extLst>
                    <a:ext uri="{9D8B030D-6E8A-4147-A177-3AD203B41FA5}">
                      <a16:colId xmlns:a16="http://schemas.microsoft.com/office/drawing/2014/main" val="1701415838"/>
                    </a:ext>
                  </a:extLst>
                </a:gridCol>
                <a:gridCol w="822960">
                  <a:extLst>
                    <a:ext uri="{9D8B030D-6E8A-4147-A177-3AD203B41FA5}">
                      <a16:colId xmlns:a16="http://schemas.microsoft.com/office/drawing/2014/main" val="3056230864"/>
                    </a:ext>
                  </a:extLst>
                </a:gridCol>
                <a:gridCol w="713232">
                  <a:extLst>
                    <a:ext uri="{9D8B030D-6E8A-4147-A177-3AD203B41FA5}">
                      <a16:colId xmlns:a16="http://schemas.microsoft.com/office/drawing/2014/main" val="925750359"/>
                    </a:ext>
                  </a:extLst>
                </a:gridCol>
                <a:gridCol w="713232">
                  <a:extLst>
                    <a:ext uri="{9D8B030D-6E8A-4147-A177-3AD203B41FA5}">
                      <a16:colId xmlns:a16="http://schemas.microsoft.com/office/drawing/2014/main" val="4275689545"/>
                    </a:ext>
                  </a:extLst>
                </a:gridCol>
                <a:gridCol w="713232">
                  <a:extLst>
                    <a:ext uri="{9D8B030D-6E8A-4147-A177-3AD203B41FA5}">
                      <a16:colId xmlns:a16="http://schemas.microsoft.com/office/drawing/2014/main" val="3850651775"/>
                    </a:ext>
                  </a:extLst>
                </a:gridCol>
                <a:gridCol w="713232">
                  <a:extLst>
                    <a:ext uri="{9D8B030D-6E8A-4147-A177-3AD203B41FA5}">
                      <a16:colId xmlns:a16="http://schemas.microsoft.com/office/drawing/2014/main" val="136687087"/>
                    </a:ext>
                  </a:extLst>
                </a:gridCol>
                <a:gridCol w="713232">
                  <a:extLst>
                    <a:ext uri="{9D8B030D-6E8A-4147-A177-3AD203B41FA5}">
                      <a16:colId xmlns:a16="http://schemas.microsoft.com/office/drawing/2014/main" val="152099033"/>
                    </a:ext>
                  </a:extLst>
                </a:gridCol>
                <a:gridCol w="713232">
                  <a:extLst>
                    <a:ext uri="{9D8B030D-6E8A-4147-A177-3AD203B41FA5}">
                      <a16:colId xmlns:a16="http://schemas.microsoft.com/office/drawing/2014/main" val="2764087574"/>
                    </a:ext>
                  </a:extLst>
                </a:gridCol>
                <a:gridCol w="713232">
                  <a:extLst>
                    <a:ext uri="{9D8B030D-6E8A-4147-A177-3AD203B41FA5}">
                      <a16:colId xmlns:a16="http://schemas.microsoft.com/office/drawing/2014/main" val="614430213"/>
                    </a:ext>
                  </a:extLst>
                </a:gridCol>
                <a:gridCol w="713232">
                  <a:extLst>
                    <a:ext uri="{9D8B030D-6E8A-4147-A177-3AD203B41FA5}">
                      <a16:colId xmlns:a16="http://schemas.microsoft.com/office/drawing/2014/main" val="1201122321"/>
                    </a:ext>
                  </a:extLst>
                </a:gridCol>
                <a:gridCol w="713232">
                  <a:extLst>
                    <a:ext uri="{9D8B030D-6E8A-4147-A177-3AD203B41FA5}">
                      <a16:colId xmlns:a16="http://schemas.microsoft.com/office/drawing/2014/main" val="1825554307"/>
                    </a:ext>
                  </a:extLst>
                </a:gridCol>
                <a:gridCol w="640080">
                  <a:extLst>
                    <a:ext uri="{9D8B030D-6E8A-4147-A177-3AD203B41FA5}">
                      <a16:colId xmlns:a16="http://schemas.microsoft.com/office/drawing/2014/main" val="4031981823"/>
                    </a:ext>
                  </a:extLst>
                </a:gridCol>
                <a:gridCol w="713232">
                  <a:extLst>
                    <a:ext uri="{9D8B030D-6E8A-4147-A177-3AD203B41FA5}">
                      <a16:colId xmlns:a16="http://schemas.microsoft.com/office/drawing/2014/main" val="3268930637"/>
                    </a:ext>
                  </a:extLst>
                </a:gridCol>
              </a:tblGrid>
              <a:tr h="279770">
                <a:tc>
                  <a:txBody>
                    <a:bodyPr/>
                    <a:lstStyle/>
                    <a:p>
                      <a:pPr algn="ctr" rtl="0" fontAlgn="ctr"/>
                      <a:r>
                        <a:rPr lang="en-GB" sz="1000" b="1" u="none" strike="noStrike" dirty="0">
                          <a:effectLst/>
                          <a:latin typeface="Brandon Grotesque Regular" panose="020B0503020203060202" pitchFamily="34" charset="77"/>
                        </a:rPr>
                        <a:t>PRODUCT</a:t>
                      </a:r>
                      <a:endParaRPr lang="en-GB" sz="1000" b="1" i="0" u="none" strike="noStrike" dirty="0">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algn="ctr" rtl="0" fontAlgn="ctr"/>
                      <a:r>
                        <a:rPr lang="en-GB" sz="800" b="1" u="none" strike="noStrike">
                          <a:effectLst/>
                          <a:latin typeface="Brandon Grotesque Regular" panose="020B0503020203060202" pitchFamily="34" charset="77"/>
                        </a:rPr>
                        <a:t>GLUTEN</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MILK</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nl-BE" sz="800" b="1">
                          <a:latin typeface="Brandon Grotesque Regular" panose="020B0503020203060202" pitchFamily="34" charset="77"/>
                        </a:rPr>
                        <a:t>MOLLUSCS</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FISH</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EGGS</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ARACHIDE</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SESAME </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NUTS</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SOYA</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CELERY</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MUSTARD</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SULPHITES</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LUPIN</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nl-BE" sz="800" b="1" dirty="0">
                          <a:latin typeface="Brandon Grotesque Regular" panose="020B0503020203060202" pitchFamily="34" charset="77"/>
                        </a:rPr>
                        <a:t>CRUSTACEANS</a:t>
                      </a:r>
                      <a:endParaRPr lang="en-GB" sz="800" b="1" i="0" u="none" strike="noStrike" dirty="0">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180231403"/>
                  </a:ext>
                </a:extLst>
              </a:tr>
            </a:tbl>
          </a:graphicData>
        </a:graphic>
      </p:graphicFrame>
      <p:graphicFrame>
        <p:nvGraphicFramePr>
          <p:cNvPr id="3" name="Table 1">
            <a:extLst>
              <a:ext uri="{FF2B5EF4-FFF2-40B4-BE49-F238E27FC236}">
                <a16:creationId xmlns:a16="http://schemas.microsoft.com/office/drawing/2014/main" id="{78305894-A0E1-BFBF-9F51-B941AA73A444}"/>
              </a:ext>
            </a:extLst>
          </p:cNvPr>
          <p:cNvGraphicFramePr>
            <a:graphicFrameLocks noGrp="1"/>
          </p:cNvGraphicFramePr>
          <p:nvPr>
            <p:extLst>
              <p:ext uri="{D42A27DB-BD31-4B8C-83A1-F6EECF244321}">
                <p14:modId xmlns:p14="http://schemas.microsoft.com/office/powerpoint/2010/main" val="707893844"/>
              </p:ext>
            </p:extLst>
          </p:nvPr>
        </p:nvGraphicFramePr>
        <p:xfrm>
          <a:off x="284205" y="949325"/>
          <a:ext cx="11063547" cy="3218688"/>
        </p:xfrm>
        <a:graphic>
          <a:graphicData uri="http://schemas.openxmlformats.org/drawingml/2006/table">
            <a:tbl>
              <a:tblPr>
                <a:tableStyleId>{5C22544A-7EE6-4342-B048-85BDC9FD1C3A}</a:tableStyleId>
              </a:tblPr>
              <a:tblGrid>
                <a:gridCol w="1097280">
                  <a:extLst>
                    <a:ext uri="{9D8B030D-6E8A-4147-A177-3AD203B41FA5}">
                      <a16:colId xmlns:a16="http://schemas.microsoft.com/office/drawing/2014/main" val="513161174"/>
                    </a:ext>
                  </a:extLst>
                </a:gridCol>
                <a:gridCol w="822960">
                  <a:extLst>
                    <a:ext uri="{9D8B030D-6E8A-4147-A177-3AD203B41FA5}">
                      <a16:colId xmlns:a16="http://schemas.microsoft.com/office/drawing/2014/main" val="4196228889"/>
                    </a:ext>
                  </a:extLst>
                </a:gridCol>
                <a:gridCol w="548640">
                  <a:extLst>
                    <a:ext uri="{9D8B030D-6E8A-4147-A177-3AD203B41FA5}">
                      <a16:colId xmlns:a16="http://schemas.microsoft.com/office/drawing/2014/main" val="1701415838"/>
                    </a:ext>
                  </a:extLst>
                </a:gridCol>
                <a:gridCol w="822960">
                  <a:extLst>
                    <a:ext uri="{9D8B030D-6E8A-4147-A177-3AD203B41FA5}">
                      <a16:colId xmlns:a16="http://schemas.microsoft.com/office/drawing/2014/main" val="3056230864"/>
                    </a:ext>
                  </a:extLst>
                </a:gridCol>
                <a:gridCol w="713232">
                  <a:extLst>
                    <a:ext uri="{9D8B030D-6E8A-4147-A177-3AD203B41FA5}">
                      <a16:colId xmlns:a16="http://schemas.microsoft.com/office/drawing/2014/main" val="925750359"/>
                    </a:ext>
                  </a:extLst>
                </a:gridCol>
                <a:gridCol w="713232">
                  <a:extLst>
                    <a:ext uri="{9D8B030D-6E8A-4147-A177-3AD203B41FA5}">
                      <a16:colId xmlns:a16="http://schemas.microsoft.com/office/drawing/2014/main" val="4275689545"/>
                    </a:ext>
                  </a:extLst>
                </a:gridCol>
                <a:gridCol w="713232">
                  <a:extLst>
                    <a:ext uri="{9D8B030D-6E8A-4147-A177-3AD203B41FA5}">
                      <a16:colId xmlns:a16="http://schemas.microsoft.com/office/drawing/2014/main" val="3850651775"/>
                    </a:ext>
                  </a:extLst>
                </a:gridCol>
                <a:gridCol w="713232">
                  <a:extLst>
                    <a:ext uri="{9D8B030D-6E8A-4147-A177-3AD203B41FA5}">
                      <a16:colId xmlns:a16="http://schemas.microsoft.com/office/drawing/2014/main" val="136687087"/>
                    </a:ext>
                  </a:extLst>
                </a:gridCol>
                <a:gridCol w="713232">
                  <a:extLst>
                    <a:ext uri="{9D8B030D-6E8A-4147-A177-3AD203B41FA5}">
                      <a16:colId xmlns:a16="http://schemas.microsoft.com/office/drawing/2014/main" val="152099033"/>
                    </a:ext>
                  </a:extLst>
                </a:gridCol>
                <a:gridCol w="713232">
                  <a:extLst>
                    <a:ext uri="{9D8B030D-6E8A-4147-A177-3AD203B41FA5}">
                      <a16:colId xmlns:a16="http://schemas.microsoft.com/office/drawing/2014/main" val="2764087574"/>
                    </a:ext>
                  </a:extLst>
                </a:gridCol>
                <a:gridCol w="713232">
                  <a:extLst>
                    <a:ext uri="{9D8B030D-6E8A-4147-A177-3AD203B41FA5}">
                      <a16:colId xmlns:a16="http://schemas.microsoft.com/office/drawing/2014/main" val="614430213"/>
                    </a:ext>
                  </a:extLst>
                </a:gridCol>
                <a:gridCol w="713232">
                  <a:extLst>
                    <a:ext uri="{9D8B030D-6E8A-4147-A177-3AD203B41FA5}">
                      <a16:colId xmlns:a16="http://schemas.microsoft.com/office/drawing/2014/main" val="1201122321"/>
                    </a:ext>
                  </a:extLst>
                </a:gridCol>
                <a:gridCol w="713232">
                  <a:extLst>
                    <a:ext uri="{9D8B030D-6E8A-4147-A177-3AD203B41FA5}">
                      <a16:colId xmlns:a16="http://schemas.microsoft.com/office/drawing/2014/main" val="1825554307"/>
                    </a:ext>
                  </a:extLst>
                </a:gridCol>
                <a:gridCol w="640080">
                  <a:extLst>
                    <a:ext uri="{9D8B030D-6E8A-4147-A177-3AD203B41FA5}">
                      <a16:colId xmlns:a16="http://schemas.microsoft.com/office/drawing/2014/main" val="4031981823"/>
                    </a:ext>
                  </a:extLst>
                </a:gridCol>
                <a:gridCol w="712539">
                  <a:extLst>
                    <a:ext uri="{9D8B030D-6E8A-4147-A177-3AD203B41FA5}">
                      <a16:colId xmlns:a16="http://schemas.microsoft.com/office/drawing/2014/main" val="3268930637"/>
                    </a:ext>
                  </a:extLst>
                </a:gridCol>
              </a:tblGrid>
              <a:tr h="292608">
                <a:tc gridSpan="15">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1" u="none" strike="noStrike" kern="1200" dirty="0">
                          <a:solidFill>
                            <a:schemeClr val="dk1"/>
                          </a:solidFill>
                          <a:effectLst/>
                          <a:latin typeface="Brandon Grotesque Regular"/>
                          <a:ea typeface="+mn-ea"/>
                          <a:cs typeface="+mn-cs"/>
                        </a:rPr>
                        <a:t>ALCOHOL (BEERS &amp; CIDERS)</a:t>
                      </a:r>
                    </a:p>
                  </a:txBody>
                  <a:tcPr marL="5701" marR="5701" marT="570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5578623"/>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panose="020B0503020203060202" pitchFamily="34" charset="77"/>
                          <a:ea typeface="+mn-ea"/>
                          <a:cs typeface="+mn-cs"/>
                        </a:rPr>
                        <a:t>Freedom Lager</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rPr>
                        <a:t>Yes (barley)</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900" b="0" u="none" strike="noStrike" kern="1200">
                        <a:solidFill>
                          <a:schemeClr val="tx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71104234"/>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err="1">
                          <a:ln>
                            <a:noFill/>
                          </a:ln>
                          <a:solidFill>
                            <a:prstClr val="black"/>
                          </a:solidFill>
                          <a:effectLst/>
                          <a:uLnTx/>
                          <a:uFillTx/>
                          <a:latin typeface="Brandon Grotesque Regular" panose="020B0503020203060202" pitchFamily="34" charset="77"/>
                          <a:ea typeface="+mn-ea"/>
                          <a:cs typeface="+mn-cs"/>
                        </a:rPr>
                        <a:t>Brunhaut</a:t>
                      </a:r>
                      <a:r>
                        <a:rPr kumimoji="0" lang="en-GB" sz="900" b="0" i="0" u="none" strike="noStrike" kern="1200" cap="none" spc="0" normalizeH="0" baseline="0" noProof="0" dirty="0">
                          <a:ln>
                            <a:noFill/>
                          </a:ln>
                          <a:solidFill>
                            <a:prstClr val="black"/>
                          </a:solidFill>
                          <a:effectLst/>
                          <a:uLnTx/>
                          <a:uFillTx/>
                          <a:latin typeface="Brandon Grotesque Regular" panose="020B0503020203060202" pitchFamily="34" charset="77"/>
                          <a:ea typeface="+mn-ea"/>
                          <a:cs typeface="+mn-cs"/>
                        </a:rPr>
                        <a:t> Blonde Beer</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rPr>
                        <a:t>Yes (barley)</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43433923"/>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err="1">
                          <a:ln>
                            <a:noFill/>
                          </a:ln>
                          <a:solidFill>
                            <a:prstClr val="black"/>
                          </a:solidFill>
                          <a:effectLst/>
                          <a:uLnTx/>
                          <a:uFillTx/>
                          <a:latin typeface="Brandon Grotesque Regular" panose="020B0503020203060202" pitchFamily="34" charset="77"/>
                          <a:ea typeface="+mn-ea"/>
                          <a:cs typeface="+mn-cs"/>
                        </a:rPr>
                        <a:t>Dolden</a:t>
                      </a:r>
                      <a:r>
                        <a:rPr kumimoji="0" lang="en-GB" sz="900" b="0" i="0" u="none" strike="noStrike" kern="1200" cap="none" spc="0" normalizeH="0" baseline="0" noProof="0" dirty="0">
                          <a:ln>
                            <a:noFill/>
                          </a:ln>
                          <a:solidFill>
                            <a:prstClr val="black"/>
                          </a:solidFill>
                          <a:effectLst/>
                          <a:uLnTx/>
                          <a:uFillTx/>
                          <a:latin typeface="Brandon Grotesque Regular" panose="020B0503020203060202" pitchFamily="34" charset="77"/>
                          <a:ea typeface="+mn-ea"/>
                          <a:cs typeface="+mn-cs"/>
                        </a:rPr>
                        <a:t> Null IPA</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rPr>
                        <a:t>Yes (barley)</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19935609"/>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rPr>
                        <a:t>Gasping Goose Cider</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algn="ctr" defTabSz="914400" rtl="0" eaLnBrk="1" fontAlgn="ctr" latinLnBrk="0" hangingPunct="1"/>
                      <a:endParaRPr lang="en-GB" sz="9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endParaRPr lang="en-GB" sz="16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endParaRPr lang="en-GB" sz="16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endParaRPr lang="en-GB" sz="16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endParaRPr lang="en-GB" sz="16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endParaRPr lang="en-GB" sz="16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endParaRPr lang="en-GB" sz="16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endParaRPr lang="en-GB" sz="16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rPr>
                        <a:t>Yes</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99851154"/>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rPr>
                        <a:t>Normandy Cider – Cinq </a:t>
                      </a:r>
                      <a:r>
                        <a:rPr kumimoji="0" lang="en-GB" sz="900" b="0" i="0" u="none" strike="noStrike" kern="1200" cap="none" spc="0" normalizeH="0" baseline="0" noProof="0" err="1">
                          <a:ln>
                            <a:noFill/>
                          </a:ln>
                          <a:solidFill>
                            <a:prstClr val="black"/>
                          </a:solidFill>
                          <a:effectLst/>
                          <a:uLnTx/>
                          <a:uFillTx/>
                          <a:latin typeface="Brandon Grotesque Regular" panose="020B0503020203060202" pitchFamily="34" charset="77"/>
                          <a:ea typeface="+mn-ea"/>
                          <a:cs typeface="+mn-cs"/>
                        </a:rPr>
                        <a:t>Autels</a:t>
                      </a:r>
                      <a:endPar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algn="ctr" defTabSz="914400" rtl="0" eaLnBrk="1" fontAlgn="ctr" latinLnBrk="0" hangingPunct="1"/>
                      <a:endParaRPr lang="en-GB" sz="9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rPr>
                        <a:t>Yes</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97446024"/>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panose="020B0503020203060202" pitchFamily="34" charset="77"/>
                          <a:ea typeface="+mn-ea"/>
                          <a:cs typeface="+mn-cs"/>
                        </a:rPr>
                        <a:t>Freedom Four</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rPr>
                        <a:t>Yes (barley)</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23802370"/>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panose="020B0503020203060202" pitchFamily="34" charset="77"/>
                          <a:ea typeface="+mn-ea"/>
                          <a:cs typeface="+mn-cs"/>
                        </a:rPr>
                        <a:t>Freedom Organic Helles</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rPr>
                        <a:t>Yes (barley)</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3439306"/>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panose="020B0503020203060202" pitchFamily="34" charset="77"/>
                          <a:ea typeface="+mn-ea"/>
                          <a:cs typeface="+mn-cs"/>
                        </a:rPr>
                        <a:t>Freedom Pils</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rPr>
                        <a:t>Yes (barley)</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dk1"/>
                        </a:solidFill>
                        <a:effectLst/>
                        <a:latin typeface="Brandon Grotesque Regular"/>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69635103"/>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panose="020B0503020203060202" pitchFamily="34" charset="77"/>
                          <a:ea typeface="+mn-ea"/>
                          <a:cs typeface="+mn-cs"/>
                        </a:rPr>
                        <a:t>Freedom Pale Ale</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rPr>
                        <a:t>Yes (barley, rye)</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dk1"/>
                        </a:solidFill>
                        <a:effectLst/>
                        <a:latin typeface="Brandon Grotesque Regular"/>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35733124"/>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panose="020B0503020203060202" pitchFamily="34" charset="77"/>
                          <a:ea typeface="+mn-ea"/>
                          <a:cs typeface="+mn-cs"/>
                        </a:rPr>
                        <a:t>Freedom Amber</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rPr>
                        <a:t>Yes (barley, rye)</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endParaRPr lang="en-GB" sz="1600" b="0"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dirty="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20829691"/>
                  </a:ext>
                </a:extLst>
              </a:tr>
            </a:tbl>
          </a:graphicData>
        </a:graphic>
      </p:graphicFrame>
      <p:sp>
        <p:nvSpPr>
          <p:cNvPr id="7" name="TextBox 6">
            <a:extLst>
              <a:ext uri="{FF2B5EF4-FFF2-40B4-BE49-F238E27FC236}">
                <a16:creationId xmlns:a16="http://schemas.microsoft.com/office/drawing/2014/main" id="{07A8DE69-0B9C-C4EF-097F-5DBBCF0BDB30}"/>
              </a:ext>
            </a:extLst>
          </p:cNvPr>
          <p:cNvSpPr txBox="1"/>
          <p:nvPr/>
        </p:nvSpPr>
        <p:spPr>
          <a:xfrm>
            <a:off x="176505" y="6173942"/>
            <a:ext cx="11060710" cy="369332"/>
          </a:xfrm>
          <a:prstGeom prst="rect">
            <a:avLst/>
          </a:prstGeom>
          <a:noFill/>
        </p:spPr>
        <p:txBody>
          <a:bodyPr wrap="square" rtlCol="0">
            <a:spAutoFit/>
          </a:bodyPr>
          <a:lstStyle/>
          <a:p>
            <a:r>
              <a:rPr lang="en-GB" sz="900" dirty="0"/>
              <a:t>Le Pain Quotidien has identified the allergens present in the raw materials used to make these preparations and has listed them in this table.  We work in an open kitchen where gluten, milk, fish, eggs, sesame, nuts, soy, celery, mustard and sulphites are present. Traces of these allergens can potentially be found in our preparations and products and are indicated with an asterisk.</a:t>
            </a:r>
          </a:p>
        </p:txBody>
      </p:sp>
      <p:sp>
        <p:nvSpPr>
          <p:cNvPr id="8" name="TextBox 7">
            <a:extLst>
              <a:ext uri="{FF2B5EF4-FFF2-40B4-BE49-F238E27FC236}">
                <a16:creationId xmlns:a16="http://schemas.microsoft.com/office/drawing/2014/main" id="{1FEF4009-032F-5261-357C-C34E87353F43}"/>
              </a:ext>
            </a:extLst>
          </p:cNvPr>
          <p:cNvSpPr txBox="1"/>
          <p:nvPr/>
        </p:nvSpPr>
        <p:spPr>
          <a:xfrm>
            <a:off x="176505" y="6534610"/>
            <a:ext cx="6272871" cy="215444"/>
          </a:xfrm>
          <a:prstGeom prst="rect">
            <a:avLst/>
          </a:prstGeom>
          <a:noFill/>
        </p:spPr>
        <p:txBody>
          <a:bodyPr wrap="none" rtlCol="0">
            <a:spAutoFit/>
          </a:bodyPr>
          <a:lstStyle/>
          <a:p>
            <a:r>
              <a:rPr lang="en-GB" sz="800" b="1"/>
              <a:t>Please note that the allergen (milk) in individual butter is not included in the table. The same applies to spreads (milk and nuts) found on tables.</a:t>
            </a:r>
          </a:p>
        </p:txBody>
      </p:sp>
      <p:sp>
        <p:nvSpPr>
          <p:cNvPr id="11" name="Titre 2">
            <a:extLst>
              <a:ext uri="{FF2B5EF4-FFF2-40B4-BE49-F238E27FC236}">
                <a16:creationId xmlns:a16="http://schemas.microsoft.com/office/drawing/2014/main" id="{C353888F-1C6F-CC96-A9D6-06B55DD85E14}"/>
              </a:ext>
            </a:extLst>
          </p:cNvPr>
          <p:cNvSpPr>
            <a:spLocks noGrp="1"/>
          </p:cNvSpPr>
          <p:nvPr>
            <p:ph type="title"/>
          </p:nvPr>
        </p:nvSpPr>
        <p:spPr>
          <a:xfrm>
            <a:off x="459723" y="51289"/>
            <a:ext cx="10888722" cy="526874"/>
          </a:xfrm>
          <a:noFill/>
        </p:spPr>
        <p:txBody>
          <a:bodyPr>
            <a:noAutofit/>
          </a:bodyPr>
          <a:lstStyle/>
          <a:p>
            <a:pPr algn="ctr"/>
            <a:r>
              <a:rPr lang="fr-FR" sz="1800" b="1"/>
              <a:t>(*) </a:t>
            </a:r>
            <a:r>
              <a:rPr lang="nl-NL" sz="1800" b="1"/>
              <a:t>Possible present or traces present</a:t>
            </a:r>
            <a:endParaRPr lang="en-GB" sz="1800" b="1"/>
          </a:p>
        </p:txBody>
      </p:sp>
      <p:sp>
        <p:nvSpPr>
          <p:cNvPr id="2" name="ZoneTexte 12">
            <a:extLst>
              <a:ext uri="{FF2B5EF4-FFF2-40B4-BE49-F238E27FC236}">
                <a16:creationId xmlns:a16="http://schemas.microsoft.com/office/drawing/2014/main" id="{DF66CF95-14B8-74F6-A2EB-ACEBF8FE98FA}"/>
              </a:ext>
            </a:extLst>
          </p:cNvPr>
          <p:cNvSpPr txBox="1"/>
          <p:nvPr/>
        </p:nvSpPr>
        <p:spPr>
          <a:xfrm>
            <a:off x="11359591" y="6526916"/>
            <a:ext cx="917359" cy="230832"/>
          </a:xfrm>
          <a:prstGeom prst="rect">
            <a:avLst/>
          </a:prstGeom>
          <a:noFill/>
        </p:spPr>
        <p:txBody>
          <a:bodyPr wrap="square" lIns="91440" tIns="45720" rIns="91440" bIns="45720" rtlCol="0" anchor="t">
            <a:spAutoFit/>
          </a:bodyPr>
          <a:lstStyle/>
          <a:p>
            <a:r>
              <a:rPr lang="en-GB" sz="900" dirty="0"/>
              <a:t>26/03/2025</a:t>
            </a:r>
            <a:endParaRPr lang="fr-FR" sz="900" dirty="0"/>
          </a:p>
        </p:txBody>
      </p:sp>
    </p:spTree>
    <p:extLst>
      <p:ext uri="{BB962C8B-B14F-4D97-AF65-F5344CB8AC3E}">
        <p14:creationId xmlns:p14="http://schemas.microsoft.com/office/powerpoint/2010/main" val="3188894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
            <a:extLst>
              <a:ext uri="{FF2B5EF4-FFF2-40B4-BE49-F238E27FC236}">
                <a16:creationId xmlns:a16="http://schemas.microsoft.com/office/drawing/2014/main" id="{23BAE2C4-6BD1-594A-8B3D-50EE2A9CDEA7}"/>
              </a:ext>
            </a:extLst>
          </p:cNvPr>
          <p:cNvGraphicFramePr>
            <a:graphicFrameLocks noGrp="1"/>
          </p:cNvGraphicFramePr>
          <p:nvPr>
            <p:extLst>
              <p:ext uri="{D42A27DB-BD31-4B8C-83A1-F6EECF244321}">
                <p14:modId xmlns:p14="http://schemas.microsoft.com/office/powerpoint/2010/main" val="2531006242"/>
              </p:ext>
            </p:extLst>
          </p:nvPr>
        </p:nvGraphicFramePr>
        <p:xfrm>
          <a:off x="176505" y="578163"/>
          <a:ext cx="11121495" cy="5435397"/>
        </p:xfrm>
        <a:graphic>
          <a:graphicData uri="http://schemas.openxmlformats.org/drawingml/2006/table">
            <a:tbl>
              <a:tblPr>
                <a:tableStyleId>{5C22544A-7EE6-4342-B048-85BDC9FD1C3A}</a:tableStyleId>
              </a:tblPr>
              <a:tblGrid>
                <a:gridCol w="1097280">
                  <a:extLst>
                    <a:ext uri="{9D8B030D-6E8A-4147-A177-3AD203B41FA5}">
                      <a16:colId xmlns:a16="http://schemas.microsoft.com/office/drawing/2014/main" val="3577141703"/>
                    </a:ext>
                  </a:extLst>
                </a:gridCol>
                <a:gridCol w="961601">
                  <a:extLst>
                    <a:ext uri="{9D8B030D-6E8A-4147-A177-3AD203B41FA5}">
                      <a16:colId xmlns:a16="http://schemas.microsoft.com/office/drawing/2014/main" val="3292446662"/>
                    </a:ext>
                  </a:extLst>
                </a:gridCol>
                <a:gridCol w="409999">
                  <a:extLst>
                    <a:ext uri="{9D8B030D-6E8A-4147-A177-3AD203B41FA5}">
                      <a16:colId xmlns:a16="http://schemas.microsoft.com/office/drawing/2014/main" val="1047698457"/>
                    </a:ext>
                  </a:extLst>
                </a:gridCol>
                <a:gridCol w="822960">
                  <a:extLst>
                    <a:ext uri="{9D8B030D-6E8A-4147-A177-3AD203B41FA5}">
                      <a16:colId xmlns:a16="http://schemas.microsoft.com/office/drawing/2014/main" val="3213921594"/>
                    </a:ext>
                  </a:extLst>
                </a:gridCol>
                <a:gridCol w="712879">
                  <a:extLst>
                    <a:ext uri="{9D8B030D-6E8A-4147-A177-3AD203B41FA5}">
                      <a16:colId xmlns:a16="http://schemas.microsoft.com/office/drawing/2014/main" val="1327529889"/>
                    </a:ext>
                  </a:extLst>
                </a:gridCol>
                <a:gridCol w="712879">
                  <a:extLst>
                    <a:ext uri="{9D8B030D-6E8A-4147-A177-3AD203B41FA5}">
                      <a16:colId xmlns:a16="http://schemas.microsoft.com/office/drawing/2014/main" val="67460680"/>
                    </a:ext>
                  </a:extLst>
                </a:gridCol>
                <a:gridCol w="712879">
                  <a:extLst>
                    <a:ext uri="{9D8B030D-6E8A-4147-A177-3AD203B41FA5}">
                      <a16:colId xmlns:a16="http://schemas.microsoft.com/office/drawing/2014/main" val="1743766023"/>
                    </a:ext>
                  </a:extLst>
                </a:gridCol>
                <a:gridCol w="712879">
                  <a:extLst>
                    <a:ext uri="{9D8B030D-6E8A-4147-A177-3AD203B41FA5}">
                      <a16:colId xmlns:a16="http://schemas.microsoft.com/office/drawing/2014/main" val="3466903643"/>
                    </a:ext>
                  </a:extLst>
                </a:gridCol>
                <a:gridCol w="712879">
                  <a:extLst>
                    <a:ext uri="{9D8B030D-6E8A-4147-A177-3AD203B41FA5}">
                      <a16:colId xmlns:a16="http://schemas.microsoft.com/office/drawing/2014/main" val="1430051207"/>
                    </a:ext>
                  </a:extLst>
                </a:gridCol>
                <a:gridCol w="712879">
                  <a:extLst>
                    <a:ext uri="{9D8B030D-6E8A-4147-A177-3AD203B41FA5}">
                      <a16:colId xmlns:a16="http://schemas.microsoft.com/office/drawing/2014/main" val="207019761"/>
                    </a:ext>
                  </a:extLst>
                </a:gridCol>
                <a:gridCol w="712879">
                  <a:extLst>
                    <a:ext uri="{9D8B030D-6E8A-4147-A177-3AD203B41FA5}">
                      <a16:colId xmlns:a16="http://schemas.microsoft.com/office/drawing/2014/main" val="1159725879"/>
                    </a:ext>
                  </a:extLst>
                </a:gridCol>
                <a:gridCol w="712879">
                  <a:extLst>
                    <a:ext uri="{9D8B030D-6E8A-4147-A177-3AD203B41FA5}">
                      <a16:colId xmlns:a16="http://schemas.microsoft.com/office/drawing/2014/main" val="2757505337"/>
                    </a:ext>
                  </a:extLst>
                </a:gridCol>
                <a:gridCol w="712879">
                  <a:extLst>
                    <a:ext uri="{9D8B030D-6E8A-4147-A177-3AD203B41FA5}">
                      <a16:colId xmlns:a16="http://schemas.microsoft.com/office/drawing/2014/main" val="1918259203"/>
                    </a:ext>
                  </a:extLst>
                </a:gridCol>
                <a:gridCol w="640080">
                  <a:extLst>
                    <a:ext uri="{9D8B030D-6E8A-4147-A177-3AD203B41FA5}">
                      <a16:colId xmlns:a16="http://schemas.microsoft.com/office/drawing/2014/main" val="742150579"/>
                    </a:ext>
                  </a:extLst>
                </a:gridCol>
                <a:gridCol w="773664">
                  <a:extLst>
                    <a:ext uri="{9D8B030D-6E8A-4147-A177-3AD203B41FA5}">
                      <a16:colId xmlns:a16="http://schemas.microsoft.com/office/drawing/2014/main" val="2592804278"/>
                    </a:ext>
                  </a:extLst>
                </a:gridCol>
              </a:tblGrid>
              <a:tr h="318620">
                <a:tc>
                  <a:txBody>
                    <a:bodyPr/>
                    <a:lstStyle/>
                    <a:p>
                      <a:pPr algn="ctr" rtl="0" fontAlgn="ctr"/>
                      <a:r>
                        <a:rPr lang="en-GB" sz="1000" b="1" u="none" strike="noStrike" dirty="0">
                          <a:effectLst/>
                          <a:latin typeface="Brandon Grotesque Regular"/>
                        </a:rPr>
                        <a:t>PRODUCT</a:t>
                      </a:r>
                      <a:endParaRPr lang="en-GB" sz="1000" b="1" i="0" u="none" strike="noStrike" dirty="0">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algn="ctr" rtl="0" fontAlgn="ctr"/>
                      <a:r>
                        <a:rPr lang="en-GB" sz="800" b="1" u="none" strike="noStrike">
                          <a:effectLst/>
                          <a:latin typeface="Brandon Grotesque Regular"/>
                        </a:rPr>
                        <a:t>GLUTEN</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MILK</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nl-BE" sz="800" b="1" dirty="0">
                          <a:latin typeface="Brandon Grotesque Regular"/>
                        </a:rPr>
                        <a:t>MOLLUSCS</a:t>
                      </a:r>
                      <a:endParaRPr lang="en-GB" sz="800" b="1" i="0" u="none" strike="noStrike" dirty="0">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FISH</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EGGS</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ARACHIDE</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dirty="0">
                          <a:effectLst/>
                          <a:latin typeface="Brandon Grotesque Regular"/>
                        </a:rPr>
                        <a:t>SESAME </a:t>
                      </a:r>
                      <a:endParaRPr lang="en-GB" sz="800" b="1" i="0" u="none" strike="noStrike" dirty="0">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NUTS</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SOYA</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CELERY</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MUSTARD</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SULPHITES</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a:rPr>
                        <a:t>LUPIN</a:t>
                      </a:r>
                      <a:endParaRPr lang="en-GB" sz="800" b="1"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nl-BE" sz="800" b="1" dirty="0">
                          <a:latin typeface="Brandon Grotesque Regular"/>
                        </a:rPr>
                        <a:t>CRUSTACEANS</a:t>
                      </a:r>
                      <a:endParaRPr lang="en-GB" sz="800" b="1" i="0" u="none" strike="noStrike" dirty="0">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30148301"/>
                  </a:ext>
                </a:extLst>
              </a:tr>
              <a:tr h="258549">
                <a:tc gridSpan="15">
                  <a:txBody>
                    <a:bodyPr/>
                    <a:lstStyle/>
                    <a:p>
                      <a:pPr algn="ctr" rtl="0" fontAlgn="ctr"/>
                      <a:r>
                        <a:rPr lang="en-GB" sz="1800" b="1" u="none" strike="noStrike" dirty="0">
                          <a:effectLst/>
                          <a:latin typeface="Brandon Grotesque Regular"/>
                        </a:rPr>
                        <a:t>BREADS &amp; VIENNOISERIES</a:t>
                      </a:r>
                      <a:endParaRPr lang="en-GB" sz="1800" b="1" i="0" u="none" strike="noStrike" dirty="0">
                        <a:solidFill>
                          <a:srgbClr val="000000"/>
                        </a:solidFill>
                        <a:effectLst/>
                        <a:latin typeface="Brandon Grotesque Regular"/>
                      </a:endParaRPr>
                    </a:p>
                  </a:txBody>
                  <a:tcPr marL="7282" marR="7282" marT="7282"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hMerge="1">
                  <a:txBody>
                    <a:bodyPr/>
                    <a:lstStyle/>
                    <a:p>
                      <a:endParaRPr lang="en-US"/>
                    </a:p>
                  </a:txBody>
                  <a:tcPr/>
                </a:tc>
                <a:tc hMerge="1">
                  <a:txBody>
                    <a:bodyPr/>
                    <a:lstStyle/>
                    <a:p>
                      <a:endParaRPr lang="fr-FR"/>
                    </a:p>
                  </a:txBody>
                  <a:tcPr>
                    <a:lnL w="6350" cap="flat" cmpd="sng" algn="ctr">
                      <a:solidFill>
                        <a:schemeClr val="accent2">
                          <a:lumMod val="50000"/>
                        </a:schemeClr>
                      </a:solidFill>
                      <a:prstDash val="solid"/>
                      <a:round/>
                      <a:headEnd type="none" w="med" len="med"/>
                      <a:tailEnd type="none" w="med" len="med"/>
                    </a:lnL>
                    <a:lnT w="6350" cap="flat" cmpd="sng" algn="ctr">
                      <a:solidFill>
                        <a:schemeClr val="accent2">
                          <a:lumMod val="50000"/>
                        </a:schemeClr>
                      </a:solidFill>
                      <a:prstDash val="solid"/>
                      <a:round/>
                      <a:headEnd type="none" w="med" len="med"/>
                      <a:tailEnd type="none" w="med" len="med"/>
                    </a:lnT>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B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1482575"/>
                  </a:ext>
                </a:extLst>
              </a:tr>
              <a:tr h="257874">
                <a:tc>
                  <a:txBody>
                    <a:bodyPr/>
                    <a:lstStyle/>
                    <a:p>
                      <a:pPr algn="ctr" rtl="0" fontAlgn="ctr"/>
                      <a:r>
                        <a:rPr lang="en-GB" sz="900" b="0" u="none" strike="noStrike" dirty="0">
                          <a:solidFill>
                            <a:schemeClr val="tx1"/>
                          </a:solidFill>
                          <a:effectLst/>
                          <a:latin typeface="Brandon Grotesque Regular"/>
                        </a:rPr>
                        <a:t>Baguette</a:t>
                      </a:r>
                      <a:endParaRPr lang="en-GB" sz="900" b="0" i="0" u="none" strike="noStrike" dirty="0">
                        <a:solidFill>
                          <a:schemeClr val="tx1"/>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algn="ctr" rtl="0" fontAlgn="ctr"/>
                      <a:r>
                        <a:rPr lang="en-GB" sz="900" b="0" i="0" u="none" strike="noStrike">
                          <a:solidFill>
                            <a:srgbClr val="000000"/>
                          </a:solidFill>
                          <a:effectLst/>
                          <a:latin typeface="Brandon Grotesque Regular"/>
                        </a:rPr>
                        <a:t>Yes (wheat, rye)</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u="none" strike="noStrike">
                          <a:effectLst/>
                          <a:latin typeface="Brandon Grotesque Regular"/>
                        </a:rPr>
                        <a:t>*</a:t>
                      </a:r>
                      <a:endParaRPr lang="en-GB" sz="1600" b="0"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16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1600" b="0" u="none" strike="noStrike">
                          <a:effectLst/>
                          <a:latin typeface="Brandon Grotesque Regular"/>
                        </a:rPr>
                        <a:t>*</a:t>
                      </a:r>
                      <a:endParaRPr lang="en-GB" sz="1600" b="0"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en-GB" sz="1600" b="0" u="none" strike="noStrike">
                          <a:effectLst/>
                          <a:latin typeface="Brandon Grotesque Regular"/>
                        </a:rPr>
                        <a:t>*</a:t>
                      </a:r>
                      <a:endParaRPr lang="en-GB" sz="1600" b="0"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rtl="0" eaLnBrk="1" fontAlgn="ctr" latinLnBrk="0" hangingPunct="1">
                        <a:lnSpc>
                          <a:spcPct val="100000"/>
                        </a:lnSpc>
                        <a:spcBef>
                          <a:spcPts val="0"/>
                        </a:spcBef>
                        <a:spcAft>
                          <a:spcPts val="0"/>
                        </a:spcAft>
                        <a:buFontTx/>
                        <a:buNone/>
                      </a:pPr>
                      <a:r>
                        <a:rPr lang="en-GB" sz="1600" b="0" u="none" strike="noStrike">
                          <a:effectLst/>
                          <a:latin typeface="Brandon Grotesque Regular"/>
                        </a:rPr>
                        <a:t>*</a:t>
                      </a:r>
                      <a:endParaRPr lang="en-GB" sz="1600" b="0"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lvl="0" algn="ctr">
                        <a:buNone/>
                      </a:pPr>
                      <a:r>
                        <a:rPr lang="en-US" sz="1600">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817996537"/>
                  </a:ext>
                </a:extLst>
              </a:tr>
              <a:tr h="289255">
                <a:tc>
                  <a:txBody>
                    <a:bodyPr/>
                    <a:lstStyle/>
                    <a:p>
                      <a:pPr algn="ctr" rtl="0" fontAlgn="ctr"/>
                      <a:r>
                        <a:rPr lang="en-GB" sz="900" b="0" i="0" u="none" strike="noStrike" dirty="0">
                          <a:solidFill>
                            <a:schemeClr val="tx1"/>
                          </a:solidFill>
                          <a:effectLst/>
                          <a:latin typeface="Brandon Grotesque Regular"/>
                        </a:rPr>
                        <a:t>Classic wheat – 500g &amp; 1,8kg</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algn="ctr" rtl="0" fontAlgn="ctr"/>
                      <a:r>
                        <a:rPr lang="en-GB" sz="900" b="0" u="none" strike="noStrike" dirty="0">
                          <a:effectLst/>
                          <a:latin typeface="Brandon Grotesque Regular"/>
                        </a:rPr>
                        <a:t>Yes (wheat, barley, rye)</a:t>
                      </a:r>
                      <a:endParaRPr lang="en-GB" sz="900" b="0" i="0" u="none" strike="noStrike" dirty="0">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a:effectLst/>
                          <a:latin typeface="Brandon Grotesque Regular"/>
                        </a:rPr>
                        <a:t>*</a:t>
                      </a:r>
                      <a:endParaRPr lang="en-GB" sz="1600" b="0"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16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a:effectLst/>
                          <a:latin typeface="Brandon Grotesque Regular"/>
                        </a:rPr>
                        <a:t>*</a:t>
                      </a:r>
                      <a:endParaRPr lang="en-GB" sz="1600" b="0"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a:effectLst/>
                          <a:latin typeface="Brandon Grotesque Regular"/>
                        </a:rPr>
                        <a:t>*</a:t>
                      </a:r>
                      <a:endParaRPr lang="en-GB" sz="1600" b="0"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16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u="none" strike="noStrike">
                          <a:effectLst/>
                          <a:latin typeface="Brandon Grotesque Regular"/>
                        </a:rPr>
                        <a:t>*</a:t>
                      </a:r>
                      <a:endParaRPr lang="en-GB" sz="1600" b="0"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u="none" strike="noStrike">
                          <a:effectLst/>
                          <a:latin typeface="Brandon Grotesque Regular"/>
                        </a:rPr>
                        <a:t>*</a:t>
                      </a:r>
                      <a:endParaRPr lang="en-GB" sz="1600" b="0"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Brandon Grotesque Regular"/>
                          <a:ea typeface="+mn-ea"/>
                          <a:cs typeface="+mn-cs"/>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Brandon Grotesque Regular"/>
                          <a:ea typeface="+mn-ea"/>
                          <a:cs typeface="+mn-cs"/>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Brandon Grotesque Regular"/>
                          <a:ea typeface="+mn-ea"/>
                          <a:cs typeface="+mn-cs"/>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Brandon Grotesque Regular"/>
                          <a:ea typeface="+mn-ea"/>
                          <a:cs typeface="+mn-cs"/>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708978636"/>
                  </a:ext>
                </a:extLst>
              </a:tr>
              <a:tr h="257874">
                <a:tc>
                  <a:txBody>
                    <a:bodyPr/>
                    <a:lstStyle/>
                    <a:p>
                      <a:pPr algn="ctr" rtl="0" fontAlgn="ctr"/>
                      <a:r>
                        <a:rPr lang="en-GB" sz="900" b="0" i="0" u="none" strike="noStrike">
                          <a:solidFill>
                            <a:schemeClr val="tx1"/>
                          </a:solidFill>
                          <a:effectLst/>
                          <a:latin typeface="Brandon Grotesque Regular"/>
                        </a:rPr>
                        <a:t>Sprouted rye bread</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0" i="0" u="none" strike="noStrike">
                          <a:solidFill>
                            <a:srgbClr val="000000"/>
                          </a:solidFill>
                          <a:effectLst/>
                          <a:latin typeface="Brandon Grotesque Regular"/>
                        </a:rPr>
                        <a:t>Yes (wheat, rye, barley)</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endParaRPr lang="en-GB" sz="16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lvl="0" algn="ctr">
                        <a:buNone/>
                      </a:pPr>
                      <a:r>
                        <a:rPr lang="en-US" sz="1600">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62372727"/>
                  </a:ext>
                </a:extLst>
              </a:tr>
              <a:tr h="257874">
                <a:tc>
                  <a:txBody>
                    <a:bodyPr/>
                    <a:lstStyle/>
                    <a:p>
                      <a:pPr algn="ctr" rtl="0" fontAlgn="ctr"/>
                      <a:r>
                        <a:rPr lang="en-GB" sz="900" b="0" i="0" u="none" strike="noStrike">
                          <a:solidFill>
                            <a:schemeClr val="tx1"/>
                          </a:solidFill>
                          <a:effectLst/>
                          <a:latin typeface="Brandon Grotesque Regular"/>
                        </a:rPr>
                        <a:t>Hemp seed bread</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algn="ctr" rtl="0" fontAlgn="ctr"/>
                      <a:r>
                        <a:rPr lang="en-GB" sz="900" b="0" i="0" u="none" strike="noStrike">
                          <a:solidFill>
                            <a:srgbClr val="000000"/>
                          </a:solidFill>
                          <a:effectLst/>
                          <a:latin typeface="Brandon Grotesque Regular"/>
                        </a:rPr>
                        <a:t>Yes (wheat, rye)</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endParaRPr lang="en-GB" sz="16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lvl="0" algn="ctr">
                        <a:buNone/>
                      </a:pPr>
                      <a:r>
                        <a:rPr lang="en-US" sz="1600">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63051110"/>
                  </a:ext>
                </a:extLst>
              </a:tr>
              <a:tr h="430472">
                <a:tc>
                  <a:txBody>
                    <a:bodyPr/>
                    <a:lstStyle/>
                    <a:p>
                      <a:pPr algn="ctr" rtl="0" fontAlgn="ctr"/>
                      <a:r>
                        <a:rPr lang="en-GB" sz="900" b="0" i="0" u="none" strike="noStrike">
                          <a:solidFill>
                            <a:schemeClr val="tx1"/>
                          </a:solidFill>
                          <a:effectLst/>
                          <a:latin typeface="Brandon Grotesque Regular"/>
                        </a:rPr>
                        <a:t>Seeded sourdough -500g</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algn="ctr" rtl="0" fontAlgn="ctr"/>
                      <a:r>
                        <a:rPr lang="en-GB" sz="900" b="0" i="0" u="none" strike="noStrike">
                          <a:solidFill>
                            <a:srgbClr val="000000"/>
                          </a:solidFill>
                          <a:effectLst/>
                          <a:latin typeface="Brandon Grotesque Regular"/>
                        </a:rPr>
                        <a:t>Yes (wheat, barley, rye, oat)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16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lvl="0" algn="ctr">
                        <a:buNone/>
                      </a:pPr>
                      <a:r>
                        <a:rPr lang="en-US" sz="1600">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833238195"/>
                  </a:ext>
                </a:extLst>
              </a:tr>
              <a:tr h="289255">
                <a:tc>
                  <a:txBody>
                    <a:bodyPr/>
                    <a:lstStyle/>
                    <a:p>
                      <a:pPr algn="ctr" rtl="0" fontAlgn="ctr"/>
                      <a:r>
                        <a:rPr lang="en-GB" sz="900" b="0" i="0" u="none" strike="noStrike">
                          <a:solidFill>
                            <a:schemeClr val="tx1"/>
                          </a:solidFill>
                          <a:effectLst/>
                          <a:latin typeface="Brandon Grotesque Regular"/>
                        </a:rPr>
                        <a:t>Rye sourdough oval - 800g</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algn="ctr" rtl="0" fontAlgn="ctr"/>
                      <a:r>
                        <a:rPr lang="en-GB" sz="900" b="0" u="none" strike="noStrike">
                          <a:solidFill>
                            <a:schemeClr val="tx1"/>
                          </a:solidFill>
                          <a:effectLst/>
                          <a:latin typeface="Brandon Grotesque Regular"/>
                        </a:rPr>
                        <a:t>Yes (wheat)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16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lvl="0" algn="ctr">
                        <a:buNone/>
                      </a:pPr>
                      <a:r>
                        <a:rPr lang="en-US" sz="1600">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202754423"/>
                  </a:ext>
                </a:extLst>
              </a:tr>
              <a:tr h="257874">
                <a:tc>
                  <a:txBody>
                    <a:bodyPr/>
                    <a:lstStyle/>
                    <a:p>
                      <a:pPr algn="ctr" rtl="0" fontAlgn="ctr"/>
                      <a:r>
                        <a:rPr lang="en-GB" sz="900" b="0" i="0" u="none" strike="noStrike" dirty="0">
                          <a:solidFill>
                            <a:schemeClr val="tx1"/>
                          </a:solidFill>
                          <a:effectLst/>
                          <a:latin typeface="Brandon Grotesque Regular"/>
                        </a:rPr>
                        <a:t>White sourdough oval – 600g &amp; 800g</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algn="ctr" rtl="0" fontAlgn="ctr"/>
                      <a:r>
                        <a:rPr lang="en-GB" sz="900" b="0" u="none" strike="noStrike">
                          <a:solidFill>
                            <a:schemeClr val="tx1"/>
                          </a:solidFill>
                          <a:effectLst/>
                          <a:latin typeface="Brandon Grotesque Regular"/>
                        </a:rPr>
                        <a:t>Yes (wheat)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16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lvl="0" algn="ctr">
                        <a:buNone/>
                      </a:pPr>
                      <a:r>
                        <a:rPr lang="en-US" sz="1600">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773432608"/>
                  </a:ext>
                </a:extLst>
              </a:tr>
              <a:tr h="289255">
                <a:tc>
                  <a:txBody>
                    <a:bodyPr/>
                    <a:lstStyle/>
                    <a:p>
                      <a:pPr algn="ctr" rtl="0" fontAlgn="ctr"/>
                      <a:r>
                        <a:rPr lang="en-GB" sz="900" b="0" i="0" u="none" strike="noStrike">
                          <a:solidFill>
                            <a:schemeClr val="tx1"/>
                          </a:solidFill>
                          <a:effectLst/>
                          <a:latin typeface="Brandon Grotesque Regular"/>
                        </a:rPr>
                        <a:t>Walnut loaf– 800g</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(wheat, barley, rye)</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16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(walnut)</a:t>
                      </a:r>
                      <a:endParaRPr kumimoji="0" lang="en-GB" sz="1600" b="0" i="0" u="none" strike="noStrike" kern="1200" cap="none" spc="0" normalizeH="0" baseline="0" noProof="0">
                        <a:ln>
                          <a:noFill/>
                        </a:ln>
                        <a:solidFill>
                          <a:srgbClr val="000000"/>
                        </a:solidFill>
                        <a:effectLst/>
                        <a:uLnTx/>
                        <a:uFillTx/>
                        <a:latin typeface="Brandon Grotesque Regular" panose="020B0503020203060202" pitchFamily="34" charset="77"/>
                        <a:ea typeface="+mn-ea"/>
                        <a:cs typeface="+mn-cs"/>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302322836"/>
                  </a:ext>
                </a:extLst>
              </a:tr>
              <a:tr h="257874">
                <a:tc>
                  <a:txBody>
                    <a:bodyPr/>
                    <a:lstStyle/>
                    <a:p>
                      <a:pPr algn="ctr" rtl="0" fontAlgn="ctr"/>
                      <a:r>
                        <a:rPr lang="en-GB" sz="900" b="0" i="0" u="none" strike="noStrike" dirty="0">
                          <a:solidFill>
                            <a:schemeClr val="tx1"/>
                          </a:solidFill>
                          <a:effectLst/>
                          <a:latin typeface="Brandon Grotesque Regular"/>
                        </a:rPr>
                        <a:t>Spelt round – 800g</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(wheat, barley, rye, spelt)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16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lvl="0" algn="ctr">
                        <a:buNone/>
                      </a:pPr>
                      <a:r>
                        <a:rPr lang="en-US" sz="1600">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511729383"/>
                  </a:ext>
                </a:extLst>
              </a:tr>
              <a:tr h="257874">
                <a:tc>
                  <a:txBody>
                    <a:bodyPr/>
                    <a:lstStyle/>
                    <a:p>
                      <a:pPr algn="ctr" rtl="0" fontAlgn="ctr"/>
                      <a:r>
                        <a:rPr lang="en-GB" sz="900" b="0" i="0" u="none" strike="noStrike">
                          <a:solidFill>
                            <a:schemeClr val="tx1"/>
                          </a:solidFill>
                          <a:effectLst/>
                          <a:latin typeface="Brandon Grotesque Regular"/>
                        </a:rPr>
                        <a:t>Buckwheat </a:t>
                      </a:r>
                      <a:r>
                        <a:rPr lang="en-GB" sz="900" b="0" i="0" u="none" strike="noStrike" err="1">
                          <a:solidFill>
                            <a:schemeClr val="tx1"/>
                          </a:solidFill>
                          <a:effectLst/>
                          <a:latin typeface="Brandon Grotesque Regular"/>
                        </a:rPr>
                        <a:t>Glutenfree</a:t>
                      </a:r>
                      <a:r>
                        <a:rPr lang="en-GB" sz="900" b="0" i="0" u="none" strike="noStrike">
                          <a:solidFill>
                            <a:schemeClr val="tx1"/>
                          </a:solidFill>
                          <a:effectLst/>
                          <a:latin typeface="Brandon Grotesque Regular"/>
                        </a:rPr>
                        <a:t> bread</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Brandon Grotesque Regular"/>
                          <a:ea typeface="+mn-ea"/>
                          <a:cs typeface="+mn-cs"/>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16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16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r>
                        <a:rPr lang="en-GB" sz="900" b="0" i="0" u="none" strike="noStrike" kern="1200" cap="none" spc="0" normalizeH="0" baseline="0" noProof="0">
                          <a:ln>
                            <a:noFill/>
                          </a:ln>
                          <a:solidFill>
                            <a:prstClr val="black"/>
                          </a:solidFill>
                          <a:effectLst/>
                          <a:uLnTx/>
                          <a:uFillTx/>
                          <a:latin typeface="Brandon Grotesque Regular"/>
                          <a:ea typeface="+mn-ea"/>
                          <a:cs typeface="+mn-cs"/>
                        </a:rPr>
                        <a:t> </a:t>
                      </a:r>
                      <a:endParaRPr lang="en-GB" sz="16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lvl="0" algn="ctr">
                        <a:buNone/>
                      </a:pPr>
                      <a:r>
                        <a:rPr lang="en-US" sz="1600">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135729278"/>
                  </a:ext>
                </a:extLst>
              </a:tr>
              <a:tr h="257874">
                <a:tc>
                  <a:txBody>
                    <a:bodyPr/>
                    <a:lstStyle/>
                    <a:p>
                      <a:pPr algn="ctr" rtl="0" fontAlgn="ctr"/>
                      <a:r>
                        <a:rPr lang="en-GB" sz="900" b="0" i="0" u="none" strike="noStrike">
                          <a:solidFill>
                            <a:schemeClr val="tx1"/>
                          </a:solidFill>
                          <a:effectLst/>
                          <a:latin typeface="Brandon Grotesque Regular"/>
                        </a:rPr>
                        <a:t>Fruit bread – 800g</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0" u="none" strike="noStrike">
                          <a:solidFill>
                            <a:schemeClr val="tx1"/>
                          </a:solidFill>
                          <a:effectLst/>
                          <a:latin typeface="Brandon Grotesque Regular"/>
                        </a:rPr>
                        <a:t>Yes (wheat, barley, rye)</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16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lvl="0" algn="ctr">
                        <a:buNone/>
                      </a:pPr>
                      <a:r>
                        <a:rPr lang="en-US" sz="1600">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995016416"/>
                  </a:ext>
                </a:extLst>
              </a:tr>
              <a:tr h="257874">
                <a:tc>
                  <a:txBody>
                    <a:bodyPr/>
                    <a:lstStyle/>
                    <a:p>
                      <a:pPr algn="ctr" rtl="0" fontAlgn="ctr"/>
                      <a:r>
                        <a:rPr lang="en-GB" sz="900" b="0" i="0" u="none" strike="noStrike" dirty="0">
                          <a:solidFill>
                            <a:schemeClr val="tx1"/>
                          </a:solidFill>
                          <a:effectLst/>
                          <a:latin typeface="Brandon Grotesque Regular"/>
                        </a:rPr>
                        <a:t>Flatbread</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algn="ctr" rtl="0" fontAlgn="ctr"/>
                      <a:r>
                        <a:rPr lang="en-GB" sz="900" b="0" u="none" strike="noStrike">
                          <a:solidFill>
                            <a:schemeClr val="tx1"/>
                          </a:solidFill>
                          <a:effectLst/>
                          <a:latin typeface="Brandon Grotesque Regular"/>
                        </a:rPr>
                        <a:t>Yes (wheat, rye)</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16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lvl="0" algn="ctr">
                        <a:buNone/>
                      </a:pPr>
                      <a:r>
                        <a:rPr lang="en-US" sz="1600">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r>
                        <a:rPr lang="en-GB" sz="900" b="0" i="0" u="none" strike="noStrike" kern="1200" cap="none" spc="0" normalizeH="0" baseline="0" noProof="0">
                          <a:ln>
                            <a:noFill/>
                          </a:ln>
                          <a:solidFill>
                            <a:prstClr val="black"/>
                          </a:solidFill>
                          <a:effectLst/>
                          <a:uLnTx/>
                          <a:uFillTx/>
                          <a:latin typeface="Brandon Grotesque Regular"/>
                          <a:ea typeface="+mn-ea"/>
                          <a:cs typeface="+mn-cs"/>
                        </a:rPr>
                        <a:t> </a:t>
                      </a:r>
                      <a:endParaRPr kumimoji="0" lang="en-GB" sz="1600" b="0" i="0" u="none" strike="noStrike" kern="1200" cap="none" spc="0" normalizeH="0" baseline="0" noProof="0">
                        <a:ln>
                          <a:noFill/>
                        </a:ln>
                        <a:solidFill>
                          <a:srgbClr val="000000"/>
                        </a:solidFill>
                        <a:effectLst/>
                        <a:uLnTx/>
                        <a:uFillTx/>
                        <a:latin typeface="Brandon Grotesque Regular" panose="020B0503020203060202" pitchFamily="34" charset="77"/>
                        <a:ea typeface="+mn-ea"/>
                        <a:cs typeface="+mn-cs"/>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215366975"/>
                  </a:ext>
                </a:extLst>
              </a:tr>
              <a:tr h="257874">
                <a:tc>
                  <a:txBody>
                    <a:bodyPr/>
                    <a:lstStyle/>
                    <a:p>
                      <a:pPr algn="ctr" rtl="0" fontAlgn="ctr"/>
                      <a:r>
                        <a:rPr lang="en-GB" sz="900" b="0" i="0" u="none" strike="noStrike">
                          <a:solidFill>
                            <a:schemeClr val="tx1"/>
                          </a:solidFill>
                          <a:effectLst/>
                          <a:latin typeface="Brandon Grotesque Regular"/>
                        </a:rPr>
                        <a:t>Small organic sourdough bread</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lvl="0" algn="ctr">
                        <a:buNone/>
                      </a:pPr>
                      <a:r>
                        <a:rPr lang="en-GB" sz="900" b="0" u="none" strike="noStrike" dirty="0">
                          <a:solidFill>
                            <a:schemeClr val="tx1"/>
                          </a:solidFill>
                          <a:effectLst/>
                          <a:latin typeface="Brandon Grotesque Regular"/>
                        </a:rPr>
                        <a:t>Yes (wheat, rye)</a:t>
                      </a:r>
                      <a:endParaRPr lang="fr-FR" dirty="0"/>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16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rtl="0" eaLnBrk="1" fontAlgn="ctr" latinLnBrk="0" hangingPunct="1">
                        <a:lnSpc>
                          <a:spcPct val="100000"/>
                        </a:lnSpc>
                        <a:spcBef>
                          <a:spcPts val="0"/>
                        </a:spcBef>
                        <a:spcAft>
                          <a:spcPts val="0"/>
                        </a:spcAft>
                        <a:buFontTx/>
                        <a:buNone/>
                      </a:pPr>
                      <a:r>
                        <a:rPr lang="en-GB" sz="1600" b="0" i="0" u="none" strike="noStrike">
                          <a:solidFill>
                            <a:srgbClr val="000000"/>
                          </a:solidFill>
                          <a:effectLst/>
                          <a:latin typeface="Brandon Grotesque Regular"/>
                        </a:rPr>
                        <a:t>*</a:t>
                      </a:r>
                      <a:endParaRPr lang="en-GB" sz="16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lvl="0" algn="ctr">
                        <a:buNone/>
                      </a:pPr>
                      <a:r>
                        <a:rPr lang="en-US" sz="1600">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365586023"/>
                  </a:ext>
                </a:extLst>
              </a:tr>
              <a:tr h="257874">
                <a:tc>
                  <a:txBody>
                    <a:bodyPr/>
                    <a:lstStyle/>
                    <a:p>
                      <a:pPr algn="ctr" rtl="0" fontAlgn="ctr"/>
                      <a:r>
                        <a:rPr lang="en-GB" sz="900" b="0" i="0" u="none" strike="noStrike" dirty="0">
                          <a:solidFill>
                            <a:schemeClr val="tx1"/>
                          </a:solidFill>
                          <a:effectLst/>
                          <a:latin typeface="Brandon Grotesque Regular"/>
                        </a:rPr>
                        <a:t>Hazelnut &amp; raisin flute</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rtl="0" eaLnBrk="1" fontAlgn="ctr" latinLnBrk="0" hangingPunct="1">
                        <a:lnSpc>
                          <a:spcPct val="100000"/>
                        </a:lnSpc>
                        <a:spcBef>
                          <a:spcPts val="0"/>
                        </a:spcBef>
                        <a:spcAft>
                          <a:spcPts val="0"/>
                        </a:spcAft>
                        <a:buClrTx/>
                        <a:buSzTx/>
                        <a:buFontTx/>
                        <a:buNone/>
                      </a:pPr>
                      <a:r>
                        <a:rPr lang="en-GB" sz="900" b="0" u="none" strike="noStrike" dirty="0">
                          <a:solidFill>
                            <a:schemeClr val="tx1"/>
                          </a:solidFill>
                          <a:effectLst/>
                          <a:latin typeface="Brandon Grotesque Regular"/>
                        </a:rPr>
                        <a:t>Yes (wheat, rye)</a:t>
                      </a:r>
                      <a:endParaRPr lang="en-GB" sz="900" b="0" i="0" u="none" strike="noStrike" dirty="0">
                        <a:solidFill>
                          <a:schemeClr val="tx1"/>
                        </a:solidFill>
                        <a:effectLst/>
                        <a:latin typeface="Brandon Grotesque Regular"/>
                      </a:endParaRPr>
                    </a:p>
                  </a:txBody>
                  <a:tcPr marL="6563" marR="6563" marT="65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rtl="0" eaLnBrk="1" fontAlgn="ctr" latinLnBrk="0" hangingPunct="1"/>
                      <a:r>
                        <a:rPr lang="en-GB" sz="1600" b="0" u="none" strike="noStrike" kern="1200">
                          <a:solidFill>
                            <a:schemeClr val="dk1"/>
                          </a:solidFill>
                          <a:effectLst/>
                          <a:latin typeface="Brandon Grotesque Regular"/>
                          <a:ea typeface="+mn-ea"/>
                          <a:cs typeface="+mn-cs"/>
                        </a:rPr>
                        <a:t>*</a:t>
                      </a:r>
                    </a:p>
                  </a:txBody>
                  <a:tcPr marL="6563" marR="6563" marT="65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1600" b="0" i="0" u="none" strike="noStrike">
                        <a:solidFill>
                          <a:srgbClr val="000000"/>
                        </a:solidFill>
                        <a:effectLst/>
                        <a:latin typeface="Brandon Grotesque Regular"/>
                      </a:endParaRPr>
                    </a:p>
                  </a:txBody>
                  <a:tcPr marL="6563" marR="6563" marT="65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en-GB" sz="1600" b="0" i="0" u="none" strike="noStrike" dirty="0">
                          <a:solidFill>
                            <a:srgbClr val="000000"/>
                          </a:solidFill>
                          <a:effectLst/>
                          <a:latin typeface="Brandon Grotesque Regular"/>
                        </a:rPr>
                        <a:t>*</a:t>
                      </a:r>
                    </a:p>
                  </a:txBody>
                  <a:tcPr marL="6563" marR="6563" marT="65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en-GB" sz="1600" b="0" i="0" u="none" strike="noStrike">
                          <a:solidFill>
                            <a:srgbClr val="000000"/>
                          </a:solidFill>
                          <a:effectLst/>
                          <a:latin typeface="Brandon Grotesque Regular"/>
                        </a:rPr>
                        <a:t>*</a:t>
                      </a:r>
                    </a:p>
                  </a:txBody>
                  <a:tcPr marL="6563" marR="6563" marT="65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1600" b="0" i="0" u="none" strike="noStrike">
                        <a:solidFill>
                          <a:srgbClr val="000000"/>
                        </a:solidFill>
                        <a:effectLst/>
                        <a:latin typeface="Brandon Grotesque Regular"/>
                      </a:endParaRPr>
                    </a:p>
                  </a:txBody>
                  <a:tcPr marL="6563" marR="6563" marT="65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u="none" strike="noStrike" dirty="0">
                          <a:effectLst/>
                          <a:latin typeface="Brandon Grotesque Regular"/>
                        </a:rPr>
                        <a:t>*</a:t>
                      </a:r>
                      <a:endParaRPr lang="en-GB" sz="1600" b="0" i="0" u="none" strike="noStrike" dirty="0">
                        <a:solidFill>
                          <a:srgbClr val="000000"/>
                        </a:solidFill>
                        <a:effectLst/>
                        <a:latin typeface="Brandon Grotesque Regular"/>
                      </a:endParaRPr>
                    </a:p>
                  </a:txBody>
                  <a:tcPr marL="6563" marR="6563" marT="65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900" b="0" u="none" strike="noStrike">
                          <a:effectLst/>
                          <a:latin typeface="Brandon Grotesque Regular"/>
                        </a:rPr>
                        <a:t>Yes (hazelnut)</a:t>
                      </a:r>
                      <a:endParaRPr lang="en-GB" sz="900" b="0" i="0" u="none" strike="noStrike">
                        <a:solidFill>
                          <a:srgbClr val="000000"/>
                        </a:solidFill>
                        <a:effectLst/>
                        <a:latin typeface="Brandon Grotesque Regular"/>
                      </a:endParaRPr>
                    </a:p>
                  </a:txBody>
                  <a:tcPr marL="6563" marR="6563" marT="65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a:solidFill>
                            <a:srgbClr val="000000"/>
                          </a:solidFill>
                          <a:effectLst/>
                          <a:latin typeface="Brandon Grotesque Regular"/>
                        </a:rPr>
                        <a:t>*</a:t>
                      </a:r>
                    </a:p>
                  </a:txBody>
                  <a:tcPr marL="6563" marR="6563" marT="65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en-GB" sz="1600" b="0" i="0" u="none" strike="noStrike" dirty="0">
                          <a:solidFill>
                            <a:srgbClr val="000000"/>
                          </a:solidFill>
                          <a:effectLst/>
                          <a:latin typeface="Brandon Grotesque Regular"/>
                        </a:rPr>
                        <a:t>*</a:t>
                      </a:r>
                    </a:p>
                  </a:txBody>
                  <a:tcPr marL="6563" marR="6563" marT="65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en-GB" sz="1600" b="0" i="0" u="none" strike="noStrike" dirty="0">
                          <a:solidFill>
                            <a:srgbClr val="000000"/>
                          </a:solidFill>
                          <a:effectLst/>
                          <a:latin typeface="Brandon Grotesque Regular"/>
                        </a:rPr>
                        <a:t>*</a:t>
                      </a:r>
                    </a:p>
                  </a:txBody>
                  <a:tcPr marL="6563" marR="6563" marT="65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en-GB" sz="1600" b="0" i="0" u="none" strike="noStrike" dirty="0">
                          <a:solidFill>
                            <a:srgbClr val="000000"/>
                          </a:solidFill>
                          <a:effectLst/>
                          <a:latin typeface="Brandon Grotesque Regular"/>
                        </a:rPr>
                        <a:t>*</a:t>
                      </a:r>
                    </a:p>
                  </a:txBody>
                  <a:tcPr marL="6563" marR="6563" marT="65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dirty="0">
                        <a:solidFill>
                          <a:srgbClr val="000000"/>
                        </a:solidFill>
                        <a:effectLst/>
                        <a:latin typeface="Brandon Grotesque Regular"/>
                      </a:endParaRPr>
                    </a:p>
                  </a:txBody>
                  <a:tcPr marL="6563" marR="6563" marT="65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dirty="0">
                        <a:solidFill>
                          <a:srgbClr val="000000"/>
                        </a:solidFill>
                        <a:effectLst/>
                        <a:highlight>
                          <a:srgbClr val="FFFF00"/>
                        </a:highlight>
                        <a:latin typeface="Brandon Grotesque Regular"/>
                      </a:endParaRPr>
                    </a:p>
                  </a:txBody>
                  <a:tcPr marL="6563" marR="6563" marT="65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077336542"/>
                  </a:ext>
                </a:extLst>
              </a:tr>
              <a:tr h="257874">
                <a:tc>
                  <a:txBody>
                    <a:bodyPr/>
                    <a:lstStyle/>
                    <a:p>
                      <a:pPr algn="ctr" rtl="0" fontAlgn="ctr"/>
                      <a:r>
                        <a:rPr lang="en-GB" sz="900" b="0" i="0" u="none" strike="noStrike" dirty="0">
                          <a:solidFill>
                            <a:schemeClr val="tx1"/>
                          </a:solidFill>
                          <a:effectLst/>
                          <a:latin typeface="Brandon Grotesque Regular"/>
                        </a:rPr>
                        <a:t>Protein bread</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lvl="0" algn="ctr">
                        <a:buNone/>
                      </a:pPr>
                      <a:r>
                        <a:rPr lang="en-GB" sz="900" b="0" u="none" strike="noStrike" dirty="0">
                          <a:solidFill>
                            <a:schemeClr val="tx1"/>
                          </a:solidFill>
                          <a:effectLst/>
                          <a:latin typeface="Brandon Grotesque Regular"/>
                        </a:rPr>
                        <a:t>Yes (wheat, spelt, rye)</a:t>
                      </a:r>
                      <a:endParaRPr lang="fr-FR" sz="900" dirty="0"/>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dirty="0">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1600" b="0" i="0" u="none" strike="noStrike" dirty="0">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en-GB" sz="1600" b="0" i="0" u="none" strike="noStrike" dirty="0">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dirty="0">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lvl="0" algn="ctr">
                        <a:buNone/>
                      </a:pPr>
                      <a:r>
                        <a:rPr lang="en-US" sz="1600">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dirty="0">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dirty="0">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dirty="0">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dirty="0">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dirty="0">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dirty="0">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492237737"/>
                  </a:ext>
                </a:extLst>
              </a:tr>
              <a:tr h="257874">
                <a:tc>
                  <a:txBody>
                    <a:bodyPr/>
                    <a:lstStyle/>
                    <a:p>
                      <a:pPr algn="ctr" rtl="0" fontAlgn="ctr"/>
                      <a:r>
                        <a:rPr lang="en-GB" sz="900" b="0" i="0" u="none" strike="noStrike" dirty="0">
                          <a:solidFill>
                            <a:schemeClr val="tx1"/>
                          </a:solidFill>
                          <a:effectLst/>
                          <a:latin typeface="Brandon Grotesque Regular"/>
                        </a:rPr>
                        <a:t>Olive bread</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lvl="0" algn="ctr">
                        <a:buNone/>
                      </a:pPr>
                      <a:r>
                        <a:rPr lang="fr-FR" sz="900" b="0" u="none" strike="noStrike" kern="1200" dirty="0">
                          <a:solidFill>
                            <a:schemeClr val="tx1"/>
                          </a:solidFill>
                          <a:effectLst/>
                          <a:latin typeface="Brandon Grotesque Regular"/>
                          <a:ea typeface="+mn-ea"/>
                          <a:cs typeface="+mn-cs"/>
                        </a:rPr>
                        <a:t>Yes (</a:t>
                      </a:r>
                      <a:r>
                        <a:rPr lang="fr-FR" sz="900" b="0" u="none" strike="noStrike" kern="1200" dirty="0" err="1">
                          <a:solidFill>
                            <a:schemeClr val="tx1"/>
                          </a:solidFill>
                          <a:effectLst/>
                          <a:latin typeface="Brandon Grotesque Regular"/>
                          <a:ea typeface="+mn-ea"/>
                          <a:cs typeface="+mn-cs"/>
                        </a:rPr>
                        <a:t>wheat</a:t>
                      </a:r>
                      <a:r>
                        <a:rPr lang="fr-FR" sz="900" b="0" u="none" strike="noStrike" kern="1200" dirty="0">
                          <a:solidFill>
                            <a:schemeClr val="tx1"/>
                          </a:solidFill>
                          <a:effectLst/>
                          <a:latin typeface="Brandon Grotesque Regular"/>
                          <a:ea typeface="+mn-ea"/>
                          <a:cs typeface="+mn-cs"/>
                        </a:rPr>
                        <a:t>, rye)</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dirty="0">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1600" b="0" i="0" u="none" strike="noStrike" dirty="0">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en-GB" sz="1600" b="0" i="0" u="none" strike="noStrike" dirty="0">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dirty="0">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en-GB" sz="1600" b="0" i="0" u="none" strike="noStrike">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lvl="0" algn="ctr">
                        <a:buNone/>
                      </a:pPr>
                      <a:r>
                        <a:rPr lang="en-US" sz="1600">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dirty="0">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dirty="0">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dirty="0">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dirty="0">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dirty="0">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dirty="0">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205721287"/>
                  </a:ext>
                </a:extLst>
              </a:tr>
              <a:tr h="257874">
                <a:tc>
                  <a:txBody>
                    <a:bodyPr/>
                    <a:lstStyle/>
                    <a:p>
                      <a:pPr algn="ctr" rtl="0" fontAlgn="ctr"/>
                      <a:r>
                        <a:rPr lang="en-GB" sz="900" b="0" i="0" u="none" strike="noStrike" dirty="0">
                          <a:solidFill>
                            <a:schemeClr val="tx1"/>
                          </a:solidFill>
                          <a:effectLst/>
                          <a:latin typeface="Brandon Grotesque Regular"/>
                        </a:rPr>
                        <a:t>Multigrain baguette</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algn="ctr" rtl="0" fontAlgn="ctr"/>
                      <a:r>
                        <a:rPr lang="en-GB" sz="900" b="0" u="none" strike="noStrike" dirty="0">
                          <a:solidFill>
                            <a:schemeClr val="tx1"/>
                          </a:solidFill>
                          <a:effectLst/>
                          <a:latin typeface="Brandon Grotesque Regular"/>
                        </a:rPr>
                        <a:t>Yes (wheat, rye, oats, barley)</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dirty="0">
                          <a:effectLst/>
                          <a:latin typeface="Brandon Grotesque Regular"/>
                        </a:rPr>
                        <a:t>*</a:t>
                      </a:r>
                      <a:endParaRPr lang="en-GB" sz="1600" b="0" i="0" u="none" strike="noStrike" dirty="0">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1600" b="0" i="0" u="none" strike="noStrike" dirty="0">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a:effectLst/>
                          <a:latin typeface="Brandon Grotesque Regular"/>
                        </a:rPr>
                        <a:t>*</a:t>
                      </a:r>
                      <a:endParaRPr lang="en-GB" sz="1600" b="0" i="0" u="none" strike="noStrike">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dirty="0">
                          <a:effectLst/>
                          <a:latin typeface="Brandon Grotesque Regular"/>
                        </a:rPr>
                        <a:t>*</a:t>
                      </a:r>
                      <a:endParaRPr lang="en-GB" sz="1600" b="0" i="0" u="none" strike="noStrike" dirty="0">
                        <a:solidFill>
                          <a:srgbClr val="000000"/>
                        </a:solidFill>
                        <a:effectLst/>
                        <a:latin typeface="Brandon Grotesque Regular"/>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0" i="0" u="none" strike="noStrike" kern="1200" dirty="0">
                          <a:solidFill>
                            <a:srgbClr val="000000"/>
                          </a:solidFill>
                          <a:effectLst/>
                          <a:latin typeface="Brandon Grotesque Regular"/>
                          <a:ea typeface="+mn-ea"/>
                          <a:cs typeface="+mn-cs"/>
                        </a:rPr>
                        <a:t>Yes</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lvl="0" algn="ctr">
                        <a:buNone/>
                      </a:pPr>
                      <a:r>
                        <a:rPr lang="en-US" sz="1600" dirty="0">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dirty="0">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dirty="0">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dirty="0">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1600" b="0" i="0" u="none" strike="noStrike" dirty="0">
                          <a:solidFill>
                            <a:srgbClr val="000000"/>
                          </a:solidFill>
                          <a:effectLst/>
                          <a:latin typeface="Brandon Grotesque Regular"/>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dirty="0">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dirty="0">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126012161"/>
                  </a:ext>
                </a:extLst>
              </a:tr>
            </a:tbl>
          </a:graphicData>
        </a:graphic>
      </p:graphicFrame>
      <p:sp>
        <p:nvSpPr>
          <p:cNvPr id="6" name="Titre 2">
            <a:extLst>
              <a:ext uri="{FF2B5EF4-FFF2-40B4-BE49-F238E27FC236}">
                <a16:creationId xmlns:a16="http://schemas.microsoft.com/office/drawing/2014/main" id="{F3DA156C-D68B-1B46-A8D1-FCC3C5DF51E4}"/>
              </a:ext>
            </a:extLst>
          </p:cNvPr>
          <p:cNvSpPr>
            <a:spLocks noGrp="1"/>
          </p:cNvSpPr>
          <p:nvPr>
            <p:ph type="title"/>
          </p:nvPr>
        </p:nvSpPr>
        <p:spPr>
          <a:xfrm>
            <a:off x="459723" y="51289"/>
            <a:ext cx="10888722" cy="526874"/>
          </a:xfrm>
          <a:noFill/>
        </p:spPr>
        <p:txBody>
          <a:bodyPr>
            <a:noAutofit/>
          </a:bodyPr>
          <a:lstStyle/>
          <a:p>
            <a:pPr algn="ctr"/>
            <a:r>
              <a:rPr lang="fr-FR" sz="1800" b="1" dirty="0"/>
              <a:t>(*) </a:t>
            </a:r>
            <a:r>
              <a:rPr lang="nl-NL" sz="1800" b="1" dirty="0"/>
              <a:t>Possible present or traces present</a:t>
            </a:r>
            <a:endParaRPr lang="en-GB" sz="1800" b="1" dirty="0"/>
          </a:p>
        </p:txBody>
      </p:sp>
      <p:sp>
        <p:nvSpPr>
          <p:cNvPr id="2" name="TextBox 1">
            <a:extLst>
              <a:ext uri="{FF2B5EF4-FFF2-40B4-BE49-F238E27FC236}">
                <a16:creationId xmlns:a16="http://schemas.microsoft.com/office/drawing/2014/main" id="{453B5177-C10D-62FE-0362-29F5334289D9}"/>
              </a:ext>
            </a:extLst>
          </p:cNvPr>
          <p:cNvSpPr txBox="1"/>
          <p:nvPr/>
        </p:nvSpPr>
        <p:spPr>
          <a:xfrm>
            <a:off x="176505" y="6173942"/>
            <a:ext cx="11060710" cy="369332"/>
          </a:xfrm>
          <a:prstGeom prst="rect">
            <a:avLst/>
          </a:prstGeom>
          <a:noFill/>
        </p:spPr>
        <p:txBody>
          <a:bodyPr wrap="square" rtlCol="0">
            <a:spAutoFit/>
          </a:bodyPr>
          <a:lstStyle/>
          <a:p>
            <a:r>
              <a:rPr lang="en-GB" sz="900" dirty="0"/>
              <a:t>Le Pain Quotidien has identified the allergens present in the raw materials used to make these preparations and has listed them in this table.  We work in an open kitchen where gluten, milk, fish, eggs, sesame, nuts, soy, celery, mustard and sulphites are present. Traces of these allergens can potentially be found in our preparations and products and are indicated with an asterisk.</a:t>
            </a:r>
          </a:p>
        </p:txBody>
      </p:sp>
      <p:sp>
        <p:nvSpPr>
          <p:cNvPr id="8" name="TextBox 7">
            <a:extLst>
              <a:ext uri="{FF2B5EF4-FFF2-40B4-BE49-F238E27FC236}">
                <a16:creationId xmlns:a16="http://schemas.microsoft.com/office/drawing/2014/main" id="{B18C9FED-DB51-7758-5EB6-C3742278936A}"/>
              </a:ext>
            </a:extLst>
          </p:cNvPr>
          <p:cNvSpPr txBox="1"/>
          <p:nvPr/>
        </p:nvSpPr>
        <p:spPr>
          <a:xfrm>
            <a:off x="176505" y="6534610"/>
            <a:ext cx="6272871" cy="215444"/>
          </a:xfrm>
          <a:prstGeom prst="rect">
            <a:avLst/>
          </a:prstGeom>
          <a:noFill/>
        </p:spPr>
        <p:txBody>
          <a:bodyPr wrap="none" rtlCol="0">
            <a:spAutoFit/>
          </a:bodyPr>
          <a:lstStyle/>
          <a:p>
            <a:r>
              <a:rPr lang="en-GB" sz="800" b="1"/>
              <a:t>Please note that the allergen (milk) in individual butter is not included in the table. The same applies to spreads (milk and nuts) found on tables.</a:t>
            </a:r>
          </a:p>
        </p:txBody>
      </p:sp>
      <p:sp>
        <p:nvSpPr>
          <p:cNvPr id="5" name="ZoneTexte 12">
            <a:extLst>
              <a:ext uri="{FF2B5EF4-FFF2-40B4-BE49-F238E27FC236}">
                <a16:creationId xmlns:a16="http://schemas.microsoft.com/office/drawing/2014/main" id="{D133B868-70F1-FBEA-D9BD-CCA97E183AC5}"/>
              </a:ext>
            </a:extLst>
          </p:cNvPr>
          <p:cNvSpPr txBox="1"/>
          <p:nvPr/>
        </p:nvSpPr>
        <p:spPr>
          <a:xfrm>
            <a:off x="11359591" y="6526916"/>
            <a:ext cx="917359" cy="230832"/>
          </a:xfrm>
          <a:prstGeom prst="rect">
            <a:avLst/>
          </a:prstGeom>
          <a:noFill/>
        </p:spPr>
        <p:txBody>
          <a:bodyPr wrap="square" lIns="91440" tIns="45720" rIns="91440" bIns="45720" rtlCol="0" anchor="t">
            <a:spAutoFit/>
          </a:bodyPr>
          <a:lstStyle/>
          <a:p>
            <a:r>
              <a:rPr lang="en-GB" sz="900" dirty="0"/>
              <a:t>26/03/2025</a:t>
            </a:r>
            <a:endParaRPr lang="fr-FR" sz="900" dirty="0"/>
          </a:p>
        </p:txBody>
      </p:sp>
    </p:spTree>
    <p:extLst>
      <p:ext uri="{BB962C8B-B14F-4D97-AF65-F5344CB8AC3E}">
        <p14:creationId xmlns:p14="http://schemas.microsoft.com/office/powerpoint/2010/main" val="2146652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
            <a:extLst>
              <a:ext uri="{FF2B5EF4-FFF2-40B4-BE49-F238E27FC236}">
                <a16:creationId xmlns:a16="http://schemas.microsoft.com/office/drawing/2014/main" id="{23BAE2C4-6BD1-594A-8B3D-50EE2A9CDEA7}"/>
              </a:ext>
            </a:extLst>
          </p:cNvPr>
          <p:cNvGraphicFramePr>
            <a:graphicFrameLocks noGrp="1"/>
          </p:cNvGraphicFramePr>
          <p:nvPr>
            <p:extLst>
              <p:ext uri="{D42A27DB-BD31-4B8C-83A1-F6EECF244321}">
                <p14:modId xmlns:p14="http://schemas.microsoft.com/office/powerpoint/2010/main" val="3237238162"/>
              </p:ext>
            </p:extLst>
          </p:nvPr>
        </p:nvGraphicFramePr>
        <p:xfrm>
          <a:off x="176505" y="578163"/>
          <a:ext cx="11121495" cy="2004952"/>
        </p:xfrm>
        <a:graphic>
          <a:graphicData uri="http://schemas.openxmlformats.org/drawingml/2006/table">
            <a:tbl>
              <a:tblPr>
                <a:tableStyleId>{5C22544A-7EE6-4342-B048-85BDC9FD1C3A}</a:tableStyleId>
              </a:tblPr>
              <a:tblGrid>
                <a:gridCol w="1097280">
                  <a:extLst>
                    <a:ext uri="{9D8B030D-6E8A-4147-A177-3AD203B41FA5}">
                      <a16:colId xmlns:a16="http://schemas.microsoft.com/office/drawing/2014/main" val="3577141703"/>
                    </a:ext>
                  </a:extLst>
                </a:gridCol>
                <a:gridCol w="961601">
                  <a:extLst>
                    <a:ext uri="{9D8B030D-6E8A-4147-A177-3AD203B41FA5}">
                      <a16:colId xmlns:a16="http://schemas.microsoft.com/office/drawing/2014/main" val="3292446662"/>
                    </a:ext>
                  </a:extLst>
                </a:gridCol>
                <a:gridCol w="409999">
                  <a:extLst>
                    <a:ext uri="{9D8B030D-6E8A-4147-A177-3AD203B41FA5}">
                      <a16:colId xmlns:a16="http://schemas.microsoft.com/office/drawing/2014/main" val="1047698457"/>
                    </a:ext>
                  </a:extLst>
                </a:gridCol>
                <a:gridCol w="822960">
                  <a:extLst>
                    <a:ext uri="{9D8B030D-6E8A-4147-A177-3AD203B41FA5}">
                      <a16:colId xmlns:a16="http://schemas.microsoft.com/office/drawing/2014/main" val="3213921594"/>
                    </a:ext>
                  </a:extLst>
                </a:gridCol>
                <a:gridCol w="712879">
                  <a:extLst>
                    <a:ext uri="{9D8B030D-6E8A-4147-A177-3AD203B41FA5}">
                      <a16:colId xmlns:a16="http://schemas.microsoft.com/office/drawing/2014/main" val="1327529889"/>
                    </a:ext>
                  </a:extLst>
                </a:gridCol>
                <a:gridCol w="712879">
                  <a:extLst>
                    <a:ext uri="{9D8B030D-6E8A-4147-A177-3AD203B41FA5}">
                      <a16:colId xmlns:a16="http://schemas.microsoft.com/office/drawing/2014/main" val="67460680"/>
                    </a:ext>
                  </a:extLst>
                </a:gridCol>
                <a:gridCol w="712879">
                  <a:extLst>
                    <a:ext uri="{9D8B030D-6E8A-4147-A177-3AD203B41FA5}">
                      <a16:colId xmlns:a16="http://schemas.microsoft.com/office/drawing/2014/main" val="1743766023"/>
                    </a:ext>
                  </a:extLst>
                </a:gridCol>
                <a:gridCol w="712879">
                  <a:extLst>
                    <a:ext uri="{9D8B030D-6E8A-4147-A177-3AD203B41FA5}">
                      <a16:colId xmlns:a16="http://schemas.microsoft.com/office/drawing/2014/main" val="3466903643"/>
                    </a:ext>
                  </a:extLst>
                </a:gridCol>
                <a:gridCol w="712879">
                  <a:extLst>
                    <a:ext uri="{9D8B030D-6E8A-4147-A177-3AD203B41FA5}">
                      <a16:colId xmlns:a16="http://schemas.microsoft.com/office/drawing/2014/main" val="1430051207"/>
                    </a:ext>
                  </a:extLst>
                </a:gridCol>
                <a:gridCol w="712879">
                  <a:extLst>
                    <a:ext uri="{9D8B030D-6E8A-4147-A177-3AD203B41FA5}">
                      <a16:colId xmlns:a16="http://schemas.microsoft.com/office/drawing/2014/main" val="207019761"/>
                    </a:ext>
                  </a:extLst>
                </a:gridCol>
                <a:gridCol w="712879">
                  <a:extLst>
                    <a:ext uri="{9D8B030D-6E8A-4147-A177-3AD203B41FA5}">
                      <a16:colId xmlns:a16="http://schemas.microsoft.com/office/drawing/2014/main" val="1159725879"/>
                    </a:ext>
                  </a:extLst>
                </a:gridCol>
                <a:gridCol w="712879">
                  <a:extLst>
                    <a:ext uri="{9D8B030D-6E8A-4147-A177-3AD203B41FA5}">
                      <a16:colId xmlns:a16="http://schemas.microsoft.com/office/drawing/2014/main" val="2757505337"/>
                    </a:ext>
                  </a:extLst>
                </a:gridCol>
                <a:gridCol w="712879">
                  <a:extLst>
                    <a:ext uri="{9D8B030D-6E8A-4147-A177-3AD203B41FA5}">
                      <a16:colId xmlns:a16="http://schemas.microsoft.com/office/drawing/2014/main" val="1918259203"/>
                    </a:ext>
                  </a:extLst>
                </a:gridCol>
                <a:gridCol w="640080">
                  <a:extLst>
                    <a:ext uri="{9D8B030D-6E8A-4147-A177-3AD203B41FA5}">
                      <a16:colId xmlns:a16="http://schemas.microsoft.com/office/drawing/2014/main" val="742150579"/>
                    </a:ext>
                  </a:extLst>
                </a:gridCol>
                <a:gridCol w="773664">
                  <a:extLst>
                    <a:ext uri="{9D8B030D-6E8A-4147-A177-3AD203B41FA5}">
                      <a16:colId xmlns:a16="http://schemas.microsoft.com/office/drawing/2014/main" val="2592804278"/>
                    </a:ext>
                  </a:extLst>
                </a:gridCol>
              </a:tblGrid>
              <a:tr h="318620">
                <a:tc>
                  <a:txBody>
                    <a:bodyPr/>
                    <a:lstStyle/>
                    <a:p>
                      <a:pPr algn="ctr" rtl="0" fontAlgn="ctr"/>
                      <a:r>
                        <a:rPr lang="en-GB" sz="1000" b="1" u="none" strike="noStrike" dirty="0">
                          <a:effectLst/>
                          <a:latin typeface="Brandon Grotesque Regular" panose="020B0503020203060202" pitchFamily="34" charset="77"/>
                        </a:rPr>
                        <a:t>PRODUCT</a:t>
                      </a:r>
                      <a:endParaRPr lang="en-GB" sz="1000" b="1" i="0" u="none" strike="noStrike" dirty="0">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algn="ctr" rtl="0" fontAlgn="ctr"/>
                      <a:r>
                        <a:rPr lang="en-GB" sz="800" b="1" u="none" strike="noStrike">
                          <a:effectLst/>
                          <a:latin typeface="Brandon Grotesque Regular" panose="020B0503020203060202" pitchFamily="34" charset="77"/>
                        </a:rPr>
                        <a:t>GLUTEN</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MILK</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nl-BE" sz="800" b="1">
                          <a:latin typeface="Brandon Grotesque Regular" panose="020B0503020203060202" pitchFamily="34" charset="77"/>
                        </a:rPr>
                        <a:t>MOLLUSCS</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FISH</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EGGS</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ARACHIDE</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SESAME </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NUTS</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SOYA</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CELERY</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MUSTARD</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SULPHITES</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LUPIN</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nl-BE" sz="800" b="1">
                          <a:latin typeface="Brandon Grotesque Regular" panose="020B0503020203060202" pitchFamily="34" charset="77"/>
                        </a:rPr>
                        <a:t>CRUSTACEANS</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30148301"/>
                  </a:ext>
                </a:extLst>
              </a:tr>
              <a:tr h="258549">
                <a:tc gridSpan="15">
                  <a:txBody>
                    <a:bodyPr/>
                    <a:lstStyle/>
                    <a:p>
                      <a:pPr algn="ctr" rtl="0" fontAlgn="ctr"/>
                      <a:r>
                        <a:rPr lang="en-GB" sz="1800" b="1" u="none" strike="noStrike" dirty="0">
                          <a:effectLst/>
                          <a:latin typeface="Brandon Grotesque Regular" panose="020B0503020203060202" pitchFamily="34" charset="77"/>
                        </a:rPr>
                        <a:t>SANDWICHES</a:t>
                      </a:r>
                      <a:endParaRPr lang="en-GB" sz="1800" b="1" i="0" u="none" strike="noStrike" dirty="0">
                        <a:solidFill>
                          <a:srgbClr val="000000"/>
                        </a:solidFill>
                        <a:effectLst/>
                        <a:latin typeface="Brandon Grotesque Regular" panose="020B0503020203060202" pitchFamily="34" charset="77"/>
                      </a:endParaRPr>
                    </a:p>
                  </a:txBody>
                  <a:tcPr marL="7282" marR="7282" marT="7282"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hMerge="1">
                  <a:txBody>
                    <a:bodyPr/>
                    <a:lstStyle/>
                    <a:p>
                      <a:endParaRPr lang="en-US"/>
                    </a:p>
                  </a:txBody>
                  <a:tcPr/>
                </a:tc>
                <a:tc hMerge="1">
                  <a:txBody>
                    <a:bodyPr/>
                    <a:lstStyle/>
                    <a:p>
                      <a:endParaRPr lang="fr-FR"/>
                    </a:p>
                  </a:txBody>
                  <a:tcPr>
                    <a:lnL w="6350" cap="flat" cmpd="sng" algn="ctr">
                      <a:solidFill>
                        <a:schemeClr val="accent2">
                          <a:lumMod val="50000"/>
                        </a:schemeClr>
                      </a:solidFill>
                      <a:prstDash val="solid"/>
                      <a:round/>
                      <a:headEnd type="none" w="med" len="med"/>
                      <a:tailEnd type="none" w="med" len="med"/>
                    </a:lnL>
                    <a:lnT w="6350" cap="flat" cmpd="sng" algn="ctr">
                      <a:solidFill>
                        <a:schemeClr val="accent2">
                          <a:lumMod val="50000"/>
                        </a:schemeClr>
                      </a:solidFill>
                      <a:prstDash val="solid"/>
                      <a:round/>
                      <a:headEnd type="none" w="med" len="med"/>
                      <a:tailEnd type="none" w="med" len="med"/>
                    </a:lnT>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B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1482575"/>
                  </a:ext>
                </a:extLst>
              </a:tr>
              <a:tr h="257874">
                <a:tc>
                  <a:txBody>
                    <a:bodyPr/>
                    <a:lstStyle/>
                    <a:p>
                      <a:pPr algn="ctr" rtl="0" fontAlgn="ctr"/>
                      <a:r>
                        <a:rPr lang="en-GB" sz="900" b="0" i="0" u="none" strike="noStrike" dirty="0">
                          <a:solidFill>
                            <a:schemeClr val="tx1"/>
                          </a:solidFill>
                          <a:effectLst/>
                          <a:latin typeface="Brandon Grotesque Regular"/>
                        </a:rPr>
                        <a:t>Smoked salmon baguette</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algn="ctr" rtl="0" fontAlgn="ctr"/>
                      <a:r>
                        <a:rPr lang="en-GB" sz="900" b="0" u="none" strike="noStrike">
                          <a:solidFill>
                            <a:schemeClr val="tx1"/>
                          </a:solidFill>
                          <a:effectLst/>
                          <a:latin typeface="Brandon Grotesque Regular"/>
                        </a:rPr>
                        <a:t>Yes (wheat, rye)</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endParaRPr kumimoji="0" lang="en-GB" sz="1600" b="0" i="0" u="none" strike="noStrike" kern="1200" cap="none" spc="0" normalizeH="0" baseline="0" noProof="0">
                        <a:ln>
                          <a:noFill/>
                        </a:ln>
                        <a:solidFill>
                          <a:srgbClr val="000000"/>
                        </a:solidFill>
                        <a:effectLst/>
                        <a:uLnTx/>
                        <a:uFillTx/>
                        <a:latin typeface="Brandon Grotesque Regular"/>
                        <a:ea typeface="+mn-ea"/>
                        <a:cs typeface="+mn-cs"/>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en-GB" sz="900" b="0" i="0" u="none" strike="noStrike">
                          <a:solidFill>
                            <a:srgbClr val="000000"/>
                          </a:solidFill>
                          <a:effectLst/>
                          <a:latin typeface="Brandon Grotesque Regular"/>
                        </a:rPr>
                        <a:t>Yes</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dirty="0">
                          <a:ln>
                            <a:noFill/>
                          </a:ln>
                          <a:solidFill>
                            <a:prstClr val="black"/>
                          </a:solidFill>
                          <a:effectLst/>
                          <a:uLnTx/>
                          <a:uFillTx/>
                          <a:latin typeface="Brandon Grotesque Regular"/>
                          <a:ea typeface="+mn-ea"/>
                          <a:cs typeface="+mn-cs"/>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dirty="0">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endParaRPr kumimoji="0" lang="en-GB" sz="1600" b="0" i="0" u="none" strike="noStrike" kern="1200" cap="none" spc="0" normalizeH="0" baseline="0" noProof="0" dirty="0">
                        <a:ln>
                          <a:noFill/>
                        </a:ln>
                        <a:solidFill>
                          <a:srgbClr val="000000"/>
                        </a:solidFill>
                        <a:effectLst/>
                        <a:uLnTx/>
                        <a:uFillTx/>
                        <a:latin typeface="Brandon Grotesque Regular"/>
                        <a:ea typeface="+mn-ea"/>
                        <a:cs typeface="+mn-cs"/>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endParaRPr kumimoji="0" lang="en-GB" sz="1600" b="0" i="0" u="none" strike="noStrike" kern="1200" cap="none" spc="0" normalizeH="0" baseline="0" noProof="0" dirty="0">
                        <a:ln>
                          <a:noFill/>
                        </a:ln>
                        <a:solidFill>
                          <a:srgbClr val="000000"/>
                        </a:solidFill>
                        <a:effectLst/>
                        <a:uLnTx/>
                        <a:uFillTx/>
                        <a:latin typeface="Brandon Grotesque Regular"/>
                        <a:ea typeface="+mn-ea"/>
                        <a:cs typeface="+mn-cs"/>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900" b="0" i="0" u="none" strike="noStrike" dirty="0">
                          <a:solidFill>
                            <a:srgbClr val="000000"/>
                          </a:solidFill>
                          <a:effectLst/>
                          <a:latin typeface="Brandon Grotesque Regular"/>
                        </a:rPr>
                        <a:t>Yes</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endParaRPr kumimoji="0" lang="en-GB" sz="1600" b="0" i="0" u="none" strike="noStrike" kern="1200" cap="none" spc="0" normalizeH="0" baseline="0" noProof="0" dirty="0">
                        <a:ln>
                          <a:noFill/>
                        </a:ln>
                        <a:solidFill>
                          <a:srgbClr val="000000"/>
                        </a:solidFill>
                        <a:effectLst/>
                        <a:uLnTx/>
                        <a:uFillTx/>
                        <a:latin typeface="Brandon Grotesque Regular"/>
                        <a:ea typeface="+mn-ea"/>
                        <a:cs typeface="+mn-cs"/>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endParaRPr kumimoji="0" lang="en-GB" sz="1600" b="0" i="0" u="none" strike="noStrike" kern="1200" cap="none" spc="0" normalizeH="0" baseline="0" noProof="0" dirty="0">
                        <a:ln>
                          <a:noFill/>
                        </a:ln>
                        <a:solidFill>
                          <a:srgbClr val="000000"/>
                        </a:solidFill>
                        <a:effectLst/>
                        <a:uLnTx/>
                        <a:uFillTx/>
                        <a:latin typeface="Brandon Grotesque Regular"/>
                        <a:ea typeface="+mn-ea"/>
                        <a:cs typeface="+mn-cs"/>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endParaRPr kumimoji="0" lang="en-GB" sz="1600" b="0" i="0" u="none" strike="noStrike" kern="1200" cap="none" spc="0" normalizeH="0" baseline="0" noProof="0" dirty="0">
                        <a:ln>
                          <a:noFill/>
                        </a:ln>
                        <a:solidFill>
                          <a:srgbClr val="000000"/>
                        </a:solidFill>
                        <a:effectLst/>
                        <a:uLnTx/>
                        <a:uFillTx/>
                        <a:latin typeface="Brandon Grotesque Regular"/>
                        <a:ea typeface="+mn-ea"/>
                        <a:cs typeface="+mn-cs"/>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dirty="0">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dirty="0">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096228356"/>
                  </a:ext>
                </a:extLst>
              </a:tr>
              <a:tr h="257874">
                <a:tc>
                  <a:txBody>
                    <a:bodyPr/>
                    <a:lstStyle/>
                    <a:p>
                      <a:pPr algn="ctr" rtl="0" fontAlgn="ctr"/>
                      <a:r>
                        <a:rPr lang="en-GB" sz="900" b="0" i="0" u="none" strike="noStrike" dirty="0">
                          <a:solidFill>
                            <a:schemeClr val="tx1"/>
                          </a:solidFill>
                          <a:effectLst/>
                          <a:latin typeface="Brandon Grotesque Regular"/>
                        </a:rPr>
                        <a:t>Ham &amp; cheese baguette</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0" u="none" strike="noStrike">
                          <a:solidFill>
                            <a:schemeClr val="tx1"/>
                          </a:solidFill>
                          <a:effectLst/>
                          <a:latin typeface="Brandon Grotesque Regular"/>
                        </a:rPr>
                        <a:t>Yes (wheat, rye)</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900" b="0" i="0" u="none" strike="noStrike">
                          <a:solidFill>
                            <a:srgbClr val="000000"/>
                          </a:solidFill>
                          <a:effectLst/>
                          <a:latin typeface="Brandon Grotesque Regular"/>
                        </a:rPr>
                        <a:t>Yes</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dirty="0">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endParaRPr kumimoji="0" lang="en-GB" sz="1600" b="0" i="0" u="none" strike="noStrike" kern="1200" cap="none" spc="0" normalizeH="0" baseline="0" noProof="0">
                        <a:ln>
                          <a:noFill/>
                        </a:ln>
                        <a:solidFill>
                          <a:srgbClr val="000000"/>
                        </a:solidFill>
                        <a:effectLst/>
                        <a:uLnTx/>
                        <a:uFillTx/>
                        <a:latin typeface="Brandon Grotesque Regular"/>
                        <a:ea typeface="+mn-ea"/>
                        <a:cs typeface="+mn-cs"/>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a:ln>
                            <a:noFill/>
                          </a:ln>
                          <a:solidFill>
                            <a:prstClr val="black"/>
                          </a:solidFill>
                          <a:effectLst/>
                          <a:uLnTx/>
                          <a:uFillTx/>
                          <a:latin typeface="Brandon Grotesque Regular"/>
                          <a:ea typeface="+mn-ea"/>
                          <a:cs typeface="+mn-cs"/>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endParaRPr kumimoji="0" lang="en-GB" sz="1600" b="0" i="0" u="none" strike="noStrike" kern="1200" cap="none" spc="0" normalizeH="0" baseline="0" noProof="0">
                        <a:ln>
                          <a:noFill/>
                        </a:ln>
                        <a:solidFill>
                          <a:srgbClr val="000000"/>
                        </a:solidFill>
                        <a:effectLst/>
                        <a:uLnTx/>
                        <a:uFillTx/>
                        <a:latin typeface="Brandon Grotesque Regular"/>
                        <a:ea typeface="+mn-ea"/>
                        <a:cs typeface="+mn-cs"/>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endParaRPr kumimoji="0" lang="en-GB" sz="1600" b="0" i="0" u="none" strike="noStrike" kern="1200" cap="none" spc="0" normalizeH="0" baseline="0" noProof="0">
                        <a:ln>
                          <a:noFill/>
                        </a:ln>
                        <a:solidFill>
                          <a:srgbClr val="000000"/>
                        </a:solidFill>
                        <a:effectLst/>
                        <a:uLnTx/>
                        <a:uFillTx/>
                        <a:latin typeface="Brandon Grotesque Regular"/>
                        <a:ea typeface="+mn-ea"/>
                        <a:cs typeface="+mn-cs"/>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endParaRPr kumimoji="0" lang="en-GB" sz="1600" b="0" i="0" u="none" strike="noStrike" kern="1200" cap="none" spc="0" normalizeH="0" baseline="0" noProof="0">
                        <a:ln>
                          <a:noFill/>
                        </a:ln>
                        <a:solidFill>
                          <a:srgbClr val="000000"/>
                        </a:solidFill>
                        <a:effectLst/>
                        <a:uLnTx/>
                        <a:uFillTx/>
                        <a:latin typeface="Brandon Grotesque Regular"/>
                        <a:ea typeface="+mn-ea"/>
                        <a:cs typeface="+mn-cs"/>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endParaRPr kumimoji="0" lang="en-GB" sz="1600" b="0" i="0" u="none" strike="noStrike" kern="1200" cap="none" spc="0" normalizeH="0" baseline="0" noProof="0">
                        <a:ln>
                          <a:noFill/>
                        </a:ln>
                        <a:solidFill>
                          <a:srgbClr val="000000"/>
                        </a:solidFill>
                        <a:effectLst/>
                        <a:uLnTx/>
                        <a:uFillTx/>
                        <a:latin typeface="Brandon Grotesque Regular"/>
                        <a:ea typeface="+mn-ea"/>
                        <a:cs typeface="+mn-cs"/>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900" b="0" i="0" u="none" strike="noStrike">
                          <a:solidFill>
                            <a:srgbClr val="000000"/>
                          </a:solidFill>
                          <a:effectLst/>
                          <a:latin typeface="Brandon Grotesque Regular"/>
                        </a:rPr>
                        <a:t>Yes</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endParaRPr kumimoji="0" lang="en-GB" sz="1600" b="0" i="0" u="none" strike="noStrike" kern="1200" cap="none" spc="0" normalizeH="0" baseline="0" noProof="0">
                        <a:ln>
                          <a:noFill/>
                        </a:ln>
                        <a:solidFill>
                          <a:srgbClr val="000000"/>
                        </a:solidFill>
                        <a:effectLst/>
                        <a:uLnTx/>
                        <a:uFillTx/>
                        <a:latin typeface="Brandon Grotesque Regular"/>
                        <a:ea typeface="+mn-ea"/>
                        <a:cs typeface="+mn-cs"/>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517046946"/>
                  </a:ext>
                </a:extLst>
              </a:tr>
              <a:tr h="257874">
                <a:tc>
                  <a:txBody>
                    <a:bodyPr/>
                    <a:lstStyle/>
                    <a:p>
                      <a:pPr algn="ctr" rtl="0" fontAlgn="ctr"/>
                      <a:r>
                        <a:rPr lang="en-GB" sz="900" b="0" i="0" u="none" strike="noStrike" dirty="0">
                          <a:solidFill>
                            <a:schemeClr val="tx1"/>
                          </a:solidFill>
                          <a:effectLst/>
                          <a:latin typeface="Brandon Grotesque Regular"/>
                        </a:rPr>
                        <a:t>Chicken Caesar baguette</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0" u="none" strike="noStrike">
                          <a:solidFill>
                            <a:schemeClr val="tx1"/>
                          </a:solidFill>
                          <a:effectLst/>
                          <a:latin typeface="Brandon Grotesque Regular"/>
                        </a:rPr>
                        <a:t>Yes (wheat, rye)</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900" b="0" i="0" u="none" strike="noStrike" dirty="0">
                          <a:solidFill>
                            <a:srgbClr val="000000"/>
                          </a:solidFill>
                          <a:effectLst/>
                          <a:latin typeface="Brandon Grotesque Regular"/>
                        </a:rPr>
                        <a:t>Yes</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endParaRPr kumimoji="0" lang="en-GB" sz="1600" b="0" i="0" u="none" strike="noStrike" kern="1200" cap="none" spc="0" normalizeH="0" baseline="0" noProof="0">
                        <a:ln>
                          <a:noFill/>
                        </a:ln>
                        <a:solidFill>
                          <a:srgbClr val="000000"/>
                        </a:solidFill>
                        <a:effectLst/>
                        <a:uLnTx/>
                        <a:uFillTx/>
                        <a:latin typeface="Brandon Grotesque Regular"/>
                        <a:ea typeface="+mn-ea"/>
                        <a:cs typeface="+mn-cs"/>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en-GB" sz="900" b="0" i="0" u="none" strike="noStrike">
                          <a:solidFill>
                            <a:srgbClr val="000000"/>
                          </a:solidFill>
                          <a:effectLst/>
                          <a:latin typeface="Brandon Grotesque Regular"/>
                        </a:rPr>
                        <a:t>Yes</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endParaRPr kumimoji="0" lang="en-GB" sz="1600" b="0" i="0" u="none" strike="noStrike" kern="1200" cap="none" spc="0" normalizeH="0" baseline="0" noProof="0">
                        <a:ln>
                          <a:noFill/>
                        </a:ln>
                        <a:solidFill>
                          <a:srgbClr val="000000"/>
                        </a:solidFill>
                        <a:effectLst/>
                        <a:uLnTx/>
                        <a:uFillTx/>
                        <a:latin typeface="Brandon Grotesque Regular"/>
                        <a:ea typeface="+mn-ea"/>
                        <a:cs typeface="+mn-cs"/>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endParaRPr kumimoji="0" lang="en-GB" sz="1600" b="0" i="0" u="none" strike="noStrike" kern="1200" cap="none" spc="0" normalizeH="0" baseline="0" noProof="0">
                        <a:ln>
                          <a:noFill/>
                        </a:ln>
                        <a:solidFill>
                          <a:srgbClr val="000000"/>
                        </a:solidFill>
                        <a:effectLst/>
                        <a:uLnTx/>
                        <a:uFillTx/>
                        <a:latin typeface="Brandon Grotesque Regular"/>
                        <a:ea typeface="+mn-ea"/>
                        <a:cs typeface="+mn-cs"/>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endParaRPr kumimoji="0" lang="en-GB" sz="1600" b="0" i="0" u="none" strike="noStrike" kern="1200" cap="none" spc="0" normalizeH="0" baseline="0" noProof="0">
                        <a:ln>
                          <a:noFill/>
                        </a:ln>
                        <a:solidFill>
                          <a:srgbClr val="000000"/>
                        </a:solidFill>
                        <a:effectLst/>
                        <a:uLnTx/>
                        <a:uFillTx/>
                        <a:latin typeface="Brandon Grotesque Regular"/>
                        <a:ea typeface="+mn-ea"/>
                        <a:cs typeface="+mn-cs"/>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endParaRPr kumimoji="0" lang="en-GB" sz="1600" b="0" i="0" u="none" strike="noStrike" kern="1200" cap="none" spc="0" normalizeH="0" baseline="0" noProof="0">
                        <a:ln>
                          <a:noFill/>
                        </a:ln>
                        <a:solidFill>
                          <a:srgbClr val="000000"/>
                        </a:solidFill>
                        <a:effectLst/>
                        <a:uLnTx/>
                        <a:uFillTx/>
                        <a:latin typeface="Brandon Grotesque Regular"/>
                        <a:ea typeface="+mn-ea"/>
                        <a:cs typeface="+mn-cs"/>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900" b="0" i="0" u="none" strike="noStrike" dirty="0">
                          <a:solidFill>
                            <a:srgbClr val="000000"/>
                          </a:solidFill>
                          <a:effectLst/>
                          <a:latin typeface="Brandon Grotesque Regular"/>
                        </a:rPr>
                        <a:t>Yes</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endParaRPr kumimoji="0" lang="en-GB" sz="1600" b="0" i="0" u="none" strike="noStrike" kern="1200" cap="none" spc="0" normalizeH="0" baseline="0" noProof="0">
                        <a:ln>
                          <a:noFill/>
                        </a:ln>
                        <a:solidFill>
                          <a:srgbClr val="000000"/>
                        </a:solidFill>
                        <a:effectLst/>
                        <a:uLnTx/>
                        <a:uFillTx/>
                        <a:latin typeface="Brandon Grotesque Regular"/>
                        <a:ea typeface="+mn-ea"/>
                        <a:cs typeface="+mn-cs"/>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426029025"/>
                  </a:ext>
                </a:extLst>
              </a:tr>
              <a:tr h="257874">
                <a:tc>
                  <a:txBody>
                    <a:bodyPr/>
                    <a:lstStyle/>
                    <a:p>
                      <a:pPr algn="ctr" rtl="0" fontAlgn="ctr"/>
                      <a:r>
                        <a:rPr lang="en-GB" sz="900" b="0" i="0" u="none" strike="noStrike" dirty="0">
                          <a:solidFill>
                            <a:schemeClr val="tx1"/>
                          </a:solidFill>
                          <a:effectLst/>
                          <a:latin typeface="Brandon Grotesque Regular"/>
                        </a:rPr>
                        <a:t>B.L.T.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0" u="none" strike="noStrike" dirty="0">
                          <a:solidFill>
                            <a:schemeClr val="tx1"/>
                          </a:solidFill>
                          <a:effectLst/>
                          <a:latin typeface="Brandon Grotesque Regular"/>
                        </a:rPr>
                        <a:t>Yes (wheat, rye, oat)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dirty="0">
                          <a:ln>
                            <a:noFill/>
                          </a:ln>
                          <a:solidFill>
                            <a:prstClr val="black"/>
                          </a:solidFill>
                          <a:effectLst/>
                          <a:uLnTx/>
                          <a:uFillTx/>
                          <a:latin typeface="Brandon Grotesque Regular"/>
                          <a:ea typeface="+mn-ea"/>
                          <a:cs typeface="+mn-cs"/>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Brandon Grotesque Regular"/>
                        <a:ea typeface="+mn-ea"/>
                        <a:cs typeface="+mn-cs"/>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dirty="0">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0" i="0" u="none" strike="noStrike" kern="1200" noProof="0" dirty="0">
                          <a:solidFill>
                            <a:srgbClr val="000000"/>
                          </a:solidFill>
                          <a:effectLst/>
                          <a:latin typeface="Brandon Grotesque Regular"/>
                          <a:ea typeface="+mn-ea"/>
                          <a:cs typeface="+mn-cs"/>
                        </a:rPr>
                        <a:t>Yes</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endParaRPr kumimoji="0" lang="en-GB" sz="1600" b="0" i="0" u="none" strike="noStrike" kern="1200" cap="none" spc="0" normalizeH="0" baseline="0" noProof="0" dirty="0">
                        <a:ln>
                          <a:noFill/>
                        </a:ln>
                        <a:solidFill>
                          <a:prstClr val="black"/>
                        </a:solidFill>
                        <a:effectLst/>
                        <a:uLnTx/>
                        <a:uFillTx/>
                        <a:latin typeface="Brandon Grotesque Regular"/>
                        <a:ea typeface="+mn-ea"/>
                        <a:cs typeface="+mn-cs"/>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endParaRPr kumimoji="0" lang="en-GB" sz="1600" b="0" i="0" u="none" strike="noStrike" kern="1200" cap="none" spc="0" normalizeH="0" baseline="0" noProof="0" dirty="0">
                        <a:ln>
                          <a:noFill/>
                        </a:ln>
                        <a:solidFill>
                          <a:prstClr val="black"/>
                        </a:solidFill>
                        <a:effectLst/>
                        <a:uLnTx/>
                        <a:uFillTx/>
                        <a:latin typeface="Brandon Grotesque Regular"/>
                        <a:ea typeface="+mn-ea"/>
                        <a:cs typeface="+mn-cs"/>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endParaRPr kumimoji="0" lang="en-GB" sz="1600" b="0" i="0" u="none" strike="noStrike" kern="1200" cap="none" spc="0" normalizeH="0" baseline="0" noProof="0" dirty="0">
                        <a:ln>
                          <a:noFill/>
                        </a:ln>
                        <a:solidFill>
                          <a:prstClr val="black"/>
                        </a:solidFill>
                        <a:effectLst/>
                        <a:uLnTx/>
                        <a:uFillTx/>
                        <a:latin typeface="Brandon Grotesque Regular"/>
                        <a:ea typeface="+mn-ea"/>
                        <a:cs typeface="+mn-cs"/>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dirty="0">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717191264"/>
                  </a:ext>
                </a:extLst>
              </a:tr>
              <a:tr h="257874">
                <a:tc>
                  <a:txBody>
                    <a:bodyPr/>
                    <a:lstStyle/>
                    <a:p>
                      <a:pPr algn="ctr" rtl="0" fontAlgn="ctr"/>
                      <a:r>
                        <a:rPr lang="en-GB" sz="900" b="0" i="0" u="none" strike="noStrike" dirty="0">
                          <a:solidFill>
                            <a:schemeClr val="tx1"/>
                          </a:solidFill>
                          <a:effectLst/>
                          <a:latin typeface="Brandon Grotesque Regular"/>
                        </a:rPr>
                        <a:t>Ham &amp; cheese roll</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0" u="none" strike="noStrike" dirty="0">
                          <a:solidFill>
                            <a:schemeClr val="tx1"/>
                          </a:solidFill>
                          <a:effectLst/>
                          <a:latin typeface="Brandon Grotesque Regular"/>
                        </a:rPr>
                        <a:t>Yes (wheat, rye, oat)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0" i="0" u="none" strike="noStrike" dirty="0">
                          <a:solidFill>
                            <a:srgbClr val="000000"/>
                          </a:solidFill>
                          <a:effectLst/>
                          <a:latin typeface="Brandon Grotesque Regular"/>
                        </a:rPr>
                        <a:t>Yes</a:t>
                      </a:r>
                      <a:endParaRPr kumimoji="0" lang="en-GB" sz="900" b="0" i="0" u="none" strike="noStrike" kern="1200" cap="none" spc="0" normalizeH="0" baseline="0" dirty="0">
                        <a:ln>
                          <a:noFill/>
                        </a:ln>
                        <a:solidFill>
                          <a:prstClr val="black"/>
                        </a:solidFill>
                        <a:effectLst/>
                        <a:uLnTx/>
                        <a:uFillTx/>
                        <a:latin typeface="Brandon Grotesque Regular"/>
                        <a:ea typeface="+mn-ea"/>
                        <a:cs typeface="+mn-cs"/>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prstClr val="black"/>
                        </a:solidFill>
                        <a:effectLst/>
                        <a:uLnTx/>
                        <a:uFillTx/>
                        <a:latin typeface="Brandon Grotesque Regular"/>
                        <a:ea typeface="+mn-ea"/>
                        <a:cs typeface="+mn-cs"/>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0" i="0" u="none" strike="noStrike" kern="1200" noProof="0" dirty="0">
                          <a:solidFill>
                            <a:srgbClr val="000000"/>
                          </a:solidFill>
                          <a:effectLst/>
                          <a:latin typeface="Brandon Grotesque Regular"/>
                          <a:ea typeface="+mn-ea"/>
                          <a:cs typeface="+mn-cs"/>
                        </a:rPr>
                        <a:t>Yes</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0" i="0" u="none" strike="noStrike" kern="1200" dirty="0">
                          <a:solidFill>
                            <a:srgbClr val="000000"/>
                          </a:solidFill>
                          <a:effectLst/>
                          <a:latin typeface="Brandon Grotesque Regular"/>
                          <a:ea typeface="+mn-ea"/>
                          <a:cs typeface="+mn-cs"/>
                        </a:rPr>
                        <a:t>Yes</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endParaRPr lang="en-GB" sz="900" b="0" i="0" u="none" strike="noStrike" dirty="0">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506780172"/>
                  </a:ext>
                </a:extLst>
              </a:tr>
            </a:tbl>
          </a:graphicData>
        </a:graphic>
      </p:graphicFrame>
      <p:sp>
        <p:nvSpPr>
          <p:cNvPr id="6" name="Titre 2">
            <a:extLst>
              <a:ext uri="{FF2B5EF4-FFF2-40B4-BE49-F238E27FC236}">
                <a16:creationId xmlns:a16="http://schemas.microsoft.com/office/drawing/2014/main" id="{F3DA156C-D68B-1B46-A8D1-FCC3C5DF51E4}"/>
              </a:ext>
            </a:extLst>
          </p:cNvPr>
          <p:cNvSpPr>
            <a:spLocks noGrp="1"/>
          </p:cNvSpPr>
          <p:nvPr>
            <p:ph type="title"/>
          </p:nvPr>
        </p:nvSpPr>
        <p:spPr>
          <a:xfrm>
            <a:off x="459723" y="51289"/>
            <a:ext cx="10888722" cy="526874"/>
          </a:xfrm>
          <a:noFill/>
        </p:spPr>
        <p:txBody>
          <a:bodyPr>
            <a:noAutofit/>
          </a:bodyPr>
          <a:lstStyle/>
          <a:p>
            <a:pPr algn="ctr"/>
            <a:r>
              <a:rPr lang="fr-FR" sz="1800" b="1" dirty="0"/>
              <a:t>(*) </a:t>
            </a:r>
            <a:r>
              <a:rPr lang="nl-NL" sz="1800" b="1" dirty="0"/>
              <a:t>Possible present or traces present</a:t>
            </a:r>
            <a:endParaRPr lang="en-GB" sz="1800" b="1" dirty="0"/>
          </a:p>
        </p:txBody>
      </p:sp>
      <p:sp>
        <p:nvSpPr>
          <p:cNvPr id="3" name="TextBox 2">
            <a:extLst>
              <a:ext uri="{FF2B5EF4-FFF2-40B4-BE49-F238E27FC236}">
                <a16:creationId xmlns:a16="http://schemas.microsoft.com/office/drawing/2014/main" id="{5DF3CA17-30C2-5403-1716-BA4A29649C1C}"/>
              </a:ext>
            </a:extLst>
          </p:cNvPr>
          <p:cNvSpPr txBox="1"/>
          <p:nvPr/>
        </p:nvSpPr>
        <p:spPr>
          <a:xfrm>
            <a:off x="176505" y="6173942"/>
            <a:ext cx="11060710" cy="369332"/>
          </a:xfrm>
          <a:prstGeom prst="rect">
            <a:avLst/>
          </a:prstGeom>
          <a:noFill/>
        </p:spPr>
        <p:txBody>
          <a:bodyPr wrap="square" rtlCol="0">
            <a:spAutoFit/>
          </a:bodyPr>
          <a:lstStyle/>
          <a:p>
            <a:r>
              <a:rPr lang="en-GB" sz="900" dirty="0"/>
              <a:t>Le Pain Quotidien has identified the allergens present in the raw materials used to make these preparations and has listed them in this table.  We work in an open kitchen where gluten, milk, fish, eggs, sesame, nuts, soy, celery, mustard and sulphites are present. Traces of these allergens can potentially be found in our preparations and products and are indicated with an asterisk.</a:t>
            </a:r>
          </a:p>
        </p:txBody>
      </p:sp>
      <p:sp>
        <p:nvSpPr>
          <p:cNvPr id="7" name="TextBox 6">
            <a:extLst>
              <a:ext uri="{FF2B5EF4-FFF2-40B4-BE49-F238E27FC236}">
                <a16:creationId xmlns:a16="http://schemas.microsoft.com/office/drawing/2014/main" id="{3E227A3A-822B-BB42-BBCB-04A17C752661}"/>
              </a:ext>
            </a:extLst>
          </p:cNvPr>
          <p:cNvSpPr txBox="1"/>
          <p:nvPr/>
        </p:nvSpPr>
        <p:spPr>
          <a:xfrm>
            <a:off x="176505" y="6534610"/>
            <a:ext cx="6272871" cy="215444"/>
          </a:xfrm>
          <a:prstGeom prst="rect">
            <a:avLst/>
          </a:prstGeom>
          <a:noFill/>
        </p:spPr>
        <p:txBody>
          <a:bodyPr wrap="none" rtlCol="0">
            <a:spAutoFit/>
          </a:bodyPr>
          <a:lstStyle/>
          <a:p>
            <a:r>
              <a:rPr lang="en-GB" sz="800" b="1"/>
              <a:t>Please note that the allergen (milk) in individual butter is not included in the table. The same applies to spreads (milk and nuts) found on tables.</a:t>
            </a:r>
          </a:p>
        </p:txBody>
      </p:sp>
      <p:sp>
        <p:nvSpPr>
          <p:cNvPr id="2" name="ZoneTexte 12">
            <a:extLst>
              <a:ext uri="{FF2B5EF4-FFF2-40B4-BE49-F238E27FC236}">
                <a16:creationId xmlns:a16="http://schemas.microsoft.com/office/drawing/2014/main" id="{550BD893-A47A-A47B-7283-46190A0CA8CC}"/>
              </a:ext>
            </a:extLst>
          </p:cNvPr>
          <p:cNvSpPr txBox="1"/>
          <p:nvPr/>
        </p:nvSpPr>
        <p:spPr>
          <a:xfrm>
            <a:off x="11359591" y="6526916"/>
            <a:ext cx="917359" cy="230832"/>
          </a:xfrm>
          <a:prstGeom prst="rect">
            <a:avLst/>
          </a:prstGeom>
          <a:noFill/>
        </p:spPr>
        <p:txBody>
          <a:bodyPr wrap="square" lIns="91440" tIns="45720" rIns="91440" bIns="45720" rtlCol="0" anchor="t">
            <a:spAutoFit/>
          </a:bodyPr>
          <a:lstStyle/>
          <a:p>
            <a:r>
              <a:rPr lang="en-GB" sz="900" dirty="0"/>
              <a:t>26/03/2025</a:t>
            </a:r>
            <a:endParaRPr lang="fr-FR" sz="900" dirty="0"/>
          </a:p>
        </p:txBody>
      </p:sp>
    </p:spTree>
    <p:extLst>
      <p:ext uri="{BB962C8B-B14F-4D97-AF65-F5344CB8AC3E}">
        <p14:creationId xmlns:p14="http://schemas.microsoft.com/office/powerpoint/2010/main" val="2142134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
            <a:extLst>
              <a:ext uri="{FF2B5EF4-FFF2-40B4-BE49-F238E27FC236}">
                <a16:creationId xmlns:a16="http://schemas.microsoft.com/office/drawing/2014/main" id="{F7E2B050-3E89-3B4C-B3F9-8D648D9828F2}"/>
              </a:ext>
            </a:extLst>
          </p:cNvPr>
          <p:cNvGraphicFramePr>
            <a:graphicFrameLocks noGrp="1"/>
          </p:cNvGraphicFramePr>
          <p:nvPr>
            <p:extLst>
              <p:ext uri="{D42A27DB-BD31-4B8C-83A1-F6EECF244321}">
                <p14:modId xmlns:p14="http://schemas.microsoft.com/office/powerpoint/2010/main" val="2916053077"/>
              </p:ext>
            </p:extLst>
          </p:nvPr>
        </p:nvGraphicFramePr>
        <p:xfrm>
          <a:off x="284205" y="669555"/>
          <a:ext cx="11064240" cy="279770"/>
        </p:xfrm>
        <a:graphic>
          <a:graphicData uri="http://schemas.openxmlformats.org/drawingml/2006/table">
            <a:tbl>
              <a:tblPr>
                <a:tableStyleId>{5C22544A-7EE6-4342-B048-85BDC9FD1C3A}</a:tableStyleId>
              </a:tblPr>
              <a:tblGrid>
                <a:gridCol w="1097280">
                  <a:extLst>
                    <a:ext uri="{9D8B030D-6E8A-4147-A177-3AD203B41FA5}">
                      <a16:colId xmlns:a16="http://schemas.microsoft.com/office/drawing/2014/main" val="513161174"/>
                    </a:ext>
                  </a:extLst>
                </a:gridCol>
                <a:gridCol w="822960">
                  <a:extLst>
                    <a:ext uri="{9D8B030D-6E8A-4147-A177-3AD203B41FA5}">
                      <a16:colId xmlns:a16="http://schemas.microsoft.com/office/drawing/2014/main" val="4196228889"/>
                    </a:ext>
                  </a:extLst>
                </a:gridCol>
                <a:gridCol w="548640">
                  <a:extLst>
                    <a:ext uri="{9D8B030D-6E8A-4147-A177-3AD203B41FA5}">
                      <a16:colId xmlns:a16="http://schemas.microsoft.com/office/drawing/2014/main" val="1701415838"/>
                    </a:ext>
                  </a:extLst>
                </a:gridCol>
                <a:gridCol w="822960">
                  <a:extLst>
                    <a:ext uri="{9D8B030D-6E8A-4147-A177-3AD203B41FA5}">
                      <a16:colId xmlns:a16="http://schemas.microsoft.com/office/drawing/2014/main" val="3056230864"/>
                    </a:ext>
                  </a:extLst>
                </a:gridCol>
                <a:gridCol w="713232">
                  <a:extLst>
                    <a:ext uri="{9D8B030D-6E8A-4147-A177-3AD203B41FA5}">
                      <a16:colId xmlns:a16="http://schemas.microsoft.com/office/drawing/2014/main" val="925750359"/>
                    </a:ext>
                  </a:extLst>
                </a:gridCol>
                <a:gridCol w="713232">
                  <a:extLst>
                    <a:ext uri="{9D8B030D-6E8A-4147-A177-3AD203B41FA5}">
                      <a16:colId xmlns:a16="http://schemas.microsoft.com/office/drawing/2014/main" val="4275689545"/>
                    </a:ext>
                  </a:extLst>
                </a:gridCol>
                <a:gridCol w="713232">
                  <a:extLst>
                    <a:ext uri="{9D8B030D-6E8A-4147-A177-3AD203B41FA5}">
                      <a16:colId xmlns:a16="http://schemas.microsoft.com/office/drawing/2014/main" val="3850651775"/>
                    </a:ext>
                  </a:extLst>
                </a:gridCol>
                <a:gridCol w="713232">
                  <a:extLst>
                    <a:ext uri="{9D8B030D-6E8A-4147-A177-3AD203B41FA5}">
                      <a16:colId xmlns:a16="http://schemas.microsoft.com/office/drawing/2014/main" val="136687087"/>
                    </a:ext>
                  </a:extLst>
                </a:gridCol>
                <a:gridCol w="713232">
                  <a:extLst>
                    <a:ext uri="{9D8B030D-6E8A-4147-A177-3AD203B41FA5}">
                      <a16:colId xmlns:a16="http://schemas.microsoft.com/office/drawing/2014/main" val="152099033"/>
                    </a:ext>
                  </a:extLst>
                </a:gridCol>
                <a:gridCol w="713232">
                  <a:extLst>
                    <a:ext uri="{9D8B030D-6E8A-4147-A177-3AD203B41FA5}">
                      <a16:colId xmlns:a16="http://schemas.microsoft.com/office/drawing/2014/main" val="2764087574"/>
                    </a:ext>
                  </a:extLst>
                </a:gridCol>
                <a:gridCol w="713232">
                  <a:extLst>
                    <a:ext uri="{9D8B030D-6E8A-4147-A177-3AD203B41FA5}">
                      <a16:colId xmlns:a16="http://schemas.microsoft.com/office/drawing/2014/main" val="614430213"/>
                    </a:ext>
                  </a:extLst>
                </a:gridCol>
                <a:gridCol w="713232">
                  <a:extLst>
                    <a:ext uri="{9D8B030D-6E8A-4147-A177-3AD203B41FA5}">
                      <a16:colId xmlns:a16="http://schemas.microsoft.com/office/drawing/2014/main" val="1201122321"/>
                    </a:ext>
                  </a:extLst>
                </a:gridCol>
                <a:gridCol w="713232">
                  <a:extLst>
                    <a:ext uri="{9D8B030D-6E8A-4147-A177-3AD203B41FA5}">
                      <a16:colId xmlns:a16="http://schemas.microsoft.com/office/drawing/2014/main" val="1825554307"/>
                    </a:ext>
                  </a:extLst>
                </a:gridCol>
                <a:gridCol w="640080">
                  <a:extLst>
                    <a:ext uri="{9D8B030D-6E8A-4147-A177-3AD203B41FA5}">
                      <a16:colId xmlns:a16="http://schemas.microsoft.com/office/drawing/2014/main" val="4031981823"/>
                    </a:ext>
                  </a:extLst>
                </a:gridCol>
                <a:gridCol w="713232">
                  <a:extLst>
                    <a:ext uri="{9D8B030D-6E8A-4147-A177-3AD203B41FA5}">
                      <a16:colId xmlns:a16="http://schemas.microsoft.com/office/drawing/2014/main" val="3268930637"/>
                    </a:ext>
                  </a:extLst>
                </a:gridCol>
              </a:tblGrid>
              <a:tr h="279770">
                <a:tc>
                  <a:txBody>
                    <a:bodyPr/>
                    <a:lstStyle/>
                    <a:p>
                      <a:pPr algn="ctr" rtl="0" fontAlgn="ctr"/>
                      <a:r>
                        <a:rPr lang="en-GB" sz="1000" b="1" u="none" strike="noStrike" dirty="0">
                          <a:effectLst/>
                          <a:latin typeface="Brandon Grotesque Regular" panose="020B0503020203060202" pitchFamily="34" charset="77"/>
                        </a:rPr>
                        <a:t>PRODUCT</a:t>
                      </a:r>
                      <a:endParaRPr lang="en-GB" sz="1000" b="1" i="0" u="none" strike="noStrike" dirty="0">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algn="ctr" rtl="0" fontAlgn="ctr"/>
                      <a:r>
                        <a:rPr lang="en-GB" sz="800" b="1" u="none" strike="noStrike">
                          <a:effectLst/>
                          <a:latin typeface="Brandon Grotesque Regular" panose="020B0503020203060202" pitchFamily="34" charset="77"/>
                        </a:rPr>
                        <a:t>GLUTEN</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MILK</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nl-BE" sz="800" b="1">
                          <a:latin typeface="Brandon Grotesque Regular" panose="020B0503020203060202" pitchFamily="34" charset="77"/>
                        </a:rPr>
                        <a:t>MOLLUSCS</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FISH</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EGGS</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ARACHIDE</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SESAME </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NUTS</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SOYA</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CELERY</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MUSTARD</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SULPHITES</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LUPIN</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nl-BE" sz="800" b="1" dirty="0">
                          <a:latin typeface="Brandon Grotesque Regular" panose="020B0503020203060202" pitchFamily="34" charset="77"/>
                        </a:rPr>
                        <a:t>CRUSTACEANS</a:t>
                      </a:r>
                      <a:endParaRPr lang="en-GB" sz="800" b="1" i="0" u="none" strike="noStrike" dirty="0">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180231403"/>
                  </a:ext>
                </a:extLst>
              </a:tr>
            </a:tbl>
          </a:graphicData>
        </a:graphic>
      </p:graphicFrame>
      <p:graphicFrame>
        <p:nvGraphicFramePr>
          <p:cNvPr id="3" name="Table 1">
            <a:extLst>
              <a:ext uri="{FF2B5EF4-FFF2-40B4-BE49-F238E27FC236}">
                <a16:creationId xmlns:a16="http://schemas.microsoft.com/office/drawing/2014/main" id="{78305894-A0E1-BFBF-9F51-B941AA73A444}"/>
              </a:ext>
            </a:extLst>
          </p:cNvPr>
          <p:cNvGraphicFramePr>
            <a:graphicFrameLocks noGrp="1"/>
          </p:cNvGraphicFramePr>
          <p:nvPr>
            <p:extLst>
              <p:ext uri="{D42A27DB-BD31-4B8C-83A1-F6EECF244321}">
                <p14:modId xmlns:p14="http://schemas.microsoft.com/office/powerpoint/2010/main" val="1295562509"/>
              </p:ext>
            </p:extLst>
          </p:nvPr>
        </p:nvGraphicFramePr>
        <p:xfrm>
          <a:off x="284205" y="949325"/>
          <a:ext cx="11063547" cy="1170432"/>
        </p:xfrm>
        <a:graphic>
          <a:graphicData uri="http://schemas.openxmlformats.org/drawingml/2006/table">
            <a:tbl>
              <a:tblPr>
                <a:tableStyleId>{5C22544A-7EE6-4342-B048-85BDC9FD1C3A}</a:tableStyleId>
              </a:tblPr>
              <a:tblGrid>
                <a:gridCol w="1097280">
                  <a:extLst>
                    <a:ext uri="{9D8B030D-6E8A-4147-A177-3AD203B41FA5}">
                      <a16:colId xmlns:a16="http://schemas.microsoft.com/office/drawing/2014/main" val="513161174"/>
                    </a:ext>
                  </a:extLst>
                </a:gridCol>
                <a:gridCol w="822960">
                  <a:extLst>
                    <a:ext uri="{9D8B030D-6E8A-4147-A177-3AD203B41FA5}">
                      <a16:colId xmlns:a16="http://schemas.microsoft.com/office/drawing/2014/main" val="4196228889"/>
                    </a:ext>
                  </a:extLst>
                </a:gridCol>
                <a:gridCol w="548640">
                  <a:extLst>
                    <a:ext uri="{9D8B030D-6E8A-4147-A177-3AD203B41FA5}">
                      <a16:colId xmlns:a16="http://schemas.microsoft.com/office/drawing/2014/main" val="1701415838"/>
                    </a:ext>
                  </a:extLst>
                </a:gridCol>
                <a:gridCol w="822960">
                  <a:extLst>
                    <a:ext uri="{9D8B030D-6E8A-4147-A177-3AD203B41FA5}">
                      <a16:colId xmlns:a16="http://schemas.microsoft.com/office/drawing/2014/main" val="3056230864"/>
                    </a:ext>
                  </a:extLst>
                </a:gridCol>
                <a:gridCol w="713232">
                  <a:extLst>
                    <a:ext uri="{9D8B030D-6E8A-4147-A177-3AD203B41FA5}">
                      <a16:colId xmlns:a16="http://schemas.microsoft.com/office/drawing/2014/main" val="925750359"/>
                    </a:ext>
                  </a:extLst>
                </a:gridCol>
                <a:gridCol w="713232">
                  <a:extLst>
                    <a:ext uri="{9D8B030D-6E8A-4147-A177-3AD203B41FA5}">
                      <a16:colId xmlns:a16="http://schemas.microsoft.com/office/drawing/2014/main" val="4275689545"/>
                    </a:ext>
                  </a:extLst>
                </a:gridCol>
                <a:gridCol w="713232">
                  <a:extLst>
                    <a:ext uri="{9D8B030D-6E8A-4147-A177-3AD203B41FA5}">
                      <a16:colId xmlns:a16="http://schemas.microsoft.com/office/drawing/2014/main" val="3850651775"/>
                    </a:ext>
                  </a:extLst>
                </a:gridCol>
                <a:gridCol w="713232">
                  <a:extLst>
                    <a:ext uri="{9D8B030D-6E8A-4147-A177-3AD203B41FA5}">
                      <a16:colId xmlns:a16="http://schemas.microsoft.com/office/drawing/2014/main" val="136687087"/>
                    </a:ext>
                  </a:extLst>
                </a:gridCol>
                <a:gridCol w="713232">
                  <a:extLst>
                    <a:ext uri="{9D8B030D-6E8A-4147-A177-3AD203B41FA5}">
                      <a16:colId xmlns:a16="http://schemas.microsoft.com/office/drawing/2014/main" val="152099033"/>
                    </a:ext>
                  </a:extLst>
                </a:gridCol>
                <a:gridCol w="713232">
                  <a:extLst>
                    <a:ext uri="{9D8B030D-6E8A-4147-A177-3AD203B41FA5}">
                      <a16:colId xmlns:a16="http://schemas.microsoft.com/office/drawing/2014/main" val="2764087574"/>
                    </a:ext>
                  </a:extLst>
                </a:gridCol>
                <a:gridCol w="713232">
                  <a:extLst>
                    <a:ext uri="{9D8B030D-6E8A-4147-A177-3AD203B41FA5}">
                      <a16:colId xmlns:a16="http://schemas.microsoft.com/office/drawing/2014/main" val="614430213"/>
                    </a:ext>
                  </a:extLst>
                </a:gridCol>
                <a:gridCol w="713232">
                  <a:extLst>
                    <a:ext uri="{9D8B030D-6E8A-4147-A177-3AD203B41FA5}">
                      <a16:colId xmlns:a16="http://schemas.microsoft.com/office/drawing/2014/main" val="1201122321"/>
                    </a:ext>
                  </a:extLst>
                </a:gridCol>
                <a:gridCol w="713232">
                  <a:extLst>
                    <a:ext uri="{9D8B030D-6E8A-4147-A177-3AD203B41FA5}">
                      <a16:colId xmlns:a16="http://schemas.microsoft.com/office/drawing/2014/main" val="1825554307"/>
                    </a:ext>
                  </a:extLst>
                </a:gridCol>
                <a:gridCol w="640080">
                  <a:extLst>
                    <a:ext uri="{9D8B030D-6E8A-4147-A177-3AD203B41FA5}">
                      <a16:colId xmlns:a16="http://schemas.microsoft.com/office/drawing/2014/main" val="4031981823"/>
                    </a:ext>
                  </a:extLst>
                </a:gridCol>
                <a:gridCol w="712539">
                  <a:extLst>
                    <a:ext uri="{9D8B030D-6E8A-4147-A177-3AD203B41FA5}">
                      <a16:colId xmlns:a16="http://schemas.microsoft.com/office/drawing/2014/main" val="3268930637"/>
                    </a:ext>
                  </a:extLst>
                </a:gridCol>
              </a:tblGrid>
              <a:tr h="292608">
                <a:tc gridSpan="15">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1" u="none" strike="noStrike" kern="1200" dirty="0">
                          <a:solidFill>
                            <a:schemeClr val="dk1"/>
                          </a:solidFill>
                          <a:effectLst/>
                          <a:latin typeface="Brandon Grotesque Regular"/>
                          <a:ea typeface="+mn-ea"/>
                          <a:cs typeface="+mn-cs"/>
                        </a:rPr>
                        <a:t>FOCACCIA TOASTIES</a:t>
                      </a:r>
                    </a:p>
                  </a:txBody>
                  <a:tcPr marL="5701" marR="5701" marT="570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5578623"/>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rPr>
                        <a:t>Ham, Cheese &amp; Dijon Mayo</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rPr>
                        <a:t>Yes (wheat)</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Yes</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Yes</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900" b="0" u="none" strike="noStrike" kern="1200">
                        <a:solidFill>
                          <a:schemeClr val="tx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71104234"/>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panose="020B0503020203060202" pitchFamily="34" charset="77"/>
                          <a:ea typeface="+mn-ea"/>
                          <a:cs typeface="+mn-cs"/>
                        </a:rPr>
                        <a:t>Mozzarella</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rPr>
                        <a:t>Yes (wheat)</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endParaRPr lang="en-GB" sz="1600" b="0" u="none" strike="noStrike" kern="1200">
                        <a:solidFill>
                          <a:schemeClr val="dk1"/>
                        </a:solidFill>
                        <a:effectLst/>
                        <a:latin typeface="Brandon Grotesque Regular"/>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0" u="none" strike="noStrike" kern="1200">
                          <a:solidFill>
                            <a:schemeClr val="dk1"/>
                          </a:solidFill>
                          <a:effectLst/>
                          <a:latin typeface="Brandon Grotesque Regular"/>
                          <a:ea typeface="+mn-ea"/>
                          <a:cs typeface="+mn-cs"/>
                        </a:rPr>
                        <a:t>Yes</a:t>
                      </a:r>
                      <a:endPar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dirty="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19935609"/>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panose="020B0503020203060202" pitchFamily="34" charset="77"/>
                          <a:ea typeface="+mn-ea"/>
                          <a:cs typeface="+mn-cs"/>
                        </a:rPr>
                        <a:t>Tuna Melt</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rPr>
                        <a:t>Yes (wheat)</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endParaRPr lang="en-GB" sz="16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Yes</a:t>
                      </a:r>
                      <a:endParaRPr lang="en-GB" sz="9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endParaRPr lang="en-GB" sz="16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endParaRPr lang="en-GB" sz="16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endParaRPr lang="en-GB" sz="16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endParaRPr lang="en-GB" sz="16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endParaRPr lang="en-GB" sz="16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rPr>
                        <a:t>Yes</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dirty="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99851154"/>
                  </a:ext>
                </a:extLst>
              </a:tr>
            </a:tbl>
          </a:graphicData>
        </a:graphic>
      </p:graphicFrame>
      <p:sp>
        <p:nvSpPr>
          <p:cNvPr id="7" name="TextBox 6">
            <a:extLst>
              <a:ext uri="{FF2B5EF4-FFF2-40B4-BE49-F238E27FC236}">
                <a16:creationId xmlns:a16="http://schemas.microsoft.com/office/drawing/2014/main" id="{07A8DE69-0B9C-C4EF-097F-5DBBCF0BDB30}"/>
              </a:ext>
            </a:extLst>
          </p:cNvPr>
          <p:cNvSpPr txBox="1"/>
          <p:nvPr/>
        </p:nvSpPr>
        <p:spPr>
          <a:xfrm>
            <a:off x="176505" y="6173942"/>
            <a:ext cx="11060710" cy="369332"/>
          </a:xfrm>
          <a:prstGeom prst="rect">
            <a:avLst/>
          </a:prstGeom>
          <a:noFill/>
        </p:spPr>
        <p:txBody>
          <a:bodyPr wrap="square" rtlCol="0">
            <a:spAutoFit/>
          </a:bodyPr>
          <a:lstStyle/>
          <a:p>
            <a:r>
              <a:rPr lang="en-GB" sz="900" dirty="0"/>
              <a:t>Le Pain Quotidien has identified the allergens present in the raw materials used to make these preparations and has listed them in this table.  We work in an open kitchen where gluten, milk, fish, eggs, sesame, nuts, soy, celery, mustard and sulphites are present. Traces of these allergens can potentially be found in our preparations and products and are indicated with an asterisk.</a:t>
            </a:r>
          </a:p>
        </p:txBody>
      </p:sp>
      <p:sp>
        <p:nvSpPr>
          <p:cNvPr id="8" name="TextBox 7">
            <a:extLst>
              <a:ext uri="{FF2B5EF4-FFF2-40B4-BE49-F238E27FC236}">
                <a16:creationId xmlns:a16="http://schemas.microsoft.com/office/drawing/2014/main" id="{1FEF4009-032F-5261-357C-C34E87353F43}"/>
              </a:ext>
            </a:extLst>
          </p:cNvPr>
          <p:cNvSpPr txBox="1"/>
          <p:nvPr/>
        </p:nvSpPr>
        <p:spPr>
          <a:xfrm>
            <a:off x="176505" y="6534610"/>
            <a:ext cx="6272871" cy="215444"/>
          </a:xfrm>
          <a:prstGeom prst="rect">
            <a:avLst/>
          </a:prstGeom>
          <a:noFill/>
        </p:spPr>
        <p:txBody>
          <a:bodyPr wrap="none" rtlCol="0">
            <a:spAutoFit/>
          </a:bodyPr>
          <a:lstStyle/>
          <a:p>
            <a:r>
              <a:rPr lang="en-GB" sz="800" b="1"/>
              <a:t>Please note that the allergen (milk) in individual butter is not included in the table. The same applies to spreads (milk and nuts) found on tables.</a:t>
            </a:r>
          </a:p>
        </p:txBody>
      </p:sp>
      <p:sp>
        <p:nvSpPr>
          <p:cNvPr id="11" name="Titre 2">
            <a:extLst>
              <a:ext uri="{FF2B5EF4-FFF2-40B4-BE49-F238E27FC236}">
                <a16:creationId xmlns:a16="http://schemas.microsoft.com/office/drawing/2014/main" id="{C353888F-1C6F-CC96-A9D6-06B55DD85E14}"/>
              </a:ext>
            </a:extLst>
          </p:cNvPr>
          <p:cNvSpPr>
            <a:spLocks noGrp="1"/>
          </p:cNvSpPr>
          <p:nvPr>
            <p:ph type="title"/>
          </p:nvPr>
        </p:nvSpPr>
        <p:spPr>
          <a:xfrm>
            <a:off x="459723" y="51289"/>
            <a:ext cx="10888722" cy="526874"/>
          </a:xfrm>
          <a:noFill/>
        </p:spPr>
        <p:txBody>
          <a:bodyPr>
            <a:noAutofit/>
          </a:bodyPr>
          <a:lstStyle/>
          <a:p>
            <a:pPr algn="ctr"/>
            <a:r>
              <a:rPr lang="fr-FR" sz="1800" b="1"/>
              <a:t>(*) </a:t>
            </a:r>
            <a:r>
              <a:rPr lang="nl-NL" sz="1800" b="1"/>
              <a:t>Possible present or traces present</a:t>
            </a:r>
            <a:endParaRPr lang="en-GB" sz="1800" b="1"/>
          </a:p>
        </p:txBody>
      </p:sp>
      <p:sp>
        <p:nvSpPr>
          <p:cNvPr id="2" name="ZoneTexte 12">
            <a:extLst>
              <a:ext uri="{FF2B5EF4-FFF2-40B4-BE49-F238E27FC236}">
                <a16:creationId xmlns:a16="http://schemas.microsoft.com/office/drawing/2014/main" id="{245D15FC-FA47-A110-7957-CE7E72BCF8DF}"/>
              </a:ext>
            </a:extLst>
          </p:cNvPr>
          <p:cNvSpPr txBox="1"/>
          <p:nvPr/>
        </p:nvSpPr>
        <p:spPr>
          <a:xfrm>
            <a:off x="11359591" y="6526916"/>
            <a:ext cx="917359" cy="230832"/>
          </a:xfrm>
          <a:prstGeom prst="rect">
            <a:avLst/>
          </a:prstGeom>
          <a:noFill/>
        </p:spPr>
        <p:txBody>
          <a:bodyPr wrap="square" lIns="91440" tIns="45720" rIns="91440" bIns="45720" rtlCol="0" anchor="t">
            <a:spAutoFit/>
          </a:bodyPr>
          <a:lstStyle/>
          <a:p>
            <a:r>
              <a:rPr lang="en-GB" sz="900" dirty="0"/>
              <a:t>26/03/2025</a:t>
            </a:r>
            <a:endParaRPr lang="fr-FR" sz="900" dirty="0"/>
          </a:p>
        </p:txBody>
      </p:sp>
    </p:spTree>
    <p:extLst>
      <p:ext uri="{BB962C8B-B14F-4D97-AF65-F5344CB8AC3E}">
        <p14:creationId xmlns:p14="http://schemas.microsoft.com/office/powerpoint/2010/main" val="3705298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
            <a:extLst>
              <a:ext uri="{FF2B5EF4-FFF2-40B4-BE49-F238E27FC236}">
                <a16:creationId xmlns:a16="http://schemas.microsoft.com/office/drawing/2014/main" id="{F7E2B050-3E89-3B4C-B3F9-8D648D9828F2}"/>
              </a:ext>
            </a:extLst>
          </p:cNvPr>
          <p:cNvGraphicFramePr>
            <a:graphicFrameLocks noGrp="1"/>
          </p:cNvGraphicFramePr>
          <p:nvPr>
            <p:extLst>
              <p:ext uri="{D42A27DB-BD31-4B8C-83A1-F6EECF244321}">
                <p14:modId xmlns:p14="http://schemas.microsoft.com/office/powerpoint/2010/main" val="1464782702"/>
              </p:ext>
            </p:extLst>
          </p:nvPr>
        </p:nvGraphicFramePr>
        <p:xfrm>
          <a:off x="284205" y="669555"/>
          <a:ext cx="11064240" cy="279770"/>
        </p:xfrm>
        <a:graphic>
          <a:graphicData uri="http://schemas.openxmlformats.org/drawingml/2006/table">
            <a:tbl>
              <a:tblPr>
                <a:tableStyleId>{5C22544A-7EE6-4342-B048-85BDC9FD1C3A}</a:tableStyleId>
              </a:tblPr>
              <a:tblGrid>
                <a:gridCol w="1097280">
                  <a:extLst>
                    <a:ext uri="{9D8B030D-6E8A-4147-A177-3AD203B41FA5}">
                      <a16:colId xmlns:a16="http://schemas.microsoft.com/office/drawing/2014/main" val="513161174"/>
                    </a:ext>
                  </a:extLst>
                </a:gridCol>
                <a:gridCol w="822960">
                  <a:extLst>
                    <a:ext uri="{9D8B030D-6E8A-4147-A177-3AD203B41FA5}">
                      <a16:colId xmlns:a16="http://schemas.microsoft.com/office/drawing/2014/main" val="4196228889"/>
                    </a:ext>
                  </a:extLst>
                </a:gridCol>
                <a:gridCol w="548640">
                  <a:extLst>
                    <a:ext uri="{9D8B030D-6E8A-4147-A177-3AD203B41FA5}">
                      <a16:colId xmlns:a16="http://schemas.microsoft.com/office/drawing/2014/main" val="1701415838"/>
                    </a:ext>
                  </a:extLst>
                </a:gridCol>
                <a:gridCol w="822960">
                  <a:extLst>
                    <a:ext uri="{9D8B030D-6E8A-4147-A177-3AD203B41FA5}">
                      <a16:colId xmlns:a16="http://schemas.microsoft.com/office/drawing/2014/main" val="3056230864"/>
                    </a:ext>
                  </a:extLst>
                </a:gridCol>
                <a:gridCol w="713232">
                  <a:extLst>
                    <a:ext uri="{9D8B030D-6E8A-4147-A177-3AD203B41FA5}">
                      <a16:colId xmlns:a16="http://schemas.microsoft.com/office/drawing/2014/main" val="925750359"/>
                    </a:ext>
                  </a:extLst>
                </a:gridCol>
                <a:gridCol w="713232">
                  <a:extLst>
                    <a:ext uri="{9D8B030D-6E8A-4147-A177-3AD203B41FA5}">
                      <a16:colId xmlns:a16="http://schemas.microsoft.com/office/drawing/2014/main" val="4275689545"/>
                    </a:ext>
                  </a:extLst>
                </a:gridCol>
                <a:gridCol w="713232">
                  <a:extLst>
                    <a:ext uri="{9D8B030D-6E8A-4147-A177-3AD203B41FA5}">
                      <a16:colId xmlns:a16="http://schemas.microsoft.com/office/drawing/2014/main" val="3850651775"/>
                    </a:ext>
                  </a:extLst>
                </a:gridCol>
                <a:gridCol w="713232">
                  <a:extLst>
                    <a:ext uri="{9D8B030D-6E8A-4147-A177-3AD203B41FA5}">
                      <a16:colId xmlns:a16="http://schemas.microsoft.com/office/drawing/2014/main" val="136687087"/>
                    </a:ext>
                  </a:extLst>
                </a:gridCol>
                <a:gridCol w="713232">
                  <a:extLst>
                    <a:ext uri="{9D8B030D-6E8A-4147-A177-3AD203B41FA5}">
                      <a16:colId xmlns:a16="http://schemas.microsoft.com/office/drawing/2014/main" val="152099033"/>
                    </a:ext>
                  </a:extLst>
                </a:gridCol>
                <a:gridCol w="713232">
                  <a:extLst>
                    <a:ext uri="{9D8B030D-6E8A-4147-A177-3AD203B41FA5}">
                      <a16:colId xmlns:a16="http://schemas.microsoft.com/office/drawing/2014/main" val="2764087574"/>
                    </a:ext>
                  </a:extLst>
                </a:gridCol>
                <a:gridCol w="713232">
                  <a:extLst>
                    <a:ext uri="{9D8B030D-6E8A-4147-A177-3AD203B41FA5}">
                      <a16:colId xmlns:a16="http://schemas.microsoft.com/office/drawing/2014/main" val="614430213"/>
                    </a:ext>
                  </a:extLst>
                </a:gridCol>
                <a:gridCol w="713232">
                  <a:extLst>
                    <a:ext uri="{9D8B030D-6E8A-4147-A177-3AD203B41FA5}">
                      <a16:colId xmlns:a16="http://schemas.microsoft.com/office/drawing/2014/main" val="1201122321"/>
                    </a:ext>
                  </a:extLst>
                </a:gridCol>
                <a:gridCol w="713232">
                  <a:extLst>
                    <a:ext uri="{9D8B030D-6E8A-4147-A177-3AD203B41FA5}">
                      <a16:colId xmlns:a16="http://schemas.microsoft.com/office/drawing/2014/main" val="1825554307"/>
                    </a:ext>
                  </a:extLst>
                </a:gridCol>
                <a:gridCol w="640080">
                  <a:extLst>
                    <a:ext uri="{9D8B030D-6E8A-4147-A177-3AD203B41FA5}">
                      <a16:colId xmlns:a16="http://schemas.microsoft.com/office/drawing/2014/main" val="4031981823"/>
                    </a:ext>
                  </a:extLst>
                </a:gridCol>
                <a:gridCol w="713232">
                  <a:extLst>
                    <a:ext uri="{9D8B030D-6E8A-4147-A177-3AD203B41FA5}">
                      <a16:colId xmlns:a16="http://schemas.microsoft.com/office/drawing/2014/main" val="3268930637"/>
                    </a:ext>
                  </a:extLst>
                </a:gridCol>
              </a:tblGrid>
              <a:tr h="279770">
                <a:tc>
                  <a:txBody>
                    <a:bodyPr/>
                    <a:lstStyle/>
                    <a:p>
                      <a:pPr algn="ctr" rtl="0" fontAlgn="ctr"/>
                      <a:r>
                        <a:rPr lang="en-GB" sz="1000" b="1" u="none" strike="noStrike" dirty="0">
                          <a:effectLst/>
                          <a:latin typeface="Brandon Grotesque Regular" panose="020B0503020203060202" pitchFamily="34" charset="77"/>
                        </a:rPr>
                        <a:t>PRODUCT</a:t>
                      </a:r>
                      <a:endParaRPr lang="en-GB" sz="1000" b="1" i="0" u="none" strike="noStrike" dirty="0">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algn="ctr" rtl="0" fontAlgn="ctr"/>
                      <a:r>
                        <a:rPr lang="en-GB" sz="800" b="1" u="none" strike="noStrike">
                          <a:effectLst/>
                          <a:latin typeface="Brandon Grotesque Regular" panose="020B0503020203060202" pitchFamily="34" charset="77"/>
                        </a:rPr>
                        <a:t>GLUTEN</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MILK</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nl-BE" sz="800" b="1">
                          <a:latin typeface="Brandon Grotesque Regular" panose="020B0503020203060202" pitchFamily="34" charset="77"/>
                        </a:rPr>
                        <a:t>MOLLUSCS</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FISH</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EGGS</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ARACHIDE</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SESAME </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NUTS</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SOYA</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CELERY</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MUSTARD</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SULPHITES</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LUPIN</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nl-BE" sz="800" b="1" dirty="0">
                          <a:latin typeface="Brandon Grotesque Regular" panose="020B0503020203060202" pitchFamily="34" charset="77"/>
                        </a:rPr>
                        <a:t>CRUSTACEANS</a:t>
                      </a:r>
                      <a:endParaRPr lang="en-GB" sz="800" b="1" i="0" u="none" strike="noStrike" dirty="0">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180231403"/>
                  </a:ext>
                </a:extLst>
              </a:tr>
            </a:tbl>
          </a:graphicData>
        </a:graphic>
      </p:graphicFrame>
      <p:graphicFrame>
        <p:nvGraphicFramePr>
          <p:cNvPr id="3" name="Table 1">
            <a:extLst>
              <a:ext uri="{FF2B5EF4-FFF2-40B4-BE49-F238E27FC236}">
                <a16:creationId xmlns:a16="http://schemas.microsoft.com/office/drawing/2014/main" id="{78305894-A0E1-BFBF-9F51-B941AA73A444}"/>
              </a:ext>
            </a:extLst>
          </p:cNvPr>
          <p:cNvGraphicFramePr>
            <a:graphicFrameLocks noGrp="1"/>
          </p:cNvGraphicFramePr>
          <p:nvPr>
            <p:extLst>
              <p:ext uri="{D42A27DB-BD31-4B8C-83A1-F6EECF244321}">
                <p14:modId xmlns:p14="http://schemas.microsoft.com/office/powerpoint/2010/main" val="3885795177"/>
              </p:ext>
            </p:extLst>
          </p:nvPr>
        </p:nvGraphicFramePr>
        <p:xfrm>
          <a:off x="284205" y="949325"/>
          <a:ext cx="11063547" cy="2926080"/>
        </p:xfrm>
        <a:graphic>
          <a:graphicData uri="http://schemas.openxmlformats.org/drawingml/2006/table">
            <a:tbl>
              <a:tblPr>
                <a:tableStyleId>{5C22544A-7EE6-4342-B048-85BDC9FD1C3A}</a:tableStyleId>
              </a:tblPr>
              <a:tblGrid>
                <a:gridCol w="1097280">
                  <a:extLst>
                    <a:ext uri="{9D8B030D-6E8A-4147-A177-3AD203B41FA5}">
                      <a16:colId xmlns:a16="http://schemas.microsoft.com/office/drawing/2014/main" val="513161174"/>
                    </a:ext>
                  </a:extLst>
                </a:gridCol>
                <a:gridCol w="822960">
                  <a:extLst>
                    <a:ext uri="{9D8B030D-6E8A-4147-A177-3AD203B41FA5}">
                      <a16:colId xmlns:a16="http://schemas.microsoft.com/office/drawing/2014/main" val="4196228889"/>
                    </a:ext>
                  </a:extLst>
                </a:gridCol>
                <a:gridCol w="548640">
                  <a:extLst>
                    <a:ext uri="{9D8B030D-6E8A-4147-A177-3AD203B41FA5}">
                      <a16:colId xmlns:a16="http://schemas.microsoft.com/office/drawing/2014/main" val="1701415838"/>
                    </a:ext>
                  </a:extLst>
                </a:gridCol>
                <a:gridCol w="822960">
                  <a:extLst>
                    <a:ext uri="{9D8B030D-6E8A-4147-A177-3AD203B41FA5}">
                      <a16:colId xmlns:a16="http://schemas.microsoft.com/office/drawing/2014/main" val="3056230864"/>
                    </a:ext>
                  </a:extLst>
                </a:gridCol>
                <a:gridCol w="713232">
                  <a:extLst>
                    <a:ext uri="{9D8B030D-6E8A-4147-A177-3AD203B41FA5}">
                      <a16:colId xmlns:a16="http://schemas.microsoft.com/office/drawing/2014/main" val="925750359"/>
                    </a:ext>
                  </a:extLst>
                </a:gridCol>
                <a:gridCol w="713232">
                  <a:extLst>
                    <a:ext uri="{9D8B030D-6E8A-4147-A177-3AD203B41FA5}">
                      <a16:colId xmlns:a16="http://schemas.microsoft.com/office/drawing/2014/main" val="4275689545"/>
                    </a:ext>
                  </a:extLst>
                </a:gridCol>
                <a:gridCol w="713232">
                  <a:extLst>
                    <a:ext uri="{9D8B030D-6E8A-4147-A177-3AD203B41FA5}">
                      <a16:colId xmlns:a16="http://schemas.microsoft.com/office/drawing/2014/main" val="3850651775"/>
                    </a:ext>
                  </a:extLst>
                </a:gridCol>
                <a:gridCol w="713232">
                  <a:extLst>
                    <a:ext uri="{9D8B030D-6E8A-4147-A177-3AD203B41FA5}">
                      <a16:colId xmlns:a16="http://schemas.microsoft.com/office/drawing/2014/main" val="136687087"/>
                    </a:ext>
                  </a:extLst>
                </a:gridCol>
                <a:gridCol w="713232">
                  <a:extLst>
                    <a:ext uri="{9D8B030D-6E8A-4147-A177-3AD203B41FA5}">
                      <a16:colId xmlns:a16="http://schemas.microsoft.com/office/drawing/2014/main" val="152099033"/>
                    </a:ext>
                  </a:extLst>
                </a:gridCol>
                <a:gridCol w="713232">
                  <a:extLst>
                    <a:ext uri="{9D8B030D-6E8A-4147-A177-3AD203B41FA5}">
                      <a16:colId xmlns:a16="http://schemas.microsoft.com/office/drawing/2014/main" val="2764087574"/>
                    </a:ext>
                  </a:extLst>
                </a:gridCol>
                <a:gridCol w="713232">
                  <a:extLst>
                    <a:ext uri="{9D8B030D-6E8A-4147-A177-3AD203B41FA5}">
                      <a16:colId xmlns:a16="http://schemas.microsoft.com/office/drawing/2014/main" val="614430213"/>
                    </a:ext>
                  </a:extLst>
                </a:gridCol>
                <a:gridCol w="713232">
                  <a:extLst>
                    <a:ext uri="{9D8B030D-6E8A-4147-A177-3AD203B41FA5}">
                      <a16:colId xmlns:a16="http://schemas.microsoft.com/office/drawing/2014/main" val="1201122321"/>
                    </a:ext>
                  </a:extLst>
                </a:gridCol>
                <a:gridCol w="713232">
                  <a:extLst>
                    <a:ext uri="{9D8B030D-6E8A-4147-A177-3AD203B41FA5}">
                      <a16:colId xmlns:a16="http://schemas.microsoft.com/office/drawing/2014/main" val="1825554307"/>
                    </a:ext>
                  </a:extLst>
                </a:gridCol>
                <a:gridCol w="640080">
                  <a:extLst>
                    <a:ext uri="{9D8B030D-6E8A-4147-A177-3AD203B41FA5}">
                      <a16:colId xmlns:a16="http://schemas.microsoft.com/office/drawing/2014/main" val="4031981823"/>
                    </a:ext>
                  </a:extLst>
                </a:gridCol>
                <a:gridCol w="712539">
                  <a:extLst>
                    <a:ext uri="{9D8B030D-6E8A-4147-A177-3AD203B41FA5}">
                      <a16:colId xmlns:a16="http://schemas.microsoft.com/office/drawing/2014/main" val="3268930637"/>
                    </a:ext>
                  </a:extLst>
                </a:gridCol>
              </a:tblGrid>
              <a:tr h="292608">
                <a:tc gridSpan="15">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1" u="none" strike="noStrike" kern="1200" dirty="0">
                          <a:solidFill>
                            <a:schemeClr val="dk1"/>
                          </a:solidFill>
                          <a:effectLst/>
                          <a:latin typeface="Brandon Grotesque Regular"/>
                          <a:ea typeface="+mn-ea"/>
                          <a:cs typeface="+mn-cs"/>
                        </a:rPr>
                        <a:t>JAMS &amp; SPREADS</a:t>
                      </a:r>
                    </a:p>
                  </a:txBody>
                  <a:tcPr marL="5701" marR="5701" marT="570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5578623"/>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Strawberry Jam</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900" b="0" u="none" strike="noStrike" kern="1200">
                        <a:solidFill>
                          <a:schemeClr val="tx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71104234"/>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Raspberry Jam</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43433923"/>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Apricot Jam</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19935609"/>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Orange Jam</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endParaRPr lang="en-GB" sz="16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endParaRPr lang="en-GB" sz="16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endParaRPr lang="en-GB" sz="16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endParaRPr lang="en-GB" sz="16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endParaRPr lang="en-GB" sz="16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99851154"/>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Brunette Spread</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Yes</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Yes (hazelnut)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13402908"/>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Speculoos Spread</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(wheat)</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Yes</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9598115"/>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err="1">
                          <a:ln>
                            <a:noFill/>
                          </a:ln>
                          <a:solidFill>
                            <a:prstClr val="black"/>
                          </a:solidFill>
                          <a:effectLst/>
                          <a:uLnTx/>
                          <a:uFillTx/>
                          <a:latin typeface="Brandon Grotesque Regular"/>
                          <a:ea typeface="+mn-ea"/>
                          <a:cs typeface="+mn-cs"/>
                        </a:rPr>
                        <a:t>Noisella</a:t>
                      </a: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 Spread</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Yes</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0" u="none" strike="noStrike" kern="1200">
                          <a:solidFill>
                            <a:schemeClr val="dk1"/>
                          </a:solidFill>
                          <a:effectLst/>
                          <a:latin typeface="Brandon Grotesque Regular"/>
                          <a:ea typeface="+mn-ea"/>
                          <a:cs typeface="+mn-cs"/>
                        </a:rPr>
                        <a:t>Yes (hazelnut)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31890373"/>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Noir Spread</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16738870"/>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LPQ Ketchup Bio</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prstClr val="black"/>
                        </a:solidFill>
                        <a:effectLst/>
                        <a:uLnTx/>
                        <a:uFillTx/>
                        <a:latin typeface="Brandon Grotesque Regular"/>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prstClr val="black"/>
                        </a:solidFill>
                        <a:effectLst/>
                        <a:uLnTx/>
                        <a:uFillTx/>
                        <a:latin typeface="Brandon Grotesque Regular"/>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prstClr val="black"/>
                        </a:solidFill>
                        <a:effectLst/>
                        <a:uLnTx/>
                        <a:uFillTx/>
                        <a:latin typeface="Brandon Grotesque Regular"/>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Brandon Grotesque Regular"/>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a:ln>
                          <a:noFill/>
                        </a:ln>
                        <a:solidFill>
                          <a:prstClr val="black"/>
                        </a:solidFill>
                        <a:effectLst/>
                        <a:uLnTx/>
                        <a:uFillTx/>
                        <a:latin typeface="Brandon Grotesque Regular"/>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dirty="0">
                        <a:ln>
                          <a:noFill/>
                        </a:ln>
                        <a:solidFill>
                          <a:prstClr val="black"/>
                        </a:solidFill>
                        <a:effectLst/>
                        <a:uLnTx/>
                        <a:uFillTx/>
                        <a:latin typeface="Brandon Grotesque Regular"/>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99466063"/>
                  </a:ext>
                </a:extLst>
              </a:tr>
            </a:tbl>
          </a:graphicData>
        </a:graphic>
      </p:graphicFrame>
      <p:sp>
        <p:nvSpPr>
          <p:cNvPr id="7" name="TextBox 6">
            <a:extLst>
              <a:ext uri="{FF2B5EF4-FFF2-40B4-BE49-F238E27FC236}">
                <a16:creationId xmlns:a16="http://schemas.microsoft.com/office/drawing/2014/main" id="{07A8DE69-0B9C-C4EF-097F-5DBBCF0BDB30}"/>
              </a:ext>
            </a:extLst>
          </p:cNvPr>
          <p:cNvSpPr txBox="1"/>
          <p:nvPr/>
        </p:nvSpPr>
        <p:spPr>
          <a:xfrm>
            <a:off x="176505" y="6173942"/>
            <a:ext cx="11060710" cy="369332"/>
          </a:xfrm>
          <a:prstGeom prst="rect">
            <a:avLst/>
          </a:prstGeom>
          <a:noFill/>
        </p:spPr>
        <p:txBody>
          <a:bodyPr wrap="square" rtlCol="0">
            <a:spAutoFit/>
          </a:bodyPr>
          <a:lstStyle/>
          <a:p>
            <a:r>
              <a:rPr lang="en-GB" sz="900"/>
              <a:t>Le Pain Quotidien has identified the allergens present in the raw materials used to make these preparations and has listed them in this table.  We work in an open kitchen where gluten, milk, fish, eggs, sesame, nuts, soy, celery, mustard and sulphites are present. Traces of these allergens can potentially be found in our preparations and products and are indicated with an asterisk.</a:t>
            </a:r>
          </a:p>
        </p:txBody>
      </p:sp>
      <p:sp>
        <p:nvSpPr>
          <p:cNvPr id="8" name="TextBox 7">
            <a:extLst>
              <a:ext uri="{FF2B5EF4-FFF2-40B4-BE49-F238E27FC236}">
                <a16:creationId xmlns:a16="http://schemas.microsoft.com/office/drawing/2014/main" id="{1FEF4009-032F-5261-357C-C34E87353F43}"/>
              </a:ext>
            </a:extLst>
          </p:cNvPr>
          <p:cNvSpPr txBox="1"/>
          <p:nvPr/>
        </p:nvSpPr>
        <p:spPr>
          <a:xfrm>
            <a:off x="176505" y="6534610"/>
            <a:ext cx="6272871" cy="215444"/>
          </a:xfrm>
          <a:prstGeom prst="rect">
            <a:avLst/>
          </a:prstGeom>
          <a:noFill/>
        </p:spPr>
        <p:txBody>
          <a:bodyPr wrap="none" rtlCol="0">
            <a:spAutoFit/>
          </a:bodyPr>
          <a:lstStyle/>
          <a:p>
            <a:r>
              <a:rPr lang="en-GB" sz="800" b="1"/>
              <a:t>Please note that the allergen (milk) in individual butter is not included in the table. The same applies to spreads (milk and nuts) found on tables.</a:t>
            </a:r>
          </a:p>
        </p:txBody>
      </p:sp>
      <p:sp>
        <p:nvSpPr>
          <p:cNvPr id="11" name="Titre 2">
            <a:extLst>
              <a:ext uri="{FF2B5EF4-FFF2-40B4-BE49-F238E27FC236}">
                <a16:creationId xmlns:a16="http://schemas.microsoft.com/office/drawing/2014/main" id="{C353888F-1C6F-CC96-A9D6-06B55DD85E14}"/>
              </a:ext>
            </a:extLst>
          </p:cNvPr>
          <p:cNvSpPr>
            <a:spLocks noGrp="1"/>
          </p:cNvSpPr>
          <p:nvPr>
            <p:ph type="title"/>
          </p:nvPr>
        </p:nvSpPr>
        <p:spPr>
          <a:xfrm>
            <a:off x="459723" y="51289"/>
            <a:ext cx="10888722" cy="526874"/>
          </a:xfrm>
          <a:noFill/>
        </p:spPr>
        <p:txBody>
          <a:bodyPr>
            <a:noAutofit/>
          </a:bodyPr>
          <a:lstStyle/>
          <a:p>
            <a:pPr algn="ctr"/>
            <a:r>
              <a:rPr lang="fr-FR" sz="1800" b="1"/>
              <a:t>(*) </a:t>
            </a:r>
            <a:r>
              <a:rPr lang="nl-NL" sz="1800" b="1"/>
              <a:t>Possible present or traces present</a:t>
            </a:r>
            <a:endParaRPr lang="en-GB" sz="1800" b="1"/>
          </a:p>
        </p:txBody>
      </p:sp>
      <p:sp>
        <p:nvSpPr>
          <p:cNvPr id="2" name="ZoneTexte 12">
            <a:extLst>
              <a:ext uri="{FF2B5EF4-FFF2-40B4-BE49-F238E27FC236}">
                <a16:creationId xmlns:a16="http://schemas.microsoft.com/office/drawing/2014/main" id="{260873E2-C290-B3B0-B7C7-607E0572660A}"/>
              </a:ext>
            </a:extLst>
          </p:cNvPr>
          <p:cNvSpPr txBox="1"/>
          <p:nvPr/>
        </p:nvSpPr>
        <p:spPr>
          <a:xfrm>
            <a:off x="11359591" y="6526916"/>
            <a:ext cx="917359" cy="230832"/>
          </a:xfrm>
          <a:prstGeom prst="rect">
            <a:avLst/>
          </a:prstGeom>
          <a:noFill/>
        </p:spPr>
        <p:txBody>
          <a:bodyPr wrap="square" lIns="91440" tIns="45720" rIns="91440" bIns="45720" rtlCol="0" anchor="t">
            <a:spAutoFit/>
          </a:bodyPr>
          <a:lstStyle/>
          <a:p>
            <a:r>
              <a:rPr lang="en-GB" sz="900" dirty="0"/>
              <a:t>26/03/2025</a:t>
            </a:r>
            <a:endParaRPr lang="fr-FR" sz="900" dirty="0"/>
          </a:p>
        </p:txBody>
      </p:sp>
    </p:spTree>
    <p:extLst>
      <p:ext uri="{BB962C8B-B14F-4D97-AF65-F5344CB8AC3E}">
        <p14:creationId xmlns:p14="http://schemas.microsoft.com/office/powerpoint/2010/main" val="1412376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
            <a:extLst>
              <a:ext uri="{FF2B5EF4-FFF2-40B4-BE49-F238E27FC236}">
                <a16:creationId xmlns:a16="http://schemas.microsoft.com/office/drawing/2014/main" id="{F7E2B050-3E89-3B4C-B3F9-8D648D9828F2}"/>
              </a:ext>
            </a:extLst>
          </p:cNvPr>
          <p:cNvGraphicFramePr>
            <a:graphicFrameLocks noGrp="1"/>
          </p:cNvGraphicFramePr>
          <p:nvPr>
            <p:extLst>
              <p:ext uri="{D42A27DB-BD31-4B8C-83A1-F6EECF244321}">
                <p14:modId xmlns:p14="http://schemas.microsoft.com/office/powerpoint/2010/main" val="719376876"/>
              </p:ext>
            </p:extLst>
          </p:nvPr>
        </p:nvGraphicFramePr>
        <p:xfrm>
          <a:off x="284205" y="669555"/>
          <a:ext cx="11064240" cy="279770"/>
        </p:xfrm>
        <a:graphic>
          <a:graphicData uri="http://schemas.openxmlformats.org/drawingml/2006/table">
            <a:tbl>
              <a:tblPr>
                <a:tableStyleId>{5C22544A-7EE6-4342-B048-85BDC9FD1C3A}</a:tableStyleId>
              </a:tblPr>
              <a:tblGrid>
                <a:gridCol w="1097280">
                  <a:extLst>
                    <a:ext uri="{9D8B030D-6E8A-4147-A177-3AD203B41FA5}">
                      <a16:colId xmlns:a16="http://schemas.microsoft.com/office/drawing/2014/main" val="513161174"/>
                    </a:ext>
                  </a:extLst>
                </a:gridCol>
                <a:gridCol w="822960">
                  <a:extLst>
                    <a:ext uri="{9D8B030D-6E8A-4147-A177-3AD203B41FA5}">
                      <a16:colId xmlns:a16="http://schemas.microsoft.com/office/drawing/2014/main" val="4196228889"/>
                    </a:ext>
                  </a:extLst>
                </a:gridCol>
                <a:gridCol w="548640">
                  <a:extLst>
                    <a:ext uri="{9D8B030D-6E8A-4147-A177-3AD203B41FA5}">
                      <a16:colId xmlns:a16="http://schemas.microsoft.com/office/drawing/2014/main" val="1701415838"/>
                    </a:ext>
                  </a:extLst>
                </a:gridCol>
                <a:gridCol w="822960">
                  <a:extLst>
                    <a:ext uri="{9D8B030D-6E8A-4147-A177-3AD203B41FA5}">
                      <a16:colId xmlns:a16="http://schemas.microsoft.com/office/drawing/2014/main" val="3056230864"/>
                    </a:ext>
                  </a:extLst>
                </a:gridCol>
                <a:gridCol w="713232">
                  <a:extLst>
                    <a:ext uri="{9D8B030D-6E8A-4147-A177-3AD203B41FA5}">
                      <a16:colId xmlns:a16="http://schemas.microsoft.com/office/drawing/2014/main" val="925750359"/>
                    </a:ext>
                  </a:extLst>
                </a:gridCol>
                <a:gridCol w="713232">
                  <a:extLst>
                    <a:ext uri="{9D8B030D-6E8A-4147-A177-3AD203B41FA5}">
                      <a16:colId xmlns:a16="http://schemas.microsoft.com/office/drawing/2014/main" val="4275689545"/>
                    </a:ext>
                  </a:extLst>
                </a:gridCol>
                <a:gridCol w="713232">
                  <a:extLst>
                    <a:ext uri="{9D8B030D-6E8A-4147-A177-3AD203B41FA5}">
                      <a16:colId xmlns:a16="http://schemas.microsoft.com/office/drawing/2014/main" val="3850651775"/>
                    </a:ext>
                  </a:extLst>
                </a:gridCol>
                <a:gridCol w="713232">
                  <a:extLst>
                    <a:ext uri="{9D8B030D-6E8A-4147-A177-3AD203B41FA5}">
                      <a16:colId xmlns:a16="http://schemas.microsoft.com/office/drawing/2014/main" val="136687087"/>
                    </a:ext>
                  </a:extLst>
                </a:gridCol>
                <a:gridCol w="713232">
                  <a:extLst>
                    <a:ext uri="{9D8B030D-6E8A-4147-A177-3AD203B41FA5}">
                      <a16:colId xmlns:a16="http://schemas.microsoft.com/office/drawing/2014/main" val="152099033"/>
                    </a:ext>
                  </a:extLst>
                </a:gridCol>
                <a:gridCol w="713232">
                  <a:extLst>
                    <a:ext uri="{9D8B030D-6E8A-4147-A177-3AD203B41FA5}">
                      <a16:colId xmlns:a16="http://schemas.microsoft.com/office/drawing/2014/main" val="2764087574"/>
                    </a:ext>
                  </a:extLst>
                </a:gridCol>
                <a:gridCol w="713232">
                  <a:extLst>
                    <a:ext uri="{9D8B030D-6E8A-4147-A177-3AD203B41FA5}">
                      <a16:colId xmlns:a16="http://schemas.microsoft.com/office/drawing/2014/main" val="614430213"/>
                    </a:ext>
                  </a:extLst>
                </a:gridCol>
                <a:gridCol w="713232">
                  <a:extLst>
                    <a:ext uri="{9D8B030D-6E8A-4147-A177-3AD203B41FA5}">
                      <a16:colId xmlns:a16="http://schemas.microsoft.com/office/drawing/2014/main" val="1201122321"/>
                    </a:ext>
                  </a:extLst>
                </a:gridCol>
                <a:gridCol w="713232">
                  <a:extLst>
                    <a:ext uri="{9D8B030D-6E8A-4147-A177-3AD203B41FA5}">
                      <a16:colId xmlns:a16="http://schemas.microsoft.com/office/drawing/2014/main" val="1825554307"/>
                    </a:ext>
                  </a:extLst>
                </a:gridCol>
                <a:gridCol w="640080">
                  <a:extLst>
                    <a:ext uri="{9D8B030D-6E8A-4147-A177-3AD203B41FA5}">
                      <a16:colId xmlns:a16="http://schemas.microsoft.com/office/drawing/2014/main" val="4031981823"/>
                    </a:ext>
                  </a:extLst>
                </a:gridCol>
                <a:gridCol w="713232">
                  <a:extLst>
                    <a:ext uri="{9D8B030D-6E8A-4147-A177-3AD203B41FA5}">
                      <a16:colId xmlns:a16="http://schemas.microsoft.com/office/drawing/2014/main" val="3268930637"/>
                    </a:ext>
                  </a:extLst>
                </a:gridCol>
              </a:tblGrid>
              <a:tr h="279770">
                <a:tc>
                  <a:txBody>
                    <a:bodyPr/>
                    <a:lstStyle/>
                    <a:p>
                      <a:pPr algn="ctr" rtl="0" fontAlgn="ctr"/>
                      <a:r>
                        <a:rPr lang="en-GB" sz="1000" b="1" u="none" strike="noStrike" dirty="0">
                          <a:effectLst/>
                          <a:latin typeface="Brandon Grotesque Regular" panose="020B0503020203060202" pitchFamily="34" charset="77"/>
                        </a:rPr>
                        <a:t>PRODUCT</a:t>
                      </a:r>
                      <a:endParaRPr lang="en-GB" sz="1000" b="1" i="0" u="none" strike="noStrike" dirty="0">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algn="ctr" rtl="0" fontAlgn="ctr"/>
                      <a:r>
                        <a:rPr lang="en-GB" sz="800" b="1" u="none" strike="noStrike" dirty="0">
                          <a:effectLst/>
                          <a:latin typeface="Brandon Grotesque Regular" panose="020B0503020203060202" pitchFamily="34" charset="77"/>
                        </a:rPr>
                        <a:t>GLUTEN</a:t>
                      </a:r>
                      <a:endParaRPr lang="en-GB" sz="800" b="1" i="0" u="none" strike="noStrike" dirty="0">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MILK</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nl-BE" sz="800" b="1">
                          <a:latin typeface="Brandon Grotesque Regular" panose="020B0503020203060202" pitchFamily="34" charset="77"/>
                        </a:rPr>
                        <a:t>MOLLUSCS</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FISH</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EGGS</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ARACHIDE</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SESAME </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NUTS</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SOYA</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CELERY</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MUSTARD</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SULPHITES</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LUPIN</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nl-BE" sz="800" b="1" dirty="0">
                          <a:latin typeface="Brandon Grotesque Regular" panose="020B0503020203060202" pitchFamily="34" charset="77"/>
                        </a:rPr>
                        <a:t>CRUSTACEANS</a:t>
                      </a:r>
                      <a:endParaRPr lang="en-GB" sz="800" b="1" i="0" u="none" strike="noStrike" dirty="0">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180231403"/>
                  </a:ext>
                </a:extLst>
              </a:tr>
            </a:tbl>
          </a:graphicData>
        </a:graphic>
      </p:graphicFrame>
      <p:graphicFrame>
        <p:nvGraphicFramePr>
          <p:cNvPr id="3" name="Table 1">
            <a:extLst>
              <a:ext uri="{FF2B5EF4-FFF2-40B4-BE49-F238E27FC236}">
                <a16:creationId xmlns:a16="http://schemas.microsoft.com/office/drawing/2014/main" id="{78305894-A0E1-BFBF-9F51-B941AA73A444}"/>
              </a:ext>
            </a:extLst>
          </p:cNvPr>
          <p:cNvGraphicFramePr>
            <a:graphicFrameLocks noGrp="1"/>
          </p:cNvGraphicFramePr>
          <p:nvPr>
            <p:extLst>
              <p:ext uri="{D42A27DB-BD31-4B8C-83A1-F6EECF244321}">
                <p14:modId xmlns:p14="http://schemas.microsoft.com/office/powerpoint/2010/main" val="3661661485"/>
              </p:ext>
            </p:extLst>
          </p:nvPr>
        </p:nvGraphicFramePr>
        <p:xfrm>
          <a:off x="284205" y="949325"/>
          <a:ext cx="11063535" cy="3174478"/>
        </p:xfrm>
        <a:graphic>
          <a:graphicData uri="http://schemas.openxmlformats.org/drawingml/2006/table">
            <a:tbl>
              <a:tblPr>
                <a:tableStyleId>{5C22544A-7EE6-4342-B048-85BDC9FD1C3A}</a:tableStyleId>
              </a:tblPr>
              <a:tblGrid>
                <a:gridCol w="1097280">
                  <a:extLst>
                    <a:ext uri="{9D8B030D-6E8A-4147-A177-3AD203B41FA5}">
                      <a16:colId xmlns:a16="http://schemas.microsoft.com/office/drawing/2014/main" val="513161174"/>
                    </a:ext>
                  </a:extLst>
                </a:gridCol>
                <a:gridCol w="822959">
                  <a:extLst>
                    <a:ext uri="{9D8B030D-6E8A-4147-A177-3AD203B41FA5}">
                      <a16:colId xmlns:a16="http://schemas.microsoft.com/office/drawing/2014/main" val="4196228889"/>
                    </a:ext>
                  </a:extLst>
                </a:gridCol>
                <a:gridCol w="548640">
                  <a:extLst>
                    <a:ext uri="{9D8B030D-6E8A-4147-A177-3AD203B41FA5}">
                      <a16:colId xmlns:a16="http://schemas.microsoft.com/office/drawing/2014/main" val="1701415838"/>
                    </a:ext>
                  </a:extLst>
                </a:gridCol>
                <a:gridCol w="822959">
                  <a:extLst>
                    <a:ext uri="{9D8B030D-6E8A-4147-A177-3AD203B41FA5}">
                      <a16:colId xmlns:a16="http://schemas.microsoft.com/office/drawing/2014/main" val="3056230864"/>
                    </a:ext>
                  </a:extLst>
                </a:gridCol>
                <a:gridCol w="713231">
                  <a:extLst>
                    <a:ext uri="{9D8B030D-6E8A-4147-A177-3AD203B41FA5}">
                      <a16:colId xmlns:a16="http://schemas.microsoft.com/office/drawing/2014/main" val="925750359"/>
                    </a:ext>
                  </a:extLst>
                </a:gridCol>
                <a:gridCol w="713231">
                  <a:extLst>
                    <a:ext uri="{9D8B030D-6E8A-4147-A177-3AD203B41FA5}">
                      <a16:colId xmlns:a16="http://schemas.microsoft.com/office/drawing/2014/main" val="4275689545"/>
                    </a:ext>
                  </a:extLst>
                </a:gridCol>
                <a:gridCol w="713231">
                  <a:extLst>
                    <a:ext uri="{9D8B030D-6E8A-4147-A177-3AD203B41FA5}">
                      <a16:colId xmlns:a16="http://schemas.microsoft.com/office/drawing/2014/main" val="3850651775"/>
                    </a:ext>
                  </a:extLst>
                </a:gridCol>
                <a:gridCol w="713231">
                  <a:extLst>
                    <a:ext uri="{9D8B030D-6E8A-4147-A177-3AD203B41FA5}">
                      <a16:colId xmlns:a16="http://schemas.microsoft.com/office/drawing/2014/main" val="136687087"/>
                    </a:ext>
                  </a:extLst>
                </a:gridCol>
                <a:gridCol w="713231">
                  <a:extLst>
                    <a:ext uri="{9D8B030D-6E8A-4147-A177-3AD203B41FA5}">
                      <a16:colId xmlns:a16="http://schemas.microsoft.com/office/drawing/2014/main" val="152099033"/>
                    </a:ext>
                  </a:extLst>
                </a:gridCol>
                <a:gridCol w="713231">
                  <a:extLst>
                    <a:ext uri="{9D8B030D-6E8A-4147-A177-3AD203B41FA5}">
                      <a16:colId xmlns:a16="http://schemas.microsoft.com/office/drawing/2014/main" val="2764087574"/>
                    </a:ext>
                  </a:extLst>
                </a:gridCol>
                <a:gridCol w="713231">
                  <a:extLst>
                    <a:ext uri="{9D8B030D-6E8A-4147-A177-3AD203B41FA5}">
                      <a16:colId xmlns:a16="http://schemas.microsoft.com/office/drawing/2014/main" val="614430213"/>
                    </a:ext>
                  </a:extLst>
                </a:gridCol>
                <a:gridCol w="713231">
                  <a:extLst>
                    <a:ext uri="{9D8B030D-6E8A-4147-A177-3AD203B41FA5}">
                      <a16:colId xmlns:a16="http://schemas.microsoft.com/office/drawing/2014/main" val="1201122321"/>
                    </a:ext>
                  </a:extLst>
                </a:gridCol>
                <a:gridCol w="713231">
                  <a:extLst>
                    <a:ext uri="{9D8B030D-6E8A-4147-A177-3AD203B41FA5}">
                      <a16:colId xmlns:a16="http://schemas.microsoft.com/office/drawing/2014/main" val="1825554307"/>
                    </a:ext>
                  </a:extLst>
                </a:gridCol>
                <a:gridCol w="463176">
                  <a:extLst>
                    <a:ext uri="{9D8B030D-6E8A-4147-A177-3AD203B41FA5}">
                      <a16:colId xmlns:a16="http://schemas.microsoft.com/office/drawing/2014/main" val="4031981823"/>
                    </a:ext>
                  </a:extLst>
                </a:gridCol>
                <a:gridCol w="889442">
                  <a:extLst>
                    <a:ext uri="{9D8B030D-6E8A-4147-A177-3AD203B41FA5}">
                      <a16:colId xmlns:a16="http://schemas.microsoft.com/office/drawing/2014/main" val="3268930637"/>
                    </a:ext>
                  </a:extLst>
                </a:gridCol>
              </a:tblGrid>
              <a:tr h="292608">
                <a:tc gridSpan="15">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1" u="none" strike="noStrike" kern="1200" dirty="0">
                          <a:solidFill>
                            <a:schemeClr val="dk1"/>
                          </a:solidFill>
                          <a:effectLst/>
                          <a:latin typeface="Brandon Grotesque Regular"/>
                          <a:ea typeface="+mn-ea"/>
                          <a:cs typeface="+mn-cs"/>
                        </a:rPr>
                        <a:t>ORGANIC EGGS</a:t>
                      </a:r>
                    </a:p>
                  </a:txBody>
                  <a:tcPr marL="5701" marR="5701" marT="570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5578623"/>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Soft Boiled Eggs (1 or 2)</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(wheat, barley, rye)</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900" b="0" u="none" strike="noStrike" kern="1200">
                        <a:solidFill>
                          <a:schemeClr val="tx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71104234"/>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Scrambled Eggs</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(wheat, barley, rye)</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43433923"/>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Scrambled Eggs with Avocado Half</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(wheat, barley, rye)</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19935609"/>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Scrambled Eggs with Hepburn’s Bacon</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(wheat, barley, rye)</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endParaRPr lang="en-GB" sz="16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endParaRPr lang="en-GB" sz="16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endParaRPr lang="en-GB" sz="16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endParaRPr lang="en-GB" sz="16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endParaRPr lang="en-GB" sz="16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99851154"/>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Scrambled Eggs with Hepburn’s Free-Range ham</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(wheat, barley, rye)</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endParaRPr lang="en-GB" sz="16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13402908"/>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Scrambled Eggs with Severn &amp; Wye Cold Smoked Salmon</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(wheat, barley, rye)</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Yes</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9598115"/>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Scrambled Egg Toast</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a:lnSpc>
                          <a:spcPct val="100000"/>
                        </a:lnSpc>
                        <a:spcBef>
                          <a:spcPts val="0"/>
                        </a:spcBef>
                        <a:spcAft>
                          <a:spcPts val="0"/>
                        </a:spcAft>
                        <a:buClrTx/>
                        <a:buSzTx/>
                        <a:buFontTx/>
                        <a:buNone/>
                      </a:pPr>
                      <a:r>
                        <a:rPr lang="en-GB" sz="900" b="0" i="0" u="none" strike="noStrike" kern="1200" cap="none" spc="0" normalizeH="0" baseline="0" noProof="0" dirty="0">
                          <a:ln>
                            <a:noFill/>
                          </a:ln>
                          <a:solidFill>
                            <a:prstClr val="black"/>
                          </a:solidFill>
                          <a:effectLst/>
                          <a:uLnTx/>
                          <a:uFillTx/>
                          <a:latin typeface="Brandon Grotesque Regular"/>
                          <a:ea typeface="+mn-ea"/>
                          <a:cs typeface="+mn-cs"/>
                        </a:rPr>
                        <a:t>Yes (wheat, rye)</a:t>
                      </a:r>
                      <a:endParaRPr kumimoji="0" lang="en-GB" sz="900" b="0" i="0" u="none" strike="noStrike" kern="1200" cap="none" spc="0" normalizeH="0" baseline="0" noProof="0" dirty="0">
                        <a:ln>
                          <a:noFill/>
                        </a:ln>
                        <a:solidFill>
                          <a:prstClr val="black"/>
                        </a:solidFill>
                        <a:effectLst/>
                        <a:uLnTx/>
                        <a:uFillTx/>
                        <a:latin typeface="Brandon Grotesque Regular"/>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Yes</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lvl="0" algn="ctr" defTabSz="914400">
                        <a:buNone/>
                      </a:pPr>
                      <a:endParaRPr lang="en-GB" sz="1000" b="0" u="none" strike="noStrike" kern="1200" dirty="0">
                        <a:solidFill>
                          <a:schemeClr val="dk1"/>
                        </a:solidFill>
                        <a:effectLst/>
                        <a:latin typeface="Brandon Grotesque Regular"/>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lvl="0" algn="ctr" defTabSz="914400">
                        <a:buNone/>
                      </a:pPr>
                      <a:r>
                        <a:rPr lang="en-GB" sz="1600" b="0" u="none" strike="noStrike" kern="1200" dirty="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a:lnSpc>
                          <a:spcPct val="100000"/>
                        </a:lnSpc>
                        <a:spcBef>
                          <a:spcPts val="0"/>
                        </a:spcBef>
                        <a:spcAft>
                          <a:spcPts val="0"/>
                        </a:spcAft>
                        <a:buClrTx/>
                        <a:buSzTx/>
                        <a:buFontTx/>
                        <a:buNone/>
                        <a:tabLst/>
                        <a:defRPr/>
                      </a:pPr>
                      <a:r>
                        <a:rPr lang="en-GB" sz="900" b="0" i="0" u="none" strike="noStrike" kern="1200" cap="none" spc="0" normalizeH="0" baseline="0" noProof="0" dirty="0">
                          <a:ln>
                            <a:noFill/>
                          </a:ln>
                          <a:solidFill>
                            <a:prstClr val="black"/>
                          </a:solidFill>
                          <a:effectLst/>
                          <a:uLnTx/>
                          <a:uFillTx/>
                          <a:latin typeface="Brandon Grotesque Regular"/>
                          <a:ea typeface="+mn-ea"/>
                          <a:cs typeface="+mn-cs"/>
                        </a:rPr>
                        <a:t>Yes</a:t>
                      </a:r>
                      <a:endParaRPr kumimoji="0" lang="en-GB" sz="900" b="0" i="0" u="none" strike="noStrike" kern="1200" cap="none" spc="0" normalizeH="0" baseline="0" noProof="0" dirty="0">
                        <a:ln>
                          <a:noFill/>
                        </a:ln>
                        <a:solidFill>
                          <a:prstClr val="black"/>
                        </a:solidFill>
                        <a:effectLst/>
                        <a:uLnTx/>
                        <a:uFillTx/>
                        <a:latin typeface="Brandon Grotesque Regular"/>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lvl="0" algn="ctr" defTabSz="914400">
                        <a:buNone/>
                      </a:pPr>
                      <a:endParaRPr lang="en-GB" sz="1600" b="0" u="none" strike="noStrike" kern="1200" dirty="0">
                        <a:solidFill>
                          <a:schemeClr val="tx1"/>
                        </a:solidFill>
                        <a:effectLst/>
                        <a:latin typeface="Brandon Grotesque Regular"/>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a:lnSpc>
                          <a:spcPct val="100000"/>
                        </a:lnSpc>
                        <a:spcBef>
                          <a:spcPts val="0"/>
                        </a:spcBef>
                        <a:spcAft>
                          <a:spcPts val="0"/>
                        </a:spcAft>
                        <a:buClrTx/>
                        <a:buSzTx/>
                        <a:buFontTx/>
                        <a:buNone/>
                        <a:tabLst/>
                        <a:defRPr/>
                      </a:pPr>
                      <a:r>
                        <a:rPr lang="en-GB" sz="900" b="0" i="0" u="none" strike="noStrike" kern="1200" cap="none" spc="0" normalizeH="0" baseline="0" noProof="0" dirty="0">
                          <a:ln>
                            <a:noFill/>
                          </a:ln>
                          <a:solidFill>
                            <a:prstClr val="black"/>
                          </a:solidFill>
                          <a:effectLst/>
                          <a:uLnTx/>
                          <a:uFillTx/>
                          <a:latin typeface="Brandon Grotesque Regular"/>
                          <a:ea typeface="+mn-ea"/>
                          <a:cs typeface="+mn-cs"/>
                        </a:rPr>
                        <a:t>Yes</a:t>
                      </a:r>
                      <a:endParaRPr kumimoji="0" lang="en-GB" sz="900" b="0" i="0" u="none" strike="noStrike" kern="1200" cap="none" spc="0" normalizeH="0" baseline="0" noProof="0" dirty="0">
                        <a:ln>
                          <a:noFill/>
                        </a:ln>
                        <a:solidFill>
                          <a:prstClr val="black"/>
                        </a:solidFill>
                        <a:effectLst/>
                        <a:uLnTx/>
                        <a:uFillTx/>
                        <a:latin typeface="Brandon Grotesque Regular"/>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a:lnSpc>
                          <a:spcPct val="100000"/>
                        </a:lnSpc>
                        <a:spcBef>
                          <a:spcPts val="0"/>
                        </a:spcBef>
                        <a:spcAft>
                          <a:spcPts val="0"/>
                        </a:spcAft>
                        <a:buClrTx/>
                        <a:buSzTx/>
                        <a:buFontTx/>
                        <a:buNone/>
                        <a:tabLst/>
                        <a:defRPr/>
                      </a:pPr>
                      <a:r>
                        <a:rPr lang="en-GB" sz="1600" b="0" u="none" strike="noStrike" kern="1200" dirty="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a:lnSpc>
                          <a:spcPct val="100000"/>
                        </a:lnSpc>
                        <a:spcBef>
                          <a:spcPts val="0"/>
                        </a:spcBef>
                        <a:spcAft>
                          <a:spcPts val="0"/>
                        </a:spcAft>
                        <a:buClrTx/>
                        <a:buSzTx/>
                        <a:buFontTx/>
                        <a:buNone/>
                        <a:tabLst/>
                        <a:defRPr/>
                      </a:pPr>
                      <a:r>
                        <a:rPr lang="en-GB" sz="1600" b="0" i="0" u="none" strike="noStrike" kern="1200" cap="none" spc="0" normalizeH="0" baseline="0" noProof="0" dirty="0">
                          <a:ln>
                            <a:noFill/>
                          </a:ln>
                          <a:solidFill>
                            <a:prstClr val="black"/>
                          </a:solidFill>
                          <a:effectLst/>
                          <a:uLnTx/>
                          <a:uFillTx/>
                          <a:latin typeface="Brandon Grotesque Regular"/>
                          <a:ea typeface="+mn-ea"/>
                          <a:cs typeface="+mn-cs"/>
                        </a:rPr>
                        <a:t>*</a:t>
                      </a:r>
                      <a:endParaRPr kumimoji="0" lang="en-GB" sz="1600" b="0" i="0" u="none" strike="noStrike" kern="1200" cap="none" spc="0" normalizeH="0" baseline="0" noProof="0" dirty="0">
                        <a:ln>
                          <a:noFill/>
                        </a:ln>
                        <a:solidFill>
                          <a:prstClr val="black"/>
                        </a:solidFill>
                        <a:effectLst/>
                        <a:uLnTx/>
                        <a:uFillTx/>
                        <a:latin typeface="Brandon Grotesque Regular"/>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solidFill>
                        <a:effectLst/>
                        <a:uLnTx/>
                        <a:uFillTx/>
                        <a:latin typeface="Brandon Grotesque Regular"/>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lvl="0" algn="ctr" defTabSz="914400">
                        <a:buNone/>
                      </a:pPr>
                      <a:endParaRPr lang="en-GB" sz="1000" b="0" u="none" strike="noStrike" kern="1200">
                        <a:solidFill>
                          <a:schemeClr val="dk1"/>
                        </a:solidFill>
                        <a:effectLst/>
                        <a:latin typeface="Brandon Grotesque Regular"/>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lvl="0" algn="ctr" defTabSz="914400">
                        <a:buNone/>
                      </a:pPr>
                      <a:endParaRPr lang="en-GB" sz="1000" b="0" u="none" strike="noStrike" kern="1200">
                        <a:solidFill>
                          <a:schemeClr val="dk1"/>
                        </a:solidFill>
                        <a:effectLst/>
                        <a:latin typeface="Brandon Grotesque Regular"/>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6811435"/>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Scrambled Eggs with Feta</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Yes (wheat, barley, rye)</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solidFill>
                        <a:effectLst/>
                        <a:uLnTx/>
                        <a:uFillTx/>
                        <a:latin typeface="Brandon Grotesque Regular"/>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highlight>
                          <a:srgbClr val="FFFF00"/>
                        </a:highlight>
                        <a:latin typeface="Brandon Grotesque Regular"/>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highlight>
                          <a:srgbClr val="FFFF00"/>
                        </a:highlight>
                        <a:latin typeface="Brandon Grotesque Regular"/>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66013636"/>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Breakfast Bowl</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a:lnSpc>
                          <a:spcPct val="100000"/>
                        </a:lnSpc>
                        <a:spcBef>
                          <a:spcPts val="0"/>
                        </a:spcBef>
                        <a:spcAft>
                          <a:spcPts val="0"/>
                        </a:spcAft>
                        <a:buClrTx/>
                        <a:buSzTx/>
                        <a:buFontTx/>
                        <a:buNone/>
                      </a:pPr>
                      <a:r>
                        <a:rPr lang="en-GB" sz="900" b="0" i="0" u="none" strike="noStrike" kern="1200" cap="none" spc="0" normalizeH="0" baseline="0" noProof="0">
                          <a:ln>
                            <a:noFill/>
                          </a:ln>
                          <a:solidFill>
                            <a:prstClr val="black"/>
                          </a:solidFill>
                          <a:effectLst/>
                          <a:uLnTx/>
                          <a:uFillTx/>
                          <a:latin typeface="Brandon Grotesque Regular"/>
                          <a:ea typeface="+mn-ea"/>
                          <a:cs typeface="+mn-cs"/>
                        </a:rPr>
                        <a:t>Yes (wheat)</a:t>
                      </a:r>
                      <a:endParaRPr kumimoji="0" lang="en-GB" sz="900" b="0" i="0" u="none" strike="noStrike" kern="1200" cap="none" spc="0" normalizeH="0" baseline="0" noProof="0">
                        <a:ln>
                          <a:noFill/>
                        </a:ln>
                        <a:solidFill>
                          <a:prstClr val="black"/>
                        </a:solidFill>
                        <a:effectLst/>
                        <a:uLnTx/>
                        <a:uFillTx/>
                        <a:latin typeface="Brandon Grotesque Regular"/>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a:lnSpc>
                          <a:spcPct val="100000"/>
                        </a:lnSpc>
                        <a:spcBef>
                          <a:spcPts val="0"/>
                        </a:spcBef>
                        <a:spcAft>
                          <a:spcPts val="0"/>
                        </a:spcAft>
                        <a:buClrTx/>
                        <a:buSzTx/>
                        <a:buFontTx/>
                        <a:buNone/>
                        <a:tabLst/>
                        <a:defRPr/>
                      </a:pPr>
                      <a:r>
                        <a:rPr lang="en-GB" sz="900" b="0" i="0" u="none" strike="noStrike" kern="1200" cap="none" spc="0" normalizeH="0" baseline="0" noProof="0">
                          <a:ln>
                            <a:noFill/>
                          </a:ln>
                          <a:solidFill>
                            <a:prstClr val="black"/>
                          </a:solidFill>
                          <a:effectLst/>
                          <a:uLnTx/>
                          <a:uFillTx/>
                          <a:latin typeface="Brandon Grotesque Regular"/>
                          <a:ea typeface="+mn-ea"/>
                          <a:cs typeface="+mn-cs"/>
                        </a:rPr>
                        <a:t>Yes</a:t>
                      </a:r>
                      <a:endParaRPr kumimoji="0" lang="en-GB" sz="900" b="0" i="0" u="none" strike="noStrike" kern="1200" cap="none" spc="0" normalizeH="0" baseline="0" noProof="0">
                        <a:ln>
                          <a:noFill/>
                        </a:ln>
                        <a:solidFill>
                          <a:prstClr val="black"/>
                        </a:solidFill>
                        <a:effectLst/>
                        <a:uLnTx/>
                        <a:uFillTx/>
                        <a:latin typeface="Brandon Grotesque Regular"/>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lvl="0" algn="ctr" defTabSz="914400">
                        <a:buNone/>
                      </a:pPr>
                      <a:endParaRPr lang="en-GB" sz="1000" b="0" u="none" strike="noStrike" kern="1200">
                        <a:solidFill>
                          <a:schemeClr val="dk1"/>
                        </a:solidFill>
                        <a:effectLst/>
                        <a:latin typeface="Brandon Grotesque Regular"/>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lvl="0" algn="ctr" defTabSz="914400">
                        <a:buNone/>
                      </a:pPr>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a:lnSpc>
                          <a:spcPct val="100000"/>
                        </a:lnSpc>
                        <a:spcBef>
                          <a:spcPts val="0"/>
                        </a:spcBef>
                        <a:spcAft>
                          <a:spcPts val="0"/>
                        </a:spcAft>
                        <a:buClrTx/>
                        <a:buSzTx/>
                        <a:buFontTx/>
                        <a:buNone/>
                        <a:tabLst/>
                        <a:defRPr/>
                      </a:pPr>
                      <a:r>
                        <a:rPr lang="en-GB" sz="900" b="0" i="0" u="none" strike="noStrike" kern="1200" cap="none" spc="0" normalizeH="0" baseline="0" noProof="0">
                          <a:ln>
                            <a:noFill/>
                          </a:ln>
                          <a:solidFill>
                            <a:prstClr val="black"/>
                          </a:solidFill>
                          <a:effectLst/>
                          <a:uLnTx/>
                          <a:uFillTx/>
                          <a:latin typeface="Brandon Grotesque Regular"/>
                          <a:ea typeface="+mn-ea"/>
                          <a:cs typeface="+mn-cs"/>
                        </a:rPr>
                        <a:t>Yes</a:t>
                      </a:r>
                      <a:endParaRPr kumimoji="0" lang="en-GB" sz="900" b="0" i="0" u="none" strike="noStrike" kern="1200" cap="none" spc="0" normalizeH="0" baseline="0" noProof="0">
                        <a:ln>
                          <a:noFill/>
                        </a:ln>
                        <a:solidFill>
                          <a:prstClr val="black"/>
                        </a:solidFill>
                        <a:effectLst/>
                        <a:uLnTx/>
                        <a:uFillTx/>
                        <a:latin typeface="Brandon Grotesque Regular"/>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lvl="0" algn="ctr" defTabSz="914400">
                        <a:buNone/>
                      </a:pPr>
                      <a:endParaRPr lang="en-GB" sz="1600" b="0" u="none" strike="noStrike" kern="1200">
                        <a:solidFill>
                          <a:schemeClr val="tx1"/>
                        </a:solidFill>
                        <a:effectLst/>
                        <a:latin typeface="Brandon Grotesque Regular"/>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a:lnSpc>
                          <a:spcPct val="100000"/>
                        </a:lnSpc>
                        <a:spcBef>
                          <a:spcPts val="0"/>
                        </a:spcBef>
                        <a:spcAft>
                          <a:spcPts val="0"/>
                        </a:spcAft>
                        <a:buClrTx/>
                        <a:buSzTx/>
                        <a:buFontTx/>
                        <a:buNone/>
                        <a:tabLst/>
                        <a:defRPr/>
                      </a:pPr>
                      <a:r>
                        <a:rPr lang="en-GB" sz="1600" b="0" i="0" u="none" strike="noStrike" kern="1200" cap="none" spc="0" normalizeH="0" baseline="0" noProof="0">
                          <a:ln>
                            <a:noFill/>
                          </a:ln>
                          <a:solidFill>
                            <a:prstClr val="black"/>
                          </a:solidFill>
                          <a:effectLst/>
                          <a:uLnTx/>
                          <a:uFillTx/>
                          <a:latin typeface="Brandon Grotesque Regular"/>
                          <a:ea typeface="+mn-ea"/>
                          <a:cs typeface="+mn-cs"/>
                        </a:rPr>
                        <a:t>*</a:t>
                      </a:r>
                      <a:endParaRPr kumimoji="0" lang="en-GB" sz="1600" b="0" i="0" u="none" strike="noStrike" kern="1200" cap="none" spc="0" normalizeH="0" baseline="0" noProof="0">
                        <a:ln>
                          <a:noFill/>
                        </a:ln>
                        <a:solidFill>
                          <a:prstClr val="black"/>
                        </a:solidFill>
                        <a:effectLst/>
                        <a:uLnTx/>
                        <a:uFillTx/>
                        <a:latin typeface="Brandon Grotesque Regular"/>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a:lnSpc>
                          <a:spcPct val="100000"/>
                        </a:lnSpc>
                        <a:spcBef>
                          <a:spcPts val="0"/>
                        </a:spcBef>
                        <a:spcAft>
                          <a:spcPts val="0"/>
                        </a:spcAft>
                        <a:buClrTx/>
                        <a:buSzTx/>
                        <a:buFontTx/>
                        <a:buNone/>
                        <a:tabLst/>
                        <a:defRPr/>
                      </a:pPr>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a:lnSpc>
                          <a:spcPct val="100000"/>
                        </a:lnSpc>
                        <a:spcBef>
                          <a:spcPts val="0"/>
                        </a:spcBef>
                        <a:spcAft>
                          <a:spcPts val="0"/>
                        </a:spcAft>
                        <a:buClrTx/>
                        <a:buSzTx/>
                        <a:buFontTx/>
                        <a:buNone/>
                        <a:tabLst/>
                        <a:defRPr/>
                      </a:pPr>
                      <a:r>
                        <a:rPr lang="en-GB" sz="1600" b="0" i="0" u="none" strike="noStrike" kern="1200" cap="none" spc="0" normalizeH="0" baseline="0" noProof="0">
                          <a:ln>
                            <a:noFill/>
                          </a:ln>
                          <a:solidFill>
                            <a:prstClr val="black"/>
                          </a:solidFill>
                          <a:effectLst/>
                          <a:uLnTx/>
                          <a:uFillTx/>
                          <a:latin typeface="Brandon Grotesque Regular"/>
                          <a:ea typeface="+mn-ea"/>
                          <a:cs typeface="+mn-cs"/>
                        </a:rPr>
                        <a:t>*</a:t>
                      </a:r>
                      <a:endParaRPr kumimoji="0" lang="en-GB" sz="1600" b="0" i="0" u="none" strike="noStrike" kern="1200" cap="none" spc="0" normalizeH="0" baseline="0" noProof="0">
                        <a:ln>
                          <a:noFill/>
                        </a:ln>
                        <a:solidFill>
                          <a:prstClr val="black"/>
                        </a:solidFill>
                        <a:effectLst/>
                        <a:uLnTx/>
                        <a:uFillTx/>
                        <a:latin typeface="Brandon Grotesque Regular"/>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a:lnSpc>
                          <a:spcPct val="100000"/>
                        </a:lnSpc>
                        <a:spcBef>
                          <a:spcPts val="0"/>
                        </a:spcBef>
                        <a:spcAft>
                          <a:spcPts val="0"/>
                        </a:spcAft>
                        <a:buClrTx/>
                        <a:buSzTx/>
                        <a:buFontTx/>
                        <a:buNone/>
                        <a:tabLst/>
                        <a:defRPr/>
                      </a:pPr>
                      <a:r>
                        <a:rPr lang="en-GB" sz="1600" b="0" i="0" u="none" strike="noStrike" kern="1200" cap="none" spc="0" normalizeH="0" baseline="0" noProof="0">
                          <a:ln>
                            <a:noFill/>
                          </a:ln>
                          <a:solidFill>
                            <a:prstClr val="black"/>
                          </a:solidFill>
                          <a:effectLst/>
                          <a:uLnTx/>
                          <a:uFillTx/>
                          <a:latin typeface="Brandon Grotesque Regular"/>
                          <a:ea typeface="+mn-ea"/>
                          <a:cs typeface="+mn-cs"/>
                        </a:rPr>
                        <a:t>*</a:t>
                      </a:r>
                      <a:endParaRPr kumimoji="0" lang="en-GB" sz="1600" b="0" i="0" u="none" strike="noStrike" kern="1200" cap="none" spc="0" normalizeH="0" baseline="0" noProof="0">
                        <a:ln>
                          <a:noFill/>
                        </a:ln>
                        <a:solidFill>
                          <a:prstClr val="black"/>
                        </a:solidFill>
                        <a:effectLst/>
                        <a:uLnTx/>
                        <a:uFillTx/>
                        <a:latin typeface="Brandon Grotesque Regular"/>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a:lnSpc>
                          <a:spcPct val="100000"/>
                        </a:lnSpc>
                        <a:spcBef>
                          <a:spcPts val="0"/>
                        </a:spcBef>
                        <a:spcAft>
                          <a:spcPts val="0"/>
                        </a:spcAft>
                        <a:buClrTx/>
                        <a:buSzTx/>
                        <a:buFontTx/>
                        <a:buNone/>
                        <a:tabLst/>
                        <a:defRPr/>
                      </a:pPr>
                      <a:r>
                        <a:rPr lang="en-GB" sz="1600" b="0" i="0" u="none" strike="noStrike" kern="1200" cap="none" spc="0" normalizeH="0" baseline="0" noProof="0">
                          <a:ln>
                            <a:noFill/>
                          </a:ln>
                          <a:solidFill>
                            <a:prstClr val="black"/>
                          </a:solidFill>
                          <a:effectLst/>
                          <a:uLnTx/>
                          <a:uFillTx/>
                          <a:latin typeface="Brandon Grotesque Regular"/>
                          <a:ea typeface="+mn-ea"/>
                          <a:cs typeface="+mn-cs"/>
                        </a:rPr>
                        <a:t>*</a:t>
                      </a:r>
                      <a:endParaRPr kumimoji="0" lang="en-GB" sz="1600" b="0" i="0" u="none" strike="noStrike" kern="1200" cap="none" spc="0" normalizeH="0" baseline="0" noProof="0">
                        <a:ln>
                          <a:noFill/>
                        </a:ln>
                        <a:solidFill>
                          <a:prstClr val="black"/>
                        </a:solidFill>
                        <a:effectLst/>
                        <a:uLnTx/>
                        <a:uFillTx/>
                        <a:latin typeface="Brandon Grotesque Regular"/>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solidFill>
                        <a:effectLst/>
                        <a:uLnTx/>
                        <a:uFillTx/>
                        <a:latin typeface="Brandon Grotesque Regular"/>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lvl="0" algn="ctr" defTabSz="914400">
                        <a:buNone/>
                      </a:pPr>
                      <a:endParaRPr lang="en-GB" sz="1000" b="0" u="none" strike="noStrike" kern="1200">
                        <a:solidFill>
                          <a:schemeClr val="dk1"/>
                        </a:solidFill>
                        <a:effectLst/>
                        <a:latin typeface="Brandon Grotesque Regular"/>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lvl="0" algn="ctr" defTabSz="914400">
                        <a:buNone/>
                      </a:pPr>
                      <a:endParaRPr lang="en-GB" sz="1000" b="0" u="none" strike="noStrike" kern="1200" dirty="0">
                        <a:solidFill>
                          <a:schemeClr val="dk1"/>
                        </a:solidFill>
                        <a:effectLst/>
                        <a:latin typeface="Brandon Grotesque Regular"/>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12608977"/>
                  </a:ext>
                </a:extLst>
              </a:tr>
            </a:tbl>
          </a:graphicData>
        </a:graphic>
      </p:graphicFrame>
      <p:sp>
        <p:nvSpPr>
          <p:cNvPr id="7" name="TextBox 6">
            <a:extLst>
              <a:ext uri="{FF2B5EF4-FFF2-40B4-BE49-F238E27FC236}">
                <a16:creationId xmlns:a16="http://schemas.microsoft.com/office/drawing/2014/main" id="{07A8DE69-0B9C-C4EF-097F-5DBBCF0BDB30}"/>
              </a:ext>
            </a:extLst>
          </p:cNvPr>
          <p:cNvSpPr txBox="1"/>
          <p:nvPr/>
        </p:nvSpPr>
        <p:spPr>
          <a:xfrm>
            <a:off x="176505" y="6173942"/>
            <a:ext cx="11060710" cy="369332"/>
          </a:xfrm>
          <a:prstGeom prst="rect">
            <a:avLst/>
          </a:prstGeom>
          <a:noFill/>
        </p:spPr>
        <p:txBody>
          <a:bodyPr wrap="square" rtlCol="0">
            <a:spAutoFit/>
          </a:bodyPr>
          <a:lstStyle/>
          <a:p>
            <a:r>
              <a:rPr lang="en-GB" sz="900" dirty="0"/>
              <a:t>Le Pain Quotidien has identified the allergens present in the raw materials used to make these preparations and has listed them in this table.  We work in an open kitchen where gluten, milk, fish, eggs, sesame, nuts, soy, celery, mustard and sulphites are present. Traces of these allergens can potentially be found in our preparations and products and are indicated with an asterisk.</a:t>
            </a:r>
          </a:p>
        </p:txBody>
      </p:sp>
      <p:sp>
        <p:nvSpPr>
          <p:cNvPr id="8" name="TextBox 7">
            <a:extLst>
              <a:ext uri="{FF2B5EF4-FFF2-40B4-BE49-F238E27FC236}">
                <a16:creationId xmlns:a16="http://schemas.microsoft.com/office/drawing/2014/main" id="{1FEF4009-032F-5261-357C-C34E87353F43}"/>
              </a:ext>
            </a:extLst>
          </p:cNvPr>
          <p:cNvSpPr txBox="1"/>
          <p:nvPr/>
        </p:nvSpPr>
        <p:spPr>
          <a:xfrm>
            <a:off x="176505" y="6534610"/>
            <a:ext cx="6272871" cy="215444"/>
          </a:xfrm>
          <a:prstGeom prst="rect">
            <a:avLst/>
          </a:prstGeom>
          <a:noFill/>
        </p:spPr>
        <p:txBody>
          <a:bodyPr wrap="none" rtlCol="0">
            <a:spAutoFit/>
          </a:bodyPr>
          <a:lstStyle/>
          <a:p>
            <a:r>
              <a:rPr lang="en-GB" sz="800" b="1"/>
              <a:t>Please note that the allergen (milk) in individual butter is not included in the table. The same applies to spreads (milk and nuts) found on tables.</a:t>
            </a:r>
          </a:p>
        </p:txBody>
      </p:sp>
      <p:sp>
        <p:nvSpPr>
          <p:cNvPr id="11" name="Titre 2">
            <a:extLst>
              <a:ext uri="{FF2B5EF4-FFF2-40B4-BE49-F238E27FC236}">
                <a16:creationId xmlns:a16="http://schemas.microsoft.com/office/drawing/2014/main" id="{C353888F-1C6F-CC96-A9D6-06B55DD85E14}"/>
              </a:ext>
            </a:extLst>
          </p:cNvPr>
          <p:cNvSpPr>
            <a:spLocks noGrp="1"/>
          </p:cNvSpPr>
          <p:nvPr>
            <p:ph type="title"/>
          </p:nvPr>
        </p:nvSpPr>
        <p:spPr>
          <a:xfrm>
            <a:off x="459723" y="51289"/>
            <a:ext cx="10888722" cy="526874"/>
          </a:xfrm>
          <a:noFill/>
        </p:spPr>
        <p:txBody>
          <a:bodyPr>
            <a:noAutofit/>
          </a:bodyPr>
          <a:lstStyle/>
          <a:p>
            <a:pPr algn="ctr"/>
            <a:r>
              <a:rPr lang="fr-FR" sz="1800" b="1"/>
              <a:t>(*) </a:t>
            </a:r>
            <a:r>
              <a:rPr lang="nl-NL" sz="1800" b="1"/>
              <a:t>Possible present or traces present</a:t>
            </a:r>
            <a:endParaRPr lang="en-GB" sz="1800" b="1"/>
          </a:p>
        </p:txBody>
      </p:sp>
      <p:sp>
        <p:nvSpPr>
          <p:cNvPr id="2" name="ZoneTexte 12">
            <a:extLst>
              <a:ext uri="{FF2B5EF4-FFF2-40B4-BE49-F238E27FC236}">
                <a16:creationId xmlns:a16="http://schemas.microsoft.com/office/drawing/2014/main" id="{2C3AC13F-13BC-344D-4FCB-0D4C76E4A376}"/>
              </a:ext>
            </a:extLst>
          </p:cNvPr>
          <p:cNvSpPr txBox="1"/>
          <p:nvPr/>
        </p:nvSpPr>
        <p:spPr>
          <a:xfrm>
            <a:off x="11359591" y="6526916"/>
            <a:ext cx="917359" cy="230832"/>
          </a:xfrm>
          <a:prstGeom prst="rect">
            <a:avLst/>
          </a:prstGeom>
          <a:noFill/>
        </p:spPr>
        <p:txBody>
          <a:bodyPr wrap="square" lIns="91440" tIns="45720" rIns="91440" bIns="45720" rtlCol="0" anchor="t">
            <a:spAutoFit/>
          </a:bodyPr>
          <a:lstStyle/>
          <a:p>
            <a:r>
              <a:rPr lang="en-GB" sz="900" dirty="0"/>
              <a:t>26/03/2025</a:t>
            </a:r>
            <a:endParaRPr lang="fr-FR" sz="900" dirty="0"/>
          </a:p>
        </p:txBody>
      </p:sp>
    </p:spTree>
    <p:extLst>
      <p:ext uri="{BB962C8B-B14F-4D97-AF65-F5344CB8AC3E}">
        <p14:creationId xmlns:p14="http://schemas.microsoft.com/office/powerpoint/2010/main" val="1640244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
            <a:extLst>
              <a:ext uri="{FF2B5EF4-FFF2-40B4-BE49-F238E27FC236}">
                <a16:creationId xmlns:a16="http://schemas.microsoft.com/office/drawing/2014/main" id="{F7E2B050-3E89-3B4C-B3F9-8D648D9828F2}"/>
              </a:ext>
            </a:extLst>
          </p:cNvPr>
          <p:cNvGraphicFramePr>
            <a:graphicFrameLocks noGrp="1"/>
          </p:cNvGraphicFramePr>
          <p:nvPr>
            <p:extLst>
              <p:ext uri="{D42A27DB-BD31-4B8C-83A1-F6EECF244321}">
                <p14:modId xmlns:p14="http://schemas.microsoft.com/office/powerpoint/2010/main" val="4141829429"/>
              </p:ext>
            </p:extLst>
          </p:nvPr>
        </p:nvGraphicFramePr>
        <p:xfrm>
          <a:off x="284205" y="669555"/>
          <a:ext cx="11064240" cy="279770"/>
        </p:xfrm>
        <a:graphic>
          <a:graphicData uri="http://schemas.openxmlformats.org/drawingml/2006/table">
            <a:tbl>
              <a:tblPr>
                <a:tableStyleId>{5C22544A-7EE6-4342-B048-85BDC9FD1C3A}</a:tableStyleId>
              </a:tblPr>
              <a:tblGrid>
                <a:gridCol w="1097280">
                  <a:extLst>
                    <a:ext uri="{9D8B030D-6E8A-4147-A177-3AD203B41FA5}">
                      <a16:colId xmlns:a16="http://schemas.microsoft.com/office/drawing/2014/main" val="513161174"/>
                    </a:ext>
                  </a:extLst>
                </a:gridCol>
                <a:gridCol w="822960">
                  <a:extLst>
                    <a:ext uri="{9D8B030D-6E8A-4147-A177-3AD203B41FA5}">
                      <a16:colId xmlns:a16="http://schemas.microsoft.com/office/drawing/2014/main" val="4196228889"/>
                    </a:ext>
                  </a:extLst>
                </a:gridCol>
                <a:gridCol w="548640">
                  <a:extLst>
                    <a:ext uri="{9D8B030D-6E8A-4147-A177-3AD203B41FA5}">
                      <a16:colId xmlns:a16="http://schemas.microsoft.com/office/drawing/2014/main" val="1701415838"/>
                    </a:ext>
                  </a:extLst>
                </a:gridCol>
                <a:gridCol w="822960">
                  <a:extLst>
                    <a:ext uri="{9D8B030D-6E8A-4147-A177-3AD203B41FA5}">
                      <a16:colId xmlns:a16="http://schemas.microsoft.com/office/drawing/2014/main" val="3056230864"/>
                    </a:ext>
                  </a:extLst>
                </a:gridCol>
                <a:gridCol w="713232">
                  <a:extLst>
                    <a:ext uri="{9D8B030D-6E8A-4147-A177-3AD203B41FA5}">
                      <a16:colId xmlns:a16="http://schemas.microsoft.com/office/drawing/2014/main" val="925750359"/>
                    </a:ext>
                  </a:extLst>
                </a:gridCol>
                <a:gridCol w="713232">
                  <a:extLst>
                    <a:ext uri="{9D8B030D-6E8A-4147-A177-3AD203B41FA5}">
                      <a16:colId xmlns:a16="http://schemas.microsoft.com/office/drawing/2014/main" val="4275689545"/>
                    </a:ext>
                  </a:extLst>
                </a:gridCol>
                <a:gridCol w="713232">
                  <a:extLst>
                    <a:ext uri="{9D8B030D-6E8A-4147-A177-3AD203B41FA5}">
                      <a16:colId xmlns:a16="http://schemas.microsoft.com/office/drawing/2014/main" val="3850651775"/>
                    </a:ext>
                  </a:extLst>
                </a:gridCol>
                <a:gridCol w="713232">
                  <a:extLst>
                    <a:ext uri="{9D8B030D-6E8A-4147-A177-3AD203B41FA5}">
                      <a16:colId xmlns:a16="http://schemas.microsoft.com/office/drawing/2014/main" val="136687087"/>
                    </a:ext>
                  </a:extLst>
                </a:gridCol>
                <a:gridCol w="713232">
                  <a:extLst>
                    <a:ext uri="{9D8B030D-6E8A-4147-A177-3AD203B41FA5}">
                      <a16:colId xmlns:a16="http://schemas.microsoft.com/office/drawing/2014/main" val="152099033"/>
                    </a:ext>
                  </a:extLst>
                </a:gridCol>
                <a:gridCol w="713232">
                  <a:extLst>
                    <a:ext uri="{9D8B030D-6E8A-4147-A177-3AD203B41FA5}">
                      <a16:colId xmlns:a16="http://schemas.microsoft.com/office/drawing/2014/main" val="2764087574"/>
                    </a:ext>
                  </a:extLst>
                </a:gridCol>
                <a:gridCol w="713232">
                  <a:extLst>
                    <a:ext uri="{9D8B030D-6E8A-4147-A177-3AD203B41FA5}">
                      <a16:colId xmlns:a16="http://schemas.microsoft.com/office/drawing/2014/main" val="614430213"/>
                    </a:ext>
                  </a:extLst>
                </a:gridCol>
                <a:gridCol w="713232">
                  <a:extLst>
                    <a:ext uri="{9D8B030D-6E8A-4147-A177-3AD203B41FA5}">
                      <a16:colId xmlns:a16="http://schemas.microsoft.com/office/drawing/2014/main" val="1201122321"/>
                    </a:ext>
                  </a:extLst>
                </a:gridCol>
                <a:gridCol w="713232">
                  <a:extLst>
                    <a:ext uri="{9D8B030D-6E8A-4147-A177-3AD203B41FA5}">
                      <a16:colId xmlns:a16="http://schemas.microsoft.com/office/drawing/2014/main" val="1825554307"/>
                    </a:ext>
                  </a:extLst>
                </a:gridCol>
                <a:gridCol w="640080">
                  <a:extLst>
                    <a:ext uri="{9D8B030D-6E8A-4147-A177-3AD203B41FA5}">
                      <a16:colId xmlns:a16="http://schemas.microsoft.com/office/drawing/2014/main" val="4031981823"/>
                    </a:ext>
                  </a:extLst>
                </a:gridCol>
                <a:gridCol w="713232">
                  <a:extLst>
                    <a:ext uri="{9D8B030D-6E8A-4147-A177-3AD203B41FA5}">
                      <a16:colId xmlns:a16="http://schemas.microsoft.com/office/drawing/2014/main" val="3268930637"/>
                    </a:ext>
                  </a:extLst>
                </a:gridCol>
              </a:tblGrid>
              <a:tr h="279770">
                <a:tc>
                  <a:txBody>
                    <a:bodyPr/>
                    <a:lstStyle/>
                    <a:p>
                      <a:pPr algn="ctr" rtl="0" fontAlgn="ctr"/>
                      <a:r>
                        <a:rPr lang="en-GB" sz="1000" b="1" u="none" strike="noStrike" dirty="0">
                          <a:effectLst/>
                          <a:latin typeface="Brandon Grotesque Regular" panose="020B0503020203060202" pitchFamily="34" charset="77"/>
                        </a:rPr>
                        <a:t>PRODUCT</a:t>
                      </a:r>
                      <a:endParaRPr lang="en-GB" sz="1000" b="1" i="0" u="none" strike="noStrike" dirty="0">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algn="ctr" rtl="0" fontAlgn="ctr"/>
                      <a:r>
                        <a:rPr lang="en-GB" sz="800" b="1" u="none" strike="noStrike">
                          <a:effectLst/>
                          <a:latin typeface="Brandon Grotesque Regular" panose="020B0503020203060202" pitchFamily="34" charset="77"/>
                        </a:rPr>
                        <a:t>GLUTEN</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MILK</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nl-BE" sz="800" b="1">
                          <a:latin typeface="Brandon Grotesque Regular" panose="020B0503020203060202" pitchFamily="34" charset="77"/>
                        </a:rPr>
                        <a:t>MOLLUSCS</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dirty="0">
                          <a:effectLst/>
                          <a:latin typeface="Brandon Grotesque Regular" panose="020B0503020203060202" pitchFamily="34" charset="77"/>
                        </a:rPr>
                        <a:t>FISH</a:t>
                      </a:r>
                      <a:endParaRPr lang="en-GB" sz="800" b="1" i="0" u="none" strike="noStrike" dirty="0">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EGGS</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ARACHIDE</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SESAME </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NUTS</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SOYA</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CELERY</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MUSTARD</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SULPHITES</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LUPIN</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nl-BE" sz="800" b="1" dirty="0">
                          <a:latin typeface="Brandon Grotesque Regular" panose="020B0503020203060202" pitchFamily="34" charset="77"/>
                        </a:rPr>
                        <a:t>CRUSTACEANS</a:t>
                      </a:r>
                      <a:endParaRPr lang="en-GB" sz="800" b="1" i="0" u="none" strike="noStrike" dirty="0">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180231403"/>
                  </a:ext>
                </a:extLst>
              </a:tr>
            </a:tbl>
          </a:graphicData>
        </a:graphic>
      </p:graphicFrame>
      <p:graphicFrame>
        <p:nvGraphicFramePr>
          <p:cNvPr id="3" name="Table 1">
            <a:extLst>
              <a:ext uri="{FF2B5EF4-FFF2-40B4-BE49-F238E27FC236}">
                <a16:creationId xmlns:a16="http://schemas.microsoft.com/office/drawing/2014/main" id="{78305894-A0E1-BFBF-9F51-B941AA73A444}"/>
              </a:ext>
            </a:extLst>
          </p:cNvPr>
          <p:cNvGraphicFramePr>
            <a:graphicFrameLocks noGrp="1"/>
          </p:cNvGraphicFramePr>
          <p:nvPr>
            <p:extLst>
              <p:ext uri="{D42A27DB-BD31-4B8C-83A1-F6EECF244321}">
                <p14:modId xmlns:p14="http://schemas.microsoft.com/office/powerpoint/2010/main" val="24785337"/>
              </p:ext>
            </p:extLst>
          </p:nvPr>
        </p:nvGraphicFramePr>
        <p:xfrm>
          <a:off x="284205" y="949325"/>
          <a:ext cx="11063547" cy="3468323"/>
        </p:xfrm>
        <a:graphic>
          <a:graphicData uri="http://schemas.openxmlformats.org/drawingml/2006/table">
            <a:tbl>
              <a:tblPr>
                <a:tableStyleId>{5C22544A-7EE6-4342-B048-85BDC9FD1C3A}</a:tableStyleId>
              </a:tblPr>
              <a:tblGrid>
                <a:gridCol w="1097280">
                  <a:extLst>
                    <a:ext uri="{9D8B030D-6E8A-4147-A177-3AD203B41FA5}">
                      <a16:colId xmlns:a16="http://schemas.microsoft.com/office/drawing/2014/main" val="513161174"/>
                    </a:ext>
                  </a:extLst>
                </a:gridCol>
                <a:gridCol w="822960">
                  <a:extLst>
                    <a:ext uri="{9D8B030D-6E8A-4147-A177-3AD203B41FA5}">
                      <a16:colId xmlns:a16="http://schemas.microsoft.com/office/drawing/2014/main" val="4196228889"/>
                    </a:ext>
                  </a:extLst>
                </a:gridCol>
                <a:gridCol w="548640">
                  <a:extLst>
                    <a:ext uri="{9D8B030D-6E8A-4147-A177-3AD203B41FA5}">
                      <a16:colId xmlns:a16="http://schemas.microsoft.com/office/drawing/2014/main" val="1701415838"/>
                    </a:ext>
                  </a:extLst>
                </a:gridCol>
                <a:gridCol w="822960">
                  <a:extLst>
                    <a:ext uri="{9D8B030D-6E8A-4147-A177-3AD203B41FA5}">
                      <a16:colId xmlns:a16="http://schemas.microsoft.com/office/drawing/2014/main" val="3056230864"/>
                    </a:ext>
                  </a:extLst>
                </a:gridCol>
                <a:gridCol w="713232">
                  <a:extLst>
                    <a:ext uri="{9D8B030D-6E8A-4147-A177-3AD203B41FA5}">
                      <a16:colId xmlns:a16="http://schemas.microsoft.com/office/drawing/2014/main" val="925750359"/>
                    </a:ext>
                  </a:extLst>
                </a:gridCol>
                <a:gridCol w="713232">
                  <a:extLst>
                    <a:ext uri="{9D8B030D-6E8A-4147-A177-3AD203B41FA5}">
                      <a16:colId xmlns:a16="http://schemas.microsoft.com/office/drawing/2014/main" val="4275689545"/>
                    </a:ext>
                  </a:extLst>
                </a:gridCol>
                <a:gridCol w="713232">
                  <a:extLst>
                    <a:ext uri="{9D8B030D-6E8A-4147-A177-3AD203B41FA5}">
                      <a16:colId xmlns:a16="http://schemas.microsoft.com/office/drawing/2014/main" val="3850651775"/>
                    </a:ext>
                  </a:extLst>
                </a:gridCol>
                <a:gridCol w="713232">
                  <a:extLst>
                    <a:ext uri="{9D8B030D-6E8A-4147-A177-3AD203B41FA5}">
                      <a16:colId xmlns:a16="http://schemas.microsoft.com/office/drawing/2014/main" val="136687087"/>
                    </a:ext>
                  </a:extLst>
                </a:gridCol>
                <a:gridCol w="713232">
                  <a:extLst>
                    <a:ext uri="{9D8B030D-6E8A-4147-A177-3AD203B41FA5}">
                      <a16:colId xmlns:a16="http://schemas.microsoft.com/office/drawing/2014/main" val="152099033"/>
                    </a:ext>
                  </a:extLst>
                </a:gridCol>
                <a:gridCol w="713232">
                  <a:extLst>
                    <a:ext uri="{9D8B030D-6E8A-4147-A177-3AD203B41FA5}">
                      <a16:colId xmlns:a16="http://schemas.microsoft.com/office/drawing/2014/main" val="2764087574"/>
                    </a:ext>
                  </a:extLst>
                </a:gridCol>
                <a:gridCol w="713232">
                  <a:extLst>
                    <a:ext uri="{9D8B030D-6E8A-4147-A177-3AD203B41FA5}">
                      <a16:colId xmlns:a16="http://schemas.microsoft.com/office/drawing/2014/main" val="614430213"/>
                    </a:ext>
                  </a:extLst>
                </a:gridCol>
                <a:gridCol w="713232">
                  <a:extLst>
                    <a:ext uri="{9D8B030D-6E8A-4147-A177-3AD203B41FA5}">
                      <a16:colId xmlns:a16="http://schemas.microsoft.com/office/drawing/2014/main" val="1201122321"/>
                    </a:ext>
                  </a:extLst>
                </a:gridCol>
                <a:gridCol w="713232">
                  <a:extLst>
                    <a:ext uri="{9D8B030D-6E8A-4147-A177-3AD203B41FA5}">
                      <a16:colId xmlns:a16="http://schemas.microsoft.com/office/drawing/2014/main" val="1825554307"/>
                    </a:ext>
                  </a:extLst>
                </a:gridCol>
                <a:gridCol w="640080">
                  <a:extLst>
                    <a:ext uri="{9D8B030D-6E8A-4147-A177-3AD203B41FA5}">
                      <a16:colId xmlns:a16="http://schemas.microsoft.com/office/drawing/2014/main" val="4031981823"/>
                    </a:ext>
                  </a:extLst>
                </a:gridCol>
                <a:gridCol w="712539">
                  <a:extLst>
                    <a:ext uri="{9D8B030D-6E8A-4147-A177-3AD203B41FA5}">
                      <a16:colId xmlns:a16="http://schemas.microsoft.com/office/drawing/2014/main" val="3268930637"/>
                    </a:ext>
                  </a:extLst>
                </a:gridCol>
              </a:tblGrid>
              <a:tr h="292608">
                <a:tc gridSpan="15">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1" u="none" strike="noStrike" kern="1200" dirty="0">
                          <a:solidFill>
                            <a:schemeClr val="dk1"/>
                          </a:solidFill>
                          <a:effectLst/>
                          <a:latin typeface="Brandon Grotesque Regular"/>
                          <a:ea typeface="+mn-ea"/>
                          <a:cs typeface="+mn-cs"/>
                        </a:rPr>
                        <a:t>BREAKFAST &amp; BRUNCH</a:t>
                      </a:r>
                    </a:p>
                  </a:txBody>
                  <a:tcPr marL="5701" marR="5701" marT="570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5578623"/>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Baked Ham &amp; Cheese Croissant</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(wheat)</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dirty="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900" b="0" u="none" strike="noStrike" kern="1200">
                        <a:solidFill>
                          <a:schemeClr val="tx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71104234"/>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Le Pain Quotidien Breakfast</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(wheat, barley, rye)</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900" b="0" u="none" strike="noStrike" kern="1200" dirty="0">
                          <a:solidFill>
                            <a:schemeClr val="dk1"/>
                          </a:solidFill>
                          <a:effectLst/>
                          <a:latin typeface="Brandon Grotesque Regular"/>
                          <a:ea typeface="+mn-ea"/>
                          <a:cs typeface="+mn-cs"/>
                        </a:rPr>
                        <a:t>Yes</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43433923"/>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Pain Perdu</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(wheat)</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19935609"/>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tx1"/>
                          </a:solidFill>
                          <a:effectLst/>
                          <a:uLnTx/>
                          <a:uFillTx/>
                          <a:latin typeface="Brandon Grotesque Regular"/>
                          <a:ea typeface="+mn-ea"/>
                          <a:cs typeface="+mn-cs"/>
                        </a:rPr>
                        <a:t>Butternut Squash, Caramelised Onion and Goats Cheese Frittata</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(wheat, barley, rye)</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endParaRPr lang="en-GB" sz="16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endParaRPr lang="en-GB" sz="16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endParaRPr lang="en-GB" sz="16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endParaRPr lang="en-GB" sz="16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Yes</a:t>
                      </a:r>
                      <a:endParaRPr lang="en-GB" sz="9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99851154"/>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Mini Pancakes</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(wheat)</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endParaRPr lang="en-GB" sz="16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13402908"/>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English Breakfast</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(wheat, barley, oat, rye)</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39292055"/>
                  </a:ext>
                </a:extLst>
              </a:tr>
              <a:tr h="292608">
                <a:tc>
                  <a:txBody>
                    <a:bodyPr/>
                    <a:lstStyle/>
                    <a:p>
                      <a:pPr marL="0" algn="ctr" defTabSz="914400" rtl="0" eaLnBrk="1" fontAlgn="ctr" latinLnBrk="0" hangingPunct="1"/>
                      <a:r>
                        <a:rPr lang="en-GB" sz="900" b="0" u="none" strike="noStrike" kern="1200" dirty="0">
                          <a:solidFill>
                            <a:schemeClr val="dk1"/>
                          </a:solidFill>
                          <a:effectLst/>
                          <a:latin typeface="Brandon Grotesque Regular"/>
                          <a:ea typeface="+mn-ea"/>
                          <a:cs typeface="+mn-cs"/>
                        </a:rPr>
                        <a:t>Mini pancakes – smoked salmon, clotted cream &amp; dill</a:t>
                      </a:r>
                    </a:p>
                  </a:txBody>
                  <a:tcPr marL="6564" marR="6564" marT="6564"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Yes (wheat)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Yes</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endParaRPr lang="en-GB" sz="900" b="0" i="0" u="none" strike="noStrike" dirty="0">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endParaRPr kumimoji="0" lang="en-GB" sz="900" b="0" i="0" u="none" strike="noStrike" kern="1200" cap="none" spc="0" normalizeH="0" baseline="0" noProof="0" dirty="0">
                        <a:ln>
                          <a:noFill/>
                        </a:ln>
                        <a:solidFill>
                          <a:prstClr val="black"/>
                        </a:solidFill>
                        <a:effectLst/>
                        <a:uLnTx/>
                        <a:uFillTx/>
                        <a:latin typeface="Brandon Grotesque Regular"/>
                        <a:ea typeface="+mn-ea"/>
                        <a:cs typeface="+mn-cs"/>
                      </a:endParaRPr>
                    </a:p>
                  </a:txBody>
                  <a:tcPr marL="6564" marR="6564" marT="6564"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Yes</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endParaRPr lang="en-GB" sz="900" b="0" i="0" u="none" strike="noStrike" dirty="0">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dirty="0">
                          <a:effectLst/>
                          <a:latin typeface="Brandon Grotesque Regular"/>
                          <a:ea typeface="+mn-ea"/>
                          <a:cs typeface="+mn-cs"/>
                        </a:rPr>
                        <a:t>*</a:t>
                      </a:r>
                    </a:p>
                  </a:txBody>
                  <a:tcPr marL="4793" marR="4793" marT="479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fr" sz="1600" b="0" u="none" strike="noStrike" kern="1200" dirty="0">
                          <a:effectLst/>
                          <a:latin typeface="Brandon Grotesque Regular"/>
                          <a:ea typeface="+mn-ea"/>
                          <a:cs typeface="+mn-cs"/>
                        </a:rPr>
                        <a:t>*</a:t>
                      </a:r>
                    </a:p>
                  </a:txBody>
                  <a:tcPr marL="4793" marR="4793" marT="479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panose="020B0503020203060202" pitchFamily="34" charset="77"/>
                          <a:ea typeface="+mn-ea"/>
                          <a:cs typeface="+mn-cs"/>
                        </a:rPr>
                        <a:t>*</a:t>
                      </a:r>
                    </a:p>
                  </a:txBody>
                  <a:tcPr marL="4793" marR="4793" marT="479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r>
                        <a:rPr lang="en-GB" sz="1600" b="0" i="0" u="none" strike="noStrike" dirty="0">
                          <a:solidFill>
                            <a:srgbClr val="000000"/>
                          </a:solidFill>
                          <a:effectLst/>
                          <a:latin typeface="Brandon Grotesque Regular" panose="020B0503020203060202" pitchFamily="34" charset="77"/>
                        </a:rPr>
                        <a:t>*</a:t>
                      </a:r>
                    </a:p>
                  </a:txBody>
                  <a:tcPr marL="6563" marR="6563" marT="65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r>
                        <a:rPr lang="en-GB" sz="1600" b="0" i="0" u="none" strike="noStrike" dirty="0">
                          <a:solidFill>
                            <a:srgbClr val="000000"/>
                          </a:solidFill>
                          <a:effectLst/>
                          <a:latin typeface="Brandon Grotesque Regular" panose="020B0503020203060202" pitchFamily="34" charset="77"/>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r>
                        <a:rPr lang="en-GB" sz="1600" b="0" i="0" u="none" strike="noStrike" dirty="0">
                          <a:solidFill>
                            <a:srgbClr val="000000"/>
                          </a:solidFill>
                          <a:effectLst/>
                          <a:latin typeface="Brandon Grotesque Regular" panose="020B0503020203060202" pitchFamily="34" charset="77"/>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dirty="0">
                        <a:solidFill>
                          <a:schemeClr val="dk1"/>
                        </a:solidFill>
                        <a:effectLst/>
                        <a:latin typeface="Brandon Grotesque Regular" panose="020B0503020203060202" pitchFamily="34" charset="77"/>
                        <a:ea typeface="+mn-ea"/>
                        <a:cs typeface="+mn-cs"/>
                      </a:endParaRPr>
                    </a:p>
                  </a:txBody>
                  <a:tcPr marL="6564" marR="6564" marT="6564"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6564" marR="6564" marT="6564"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83393856"/>
                  </a:ext>
                </a:extLst>
              </a:tr>
              <a:tr h="292608">
                <a:tc>
                  <a:txBody>
                    <a:bodyPr/>
                    <a:lstStyle/>
                    <a:p>
                      <a:pPr marL="0" algn="ctr" defTabSz="914400" rtl="0" eaLnBrk="1" fontAlgn="ctr" latinLnBrk="0" hangingPunct="1"/>
                      <a:r>
                        <a:rPr lang="en-GB" sz="900" b="0" u="none" strike="noStrike" kern="1200" dirty="0">
                          <a:solidFill>
                            <a:schemeClr val="dk1"/>
                          </a:solidFill>
                          <a:effectLst/>
                          <a:latin typeface="Brandon Grotesque Regular"/>
                          <a:ea typeface="+mn-ea"/>
                          <a:cs typeface="+mn-cs"/>
                        </a:rPr>
                        <a:t>Mini pancakes – grilled bacon &amp; agave syrup</a:t>
                      </a:r>
                    </a:p>
                  </a:txBody>
                  <a:tcPr marL="6564" marR="6564" marT="6564"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(wheat)</a:t>
                      </a:r>
                      <a:endParaRPr kumimoji="0" lang="en-GB" sz="900" b="0" i="0" u="none" strike="noStrike" kern="1200" cap="none" spc="0" normalizeH="0" baseline="0" noProof="0" dirty="0">
                        <a:ln>
                          <a:noFill/>
                        </a:ln>
                        <a:solidFill>
                          <a:prstClr val="black"/>
                        </a:solidFill>
                        <a:effectLst/>
                        <a:uLnTx/>
                        <a:uFillTx/>
                        <a:latin typeface="Brandon Grotesque Regular"/>
                        <a:ea typeface="+mn-ea"/>
                        <a:cs typeface="+mn-cs"/>
                      </a:endParaRPr>
                    </a:p>
                  </a:txBody>
                  <a:tcPr marL="4793" marR="4793" marT="479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endParaRPr kumimoji="0" lang="en-GB" sz="900" b="0" i="0" u="none" strike="noStrike" kern="1200" cap="none" spc="0" normalizeH="0" baseline="0" noProof="0" dirty="0">
                        <a:ln>
                          <a:noFill/>
                        </a:ln>
                        <a:solidFill>
                          <a:prstClr val="black"/>
                        </a:solidFill>
                        <a:effectLst/>
                        <a:uLnTx/>
                        <a:uFillTx/>
                        <a:latin typeface="Brandon Grotesque Regular"/>
                        <a:ea typeface="+mn-ea"/>
                        <a:cs typeface="+mn-cs"/>
                      </a:endParaRPr>
                    </a:p>
                  </a:txBody>
                  <a:tcPr marL="4793" marR="4793" marT="479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4793" marR="4793" marT="479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r>
                        <a:rPr lang="en-GB" sz="1600" b="0" i="0" u="none" strike="noStrike">
                          <a:solidFill>
                            <a:srgbClr val="000000"/>
                          </a:solidFill>
                          <a:effectLst/>
                          <a:latin typeface="Brandon Grotesque Regular" panose="020B0503020203060202" pitchFamily="34" charset="77"/>
                        </a:rPr>
                        <a:t>*</a:t>
                      </a:r>
                    </a:p>
                  </a:txBody>
                  <a:tcPr marL="6563" marR="6563" marT="65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a:t>
                      </a:r>
                      <a:endParaRPr kumimoji="0" lang="en-GB" sz="900" b="0" i="0" u="none" strike="noStrike" kern="1200" cap="none" spc="0" normalizeH="0" baseline="0" noProof="0" dirty="0">
                        <a:ln>
                          <a:noFill/>
                        </a:ln>
                        <a:solidFill>
                          <a:prstClr val="black"/>
                        </a:solidFill>
                        <a:effectLst/>
                        <a:uLnTx/>
                        <a:uFillTx/>
                        <a:latin typeface="Brandon Grotesque Regular"/>
                        <a:ea typeface="+mn-ea"/>
                        <a:cs typeface="+mn-cs"/>
                      </a:endParaRPr>
                    </a:p>
                  </a:txBody>
                  <a:tcPr marL="4793" marR="4793" marT="479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dk1"/>
                        </a:solidFill>
                        <a:effectLst/>
                        <a:latin typeface="Brandon Grotesque Regular" panose="020B0503020203060202" pitchFamily="34" charset="77"/>
                        <a:ea typeface="+mn-ea"/>
                        <a:cs typeface="+mn-cs"/>
                      </a:endParaRPr>
                    </a:p>
                  </a:txBody>
                  <a:tcPr marL="4793" marR="4793" marT="479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effectLst/>
                          <a:latin typeface="Brandon Grotesque Regular"/>
                          <a:ea typeface="+mn-ea"/>
                          <a:cs typeface="+mn-cs"/>
                        </a:rPr>
                        <a:t>*</a:t>
                      </a:r>
                    </a:p>
                  </a:txBody>
                  <a:tcPr marL="4793" marR="4793" marT="479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fr" sz="1600" b="0" u="none" strike="noStrike" kern="1200">
                          <a:effectLst/>
                          <a:latin typeface="Brandon Grotesque Regular"/>
                          <a:ea typeface="+mn-ea"/>
                          <a:cs typeface="+mn-cs"/>
                        </a:rPr>
                        <a:t>*</a:t>
                      </a:r>
                    </a:p>
                  </a:txBody>
                  <a:tcPr marL="4793" marR="4793" marT="479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panose="020B0503020203060202" pitchFamily="34" charset="77"/>
                          <a:ea typeface="+mn-ea"/>
                          <a:cs typeface="+mn-cs"/>
                        </a:rPr>
                        <a:t>*</a:t>
                      </a:r>
                    </a:p>
                  </a:txBody>
                  <a:tcPr marL="4793" marR="4793" marT="479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r>
                        <a:rPr lang="en-GB" sz="1600" b="0" i="0" u="none" strike="noStrike">
                          <a:solidFill>
                            <a:srgbClr val="000000"/>
                          </a:solidFill>
                          <a:effectLst/>
                          <a:latin typeface="Brandon Grotesque Regular" panose="020B0503020203060202" pitchFamily="34" charset="77"/>
                        </a:rPr>
                        <a:t>*</a:t>
                      </a:r>
                    </a:p>
                  </a:txBody>
                  <a:tcPr marL="6563" marR="6563" marT="65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r>
                        <a:rPr lang="en-GB" sz="1600" b="0" i="0" u="none" strike="noStrike">
                          <a:solidFill>
                            <a:srgbClr val="000000"/>
                          </a:solidFill>
                          <a:effectLst/>
                          <a:latin typeface="Brandon Grotesque Regular" panose="020B0503020203060202" pitchFamily="34" charset="77"/>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r>
                        <a:rPr lang="en-GB" sz="1600" b="0" i="0" u="none" strike="noStrike">
                          <a:solidFill>
                            <a:srgbClr val="000000"/>
                          </a:solidFill>
                          <a:effectLst/>
                          <a:latin typeface="Brandon Grotesque Regular" panose="020B0503020203060202" pitchFamily="34" charset="77"/>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lvl="0" algn="ctr" defTabSz="914400" rtl="0">
                        <a:buNone/>
                      </a:pPr>
                      <a:endParaRPr lang="en-GB" sz="900" b="0" u="none" strike="noStrike" kern="1200" dirty="0">
                        <a:solidFill>
                          <a:schemeClr val="dk1"/>
                        </a:solidFill>
                        <a:effectLst/>
                        <a:latin typeface="Brandon Grotesque Regular" panose="020B0503020203060202" pitchFamily="34" charset="77"/>
                        <a:ea typeface="+mn-ea"/>
                        <a:cs typeface="+mn-cs"/>
                      </a:endParaRPr>
                    </a:p>
                  </a:txBody>
                  <a:tcPr marL="4793" marR="4793" marT="479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900" b="0" u="none" strike="noStrike" kern="1200" dirty="0">
                        <a:solidFill>
                          <a:schemeClr val="dk1"/>
                        </a:solidFill>
                        <a:effectLst/>
                        <a:latin typeface="Brandon Grotesque Regular" panose="020B0503020203060202" pitchFamily="34" charset="77"/>
                        <a:ea typeface="+mn-ea"/>
                        <a:cs typeface="+mn-cs"/>
                      </a:endParaRPr>
                    </a:p>
                  </a:txBody>
                  <a:tcPr marL="4793" marR="4793" marT="479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65569568"/>
                  </a:ext>
                </a:extLst>
              </a:tr>
              <a:tr h="292608">
                <a:tc>
                  <a:txBody>
                    <a:bodyPr/>
                    <a:lstStyle/>
                    <a:p>
                      <a:pPr marL="0" algn="ctr" defTabSz="914400" rtl="0" eaLnBrk="1" fontAlgn="ctr" latinLnBrk="0" hangingPunct="1"/>
                      <a:r>
                        <a:rPr lang="en-GB" sz="900" b="0" u="none" strike="noStrike" kern="1200" dirty="0">
                          <a:solidFill>
                            <a:schemeClr val="dk1"/>
                          </a:solidFill>
                          <a:effectLst/>
                          <a:latin typeface="Brandon Grotesque Regular"/>
                          <a:ea typeface="+mn-ea"/>
                          <a:cs typeface="+mn-cs"/>
                        </a:rPr>
                        <a:t>Mini pancakes – nature</a:t>
                      </a:r>
                    </a:p>
                  </a:txBody>
                  <a:tcPr marL="6564" marR="6564" marT="6564"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algn="ctr" defTabSz="914400" rtl="0" eaLnBrk="1" fontAlgn="ctr" latinLnBrk="0" hangingPunct="1"/>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Yes (wheat)</a:t>
                      </a:r>
                      <a:endParaRPr lang="en-GB" sz="900" b="0" u="none" strike="noStrike" kern="1200" dirty="0">
                        <a:solidFill>
                          <a:schemeClr val="dk1"/>
                        </a:solidFill>
                        <a:effectLst/>
                        <a:latin typeface="Brandon Grotesque Regular"/>
                        <a:ea typeface="+mn-ea"/>
                        <a:cs typeface="+mn-cs"/>
                      </a:endParaRPr>
                    </a:p>
                  </a:txBody>
                  <a:tcPr marL="4793" marR="4793" marT="479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Yes</a:t>
                      </a:r>
                    </a:p>
                  </a:txBody>
                  <a:tcPr marL="4793" marR="4793" marT="479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4793" marR="4793" marT="479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Brandon Grotesque Regular" panose="020B0503020203060202" pitchFamily="34" charset="77"/>
                        </a:rPr>
                        <a:t>*</a:t>
                      </a:r>
                    </a:p>
                  </a:txBody>
                  <a:tcPr marL="6563" marR="6563" marT="65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Yes</a:t>
                      </a:r>
                    </a:p>
                  </a:txBody>
                  <a:tcPr marL="4793" marR="4793" marT="479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dk1"/>
                        </a:solidFill>
                        <a:effectLst/>
                        <a:latin typeface="Brandon Grotesque Regular" panose="020B0503020203060202" pitchFamily="34" charset="77"/>
                        <a:ea typeface="+mn-ea"/>
                        <a:cs typeface="+mn-cs"/>
                      </a:endParaRPr>
                    </a:p>
                  </a:txBody>
                  <a:tcPr marL="4793" marR="4793" marT="479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dirty="0">
                          <a:effectLst/>
                          <a:latin typeface="Brandon Grotesque Regular"/>
                          <a:ea typeface="+mn-ea"/>
                          <a:cs typeface="+mn-cs"/>
                        </a:rPr>
                        <a:t>*</a:t>
                      </a:r>
                    </a:p>
                  </a:txBody>
                  <a:tcPr marL="4793" marR="4793" marT="479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fr" sz="1600" b="0" u="none" strike="noStrike" kern="1200" dirty="0">
                          <a:effectLst/>
                          <a:latin typeface="Brandon Grotesque Regular"/>
                          <a:ea typeface="+mn-ea"/>
                          <a:cs typeface="+mn-cs"/>
                        </a:rPr>
                        <a:t>*</a:t>
                      </a:r>
                    </a:p>
                  </a:txBody>
                  <a:tcPr marL="4793" marR="4793" marT="479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panose="020B0503020203060202" pitchFamily="34" charset="77"/>
                          <a:ea typeface="+mn-ea"/>
                          <a:cs typeface="+mn-cs"/>
                        </a:rPr>
                        <a:t>*</a:t>
                      </a:r>
                    </a:p>
                  </a:txBody>
                  <a:tcPr marL="4793" marR="4793" marT="479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r>
                        <a:rPr lang="en-GB" sz="1600" b="0" i="0" u="none" strike="noStrike" dirty="0">
                          <a:solidFill>
                            <a:srgbClr val="000000"/>
                          </a:solidFill>
                          <a:effectLst/>
                          <a:latin typeface="Brandon Grotesque Regular" panose="020B0503020203060202" pitchFamily="34" charset="77"/>
                        </a:rPr>
                        <a:t>*</a:t>
                      </a:r>
                    </a:p>
                  </a:txBody>
                  <a:tcPr marL="6563" marR="6563" marT="65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r>
                        <a:rPr lang="en-GB" sz="1600" b="0" i="0" u="none" strike="noStrike" dirty="0">
                          <a:solidFill>
                            <a:srgbClr val="000000"/>
                          </a:solidFill>
                          <a:effectLst/>
                          <a:latin typeface="Brandon Grotesque Regular" panose="020B0503020203060202" pitchFamily="34" charset="77"/>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r>
                        <a:rPr lang="en-GB" sz="1600" b="0" i="0" u="none" strike="noStrike" dirty="0">
                          <a:solidFill>
                            <a:srgbClr val="000000"/>
                          </a:solidFill>
                          <a:effectLst/>
                          <a:latin typeface="Brandon Grotesque Regular" panose="020B0503020203060202" pitchFamily="34" charset="77"/>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lvl="0" algn="ctr" defTabSz="914400" rtl="0">
                        <a:buNone/>
                      </a:pPr>
                      <a:endParaRPr lang="en-GB" sz="900" b="0" u="none" strike="noStrike" kern="1200">
                        <a:solidFill>
                          <a:schemeClr val="dk1"/>
                        </a:solidFill>
                        <a:effectLst/>
                        <a:latin typeface="Brandon Grotesque Regular" panose="020B0503020203060202" pitchFamily="34" charset="77"/>
                        <a:ea typeface="+mn-ea"/>
                        <a:cs typeface="+mn-cs"/>
                      </a:endParaRPr>
                    </a:p>
                  </a:txBody>
                  <a:tcPr marL="4793" marR="4793" marT="479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900" b="0" u="none" strike="noStrike" kern="1200" dirty="0">
                        <a:solidFill>
                          <a:schemeClr val="dk1"/>
                        </a:solidFill>
                        <a:effectLst/>
                        <a:latin typeface="Brandon Grotesque Regular" panose="020B0503020203060202" pitchFamily="34" charset="77"/>
                        <a:ea typeface="+mn-ea"/>
                        <a:cs typeface="+mn-cs"/>
                      </a:endParaRPr>
                    </a:p>
                  </a:txBody>
                  <a:tcPr marL="4793" marR="4793" marT="479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16276838"/>
                  </a:ext>
                </a:extLst>
              </a:tr>
              <a:tr h="292608">
                <a:tc>
                  <a:txBody>
                    <a:bodyPr/>
                    <a:lstStyle/>
                    <a:p>
                      <a:pPr marL="0" algn="ctr" defTabSz="914400" rtl="0" eaLnBrk="1" fontAlgn="ctr" latinLnBrk="0" hangingPunct="1"/>
                      <a:r>
                        <a:rPr lang="en-GB" sz="900" b="0" u="none" strike="noStrike" kern="1200" dirty="0">
                          <a:solidFill>
                            <a:schemeClr val="dk1"/>
                          </a:solidFill>
                          <a:effectLst/>
                          <a:latin typeface="Brandon Grotesque Regular"/>
                          <a:ea typeface="+mn-ea"/>
                          <a:cs typeface="+mn-cs"/>
                        </a:rPr>
                        <a:t>Protein pancakes</a:t>
                      </a:r>
                    </a:p>
                  </a:txBody>
                  <a:tcPr marL="6564" marR="6564" marT="6564"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algn="ctr" defTabSz="914400" rtl="0" eaLnBrk="1" fontAlgn="ctr" latinLnBrk="0" hangingPunct="1"/>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Yes (wheat)</a:t>
                      </a:r>
                      <a:endParaRPr lang="en-GB" sz="900" b="0" u="none" strike="noStrike" kern="1200" dirty="0">
                        <a:solidFill>
                          <a:schemeClr val="dk1"/>
                        </a:solidFill>
                        <a:effectLst/>
                        <a:latin typeface="Brandon Grotesque Regular"/>
                        <a:ea typeface="+mn-ea"/>
                        <a:cs typeface="+mn-cs"/>
                      </a:endParaRPr>
                    </a:p>
                  </a:txBody>
                  <a:tcPr marL="4793" marR="4793" marT="479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Yes</a:t>
                      </a:r>
                    </a:p>
                  </a:txBody>
                  <a:tcPr marL="4793" marR="4793" marT="479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4793" marR="4793" marT="479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Brandon Grotesque Regular" panose="020B0503020203060202" pitchFamily="34" charset="77"/>
                        </a:rPr>
                        <a:t>*</a:t>
                      </a:r>
                    </a:p>
                  </a:txBody>
                  <a:tcPr marL="6563" marR="6563" marT="65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Yes</a:t>
                      </a:r>
                    </a:p>
                  </a:txBody>
                  <a:tcPr marL="4793" marR="4793" marT="479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dk1"/>
                        </a:solidFill>
                        <a:effectLst/>
                        <a:latin typeface="Brandon Grotesque Regular" panose="020B0503020203060202" pitchFamily="34" charset="77"/>
                        <a:ea typeface="+mn-ea"/>
                        <a:cs typeface="+mn-cs"/>
                      </a:endParaRPr>
                    </a:p>
                  </a:txBody>
                  <a:tcPr marL="4793" marR="4793" marT="479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dirty="0">
                          <a:effectLst/>
                          <a:latin typeface="Brandon Grotesque Regular"/>
                          <a:ea typeface="+mn-ea"/>
                          <a:cs typeface="+mn-cs"/>
                        </a:rPr>
                        <a:t>*</a:t>
                      </a:r>
                    </a:p>
                  </a:txBody>
                  <a:tcPr marL="4793" marR="4793" marT="479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fr" sz="1600" b="0" u="none" strike="noStrike" kern="1200" dirty="0">
                          <a:effectLst/>
                          <a:latin typeface="Brandon Grotesque Regular"/>
                          <a:ea typeface="+mn-ea"/>
                          <a:cs typeface="+mn-cs"/>
                        </a:rPr>
                        <a:t>*</a:t>
                      </a:r>
                    </a:p>
                  </a:txBody>
                  <a:tcPr marL="4793" marR="4793" marT="479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dirty="0">
                          <a:solidFill>
                            <a:schemeClr val="dk1"/>
                          </a:solidFill>
                          <a:effectLst/>
                          <a:latin typeface="Brandon Grotesque Regular" panose="020B0503020203060202" pitchFamily="34" charset="77"/>
                          <a:ea typeface="+mn-ea"/>
                          <a:cs typeface="+mn-cs"/>
                        </a:rPr>
                        <a:t>*</a:t>
                      </a:r>
                    </a:p>
                  </a:txBody>
                  <a:tcPr marL="4793" marR="4793" marT="479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r>
                        <a:rPr lang="en-GB" sz="1600" b="0" i="0" u="none" strike="noStrike" dirty="0">
                          <a:solidFill>
                            <a:srgbClr val="000000"/>
                          </a:solidFill>
                          <a:effectLst/>
                          <a:latin typeface="Brandon Grotesque Regular" panose="020B0503020203060202" pitchFamily="34" charset="77"/>
                        </a:rPr>
                        <a:t>*</a:t>
                      </a:r>
                    </a:p>
                  </a:txBody>
                  <a:tcPr marL="6563" marR="6563" marT="65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r>
                        <a:rPr lang="en-GB" sz="1600" b="0" i="0" u="none" strike="noStrike" dirty="0">
                          <a:solidFill>
                            <a:srgbClr val="000000"/>
                          </a:solidFill>
                          <a:effectLst/>
                          <a:latin typeface="Brandon Grotesque Regular" panose="020B0503020203060202" pitchFamily="34" charset="77"/>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r>
                        <a:rPr lang="en-GB" sz="1600" b="0" i="0" u="none" strike="noStrike" dirty="0">
                          <a:solidFill>
                            <a:srgbClr val="000000"/>
                          </a:solidFill>
                          <a:effectLst/>
                          <a:latin typeface="Brandon Grotesque Regular" panose="020B0503020203060202" pitchFamily="34" charset="77"/>
                        </a:rPr>
                        <a:t>*</a:t>
                      </a: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lvl="0" algn="ctr" defTabSz="914400" rtl="0">
                        <a:buNone/>
                      </a:pPr>
                      <a:endParaRPr lang="en-GB" sz="900" b="0" u="none" strike="noStrike" kern="1200">
                        <a:solidFill>
                          <a:schemeClr val="dk1"/>
                        </a:solidFill>
                        <a:effectLst/>
                        <a:latin typeface="Brandon Grotesque Regular" panose="020B0503020203060202" pitchFamily="34" charset="77"/>
                        <a:ea typeface="+mn-ea"/>
                        <a:cs typeface="+mn-cs"/>
                      </a:endParaRPr>
                    </a:p>
                  </a:txBody>
                  <a:tcPr marL="4793" marR="4793" marT="479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900" b="0" u="none" strike="noStrike" kern="1200" dirty="0">
                        <a:solidFill>
                          <a:schemeClr val="dk1"/>
                        </a:solidFill>
                        <a:effectLst/>
                        <a:latin typeface="Brandon Grotesque Regular" panose="020B0503020203060202" pitchFamily="34" charset="77"/>
                        <a:ea typeface="+mn-ea"/>
                        <a:cs typeface="+mn-cs"/>
                      </a:endParaRPr>
                    </a:p>
                  </a:txBody>
                  <a:tcPr marL="4793" marR="4793" marT="479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79510928"/>
                  </a:ext>
                </a:extLst>
              </a:tr>
            </a:tbl>
          </a:graphicData>
        </a:graphic>
      </p:graphicFrame>
      <p:sp>
        <p:nvSpPr>
          <p:cNvPr id="7" name="TextBox 6">
            <a:extLst>
              <a:ext uri="{FF2B5EF4-FFF2-40B4-BE49-F238E27FC236}">
                <a16:creationId xmlns:a16="http://schemas.microsoft.com/office/drawing/2014/main" id="{07A8DE69-0B9C-C4EF-097F-5DBBCF0BDB30}"/>
              </a:ext>
            </a:extLst>
          </p:cNvPr>
          <p:cNvSpPr txBox="1"/>
          <p:nvPr/>
        </p:nvSpPr>
        <p:spPr>
          <a:xfrm>
            <a:off x="176505" y="6173942"/>
            <a:ext cx="11060710" cy="369332"/>
          </a:xfrm>
          <a:prstGeom prst="rect">
            <a:avLst/>
          </a:prstGeom>
          <a:noFill/>
        </p:spPr>
        <p:txBody>
          <a:bodyPr wrap="square" rtlCol="0">
            <a:spAutoFit/>
          </a:bodyPr>
          <a:lstStyle/>
          <a:p>
            <a:r>
              <a:rPr lang="en-GB" sz="900"/>
              <a:t>Le Pain Quotidien has identified the allergens present in the raw materials used to make these preparations and has listed them in this table.  We work in an open kitchen where gluten, milk, fish, eggs, sesame, nuts, soy, celery, mustard and sulphites are present. Traces of these allergens can potentially be found in our preparations and products and are indicated with an asterisk.</a:t>
            </a:r>
          </a:p>
        </p:txBody>
      </p:sp>
      <p:sp>
        <p:nvSpPr>
          <p:cNvPr id="8" name="TextBox 7">
            <a:extLst>
              <a:ext uri="{FF2B5EF4-FFF2-40B4-BE49-F238E27FC236}">
                <a16:creationId xmlns:a16="http://schemas.microsoft.com/office/drawing/2014/main" id="{1FEF4009-032F-5261-357C-C34E87353F43}"/>
              </a:ext>
            </a:extLst>
          </p:cNvPr>
          <p:cNvSpPr txBox="1"/>
          <p:nvPr/>
        </p:nvSpPr>
        <p:spPr>
          <a:xfrm>
            <a:off x="176505" y="6534610"/>
            <a:ext cx="6272871" cy="215444"/>
          </a:xfrm>
          <a:prstGeom prst="rect">
            <a:avLst/>
          </a:prstGeom>
          <a:noFill/>
        </p:spPr>
        <p:txBody>
          <a:bodyPr wrap="none" rtlCol="0">
            <a:spAutoFit/>
          </a:bodyPr>
          <a:lstStyle/>
          <a:p>
            <a:r>
              <a:rPr lang="en-GB" sz="800" b="1"/>
              <a:t>Please note that the allergen (milk) in individual butter is not included in the table. The same applies to spreads (milk and nuts) found on tables.</a:t>
            </a:r>
          </a:p>
        </p:txBody>
      </p:sp>
      <p:sp>
        <p:nvSpPr>
          <p:cNvPr id="11" name="Titre 2">
            <a:extLst>
              <a:ext uri="{FF2B5EF4-FFF2-40B4-BE49-F238E27FC236}">
                <a16:creationId xmlns:a16="http://schemas.microsoft.com/office/drawing/2014/main" id="{C353888F-1C6F-CC96-A9D6-06B55DD85E14}"/>
              </a:ext>
            </a:extLst>
          </p:cNvPr>
          <p:cNvSpPr>
            <a:spLocks noGrp="1"/>
          </p:cNvSpPr>
          <p:nvPr>
            <p:ph type="title"/>
          </p:nvPr>
        </p:nvSpPr>
        <p:spPr>
          <a:xfrm>
            <a:off x="459723" y="51289"/>
            <a:ext cx="10888722" cy="526874"/>
          </a:xfrm>
          <a:noFill/>
        </p:spPr>
        <p:txBody>
          <a:bodyPr>
            <a:noAutofit/>
          </a:bodyPr>
          <a:lstStyle/>
          <a:p>
            <a:pPr algn="ctr"/>
            <a:r>
              <a:rPr lang="fr-FR" sz="1800" b="1"/>
              <a:t>(*) </a:t>
            </a:r>
            <a:r>
              <a:rPr lang="nl-NL" sz="1800" b="1"/>
              <a:t>Possible present or traces present</a:t>
            </a:r>
            <a:endParaRPr lang="en-GB" sz="1800" b="1"/>
          </a:p>
        </p:txBody>
      </p:sp>
      <p:sp>
        <p:nvSpPr>
          <p:cNvPr id="2" name="ZoneTexte 12">
            <a:extLst>
              <a:ext uri="{FF2B5EF4-FFF2-40B4-BE49-F238E27FC236}">
                <a16:creationId xmlns:a16="http://schemas.microsoft.com/office/drawing/2014/main" id="{4760D9B6-9197-D6FF-D280-9EB9364D060B}"/>
              </a:ext>
            </a:extLst>
          </p:cNvPr>
          <p:cNvSpPr txBox="1"/>
          <p:nvPr/>
        </p:nvSpPr>
        <p:spPr>
          <a:xfrm>
            <a:off x="11359591" y="6526916"/>
            <a:ext cx="917359" cy="230832"/>
          </a:xfrm>
          <a:prstGeom prst="rect">
            <a:avLst/>
          </a:prstGeom>
          <a:noFill/>
        </p:spPr>
        <p:txBody>
          <a:bodyPr wrap="square" lIns="91440" tIns="45720" rIns="91440" bIns="45720" rtlCol="0" anchor="t">
            <a:spAutoFit/>
          </a:bodyPr>
          <a:lstStyle/>
          <a:p>
            <a:r>
              <a:rPr lang="en-GB" sz="900" dirty="0"/>
              <a:t>26/03/2025</a:t>
            </a:r>
            <a:endParaRPr lang="fr-FR" sz="900" dirty="0"/>
          </a:p>
        </p:txBody>
      </p:sp>
    </p:spTree>
    <p:extLst>
      <p:ext uri="{BB962C8B-B14F-4D97-AF65-F5344CB8AC3E}">
        <p14:creationId xmlns:p14="http://schemas.microsoft.com/office/powerpoint/2010/main" val="3421542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
            <a:extLst>
              <a:ext uri="{FF2B5EF4-FFF2-40B4-BE49-F238E27FC236}">
                <a16:creationId xmlns:a16="http://schemas.microsoft.com/office/drawing/2014/main" id="{F7E2B050-3E89-3B4C-B3F9-8D648D9828F2}"/>
              </a:ext>
            </a:extLst>
          </p:cNvPr>
          <p:cNvGraphicFramePr>
            <a:graphicFrameLocks noGrp="1"/>
          </p:cNvGraphicFramePr>
          <p:nvPr>
            <p:extLst>
              <p:ext uri="{D42A27DB-BD31-4B8C-83A1-F6EECF244321}">
                <p14:modId xmlns:p14="http://schemas.microsoft.com/office/powerpoint/2010/main" val="1291792875"/>
              </p:ext>
            </p:extLst>
          </p:nvPr>
        </p:nvGraphicFramePr>
        <p:xfrm>
          <a:off x="284205" y="669555"/>
          <a:ext cx="11064240" cy="279770"/>
        </p:xfrm>
        <a:graphic>
          <a:graphicData uri="http://schemas.openxmlformats.org/drawingml/2006/table">
            <a:tbl>
              <a:tblPr>
                <a:tableStyleId>{5C22544A-7EE6-4342-B048-85BDC9FD1C3A}</a:tableStyleId>
              </a:tblPr>
              <a:tblGrid>
                <a:gridCol w="1097280">
                  <a:extLst>
                    <a:ext uri="{9D8B030D-6E8A-4147-A177-3AD203B41FA5}">
                      <a16:colId xmlns:a16="http://schemas.microsoft.com/office/drawing/2014/main" val="513161174"/>
                    </a:ext>
                  </a:extLst>
                </a:gridCol>
                <a:gridCol w="822960">
                  <a:extLst>
                    <a:ext uri="{9D8B030D-6E8A-4147-A177-3AD203B41FA5}">
                      <a16:colId xmlns:a16="http://schemas.microsoft.com/office/drawing/2014/main" val="4196228889"/>
                    </a:ext>
                  </a:extLst>
                </a:gridCol>
                <a:gridCol w="548640">
                  <a:extLst>
                    <a:ext uri="{9D8B030D-6E8A-4147-A177-3AD203B41FA5}">
                      <a16:colId xmlns:a16="http://schemas.microsoft.com/office/drawing/2014/main" val="1701415838"/>
                    </a:ext>
                  </a:extLst>
                </a:gridCol>
                <a:gridCol w="822960">
                  <a:extLst>
                    <a:ext uri="{9D8B030D-6E8A-4147-A177-3AD203B41FA5}">
                      <a16:colId xmlns:a16="http://schemas.microsoft.com/office/drawing/2014/main" val="3056230864"/>
                    </a:ext>
                  </a:extLst>
                </a:gridCol>
                <a:gridCol w="713232">
                  <a:extLst>
                    <a:ext uri="{9D8B030D-6E8A-4147-A177-3AD203B41FA5}">
                      <a16:colId xmlns:a16="http://schemas.microsoft.com/office/drawing/2014/main" val="925750359"/>
                    </a:ext>
                  </a:extLst>
                </a:gridCol>
                <a:gridCol w="713232">
                  <a:extLst>
                    <a:ext uri="{9D8B030D-6E8A-4147-A177-3AD203B41FA5}">
                      <a16:colId xmlns:a16="http://schemas.microsoft.com/office/drawing/2014/main" val="4275689545"/>
                    </a:ext>
                  </a:extLst>
                </a:gridCol>
                <a:gridCol w="713232">
                  <a:extLst>
                    <a:ext uri="{9D8B030D-6E8A-4147-A177-3AD203B41FA5}">
                      <a16:colId xmlns:a16="http://schemas.microsoft.com/office/drawing/2014/main" val="3850651775"/>
                    </a:ext>
                  </a:extLst>
                </a:gridCol>
                <a:gridCol w="713232">
                  <a:extLst>
                    <a:ext uri="{9D8B030D-6E8A-4147-A177-3AD203B41FA5}">
                      <a16:colId xmlns:a16="http://schemas.microsoft.com/office/drawing/2014/main" val="136687087"/>
                    </a:ext>
                  </a:extLst>
                </a:gridCol>
                <a:gridCol w="713232">
                  <a:extLst>
                    <a:ext uri="{9D8B030D-6E8A-4147-A177-3AD203B41FA5}">
                      <a16:colId xmlns:a16="http://schemas.microsoft.com/office/drawing/2014/main" val="152099033"/>
                    </a:ext>
                  </a:extLst>
                </a:gridCol>
                <a:gridCol w="713232">
                  <a:extLst>
                    <a:ext uri="{9D8B030D-6E8A-4147-A177-3AD203B41FA5}">
                      <a16:colId xmlns:a16="http://schemas.microsoft.com/office/drawing/2014/main" val="2764087574"/>
                    </a:ext>
                  </a:extLst>
                </a:gridCol>
                <a:gridCol w="713232">
                  <a:extLst>
                    <a:ext uri="{9D8B030D-6E8A-4147-A177-3AD203B41FA5}">
                      <a16:colId xmlns:a16="http://schemas.microsoft.com/office/drawing/2014/main" val="614430213"/>
                    </a:ext>
                  </a:extLst>
                </a:gridCol>
                <a:gridCol w="713232">
                  <a:extLst>
                    <a:ext uri="{9D8B030D-6E8A-4147-A177-3AD203B41FA5}">
                      <a16:colId xmlns:a16="http://schemas.microsoft.com/office/drawing/2014/main" val="1201122321"/>
                    </a:ext>
                  </a:extLst>
                </a:gridCol>
                <a:gridCol w="713232">
                  <a:extLst>
                    <a:ext uri="{9D8B030D-6E8A-4147-A177-3AD203B41FA5}">
                      <a16:colId xmlns:a16="http://schemas.microsoft.com/office/drawing/2014/main" val="1825554307"/>
                    </a:ext>
                  </a:extLst>
                </a:gridCol>
                <a:gridCol w="640080">
                  <a:extLst>
                    <a:ext uri="{9D8B030D-6E8A-4147-A177-3AD203B41FA5}">
                      <a16:colId xmlns:a16="http://schemas.microsoft.com/office/drawing/2014/main" val="4031981823"/>
                    </a:ext>
                  </a:extLst>
                </a:gridCol>
                <a:gridCol w="713232">
                  <a:extLst>
                    <a:ext uri="{9D8B030D-6E8A-4147-A177-3AD203B41FA5}">
                      <a16:colId xmlns:a16="http://schemas.microsoft.com/office/drawing/2014/main" val="3268930637"/>
                    </a:ext>
                  </a:extLst>
                </a:gridCol>
              </a:tblGrid>
              <a:tr h="279770">
                <a:tc>
                  <a:txBody>
                    <a:bodyPr/>
                    <a:lstStyle/>
                    <a:p>
                      <a:pPr algn="ctr" rtl="0" fontAlgn="ctr"/>
                      <a:r>
                        <a:rPr lang="en-GB" sz="1000" b="1" u="none" strike="noStrike" dirty="0">
                          <a:effectLst/>
                          <a:latin typeface="Brandon Grotesque Regular" panose="020B0503020203060202" pitchFamily="34" charset="77"/>
                        </a:rPr>
                        <a:t>PRODUCT</a:t>
                      </a:r>
                      <a:endParaRPr lang="en-GB" sz="1000" b="1" i="0" u="none" strike="noStrike" dirty="0">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algn="ctr" rtl="0" fontAlgn="ctr"/>
                      <a:r>
                        <a:rPr lang="en-GB" sz="800" b="1" u="none" strike="noStrike">
                          <a:effectLst/>
                          <a:latin typeface="Brandon Grotesque Regular" panose="020B0503020203060202" pitchFamily="34" charset="77"/>
                        </a:rPr>
                        <a:t>GLUTEN</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MILK</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nl-BE" sz="800" b="1">
                          <a:latin typeface="Brandon Grotesque Regular" panose="020B0503020203060202" pitchFamily="34" charset="77"/>
                        </a:rPr>
                        <a:t>MOLLUSCS</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FISH</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EGGS</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ARACHIDE</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SESAME </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NUTS</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SOYA</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CELERY</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MUSTARD</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SULPHITES</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en-GB" sz="800" b="1" u="none" strike="noStrike">
                          <a:effectLst/>
                          <a:latin typeface="Brandon Grotesque Regular" panose="020B0503020203060202" pitchFamily="34" charset="77"/>
                        </a:rPr>
                        <a:t>LUPIN</a:t>
                      </a:r>
                      <a:endParaRPr lang="en-GB" sz="800" b="1" i="0" u="none" strike="noStrike">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rtl="0" fontAlgn="ctr"/>
                      <a:r>
                        <a:rPr lang="nl-BE" sz="800" b="1" dirty="0">
                          <a:latin typeface="Brandon Grotesque Regular" panose="020B0503020203060202" pitchFamily="34" charset="77"/>
                        </a:rPr>
                        <a:t>CRUSTACEANS</a:t>
                      </a:r>
                      <a:endParaRPr lang="en-GB" sz="800" b="1" i="0" u="none" strike="noStrike" dirty="0">
                        <a:solidFill>
                          <a:srgbClr val="000000"/>
                        </a:solidFill>
                        <a:effectLst/>
                        <a:latin typeface="Brandon Grotesque Regular" panose="020B0503020203060202" pitchFamily="34" charset="77"/>
                      </a:endParaRPr>
                    </a:p>
                  </a:txBody>
                  <a:tcPr marL="6626" marR="6626" marT="662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180231403"/>
                  </a:ext>
                </a:extLst>
              </a:tr>
            </a:tbl>
          </a:graphicData>
        </a:graphic>
      </p:graphicFrame>
      <p:graphicFrame>
        <p:nvGraphicFramePr>
          <p:cNvPr id="3" name="Table 1">
            <a:extLst>
              <a:ext uri="{FF2B5EF4-FFF2-40B4-BE49-F238E27FC236}">
                <a16:creationId xmlns:a16="http://schemas.microsoft.com/office/drawing/2014/main" id="{78305894-A0E1-BFBF-9F51-B941AA73A444}"/>
              </a:ext>
            </a:extLst>
          </p:cNvPr>
          <p:cNvGraphicFramePr>
            <a:graphicFrameLocks noGrp="1"/>
          </p:cNvGraphicFramePr>
          <p:nvPr>
            <p:extLst>
              <p:ext uri="{D42A27DB-BD31-4B8C-83A1-F6EECF244321}">
                <p14:modId xmlns:p14="http://schemas.microsoft.com/office/powerpoint/2010/main" val="3974999505"/>
              </p:ext>
            </p:extLst>
          </p:nvPr>
        </p:nvGraphicFramePr>
        <p:xfrm>
          <a:off x="284205" y="949325"/>
          <a:ext cx="11063547" cy="2288858"/>
        </p:xfrm>
        <a:graphic>
          <a:graphicData uri="http://schemas.openxmlformats.org/drawingml/2006/table">
            <a:tbl>
              <a:tblPr>
                <a:tableStyleId>{5C22544A-7EE6-4342-B048-85BDC9FD1C3A}</a:tableStyleId>
              </a:tblPr>
              <a:tblGrid>
                <a:gridCol w="1097280">
                  <a:extLst>
                    <a:ext uri="{9D8B030D-6E8A-4147-A177-3AD203B41FA5}">
                      <a16:colId xmlns:a16="http://schemas.microsoft.com/office/drawing/2014/main" val="513161174"/>
                    </a:ext>
                  </a:extLst>
                </a:gridCol>
                <a:gridCol w="822960">
                  <a:extLst>
                    <a:ext uri="{9D8B030D-6E8A-4147-A177-3AD203B41FA5}">
                      <a16:colId xmlns:a16="http://schemas.microsoft.com/office/drawing/2014/main" val="4196228889"/>
                    </a:ext>
                  </a:extLst>
                </a:gridCol>
                <a:gridCol w="548640">
                  <a:extLst>
                    <a:ext uri="{9D8B030D-6E8A-4147-A177-3AD203B41FA5}">
                      <a16:colId xmlns:a16="http://schemas.microsoft.com/office/drawing/2014/main" val="1701415838"/>
                    </a:ext>
                  </a:extLst>
                </a:gridCol>
                <a:gridCol w="822960">
                  <a:extLst>
                    <a:ext uri="{9D8B030D-6E8A-4147-A177-3AD203B41FA5}">
                      <a16:colId xmlns:a16="http://schemas.microsoft.com/office/drawing/2014/main" val="3056230864"/>
                    </a:ext>
                  </a:extLst>
                </a:gridCol>
                <a:gridCol w="713232">
                  <a:extLst>
                    <a:ext uri="{9D8B030D-6E8A-4147-A177-3AD203B41FA5}">
                      <a16:colId xmlns:a16="http://schemas.microsoft.com/office/drawing/2014/main" val="925750359"/>
                    </a:ext>
                  </a:extLst>
                </a:gridCol>
                <a:gridCol w="713232">
                  <a:extLst>
                    <a:ext uri="{9D8B030D-6E8A-4147-A177-3AD203B41FA5}">
                      <a16:colId xmlns:a16="http://schemas.microsoft.com/office/drawing/2014/main" val="4275689545"/>
                    </a:ext>
                  </a:extLst>
                </a:gridCol>
                <a:gridCol w="713232">
                  <a:extLst>
                    <a:ext uri="{9D8B030D-6E8A-4147-A177-3AD203B41FA5}">
                      <a16:colId xmlns:a16="http://schemas.microsoft.com/office/drawing/2014/main" val="3850651775"/>
                    </a:ext>
                  </a:extLst>
                </a:gridCol>
                <a:gridCol w="713232">
                  <a:extLst>
                    <a:ext uri="{9D8B030D-6E8A-4147-A177-3AD203B41FA5}">
                      <a16:colId xmlns:a16="http://schemas.microsoft.com/office/drawing/2014/main" val="136687087"/>
                    </a:ext>
                  </a:extLst>
                </a:gridCol>
                <a:gridCol w="713232">
                  <a:extLst>
                    <a:ext uri="{9D8B030D-6E8A-4147-A177-3AD203B41FA5}">
                      <a16:colId xmlns:a16="http://schemas.microsoft.com/office/drawing/2014/main" val="152099033"/>
                    </a:ext>
                  </a:extLst>
                </a:gridCol>
                <a:gridCol w="713232">
                  <a:extLst>
                    <a:ext uri="{9D8B030D-6E8A-4147-A177-3AD203B41FA5}">
                      <a16:colId xmlns:a16="http://schemas.microsoft.com/office/drawing/2014/main" val="2764087574"/>
                    </a:ext>
                  </a:extLst>
                </a:gridCol>
                <a:gridCol w="713232">
                  <a:extLst>
                    <a:ext uri="{9D8B030D-6E8A-4147-A177-3AD203B41FA5}">
                      <a16:colId xmlns:a16="http://schemas.microsoft.com/office/drawing/2014/main" val="614430213"/>
                    </a:ext>
                  </a:extLst>
                </a:gridCol>
                <a:gridCol w="713232">
                  <a:extLst>
                    <a:ext uri="{9D8B030D-6E8A-4147-A177-3AD203B41FA5}">
                      <a16:colId xmlns:a16="http://schemas.microsoft.com/office/drawing/2014/main" val="1201122321"/>
                    </a:ext>
                  </a:extLst>
                </a:gridCol>
                <a:gridCol w="713232">
                  <a:extLst>
                    <a:ext uri="{9D8B030D-6E8A-4147-A177-3AD203B41FA5}">
                      <a16:colId xmlns:a16="http://schemas.microsoft.com/office/drawing/2014/main" val="1825554307"/>
                    </a:ext>
                  </a:extLst>
                </a:gridCol>
                <a:gridCol w="640080">
                  <a:extLst>
                    <a:ext uri="{9D8B030D-6E8A-4147-A177-3AD203B41FA5}">
                      <a16:colId xmlns:a16="http://schemas.microsoft.com/office/drawing/2014/main" val="4031981823"/>
                    </a:ext>
                  </a:extLst>
                </a:gridCol>
                <a:gridCol w="712539">
                  <a:extLst>
                    <a:ext uri="{9D8B030D-6E8A-4147-A177-3AD203B41FA5}">
                      <a16:colId xmlns:a16="http://schemas.microsoft.com/office/drawing/2014/main" val="3268930637"/>
                    </a:ext>
                  </a:extLst>
                </a:gridCol>
              </a:tblGrid>
              <a:tr h="292608">
                <a:tc gridSpan="15">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1" u="none" strike="noStrike" kern="1200" dirty="0">
                          <a:solidFill>
                            <a:schemeClr val="dk1"/>
                          </a:solidFill>
                          <a:effectLst/>
                          <a:latin typeface="Brandon Grotesque Regular"/>
                          <a:ea typeface="+mn-ea"/>
                          <a:cs typeface="+mn-cs"/>
                        </a:rPr>
                        <a:t>CEREALS, FRESH FRUIT &amp; YOGHURTS</a:t>
                      </a:r>
                    </a:p>
                  </a:txBody>
                  <a:tcPr marL="5701" marR="5701" marT="5701"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ctr" latinLnBrk="0" hangingPunct="1"/>
                      <a:endParaRPr lang="en-GB" sz="1100" b="0" u="none" strike="noStrike" kern="1200">
                        <a:solidFill>
                          <a:schemeClr val="dk1"/>
                        </a:solidFill>
                        <a:effectLst/>
                        <a:latin typeface="+mn-lt"/>
                        <a:ea typeface="+mn-ea"/>
                        <a:cs typeface="+mn-cs"/>
                      </a:endParaRPr>
                    </a:p>
                  </a:txBody>
                  <a:tcPr marL="5870" marR="5870" marT="58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5578623"/>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Granola Parfait (Soy)</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(oat)</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Yes (almond, cashew)</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Yes</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900" b="0" u="none" strike="noStrike" kern="1200">
                        <a:solidFill>
                          <a:schemeClr val="tx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71104234"/>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Granola Parfait (Milk)</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(oat)</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Brandon Grotesque Regular"/>
                          <a:ea typeface="+mn-ea"/>
                          <a:cs typeface="+mn-cs"/>
                        </a:rPr>
                        <a:t>Yes</a:t>
                      </a:r>
                      <a:endParaRPr kumimoji="0" lang="en-GB" sz="1600" b="0" i="0" u="none" strike="noStrike" kern="1200" cap="none" spc="0" normalizeH="0" baseline="0" noProof="0">
                        <a:ln>
                          <a:noFill/>
                        </a:ln>
                        <a:solidFill>
                          <a:prstClr val="black"/>
                        </a:solidFill>
                        <a:effectLst/>
                        <a:uLnTx/>
                        <a:uFillTx/>
                        <a:latin typeface="Brandon Grotesque Regular"/>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Yes (almond, cashew)</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43433923"/>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Porridge</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Brandon Grotesque Regular"/>
                          <a:ea typeface="+mn-ea"/>
                          <a:cs typeface="+mn-cs"/>
                        </a:rPr>
                        <a:t>Yes (oat)</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900" b="0" u="none" strike="noStrike" kern="1200">
                          <a:solidFill>
                            <a:schemeClr val="dk1"/>
                          </a:solidFill>
                          <a:effectLst/>
                          <a:latin typeface="Brandon Grotesque Regular"/>
                          <a:ea typeface="+mn-ea"/>
                          <a:cs typeface="+mn-cs"/>
                        </a:rPr>
                        <a:t>Yes (all tree nuts)</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19935609"/>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Fresh Fruit Salad-V</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0" i="0" u="none" strike="noStrike" kern="1200" cap="none" spc="0" normalizeH="0" baseline="0" noProof="0" dirty="0">
                          <a:ln>
                            <a:noFill/>
                          </a:ln>
                          <a:solidFill>
                            <a:prstClr val="black"/>
                          </a:solidFill>
                          <a:effectLst/>
                          <a:uLnTx/>
                          <a:uFillTx/>
                          <a:latin typeface="Brandon Grotesque Regular"/>
                          <a:ea typeface="+mn-ea"/>
                          <a:cs typeface="+mn-cs"/>
                        </a:rPr>
                        <a:t>*</a:t>
                      </a:r>
                      <a:endParaRPr kumimoji="0" lang="en-GB" sz="900" b="0" i="0" u="none" strike="noStrike" kern="1200" cap="none" spc="0" normalizeH="0" baseline="0" noProof="0" dirty="0">
                        <a:ln>
                          <a:noFill/>
                        </a:ln>
                        <a:solidFill>
                          <a:prstClr val="black"/>
                        </a:solidFill>
                        <a:effectLst/>
                        <a:uLnTx/>
                        <a:uFillTx/>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randon Grotesque Regular"/>
                          <a:ea typeface="+mn-ea"/>
                          <a:cs typeface="+mn-cs"/>
                        </a:rPr>
                        <a:t>*</a:t>
                      </a: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600" b="0" u="none" strike="noStrike" kern="1200">
                        <a:solidFill>
                          <a:schemeClr val="tx1"/>
                        </a:solidFill>
                        <a:effectLst/>
                        <a:latin typeface="Brandon Grotesque Regular" panose="020B0503020203060202" pitchFamily="34" charset="77"/>
                        <a:ea typeface="+mn-ea"/>
                        <a:cs typeface="+mn-cs"/>
                      </a:endParaRPr>
                    </a:p>
                  </a:txBody>
                  <a:tcPr marL="5536" marR="5536" marT="5536"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endParaRPr lang="en-GB" sz="16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endParaRPr lang="en-GB" sz="16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endParaRPr lang="en-GB" sz="16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endParaRPr lang="en-GB" sz="16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600" b="0" u="none" strike="noStrike" kern="1200">
                          <a:solidFill>
                            <a:schemeClr val="dk1"/>
                          </a:solidFill>
                          <a:effectLst/>
                          <a:latin typeface="Brandon Grotesque Regular"/>
                          <a:ea typeface="+mn-ea"/>
                          <a:cs typeface="+mn-cs"/>
                        </a:rPr>
                        <a:t>*</a:t>
                      </a:r>
                      <a:endParaRPr lang="en-GB" sz="1600" b="0" u="none" strike="noStrike" kern="1200">
                        <a:solidFill>
                          <a:schemeClr val="dk1"/>
                        </a:solidFill>
                        <a:effectLst/>
                        <a:latin typeface="Brandon Grotesque Regular" panose="020B0503020203060202" pitchFamily="34" charset="77"/>
                        <a:ea typeface="+mn-ea"/>
                        <a:cs typeface="+mn-cs"/>
                      </a:endParaRPr>
                    </a:p>
                  </a:txBody>
                  <a:tcPr marL="7863" marR="7863" marT="786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solidFill>
                        <a:effectLst/>
                        <a:uLnTx/>
                        <a:uFillTx/>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en-GB" sz="1000" b="0" u="none" strike="noStrike" kern="1200">
                        <a:solidFill>
                          <a:schemeClr val="dk1"/>
                        </a:solidFill>
                        <a:effectLst/>
                        <a:latin typeface="Brandon Grotesque Regular" panose="020B0503020203060202" pitchFamily="34" charset="77"/>
                        <a:ea typeface="+mn-ea"/>
                        <a:cs typeface="+mn-cs"/>
                      </a:endParaRP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99851154"/>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Chia red fruits delice</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algn="ctr" rtl="0" fontAlgn="base">
                        <a:lnSpc>
                          <a:spcPts val="1800"/>
                        </a:lnSpc>
                      </a:pPr>
                      <a:r>
                        <a:rPr lang="en-GB" sz="1600" b="0" i="0" u="none" strike="noStrike">
                          <a:solidFill>
                            <a:srgbClr val="000000"/>
                          </a:solidFill>
                          <a:effectLst/>
                          <a:latin typeface="Brandon Grotesque Regular" panose="020B0503020203060202" pitchFamily="34" charset="0"/>
                        </a:rPr>
                        <a:t>*</a:t>
                      </a:r>
                      <a:r>
                        <a:rPr lang="en-GB" sz="1600" b="0" i="0">
                          <a:solidFill>
                            <a:srgbClr val="000000"/>
                          </a:solidFill>
                          <a:effectLst/>
                          <a:latin typeface="Brandon Grotesque Regular" panose="020B0503020203060202" pitchFamily="34" charset="0"/>
                        </a:rPr>
                        <a:t>​</a:t>
                      </a:r>
                      <a:endParaRPr lang="en-GB" b="0" i="0">
                        <a:solidFill>
                          <a:srgbClr val="000000"/>
                        </a:solidFill>
                        <a:effectLst/>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rtl="0" fontAlgn="base">
                        <a:lnSpc>
                          <a:spcPts val="1050"/>
                        </a:lnSpc>
                      </a:pPr>
                      <a:r>
                        <a:rPr lang="en-GB" sz="900" b="0" i="0" u="none" strike="noStrike">
                          <a:solidFill>
                            <a:srgbClr val="000000"/>
                          </a:solidFill>
                          <a:effectLst/>
                          <a:latin typeface="Brandon Grotesque Regular" panose="020B0503020203060202" pitchFamily="34" charset="0"/>
                        </a:rPr>
                        <a:t>Yes (if Yaourt or skyr)</a:t>
                      </a:r>
                      <a:r>
                        <a:rPr lang="en-GB" sz="900" b="0" i="0">
                          <a:solidFill>
                            <a:srgbClr val="000000"/>
                          </a:solidFill>
                          <a:effectLst/>
                          <a:latin typeface="Brandon Grotesque Regular" panose="020B0503020203060202" pitchFamily="34" charset="0"/>
                        </a:rPr>
                        <a:t>​</a:t>
                      </a:r>
                      <a:endParaRPr lang="en-GB" b="0" i="0">
                        <a:solidFill>
                          <a:srgbClr val="000000"/>
                        </a:solidFill>
                        <a:effectLst/>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rtl="0" fontAlgn="auto">
                        <a:lnSpc>
                          <a:spcPts val="1125"/>
                        </a:lnSpc>
                      </a:pPr>
                      <a:r>
                        <a:rPr lang="en-GB" sz="1000" b="0" i="0" u="none" strike="noStrike">
                          <a:solidFill>
                            <a:srgbClr val="000000"/>
                          </a:solidFill>
                          <a:effectLst/>
                          <a:latin typeface="Brandon Grotesque Regular" panose="020B0503020203060202" pitchFamily="34" charset="0"/>
                        </a:rPr>
                        <a:t>​</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rtl="0" fontAlgn="base">
                        <a:lnSpc>
                          <a:spcPts val="1800"/>
                        </a:lnSpc>
                      </a:pPr>
                      <a:r>
                        <a:rPr lang="en-GB" sz="1600" b="0" i="0" u="none" strike="noStrike">
                          <a:solidFill>
                            <a:srgbClr val="000000"/>
                          </a:solidFill>
                          <a:effectLst/>
                          <a:latin typeface="Brandon Grotesque Regular" panose="020B0503020203060202" pitchFamily="34" charset="0"/>
                        </a:rPr>
                        <a:t>*</a:t>
                      </a:r>
                      <a:r>
                        <a:rPr lang="en-GB" sz="1600" b="0" i="0">
                          <a:solidFill>
                            <a:srgbClr val="000000"/>
                          </a:solidFill>
                          <a:effectLst/>
                          <a:latin typeface="Brandon Grotesque Regular" panose="020B0503020203060202" pitchFamily="34" charset="0"/>
                        </a:rPr>
                        <a:t>​</a:t>
                      </a:r>
                      <a:endParaRPr lang="en-GB" b="0" i="0">
                        <a:solidFill>
                          <a:srgbClr val="000000"/>
                        </a:solidFill>
                        <a:effectLst/>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rtl="0" fontAlgn="auto">
                        <a:lnSpc>
                          <a:spcPts val="1125"/>
                        </a:lnSpc>
                      </a:pPr>
                      <a:r>
                        <a:rPr lang="en-GB" sz="1000" b="0" i="0" u="none" strike="noStrike">
                          <a:solidFill>
                            <a:srgbClr val="000000"/>
                          </a:solidFill>
                          <a:effectLst/>
                          <a:latin typeface="Brandon Grotesque Regular" panose="020B0503020203060202" pitchFamily="34" charset="0"/>
                        </a:rPr>
                        <a:t>​</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rtl="0" fontAlgn="auto">
                        <a:lnSpc>
                          <a:spcPts val="1800"/>
                        </a:lnSpc>
                      </a:pPr>
                      <a:r>
                        <a:rPr lang="en-GB" sz="1600" b="0" i="0" u="none" strike="noStrike">
                          <a:solidFill>
                            <a:srgbClr val="000000"/>
                          </a:solidFill>
                          <a:effectLst/>
                          <a:latin typeface="Brandon Grotesque Regular" panose="020B0503020203060202" pitchFamily="34" charset="0"/>
                        </a:rPr>
                        <a:t>​</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rtl="0" fontAlgn="base">
                        <a:lnSpc>
                          <a:spcPts val="1800"/>
                        </a:lnSpc>
                      </a:pPr>
                      <a:r>
                        <a:rPr lang="en-GB" sz="1600" b="0" i="0" u="none" strike="noStrike">
                          <a:solidFill>
                            <a:srgbClr val="000000"/>
                          </a:solidFill>
                          <a:effectLst/>
                          <a:latin typeface="Brandon Grotesque Regular" panose="020B0503020203060202" pitchFamily="34" charset="0"/>
                        </a:rPr>
                        <a:t>*</a:t>
                      </a:r>
                      <a:r>
                        <a:rPr lang="en-GB" sz="1600" b="0" i="0">
                          <a:solidFill>
                            <a:srgbClr val="000000"/>
                          </a:solidFill>
                          <a:effectLst/>
                          <a:latin typeface="Brandon Grotesque Regular" panose="020B0503020203060202" pitchFamily="34" charset="0"/>
                        </a:rPr>
                        <a:t>​</a:t>
                      </a:r>
                      <a:endParaRPr lang="en-GB" b="0" i="0">
                        <a:solidFill>
                          <a:srgbClr val="000000"/>
                        </a:solidFill>
                        <a:effectLst/>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rtl="0" fontAlgn="base">
                        <a:lnSpc>
                          <a:spcPts val="1800"/>
                        </a:lnSpc>
                      </a:pPr>
                      <a:r>
                        <a:rPr lang="en-GB" sz="1600" b="0" i="0" u="none" strike="noStrike">
                          <a:solidFill>
                            <a:srgbClr val="000000"/>
                          </a:solidFill>
                          <a:effectLst/>
                          <a:latin typeface="Brandon Grotesque Regular" panose="020B0503020203060202" pitchFamily="34" charset="0"/>
                        </a:rPr>
                        <a:t>*</a:t>
                      </a:r>
                      <a:r>
                        <a:rPr lang="en-GB" sz="1600" b="0" i="0">
                          <a:solidFill>
                            <a:srgbClr val="000000"/>
                          </a:solidFill>
                          <a:effectLst/>
                          <a:latin typeface="Brandon Grotesque Regular" panose="020B0503020203060202" pitchFamily="34" charset="0"/>
                        </a:rPr>
                        <a:t>​</a:t>
                      </a:r>
                      <a:endParaRPr lang="en-GB" b="0" i="0">
                        <a:solidFill>
                          <a:srgbClr val="000000"/>
                        </a:solidFill>
                        <a:effectLst/>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rtl="0" fontAlgn="base">
                        <a:lnSpc>
                          <a:spcPts val="1800"/>
                        </a:lnSpc>
                      </a:pPr>
                      <a:r>
                        <a:rPr lang="en-GB" sz="1600" b="0" i="0" u="none" strike="noStrike">
                          <a:solidFill>
                            <a:srgbClr val="000000"/>
                          </a:solidFill>
                          <a:effectLst/>
                          <a:latin typeface="Brandon Grotesque Regular" panose="020B0503020203060202" pitchFamily="34" charset="0"/>
                        </a:rPr>
                        <a:t>*</a:t>
                      </a:r>
                      <a:r>
                        <a:rPr lang="en-GB" sz="1600" b="0" i="0">
                          <a:solidFill>
                            <a:srgbClr val="000000"/>
                          </a:solidFill>
                          <a:effectLst/>
                          <a:latin typeface="Brandon Grotesque Regular" panose="020B0503020203060202" pitchFamily="34" charset="0"/>
                        </a:rPr>
                        <a:t>​</a:t>
                      </a:r>
                      <a:endParaRPr lang="en-GB" b="0" i="0">
                        <a:solidFill>
                          <a:srgbClr val="000000"/>
                        </a:solidFill>
                        <a:effectLst/>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rtl="0" fontAlgn="base">
                        <a:lnSpc>
                          <a:spcPts val="1800"/>
                        </a:lnSpc>
                      </a:pPr>
                      <a:r>
                        <a:rPr lang="en-GB" sz="1600" b="0" i="0" u="none" strike="noStrike">
                          <a:solidFill>
                            <a:srgbClr val="000000"/>
                          </a:solidFill>
                          <a:effectLst/>
                          <a:latin typeface="Brandon Grotesque Regular" panose="020B0503020203060202" pitchFamily="34" charset="0"/>
                        </a:rPr>
                        <a:t>*</a:t>
                      </a:r>
                      <a:r>
                        <a:rPr lang="en-GB" sz="1600" b="0" i="0">
                          <a:solidFill>
                            <a:srgbClr val="000000"/>
                          </a:solidFill>
                          <a:effectLst/>
                          <a:latin typeface="Brandon Grotesque Regular" panose="020B0503020203060202" pitchFamily="34" charset="0"/>
                        </a:rPr>
                        <a:t>​</a:t>
                      </a:r>
                      <a:endParaRPr lang="en-GB" b="0" i="0">
                        <a:solidFill>
                          <a:srgbClr val="000000"/>
                        </a:solidFill>
                        <a:effectLst/>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rtl="0" fontAlgn="base">
                        <a:lnSpc>
                          <a:spcPts val="1800"/>
                        </a:lnSpc>
                      </a:pPr>
                      <a:r>
                        <a:rPr lang="en-GB" sz="1600" b="0" i="0" u="none" strike="noStrike">
                          <a:solidFill>
                            <a:srgbClr val="000000"/>
                          </a:solidFill>
                          <a:effectLst/>
                          <a:latin typeface="Brandon Grotesque Regular" panose="020B0503020203060202" pitchFamily="34" charset="0"/>
                        </a:rPr>
                        <a:t>*</a:t>
                      </a:r>
                      <a:r>
                        <a:rPr lang="en-GB" sz="1600" b="0" i="0">
                          <a:solidFill>
                            <a:srgbClr val="000000"/>
                          </a:solidFill>
                          <a:effectLst/>
                          <a:latin typeface="Brandon Grotesque Regular" panose="020B0503020203060202" pitchFamily="34" charset="0"/>
                        </a:rPr>
                        <a:t>​</a:t>
                      </a:r>
                      <a:endParaRPr lang="en-GB" b="0" i="0">
                        <a:solidFill>
                          <a:srgbClr val="000000"/>
                        </a:solidFill>
                        <a:effectLst/>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rtl="0" fontAlgn="auto">
                        <a:lnSpc>
                          <a:spcPts val="1050"/>
                        </a:lnSpc>
                      </a:pPr>
                      <a:r>
                        <a:rPr lang="en-GB" sz="900" b="0" i="0" u="none" strike="noStrike">
                          <a:solidFill>
                            <a:srgbClr val="000000"/>
                          </a:solidFill>
                          <a:effectLst/>
                          <a:latin typeface="Brandon Grotesque Regular" panose="020B0503020203060202" pitchFamily="34" charset="0"/>
                        </a:rPr>
                        <a:t>​</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rtl="0" fontAlgn="auto">
                        <a:lnSpc>
                          <a:spcPts val="1125"/>
                        </a:lnSpc>
                      </a:pPr>
                      <a:r>
                        <a:rPr lang="en-GB" sz="1000" b="0" i="0" u="none" strike="noStrike">
                          <a:solidFill>
                            <a:srgbClr val="000000"/>
                          </a:solidFill>
                          <a:effectLst/>
                          <a:latin typeface="Brandon Grotesque Regular" panose="020B0503020203060202" pitchFamily="34" charset="0"/>
                        </a:rPr>
                        <a:t>​</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rtl="0" fontAlgn="auto">
                        <a:lnSpc>
                          <a:spcPts val="1125"/>
                        </a:lnSpc>
                      </a:pPr>
                      <a:r>
                        <a:rPr lang="en-GB" sz="1000" b="0" i="0" u="none" strike="noStrike">
                          <a:solidFill>
                            <a:srgbClr val="000000"/>
                          </a:solidFill>
                          <a:effectLst/>
                          <a:latin typeface="Brandon Grotesque Regular" panose="020B0503020203060202" pitchFamily="34" charset="0"/>
                        </a:rPr>
                        <a:t>​</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13402908"/>
                  </a:ext>
                </a:extLst>
              </a:tr>
              <a:tr h="2926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Brandon Grotesque Regular"/>
                          <a:ea typeface="+mn-ea"/>
                          <a:cs typeface="+mn-cs"/>
                        </a:rPr>
                        <a:t>Bircher muesli </a:t>
                      </a:r>
                    </a:p>
                  </a:txBody>
                  <a:tcPr marL="5327" marR="5327" marT="532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tc>
                  <a:txBody>
                    <a:bodyPr/>
                    <a:lstStyle/>
                    <a:p>
                      <a:pPr algn="ctr" rtl="0" fontAlgn="base">
                        <a:lnSpc>
                          <a:spcPts val="1050"/>
                        </a:lnSpc>
                      </a:pPr>
                      <a:r>
                        <a:rPr lang="en-GB" sz="900" b="0" i="0" u="none" strike="noStrike">
                          <a:solidFill>
                            <a:srgbClr val="000000"/>
                          </a:solidFill>
                          <a:effectLst/>
                          <a:latin typeface="Brandon Grotesque Regular" panose="020B0503020203060202" pitchFamily="34" charset="0"/>
                        </a:rPr>
                        <a:t>Yes (oat)</a:t>
                      </a:r>
                      <a:r>
                        <a:rPr lang="en-GB" sz="900" b="0" i="0">
                          <a:solidFill>
                            <a:srgbClr val="000000"/>
                          </a:solidFill>
                          <a:effectLst/>
                          <a:latin typeface="Brandon Grotesque Regular" panose="020B0503020203060202" pitchFamily="34" charset="0"/>
                        </a:rPr>
                        <a:t>​</a:t>
                      </a:r>
                      <a:endParaRPr lang="en-GB" b="0" i="0">
                        <a:solidFill>
                          <a:srgbClr val="000000"/>
                        </a:solidFill>
                        <a:effectLst/>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rtl="0" fontAlgn="base">
                        <a:lnSpc>
                          <a:spcPts val="1800"/>
                        </a:lnSpc>
                      </a:pPr>
                      <a:r>
                        <a:rPr lang="en-GB" sz="1600" b="0" i="0" u="none" strike="noStrike">
                          <a:solidFill>
                            <a:srgbClr val="000000"/>
                          </a:solidFill>
                          <a:effectLst/>
                          <a:latin typeface="Brandon Grotesque Regular" panose="020B0503020203060202" pitchFamily="34" charset="0"/>
                        </a:rPr>
                        <a:t>*</a:t>
                      </a:r>
                      <a:r>
                        <a:rPr lang="en-GB" sz="1600" b="0" i="0">
                          <a:solidFill>
                            <a:srgbClr val="000000"/>
                          </a:solidFill>
                          <a:effectLst/>
                          <a:latin typeface="Brandon Grotesque Regular" panose="020B0503020203060202" pitchFamily="34" charset="0"/>
                        </a:rPr>
                        <a:t>​</a:t>
                      </a:r>
                      <a:endParaRPr lang="en-GB" b="0" i="0">
                        <a:solidFill>
                          <a:srgbClr val="000000"/>
                        </a:solidFill>
                        <a:effectLst/>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rtl="0" fontAlgn="auto">
                        <a:lnSpc>
                          <a:spcPts val="1125"/>
                        </a:lnSpc>
                      </a:pPr>
                      <a:r>
                        <a:rPr lang="en-GB" sz="1000" b="0" i="0" u="none" strike="noStrike">
                          <a:solidFill>
                            <a:srgbClr val="000000"/>
                          </a:solidFill>
                          <a:effectLst/>
                          <a:latin typeface="Brandon Grotesque Regular" panose="020B0503020203060202" pitchFamily="34" charset="0"/>
                        </a:rPr>
                        <a:t>​</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rtl="0" fontAlgn="base">
                        <a:lnSpc>
                          <a:spcPts val="1800"/>
                        </a:lnSpc>
                      </a:pPr>
                      <a:r>
                        <a:rPr lang="en-GB" sz="1600" b="0" i="0" u="none" strike="noStrike">
                          <a:solidFill>
                            <a:srgbClr val="000000"/>
                          </a:solidFill>
                          <a:effectLst/>
                          <a:latin typeface="Brandon Grotesque Regular" panose="020B0503020203060202" pitchFamily="34" charset="0"/>
                        </a:rPr>
                        <a:t>*</a:t>
                      </a:r>
                      <a:r>
                        <a:rPr lang="en-GB" sz="1600" b="0" i="0">
                          <a:solidFill>
                            <a:srgbClr val="000000"/>
                          </a:solidFill>
                          <a:effectLst/>
                          <a:latin typeface="Brandon Grotesque Regular" panose="020B0503020203060202" pitchFamily="34" charset="0"/>
                        </a:rPr>
                        <a:t>​</a:t>
                      </a:r>
                      <a:endParaRPr lang="en-GB" b="0" i="0">
                        <a:solidFill>
                          <a:srgbClr val="000000"/>
                        </a:solidFill>
                        <a:effectLst/>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rtl="0" fontAlgn="auto">
                        <a:lnSpc>
                          <a:spcPts val="1125"/>
                        </a:lnSpc>
                      </a:pPr>
                      <a:r>
                        <a:rPr lang="en-GB" sz="1000" b="0" i="0" u="none" strike="noStrike">
                          <a:solidFill>
                            <a:srgbClr val="000000"/>
                          </a:solidFill>
                          <a:effectLst/>
                          <a:latin typeface="Brandon Grotesque Regular" panose="020B0503020203060202" pitchFamily="34" charset="0"/>
                        </a:rPr>
                        <a:t>​</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rtl="0" fontAlgn="auto">
                        <a:lnSpc>
                          <a:spcPts val="1800"/>
                        </a:lnSpc>
                      </a:pPr>
                      <a:r>
                        <a:rPr lang="en-GB" sz="1600" b="0" i="0" u="none" strike="noStrike">
                          <a:solidFill>
                            <a:srgbClr val="000000"/>
                          </a:solidFill>
                          <a:effectLst/>
                          <a:latin typeface="Brandon Grotesque Regular" panose="020B0503020203060202" pitchFamily="34" charset="0"/>
                        </a:rPr>
                        <a:t>​</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rtl="0" fontAlgn="base">
                        <a:lnSpc>
                          <a:spcPts val="1800"/>
                        </a:lnSpc>
                      </a:pPr>
                      <a:r>
                        <a:rPr lang="en-GB" sz="1600" b="0" i="0" u="none" strike="noStrike">
                          <a:solidFill>
                            <a:srgbClr val="000000"/>
                          </a:solidFill>
                          <a:effectLst/>
                          <a:latin typeface="Brandon Grotesque Regular" panose="020B0503020203060202" pitchFamily="34" charset="0"/>
                        </a:rPr>
                        <a:t>*</a:t>
                      </a:r>
                      <a:r>
                        <a:rPr lang="en-GB" sz="1600" b="0" i="0">
                          <a:solidFill>
                            <a:srgbClr val="000000"/>
                          </a:solidFill>
                          <a:effectLst/>
                          <a:latin typeface="Brandon Grotesque Regular" panose="020B0503020203060202" pitchFamily="34" charset="0"/>
                        </a:rPr>
                        <a:t>​</a:t>
                      </a:r>
                      <a:endParaRPr lang="en-GB" b="0" i="0">
                        <a:solidFill>
                          <a:srgbClr val="000000"/>
                        </a:solidFill>
                        <a:effectLst/>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rtl="0" fontAlgn="base">
                        <a:lnSpc>
                          <a:spcPts val="1800"/>
                        </a:lnSpc>
                      </a:pPr>
                      <a:r>
                        <a:rPr lang="en-GB" sz="1600" b="0" i="0" u="none" strike="noStrike">
                          <a:solidFill>
                            <a:srgbClr val="000000"/>
                          </a:solidFill>
                          <a:effectLst/>
                          <a:latin typeface="Brandon Grotesque Regular" panose="020B0503020203060202" pitchFamily="34" charset="0"/>
                        </a:rPr>
                        <a:t>*</a:t>
                      </a:r>
                      <a:r>
                        <a:rPr lang="en-GB" sz="1600" b="0" i="0">
                          <a:solidFill>
                            <a:srgbClr val="000000"/>
                          </a:solidFill>
                          <a:effectLst/>
                          <a:latin typeface="Brandon Grotesque Regular" panose="020B0503020203060202" pitchFamily="34" charset="0"/>
                        </a:rPr>
                        <a:t>​</a:t>
                      </a:r>
                      <a:endParaRPr lang="en-GB" b="0" i="0">
                        <a:solidFill>
                          <a:srgbClr val="000000"/>
                        </a:solidFill>
                        <a:effectLst/>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rtl="0" fontAlgn="base">
                        <a:lnSpc>
                          <a:spcPts val="1050"/>
                        </a:lnSpc>
                      </a:pPr>
                      <a:r>
                        <a:rPr lang="en-GB" sz="900" b="0" i="0" u="none" strike="noStrike">
                          <a:solidFill>
                            <a:srgbClr val="000000"/>
                          </a:solidFill>
                          <a:effectLst/>
                          <a:latin typeface="Brandon Grotesque Regular" panose="020B0503020203060202" pitchFamily="34" charset="0"/>
                        </a:rPr>
                        <a:t>Yes</a:t>
                      </a:r>
                      <a:r>
                        <a:rPr lang="en-GB" sz="900" b="0" i="0">
                          <a:solidFill>
                            <a:srgbClr val="000000"/>
                          </a:solidFill>
                          <a:effectLst/>
                          <a:latin typeface="Brandon Grotesque Regular" panose="020B0503020203060202" pitchFamily="34" charset="0"/>
                        </a:rPr>
                        <a:t>​</a:t>
                      </a:r>
                      <a:endParaRPr lang="en-GB" b="0" i="0">
                        <a:solidFill>
                          <a:srgbClr val="000000"/>
                        </a:solidFill>
                        <a:effectLst/>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rtl="0" fontAlgn="base">
                        <a:lnSpc>
                          <a:spcPts val="1800"/>
                        </a:lnSpc>
                      </a:pPr>
                      <a:r>
                        <a:rPr lang="en-GB" sz="1600" b="0" i="0" u="none" strike="noStrike">
                          <a:solidFill>
                            <a:srgbClr val="000000"/>
                          </a:solidFill>
                          <a:effectLst/>
                          <a:latin typeface="Brandon Grotesque Regular" panose="020B0503020203060202" pitchFamily="34" charset="0"/>
                        </a:rPr>
                        <a:t>*</a:t>
                      </a:r>
                      <a:r>
                        <a:rPr lang="en-GB" sz="1600" b="0" i="0">
                          <a:solidFill>
                            <a:srgbClr val="000000"/>
                          </a:solidFill>
                          <a:effectLst/>
                          <a:latin typeface="Brandon Grotesque Regular" panose="020B0503020203060202" pitchFamily="34" charset="0"/>
                        </a:rPr>
                        <a:t>​</a:t>
                      </a:r>
                      <a:endParaRPr lang="en-GB" b="0" i="0">
                        <a:solidFill>
                          <a:srgbClr val="000000"/>
                        </a:solidFill>
                        <a:effectLst/>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rtl="0" fontAlgn="base">
                        <a:lnSpc>
                          <a:spcPts val="1800"/>
                        </a:lnSpc>
                      </a:pPr>
                      <a:r>
                        <a:rPr lang="en-GB" sz="1600" b="0" i="0" u="none" strike="noStrike">
                          <a:solidFill>
                            <a:srgbClr val="000000"/>
                          </a:solidFill>
                          <a:effectLst/>
                          <a:latin typeface="Brandon Grotesque Regular" panose="020B0503020203060202" pitchFamily="34" charset="0"/>
                        </a:rPr>
                        <a:t>*</a:t>
                      </a:r>
                      <a:r>
                        <a:rPr lang="en-GB" sz="1600" b="0" i="0">
                          <a:solidFill>
                            <a:srgbClr val="000000"/>
                          </a:solidFill>
                          <a:effectLst/>
                          <a:latin typeface="Brandon Grotesque Regular" panose="020B0503020203060202" pitchFamily="34" charset="0"/>
                        </a:rPr>
                        <a:t>​</a:t>
                      </a:r>
                      <a:endParaRPr lang="en-GB" b="0" i="0">
                        <a:solidFill>
                          <a:srgbClr val="000000"/>
                        </a:solidFill>
                        <a:effectLst/>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rtl="0" fontAlgn="auto">
                        <a:lnSpc>
                          <a:spcPts val="1050"/>
                        </a:lnSpc>
                      </a:pPr>
                      <a:r>
                        <a:rPr lang="en-GB" sz="900" b="0" i="0" u="none" strike="noStrike">
                          <a:solidFill>
                            <a:srgbClr val="000000"/>
                          </a:solidFill>
                          <a:effectLst/>
                          <a:latin typeface="Brandon Grotesque Regular" panose="020B0503020203060202" pitchFamily="34" charset="0"/>
                        </a:rPr>
                        <a:t>​</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rtl="0" fontAlgn="auto">
                        <a:lnSpc>
                          <a:spcPts val="1125"/>
                        </a:lnSpc>
                      </a:pPr>
                      <a:r>
                        <a:rPr lang="en-GB" sz="1000" b="0" i="0" u="none" strike="noStrike">
                          <a:solidFill>
                            <a:srgbClr val="000000"/>
                          </a:solidFill>
                          <a:effectLst/>
                          <a:latin typeface="Brandon Grotesque Regular" panose="020B0503020203060202" pitchFamily="34" charset="0"/>
                        </a:rPr>
                        <a:t>​</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rtl="0" fontAlgn="auto">
                        <a:lnSpc>
                          <a:spcPts val="1125"/>
                        </a:lnSpc>
                      </a:pPr>
                      <a:r>
                        <a:rPr lang="en-GB" sz="1000" b="0" i="0" u="none" strike="noStrike" dirty="0">
                          <a:solidFill>
                            <a:srgbClr val="000000"/>
                          </a:solidFill>
                          <a:effectLst/>
                          <a:latin typeface="Brandon Grotesque Regular" panose="020B0503020203060202" pitchFamily="34" charset="0"/>
                        </a:rPr>
                        <a:t>​</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31082000"/>
                  </a:ext>
                </a:extLst>
              </a:tr>
            </a:tbl>
          </a:graphicData>
        </a:graphic>
      </p:graphicFrame>
      <p:sp>
        <p:nvSpPr>
          <p:cNvPr id="7" name="TextBox 6">
            <a:extLst>
              <a:ext uri="{FF2B5EF4-FFF2-40B4-BE49-F238E27FC236}">
                <a16:creationId xmlns:a16="http://schemas.microsoft.com/office/drawing/2014/main" id="{07A8DE69-0B9C-C4EF-097F-5DBBCF0BDB30}"/>
              </a:ext>
            </a:extLst>
          </p:cNvPr>
          <p:cNvSpPr txBox="1"/>
          <p:nvPr/>
        </p:nvSpPr>
        <p:spPr>
          <a:xfrm>
            <a:off x="176505" y="6173942"/>
            <a:ext cx="11060710" cy="369332"/>
          </a:xfrm>
          <a:prstGeom prst="rect">
            <a:avLst/>
          </a:prstGeom>
          <a:noFill/>
        </p:spPr>
        <p:txBody>
          <a:bodyPr wrap="square" rtlCol="0">
            <a:spAutoFit/>
          </a:bodyPr>
          <a:lstStyle/>
          <a:p>
            <a:r>
              <a:rPr lang="en-GB" sz="900"/>
              <a:t>Le Pain Quotidien has identified the allergens present in the raw materials used to make these preparations and has listed them in this table.  We work in an open kitchen where gluten, milk, fish, eggs, sesame, nuts, soy, celery, mustard and sulphites are present. Traces of these allergens can potentially be found in our preparations and products and are indicated with an asterisk.</a:t>
            </a:r>
          </a:p>
        </p:txBody>
      </p:sp>
      <p:sp>
        <p:nvSpPr>
          <p:cNvPr id="8" name="TextBox 7">
            <a:extLst>
              <a:ext uri="{FF2B5EF4-FFF2-40B4-BE49-F238E27FC236}">
                <a16:creationId xmlns:a16="http://schemas.microsoft.com/office/drawing/2014/main" id="{1FEF4009-032F-5261-357C-C34E87353F43}"/>
              </a:ext>
            </a:extLst>
          </p:cNvPr>
          <p:cNvSpPr txBox="1"/>
          <p:nvPr/>
        </p:nvSpPr>
        <p:spPr>
          <a:xfrm>
            <a:off x="176505" y="6534610"/>
            <a:ext cx="6272871" cy="215444"/>
          </a:xfrm>
          <a:prstGeom prst="rect">
            <a:avLst/>
          </a:prstGeom>
          <a:noFill/>
        </p:spPr>
        <p:txBody>
          <a:bodyPr wrap="none" rtlCol="0">
            <a:spAutoFit/>
          </a:bodyPr>
          <a:lstStyle/>
          <a:p>
            <a:r>
              <a:rPr lang="en-GB" sz="800" b="1" dirty="0"/>
              <a:t>Please note that the allergen (milk) in individual butter is not included in the table. The same applies to spreads (milk and nuts) found on tables.</a:t>
            </a:r>
          </a:p>
        </p:txBody>
      </p:sp>
      <p:sp>
        <p:nvSpPr>
          <p:cNvPr id="11" name="Titre 2">
            <a:extLst>
              <a:ext uri="{FF2B5EF4-FFF2-40B4-BE49-F238E27FC236}">
                <a16:creationId xmlns:a16="http://schemas.microsoft.com/office/drawing/2014/main" id="{C353888F-1C6F-CC96-A9D6-06B55DD85E14}"/>
              </a:ext>
            </a:extLst>
          </p:cNvPr>
          <p:cNvSpPr>
            <a:spLocks noGrp="1"/>
          </p:cNvSpPr>
          <p:nvPr>
            <p:ph type="title"/>
          </p:nvPr>
        </p:nvSpPr>
        <p:spPr>
          <a:xfrm>
            <a:off x="459723" y="51289"/>
            <a:ext cx="10888722" cy="526874"/>
          </a:xfrm>
          <a:noFill/>
        </p:spPr>
        <p:txBody>
          <a:bodyPr>
            <a:noAutofit/>
          </a:bodyPr>
          <a:lstStyle/>
          <a:p>
            <a:pPr algn="ctr"/>
            <a:r>
              <a:rPr lang="fr-FR" sz="1800" b="1"/>
              <a:t>(*) </a:t>
            </a:r>
            <a:r>
              <a:rPr lang="nl-NL" sz="1800" b="1"/>
              <a:t>Possible present or traces present</a:t>
            </a:r>
            <a:endParaRPr lang="en-GB" sz="1800" b="1"/>
          </a:p>
        </p:txBody>
      </p:sp>
      <p:sp>
        <p:nvSpPr>
          <p:cNvPr id="2" name="ZoneTexte 12">
            <a:extLst>
              <a:ext uri="{FF2B5EF4-FFF2-40B4-BE49-F238E27FC236}">
                <a16:creationId xmlns:a16="http://schemas.microsoft.com/office/drawing/2014/main" id="{6BF738EE-9490-5E94-88FD-A23B5191D21F}"/>
              </a:ext>
            </a:extLst>
          </p:cNvPr>
          <p:cNvSpPr txBox="1"/>
          <p:nvPr/>
        </p:nvSpPr>
        <p:spPr>
          <a:xfrm>
            <a:off x="11359591" y="6526916"/>
            <a:ext cx="917359" cy="230832"/>
          </a:xfrm>
          <a:prstGeom prst="rect">
            <a:avLst/>
          </a:prstGeom>
          <a:noFill/>
        </p:spPr>
        <p:txBody>
          <a:bodyPr wrap="square" lIns="91440" tIns="45720" rIns="91440" bIns="45720" rtlCol="0" anchor="t">
            <a:spAutoFit/>
          </a:bodyPr>
          <a:lstStyle/>
          <a:p>
            <a:r>
              <a:rPr lang="en-GB" sz="900" dirty="0"/>
              <a:t>26/03/2025</a:t>
            </a:r>
            <a:endParaRPr lang="fr-FR" sz="900" dirty="0"/>
          </a:p>
        </p:txBody>
      </p:sp>
    </p:spTree>
    <p:extLst>
      <p:ext uri="{BB962C8B-B14F-4D97-AF65-F5344CB8AC3E}">
        <p14:creationId xmlns:p14="http://schemas.microsoft.com/office/powerpoint/2010/main" val="3994896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NLpqommF8sXSRR8biM_jU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qNRj6Mnr4HgVnoXV7LwXh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Q4Pu1gZGTN6sZIm9LNpksA"/>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1b6c662-6440-4756-a001-670d9db6834d" xsi:nil="true"/>
    <lcf76f155ced4ddcb4097134ff3c332f xmlns="0aa83a74-583f-41e6-bb97-079233e7080a">
      <Terms xmlns="http://schemas.microsoft.com/office/infopath/2007/PartnerControls"/>
    </lcf76f155ced4ddcb4097134ff3c332f>
    <SharedWithUsers xmlns="31b6c662-6440-4756-a001-670d9db6834d">
      <UserInfo>
        <DisplayName>Stefanie Vanhoele</DisplayName>
        <AccountId>337</AccountId>
        <AccountType/>
      </UserInfo>
      <UserInfo>
        <DisplayName>Lahlou Salma</DisplayName>
        <AccountId>309</AccountId>
        <AccountType/>
      </UserInfo>
      <UserInfo>
        <DisplayName>Olivier Vanklemput</DisplayName>
        <AccountId>15</AccountId>
        <AccountType/>
      </UserInfo>
      <UserInfo>
        <DisplayName>Blagovest Grozdanov</DisplayName>
        <AccountId>168</AccountId>
        <AccountType/>
      </UserInfo>
      <UserInfo>
        <DisplayName>Attila Forgacs</DisplayName>
        <AccountId>167</AccountId>
        <AccountType/>
      </UserInfo>
      <UserInfo>
        <DisplayName>Senay Has</DisplayName>
        <AccountId>116</AccountId>
        <AccountType/>
      </UserInfo>
      <UserInfo>
        <DisplayName>Silke Van den Houte</DisplayName>
        <AccountId>56</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0E50BD0D95774BB116B6ED8080FCCD" ma:contentTypeVersion="15" ma:contentTypeDescription="Een nieuw document maken." ma:contentTypeScope="" ma:versionID="afcd56ef81a295d50ebf4995a19c77c1">
  <xsd:schema xmlns:xsd="http://www.w3.org/2001/XMLSchema" xmlns:xs="http://www.w3.org/2001/XMLSchema" xmlns:p="http://schemas.microsoft.com/office/2006/metadata/properties" xmlns:ns2="0aa83a74-583f-41e6-bb97-079233e7080a" xmlns:ns3="31b6c662-6440-4756-a001-670d9db6834d" targetNamespace="http://schemas.microsoft.com/office/2006/metadata/properties" ma:root="true" ma:fieldsID="5e46d337fb100bdcdfff315d4069db32" ns2:_="" ns3:_="">
    <xsd:import namespace="0aa83a74-583f-41e6-bb97-079233e7080a"/>
    <xsd:import namespace="31b6c662-6440-4756-a001-670d9db6834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3:SharedWithUsers" minOccurs="0"/>
                <xsd:element ref="ns3:SharedWithDetails"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a83a74-583f-41e6-bb97-079233e708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Location" ma:index="12" nillable="true" ma:displayName="Location" ma:indexed="true"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7969f92e-d51b-4a0b-8916-d9fb1ec4e27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1b6c662-6440-4756-a001-670d9db6834d"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83505d39-54ed-4e1d-9f60-bc78eb9e9586}" ma:internalName="TaxCatchAll" ma:showField="CatchAllData" ma:web="31b6c662-6440-4756-a001-670d9db6834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1C81C99-9914-4AAA-88F5-10C58321B504}">
  <ds:schemaRefs>
    <ds:schemaRef ds:uri="http://purl.org/dc/dcmitype/"/>
    <ds:schemaRef ds:uri="http://purl.org/dc/elements/1.1/"/>
    <ds:schemaRef ds:uri="http://schemas.openxmlformats.org/package/2006/metadata/core-properties"/>
    <ds:schemaRef ds:uri="http://schemas.microsoft.com/office/2006/documentManagement/types"/>
    <ds:schemaRef ds:uri="http://schemas.microsoft.com/office/2006/metadata/properties"/>
    <ds:schemaRef ds:uri="http://purl.org/dc/terms/"/>
    <ds:schemaRef ds:uri="0aa83a74-583f-41e6-bb97-079233e7080a"/>
    <ds:schemaRef ds:uri="http://schemas.microsoft.com/office/infopath/2007/PartnerControls"/>
    <ds:schemaRef ds:uri="31b6c662-6440-4756-a001-670d9db6834d"/>
    <ds:schemaRef ds:uri="http://www.w3.org/XML/1998/namespace"/>
  </ds:schemaRefs>
</ds:datastoreItem>
</file>

<file path=customXml/itemProps2.xml><?xml version="1.0" encoding="utf-8"?>
<ds:datastoreItem xmlns:ds="http://schemas.openxmlformats.org/officeDocument/2006/customXml" ds:itemID="{932292CF-D9B6-43FF-AC6C-70231D3857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aa83a74-583f-41e6-bb97-079233e7080a"/>
    <ds:schemaRef ds:uri="31b6c662-6440-4756-a001-670d9db683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9F56196-2E0B-4C69-AD42-AB11F770B80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599</TotalTime>
  <Words>6169</Words>
  <Application>Microsoft Office PowerPoint</Application>
  <PresentationFormat>Widescreen</PresentationFormat>
  <Paragraphs>2437</Paragraphs>
  <Slides>22</Slides>
  <Notes>13</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Le Pain Quotidien Allergen Statement</vt:lpstr>
      <vt:lpstr>(*) Possible present or traces present</vt:lpstr>
      <vt:lpstr>(*) Possible present or traces present</vt:lpstr>
      <vt:lpstr>(*) Possible present or traces present</vt:lpstr>
      <vt:lpstr>(*) Possible present or traces present</vt:lpstr>
      <vt:lpstr>(*) Possible present or traces present</vt:lpstr>
      <vt:lpstr>(*) Possible present or traces present</vt:lpstr>
      <vt:lpstr>(*) Possible present or traces present</vt:lpstr>
      <vt:lpstr>(*) Possible present or traces present</vt:lpstr>
      <vt:lpstr>(*) Possible present or traces present</vt:lpstr>
      <vt:lpstr>(*) Possible present or traces present</vt:lpstr>
      <vt:lpstr>(*) Possible present or traces present</vt:lpstr>
      <vt:lpstr>(*) Possible present or traces present</vt:lpstr>
      <vt:lpstr>(*) Possible present or traces present</vt:lpstr>
      <vt:lpstr>(*) Possible present or traces present</vt:lpstr>
      <vt:lpstr>(*) Possible present or traces present</vt:lpstr>
      <vt:lpstr>(*) Possible present or traces present</vt:lpstr>
      <vt:lpstr>(*) Possible present or traces present</vt:lpstr>
      <vt:lpstr>(*) Possible present or traces present</vt:lpstr>
      <vt:lpstr>(*) Possible present or traces present</vt:lpstr>
      <vt:lpstr>(*) Possible present or traces present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Safae Kriyem</dc:creator>
  <cp:lastModifiedBy>Stefanie Vanhoele</cp:lastModifiedBy>
  <cp:revision>8</cp:revision>
  <cp:lastPrinted>2024-03-25T13:37:57Z</cp:lastPrinted>
  <dcterms:created xsi:type="dcterms:W3CDTF">2023-09-26T12:12:21Z</dcterms:created>
  <dcterms:modified xsi:type="dcterms:W3CDTF">2025-06-03T15:56:35Z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0x010100AA0E50BD0D95774BB116B6ED8080FCCD</vt:lpwstr>
  </property>
  <property fmtid="{D5CDD505-2E9C-101B-9397-08002B2CF9AE}" pid="3" name="MediaServiceImageTags">
    <vt:lpwstr/>
  </property>
</Properties>
</file>