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7" r:id="rId14"/>
    <p:sldId id="268" r:id="rId15"/>
    <p:sldId id="278" r:id="rId16"/>
    <p:sldId id="269" r:id="rId17"/>
    <p:sldId id="270" r:id="rId18"/>
    <p:sldId id="271" r:id="rId19"/>
    <p:sldId id="272" r:id="rId20"/>
    <p:sldId id="273" r:id="rId21"/>
    <p:sldId id="274" r:id="rId22"/>
    <p:sldId id="275" r:id="rId23"/>
    <p:sldId id="276" r:id="rId2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34B16A-7CAA-0F4E-DD3F-D51A8F70A95C}" name="Harriet Starr" initials="HS" userId="S::hstarr@pmgconsulting.net::ad23ac2a-6b8b-4370-89ff-416c0678b73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6DE7C0-CEAC-E856-0E78-037C9CA15314}" v="37" dt="2026-06-25T12:10:48.2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910"/>
    <p:restoredTop sz="94610"/>
  </p:normalViewPr>
  <p:slideViewPr>
    <p:cSldViewPr snapToGrid="0" snapToObjects="1">
      <p:cViewPr varScale="1">
        <p:scale>
          <a:sx n="95" d="100"/>
          <a:sy n="95" d="100"/>
        </p:scale>
        <p:origin x="208" y="8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9658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30.png"/><Relationship Id="rId12" Type="http://schemas.openxmlformats.org/officeDocument/2006/relationships/image" Target="../media/image13.png"/><Relationship Id="rId17" Type="http://schemas.openxmlformats.org/officeDocument/2006/relationships/image" Target="../media/image6.png"/><Relationship Id="rId2" Type="http://schemas.openxmlformats.org/officeDocument/2006/relationships/notesSlide" Target="../notesSlides/notesSlide11.xml"/><Relationship Id="rId16"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12.png"/><Relationship Id="rId5" Type="http://schemas.openxmlformats.org/officeDocument/2006/relationships/image" Target="../media/image23.png"/><Relationship Id="rId15" Type="http://schemas.openxmlformats.org/officeDocument/2006/relationships/image" Target="../media/image7.png"/><Relationship Id="rId10" Type="http://schemas.openxmlformats.org/officeDocument/2006/relationships/image" Target="../media/image33.png"/><Relationship Id="rId4" Type="http://schemas.openxmlformats.org/officeDocument/2006/relationships/image" Target="../media/image4.png"/><Relationship Id="rId9" Type="http://schemas.openxmlformats.org/officeDocument/2006/relationships/image" Target="../media/image32.png"/><Relationship Id="rId1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6.png"/><Relationship Id="rId5" Type="http://schemas.openxmlformats.org/officeDocument/2006/relationships/image" Target="../media/image23.png"/><Relationship Id="rId10" Type="http://schemas.openxmlformats.org/officeDocument/2006/relationships/image" Target="../media/image15.png"/><Relationship Id="rId4" Type="http://schemas.openxmlformats.org/officeDocument/2006/relationships/image" Target="../media/image4.png"/><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image" Target="../media/image37.png"/><Relationship Id="rId12"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40.png"/><Relationship Id="rId5" Type="http://schemas.openxmlformats.org/officeDocument/2006/relationships/image" Target="../media/image25.png"/><Relationship Id="rId10" Type="http://schemas.openxmlformats.org/officeDocument/2006/relationships/image" Target="../media/image14.png"/><Relationship Id="rId4" Type="http://schemas.openxmlformats.org/officeDocument/2006/relationships/image" Target="../media/image4.png"/><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7.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42.png"/><Relationship Id="rId4" Type="http://schemas.openxmlformats.org/officeDocument/2006/relationships/image" Target="../media/image2.png"/><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46.png"/></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32.png"/><Relationship Id="rId5" Type="http://schemas.openxmlformats.org/officeDocument/2006/relationships/image" Target="../media/image38.png"/><Relationship Id="rId10" Type="http://schemas.openxmlformats.org/officeDocument/2006/relationships/image" Target="../media/image47.png"/><Relationship Id="rId4" Type="http://schemas.openxmlformats.org/officeDocument/2006/relationships/image" Target="../media/image4.png"/><Relationship Id="rId9"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7.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png"/><Relationship Id="rId7"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6.png"/><Relationship Id="rId10"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4.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24.png"/><Relationship Id="rId12"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7.png"/><Relationship Id="rId5" Type="http://schemas.openxmlformats.org/officeDocument/2006/relationships/image" Target="../media/image22.png"/><Relationship Id="rId10" Type="http://schemas.openxmlformats.org/officeDocument/2006/relationships/image" Target="../media/image15.png"/><Relationship Id="rId4" Type="http://schemas.openxmlformats.org/officeDocument/2006/relationships/image" Target="../media/image4.pn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onred.png"/>
          <p:cNvPicPr>
            <a:picLocks noChangeAspect="1"/>
          </p:cNvPicPr>
          <p:nvPr/>
        </p:nvPicPr>
        <p:blipFill>
          <a:blip r:embed="rId4">
            <a:alphaModFix amt="16000"/>
          </a:blip>
          <a:stretch>
            <a:fillRect/>
          </a:stretch>
        </p:blipFill>
        <p:spPr>
          <a:xfrm>
            <a:off x="8869680" y="914400"/>
            <a:ext cx="3108960" cy="2834640"/>
          </a:xfrm>
          <a:prstGeom prst="rect">
            <a:avLst/>
          </a:prstGeom>
        </p:spPr>
      </p:pic>
      <p:pic>
        <p:nvPicPr>
          <p:cNvPr id="3" name="Image 1" descr="/home/claude/build/mark_onred.png"/>
          <p:cNvPicPr>
            <a:picLocks noChangeAspect="1"/>
          </p:cNvPicPr>
          <p:nvPr/>
        </p:nvPicPr>
        <p:blipFill>
          <a:blip r:embed="rId4"/>
          <a:stretch>
            <a:fillRect/>
          </a:stretch>
        </p:blipFill>
        <p:spPr>
          <a:xfrm>
            <a:off x="685800" y="548640"/>
            <a:ext cx="868680" cy="795528"/>
          </a:xfrm>
          <a:prstGeom prst="rect">
            <a:avLst/>
          </a:prstGeom>
        </p:spPr>
      </p:pic>
      <p:sp>
        <p:nvSpPr>
          <p:cNvPr id="4" name="Text 0"/>
          <p:cNvSpPr/>
          <p:nvPr/>
        </p:nvSpPr>
        <p:spPr>
          <a:xfrm>
            <a:off x="1691640" y="713232"/>
            <a:ext cx="9601200" cy="457200"/>
          </a:xfrm>
          <a:prstGeom prst="rect">
            <a:avLst/>
          </a:prstGeom>
          <a:noFill/>
          <a:ln/>
        </p:spPr>
        <p:txBody>
          <a:bodyPr wrap="square" lIns="0" tIns="0" rIns="0" bIns="0" rtlCol="0" anchor="ctr"/>
          <a:lstStyle/>
          <a:p>
            <a:pPr marL="0" indent="0">
              <a:buNone/>
            </a:pPr>
            <a:r>
              <a:rPr lang="en-US" sz="1300" b="1" kern="0" spc="300" dirty="0">
                <a:solidFill>
                  <a:srgbClr val="FFFFFF"/>
                </a:solidFill>
                <a:latin typeface="Poppins" pitchFamily="34" charset="0"/>
                <a:ea typeface="Poppins" pitchFamily="34" charset="-122"/>
                <a:cs typeface="Poppins" pitchFamily="34" charset="-120"/>
              </a:rPr>
              <a:t>DELAWARE CARDIOVASCULAR HEALTH LEARNING COLLABORATIVE</a:t>
            </a:r>
            <a:endParaRPr lang="en-US" sz="1300" dirty="0"/>
          </a:p>
        </p:txBody>
      </p:sp>
      <p:sp>
        <p:nvSpPr>
          <p:cNvPr id="5" name="Text 1"/>
          <p:cNvSpPr/>
          <p:nvPr/>
        </p:nvSpPr>
        <p:spPr>
          <a:xfrm>
            <a:off x="685800" y="2286000"/>
            <a:ext cx="10515600" cy="1737360"/>
          </a:xfrm>
          <a:prstGeom prst="rect">
            <a:avLst/>
          </a:prstGeom>
          <a:noFill/>
          <a:ln/>
        </p:spPr>
        <p:txBody>
          <a:bodyPr wrap="square" lIns="0" tIns="0" rIns="0" bIns="0" rtlCol="0" anchor="ctr"/>
          <a:lstStyle/>
          <a:p>
            <a:pPr marL="0" indent="0">
              <a:lnSpc>
                <a:spcPct val="102000"/>
              </a:lnSpc>
              <a:buNone/>
            </a:pPr>
            <a:r>
              <a:rPr lang="en-US" sz="5000" b="1" dirty="0">
                <a:solidFill>
                  <a:srgbClr val="FFFFFF"/>
                </a:solidFill>
                <a:latin typeface="Poppins" pitchFamily="34" charset="0"/>
                <a:ea typeface="Poppins" pitchFamily="34" charset="-122"/>
                <a:cs typeface="Poppins" pitchFamily="34" charset="-120"/>
              </a:rPr>
              <a:t>Community-Engaged</a:t>
            </a:r>
            <a:endParaRPr lang="en-US" sz="5000" dirty="0"/>
          </a:p>
          <a:p>
            <a:pPr marL="0" indent="0">
              <a:lnSpc>
                <a:spcPct val="102000"/>
              </a:lnSpc>
              <a:buNone/>
            </a:pPr>
            <a:r>
              <a:rPr lang="en-US" sz="5000" b="1" dirty="0">
                <a:solidFill>
                  <a:srgbClr val="FFFFFF"/>
                </a:solidFill>
                <a:latin typeface="Poppins" pitchFamily="34" charset="0"/>
                <a:ea typeface="Poppins" pitchFamily="34" charset="-122"/>
                <a:cs typeface="Poppins" pitchFamily="34" charset="-120"/>
              </a:rPr>
              <a:t>Cardiovascular Health Toolkit</a:t>
            </a:r>
            <a:endParaRPr lang="en-US" sz="5000" dirty="0"/>
          </a:p>
        </p:txBody>
      </p:sp>
      <p:sp>
        <p:nvSpPr>
          <p:cNvPr id="6" name="Text 2"/>
          <p:cNvSpPr/>
          <p:nvPr/>
        </p:nvSpPr>
        <p:spPr>
          <a:xfrm>
            <a:off x="713232" y="4160520"/>
            <a:ext cx="8869680" cy="1280160"/>
          </a:xfrm>
          <a:prstGeom prst="rect">
            <a:avLst/>
          </a:prstGeom>
          <a:noFill/>
          <a:ln/>
        </p:spPr>
        <p:txBody>
          <a:bodyPr wrap="square" lIns="0" tIns="0" rIns="0" bIns="0" rtlCol="0" anchor="ctr"/>
          <a:lstStyle/>
          <a:p>
            <a:pPr marL="0" indent="0">
              <a:lnSpc>
                <a:spcPct val="118000"/>
              </a:lnSpc>
              <a:buNone/>
            </a:pPr>
            <a:r>
              <a:rPr lang="en-US" sz="1650" i="1" dirty="0">
                <a:solidFill>
                  <a:srgbClr val="F6C9CC"/>
                </a:solidFill>
                <a:latin typeface="Poppins" pitchFamily="34" charset="0"/>
                <a:ea typeface="Poppins" pitchFamily="34" charset="-122"/>
                <a:cs typeface="Poppins" pitchFamily="34" charset="-120"/>
              </a:rPr>
              <a:t>A practical, community-driven resource to help partners build a cardiovascular collaborative and advance rural health transformation — from foundation and partnerships to launch, communication, and measurable impact.</a:t>
            </a:r>
            <a:endParaRPr lang="en-US" sz="1650" dirty="0"/>
          </a:p>
        </p:txBody>
      </p:sp>
      <p:sp>
        <p:nvSpPr>
          <p:cNvPr id="7" name="Shape 3"/>
          <p:cNvSpPr/>
          <p:nvPr/>
        </p:nvSpPr>
        <p:spPr>
          <a:xfrm>
            <a:off x="731520" y="5715000"/>
            <a:ext cx="2743200" cy="0"/>
          </a:xfrm>
          <a:prstGeom prst="line">
            <a:avLst/>
          </a:prstGeom>
          <a:noFill/>
          <a:ln w="19050">
            <a:solidFill>
              <a:srgbClr val="FFFFFF">
                <a:alpha val="60000"/>
              </a:srgbClr>
            </a:solidFill>
            <a:prstDash val="solid"/>
          </a:ln>
        </p:spPr>
        <p:txBody>
          <a:bodyPr/>
          <a:lstStyle/>
          <a:p>
            <a:endParaRPr lang="en-US"/>
          </a:p>
        </p:txBody>
      </p:sp>
      <p:sp>
        <p:nvSpPr>
          <p:cNvPr id="8" name="Text 4"/>
          <p:cNvSpPr/>
          <p:nvPr/>
        </p:nvSpPr>
        <p:spPr>
          <a:xfrm>
            <a:off x="713232" y="5852160"/>
            <a:ext cx="10058400" cy="365760"/>
          </a:xfrm>
          <a:prstGeom prst="rect">
            <a:avLst/>
          </a:prstGeom>
          <a:noFill/>
          <a:ln/>
        </p:spPr>
        <p:txBody>
          <a:bodyPr wrap="square" lIns="0" tIns="0" rIns="0" bIns="0" rtlCol="0" anchor="ctr"/>
          <a:lstStyle/>
          <a:p>
            <a:pPr marL="0" indent="0">
              <a:buNone/>
            </a:pPr>
            <a:r>
              <a:rPr lang="en-US" sz="1300" b="1" dirty="0">
                <a:solidFill>
                  <a:srgbClr val="FFFFFF"/>
                </a:solidFill>
                <a:latin typeface="Poppins" pitchFamily="34" charset="0"/>
                <a:ea typeface="Poppins" pitchFamily="34" charset="-122"/>
                <a:cs typeface="Poppins" pitchFamily="34" charset="-120"/>
              </a:rPr>
              <a:t>Join Us in Promoting Cardiovascular Health and Health Equity</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STEP 1 · PARTNERS</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Collaboration Is Key</a:t>
            </a:r>
            <a:endParaRPr lang="en-US" sz="3300" dirty="0"/>
          </a:p>
        </p:txBody>
      </p:sp>
      <p:sp>
        <p:nvSpPr>
          <p:cNvPr id="5" name="Text 2"/>
          <p:cNvSpPr/>
          <p:nvPr/>
        </p:nvSpPr>
        <p:spPr>
          <a:xfrm>
            <a:off x="685800" y="1645920"/>
            <a:ext cx="10607040" cy="457200"/>
          </a:xfrm>
          <a:prstGeom prst="rect">
            <a:avLst/>
          </a:prstGeom>
          <a:noFill/>
          <a:ln/>
        </p:spPr>
        <p:txBody>
          <a:bodyPr wrap="square" lIns="0" tIns="0" rIns="0" bIns="0" rtlCol="0" anchor="ctr"/>
          <a:lstStyle/>
          <a:p>
            <a:pPr marL="0" indent="0">
              <a:buNone/>
            </a:pPr>
            <a:r>
              <a:rPr lang="en-US" sz="1400" dirty="0">
                <a:solidFill>
                  <a:srgbClr val="1A1A1A"/>
                </a:solidFill>
                <a:latin typeface="Poppins" pitchFamily="34" charset="0"/>
                <a:ea typeface="Poppins" pitchFamily="34" charset="-122"/>
                <a:cs typeface="Poppins" pitchFamily="34" charset="-120"/>
              </a:rPr>
              <a:t>Strong partnerships make successful programs. Before launching, identify who you need at the table across all five categories.</a:t>
            </a:r>
            <a:endParaRPr lang="en-US" sz="1400" dirty="0"/>
          </a:p>
        </p:txBody>
      </p:sp>
      <p:sp>
        <p:nvSpPr>
          <p:cNvPr id="6" name="Text 3"/>
          <p:cNvSpPr/>
          <p:nvPr/>
        </p:nvSpPr>
        <p:spPr>
          <a:xfrm>
            <a:off x="1097280" y="2240280"/>
            <a:ext cx="1463040" cy="457200"/>
          </a:xfrm>
          <a:prstGeom prst="rect">
            <a:avLst/>
          </a:prstGeom>
          <a:noFill/>
          <a:ln/>
        </p:spPr>
        <p:txBody>
          <a:bodyPr wrap="square" lIns="0" tIns="0" rIns="0" bIns="0" rtlCol="0" anchor="ctr"/>
          <a:lstStyle/>
          <a:p>
            <a:pPr marL="0" indent="0" algn="ctr">
              <a:buNone/>
            </a:pPr>
            <a:r>
              <a:rPr lang="en-US" sz="2200" b="1" dirty="0">
                <a:solidFill>
                  <a:srgbClr val="FCE9EA"/>
                </a:solidFill>
                <a:latin typeface="Poppins" pitchFamily="34" charset="0"/>
                <a:ea typeface="Poppins" pitchFamily="34" charset="-122"/>
                <a:cs typeface="Poppins" pitchFamily="34" charset="-120"/>
              </a:rPr>
              <a:t>01</a:t>
            </a:r>
            <a:endParaRPr lang="en-US" sz="2200" dirty="0"/>
          </a:p>
        </p:txBody>
      </p:sp>
      <p:sp>
        <p:nvSpPr>
          <p:cNvPr id="7" name="Shape 4"/>
          <p:cNvSpPr/>
          <p:nvPr/>
        </p:nvSpPr>
        <p:spPr>
          <a:xfrm>
            <a:off x="1188720" y="2651760"/>
            <a:ext cx="1280160" cy="1280160"/>
          </a:xfrm>
          <a:prstGeom prst="ellipse">
            <a:avLst/>
          </a:prstGeom>
          <a:solidFill>
            <a:srgbClr val="FFFFFF"/>
          </a:solidFill>
          <a:ln w="25400">
            <a:solidFill>
              <a:srgbClr val="D21621"/>
            </a:solidFill>
            <a:prstDash val="solid"/>
          </a:ln>
        </p:spPr>
        <p:txBody>
          <a:bodyPr/>
          <a:lstStyle/>
          <a:p>
            <a:endParaRPr lang="en-US"/>
          </a:p>
        </p:txBody>
      </p:sp>
      <p:pic>
        <p:nvPicPr>
          <p:cNvPr id="8" name="Image 1" descr="/home/claude/build/icons/hospital.png"/>
          <p:cNvPicPr>
            <a:picLocks noChangeAspect="1"/>
          </p:cNvPicPr>
          <p:nvPr/>
        </p:nvPicPr>
        <p:blipFill>
          <a:blip r:embed="rId5"/>
          <a:stretch>
            <a:fillRect/>
          </a:stretch>
        </p:blipFill>
        <p:spPr>
          <a:xfrm>
            <a:off x="1572768" y="3035808"/>
            <a:ext cx="512064" cy="512064"/>
          </a:xfrm>
          <a:prstGeom prst="rect">
            <a:avLst/>
          </a:prstGeom>
        </p:spPr>
      </p:pic>
      <p:sp>
        <p:nvSpPr>
          <p:cNvPr id="9" name="Text 5"/>
          <p:cNvSpPr/>
          <p:nvPr/>
        </p:nvSpPr>
        <p:spPr>
          <a:xfrm>
            <a:off x="731520" y="4069080"/>
            <a:ext cx="2194560" cy="777240"/>
          </a:xfrm>
          <a:prstGeom prst="rect">
            <a:avLst/>
          </a:prstGeom>
          <a:noFill/>
          <a:ln/>
        </p:spPr>
        <p:txBody>
          <a:bodyPr wrap="square" lIns="0" tIns="0" rIns="0" bIns="0" rtlCol="0" anchor="ctr"/>
          <a:lstStyle/>
          <a:p>
            <a:pPr marL="0" indent="0" algn="ctr">
              <a:lnSpc>
                <a:spcPct val="100000"/>
              </a:lnSpc>
              <a:buNone/>
            </a:pPr>
            <a:r>
              <a:rPr lang="en-US" sz="1300" b="1" dirty="0">
                <a:solidFill>
                  <a:srgbClr val="1A1A1A"/>
                </a:solidFill>
                <a:latin typeface="Poppins" pitchFamily="34" charset="0"/>
                <a:ea typeface="Poppins" pitchFamily="34" charset="-122"/>
                <a:cs typeface="Poppins" pitchFamily="34" charset="-120"/>
              </a:rPr>
              <a:t>Healthcare &amp;</a:t>
            </a:r>
            <a:endParaRPr lang="en-US" sz="1300" dirty="0"/>
          </a:p>
          <a:p>
            <a:pPr marL="0" indent="0" algn="ctr">
              <a:lnSpc>
                <a:spcPct val="100000"/>
              </a:lnSpc>
              <a:buNone/>
            </a:pPr>
            <a:r>
              <a:rPr lang="en-US" sz="1300" b="1" dirty="0">
                <a:solidFill>
                  <a:srgbClr val="1A1A1A"/>
                </a:solidFill>
                <a:latin typeface="Poppins" pitchFamily="34" charset="0"/>
                <a:ea typeface="Poppins" pitchFamily="34" charset="-122"/>
                <a:cs typeface="Poppins" pitchFamily="34" charset="-120"/>
              </a:rPr>
              <a:t>hospital systems</a:t>
            </a:r>
            <a:endParaRPr lang="en-US" sz="1300" dirty="0"/>
          </a:p>
        </p:txBody>
      </p:sp>
      <p:sp>
        <p:nvSpPr>
          <p:cNvPr id="10" name="Text 6"/>
          <p:cNvSpPr/>
          <p:nvPr/>
        </p:nvSpPr>
        <p:spPr>
          <a:xfrm>
            <a:off x="3310128" y="2240280"/>
            <a:ext cx="1463040" cy="457200"/>
          </a:xfrm>
          <a:prstGeom prst="rect">
            <a:avLst/>
          </a:prstGeom>
          <a:noFill/>
          <a:ln/>
        </p:spPr>
        <p:txBody>
          <a:bodyPr wrap="square" lIns="0" tIns="0" rIns="0" bIns="0" rtlCol="0" anchor="ctr"/>
          <a:lstStyle/>
          <a:p>
            <a:pPr marL="0" indent="0" algn="ctr">
              <a:buNone/>
            </a:pPr>
            <a:r>
              <a:rPr lang="en-US" sz="2200" b="1" dirty="0">
                <a:solidFill>
                  <a:srgbClr val="FCE9EA"/>
                </a:solidFill>
                <a:latin typeface="Poppins" pitchFamily="34" charset="0"/>
                <a:ea typeface="Poppins" pitchFamily="34" charset="-122"/>
                <a:cs typeface="Poppins" pitchFamily="34" charset="-120"/>
              </a:rPr>
              <a:t>02</a:t>
            </a:r>
            <a:endParaRPr lang="en-US" sz="2200" dirty="0"/>
          </a:p>
        </p:txBody>
      </p:sp>
      <p:sp>
        <p:nvSpPr>
          <p:cNvPr id="11" name="Shape 7"/>
          <p:cNvSpPr/>
          <p:nvPr/>
        </p:nvSpPr>
        <p:spPr>
          <a:xfrm>
            <a:off x="3401568" y="2651760"/>
            <a:ext cx="1280160" cy="1280160"/>
          </a:xfrm>
          <a:prstGeom prst="ellipse">
            <a:avLst/>
          </a:prstGeom>
          <a:solidFill>
            <a:srgbClr val="FFFFFF"/>
          </a:solidFill>
          <a:ln w="25400">
            <a:solidFill>
              <a:srgbClr val="D21621"/>
            </a:solidFill>
            <a:prstDash val="solid"/>
          </a:ln>
        </p:spPr>
        <p:txBody>
          <a:bodyPr/>
          <a:lstStyle/>
          <a:p>
            <a:endParaRPr lang="en-US"/>
          </a:p>
        </p:txBody>
      </p:sp>
      <p:pic>
        <p:nvPicPr>
          <p:cNvPr id="12" name="Image 2" descr="/home/claude/build/icons/church.png"/>
          <p:cNvPicPr>
            <a:picLocks noChangeAspect="1"/>
          </p:cNvPicPr>
          <p:nvPr/>
        </p:nvPicPr>
        <p:blipFill>
          <a:blip r:embed="rId6"/>
          <a:stretch>
            <a:fillRect/>
          </a:stretch>
        </p:blipFill>
        <p:spPr>
          <a:xfrm>
            <a:off x="3785616" y="3035808"/>
            <a:ext cx="512064" cy="512064"/>
          </a:xfrm>
          <a:prstGeom prst="rect">
            <a:avLst/>
          </a:prstGeom>
        </p:spPr>
      </p:pic>
      <p:sp>
        <p:nvSpPr>
          <p:cNvPr id="13" name="Text 8"/>
          <p:cNvSpPr/>
          <p:nvPr/>
        </p:nvSpPr>
        <p:spPr>
          <a:xfrm>
            <a:off x="2944368" y="4069080"/>
            <a:ext cx="2194560" cy="777240"/>
          </a:xfrm>
          <a:prstGeom prst="rect">
            <a:avLst/>
          </a:prstGeom>
          <a:noFill/>
          <a:ln/>
        </p:spPr>
        <p:txBody>
          <a:bodyPr wrap="square" lIns="0" tIns="0" rIns="0" bIns="0" rtlCol="0" anchor="ctr"/>
          <a:lstStyle/>
          <a:p>
            <a:pPr marL="0" indent="0" algn="ctr">
              <a:lnSpc>
                <a:spcPct val="100000"/>
              </a:lnSpc>
              <a:buNone/>
            </a:pPr>
            <a:r>
              <a:rPr lang="en-US" sz="1300" b="1" dirty="0">
                <a:solidFill>
                  <a:srgbClr val="1A1A1A"/>
                </a:solidFill>
                <a:latin typeface="Poppins" pitchFamily="34" charset="0"/>
                <a:ea typeface="Poppins" pitchFamily="34" charset="-122"/>
                <a:cs typeface="Poppins" pitchFamily="34" charset="-120"/>
              </a:rPr>
              <a:t>Community &amp;</a:t>
            </a:r>
            <a:endParaRPr lang="en-US" sz="1300" dirty="0"/>
          </a:p>
          <a:p>
            <a:pPr marL="0" indent="0" algn="ctr">
              <a:lnSpc>
                <a:spcPct val="100000"/>
              </a:lnSpc>
              <a:buNone/>
            </a:pPr>
            <a:r>
              <a:rPr lang="en-US" sz="1300" b="1" dirty="0">
                <a:solidFill>
                  <a:srgbClr val="1A1A1A"/>
                </a:solidFill>
                <a:latin typeface="Poppins" pitchFamily="34" charset="0"/>
                <a:ea typeface="Poppins" pitchFamily="34" charset="-122"/>
                <a:cs typeface="Poppins" pitchFamily="34" charset="-120"/>
              </a:rPr>
              <a:t>faith-based orgs</a:t>
            </a:r>
            <a:endParaRPr lang="en-US" sz="1300" dirty="0"/>
          </a:p>
        </p:txBody>
      </p:sp>
      <p:sp>
        <p:nvSpPr>
          <p:cNvPr id="14" name="Text 9"/>
          <p:cNvSpPr/>
          <p:nvPr/>
        </p:nvSpPr>
        <p:spPr>
          <a:xfrm>
            <a:off x="5522976" y="2240280"/>
            <a:ext cx="1463040" cy="457200"/>
          </a:xfrm>
          <a:prstGeom prst="rect">
            <a:avLst/>
          </a:prstGeom>
          <a:noFill/>
          <a:ln/>
        </p:spPr>
        <p:txBody>
          <a:bodyPr wrap="square" lIns="0" tIns="0" rIns="0" bIns="0" rtlCol="0" anchor="ctr"/>
          <a:lstStyle/>
          <a:p>
            <a:pPr marL="0" indent="0" algn="ctr">
              <a:buNone/>
            </a:pPr>
            <a:r>
              <a:rPr lang="en-US" sz="2200" b="1" dirty="0">
                <a:solidFill>
                  <a:srgbClr val="FCE9EA"/>
                </a:solidFill>
                <a:latin typeface="Poppins" pitchFamily="34" charset="0"/>
                <a:ea typeface="Poppins" pitchFamily="34" charset="-122"/>
                <a:cs typeface="Poppins" pitchFamily="34" charset="-120"/>
              </a:rPr>
              <a:t>03</a:t>
            </a:r>
            <a:endParaRPr lang="en-US" sz="2200" dirty="0"/>
          </a:p>
        </p:txBody>
      </p:sp>
      <p:sp>
        <p:nvSpPr>
          <p:cNvPr id="15" name="Shape 10"/>
          <p:cNvSpPr/>
          <p:nvPr/>
        </p:nvSpPr>
        <p:spPr>
          <a:xfrm>
            <a:off x="5614416" y="2651760"/>
            <a:ext cx="1280160" cy="1280160"/>
          </a:xfrm>
          <a:prstGeom prst="ellipse">
            <a:avLst/>
          </a:prstGeom>
          <a:solidFill>
            <a:srgbClr val="FFFFFF"/>
          </a:solidFill>
          <a:ln w="25400">
            <a:solidFill>
              <a:srgbClr val="D21621"/>
            </a:solidFill>
            <a:prstDash val="solid"/>
          </a:ln>
        </p:spPr>
        <p:txBody>
          <a:bodyPr/>
          <a:lstStyle/>
          <a:p>
            <a:endParaRPr lang="en-US"/>
          </a:p>
        </p:txBody>
      </p:sp>
      <p:pic>
        <p:nvPicPr>
          <p:cNvPr id="16" name="Image 3" descr="/home/claude/build/icons/landmark.png"/>
          <p:cNvPicPr>
            <a:picLocks noChangeAspect="1"/>
          </p:cNvPicPr>
          <p:nvPr/>
        </p:nvPicPr>
        <p:blipFill>
          <a:blip r:embed="rId7"/>
          <a:stretch>
            <a:fillRect/>
          </a:stretch>
        </p:blipFill>
        <p:spPr>
          <a:xfrm>
            <a:off x="5998464" y="3035808"/>
            <a:ext cx="512064" cy="512064"/>
          </a:xfrm>
          <a:prstGeom prst="rect">
            <a:avLst/>
          </a:prstGeom>
        </p:spPr>
      </p:pic>
      <p:sp>
        <p:nvSpPr>
          <p:cNvPr id="17" name="Text 11"/>
          <p:cNvSpPr/>
          <p:nvPr/>
        </p:nvSpPr>
        <p:spPr>
          <a:xfrm>
            <a:off x="5157216" y="4069080"/>
            <a:ext cx="2194560" cy="777240"/>
          </a:xfrm>
          <a:prstGeom prst="rect">
            <a:avLst/>
          </a:prstGeom>
          <a:noFill/>
          <a:ln/>
        </p:spPr>
        <p:txBody>
          <a:bodyPr wrap="square" lIns="0" tIns="0" rIns="0" bIns="0" rtlCol="0" anchor="ctr"/>
          <a:lstStyle/>
          <a:p>
            <a:pPr marL="0" indent="0" algn="ctr">
              <a:lnSpc>
                <a:spcPct val="100000"/>
              </a:lnSpc>
              <a:buNone/>
            </a:pPr>
            <a:r>
              <a:rPr lang="en-US" sz="1300" b="1" dirty="0">
                <a:solidFill>
                  <a:srgbClr val="1A1A1A"/>
                </a:solidFill>
                <a:latin typeface="Poppins" pitchFamily="34" charset="0"/>
                <a:ea typeface="Poppins" pitchFamily="34" charset="-122"/>
                <a:cs typeface="Poppins" pitchFamily="34" charset="-120"/>
              </a:rPr>
              <a:t>Public health</a:t>
            </a:r>
            <a:endParaRPr lang="en-US" sz="1300" dirty="0"/>
          </a:p>
          <a:p>
            <a:pPr marL="0" indent="0" algn="ctr">
              <a:lnSpc>
                <a:spcPct val="100000"/>
              </a:lnSpc>
              <a:buNone/>
            </a:pPr>
            <a:r>
              <a:rPr lang="en-US" sz="1300" b="1" dirty="0">
                <a:solidFill>
                  <a:srgbClr val="1A1A1A"/>
                </a:solidFill>
                <a:latin typeface="Poppins" pitchFamily="34" charset="0"/>
                <a:ea typeface="Poppins" pitchFamily="34" charset="-122"/>
                <a:cs typeface="Poppins" pitchFamily="34" charset="-120"/>
              </a:rPr>
              <a:t>agencies</a:t>
            </a:r>
            <a:endParaRPr lang="en-US" sz="1300" dirty="0"/>
          </a:p>
        </p:txBody>
      </p:sp>
      <p:sp>
        <p:nvSpPr>
          <p:cNvPr id="18" name="Text 12"/>
          <p:cNvSpPr/>
          <p:nvPr/>
        </p:nvSpPr>
        <p:spPr>
          <a:xfrm>
            <a:off x="7735824" y="2240280"/>
            <a:ext cx="1463040" cy="457200"/>
          </a:xfrm>
          <a:prstGeom prst="rect">
            <a:avLst/>
          </a:prstGeom>
          <a:noFill/>
          <a:ln/>
        </p:spPr>
        <p:txBody>
          <a:bodyPr wrap="square" lIns="0" tIns="0" rIns="0" bIns="0" rtlCol="0" anchor="ctr"/>
          <a:lstStyle/>
          <a:p>
            <a:pPr marL="0" indent="0" algn="ctr">
              <a:buNone/>
            </a:pPr>
            <a:r>
              <a:rPr lang="en-US" sz="2200" b="1" dirty="0">
                <a:solidFill>
                  <a:srgbClr val="FCE9EA"/>
                </a:solidFill>
                <a:latin typeface="Poppins" pitchFamily="34" charset="0"/>
                <a:ea typeface="Poppins" pitchFamily="34" charset="-122"/>
                <a:cs typeface="Poppins" pitchFamily="34" charset="-120"/>
              </a:rPr>
              <a:t>04</a:t>
            </a:r>
            <a:endParaRPr lang="en-US" sz="2200" dirty="0"/>
          </a:p>
        </p:txBody>
      </p:sp>
      <p:sp>
        <p:nvSpPr>
          <p:cNvPr id="19" name="Shape 13"/>
          <p:cNvSpPr/>
          <p:nvPr/>
        </p:nvSpPr>
        <p:spPr>
          <a:xfrm>
            <a:off x="7827264" y="2651760"/>
            <a:ext cx="1280160" cy="1280160"/>
          </a:xfrm>
          <a:prstGeom prst="ellipse">
            <a:avLst/>
          </a:prstGeom>
          <a:solidFill>
            <a:srgbClr val="FFFFFF"/>
          </a:solidFill>
          <a:ln w="25400">
            <a:solidFill>
              <a:srgbClr val="D21621"/>
            </a:solidFill>
            <a:prstDash val="solid"/>
          </a:ln>
        </p:spPr>
        <p:txBody>
          <a:bodyPr/>
          <a:lstStyle/>
          <a:p>
            <a:endParaRPr lang="en-US"/>
          </a:p>
        </p:txBody>
      </p:sp>
      <p:pic>
        <p:nvPicPr>
          <p:cNvPr id="20" name="Image 4" descr="/home/claude/build/icons/dollar.png"/>
          <p:cNvPicPr>
            <a:picLocks noChangeAspect="1"/>
          </p:cNvPicPr>
          <p:nvPr/>
        </p:nvPicPr>
        <p:blipFill>
          <a:blip r:embed="rId8"/>
          <a:stretch>
            <a:fillRect/>
          </a:stretch>
        </p:blipFill>
        <p:spPr>
          <a:xfrm>
            <a:off x="8211312" y="3035808"/>
            <a:ext cx="512064" cy="512064"/>
          </a:xfrm>
          <a:prstGeom prst="rect">
            <a:avLst/>
          </a:prstGeom>
        </p:spPr>
      </p:pic>
      <p:sp>
        <p:nvSpPr>
          <p:cNvPr id="21" name="Text 14"/>
          <p:cNvSpPr/>
          <p:nvPr/>
        </p:nvSpPr>
        <p:spPr>
          <a:xfrm>
            <a:off x="7370064" y="4069080"/>
            <a:ext cx="2194560" cy="777240"/>
          </a:xfrm>
          <a:prstGeom prst="rect">
            <a:avLst/>
          </a:prstGeom>
          <a:noFill/>
          <a:ln/>
        </p:spPr>
        <p:txBody>
          <a:bodyPr wrap="square" lIns="0" tIns="0" rIns="0" bIns="0" rtlCol="0" anchor="ctr"/>
          <a:lstStyle/>
          <a:p>
            <a:pPr marL="0" indent="0" algn="ctr">
              <a:lnSpc>
                <a:spcPct val="100000"/>
              </a:lnSpc>
              <a:buNone/>
            </a:pPr>
            <a:r>
              <a:rPr lang="en-US" sz="1300" b="1" dirty="0">
                <a:solidFill>
                  <a:srgbClr val="1A1A1A"/>
                </a:solidFill>
                <a:latin typeface="Poppins" pitchFamily="34" charset="0"/>
                <a:ea typeface="Poppins" pitchFamily="34" charset="-122"/>
                <a:cs typeface="Poppins" pitchFamily="34" charset="-120"/>
              </a:rPr>
              <a:t>Funders &amp;</a:t>
            </a:r>
            <a:endParaRPr lang="en-US" sz="1300" dirty="0"/>
          </a:p>
          <a:p>
            <a:pPr marL="0" indent="0" algn="ctr">
              <a:lnSpc>
                <a:spcPct val="100000"/>
              </a:lnSpc>
              <a:buNone/>
            </a:pPr>
            <a:r>
              <a:rPr lang="en-US" sz="1300" b="1" dirty="0">
                <a:solidFill>
                  <a:srgbClr val="1A1A1A"/>
                </a:solidFill>
                <a:latin typeface="Poppins" pitchFamily="34" charset="0"/>
                <a:ea typeface="Poppins" pitchFamily="34" charset="-122"/>
                <a:cs typeface="Poppins" pitchFamily="34" charset="-120"/>
              </a:rPr>
              <a:t>sponsors</a:t>
            </a:r>
            <a:endParaRPr lang="en-US" sz="1300" dirty="0"/>
          </a:p>
        </p:txBody>
      </p:sp>
      <p:sp>
        <p:nvSpPr>
          <p:cNvPr id="22" name="Text 15"/>
          <p:cNvSpPr/>
          <p:nvPr/>
        </p:nvSpPr>
        <p:spPr>
          <a:xfrm>
            <a:off x="9948672" y="2240280"/>
            <a:ext cx="1463040" cy="457200"/>
          </a:xfrm>
          <a:prstGeom prst="rect">
            <a:avLst/>
          </a:prstGeom>
          <a:noFill/>
          <a:ln/>
        </p:spPr>
        <p:txBody>
          <a:bodyPr wrap="square" lIns="0" tIns="0" rIns="0" bIns="0" rtlCol="0" anchor="ctr"/>
          <a:lstStyle/>
          <a:p>
            <a:pPr marL="0" indent="0" algn="ctr">
              <a:buNone/>
            </a:pPr>
            <a:r>
              <a:rPr lang="en-US" sz="2200" b="1" dirty="0">
                <a:solidFill>
                  <a:srgbClr val="FCE9EA"/>
                </a:solidFill>
                <a:latin typeface="Poppins" pitchFamily="34" charset="0"/>
                <a:ea typeface="Poppins" pitchFamily="34" charset="-122"/>
                <a:cs typeface="Poppins" pitchFamily="34" charset="-120"/>
              </a:rPr>
              <a:t>05</a:t>
            </a:r>
            <a:endParaRPr lang="en-US" sz="2200" dirty="0"/>
          </a:p>
        </p:txBody>
      </p:sp>
      <p:sp>
        <p:nvSpPr>
          <p:cNvPr id="23" name="Shape 16"/>
          <p:cNvSpPr/>
          <p:nvPr/>
        </p:nvSpPr>
        <p:spPr>
          <a:xfrm>
            <a:off x="10040112" y="2651760"/>
            <a:ext cx="1280160" cy="1280160"/>
          </a:xfrm>
          <a:prstGeom prst="ellipse">
            <a:avLst/>
          </a:prstGeom>
          <a:solidFill>
            <a:srgbClr val="FFFFFF"/>
          </a:solidFill>
          <a:ln w="25400">
            <a:solidFill>
              <a:srgbClr val="D21621"/>
            </a:solidFill>
            <a:prstDash val="solid"/>
          </a:ln>
        </p:spPr>
        <p:txBody>
          <a:bodyPr/>
          <a:lstStyle/>
          <a:p>
            <a:endParaRPr lang="en-US"/>
          </a:p>
        </p:txBody>
      </p:sp>
      <p:pic>
        <p:nvPicPr>
          <p:cNvPr id="24" name="Image 5" descr="/home/claude/build/icons/bullhorn.png"/>
          <p:cNvPicPr>
            <a:picLocks noChangeAspect="1"/>
          </p:cNvPicPr>
          <p:nvPr/>
        </p:nvPicPr>
        <p:blipFill>
          <a:blip r:embed="rId9"/>
          <a:stretch>
            <a:fillRect/>
          </a:stretch>
        </p:blipFill>
        <p:spPr>
          <a:xfrm>
            <a:off x="10424160" y="3035808"/>
            <a:ext cx="512064" cy="512064"/>
          </a:xfrm>
          <a:prstGeom prst="rect">
            <a:avLst/>
          </a:prstGeom>
        </p:spPr>
      </p:pic>
      <p:sp>
        <p:nvSpPr>
          <p:cNvPr id="25" name="Text 17"/>
          <p:cNvSpPr/>
          <p:nvPr/>
        </p:nvSpPr>
        <p:spPr>
          <a:xfrm>
            <a:off x="9582912" y="4069080"/>
            <a:ext cx="2194560" cy="777240"/>
          </a:xfrm>
          <a:prstGeom prst="rect">
            <a:avLst/>
          </a:prstGeom>
          <a:noFill/>
          <a:ln/>
        </p:spPr>
        <p:txBody>
          <a:bodyPr wrap="square" lIns="0" tIns="0" rIns="0" bIns="0" rtlCol="0" anchor="ctr"/>
          <a:lstStyle/>
          <a:p>
            <a:pPr marL="0" indent="0" algn="ctr">
              <a:lnSpc>
                <a:spcPct val="100000"/>
              </a:lnSpc>
              <a:buNone/>
            </a:pPr>
            <a:r>
              <a:rPr lang="en-US" sz="1300" b="1" dirty="0">
                <a:solidFill>
                  <a:srgbClr val="1A1A1A"/>
                </a:solidFill>
                <a:latin typeface="Poppins" pitchFamily="34" charset="0"/>
                <a:ea typeface="Poppins" pitchFamily="34" charset="-122"/>
                <a:cs typeface="Poppins" pitchFamily="34" charset="-120"/>
              </a:rPr>
              <a:t>Media &amp;</a:t>
            </a:r>
            <a:endParaRPr lang="en-US" sz="1300" dirty="0"/>
          </a:p>
          <a:p>
            <a:pPr marL="0" indent="0" algn="ctr">
              <a:lnSpc>
                <a:spcPct val="100000"/>
              </a:lnSpc>
              <a:buNone/>
            </a:pPr>
            <a:r>
              <a:rPr lang="en-US" sz="1300" b="1" dirty="0">
                <a:solidFill>
                  <a:srgbClr val="1A1A1A"/>
                </a:solidFill>
                <a:latin typeface="Poppins" pitchFamily="34" charset="0"/>
                <a:ea typeface="Poppins" pitchFamily="34" charset="-122"/>
                <a:cs typeface="Poppins" pitchFamily="34" charset="-120"/>
              </a:rPr>
              <a:t>communications</a:t>
            </a:r>
            <a:endParaRPr lang="en-US" sz="1300" dirty="0"/>
          </a:p>
        </p:txBody>
      </p:sp>
      <p:sp>
        <p:nvSpPr>
          <p:cNvPr id="26" name="Shape 18"/>
          <p:cNvSpPr/>
          <p:nvPr/>
        </p:nvSpPr>
        <p:spPr>
          <a:xfrm>
            <a:off x="685800" y="5910680"/>
            <a:ext cx="4572000" cy="420624"/>
          </a:xfrm>
          <a:prstGeom prst="roundRect">
            <a:avLst>
              <a:gd name="adj" fmla="val 50000"/>
            </a:avLst>
          </a:prstGeom>
          <a:solidFill>
            <a:srgbClr val="FCE9EA"/>
          </a:solidFill>
          <a:ln/>
        </p:spPr>
        <p:txBody>
          <a:bodyPr/>
          <a:lstStyle/>
          <a:p>
            <a:endParaRPr lang="en-US"/>
          </a:p>
        </p:txBody>
      </p:sp>
      <p:pic>
        <p:nvPicPr>
          <p:cNvPr id="27" name="Image 6" descr="/home/claude/build/icons/file.png"/>
          <p:cNvPicPr>
            <a:picLocks noChangeAspect="1"/>
          </p:cNvPicPr>
          <p:nvPr/>
        </p:nvPicPr>
        <p:blipFill>
          <a:blip r:embed="rId10"/>
          <a:stretch>
            <a:fillRect/>
          </a:stretch>
        </p:blipFill>
        <p:spPr>
          <a:xfrm>
            <a:off x="832104" y="6011264"/>
            <a:ext cx="219456" cy="219456"/>
          </a:xfrm>
          <a:prstGeom prst="rect">
            <a:avLst/>
          </a:prstGeom>
        </p:spPr>
      </p:pic>
      <p:sp>
        <p:nvSpPr>
          <p:cNvPr id="28" name="Text 19"/>
          <p:cNvSpPr/>
          <p:nvPr/>
        </p:nvSpPr>
        <p:spPr>
          <a:xfrm>
            <a:off x="1143000" y="5910680"/>
            <a:ext cx="4023360" cy="420624"/>
          </a:xfrm>
          <a:prstGeom prst="rect">
            <a:avLst/>
          </a:prstGeom>
          <a:noFill/>
          <a:ln/>
        </p:spPr>
        <p:txBody>
          <a:bodyPr wrap="square" lIns="0" tIns="0" rIns="0" bIns="0" rtlCol="0" anchor="ctr"/>
          <a:lstStyle/>
          <a:p>
            <a:pPr marL="0" indent="0">
              <a:buNone/>
            </a:pPr>
            <a:r>
              <a:rPr lang="en-US" sz="900" b="1" kern="0" spc="300" dirty="0">
                <a:solidFill>
                  <a:srgbClr val="D21621"/>
                </a:solidFill>
                <a:latin typeface="Poppins" pitchFamily="34" charset="0"/>
                <a:ea typeface="Poppins" pitchFamily="34" charset="-122"/>
                <a:cs typeface="Poppins" pitchFamily="34" charset="-120"/>
              </a:rPr>
              <a:t>TEMPLATE  </a:t>
            </a:r>
            <a:r>
              <a:rPr lang="en-US" sz="1000" dirty="0">
                <a:solidFill>
                  <a:srgbClr val="1A1A1A"/>
                </a:solidFill>
                <a:latin typeface="Poppins" pitchFamily="34" charset="0"/>
                <a:ea typeface="Poppins" pitchFamily="34" charset="-122"/>
                <a:cs typeface="Poppins" pitchFamily="34" charset="-120"/>
              </a:rPr>
              <a:t>Partner &amp; Stakeholder List</a:t>
            </a:r>
            <a:endParaRPr lang="en-US" sz="900" dirty="0"/>
          </a:p>
        </p:txBody>
      </p:sp>
      <p:sp>
        <p:nvSpPr>
          <p:cNvPr id="29" name="Text 20"/>
          <p:cNvSpPr/>
          <p:nvPr/>
        </p:nvSpPr>
        <p:spPr>
          <a:xfrm>
            <a:off x="5486400" y="5910680"/>
            <a:ext cx="5852160" cy="420624"/>
          </a:xfrm>
          <a:prstGeom prst="rect">
            <a:avLst/>
          </a:prstGeom>
          <a:noFill/>
          <a:ln/>
        </p:spPr>
        <p:txBody>
          <a:bodyPr wrap="square" lIns="0" tIns="0" rIns="0" bIns="0" rtlCol="0" anchor="ctr"/>
          <a:lstStyle/>
          <a:p>
            <a:pPr marL="0" indent="0">
              <a:buNone/>
            </a:pPr>
            <a:r>
              <a:rPr lang="en-US" sz="1200" dirty="0">
                <a:solidFill>
                  <a:srgbClr val="6B6B6B"/>
                </a:solidFill>
                <a:latin typeface="Poppins" pitchFamily="34" charset="0"/>
                <a:ea typeface="Poppins" pitchFamily="34" charset="-122"/>
                <a:cs typeface="Poppins" pitchFamily="34" charset="-120"/>
              </a:rPr>
              <a:t>Build your roster, name each partner’s role, and surface the gaps you still need to fill.</a:t>
            </a:r>
            <a:endParaRPr lang="en-US" sz="1200" dirty="0"/>
          </a:p>
        </p:txBody>
      </p:sp>
      <p:sp>
        <p:nvSpPr>
          <p:cNvPr id="30" name="Text 21"/>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31" name="Text 22"/>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10</a:t>
            </a:r>
            <a:endParaRPr lang="en-US" sz="900" dirty="0"/>
          </a:p>
        </p:txBody>
      </p:sp>
      <p:sp>
        <p:nvSpPr>
          <p:cNvPr id="40" name="fs40"/>
          <p:cNvSpPr/>
          <p:nvPr/>
        </p:nvSpPr>
        <p:spPr>
          <a:xfrm>
            <a:off x="685800" y="4850000"/>
            <a:ext cx="10424160" cy="300000"/>
          </a:xfrm>
          <a:prstGeom prst="rect">
            <a:avLst/>
          </a:prstGeom>
          <a:noFill/>
          <a:ln/>
        </p:spPr>
        <p:txBody>
          <a:bodyPr wrap="square" lIns="0" tIns="0" rIns="0" bIns="0" rtlCol="0" anchor="t"/>
          <a:lstStyle/>
          <a:p>
            <a:pPr marL="0" indent="0">
              <a:spcAft>
                <a:spcPts val="0"/>
              </a:spcAft>
              <a:buNone/>
            </a:pPr>
            <a:r>
              <a:rPr lang="en-US" sz="1250" b="1" dirty="0">
                <a:solidFill>
                  <a:srgbClr val="1A1A1A"/>
                </a:solidFill>
                <a:latin typeface="Poppins" pitchFamily="34" charset="0"/>
                <a:ea typeface="Poppins" pitchFamily="34" charset="-122"/>
                <a:cs typeface="Poppins" pitchFamily="34" charset="-120"/>
              </a:rPr>
              <a:t>First steps to collaboration</a:t>
            </a:r>
          </a:p>
        </p:txBody>
      </p:sp>
      <p:sp>
        <p:nvSpPr>
          <p:cNvPr id="41" name="fs41"/>
          <p:cNvSpPr/>
          <p:nvPr/>
        </p:nvSpPr>
        <p:spPr>
          <a:xfrm>
            <a:off x="685800" y="5150000"/>
            <a:ext cx="2300000" cy="640000"/>
          </a:xfrm>
          <a:prstGeom prst="rect">
            <a:avLst/>
          </a:prstGeom>
          <a:noFill/>
          <a:ln/>
        </p:spPr>
        <p:txBody>
          <a:bodyPr wrap="square" lIns="0" tIns="0" rIns="0" bIns="0" rtlCol="0" anchor="t"/>
          <a:lstStyle/>
          <a:p>
            <a:pPr marL="0" indent="0">
              <a:spcAft>
                <a:spcPts val="300"/>
              </a:spcAft>
              <a:buNone/>
            </a:pPr>
            <a:r>
              <a:rPr lang="en-US" sz="1150" b="1" dirty="0">
                <a:solidFill>
                  <a:srgbClr val="D21621"/>
                </a:solidFill>
                <a:latin typeface="Poppins" pitchFamily="34" charset="0"/>
                <a:ea typeface="Poppins" pitchFamily="34" charset="-122"/>
                <a:cs typeface="Poppins" pitchFamily="34" charset="-120"/>
              </a:rPr>
              <a:t>Name a backbone</a:t>
            </a:r>
          </a:p>
          <a:p>
            <a:pPr marL="0" indent="0">
              <a:spcAft>
                <a:spcPts val="0"/>
              </a:spcAft>
              <a:buNone/>
            </a:pPr>
            <a:r>
              <a:rPr lang="en-US" sz="900" dirty="0">
                <a:solidFill>
                  <a:srgbClr val="6B6B6B"/>
                </a:solidFill>
                <a:latin typeface="Poppins" pitchFamily="34" charset="0"/>
                <a:ea typeface="Poppins" pitchFamily="34" charset="-122"/>
                <a:cs typeface="Poppins" pitchFamily="34" charset="-120"/>
              </a:rPr>
              <a:t>One organization convenes and keeps the table accountable.</a:t>
            </a:r>
          </a:p>
        </p:txBody>
      </p:sp>
      <p:sp>
        <p:nvSpPr>
          <p:cNvPr id="42" name="fs42"/>
          <p:cNvSpPr/>
          <p:nvPr/>
        </p:nvSpPr>
        <p:spPr>
          <a:xfrm>
            <a:off x="3245800" y="5150000"/>
            <a:ext cx="2300000" cy="640000"/>
          </a:xfrm>
          <a:prstGeom prst="rect">
            <a:avLst/>
          </a:prstGeom>
          <a:noFill/>
          <a:ln/>
        </p:spPr>
        <p:txBody>
          <a:bodyPr wrap="square" lIns="0" tIns="0" rIns="0" bIns="0" rtlCol="0" anchor="t"/>
          <a:lstStyle/>
          <a:p>
            <a:pPr marL="0" indent="0">
              <a:spcAft>
                <a:spcPts val="300"/>
              </a:spcAft>
              <a:buNone/>
            </a:pPr>
            <a:r>
              <a:rPr lang="en-US" sz="1150" b="1" dirty="0">
                <a:solidFill>
                  <a:srgbClr val="D21621"/>
                </a:solidFill>
                <a:latin typeface="Poppins" pitchFamily="34" charset="0"/>
                <a:ea typeface="Poppins" pitchFamily="34" charset="-122"/>
                <a:cs typeface="Poppins" pitchFamily="34" charset="-120"/>
              </a:rPr>
              <a:t>Map &amp; invite</a:t>
            </a:r>
          </a:p>
          <a:p>
            <a:pPr marL="0" indent="0">
              <a:spcAft>
                <a:spcPts val="0"/>
              </a:spcAft>
              <a:buNone/>
            </a:pPr>
            <a:r>
              <a:rPr lang="en-US" sz="900" dirty="0">
                <a:solidFill>
                  <a:srgbClr val="6B6B6B"/>
                </a:solidFill>
                <a:latin typeface="Poppins" pitchFamily="34" charset="0"/>
                <a:ea typeface="Poppins" pitchFamily="34" charset="-122"/>
                <a:cs typeface="Poppins" pitchFamily="34" charset="-120"/>
              </a:rPr>
              <a:t>Use Template 1 to list every partner and role, then surface the gaps to fill.</a:t>
            </a:r>
          </a:p>
        </p:txBody>
      </p:sp>
      <p:sp>
        <p:nvSpPr>
          <p:cNvPr id="43" name="fs43"/>
          <p:cNvSpPr/>
          <p:nvPr/>
        </p:nvSpPr>
        <p:spPr>
          <a:xfrm>
            <a:off x="5805800" y="5150000"/>
            <a:ext cx="2300000" cy="640000"/>
          </a:xfrm>
          <a:prstGeom prst="rect">
            <a:avLst/>
          </a:prstGeom>
          <a:noFill/>
          <a:ln/>
        </p:spPr>
        <p:txBody>
          <a:bodyPr wrap="square" lIns="0" tIns="0" rIns="0" bIns="0" rtlCol="0" anchor="t"/>
          <a:lstStyle/>
          <a:p>
            <a:pPr marL="0" indent="0">
              <a:spcAft>
                <a:spcPts val="300"/>
              </a:spcAft>
              <a:buNone/>
            </a:pPr>
            <a:r>
              <a:rPr lang="en-US" sz="1150" b="1" dirty="0">
                <a:solidFill>
                  <a:srgbClr val="D21621"/>
                </a:solidFill>
                <a:latin typeface="Poppins" pitchFamily="34" charset="0"/>
                <a:ea typeface="Poppins" pitchFamily="34" charset="-122"/>
                <a:cs typeface="Poppins" pitchFamily="34" charset="-120"/>
              </a:rPr>
              <a:t>Convene a kickoff</a:t>
            </a:r>
          </a:p>
          <a:p>
            <a:pPr marL="0" indent="0">
              <a:spcAft>
                <a:spcPts val="0"/>
              </a:spcAft>
              <a:buNone/>
            </a:pPr>
            <a:r>
              <a:rPr lang="en-US" sz="900" dirty="0">
                <a:solidFill>
                  <a:srgbClr val="6B6B6B"/>
                </a:solidFill>
                <a:latin typeface="Poppins" pitchFamily="34" charset="0"/>
                <a:ea typeface="Poppins" pitchFamily="34" charset="-122"/>
                <a:cs typeface="Poppins" pitchFamily="34" charset="-120"/>
              </a:rPr>
              <a:t>Get the right people in one room and align on purpose first.</a:t>
            </a:r>
          </a:p>
        </p:txBody>
      </p:sp>
      <p:sp>
        <p:nvSpPr>
          <p:cNvPr id="44" name="fs44"/>
          <p:cNvSpPr/>
          <p:nvPr/>
        </p:nvSpPr>
        <p:spPr>
          <a:xfrm>
            <a:off x="8365800" y="5150000"/>
            <a:ext cx="2300000" cy="640000"/>
          </a:xfrm>
          <a:prstGeom prst="rect">
            <a:avLst/>
          </a:prstGeom>
          <a:noFill/>
          <a:ln/>
        </p:spPr>
        <p:txBody>
          <a:bodyPr wrap="square" lIns="0" tIns="0" rIns="0" bIns="0" rtlCol="0" anchor="t"/>
          <a:lstStyle/>
          <a:p>
            <a:pPr marL="0" indent="0">
              <a:spcAft>
                <a:spcPts val="300"/>
              </a:spcAft>
              <a:buNone/>
            </a:pPr>
            <a:r>
              <a:rPr lang="en-US" sz="1150" b="1" dirty="0">
                <a:solidFill>
                  <a:srgbClr val="D21621"/>
                </a:solidFill>
                <a:latin typeface="Poppins" pitchFamily="34" charset="0"/>
                <a:ea typeface="Poppins" pitchFamily="34" charset="-122"/>
                <a:cs typeface="Poppins" pitchFamily="34" charset="-120"/>
              </a:rPr>
              <a:t>Set shared goals</a:t>
            </a:r>
          </a:p>
          <a:p>
            <a:pPr marL="0" indent="0">
              <a:spcAft>
                <a:spcPts val="0"/>
              </a:spcAft>
              <a:buNone/>
            </a:pPr>
            <a:r>
              <a:rPr lang="en-US" sz="900" dirty="0">
                <a:solidFill>
                  <a:srgbClr val="6B6B6B"/>
                </a:solidFill>
                <a:latin typeface="Poppins" pitchFamily="34" charset="0"/>
                <a:ea typeface="Poppins" pitchFamily="34" charset="-122"/>
                <a:cs typeface="Poppins" pitchFamily="34" charset="-120"/>
              </a:rPr>
              <a:t>Agree on a common aim, clear roles, and a regular meeting cadence.</a:t>
            </a:r>
          </a:p>
        </p:txBody>
      </p:sp>
      <p:sp>
        <p:nvSpPr>
          <p:cNvPr id="45" name="arr45"/>
          <p:cNvSpPr/>
          <p:nvPr/>
        </p:nvSpPr>
        <p:spPr>
          <a:xfrm>
            <a:off x="2980800" y="5180000"/>
            <a:ext cx="240000" cy="360000"/>
          </a:xfrm>
          <a:prstGeom prst="rect">
            <a:avLst/>
          </a:prstGeom>
          <a:noFill/>
          <a:ln/>
        </p:spPr>
        <p:txBody>
          <a:bodyPr wrap="square" lIns="0" tIns="0" rIns="0" bIns="0" rtlCol="0" anchor="ctr"/>
          <a:lstStyle/>
          <a:p>
            <a:pPr marL="0" indent="0" algn="ctr">
              <a:buNone/>
            </a:pPr>
            <a:r>
              <a:rPr lang="en-US" sz="1600" b="1" dirty="0">
                <a:solidFill>
                  <a:srgbClr val="D21621"/>
                </a:solidFill>
                <a:latin typeface="Poppins" pitchFamily="34" charset="0"/>
                <a:ea typeface="Poppins" pitchFamily="34" charset="-122"/>
                <a:cs typeface="Poppins" pitchFamily="34" charset="-120"/>
              </a:rPr>
              <a:t>→</a:t>
            </a:r>
          </a:p>
        </p:txBody>
      </p:sp>
      <p:sp>
        <p:nvSpPr>
          <p:cNvPr id="46" name="arr46"/>
          <p:cNvSpPr/>
          <p:nvPr/>
        </p:nvSpPr>
        <p:spPr>
          <a:xfrm>
            <a:off x="5540800" y="5180000"/>
            <a:ext cx="240000" cy="360000"/>
          </a:xfrm>
          <a:prstGeom prst="rect">
            <a:avLst/>
          </a:prstGeom>
          <a:noFill/>
          <a:ln/>
        </p:spPr>
        <p:txBody>
          <a:bodyPr wrap="square" lIns="0" tIns="0" rIns="0" bIns="0" rtlCol="0" anchor="ctr"/>
          <a:lstStyle/>
          <a:p>
            <a:pPr marL="0" indent="0" algn="ctr">
              <a:buNone/>
            </a:pPr>
            <a:r>
              <a:rPr lang="en-US" sz="1600" b="1" dirty="0">
                <a:solidFill>
                  <a:srgbClr val="D21621"/>
                </a:solidFill>
                <a:latin typeface="Poppins" pitchFamily="34" charset="0"/>
                <a:ea typeface="Poppins" pitchFamily="34" charset="-122"/>
                <a:cs typeface="Poppins" pitchFamily="34" charset="-120"/>
              </a:rPr>
              <a:t>→</a:t>
            </a:r>
          </a:p>
        </p:txBody>
      </p:sp>
      <p:sp>
        <p:nvSpPr>
          <p:cNvPr id="47" name="arr47"/>
          <p:cNvSpPr/>
          <p:nvPr/>
        </p:nvSpPr>
        <p:spPr>
          <a:xfrm>
            <a:off x="8100800" y="5180000"/>
            <a:ext cx="240000" cy="360000"/>
          </a:xfrm>
          <a:prstGeom prst="rect">
            <a:avLst/>
          </a:prstGeom>
          <a:noFill/>
          <a:ln/>
        </p:spPr>
        <p:txBody>
          <a:bodyPr wrap="square" lIns="0" tIns="0" rIns="0" bIns="0" rtlCol="0" anchor="ctr"/>
          <a:lstStyle/>
          <a:p>
            <a:pPr marL="0" indent="0" algn="ctr">
              <a:buNone/>
            </a:pPr>
            <a:r>
              <a:rPr lang="en-US" sz="1600" b="1" dirty="0">
                <a:solidFill>
                  <a:srgbClr val="D21621"/>
                </a:solidFill>
                <a:latin typeface="Poppins" pitchFamily="34" charset="0"/>
                <a:ea typeface="Poppins" pitchFamily="34" charset="-122"/>
                <a:cs typeface="Poppins" pitchFamily="34" charset="-120"/>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STEP 2 · DEFINE</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Defining Cardiovascular Health</a:t>
            </a:r>
            <a:endParaRPr lang="en-US" sz="3300" dirty="0"/>
          </a:p>
        </p:txBody>
      </p:sp>
      <p:sp>
        <p:nvSpPr>
          <p:cNvPr id="5" name="Text 2"/>
          <p:cNvSpPr/>
          <p:nvPr/>
        </p:nvSpPr>
        <p:spPr>
          <a:xfrm>
            <a:off x="685800" y="1645920"/>
            <a:ext cx="10607040" cy="594360"/>
          </a:xfrm>
          <a:prstGeom prst="rect">
            <a:avLst/>
          </a:prstGeom>
          <a:noFill/>
          <a:ln/>
        </p:spPr>
        <p:txBody>
          <a:bodyPr wrap="square" lIns="0" tIns="0" rIns="0" bIns="0" rtlCol="0" anchor="ctr"/>
          <a:lstStyle/>
          <a:p>
            <a:pPr marL="0" indent="0">
              <a:lnSpc>
                <a:spcPct val="118000"/>
              </a:lnSpc>
              <a:buNone/>
            </a:pPr>
            <a:r>
              <a:rPr lang="en-US" sz="1400" dirty="0">
                <a:solidFill>
                  <a:srgbClr val="1A1A1A"/>
                </a:solidFill>
                <a:latin typeface="Poppins" pitchFamily="34" charset="0"/>
                <a:ea typeface="Poppins" pitchFamily="34" charset="-122"/>
                <a:cs typeface="Poppins" pitchFamily="34" charset="-120"/>
              </a:rPr>
              <a:t>“Improving heart health” means little until you say how you will measure it. Agree on a shared definition and a small set of metrics tracked from baseline through follow-up.</a:t>
            </a:r>
            <a:endParaRPr lang="en-US" sz="1400" dirty="0"/>
          </a:p>
        </p:txBody>
      </p:sp>
      <p:sp>
        <p:nvSpPr>
          <p:cNvPr id="6" name="Shape 3"/>
          <p:cNvSpPr/>
          <p:nvPr/>
        </p:nvSpPr>
        <p:spPr>
          <a:xfrm>
            <a:off x="777240" y="2514600"/>
            <a:ext cx="3429000" cy="1280160"/>
          </a:xfrm>
          <a:prstGeom prst="roundRect">
            <a:avLst>
              <a:gd name="adj" fmla="val 5714"/>
            </a:avLst>
          </a:prstGeom>
          <a:solidFill>
            <a:srgbClr val="FFFFFF"/>
          </a:solidFill>
          <a:ln w="12700">
            <a:solidFill>
              <a:srgbClr val="D9D9D9"/>
            </a:solidFill>
            <a:prstDash val="solid"/>
          </a:ln>
        </p:spPr>
        <p:txBody>
          <a:bodyPr/>
          <a:lstStyle/>
          <a:p>
            <a:endParaRPr lang="en-US"/>
          </a:p>
        </p:txBody>
      </p:sp>
      <p:sp>
        <p:nvSpPr>
          <p:cNvPr id="7" name="Shape 4"/>
          <p:cNvSpPr/>
          <p:nvPr/>
        </p:nvSpPr>
        <p:spPr>
          <a:xfrm>
            <a:off x="1033272" y="2761488"/>
            <a:ext cx="786384" cy="786384"/>
          </a:xfrm>
          <a:prstGeom prst="ellipse">
            <a:avLst/>
          </a:prstGeom>
          <a:solidFill>
            <a:srgbClr val="D21621"/>
          </a:solidFill>
          <a:ln w="12700">
            <a:solidFill>
              <a:srgbClr val="D21621"/>
            </a:solidFill>
            <a:prstDash val="solid"/>
          </a:ln>
        </p:spPr>
        <p:txBody>
          <a:bodyPr/>
          <a:lstStyle/>
          <a:p>
            <a:endParaRPr lang="en-US"/>
          </a:p>
        </p:txBody>
      </p:sp>
      <p:pic>
        <p:nvPicPr>
          <p:cNvPr id="8" name="Image 1" descr="/home/claude/build/icons/heartbeat.png"/>
          <p:cNvPicPr>
            <a:picLocks noChangeAspect="1"/>
          </p:cNvPicPr>
          <p:nvPr/>
        </p:nvPicPr>
        <p:blipFill>
          <a:blip r:embed="rId5"/>
          <a:stretch>
            <a:fillRect/>
          </a:stretch>
        </p:blipFill>
        <p:spPr>
          <a:xfrm>
            <a:off x="1269187" y="2997403"/>
            <a:ext cx="314554" cy="314554"/>
          </a:xfrm>
          <a:prstGeom prst="rect">
            <a:avLst/>
          </a:prstGeom>
        </p:spPr>
      </p:pic>
      <p:pic>
        <p:nvPicPr>
          <p:cNvPr id="9" name="Image 2" descr="/home/claude/build/icons/heartbeat_w.png"/>
          <p:cNvPicPr>
            <a:picLocks noChangeAspect="1"/>
          </p:cNvPicPr>
          <p:nvPr/>
        </p:nvPicPr>
        <p:blipFill>
          <a:blip r:embed="rId6"/>
          <a:stretch>
            <a:fillRect/>
          </a:stretch>
        </p:blipFill>
        <p:spPr>
          <a:xfrm>
            <a:off x="1280160" y="3008376"/>
            <a:ext cx="292608" cy="292608"/>
          </a:xfrm>
          <a:prstGeom prst="rect">
            <a:avLst/>
          </a:prstGeom>
        </p:spPr>
      </p:pic>
      <p:sp>
        <p:nvSpPr>
          <p:cNvPr id="10" name="Text 5"/>
          <p:cNvSpPr/>
          <p:nvPr/>
        </p:nvSpPr>
        <p:spPr>
          <a:xfrm>
            <a:off x="1965960" y="2743200"/>
            <a:ext cx="2148840" cy="41148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Blood pressure</a:t>
            </a:r>
            <a:endParaRPr lang="en-US" sz="1450" dirty="0"/>
          </a:p>
        </p:txBody>
      </p:sp>
      <p:sp>
        <p:nvSpPr>
          <p:cNvPr id="11" name="Text 6"/>
          <p:cNvSpPr/>
          <p:nvPr/>
        </p:nvSpPr>
        <p:spPr>
          <a:xfrm>
            <a:off x="1965960" y="3172968"/>
            <a:ext cx="2148840" cy="365760"/>
          </a:xfrm>
          <a:prstGeom prst="rect">
            <a:avLst/>
          </a:prstGeom>
          <a:noFill/>
          <a:ln/>
        </p:spPr>
        <p:txBody>
          <a:bodyPr wrap="square" lIns="0" tIns="0" rIns="0" bIns="0" rtlCol="0" anchor="ctr"/>
          <a:lstStyle/>
          <a:p>
            <a:pPr marL="0" indent="0">
              <a:buNone/>
            </a:pPr>
            <a:r>
              <a:rPr lang="en-US" sz="1150" b="1" dirty="0">
                <a:solidFill>
                  <a:srgbClr val="D21621"/>
                </a:solidFill>
                <a:latin typeface="Poppins" pitchFamily="34" charset="0"/>
                <a:ea typeface="Poppins" pitchFamily="34" charset="-122"/>
                <a:cs typeface="Poppins" pitchFamily="34" charset="-120"/>
              </a:rPr>
              <a:t>Below 120 / 80 mmHg</a:t>
            </a:r>
            <a:endParaRPr lang="en-US" sz="1150" dirty="0"/>
          </a:p>
        </p:txBody>
      </p:sp>
      <p:sp>
        <p:nvSpPr>
          <p:cNvPr id="12" name="Shape 7"/>
          <p:cNvSpPr/>
          <p:nvPr/>
        </p:nvSpPr>
        <p:spPr>
          <a:xfrm>
            <a:off x="4480560" y="2514600"/>
            <a:ext cx="3429000" cy="1280160"/>
          </a:xfrm>
          <a:prstGeom prst="roundRect">
            <a:avLst>
              <a:gd name="adj" fmla="val 5714"/>
            </a:avLst>
          </a:prstGeom>
          <a:solidFill>
            <a:srgbClr val="FFFFFF"/>
          </a:solidFill>
          <a:ln w="12700">
            <a:solidFill>
              <a:srgbClr val="D9D9D9"/>
            </a:solidFill>
            <a:prstDash val="solid"/>
          </a:ln>
        </p:spPr>
        <p:txBody>
          <a:bodyPr/>
          <a:lstStyle/>
          <a:p>
            <a:endParaRPr lang="en-US"/>
          </a:p>
        </p:txBody>
      </p:sp>
      <p:sp>
        <p:nvSpPr>
          <p:cNvPr id="13" name="Shape 8"/>
          <p:cNvSpPr/>
          <p:nvPr/>
        </p:nvSpPr>
        <p:spPr>
          <a:xfrm>
            <a:off x="4736592" y="2761488"/>
            <a:ext cx="786384" cy="786384"/>
          </a:xfrm>
          <a:prstGeom prst="ellipse">
            <a:avLst/>
          </a:prstGeom>
          <a:solidFill>
            <a:srgbClr val="D21621"/>
          </a:solidFill>
          <a:ln w="12700">
            <a:solidFill>
              <a:srgbClr val="D21621"/>
            </a:solidFill>
            <a:prstDash val="solid"/>
          </a:ln>
        </p:spPr>
        <p:txBody>
          <a:bodyPr/>
          <a:lstStyle/>
          <a:p>
            <a:endParaRPr lang="en-US"/>
          </a:p>
        </p:txBody>
      </p:sp>
      <p:pic>
        <p:nvPicPr>
          <p:cNvPr id="14" name="Image 3" descr="/home/claude/build/icons/proc.png"/>
          <p:cNvPicPr>
            <a:picLocks noChangeAspect="1"/>
          </p:cNvPicPr>
          <p:nvPr/>
        </p:nvPicPr>
        <p:blipFill>
          <a:blip r:embed="rId7"/>
          <a:stretch>
            <a:fillRect/>
          </a:stretch>
        </p:blipFill>
        <p:spPr>
          <a:xfrm>
            <a:off x="4972507" y="2997403"/>
            <a:ext cx="314554" cy="314554"/>
          </a:xfrm>
          <a:prstGeom prst="rect">
            <a:avLst/>
          </a:prstGeom>
        </p:spPr>
      </p:pic>
      <p:pic>
        <p:nvPicPr>
          <p:cNvPr id="15" name="Image 4" descr="/home/claude/build/icons/proc_w.png"/>
          <p:cNvPicPr>
            <a:picLocks noChangeAspect="1"/>
          </p:cNvPicPr>
          <p:nvPr/>
        </p:nvPicPr>
        <p:blipFill>
          <a:blip r:embed="rId8"/>
          <a:stretch>
            <a:fillRect/>
          </a:stretch>
        </p:blipFill>
        <p:spPr>
          <a:xfrm>
            <a:off x="4983480" y="3008376"/>
            <a:ext cx="292608" cy="292608"/>
          </a:xfrm>
          <a:prstGeom prst="rect">
            <a:avLst/>
          </a:prstGeom>
        </p:spPr>
      </p:pic>
      <p:sp>
        <p:nvSpPr>
          <p:cNvPr id="16" name="Text 9"/>
          <p:cNvSpPr/>
          <p:nvPr/>
        </p:nvSpPr>
        <p:spPr>
          <a:xfrm>
            <a:off x="5669280" y="2743200"/>
            <a:ext cx="2148840" cy="41148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BMI</a:t>
            </a:r>
            <a:endParaRPr lang="en-US" sz="1450" dirty="0"/>
          </a:p>
        </p:txBody>
      </p:sp>
      <p:sp>
        <p:nvSpPr>
          <p:cNvPr id="17" name="Text 10"/>
          <p:cNvSpPr/>
          <p:nvPr/>
        </p:nvSpPr>
        <p:spPr>
          <a:xfrm>
            <a:off x="5669280" y="3172968"/>
            <a:ext cx="2148840" cy="365760"/>
          </a:xfrm>
          <a:prstGeom prst="rect">
            <a:avLst/>
          </a:prstGeom>
          <a:noFill/>
          <a:ln/>
        </p:spPr>
        <p:txBody>
          <a:bodyPr wrap="square" lIns="0" tIns="0" rIns="0" bIns="0" rtlCol="0" anchor="ctr"/>
          <a:lstStyle/>
          <a:p>
            <a:pPr marL="0" indent="0">
              <a:buNone/>
            </a:pPr>
            <a:r>
              <a:rPr lang="en-US" sz="1150" b="1" dirty="0">
                <a:solidFill>
                  <a:srgbClr val="D21621"/>
                </a:solidFill>
                <a:latin typeface="Poppins" pitchFamily="34" charset="0"/>
                <a:ea typeface="Poppins" pitchFamily="34" charset="-122"/>
                <a:cs typeface="Poppins" pitchFamily="34" charset="-120"/>
              </a:rPr>
              <a:t>18.5 – 24.9</a:t>
            </a:r>
            <a:endParaRPr lang="en-US" sz="1150" dirty="0"/>
          </a:p>
        </p:txBody>
      </p:sp>
      <p:sp>
        <p:nvSpPr>
          <p:cNvPr id="18" name="Shape 11"/>
          <p:cNvSpPr/>
          <p:nvPr/>
        </p:nvSpPr>
        <p:spPr>
          <a:xfrm>
            <a:off x="8183880" y="2514600"/>
            <a:ext cx="3429000" cy="1280160"/>
          </a:xfrm>
          <a:prstGeom prst="roundRect">
            <a:avLst>
              <a:gd name="adj" fmla="val 5714"/>
            </a:avLst>
          </a:prstGeom>
          <a:solidFill>
            <a:srgbClr val="FFFFFF"/>
          </a:solidFill>
          <a:ln w="12700">
            <a:solidFill>
              <a:srgbClr val="D9D9D9"/>
            </a:solidFill>
            <a:prstDash val="solid"/>
          </a:ln>
        </p:spPr>
        <p:txBody>
          <a:bodyPr/>
          <a:lstStyle/>
          <a:p>
            <a:endParaRPr lang="en-US"/>
          </a:p>
        </p:txBody>
      </p:sp>
      <p:sp>
        <p:nvSpPr>
          <p:cNvPr id="19" name="Shape 12"/>
          <p:cNvSpPr/>
          <p:nvPr/>
        </p:nvSpPr>
        <p:spPr>
          <a:xfrm>
            <a:off x="8439912" y="2761488"/>
            <a:ext cx="786384" cy="786384"/>
          </a:xfrm>
          <a:prstGeom prst="ellipse">
            <a:avLst/>
          </a:prstGeom>
          <a:solidFill>
            <a:srgbClr val="D21621"/>
          </a:solidFill>
          <a:ln w="12700">
            <a:solidFill>
              <a:srgbClr val="D21621"/>
            </a:solidFill>
            <a:prstDash val="solid"/>
          </a:ln>
        </p:spPr>
        <p:txBody>
          <a:bodyPr/>
          <a:lstStyle/>
          <a:p>
            <a:endParaRPr lang="en-US"/>
          </a:p>
        </p:txBody>
      </p:sp>
      <p:pic>
        <p:nvPicPr>
          <p:cNvPr id="20" name="Image 5" descr="/home/claude/build/icons/stetho.png"/>
          <p:cNvPicPr>
            <a:picLocks noChangeAspect="1"/>
          </p:cNvPicPr>
          <p:nvPr/>
        </p:nvPicPr>
        <p:blipFill>
          <a:blip r:embed="rId9"/>
          <a:stretch>
            <a:fillRect/>
          </a:stretch>
        </p:blipFill>
        <p:spPr>
          <a:xfrm>
            <a:off x="8675827" y="2997403"/>
            <a:ext cx="314554" cy="314554"/>
          </a:xfrm>
          <a:prstGeom prst="rect">
            <a:avLst/>
          </a:prstGeom>
        </p:spPr>
      </p:pic>
      <p:pic>
        <p:nvPicPr>
          <p:cNvPr id="21" name="Image 6" descr="/home/claude/build/icons/stetho_w.png"/>
          <p:cNvPicPr>
            <a:picLocks noChangeAspect="1"/>
          </p:cNvPicPr>
          <p:nvPr/>
        </p:nvPicPr>
        <p:blipFill>
          <a:blip r:embed="rId10"/>
          <a:stretch>
            <a:fillRect/>
          </a:stretch>
        </p:blipFill>
        <p:spPr>
          <a:xfrm>
            <a:off x="8686800" y="3008376"/>
            <a:ext cx="292608" cy="292608"/>
          </a:xfrm>
          <a:prstGeom prst="rect">
            <a:avLst/>
          </a:prstGeom>
        </p:spPr>
      </p:pic>
      <p:sp>
        <p:nvSpPr>
          <p:cNvPr id="22" name="Text 13"/>
          <p:cNvSpPr/>
          <p:nvPr/>
        </p:nvSpPr>
        <p:spPr>
          <a:xfrm>
            <a:off x="9372600" y="2743200"/>
            <a:ext cx="2148840" cy="41148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A1C</a:t>
            </a:r>
            <a:endParaRPr lang="en-US" sz="1450" dirty="0"/>
          </a:p>
        </p:txBody>
      </p:sp>
      <p:sp>
        <p:nvSpPr>
          <p:cNvPr id="23" name="Text 14"/>
          <p:cNvSpPr/>
          <p:nvPr/>
        </p:nvSpPr>
        <p:spPr>
          <a:xfrm>
            <a:off x="9372600" y="3172968"/>
            <a:ext cx="2148840" cy="365760"/>
          </a:xfrm>
          <a:prstGeom prst="rect">
            <a:avLst/>
          </a:prstGeom>
          <a:noFill/>
          <a:ln/>
        </p:spPr>
        <p:txBody>
          <a:bodyPr wrap="square" lIns="0" tIns="0" rIns="0" bIns="0" rtlCol="0" anchor="ctr"/>
          <a:lstStyle/>
          <a:p>
            <a:pPr marL="0" indent="0">
              <a:buNone/>
            </a:pPr>
            <a:r>
              <a:rPr lang="en-US" sz="1150" b="1" dirty="0">
                <a:solidFill>
                  <a:srgbClr val="D21621"/>
                </a:solidFill>
                <a:latin typeface="Poppins" pitchFamily="34" charset="0"/>
                <a:ea typeface="Poppins" pitchFamily="34" charset="-122"/>
                <a:cs typeface="Poppins" pitchFamily="34" charset="-120"/>
              </a:rPr>
              <a:t>Below 5.7%</a:t>
            </a:r>
            <a:endParaRPr lang="en-US" sz="1150" dirty="0"/>
          </a:p>
        </p:txBody>
      </p:sp>
      <p:sp>
        <p:nvSpPr>
          <p:cNvPr id="24" name="Shape 15"/>
          <p:cNvSpPr/>
          <p:nvPr/>
        </p:nvSpPr>
        <p:spPr>
          <a:xfrm>
            <a:off x="777240" y="4023360"/>
            <a:ext cx="3429000" cy="1280160"/>
          </a:xfrm>
          <a:prstGeom prst="roundRect">
            <a:avLst>
              <a:gd name="adj" fmla="val 5714"/>
            </a:avLst>
          </a:prstGeom>
          <a:solidFill>
            <a:srgbClr val="FFFFFF"/>
          </a:solidFill>
          <a:ln w="12700">
            <a:solidFill>
              <a:srgbClr val="D9D9D9"/>
            </a:solidFill>
            <a:prstDash val="solid"/>
          </a:ln>
        </p:spPr>
        <p:txBody>
          <a:bodyPr/>
          <a:lstStyle/>
          <a:p>
            <a:endParaRPr lang="en-US"/>
          </a:p>
        </p:txBody>
      </p:sp>
      <p:sp>
        <p:nvSpPr>
          <p:cNvPr id="25" name="Shape 16"/>
          <p:cNvSpPr/>
          <p:nvPr/>
        </p:nvSpPr>
        <p:spPr>
          <a:xfrm>
            <a:off x="1033272" y="4270248"/>
            <a:ext cx="786384" cy="786384"/>
          </a:xfrm>
          <a:prstGeom prst="ellipse">
            <a:avLst/>
          </a:prstGeom>
          <a:solidFill>
            <a:srgbClr val="D21621"/>
          </a:solidFill>
          <a:ln w="12700">
            <a:solidFill>
              <a:srgbClr val="D21621"/>
            </a:solidFill>
            <a:prstDash val="solid"/>
          </a:ln>
        </p:spPr>
        <p:txBody>
          <a:bodyPr/>
          <a:lstStyle/>
          <a:p>
            <a:endParaRPr lang="en-US"/>
          </a:p>
        </p:txBody>
      </p:sp>
      <p:pic>
        <p:nvPicPr>
          <p:cNvPr id="26" name="Image 7" descr="/home/claude/build/icons/chart.png"/>
          <p:cNvPicPr>
            <a:picLocks noChangeAspect="1"/>
          </p:cNvPicPr>
          <p:nvPr/>
        </p:nvPicPr>
        <p:blipFill>
          <a:blip r:embed="rId11"/>
          <a:stretch>
            <a:fillRect/>
          </a:stretch>
        </p:blipFill>
        <p:spPr>
          <a:xfrm>
            <a:off x="1269187" y="4506163"/>
            <a:ext cx="314554" cy="314554"/>
          </a:xfrm>
          <a:prstGeom prst="rect">
            <a:avLst/>
          </a:prstGeom>
        </p:spPr>
      </p:pic>
      <p:pic>
        <p:nvPicPr>
          <p:cNvPr id="27" name="Image 8" descr="/home/claude/build/icons/chart_w.png"/>
          <p:cNvPicPr>
            <a:picLocks noChangeAspect="1"/>
          </p:cNvPicPr>
          <p:nvPr/>
        </p:nvPicPr>
        <p:blipFill>
          <a:blip r:embed="rId12"/>
          <a:stretch>
            <a:fillRect/>
          </a:stretch>
        </p:blipFill>
        <p:spPr>
          <a:xfrm>
            <a:off x="1280160" y="4517136"/>
            <a:ext cx="292608" cy="292608"/>
          </a:xfrm>
          <a:prstGeom prst="rect">
            <a:avLst/>
          </a:prstGeom>
        </p:spPr>
      </p:pic>
      <p:sp>
        <p:nvSpPr>
          <p:cNvPr id="28" name="Text 17"/>
          <p:cNvSpPr/>
          <p:nvPr/>
        </p:nvSpPr>
        <p:spPr>
          <a:xfrm>
            <a:off x="1965960" y="4251960"/>
            <a:ext cx="2148840" cy="41148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Total cholesterol</a:t>
            </a:r>
            <a:endParaRPr lang="en-US" sz="1450" dirty="0"/>
          </a:p>
        </p:txBody>
      </p:sp>
      <p:sp>
        <p:nvSpPr>
          <p:cNvPr id="29" name="Text 18"/>
          <p:cNvSpPr/>
          <p:nvPr/>
        </p:nvSpPr>
        <p:spPr>
          <a:xfrm>
            <a:off x="1965960" y="4681728"/>
            <a:ext cx="2148840" cy="365760"/>
          </a:xfrm>
          <a:prstGeom prst="rect">
            <a:avLst/>
          </a:prstGeom>
          <a:noFill/>
          <a:ln/>
        </p:spPr>
        <p:txBody>
          <a:bodyPr wrap="square" lIns="0" tIns="0" rIns="0" bIns="0" rtlCol="0" anchor="ctr"/>
          <a:lstStyle/>
          <a:p>
            <a:pPr marL="0" indent="0">
              <a:buNone/>
            </a:pPr>
            <a:r>
              <a:rPr lang="en-US" sz="1150" b="1" dirty="0">
                <a:solidFill>
                  <a:srgbClr val="D21621"/>
                </a:solidFill>
                <a:latin typeface="Poppins" pitchFamily="34" charset="0"/>
                <a:ea typeface="Poppins" pitchFamily="34" charset="-122"/>
                <a:cs typeface="Poppins" pitchFamily="34" charset="-120"/>
              </a:rPr>
              <a:t>Below 200 mg/dL</a:t>
            </a:r>
            <a:endParaRPr lang="en-US" sz="1150" dirty="0"/>
          </a:p>
        </p:txBody>
      </p:sp>
      <p:sp>
        <p:nvSpPr>
          <p:cNvPr id="30" name="Shape 19"/>
          <p:cNvSpPr/>
          <p:nvPr/>
        </p:nvSpPr>
        <p:spPr>
          <a:xfrm>
            <a:off x="4480560" y="4023360"/>
            <a:ext cx="3429000" cy="1280160"/>
          </a:xfrm>
          <a:prstGeom prst="roundRect">
            <a:avLst>
              <a:gd name="adj" fmla="val 5714"/>
            </a:avLst>
          </a:prstGeom>
          <a:solidFill>
            <a:srgbClr val="FFFFFF"/>
          </a:solidFill>
          <a:ln w="12700">
            <a:solidFill>
              <a:srgbClr val="D9D9D9"/>
            </a:solidFill>
            <a:prstDash val="solid"/>
          </a:ln>
        </p:spPr>
        <p:txBody>
          <a:bodyPr/>
          <a:lstStyle/>
          <a:p>
            <a:endParaRPr lang="en-US"/>
          </a:p>
        </p:txBody>
      </p:sp>
      <p:sp>
        <p:nvSpPr>
          <p:cNvPr id="31" name="Shape 20"/>
          <p:cNvSpPr/>
          <p:nvPr/>
        </p:nvSpPr>
        <p:spPr>
          <a:xfrm>
            <a:off x="4736592" y="4270248"/>
            <a:ext cx="786384" cy="786384"/>
          </a:xfrm>
          <a:prstGeom prst="ellipse">
            <a:avLst/>
          </a:prstGeom>
          <a:solidFill>
            <a:srgbClr val="D21621"/>
          </a:solidFill>
          <a:ln w="12700">
            <a:solidFill>
              <a:srgbClr val="D21621"/>
            </a:solidFill>
            <a:prstDash val="solid"/>
          </a:ln>
        </p:spPr>
        <p:txBody>
          <a:bodyPr/>
          <a:lstStyle/>
          <a:p>
            <a:endParaRPr lang="en-US"/>
          </a:p>
        </p:txBody>
      </p:sp>
      <p:pic>
        <p:nvPicPr>
          <p:cNvPr id="32" name="Image 9" descr="/home/claude/build/icons/seedling.png"/>
          <p:cNvPicPr>
            <a:picLocks noChangeAspect="1"/>
          </p:cNvPicPr>
          <p:nvPr/>
        </p:nvPicPr>
        <p:blipFill>
          <a:blip r:embed="rId13"/>
          <a:stretch>
            <a:fillRect/>
          </a:stretch>
        </p:blipFill>
        <p:spPr>
          <a:xfrm>
            <a:off x="4972507" y="4506163"/>
            <a:ext cx="314554" cy="314554"/>
          </a:xfrm>
          <a:prstGeom prst="rect">
            <a:avLst/>
          </a:prstGeom>
        </p:spPr>
      </p:pic>
      <p:pic>
        <p:nvPicPr>
          <p:cNvPr id="33" name="Image 10" descr="/home/claude/build/icons/seedling_w.png"/>
          <p:cNvPicPr>
            <a:picLocks noChangeAspect="1"/>
          </p:cNvPicPr>
          <p:nvPr/>
        </p:nvPicPr>
        <p:blipFill>
          <a:blip r:embed="rId14"/>
          <a:stretch>
            <a:fillRect/>
          </a:stretch>
        </p:blipFill>
        <p:spPr>
          <a:xfrm>
            <a:off x="4983480" y="4517136"/>
            <a:ext cx="292608" cy="292608"/>
          </a:xfrm>
          <a:prstGeom prst="rect">
            <a:avLst/>
          </a:prstGeom>
        </p:spPr>
      </p:pic>
      <p:sp>
        <p:nvSpPr>
          <p:cNvPr id="34" name="Text 21"/>
          <p:cNvSpPr/>
          <p:nvPr/>
        </p:nvSpPr>
        <p:spPr>
          <a:xfrm>
            <a:off x="5669280" y="4251960"/>
            <a:ext cx="2148840" cy="41148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Tobacco use</a:t>
            </a:r>
            <a:endParaRPr lang="en-US" sz="1450" dirty="0"/>
          </a:p>
        </p:txBody>
      </p:sp>
      <p:sp>
        <p:nvSpPr>
          <p:cNvPr id="35" name="Text 22"/>
          <p:cNvSpPr/>
          <p:nvPr/>
        </p:nvSpPr>
        <p:spPr>
          <a:xfrm>
            <a:off x="5669280" y="4681728"/>
            <a:ext cx="2148840" cy="365760"/>
          </a:xfrm>
          <a:prstGeom prst="rect">
            <a:avLst/>
          </a:prstGeom>
          <a:noFill/>
          <a:ln/>
        </p:spPr>
        <p:txBody>
          <a:bodyPr wrap="square" lIns="0" tIns="0" rIns="0" bIns="0" rtlCol="0" anchor="ctr"/>
          <a:lstStyle/>
          <a:p>
            <a:pPr marL="0" indent="0">
              <a:buNone/>
            </a:pPr>
            <a:r>
              <a:rPr lang="en-US" sz="1150" b="1" dirty="0">
                <a:solidFill>
                  <a:srgbClr val="D21621"/>
                </a:solidFill>
                <a:latin typeface="Poppins" pitchFamily="34" charset="0"/>
                <a:ea typeface="Poppins" pitchFamily="34" charset="-122"/>
                <a:cs typeface="Poppins" pitchFamily="34" charset="-120"/>
              </a:rPr>
              <a:t>No current use</a:t>
            </a:r>
            <a:endParaRPr lang="en-US" sz="1150" dirty="0"/>
          </a:p>
        </p:txBody>
      </p:sp>
      <p:sp>
        <p:nvSpPr>
          <p:cNvPr id="36" name="Shape 23"/>
          <p:cNvSpPr/>
          <p:nvPr/>
        </p:nvSpPr>
        <p:spPr>
          <a:xfrm>
            <a:off x="8183880" y="4023360"/>
            <a:ext cx="3429000" cy="1280160"/>
          </a:xfrm>
          <a:prstGeom prst="roundRect">
            <a:avLst>
              <a:gd name="adj" fmla="val 5714"/>
            </a:avLst>
          </a:prstGeom>
          <a:solidFill>
            <a:srgbClr val="FFFFFF"/>
          </a:solidFill>
          <a:ln w="12700">
            <a:solidFill>
              <a:srgbClr val="D9D9D9"/>
            </a:solidFill>
            <a:prstDash val="solid"/>
          </a:ln>
        </p:spPr>
        <p:txBody>
          <a:bodyPr/>
          <a:lstStyle/>
          <a:p>
            <a:endParaRPr lang="en-US"/>
          </a:p>
        </p:txBody>
      </p:sp>
      <p:sp>
        <p:nvSpPr>
          <p:cNvPr id="37" name="Shape 24"/>
          <p:cNvSpPr/>
          <p:nvPr/>
        </p:nvSpPr>
        <p:spPr>
          <a:xfrm>
            <a:off x="8439912" y="4270248"/>
            <a:ext cx="786384" cy="786384"/>
          </a:xfrm>
          <a:prstGeom prst="ellipse">
            <a:avLst/>
          </a:prstGeom>
          <a:solidFill>
            <a:srgbClr val="D21621"/>
          </a:solidFill>
          <a:ln w="12700">
            <a:solidFill>
              <a:srgbClr val="D21621"/>
            </a:solidFill>
            <a:prstDash val="solid"/>
          </a:ln>
        </p:spPr>
        <p:txBody>
          <a:bodyPr/>
          <a:lstStyle/>
          <a:p>
            <a:endParaRPr lang="en-US"/>
          </a:p>
        </p:txBody>
      </p:sp>
      <p:pic>
        <p:nvPicPr>
          <p:cNvPr id="38" name="Image 11" descr="/home/claude/build/icons/route.png"/>
          <p:cNvPicPr>
            <a:picLocks noChangeAspect="1"/>
          </p:cNvPicPr>
          <p:nvPr/>
        </p:nvPicPr>
        <p:blipFill>
          <a:blip r:embed="rId15"/>
          <a:stretch>
            <a:fillRect/>
          </a:stretch>
        </p:blipFill>
        <p:spPr>
          <a:xfrm>
            <a:off x="8675827" y="4506163"/>
            <a:ext cx="314554" cy="314554"/>
          </a:xfrm>
          <a:prstGeom prst="rect">
            <a:avLst/>
          </a:prstGeom>
        </p:spPr>
      </p:pic>
      <p:pic>
        <p:nvPicPr>
          <p:cNvPr id="39" name="Image 12" descr="/home/claude/build/icons/route_w.png"/>
          <p:cNvPicPr>
            <a:picLocks noChangeAspect="1"/>
          </p:cNvPicPr>
          <p:nvPr/>
        </p:nvPicPr>
        <p:blipFill>
          <a:blip r:embed="rId16"/>
          <a:stretch>
            <a:fillRect/>
          </a:stretch>
        </p:blipFill>
        <p:spPr>
          <a:xfrm>
            <a:off x="8686800" y="4517136"/>
            <a:ext cx="292608" cy="292608"/>
          </a:xfrm>
          <a:prstGeom prst="rect">
            <a:avLst/>
          </a:prstGeom>
        </p:spPr>
      </p:pic>
      <p:sp>
        <p:nvSpPr>
          <p:cNvPr id="40" name="Text 25"/>
          <p:cNvSpPr/>
          <p:nvPr/>
        </p:nvSpPr>
        <p:spPr>
          <a:xfrm>
            <a:off x="9372600" y="4251960"/>
            <a:ext cx="2148840" cy="41148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Physical activity</a:t>
            </a:r>
            <a:endParaRPr lang="en-US" sz="1450" dirty="0"/>
          </a:p>
        </p:txBody>
      </p:sp>
      <p:sp>
        <p:nvSpPr>
          <p:cNvPr id="41" name="Text 26"/>
          <p:cNvSpPr/>
          <p:nvPr/>
        </p:nvSpPr>
        <p:spPr>
          <a:xfrm>
            <a:off x="9372600" y="4681728"/>
            <a:ext cx="2148840" cy="365760"/>
          </a:xfrm>
          <a:prstGeom prst="rect">
            <a:avLst/>
          </a:prstGeom>
          <a:noFill/>
          <a:ln/>
        </p:spPr>
        <p:txBody>
          <a:bodyPr wrap="square" lIns="0" tIns="0" rIns="0" bIns="0" rtlCol="0" anchor="ctr"/>
          <a:lstStyle/>
          <a:p>
            <a:pPr marL="0" indent="0">
              <a:buNone/>
            </a:pPr>
            <a:r>
              <a:rPr lang="en-US" sz="1150" b="1" dirty="0">
                <a:solidFill>
                  <a:srgbClr val="D21621"/>
                </a:solidFill>
                <a:latin typeface="Poppins" pitchFamily="34" charset="0"/>
                <a:ea typeface="Poppins" pitchFamily="34" charset="-122"/>
                <a:cs typeface="Poppins" pitchFamily="34" charset="-120"/>
              </a:rPr>
              <a:t>150+ min / week</a:t>
            </a:r>
            <a:endParaRPr lang="en-US" sz="1150" dirty="0"/>
          </a:p>
        </p:txBody>
      </p:sp>
      <p:sp>
        <p:nvSpPr>
          <p:cNvPr id="42" name="Shape 27"/>
          <p:cNvSpPr/>
          <p:nvPr/>
        </p:nvSpPr>
        <p:spPr>
          <a:xfrm>
            <a:off x="685800" y="5486400"/>
            <a:ext cx="4754880" cy="420624"/>
          </a:xfrm>
          <a:prstGeom prst="roundRect">
            <a:avLst>
              <a:gd name="adj" fmla="val 50000"/>
            </a:avLst>
          </a:prstGeom>
          <a:solidFill>
            <a:srgbClr val="FCE9EA"/>
          </a:solidFill>
          <a:ln/>
        </p:spPr>
        <p:txBody>
          <a:bodyPr/>
          <a:lstStyle/>
          <a:p>
            <a:endParaRPr lang="en-US"/>
          </a:p>
        </p:txBody>
      </p:sp>
      <p:pic>
        <p:nvPicPr>
          <p:cNvPr id="43" name="Image 13" descr="/home/claude/build/icons/file.png"/>
          <p:cNvPicPr>
            <a:picLocks noChangeAspect="1"/>
          </p:cNvPicPr>
          <p:nvPr/>
        </p:nvPicPr>
        <p:blipFill>
          <a:blip r:embed="rId17"/>
          <a:stretch>
            <a:fillRect/>
          </a:stretch>
        </p:blipFill>
        <p:spPr>
          <a:xfrm>
            <a:off x="832104" y="5586984"/>
            <a:ext cx="219456" cy="219456"/>
          </a:xfrm>
          <a:prstGeom prst="rect">
            <a:avLst/>
          </a:prstGeom>
        </p:spPr>
      </p:pic>
      <p:sp>
        <p:nvSpPr>
          <p:cNvPr id="44" name="Text 28"/>
          <p:cNvSpPr/>
          <p:nvPr/>
        </p:nvSpPr>
        <p:spPr>
          <a:xfrm>
            <a:off x="1143000" y="5486400"/>
            <a:ext cx="4206240" cy="420624"/>
          </a:xfrm>
          <a:prstGeom prst="rect">
            <a:avLst/>
          </a:prstGeom>
          <a:noFill/>
          <a:ln/>
        </p:spPr>
        <p:txBody>
          <a:bodyPr wrap="square" lIns="0" tIns="0" rIns="0" bIns="0" rtlCol="0" anchor="ctr"/>
          <a:lstStyle/>
          <a:p>
            <a:pPr marL="0" indent="0">
              <a:buNone/>
            </a:pPr>
            <a:r>
              <a:rPr lang="en-US" sz="900" b="1" kern="0" spc="300" dirty="0">
                <a:solidFill>
                  <a:srgbClr val="D21621"/>
                </a:solidFill>
                <a:latin typeface="Poppins" pitchFamily="34" charset="0"/>
                <a:ea typeface="Poppins" pitchFamily="34" charset="-122"/>
                <a:cs typeface="Poppins" pitchFamily="34" charset="-120"/>
              </a:rPr>
              <a:t>TEMPLATE  </a:t>
            </a:r>
            <a:r>
              <a:rPr lang="en-US" sz="1000" dirty="0">
                <a:solidFill>
                  <a:srgbClr val="1A1A1A"/>
                </a:solidFill>
                <a:latin typeface="Poppins" pitchFamily="34" charset="0"/>
                <a:ea typeface="Poppins" pitchFamily="34" charset="-122"/>
                <a:cs typeface="Poppins" pitchFamily="34" charset="-120"/>
              </a:rPr>
              <a:t>Defining Cardiovascular Health</a:t>
            </a:r>
            <a:endParaRPr lang="en-US" sz="900" dirty="0"/>
          </a:p>
        </p:txBody>
      </p:sp>
      <p:sp>
        <p:nvSpPr>
          <p:cNvPr id="45" name="Text 29"/>
          <p:cNvSpPr/>
          <p:nvPr/>
        </p:nvSpPr>
        <p:spPr>
          <a:xfrm>
            <a:off x="5669280" y="5486400"/>
            <a:ext cx="5669280" cy="420624"/>
          </a:xfrm>
          <a:prstGeom prst="rect">
            <a:avLst/>
          </a:prstGeom>
          <a:noFill/>
          <a:ln/>
        </p:spPr>
        <p:txBody>
          <a:bodyPr wrap="square" lIns="0" tIns="0" rIns="0" bIns="0" rtlCol="0" anchor="ctr"/>
          <a:lstStyle/>
          <a:p>
            <a:pPr marL="0" indent="0">
              <a:buNone/>
            </a:pPr>
            <a:r>
              <a:rPr lang="en-US" sz="1150" i="1" dirty="0">
                <a:solidFill>
                  <a:srgbClr val="6B6B6B"/>
                </a:solidFill>
                <a:latin typeface="Poppins" pitchFamily="34" charset="0"/>
                <a:ea typeface="Poppins" pitchFamily="34" charset="-122"/>
                <a:cs typeface="Poppins" pitchFamily="34" charset="-120"/>
              </a:rPr>
              <a:t>Healthy ranges are general screening references — not diagnostic thresholds.</a:t>
            </a:r>
            <a:endParaRPr lang="en-US" sz="1150" dirty="0"/>
          </a:p>
        </p:txBody>
      </p:sp>
      <p:sp>
        <p:nvSpPr>
          <p:cNvPr id="46" name="Text 30"/>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47" name="Text 31"/>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STEP 3 · WHERE TO START</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Selecting Your Communities</a:t>
            </a:r>
            <a:endParaRPr lang="en-US" sz="3300" dirty="0"/>
          </a:p>
        </p:txBody>
      </p:sp>
      <p:sp>
        <p:nvSpPr>
          <p:cNvPr id="5" name="Text 2"/>
          <p:cNvSpPr/>
          <p:nvPr/>
        </p:nvSpPr>
        <p:spPr>
          <a:xfrm>
            <a:off x="685800" y="1645920"/>
            <a:ext cx="10607040" cy="548640"/>
          </a:xfrm>
          <a:prstGeom prst="rect">
            <a:avLst/>
          </a:prstGeom>
          <a:noFill/>
          <a:ln/>
        </p:spPr>
        <p:txBody>
          <a:bodyPr wrap="square" lIns="0" tIns="0" rIns="0" bIns="0" rtlCol="0" anchor="ctr"/>
          <a:lstStyle/>
          <a:p>
            <a:pPr marL="0" indent="0">
              <a:lnSpc>
                <a:spcPct val="118000"/>
              </a:lnSpc>
              <a:buNone/>
            </a:pPr>
            <a:r>
              <a:rPr lang="en-US" sz="1400" dirty="0">
                <a:solidFill>
                  <a:srgbClr val="1A1A1A"/>
                </a:solidFill>
                <a:latin typeface="Poppins" pitchFamily="34" charset="0"/>
                <a:ea typeface="Poppins" pitchFamily="34" charset="-122"/>
                <a:cs typeface="Poppins" pitchFamily="34" charset="-120"/>
              </a:rPr>
              <a:t>You cannot serve everywhere at once. Choose where to begin by weighing six criteria then confirm the choice with the community itself.</a:t>
            </a:r>
            <a:endParaRPr lang="en-US" sz="1400" dirty="0"/>
          </a:p>
        </p:txBody>
      </p:sp>
      <p:sp>
        <p:nvSpPr>
          <p:cNvPr id="6" name="Shape 3"/>
          <p:cNvSpPr/>
          <p:nvPr/>
        </p:nvSpPr>
        <p:spPr>
          <a:xfrm>
            <a:off x="777240" y="2468880"/>
            <a:ext cx="731520" cy="731520"/>
          </a:xfrm>
          <a:prstGeom prst="ellipse">
            <a:avLst/>
          </a:prstGeom>
          <a:solidFill>
            <a:srgbClr val="FCE9EA"/>
          </a:solidFill>
          <a:ln w="12700">
            <a:solidFill>
              <a:srgbClr val="D21621"/>
            </a:solidFill>
            <a:prstDash val="solid"/>
          </a:ln>
        </p:spPr>
        <p:txBody>
          <a:bodyPr/>
          <a:lstStyle/>
          <a:p>
            <a:endParaRPr lang="en-US"/>
          </a:p>
        </p:txBody>
      </p:sp>
      <p:pic>
        <p:nvPicPr>
          <p:cNvPr id="7" name="Image 1" descr="/home/claude/build/icons/heartbeat.png"/>
          <p:cNvPicPr>
            <a:picLocks noChangeAspect="1"/>
          </p:cNvPicPr>
          <p:nvPr/>
        </p:nvPicPr>
        <p:blipFill>
          <a:blip r:embed="rId5"/>
          <a:stretch>
            <a:fillRect/>
          </a:stretch>
        </p:blipFill>
        <p:spPr>
          <a:xfrm>
            <a:off x="996696" y="2688336"/>
            <a:ext cx="292608" cy="292608"/>
          </a:xfrm>
          <a:prstGeom prst="rect">
            <a:avLst/>
          </a:prstGeom>
        </p:spPr>
      </p:pic>
      <p:sp>
        <p:nvSpPr>
          <p:cNvPr id="8" name="Text 4"/>
          <p:cNvSpPr/>
          <p:nvPr/>
        </p:nvSpPr>
        <p:spPr>
          <a:xfrm>
            <a:off x="1691640" y="2468880"/>
            <a:ext cx="4206240" cy="36576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Burden of disease</a:t>
            </a:r>
            <a:endParaRPr lang="en-US" sz="1450" dirty="0"/>
          </a:p>
        </p:txBody>
      </p:sp>
      <p:sp>
        <p:nvSpPr>
          <p:cNvPr id="9" name="Text 5"/>
          <p:cNvSpPr/>
          <p:nvPr/>
        </p:nvSpPr>
        <p:spPr>
          <a:xfrm>
            <a:off x="1691640" y="2852928"/>
            <a:ext cx="4297680" cy="45720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Where is cardiovascular need greatest?</a:t>
            </a:r>
            <a:endParaRPr lang="en-US" sz="1150" dirty="0"/>
          </a:p>
        </p:txBody>
      </p:sp>
      <p:sp>
        <p:nvSpPr>
          <p:cNvPr id="10" name="Shape 6"/>
          <p:cNvSpPr/>
          <p:nvPr/>
        </p:nvSpPr>
        <p:spPr>
          <a:xfrm>
            <a:off x="6217920" y="2468880"/>
            <a:ext cx="731520" cy="731520"/>
          </a:xfrm>
          <a:prstGeom prst="ellipse">
            <a:avLst/>
          </a:prstGeom>
          <a:solidFill>
            <a:srgbClr val="FCE9EA"/>
          </a:solidFill>
          <a:ln w="12700">
            <a:solidFill>
              <a:srgbClr val="D21621"/>
            </a:solidFill>
            <a:prstDash val="solid"/>
          </a:ln>
        </p:spPr>
        <p:txBody>
          <a:bodyPr/>
          <a:lstStyle/>
          <a:p>
            <a:endParaRPr lang="en-US"/>
          </a:p>
        </p:txBody>
      </p:sp>
      <p:pic>
        <p:nvPicPr>
          <p:cNvPr id="11" name="Image 2" descr="/home/claude/build/icons/handshake.png"/>
          <p:cNvPicPr>
            <a:picLocks noChangeAspect="1"/>
          </p:cNvPicPr>
          <p:nvPr/>
        </p:nvPicPr>
        <p:blipFill>
          <a:blip r:embed="rId6"/>
          <a:stretch>
            <a:fillRect/>
          </a:stretch>
        </p:blipFill>
        <p:spPr>
          <a:xfrm>
            <a:off x="6437376" y="2688336"/>
            <a:ext cx="292608" cy="292608"/>
          </a:xfrm>
          <a:prstGeom prst="rect">
            <a:avLst/>
          </a:prstGeom>
        </p:spPr>
      </p:pic>
      <p:sp>
        <p:nvSpPr>
          <p:cNvPr id="12" name="Text 7"/>
          <p:cNvSpPr/>
          <p:nvPr/>
        </p:nvSpPr>
        <p:spPr>
          <a:xfrm>
            <a:off x="7132320" y="2468880"/>
            <a:ext cx="4206240" cy="36576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Health equity</a:t>
            </a:r>
            <a:endParaRPr lang="en-US" sz="1450" dirty="0"/>
          </a:p>
        </p:txBody>
      </p:sp>
      <p:sp>
        <p:nvSpPr>
          <p:cNvPr id="13" name="Text 8"/>
          <p:cNvSpPr/>
          <p:nvPr/>
        </p:nvSpPr>
        <p:spPr>
          <a:xfrm>
            <a:off x="7132320" y="2852928"/>
            <a:ext cx="4297680" cy="45720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Which populations face the widest gaps?</a:t>
            </a:r>
            <a:endParaRPr lang="en-US" sz="1150" dirty="0"/>
          </a:p>
        </p:txBody>
      </p:sp>
      <p:sp>
        <p:nvSpPr>
          <p:cNvPr id="14" name="Shape 9"/>
          <p:cNvSpPr/>
          <p:nvPr/>
        </p:nvSpPr>
        <p:spPr>
          <a:xfrm>
            <a:off x="777240" y="3611880"/>
            <a:ext cx="731520" cy="731520"/>
          </a:xfrm>
          <a:prstGeom prst="ellipse">
            <a:avLst/>
          </a:prstGeom>
          <a:solidFill>
            <a:srgbClr val="FCE9EA"/>
          </a:solidFill>
          <a:ln w="12700">
            <a:solidFill>
              <a:srgbClr val="D21621"/>
            </a:solidFill>
            <a:prstDash val="solid"/>
          </a:ln>
        </p:spPr>
        <p:txBody>
          <a:bodyPr/>
          <a:lstStyle/>
          <a:p>
            <a:endParaRPr lang="en-US"/>
          </a:p>
        </p:txBody>
      </p:sp>
      <p:pic>
        <p:nvPicPr>
          <p:cNvPr id="15" name="Image 3" descr="/home/claude/build/icons/users.png"/>
          <p:cNvPicPr>
            <a:picLocks noChangeAspect="1"/>
          </p:cNvPicPr>
          <p:nvPr/>
        </p:nvPicPr>
        <p:blipFill>
          <a:blip r:embed="rId7"/>
          <a:stretch>
            <a:fillRect/>
          </a:stretch>
        </p:blipFill>
        <p:spPr>
          <a:xfrm>
            <a:off x="996696" y="3831336"/>
            <a:ext cx="292608" cy="292608"/>
          </a:xfrm>
          <a:prstGeom prst="rect">
            <a:avLst/>
          </a:prstGeom>
        </p:spPr>
      </p:pic>
      <p:sp>
        <p:nvSpPr>
          <p:cNvPr id="16" name="Text 10"/>
          <p:cNvSpPr/>
          <p:nvPr/>
        </p:nvSpPr>
        <p:spPr>
          <a:xfrm>
            <a:off x="1691640" y="3611880"/>
            <a:ext cx="4206240" cy="36576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Partner presence</a:t>
            </a:r>
            <a:endParaRPr lang="en-US" sz="1450" dirty="0"/>
          </a:p>
        </p:txBody>
      </p:sp>
      <p:sp>
        <p:nvSpPr>
          <p:cNvPr id="17" name="Text 11"/>
          <p:cNvSpPr/>
          <p:nvPr/>
        </p:nvSpPr>
        <p:spPr>
          <a:xfrm>
            <a:off x="1691640" y="3995928"/>
            <a:ext cx="4297680" cy="45720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Where do you have a trusted messenger?</a:t>
            </a:r>
            <a:endParaRPr lang="en-US" sz="1150" dirty="0"/>
          </a:p>
        </p:txBody>
      </p:sp>
      <p:sp>
        <p:nvSpPr>
          <p:cNvPr id="18" name="Shape 12"/>
          <p:cNvSpPr/>
          <p:nvPr/>
        </p:nvSpPr>
        <p:spPr>
          <a:xfrm>
            <a:off x="6217920" y="3611880"/>
            <a:ext cx="731520" cy="731520"/>
          </a:xfrm>
          <a:prstGeom prst="ellipse">
            <a:avLst/>
          </a:prstGeom>
          <a:solidFill>
            <a:srgbClr val="FCE9EA"/>
          </a:solidFill>
          <a:ln w="12700">
            <a:solidFill>
              <a:srgbClr val="D21621"/>
            </a:solidFill>
            <a:prstDash val="solid"/>
          </a:ln>
        </p:spPr>
        <p:txBody>
          <a:bodyPr/>
          <a:lstStyle/>
          <a:p>
            <a:endParaRPr lang="en-US"/>
          </a:p>
        </p:txBody>
      </p:sp>
      <p:pic>
        <p:nvPicPr>
          <p:cNvPr id="19" name="Image 4" descr="/home/claude/build/icons/seedling.png"/>
          <p:cNvPicPr>
            <a:picLocks noChangeAspect="1"/>
          </p:cNvPicPr>
          <p:nvPr/>
        </p:nvPicPr>
        <p:blipFill>
          <a:blip r:embed="rId8"/>
          <a:stretch>
            <a:fillRect/>
          </a:stretch>
        </p:blipFill>
        <p:spPr>
          <a:xfrm>
            <a:off x="6437376" y="3831336"/>
            <a:ext cx="292608" cy="292608"/>
          </a:xfrm>
          <a:prstGeom prst="rect">
            <a:avLst/>
          </a:prstGeom>
        </p:spPr>
      </p:pic>
      <p:sp>
        <p:nvSpPr>
          <p:cNvPr id="20" name="Text 13"/>
          <p:cNvSpPr/>
          <p:nvPr/>
        </p:nvSpPr>
        <p:spPr>
          <a:xfrm>
            <a:off x="7132320" y="3611880"/>
            <a:ext cx="4206240" cy="36576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Readiness</a:t>
            </a:r>
            <a:endParaRPr lang="en-US" sz="1450" dirty="0"/>
          </a:p>
        </p:txBody>
      </p:sp>
      <p:sp>
        <p:nvSpPr>
          <p:cNvPr id="21" name="Text 14"/>
          <p:cNvSpPr/>
          <p:nvPr/>
        </p:nvSpPr>
        <p:spPr>
          <a:xfrm>
            <a:off x="7132320" y="3995928"/>
            <a:ext cx="4297680" cy="45720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Where is there interest or momentum?</a:t>
            </a:r>
            <a:endParaRPr lang="en-US" sz="1150" dirty="0"/>
          </a:p>
        </p:txBody>
      </p:sp>
      <p:sp>
        <p:nvSpPr>
          <p:cNvPr id="22" name="Shape 15"/>
          <p:cNvSpPr/>
          <p:nvPr/>
        </p:nvSpPr>
        <p:spPr>
          <a:xfrm>
            <a:off x="777240" y="4754880"/>
            <a:ext cx="731520" cy="731520"/>
          </a:xfrm>
          <a:prstGeom prst="ellipse">
            <a:avLst/>
          </a:prstGeom>
          <a:solidFill>
            <a:srgbClr val="FCE9EA"/>
          </a:solidFill>
          <a:ln w="12700">
            <a:solidFill>
              <a:srgbClr val="D21621"/>
            </a:solidFill>
            <a:prstDash val="solid"/>
          </a:ln>
        </p:spPr>
        <p:txBody>
          <a:bodyPr/>
          <a:lstStyle/>
          <a:p>
            <a:endParaRPr lang="en-US"/>
          </a:p>
        </p:txBody>
      </p:sp>
      <p:pic>
        <p:nvPicPr>
          <p:cNvPr id="23" name="Image 5" descr="/home/claude/build/icons/map.png"/>
          <p:cNvPicPr>
            <a:picLocks noChangeAspect="1"/>
          </p:cNvPicPr>
          <p:nvPr/>
        </p:nvPicPr>
        <p:blipFill>
          <a:blip r:embed="rId9"/>
          <a:stretch>
            <a:fillRect/>
          </a:stretch>
        </p:blipFill>
        <p:spPr>
          <a:xfrm>
            <a:off x="996696" y="4974336"/>
            <a:ext cx="292608" cy="292608"/>
          </a:xfrm>
          <a:prstGeom prst="rect">
            <a:avLst/>
          </a:prstGeom>
        </p:spPr>
      </p:pic>
      <p:sp>
        <p:nvSpPr>
          <p:cNvPr id="24" name="Text 16"/>
          <p:cNvSpPr/>
          <p:nvPr/>
        </p:nvSpPr>
        <p:spPr>
          <a:xfrm>
            <a:off x="1691640" y="4754880"/>
            <a:ext cx="4206240" cy="36576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Access gaps</a:t>
            </a:r>
            <a:endParaRPr lang="en-US" sz="1450" dirty="0"/>
          </a:p>
        </p:txBody>
      </p:sp>
      <p:sp>
        <p:nvSpPr>
          <p:cNvPr id="25" name="Text 17"/>
          <p:cNvSpPr/>
          <p:nvPr/>
        </p:nvSpPr>
        <p:spPr>
          <a:xfrm>
            <a:off x="1691640" y="5138928"/>
            <a:ext cx="4297680" cy="45720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Where do distance and transport limit care?</a:t>
            </a:r>
            <a:endParaRPr lang="en-US" sz="1150" dirty="0"/>
          </a:p>
        </p:txBody>
      </p:sp>
      <p:sp>
        <p:nvSpPr>
          <p:cNvPr id="26" name="Shape 18"/>
          <p:cNvSpPr/>
          <p:nvPr/>
        </p:nvSpPr>
        <p:spPr>
          <a:xfrm>
            <a:off x="6217920" y="4754880"/>
            <a:ext cx="731520" cy="731520"/>
          </a:xfrm>
          <a:prstGeom prst="ellipse">
            <a:avLst/>
          </a:prstGeom>
          <a:solidFill>
            <a:srgbClr val="FCE9EA"/>
          </a:solidFill>
          <a:ln w="12700">
            <a:solidFill>
              <a:srgbClr val="D21621"/>
            </a:solidFill>
            <a:prstDash val="solid"/>
          </a:ln>
        </p:spPr>
        <p:txBody>
          <a:bodyPr/>
          <a:lstStyle/>
          <a:p>
            <a:endParaRPr lang="en-US"/>
          </a:p>
        </p:txBody>
      </p:sp>
      <p:pic>
        <p:nvPicPr>
          <p:cNvPr id="27" name="Image 6" descr="/home/claude/build/icons/clipboard.png"/>
          <p:cNvPicPr>
            <a:picLocks noChangeAspect="1"/>
          </p:cNvPicPr>
          <p:nvPr/>
        </p:nvPicPr>
        <p:blipFill>
          <a:blip r:embed="rId10"/>
          <a:stretch>
            <a:fillRect/>
          </a:stretch>
        </p:blipFill>
        <p:spPr>
          <a:xfrm>
            <a:off x="6437376" y="4974336"/>
            <a:ext cx="292608" cy="292608"/>
          </a:xfrm>
          <a:prstGeom prst="rect">
            <a:avLst/>
          </a:prstGeom>
        </p:spPr>
      </p:pic>
      <p:sp>
        <p:nvSpPr>
          <p:cNvPr id="28" name="Text 19"/>
          <p:cNvSpPr/>
          <p:nvPr/>
        </p:nvSpPr>
        <p:spPr>
          <a:xfrm>
            <a:off x="7132320" y="4754880"/>
            <a:ext cx="4206240" cy="36576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Feasibility</a:t>
            </a:r>
            <a:endParaRPr lang="en-US" sz="1450" dirty="0"/>
          </a:p>
        </p:txBody>
      </p:sp>
      <p:sp>
        <p:nvSpPr>
          <p:cNvPr id="29" name="Text 20"/>
          <p:cNvSpPr/>
          <p:nvPr/>
        </p:nvSpPr>
        <p:spPr>
          <a:xfrm>
            <a:off x="7132320" y="5138928"/>
            <a:ext cx="4297680" cy="45720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Where can you realistically deliver and sustain?</a:t>
            </a:r>
            <a:endParaRPr lang="en-US" sz="1150" dirty="0"/>
          </a:p>
        </p:txBody>
      </p:sp>
      <p:sp>
        <p:nvSpPr>
          <p:cNvPr id="30" name="Shape 21"/>
          <p:cNvSpPr/>
          <p:nvPr/>
        </p:nvSpPr>
        <p:spPr>
          <a:xfrm>
            <a:off x="685800" y="5852160"/>
            <a:ext cx="4663440" cy="420624"/>
          </a:xfrm>
          <a:prstGeom prst="roundRect">
            <a:avLst>
              <a:gd name="adj" fmla="val 50000"/>
            </a:avLst>
          </a:prstGeom>
          <a:solidFill>
            <a:srgbClr val="FCE9EA"/>
          </a:solidFill>
          <a:ln/>
        </p:spPr>
        <p:txBody>
          <a:bodyPr/>
          <a:lstStyle/>
          <a:p>
            <a:endParaRPr lang="en-US"/>
          </a:p>
        </p:txBody>
      </p:sp>
      <p:pic>
        <p:nvPicPr>
          <p:cNvPr id="31" name="Image 7" descr="/home/claude/build/icons/file.png"/>
          <p:cNvPicPr>
            <a:picLocks noChangeAspect="1"/>
          </p:cNvPicPr>
          <p:nvPr/>
        </p:nvPicPr>
        <p:blipFill>
          <a:blip r:embed="rId11"/>
          <a:stretch>
            <a:fillRect/>
          </a:stretch>
        </p:blipFill>
        <p:spPr>
          <a:xfrm>
            <a:off x="832104" y="5952744"/>
            <a:ext cx="219456" cy="219456"/>
          </a:xfrm>
          <a:prstGeom prst="rect">
            <a:avLst/>
          </a:prstGeom>
        </p:spPr>
      </p:pic>
      <p:sp>
        <p:nvSpPr>
          <p:cNvPr id="32" name="Text 22"/>
          <p:cNvSpPr/>
          <p:nvPr/>
        </p:nvSpPr>
        <p:spPr>
          <a:xfrm>
            <a:off x="1143000" y="5852160"/>
            <a:ext cx="4114800" cy="420624"/>
          </a:xfrm>
          <a:prstGeom prst="rect">
            <a:avLst/>
          </a:prstGeom>
          <a:noFill/>
          <a:ln/>
        </p:spPr>
        <p:txBody>
          <a:bodyPr wrap="square" lIns="0" tIns="0" rIns="0" bIns="0" rtlCol="0" anchor="ctr"/>
          <a:lstStyle/>
          <a:p>
            <a:pPr marL="0" indent="0">
              <a:buNone/>
            </a:pPr>
            <a:r>
              <a:rPr lang="en-US" sz="900" b="1" kern="0" spc="300" dirty="0">
                <a:solidFill>
                  <a:srgbClr val="D21621"/>
                </a:solidFill>
                <a:latin typeface="Poppins" pitchFamily="34" charset="0"/>
                <a:ea typeface="Poppins" pitchFamily="34" charset="-122"/>
                <a:cs typeface="Poppins" pitchFamily="34" charset="-120"/>
              </a:rPr>
              <a:t>TEMPLATE  </a:t>
            </a:r>
            <a:r>
              <a:rPr lang="en-US" sz="1000" dirty="0">
                <a:solidFill>
                  <a:srgbClr val="1A1A1A"/>
                </a:solidFill>
                <a:latin typeface="Poppins" pitchFamily="34" charset="0"/>
                <a:ea typeface="Poppins" pitchFamily="34" charset="-122"/>
                <a:cs typeface="Poppins" pitchFamily="34" charset="-120"/>
              </a:rPr>
              <a:t>Selecting Your Communities</a:t>
            </a:r>
            <a:endParaRPr lang="en-US" sz="900" dirty="0"/>
          </a:p>
        </p:txBody>
      </p:sp>
      <p:sp>
        <p:nvSpPr>
          <p:cNvPr id="33" name="Text 23"/>
          <p:cNvSpPr/>
          <p:nvPr/>
        </p:nvSpPr>
        <p:spPr>
          <a:xfrm>
            <a:off x="5577840" y="5852160"/>
            <a:ext cx="5760720" cy="420624"/>
          </a:xfrm>
          <a:prstGeom prst="rect">
            <a:avLst/>
          </a:prstGeom>
          <a:noFill/>
          <a:ln/>
        </p:spPr>
        <p:txBody>
          <a:bodyPr wrap="square" lIns="0" tIns="0" rIns="0" bIns="0" rtlCol="0" anchor="ctr"/>
          <a:lstStyle/>
          <a:p>
            <a:pPr marL="0" indent="0">
              <a:buNone/>
            </a:pPr>
            <a:r>
              <a:rPr lang="en-US" sz="1150" i="1" dirty="0">
                <a:solidFill>
                  <a:srgbClr val="6B6B6B"/>
                </a:solidFill>
                <a:latin typeface="Poppins" pitchFamily="34" charset="0"/>
                <a:ea typeface="Poppins" pitchFamily="34" charset="-122"/>
                <a:cs typeface="Poppins" pitchFamily="34" charset="-120"/>
              </a:rPr>
              <a:t>Includes a candidate scoring matrix and where to find the data.</a:t>
            </a:r>
            <a:endParaRPr lang="en-US" sz="1150" dirty="0"/>
          </a:p>
        </p:txBody>
      </p:sp>
      <p:sp>
        <p:nvSpPr>
          <p:cNvPr id="34" name="Text 24"/>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35" name="Text 25"/>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ample Community Ma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Logo"/>
          <p:cNvPicPr>
            <a:picLocks noChangeAspect="1"/>
          </p:cNvPicPr>
          <p:nvPr/>
        </p:nvPicPr>
        <p:blipFill>
          <a:blip r:embed="rId3"/>
          <a:stretch>
            <a:fillRect/>
          </a:stretch>
        </p:blipFill>
        <p:spPr>
          <a:xfrm>
            <a:off x="11430000" y="384048"/>
            <a:ext cx="475488" cy="438912"/>
          </a:xfrm>
          <a:prstGeom prst="rect">
            <a:avLst/>
          </a:prstGeom>
        </p:spPr>
      </p:pic>
      <p:sp>
        <p:nvSpPr>
          <p:cNvPr id="3" name="Eyebrow"/>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STEP 3 · EXAMPLE</a:t>
            </a:r>
            <a:endParaRPr lang="en-US" sz="1200" dirty="0"/>
          </a:p>
        </p:txBody>
      </p:sp>
      <p:sp>
        <p:nvSpPr>
          <p:cNvPr id="4" name="Title"/>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Sample Community Map</a:t>
            </a:r>
            <a:endParaRPr lang="en-US" sz="3300" dirty="0"/>
          </a:p>
        </p:txBody>
      </p:sp>
      <p:sp>
        <p:nvSpPr>
          <p:cNvPr id="5" name="Intro"/>
          <p:cNvSpPr/>
          <p:nvPr/>
        </p:nvSpPr>
        <p:spPr>
          <a:xfrm>
            <a:off x="685800" y="1583944"/>
            <a:ext cx="10607040" cy="548640"/>
          </a:xfrm>
          <a:prstGeom prst="rect">
            <a:avLst/>
          </a:prstGeom>
          <a:noFill/>
          <a:ln/>
        </p:spPr>
        <p:txBody>
          <a:bodyPr wrap="square" lIns="0" tIns="0" rIns="0" bIns="0" rtlCol="0" anchor="ctr"/>
          <a:lstStyle/>
          <a:p>
            <a:pPr marL="0" indent="0">
              <a:lnSpc>
                <a:spcPct val="118000"/>
              </a:lnSpc>
              <a:buNone/>
            </a:pPr>
            <a:r>
              <a:rPr lang="en-US" sz="1400" dirty="0">
                <a:solidFill>
                  <a:srgbClr val="1A1A1A"/>
                </a:solidFill>
                <a:latin typeface="Poppins" pitchFamily="34" charset="0"/>
                <a:ea typeface="Poppins" pitchFamily="34" charset="-122"/>
                <a:cs typeface="Poppins" pitchFamily="34" charset="-120"/>
              </a:rPr>
              <a:t>Before you commit, picture the place. Mapping burden, partners, and access gaps on one view shows your team where need and opportunity meet — and grounds the scoring matrix in geography.</a:t>
            </a:r>
            <a:endParaRPr lang="en-US" sz="1400" dirty="0"/>
          </a:p>
        </p:txBody>
      </p:sp>
      <p:pic>
        <p:nvPicPr>
          <p:cNvPr id="6" name="Community map"/>
          <p:cNvPicPr>
            <a:picLocks noChangeAspect="1"/>
          </p:cNvPicPr>
          <p:nvPr/>
        </p:nvPicPr>
        <p:blipFill>
          <a:blip r:embed="rId4"/>
          <a:stretch>
            <a:fillRect/>
          </a:stretch>
        </p:blipFill>
        <p:spPr>
          <a:xfrm>
            <a:off x="1796000" y="2356000"/>
            <a:ext cx="8600000" cy="4282470"/>
          </a:xfrm>
          <a:prstGeom prst="rect">
            <a:avLst/>
          </a:prstGeom>
        </p:spPr>
      </p:pic>
      <p:sp>
        <p:nvSpPr>
          <p:cNvPr id="8" name="FooterText"/>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9" name="PageNum"/>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STEP 4 · CO-DESIGN</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Convening the Community</a:t>
            </a:r>
            <a:endParaRPr lang="en-US" sz="3300" dirty="0"/>
          </a:p>
        </p:txBody>
      </p:sp>
      <p:sp>
        <p:nvSpPr>
          <p:cNvPr id="5" name="Text 2"/>
          <p:cNvSpPr/>
          <p:nvPr/>
        </p:nvSpPr>
        <p:spPr>
          <a:xfrm>
            <a:off x="685800" y="1645920"/>
            <a:ext cx="10607040" cy="594360"/>
          </a:xfrm>
          <a:prstGeom prst="rect">
            <a:avLst/>
          </a:prstGeom>
          <a:noFill/>
          <a:ln/>
        </p:spPr>
        <p:txBody>
          <a:bodyPr wrap="square" lIns="0" tIns="0" rIns="0" bIns="0" rtlCol="0" anchor="ctr"/>
          <a:lstStyle/>
          <a:p>
            <a:pPr marL="0" indent="0">
              <a:lnSpc>
                <a:spcPct val="118000"/>
              </a:lnSpc>
              <a:buNone/>
            </a:pPr>
            <a:r>
              <a:rPr lang="en-US" sz="1400" dirty="0">
                <a:solidFill>
                  <a:srgbClr val="1A1A1A"/>
                </a:solidFill>
                <a:latin typeface="Poppins" pitchFamily="34" charset="0"/>
                <a:ea typeface="Poppins" pitchFamily="34" charset="-122"/>
                <a:cs typeface="Poppins" pitchFamily="34" charset="-120"/>
              </a:rPr>
              <a:t>The fastest way to build a program no one attends is to design it in a conference room. Convening brings residents and trusted organizations to the table early to shape what you offer, where, and how.</a:t>
            </a:r>
            <a:endParaRPr lang="en-US" sz="1400" dirty="0"/>
          </a:p>
        </p:txBody>
      </p:sp>
      <p:sp>
        <p:nvSpPr>
          <p:cNvPr id="6" name="Shape 3"/>
          <p:cNvSpPr/>
          <p:nvPr/>
        </p:nvSpPr>
        <p:spPr>
          <a:xfrm>
            <a:off x="868680" y="2788920"/>
            <a:ext cx="3246120" cy="2468880"/>
          </a:xfrm>
          <a:prstGeom prst="roundRect">
            <a:avLst>
              <a:gd name="adj" fmla="val 2963"/>
            </a:avLst>
          </a:prstGeom>
          <a:solidFill>
            <a:srgbClr val="FFFFFF"/>
          </a:solidFill>
          <a:ln w="12700">
            <a:solidFill>
              <a:srgbClr val="D9D9D9"/>
            </a:solidFill>
            <a:prstDash val="solid"/>
          </a:ln>
          <a:effectLst>
            <a:outerShdw blurRad="76200" dist="25400" dir="5400000" algn="bl" rotWithShape="0">
              <a:srgbClr val="000000">
                <a:alpha val="10000"/>
              </a:srgbClr>
            </a:outerShdw>
          </a:effectLst>
        </p:spPr>
        <p:txBody>
          <a:bodyPr/>
          <a:lstStyle/>
          <a:p>
            <a:endParaRPr lang="en-US"/>
          </a:p>
        </p:txBody>
      </p:sp>
      <p:sp>
        <p:nvSpPr>
          <p:cNvPr id="7" name="Shape 4"/>
          <p:cNvSpPr/>
          <p:nvPr/>
        </p:nvSpPr>
        <p:spPr>
          <a:xfrm>
            <a:off x="2011680" y="3108960"/>
            <a:ext cx="960120" cy="960120"/>
          </a:xfrm>
          <a:prstGeom prst="ellipse">
            <a:avLst/>
          </a:prstGeom>
          <a:solidFill>
            <a:srgbClr val="D21621"/>
          </a:solidFill>
          <a:ln w="12700">
            <a:solidFill>
              <a:srgbClr val="D21621"/>
            </a:solidFill>
            <a:prstDash val="solid"/>
          </a:ln>
        </p:spPr>
        <p:txBody>
          <a:bodyPr/>
          <a:lstStyle/>
          <a:p>
            <a:endParaRPr lang="en-US"/>
          </a:p>
        </p:txBody>
      </p:sp>
      <p:pic>
        <p:nvPicPr>
          <p:cNvPr id="8" name="Image 1" descr="/home/claude/build/icons/comments.png"/>
          <p:cNvPicPr>
            <a:picLocks noChangeAspect="1"/>
          </p:cNvPicPr>
          <p:nvPr/>
        </p:nvPicPr>
        <p:blipFill>
          <a:blip r:embed="rId5"/>
          <a:stretch>
            <a:fillRect/>
          </a:stretch>
        </p:blipFill>
        <p:spPr>
          <a:xfrm>
            <a:off x="2299716" y="3396996"/>
            <a:ext cx="384048" cy="384048"/>
          </a:xfrm>
          <a:prstGeom prst="rect">
            <a:avLst/>
          </a:prstGeom>
        </p:spPr>
      </p:pic>
      <p:pic>
        <p:nvPicPr>
          <p:cNvPr id="9" name="Image 2" descr="/home/claude/build/icons/comments_w.png"/>
          <p:cNvPicPr>
            <a:picLocks noChangeAspect="1"/>
          </p:cNvPicPr>
          <p:nvPr/>
        </p:nvPicPr>
        <p:blipFill>
          <a:blip r:embed="rId6"/>
          <a:stretch>
            <a:fillRect/>
          </a:stretch>
        </p:blipFill>
        <p:spPr>
          <a:xfrm>
            <a:off x="2304288" y="3401568"/>
            <a:ext cx="374904" cy="374904"/>
          </a:xfrm>
          <a:prstGeom prst="rect">
            <a:avLst/>
          </a:prstGeom>
        </p:spPr>
      </p:pic>
      <p:sp>
        <p:nvSpPr>
          <p:cNvPr id="10" name="Text 5"/>
          <p:cNvSpPr/>
          <p:nvPr/>
        </p:nvSpPr>
        <p:spPr>
          <a:xfrm>
            <a:off x="868680" y="4206240"/>
            <a:ext cx="3246120" cy="411480"/>
          </a:xfrm>
          <a:prstGeom prst="rect">
            <a:avLst/>
          </a:prstGeom>
          <a:noFill/>
          <a:ln/>
        </p:spPr>
        <p:txBody>
          <a:bodyPr wrap="square" lIns="0" tIns="0" rIns="0" bIns="0" rtlCol="0" anchor="ctr"/>
          <a:lstStyle/>
          <a:p>
            <a:pPr marL="0" indent="0" algn="ctr">
              <a:buNone/>
            </a:pPr>
            <a:r>
              <a:rPr lang="en-US" sz="1700" b="1" dirty="0">
                <a:solidFill>
                  <a:srgbClr val="D21621"/>
                </a:solidFill>
                <a:latin typeface="Poppins" pitchFamily="34" charset="0"/>
                <a:ea typeface="Poppins" pitchFamily="34" charset="-122"/>
                <a:cs typeface="Poppins" pitchFamily="34" charset="-120"/>
              </a:rPr>
              <a:t>Listen</a:t>
            </a:r>
            <a:endParaRPr lang="en-US" sz="1700" dirty="0"/>
          </a:p>
        </p:txBody>
      </p:sp>
      <p:sp>
        <p:nvSpPr>
          <p:cNvPr id="11" name="Text 6"/>
          <p:cNvSpPr/>
          <p:nvPr/>
        </p:nvSpPr>
        <p:spPr>
          <a:xfrm>
            <a:off x="1143000" y="4617720"/>
            <a:ext cx="2697480" cy="594360"/>
          </a:xfrm>
          <a:prstGeom prst="rect">
            <a:avLst/>
          </a:prstGeom>
          <a:noFill/>
          <a:ln/>
        </p:spPr>
        <p:txBody>
          <a:bodyPr wrap="square" lIns="0" tIns="0" rIns="0" bIns="0" rtlCol="0" anchor="ctr"/>
          <a:lstStyle/>
          <a:p>
            <a:pPr marL="0" indent="0" algn="ctr">
              <a:lnSpc>
                <a:spcPct val="112000"/>
              </a:lnSpc>
              <a:buNone/>
            </a:pPr>
            <a:r>
              <a:rPr lang="en-US" sz="1200" dirty="0">
                <a:solidFill>
                  <a:srgbClr val="1A1A1A"/>
                </a:solidFill>
                <a:latin typeface="Poppins" pitchFamily="34" charset="0"/>
                <a:ea typeface="Poppins" pitchFamily="34" charset="-122"/>
                <a:cs typeface="Poppins" pitchFamily="34" charset="-120"/>
              </a:rPr>
              <a:t>Ask open questions and capture residents’ answers in their own words.</a:t>
            </a:r>
            <a:endParaRPr lang="en-US" sz="1200" dirty="0"/>
          </a:p>
        </p:txBody>
      </p:sp>
      <p:pic>
        <p:nvPicPr>
          <p:cNvPr id="12" name="Image 3" descr="/home/claude/build/icons/arrow.png"/>
          <p:cNvPicPr>
            <a:picLocks noChangeAspect="1"/>
          </p:cNvPicPr>
          <p:nvPr/>
        </p:nvPicPr>
        <p:blipFill>
          <a:blip r:embed="rId7"/>
          <a:stretch>
            <a:fillRect/>
          </a:stretch>
        </p:blipFill>
        <p:spPr>
          <a:xfrm>
            <a:off x="4178808" y="3749040"/>
            <a:ext cx="292608" cy="292608"/>
          </a:xfrm>
          <a:prstGeom prst="rect">
            <a:avLst/>
          </a:prstGeom>
        </p:spPr>
      </p:pic>
      <p:sp>
        <p:nvSpPr>
          <p:cNvPr id="13" name="Shape 7"/>
          <p:cNvSpPr/>
          <p:nvPr/>
        </p:nvSpPr>
        <p:spPr>
          <a:xfrm>
            <a:off x="4572000" y="2788920"/>
            <a:ext cx="3246120" cy="2468880"/>
          </a:xfrm>
          <a:prstGeom prst="roundRect">
            <a:avLst>
              <a:gd name="adj" fmla="val 2963"/>
            </a:avLst>
          </a:prstGeom>
          <a:solidFill>
            <a:srgbClr val="FFFFFF"/>
          </a:solidFill>
          <a:ln w="12700">
            <a:solidFill>
              <a:srgbClr val="D9D9D9"/>
            </a:solidFill>
            <a:prstDash val="solid"/>
          </a:ln>
          <a:effectLst>
            <a:outerShdw blurRad="76200" dist="25400" dir="5400000" algn="bl" rotWithShape="0">
              <a:srgbClr val="000000">
                <a:alpha val="10000"/>
              </a:srgbClr>
            </a:outerShdw>
          </a:effectLst>
        </p:spPr>
        <p:txBody>
          <a:bodyPr/>
          <a:lstStyle/>
          <a:p>
            <a:endParaRPr lang="en-US"/>
          </a:p>
        </p:txBody>
      </p:sp>
      <p:sp>
        <p:nvSpPr>
          <p:cNvPr id="14" name="Shape 8"/>
          <p:cNvSpPr/>
          <p:nvPr/>
        </p:nvSpPr>
        <p:spPr>
          <a:xfrm>
            <a:off x="5715000" y="3108960"/>
            <a:ext cx="960120" cy="960120"/>
          </a:xfrm>
          <a:prstGeom prst="ellipse">
            <a:avLst/>
          </a:prstGeom>
          <a:solidFill>
            <a:srgbClr val="D21621"/>
          </a:solidFill>
          <a:ln w="12700">
            <a:solidFill>
              <a:srgbClr val="D21621"/>
            </a:solidFill>
            <a:prstDash val="solid"/>
          </a:ln>
        </p:spPr>
        <p:txBody>
          <a:bodyPr/>
          <a:lstStyle/>
          <a:p>
            <a:endParaRPr lang="en-US"/>
          </a:p>
        </p:txBody>
      </p:sp>
      <p:pic>
        <p:nvPicPr>
          <p:cNvPr id="15" name="Image 4" descr="/home/claude/build/icons/bulb.png"/>
          <p:cNvPicPr>
            <a:picLocks noChangeAspect="1"/>
          </p:cNvPicPr>
          <p:nvPr/>
        </p:nvPicPr>
        <p:blipFill>
          <a:blip r:embed="rId8"/>
          <a:stretch>
            <a:fillRect/>
          </a:stretch>
        </p:blipFill>
        <p:spPr>
          <a:xfrm>
            <a:off x="6003036" y="3396996"/>
            <a:ext cx="384048" cy="384048"/>
          </a:xfrm>
          <a:prstGeom prst="rect">
            <a:avLst/>
          </a:prstGeom>
        </p:spPr>
      </p:pic>
      <p:pic>
        <p:nvPicPr>
          <p:cNvPr id="16" name="Image 5" descr="/home/claude/build/icons/bulb_w.png"/>
          <p:cNvPicPr>
            <a:picLocks noChangeAspect="1"/>
          </p:cNvPicPr>
          <p:nvPr/>
        </p:nvPicPr>
        <p:blipFill>
          <a:blip r:embed="rId9"/>
          <a:stretch>
            <a:fillRect/>
          </a:stretch>
        </p:blipFill>
        <p:spPr>
          <a:xfrm>
            <a:off x="6007608" y="3401568"/>
            <a:ext cx="374904" cy="374904"/>
          </a:xfrm>
          <a:prstGeom prst="rect">
            <a:avLst/>
          </a:prstGeom>
        </p:spPr>
      </p:pic>
      <p:sp>
        <p:nvSpPr>
          <p:cNvPr id="17" name="Text 9"/>
          <p:cNvSpPr/>
          <p:nvPr/>
        </p:nvSpPr>
        <p:spPr>
          <a:xfrm>
            <a:off x="4572000" y="4206240"/>
            <a:ext cx="3246120" cy="411480"/>
          </a:xfrm>
          <a:prstGeom prst="rect">
            <a:avLst/>
          </a:prstGeom>
          <a:noFill/>
          <a:ln/>
        </p:spPr>
        <p:txBody>
          <a:bodyPr wrap="square" lIns="0" tIns="0" rIns="0" bIns="0" rtlCol="0" anchor="ctr"/>
          <a:lstStyle/>
          <a:p>
            <a:pPr marL="0" indent="0" algn="ctr">
              <a:buNone/>
            </a:pPr>
            <a:r>
              <a:rPr lang="en-US" sz="1700" b="1" dirty="0">
                <a:solidFill>
                  <a:srgbClr val="D21621"/>
                </a:solidFill>
                <a:latin typeface="Poppins" pitchFamily="34" charset="0"/>
                <a:ea typeface="Poppins" pitchFamily="34" charset="-122"/>
                <a:cs typeface="Poppins" pitchFamily="34" charset="-120"/>
              </a:rPr>
              <a:t>Co-design</a:t>
            </a:r>
            <a:endParaRPr lang="en-US" sz="1700" dirty="0"/>
          </a:p>
        </p:txBody>
      </p:sp>
      <p:sp>
        <p:nvSpPr>
          <p:cNvPr id="18" name="Text 10"/>
          <p:cNvSpPr/>
          <p:nvPr/>
        </p:nvSpPr>
        <p:spPr>
          <a:xfrm>
            <a:off x="4846320" y="4617720"/>
            <a:ext cx="2697480" cy="594360"/>
          </a:xfrm>
          <a:prstGeom prst="rect">
            <a:avLst/>
          </a:prstGeom>
          <a:noFill/>
          <a:ln/>
        </p:spPr>
        <p:txBody>
          <a:bodyPr wrap="square" lIns="0" tIns="0" rIns="0" bIns="0" rtlCol="0" anchor="ctr"/>
          <a:lstStyle/>
          <a:p>
            <a:pPr marL="0" indent="0" algn="ctr">
              <a:lnSpc>
                <a:spcPct val="112000"/>
              </a:lnSpc>
              <a:buNone/>
            </a:pPr>
            <a:r>
              <a:rPr lang="en-US" sz="1200" dirty="0">
                <a:solidFill>
                  <a:srgbClr val="1A1A1A"/>
                </a:solidFill>
                <a:latin typeface="Poppins" pitchFamily="34" charset="0"/>
                <a:ea typeface="Poppins" pitchFamily="34" charset="-122"/>
                <a:cs typeface="Poppins" pitchFamily="34" charset="-120"/>
              </a:rPr>
              <a:t>Translate what you heard into concrete program decisions, together.</a:t>
            </a:r>
            <a:endParaRPr lang="en-US" sz="1200" dirty="0"/>
          </a:p>
        </p:txBody>
      </p:sp>
      <p:pic>
        <p:nvPicPr>
          <p:cNvPr id="19" name="Image 6" descr="/home/claude/build/icons/arrow.png"/>
          <p:cNvPicPr>
            <a:picLocks noChangeAspect="1"/>
          </p:cNvPicPr>
          <p:nvPr/>
        </p:nvPicPr>
        <p:blipFill>
          <a:blip r:embed="rId7"/>
          <a:stretch>
            <a:fillRect/>
          </a:stretch>
        </p:blipFill>
        <p:spPr>
          <a:xfrm>
            <a:off x="7882128" y="3749040"/>
            <a:ext cx="292608" cy="292608"/>
          </a:xfrm>
          <a:prstGeom prst="rect">
            <a:avLst/>
          </a:prstGeom>
        </p:spPr>
      </p:pic>
      <p:sp>
        <p:nvSpPr>
          <p:cNvPr id="20" name="Shape 11"/>
          <p:cNvSpPr/>
          <p:nvPr/>
        </p:nvSpPr>
        <p:spPr>
          <a:xfrm>
            <a:off x="8275320" y="2788920"/>
            <a:ext cx="3246120" cy="2468880"/>
          </a:xfrm>
          <a:prstGeom prst="roundRect">
            <a:avLst>
              <a:gd name="adj" fmla="val 2963"/>
            </a:avLst>
          </a:prstGeom>
          <a:solidFill>
            <a:srgbClr val="FFFFFF"/>
          </a:solidFill>
          <a:ln w="12700">
            <a:solidFill>
              <a:srgbClr val="D9D9D9"/>
            </a:solidFill>
            <a:prstDash val="solid"/>
          </a:ln>
          <a:effectLst>
            <a:outerShdw blurRad="76200" dist="25400" dir="5400000" algn="bl" rotWithShape="0">
              <a:srgbClr val="000000">
                <a:alpha val="10000"/>
              </a:srgbClr>
            </a:outerShdw>
          </a:effectLst>
        </p:spPr>
        <p:txBody>
          <a:bodyPr/>
          <a:lstStyle/>
          <a:p>
            <a:endParaRPr lang="en-US"/>
          </a:p>
        </p:txBody>
      </p:sp>
      <p:sp>
        <p:nvSpPr>
          <p:cNvPr id="21" name="Shape 12"/>
          <p:cNvSpPr/>
          <p:nvPr/>
        </p:nvSpPr>
        <p:spPr>
          <a:xfrm>
            <a:off x="9418320" y="3108960"/>
            <a:ext cx="960120" cy="960120"/>
          </a:xfrm>
          <a:prstGeom prst="ellipse">
            <a:avLst/>
          </a:prstGeom>
          <a:solidFill>
            <a:srgbClr val="D21621"/>
          </a:solidFill>
          <a:ln w="12700">
            <a:solidFill>
              <a:srgbClr val="D21621"/>
            </a:solidFill>
            <a:prstDash val="solid"/>
          </a:ln>
        </p:spPr>
        <p:txBody>
          <a:bodyPr/>
          <a:lstStyle/>
          <a:p>
            <a:endParaRPr lang="en-US"/>
          </a:p>
        </p:txBody>
      </p:sp>
      <p:pic>
        <p:nvPicPr>
          <p:cNvPr id="22" name="Image 7" descr="/home/claude/build/icons/handshake.png"/>
          <p:cNvPicPr>
            <a:picLocks noChangeAspect="1"/>
          </p:cNvPicPr>
          <p:nvPr/>
        </p:nvPicPr>
        <p:blipFill>
          <a:blip r:embed="rId10"/>
          <a:stretch>
            <a:fillRect/>
          </a:stretch>
        </p:blipFill>
        <p:spPr>
          <a:xfrm>
            <a:off x="9706356" y="3396996"/>
            <a:ext cx="384048" cy="384048"/>
          </a:xfrm>
          <a:prstGeom prst="rect">
            <a:avLst/>
          </a:prstGeom>
        </p:spPr>
      </p:pic>
      <p:pic>
        <p:nvPicPr>
          <p:cNvPr id="23" name="Image 8" descr="/home/claude/build/icons/handshake_w.png"/>
          <p:cNvPicPr>
            <a:picLocks noChangeAspect="1"/>
          </p:cNvPicPr>
          <p:nvPr/>
        </p:nvPicPr>
        <p:blipFill>
          <a:blip r:embed="rId11"/>
          <a:stretch>
            <a:fillRect/>
          </a:stretch>
        </p:blipFill>
        <p:spPr>
          <a:xfrm>
            <a:off x="9710928" y="3401568"/>
            <a:ext cx="374904" cy="374904"/>
          </a:xfrm>
          <a:prstGeom prst="rect">
            <a:avLst/>
          </a:prstGeom>
        </p:spPr>
      </p:pic>
      <p:sp>
        <p:nvSpPr>
          <p:cNvPr id="24" name="Text 13"/>
          <p:cNvSpPr/>
          <p:nvPr/>
        </p:nvSpPr>
        <p:spPr>
          <a:xfrm>
            <a:off x="8275320" y="4206240"/>
            <a:ext cx="3246120" cy="411480"/>
          </a:xfrm>
          <a:prstGeom prst="rect">
            <a:avLst/>
          </a:prstGeom>
          <a:noFill/>
          <a:ln/>
        </p:spPr>
        <p:txBody>
          <a:bodyPr wrap="square" lIns="0" tIns="0" rIns="0" bIns="0" rtlCol="0" anchor="ctr"/>
          <a:lstStyle/>
          <a:p>
            <a:pPr marL="0" indent="0" algn="ctr">
              <a:buNone/>
            </a:pPr>
            <a:r>
              <a:rPr lang="en-US" sz="1700" b="1" dirty="0">
                <a:solidFill>
                  <a:srgbClr val="D21621"/>
                </a:solidFill>
                <a:latin typeface="Poppins" pitchFamily="34" charset="0"/>
                <a:ea typeface="Poppins" pitchFamily="34" charset="-122"/>
                <a:cs typeface="Poppins" pitchFamily="34" charset="-120"/>
              </a:rPr>
              <a:t>Commit</a:t>
            </a:r>
            <a:endParaRPr lang="en-US" sz="1700" dirty="0"/>
          </a:p>
        </p:txBody>
      </p:sp>
      <p:sp>
        <p:nvSpPr>
          <p:cNvPr id="25" name="Text 14"/>
          <p:cNvSpPr/>
          <p:nvPr/>
        </p:nvSpPr>
        <p:spPr>
          <a:xfrm>
            <a:off x="8549640" y="4617720"/>
            <a:ext cx="2697480" cy="594360"/>
          </a:xfrm>
          <a:prstGeom prst="rect">
            <a:avLst/>
          </a:prstGeom>
          <a:noFill/>
          <a:ln/>
        </p:spPr>
        <p:txBody>
          <a:bodyPr wrap="square" lIns="0" tIns="0" rIns="0" bIns="0" rtlCol="0" anchor="ctr"/>
          <a:lstStyle/>
          <a:p>
            <a:pPr marL="0" indent="0" algn="ctr">
              <a:lnSpc>
                <a:spcPct val="112000"/>
              </a:lnSpc>
              <a:buNone/>
            </a:pPr>
            <a:r>
              <a:rPr lang="en-US" sz="1200" dirty="0">
                <a:solidFill>
                  <a:srgbClr val="1A1A1A"/>
                </a:solidFill>
                <a:latin typeface="Poppins" pitchFamily="34" charset="0"/>
                <a:ea typeface="Poppins" pitchFamily="34" charset="-122"/>
                <a:cs typeface="Poppins" pitchFamily="34" charset="-120"/>
              </a:rPr>
              <a:t>Close with named owners and dates — and a promise to report back.</a:t>
            </a:r>
            <a:endParaRPr lang="en-US" sz="1200" dirty="0"/>
          </a:p>
        </p:txBody>
      </p:sp>
      <p:sp>
        <p:nvSpPr>
          <p:cNvPr id="26" name="Shape 15"/>
          <p:cNvSpPr/>
          <p:nvPr/>
        </p:nvSpPr>
        <p:spPr>
          <a:xfrm>
            <a:off x="685800" y="5806440"/>
            <a:ext cx="4572000" cy="420624"/>
          </a:xfrm>
          <a:prstGeom prst="roundRect">
            <a:avLst>
              <a:gd name="adj" fmla="val 50000"/>
            </a:avLst>
          </a:prstGeom>
          <a:solidFill>
            <a:srgbClr val="FCE9EA"/>
          </a:solidFill>
          <a:ln/>
        </p:spPr>
        <p:txBody>
          <a:bodyPr/>
          <a:lstStyle/>
          <a:p>
            <a:endParaRPr lang="en-US"/>
          </a:p>
        </p:txBody>
      </p:sp>
      <p:pic>
        <p:nvPicPr>
          <p:cNvPr id="27" name="Image 9" descr="/home/claude/build/icons/file.png"/>
          <p:cNvPicPr>
            <a:picLocks noChangeAspect="1"/>
          </p:cNvPicPr>
          <p:nvPr/>
        </p:nvPicPr>
        <p:blipFill>
          <a:blip r:embed="rId12"/>
          <a:stretch>
            <a:fillRect/>
          </a:stretch>
        </p:blipFill>
        <p:spPr>
          <a:xfrm>
            <a:off x="832104" y="5907024"/>
            <a:ext cx="219456" cy="219456"/>
          </a:xfrm>
          <a:prstGeom prst="rect">
            <a:avLst/>
          </a:prstGeom>
        </p:spPr>
      </p:pic>
      <p:sp>
        <p:nvSpPr>
          <p:cNvPr id="28" name="Text 16"/>
          <p:cNvSpPr/>
          <p:nvPr/>
        </p:nvSpPr>
        <p:spPr>
          <a:xfrm>
            <a:off x="1143000" y="5806440"/>
            <a:ext cx="4023360" cy="420624"/>
          </a:xfrm>
          <a:prstGeom prst="rect">
            <a:avLst/>
          </a:prstGeom>
          <a:noFill/>
          <a:ln/>
        </p:spPr>
        <p:txBody>
          <a:bodyPr wrap="square" lIns="0" tIns="0" rIns="0" bIns="0" rtlCol="0" anchor="ctr"/>
          <a:lstStyle/>
          <a:p>
            <a:pPr marL="0" indent="0">
              <a:buNone/>
            </a:pPr>
            <a:r>
              <a:rPr lang="en-US" sz="900" b="1" kern="0" spc="300" dirty="0">
                <a:solidFill>
                  <a:srgbClr val="D21621"/>
                </a:solidFill>
                <a:latin typeface="Poppins" pitchFamily="34" charset="0"/>
                <a:ea typeface="Poppins" pitchFamily="34" charset="-122"/>
                <a:cs typeface="Poppins" pitchFamily="34" charset="-120"/>
              </a:rPr>
              <a:t>TEMPLATE  </a:t>
            </a:r>
            <a:r>
              <a:rPr lang="en-US" sz="1000" dirty="0">
                <a:solidFill>
                  <a:srgbClr val="1A1A1A"/>
                </a:solidFill>
                <a:latin typeface="Poppins" pitchFamily="34" charset="0"/>
                <a:ea typeface="Poppins" pitchFamily="34" charset="-122"/>
                <a:cs typeface="Poppins" pitchFamily="34" charset="-120"/>
              </a:rPr>
              <a:t>Convening the Community</a:t>
            </a:r>
            <a:endParaRPr lang="en-US" sz="900" dirty="0"/>
          </a:p>
        </p:txBody>
      </p:sp>
      <p:sp>
        <p:nvSpPr>
          <p:cNvPr id="29" name="Text 17"/>
          <p:cNvSpPr/>
          <p:nvPr/>
        </p:nvSpPr>
        <p:spPr>
          <a:xfrm>
            <a:off x="5486400" y="5806440"/>
            <a:ext cx="5852160" cy="420624"/>
          </a:xfrm>
          <a:prstGeom prst="rect">
            <a:avLst/>
          </a:prstGeom>
          <a:noFill/>
          <a:ln/>
        </p:spPr>
        <p:txBody>
          <a:bodyPr wrap="square" lIns="0" tIns="0" rIns="0" bIns="0" rtlCol="0" anchor="ctr"/>
          <a:lstStyle/>
          <a:p>
            <a:pPr marL="0" indent="0">
              <a:buNone/>
            </a:pPr>
            <a:r>
              <a:rPr lang="en-US" sz="1150" i="1" dirty="0">
                <a:solidFill>
                  <a:srgbClr val="6B6B6B"/>
                </a:solidFill>
                <a:latin typeface="Poppins" pitchFamily="34" charset="0"/>
                <a:ea typeface="Poppins" pitchFamily="34" charset="-122"/>
                <a:cs typeface="Poppins" pitchFamily="34" charset="-120"/>
              </a:rPr>
              <a:t>Includes an agenda, listening prompts, and a co-design worksheet.</a:t>
            </a:r>
            <a:endParaRPr lang="en-US" sz="1150" dirty="0"/>
          </a:p>
        </p:txBody>
      </p:sp>
      <p:sp>
        <p:nvSpPr>
          <p:cNvPr id="30" name="Text 18"/>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31" name="Text 19"/>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Plan Do Study 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Logo"/>
          <p:cNvPicPr>
            <a:picLocks noChangeAspect="1"/>
          </p:cNvPicPr>
          <p:nvPr/>
        </p:nvPicPr>
        <p:blipFill>
          <a:blip r:embed="rId3"/>
          <a:stretch>
            <a:fillRect/>
          </a:stretch>
        </p:blipFill>
        <p:spPr>
          <a:xfrm>
            <a:off x="11430000" y="384048"/>
            <a:ext cx="475488" cy="438912"/>
          </a:xfrm>
          <a:prstGeom prst="rect">
            <a:avLst/>
          </a:prstGeom>
        </p:spPr>
      </p:pic>
      <p:sp>
        <p:nvSpPr>
          <p:cNvPr id="3" name="Eyebrow"/>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THE METHOD · IMPROVEMENT CYCLE</a:t>
            </a:r>
            <a:endParaRPr lang="en-US" sz="1200" dirty="0"/>
          </a:p>
        </p:txBody>
      </p:sp>
      <p:sp>
        <p:nvSpPr>
          <p:cNvPr id="4" name="Title"/>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Plan-Do-Study-Act</a:t>
            </a:r>
            <a:endParaRPr lang="en-US" sz="3300" dirty="0"/>
          </a:p>
        </p:txBody>
      </p:sp>
      <p:sp>
        <p:nvSpPr>
          <p:cNvPr id="5" name="Intro"/>
          <p:cNvSpPr/>
          <p:nvPr/>
        </p:nvSpPr>
        <p:spPr>
          <a:xfrm>
            <a:off x="685800" y="1583944"/>
            <a:ext cx="10607040" cy="548640"/>
          </a:xfrm>
          <a:prstGeom prst="rect">
            <a:avLst/>
          </a:prstGeom>
          <a:noFill/>
          <a:ln/>
        </p:spPr>
        <p:txBody>
          <a:bodyPr wrap="square" lIns="0" tIns="0" rIns="0" bIns="0" rtlCol="0" anchor="ctr"/>
          <a:lstStyle/>
          <a:p>
            <a:pPr marL="0" indent="0">
              <a:lnSpc>
                <a:spcPct val="118000"/>
              </a:lnSpc>
              <a:buNone/>
            </a:pPr>
            <a:r>
              <a:rPr lang="en-US" sz="1400" dirty="0">
                <a:solidFill>
                  <a:srgbClr val="1A1A1A"/>
                </a:solidFill>
                <a:latin typeface="Poppins" pitchFamily="34" charset="0"/>
                <a:ea typeface="Poppins" pitchFamily="34" charset="-122"/>
                <a:cs typeface="Poppins" pitchFamily="34" charset="-120"/>
              </a:rPr>
              <a:t>Convening the Community is not a one-time kickoff. Its three moves Listen, Co-design, and Commit recur at every turn of this cycle. Here is where each one does its work.</a:t>
            </a:r>
            <a:endParaRPr lang="en-US" sz="1400" dirty="0"/>
          </a:p>
        </p:txBody>
      </p:sp>
      <p:pic>
        <p:nvPicPr>
          <p:cNvPr id="6" name="PDSA cycle"/>
          <p:cNvPicPr>
            <a:picLocks noChangeAspect="1"/>
          </p:cNvPicPr>
          <p:nvPr/>
        </p:nvPicPr>
        <p:blipFill>
          <a:blip r:embed="rId4"/>
          <a:stretch>
            <a:fillRect/>
          </a:stretch>
        </p:blipFill>
        <p:spPr>
          <a:xfrm>
            <a:off x="685800" y="2356000"/>
            <a:ext cx="4060000" cy="4060000"/>
          </a:xfrm>
          <a:prstGeom prst="rect">
            <a:avLst/>
          </a:prstGeom>
        </p:spPr>
      </p:pic>
      <p:sp>
        <p:nvSpPr>
          <p:cNvPr id="10" name="ConveningPill"/>
          <p:cNvSpPr/>
          <p:nvPr/>
        </p:nvSpPr>
        <p:spPr>
          <a:xfrm>
            <a:off x="5160000" y="2356000"/>
            <a:ext cx="6300000" cy="486000"/>
          </a:xfrm>
          <a:prstGeom prst="roundRect">
            <a:avLst>
              <a:gd name="adj" fmla="val 50000"/>
            </a:avLst>
          </a:prstGeom>
          <a:solidFill>
            <a:srgbClr val="FCE9EA"/>
          </a:solidFill>
          <a:ln/>
        </p:spPr>
        <p:txBody>
          <a:bodyPr wrap="square" lIns="182880" tIns="0" rIns="91440" bIns="0" rtlCol="0" anchor="ctr"/>
          <a:lstStyle/>
          <a:p>
            <a:pPr marL="0" indent="0">
              <a:buNone/>
            </a:pPr>
            <a:r>
              <a:rPr lang="en-US" sz="1000" b="1" kern="0" spc="200" dirty="0">
                <a:solidFill>
                  <a:srgbClr val="D21621"/>
                </a:solidFill>
                <a:latin typeface="Poppins" pitchFamily="34" charset="0"/>
                <a:ea typeface="Poppins" pitchFamily="34" charset="-122"/>
                <a:cs typeface="Poppins" pitchFamily="34" charset="-120"/>
              </a:rPr>
              <a:t>CONVENING THE COMMUNITY</a:t>
            </a:r>
            <a:r>
              <a:rPr lang="en-US" sz="1100" dirty="0">
                <a:solidFill>
                  <a:srgbClr val="1A1A1A"/>
                </a:solidFill>
                <a:latin typeface="Poppins" pitchFamily="34" charset="0"/>
                <a:ea typeface="Poppins" pitchFamily="34" charset="-122"/>
                <a:cs typeface="Poppins" pitchFamily="34" charset="-120"/>
              </a:rPr>
              <a:t>   Listen  ·  Co-design  ·  Commit</a:t>
            </a:r>
            <a:endParaRPr lang="en-US" sz="1100" dirty="0"/>
          </a:p>
        </p:txBody>
      </p:sp>
      <p:sp>
        <p:nvSpPr>
          <p:cNvPr id="7" name="Phases"/>
          <p:cNvSpPr/>
          <p:nvPr/>
        </p:nvSpPr>
        <p:spPr>
          <a:xfrm>
            <a:off x="5160000" y="3020000"/>
            <a:ext cx="6300000" cy="3400000"/>
          </a:xfrm>
          <a:prstGeom prst="rect">
            <a:avLst/>
          </a:prstGeom>
          <a:noFill/>
          <a:ln/>
        </p:spPr>
        <p:txBody>
          <a:bodyPr wrap="square" lIns="0" tIns="0" rIns="0" bIns="0" rtlCol="0" anchor="t"/>
          <a:lstStyle/>
          <a:p>
            <a:pPr marL="0" indent="0">
              <a:spcAft>
                <a:spcPts val="200"/>
              </a:spcAft>
              <a:buNone/>
            </a:pPr>
            <a:r>
              <a:rPr lang="en-US" sz="1400" b="1" dirty="0">
                <a:solidFill>
                  <a:srgbClr val="D21621"/>
                </a:solidFill>
                <a:latin typeface="Poppins" pitchFamily="34" charset="0"/>
                <a:ea typeface="Poppins" pitchFamily="34" charset="-122"/>
                <a:cs typeface="Poppins" pitchFamily="34" charset="-120"/>
              </a:rPr>
              <a:t>Plan</a:t>
            </a:r>
            <a:r>
              <a:rPr lang="en-US" sz="1100" b="0" dirty="0">
                <a:solidFill>
                  <a:srgbClr val="6B6B6B"/>
                </a:solidFill>
                <a:latin typeface="Poppins" pitchFamily="34" charset="0"/>
                <a:ea typeface="Poppins" pitchFamily="34" charset="-122"/>
                <a:cs typeface="Poppins" pitchFamily="34" charset="-120"/>
              </a:rPr>
              <a:t>   —  Co-design + Listen</a:t>
            </a:r>
          </a:p>
          <a:p>
            <a:pPr marL="0" indent="0">
              <a:spcAft>
                <a:spcPts val="900"/>
              </a:spcAft>
              <a:buNone/>
            </a:pPr>
            <a:r>
              <a:rPr lang="en-US" sz="1100" dirty="0">
                <a:solidFill>
                  <a:srgbClr val="1A1A1A"/>
                </a:solidFill>
                <a:latin typeface="Poppins" pitchFamily="34" charset="0"/>
                <a:ea typeface="Poppins" pitchFamily="34" charset="-122"/>
                <a:cs typeface="Poppins" pitchFamily="34" charset="-120"/>
              </a:rPr>
              <a:t>Set the aim and the measure with residents design the change with the community, not for it.</a:t>
            </a:r>
          </a:p>
          <a:p>
            <a:pPr marL="0" indent="0">
              <a:spcAft>
                <a:spcPts val="200"/>
              </a:spcAft>
              <a:buNone/>
            </a:pPr>
            <a:r>
              <a:rPr lang="en-US" sz="1400" b="1" dirty="0">
                <a:solidFill>
                  <a:srgbClr val="D21621"/>
                </a:solidFill>
                <a:latin typeface="Poppins" pitchFamily="34" charset="0"/>
                <a:ea typeface="Poppins" pitchFamily="34" charset="-122"/>
                <a:cs typeface="Poppins" pitchFamily="34" charset="-120"/>
              </a:rPr>
              <a:t>Do</a:t>
            </a:r>
            <a:r>
              <a:rPr lang="en-US" sz="1100" b="0" dirty="0">
                <a:solidFill>
                  <a:srgbClr val="6B6B6B"/>
                </a:solidFill>
                <a:latin typeface="Poppins" pitchFamily="34" charset="0"/>
                <a:ea typeface="Poppins" pitchFamily="34" charset="-122"/>
                <a:cs typeface="Poppins" pitchFamily="34" charset="-120"/>
              </a:rPr>
              <a:t>   —  Trusted messengers</a:t>
            </a:r>
          </a:p>
          <a:p>
            <a:pPr marL="0" indent="0">
              <a:spcAft>
                <a:spcPts val="900"/>
              </a:spcAft>
              <a:buNone/>
            </a:pPr>
            <a:r>
              <a:rPr lang="en-US" sz="1100" dirty="0">
                <a:solidFill>
                  <a:srgbClr val="1A1A1A"/>
                </a:solidFill>
                <a:latin typeface="Poppins" pitchFamily="34" charset="0"/>
                <a:ea typeface="Poppins" pitchFamily="34" charset="-122"/>
                <a:cs typeface="Poppins" pitchFamily="34" charset="-120"/>
              </a:rPr>
              <a:t>Run it small, with the trusted messengers from your convening carrying it the last mile.</a:t>
            </a:r>
          </a:p>
          <a:p>
            <a:pPr marL="0" indent="0">
              <a:spcAft>
                <a:spcPts val="200"/>
              </a:spcAft>
              <a:buNone/>
            </a:pPr>
            <a:r>
              <a:rPr lang="en-US" sz="1400" b="1" dirty="0">
                <a:solidFill>
                  <a:srgbClr val="D21621"/>
                </a:solidFill>
                <a:latin typeface="Poppins" pitchFamily="34" charset="0"/>
                <a:ea typeface="Poppins" pitchFamily="34" charset="-122"/>
                <a:cs typeface="Poppins" pitchFamily="34" charset="-120"/>
              </a:rPr>
              <a:t>Study</a:t>
            </a:r>
            <a:r>
              <a:rPr lang="en-US" sz="1100" b="0" dirty="0">
                <a:solidFill>
                  <a:srgbClr val="6B6B6B"/>
                </a:solidFill>
                <a:latin typeface="Poppins" pitchFamily="34" charset="0"/>
                <a:ea typeface="Poppins" pitchFamily="34" charset="-122"/>
                <a:cs typeface="Poppins" pitchFamily="34" charset="-120"/>
              </a:rPr>
              <a:t>   —  Listen, again</a:t>
            </a:r>
          </a:p>
          <a:p>
            <a:pPr marL="0" indent="0">
              <a:spcAft>
                <a:spcPts val="900"/>
              </a:spcAft>
              <a:buNone/>
            </a:pPr>
            <a:r>
              <a:rPr lang="en-US" sz="1100" dirty="0">
                <a:solidFill>
                  <a:srgbClr val="1A1A1A"/>
                </a:solidFill>
                <a:latin typeface="Poppins" pitchFamily="34" charset="0"/>
                <a:ea typeface="Poppins" pitchFamily="34" charset="-122"/>
                <a:cs typeface="Poppins" pitchFamily="34" charset="-120"/>
              </a:rPr>
              <a:t>Bring results back to the same partners; read the numbers and the lived experience together.</a:t>
            </a:r>
          </a:p>
          <a:p>
            <a:pPr marL="0" indent="0">
              <a:spcAft>
                <a:spcPts val="200"/>
              </a:spcAft>
              <a:buNone/>
            </a:pPr>
            <a:r>
              <a:rPr lang="en-US" sz="1400" b="1" dirty="0">
                <a:solidFill>
                  <a:srgbClr val="D21621"/>
                </a:solidFill>
                <a:latin typeface="Poppins" pitchFamily="34" charset="0"/>
                <a:ea typeface="Poppins" pitchFamily="34" charset="-122"/>
                <a:cs typeface="Poppins" pitchFamily="34" charset="-120"/>
              </a:rPr>
              <a:t>Act</a:t>
            </a:r>
            <a:r>
              <a:rPr lang="en-US" sz="1100" b="0" dirty="0">
                <a:solidFill>
                  <a:srgbClr val="6B6B6B"/>
                </a:solidFill>
                <a:latin typeface="Poppins" pitchFamily="34" charset="0"/>
                <a:ea typeface="Poppins" pitchFamily="34" charset="-122"/>
                <a:cs typeface="Poppins" pitchFamily="34" charset="-120"/>
              </a:rPr>
              <a:t>   —  Commit</a:t>
            </a:r>
          </a:p>
          <a:p>
            <a:pPr marL="0" indent="0">
              <a:buNone/>
            </a:pPr>
            <a:r>
              <a:rPr lang="en-US" sz="1100" dirty="0">
                <a:solidFill>
                  <a:srgbClr val="1A1A1A"/>
                </a:solidFill>
                <a:latin typeface="Poppins" pitchFamily="34" charset="0"/>
                <a:ea typeface="Poppins" pitchFamily="34" charset="-122"/>
                <a:cs typeface="Poppins" pitchFamily="34" charset="-120"/>
              </a:rPr>
              <a:t>Report back the way you promised when you committed, then re-convene to plan the next cycle.</a:t>
            </a:r>
          </a:p>
        </p:txBody>
      </p:sp>
      <p:sp>
        <p:nvSpPr>
          <p:cNvPr id="8" name="FooterText"/>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9" name="PageNum"/>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on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502920"/>
            <a:ext cx="9144000" cy="274320"/>
          </a:xfrm>
          <a:prstGeom prst="rect">
            <a:avLst/>
          </a:prstGeom>
          <a:noFill/>
          <a:ln/>
        </p:spPr>
        <p:txBody>
          <a:bodyPr wrap="square" lIns="0" tIns="0" rIns="0" bIns="0" rtlCol="0" anchor="ctr"/>
          <a:lstStyle/>
          <a:p>
            <a:pPr marL="0" indent="0">
              <a:buNone/>
            </a:pPr>
            <a:r>
              <a:rPr lang="en-US" sz="1200" b="1" kern="0" spc="600" dirty="0">
                <a:solidFill>
                  <a:srgbClr val="F6C9CC"/>
                </a:solidFill>
                <a:latin typeface="Poppins" pitchFamily="34" charset="0"/>
                <a:ea typeface="Poppins" pitchFamily="34" charset="-122"/>
                <a:cs typeface="Poppins" pitchFamily="34" charset="-120"/>
              </a:rPr>
              <a:t>STEP 5 · LAUNCH</a:t>
            </a:r>
            <a:endParaRPr lang="en-US" sz="1200" dirty="0"/>
          </a:p>
        </p:txBody>
      </p:sp>
      <p:sp>
        <p:nvSpPr>
          <p:cNvPr id="4" name="Text 1"/>
          <p:cNvSpPr/>
          <p:nvPr/>
        </p:nvSpPr>
        <p:spPr>
          <a:xfrm>
            <a:off x="667512" y="758952"/>
            <a:ext cx="10972800" cy="777240"/>
          </a:xfrm>
          <a:prstGeom prst="rect">
            <a:avLst/>
          </a:prstGeom>
          <a:noFill/>
          <a:ln/>
        </p:spPr>
        <p:txBody>
          <a:bodyPr wrap="square" lIns="0" tIns="0" rIns="0" bIns="0" rtlCol="0" anchor="ctr"/>
          <a:lstStyle/>
          <a:p>
            <a:pPr marL="0" indent="0">
              <a:buNone/>
            </a:pPr>
            <a:r>
              <a:rPr lang="en-US" sz="3300" b="1" dirty="0">
                <a:solidFill>
                  <a:srgbClr val="FFFFFF"/>
                </a:solidFill>
                <a:latin typeface="Poppins" pitchFamily="34" charset="0"/>
                <a:ea typeface="Poppins" pitchFamily="34" charset="-122"/>
                <a:cs typeface="Poppins" pitchFamily="34" charset="-120"/>
              </a:rPr>
              <a:t>Start with Your Goal</a:t>
            </a:r>
            <a:endParaRPr lang="en-US" sz="3300" dirty="0"/>
          </a:p>
        </p:txBody>
      </p:sp>
      <p:sp>
        <p:nvSpPr>
          <p:cNvPr id="5" name="Text 2"/>
          <p:cNvSpPr/>
          <p:nvPr/>
        </p:nvSpPr>
        <p:spPr>
          <a:xfrm>
            <a:off x="685800" y="1691640"/>
            <a:ext cx="10607040" cy="640080"/>
          </a:xfrm>
          <a:prstGeom prst="rect">
            <a:avLst/>
          </a:prstGeom>
          <a:noFill/>
          <a:ln/>
        </p:spPr>
        <p:txBody>
          <a:bodyPr wrap="square" lIns="0" tIns="0" rIns="0" bIns="0" rtlCol="0" anchor="ctr"/>
          <a:lstStyle/>
          <a:p>
            <a:pPr marL="0" indent="0">
              <a:lnSpc>
                <a:spcPct val="118000"/>
              </a:lnSpc>
              <a:buNone/>
            </a:pPr>
            <a:r>
              <a:rPr lang="en-US" sz="1450" dirty="0">
                <a:solidFill>
                  <a:srgbClr val="FFFFFF"/>
                </a:solidFill>
                <a:latin typeface="Poppins" pitchFamily="34" charset="0"/>
                <a:ea typeface="Poppins" pitchFamily="34" charset="-122"/>
                <a:cs typeface="Poppins" pitchFamily="34" charset="-120"/>
              </a:rPr>
              <a:t>Every initiative begins by naming the type of work you are doing. Choose one or more focus areas then decide whether you are launching an event, a service, or both.</a:t>
            </a:r>
            <a:endParaRPr lang="en-US" sz="1450" dirty="0"/>
          </a:p>
        </p:txBody>
      </p:sp>
      <p:sp>
        <p:nvSpPr>
          <p:cNvPr id="6" name="Shape 3"/>
          <p:cNvSpPr/>
          <p:nvPr/>
        </p:nvSpPr>
        <p:spPr>
          <a:xfrm>
            <a:off x="1280160" y="2743200"/>
            <a:ext cx="1097280" cy="1097280"/>
          </a:xfrm>
          <a:prstGeom prst="ellipse">
            <a:avLst/>
          </a:prstGeom>
          <a:solidFill>
            <a:srgbClr val="FFFFFF"/>
          </a:solidFill>
          <a:ln/>
        </p:spPr>
        <p:txBody>
          <a:bodyPr/>
          <a:lstStyle/>
          <a:p>
            <a:endParaRPr lang="en-US"/>
          </a:p>
        </p:txBody>
      </p:sp>
      <p:pic>
        <p:nvPicPr>
          <p:cNvPr id="7" name="Image 1" descr="/home/claude/build/icons/grad.png"/>
          <p:cNvPicPr>
            <a:picLocks noChangeAspect="1"/>
          </p:cNvPicPr>
          <p:nvPr/>
        </p:nvPicPr>
        <p:blipFill>
          <a:blip r:embed="rId5"/>
          <a:stretch>
            <a:fillRect/>
          </a:stretch>
        </p:blipFill>
        <p:spPr>
          <a:xfrm>
            <a:off x="1591056" y="3054096"/>
            <a:ext cx="475488" cy="475488"/>
          </a:xfrm>
          <a:prstGeom prst="rect">
            <a:avLst/>
          </a:prstGeom>
        </p:spPr>
      </p:pic>
      <p:sp>
        <p:nvSpPr>
          <p:cNvPr id="8" name="Text 4"/>
          <p:cNvSpPr/>
          <p:nvPr/>
        </p:nvSpPr>
        <p:spPr>
          <a:xfrm>
            <a:off x="685800" y="3977640"/>
            <a:ext cx="228600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Poppins" pitchFamily="34" charset="0"/>
                <a:ea typeface="Poppins" pitchFamily="34" charset="-122"/>
                <a:cs typeface="Poppins" pitchFamily="34" charset="-120"/>
              </a:rPr>
              <a:t>Education</a:t>
            </a:r>
            <a:endParaRPr lang="en-US" sz="1500" dirty="0"/>
          </a:p>
        </p:txBody>
      </p:sp>
      <p:sp>
        <p:nvSpPr>
          <p:cNvPr id="9" name="Text 5"/>
          <p:cNvSpPr/>
          <p:nvPr/>
        </p:nvSpPr>
        <p:spPr>
          <a:xfrm>
            <a:off x="685800" y="4343400"/>
            <a:ext cx="2286000" cy="548640"/>
          </a:xfrm>
          <a:prstGeom prst="rect">
            <a:avLst/>
          </a:prstGeom>
          <a:noFill/>
          <a:ln/>
        </p:spPr>
        <p:txBody>
          <a:bodyPr wrap="square" lIns="0" tIns="0" rIns="0" bIns="0" rtlCol="0" anchor="ctr"/>
          <a:lstStyle/>
          <a:p>
            <a:pPr marL="0" indent="0" algn="ctr">
              <a:lnSpc>
                <a:spcPct val="105000"/>
              </a:lnSpc>
              <a:buNone/>
            </a:pPr>
            <a:r>
              <a:rPr lang="en-US" sz="1100" dirty="0">
                <a:solidFill>
                  <a:srgbClr val="F6C9CC"/>
                </a:solidFill>
                <a:latin typeface="Poppins" pitchFamily="34" charset="0"/>
                <a:ea typeface="Poppins" pitchFamily="34" charset="-122"/>
                <a:cs typeface="Poppins" pitchFamily="34" charset="-120"/>
              </a:rPr>
              <a:t>Workshops and classes</a:t>
            </a:r>
            <a:endParaRPr lang="en-US" sz="1100" dirty="0"/>
          </a:p>
        </p:txBody>
      </p:sp>
      <p:sp>
        <p:nvSpPr>
          <p:cNvPr id="10" name="Shape 6"/>
          <p:cNvSpPr/>
          <p:nvPr/>
        </p:nvSpPr>
        <p:spPr>
          <a:xfrm>
            <a:off x="3493008" y="2743200"/>
            <a:ext cx="1097280" cy="1097280"/>
          </a:xfrm>
          <a:prstGeom prst="ellipse">
            <a:avLst/>
          </a:prstGeom>
          <a:solidFill>
            <a:srgbClr val="FFFFFF"/>
          </a:solidFill>
          <a:ln/>
        </p:spPr>
        <p:txBody>
          <a:bodyPr/>
          <a:lstStyle/>
          <a:p>
            <a:endParaRPr lang="en-US"/>
          </a:p>
        </p:txBody>
      </p:sp>
      <p:pic>
        <p:nvPicPr>
          <p:cNvPr id="11" name="Image 2" descr="/home/claude/build/icons/stetho.png"/>
          <p:cNvPicPr>
            <a:picLocks noChangeAspect="1"/>
          </p:cNvPicPr>
          <p:nvPr/>
        </p:nvPicPr>
        <p:blipFill>
          <a:blip r:embed="rId6"/>
          <a:stretch>
            <a:fillRect/>
          </a:stretch>
        </p:blipFill>
        <p:spPr>
          <a:xfrm>
            <a:off x="3803904" y="3054096"/>
            <a:ext cx="475488" cy="475488"/>
          </a:xfrm>
          <a:prstGeom prst="rect">
            <a:avLst/>
          </a:prstGeom>
        </p:spPr>
      </p:pic>
      <p:sp>
        <p:nvSpPr>
          <p:cNvPr id="12" name="Text 7"/>
          <p:cNvSpPr/>
          <p:nvPr/>
        </p:nvSpPr>
        <p:spPr>
          <a:xfrm>
            <a:off x="2898648" y="3977640"/>
            <a:ext cx="228600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Poppins" pitchFamily="34" charset="0"/>
                <a:ea typeface="Poppins" pitchFamily="34" charset="-122"/>
                <a:cs typeface="Poppins" pitchFamily="34" charset="-120"/>
              </a:rPr>
              <a:t>Screening</a:t>
            </a:r>
            <a:endParaRPr lang="en-US" sz="1500" dirty="0"/>
          </a:p>
        </p:txBody>
      </p:sp>
      <p:sp>
        <p:nvSpPr>
          <p:cNvPr id="13" name="Text 8"/>
          <p:cNvSpPr/>
          <p:nvPr/>
        </p:nvSpPr>
        <p:spPr>
          <a:xfrm>
            <a:off x="2898648" y="4343400"/>
            <a:ext cx="2286000" cy="548640"/>
          </a:xfrm>
          <a:prstGeom prst="rect">
            <a:avLst/>
          </a:prstGeom>
          <a:noFill/>
          <a:ln/>
        </p:spPr>
        <p:txBody>
          <a:bodyPr wrap="square" lIns="0" tIns="0" rIns="0" bIns="0" rtlCol="0" anchor="ctr"/>
          <a:lstStyle/>
          <a:p>
            <a:pPr marL="0" indent="0" algn="ctr">
              <a:lnSpc>
                <a:spcPct val="105000"/>
              </a:lnSpc>
              <a:buNone/>
            </a:pPr>
            <a:r>
              <a:rPr lang="en-US" sz="1100" dirty="0">
                <a:solidFill>
                  <a:srgbClr val="F6C9CC"/>
                </a:solidFill>
                <a:latin typeface="Poppins" pitchFamily="34" charset="0"/>
                <a:ea typeface="Poppins" pitchFamily="34" charset="-122"/>
                <a:cs typeface="Poppins" pitchFamily="34" charset="-120"/>
              </a:rPr>
              <a:t>BP, BMI, cholesterol, A1C</a:t>
            </a:r>
            <a:endParaRPr lang="en-US" sz="1100" dirty="0"/>
          </a:p>
        </p:txBody>
      </p:sp>
      <p:sp>
        <p:nvSpPr>
          <p:cNvPr id="14" name="Shape 9"/>
          <p:cNvSpPr/>
          <p:nvPr/>
        </p:nvSpPr>
        <p:spPr>
          <a:xfrm>
            <a:off x="5705856" y="2743200"/>
            <a:ext cx="1097280" cy="1097280"/>
          </a:xfrm>
          <a:prstGeom prst="ellipse">
            <a:avLst/>
          </a:prstGeom>
          <a:solidFill>
            <a:srgbClr val="FFFFFF"/>
          </a:solidFill>
          <a:ln/>
        </p:spPr>
        <p:txBody>
          <a:bodyPr/>
          <a:lstStyle/>
          <a:p>
            <a:endParaRPr lang="en-US"/>
          </a:p>
        </p:txBody>
      </p:sp>
      <p:pic>
        <p:nvPicPr>
          <p:cNvPr id="15" name="Image 3" descr="/home/claude/build/icons/bullhorn.png"/>
          <p:cNvPicPr>
            <a:picLocks noChangeAspect="1"/>
          </p:cNvPicPr>
          <p:nvPr/>
        </p:nvPicPr>
        <p:blipFill>
          <a:blip r:embed="rId7"/>
          <a:stretch>
            <a:fillRect/>
          </a:stretch>
        </p:blipFill>
        <p:spPr>
          <a:xfrm>
            <a:off x="6016752" y="3054096"/>
            <a:ext cx="475488" cy="475488"/>
          </a:xfrm>
          <a:prstGeom prst="rect">
            <a:avLst/>
          </a:prstGeom>
        </p:spPr>
      </p:pic>
      <p:sp>
        <p:nvSpPr>
          <p:cNvPr id="16" name="Text 10"/>
          <p:cNvSpPr/>
          <p:nvPr/>
        </p:nvSpPr>
        <p:spPr>
          <a:xfrm>
            <a:off x="5111496" y="3977640"/>
            <a:ext cx="228600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Poppins" pitchFamily="34" charset="0"/>
                <a:ea typeface="Poppins" pitchFamily="34" charset="-122"/>
                <a:cs typeface="Poppins" pitchFamily="34" charset="-120"/>
              </a:rPr>
              <a:t>Awareness</a:t>
            </a:r>
            <a:endParaRPr lang="en-US" sz="1500" dirty="0"/>
          </a:p>
        </p:txBody>
      </p:sp>
      <p:sp>
        <p:nvSpPr>
          <p:cNvPr id="17" name="Text 11"/>
          <p:cNvSpPr/>
          <p:nvPr/>
        </p:nvSpPr>
        <p:spPr>
          <a:xfrm>
            <a:off x="5111496" y="4343400"/>
            <a:ext cx="2286000" cy="548640"/>
          </a:xfrm>
          <a:prstGeom prst="rect">
            <a:avLst/>
          </a:prstGeom>
          <a:noFill/>
          <a:ln/>
        </p:spPr>
        <p:txBody>
          <a:bodyPr wrap="square" lIns="0" tIns="0" rIns="0" bIns="0" rtlCol="0" anchor="ctr"/>
          <a:lstStyle/>
          <a:p>
            <a:pPr marL="0" indent="0" algn="ctr">
              <a:lnSpc>
                <a:spcPct val="105000"/>
              </a:lnSpc>
              <a:buNone/>
            </a:pPr>
            <a:r>
              <a:rPr lang="en-US" sz="1100" dirty="0">
                <a:solidFill>
                  <a:srgbClr val="F6C9CC"/>
                </a:solidFill>
                <a:latin typeface="Poppins" pitchFamily="34" charset="0"/>
                <a:ea typeface="Poppins" pitchFamily="34" charset="-122"/>
                <a:cs typeface="Poppins" pitchFamily="34" charset="-120"/>
              </a:rPr>
              <a:t>Healthy-habit campaigns</a:t>
            </a:r>
            <a:endParaRPr lang="en-US" sz="1100" dirty="0"/>
          </a:p>
        </p:txBody>
      </p:sp>
      <p:sp>
        <p:nvSpPr>
          <p:cNvPr id="18" name="Shape 12"/>
          <p:cNvSpPr/>
          <p:nvPr/>
        </p:nvSpPr>
        <p:spPr>
          <a:xfrm>
            <a:off x="7918704" y="2743200"/>
            <a:ext cx="1097280" cy="1097280"/>
          </a:xfrm>
          <a:prstGeom prst="ellipse">
            <a:avLst/>
          </a:prstGeom>
          <a:solidFill>
            <a:srgbClr val="FFFFFF"/>
          </a:solidFill>
          <a:ln/>
        </p:spPr>
        <p:txBody>
          <a:bodyPr/>
          <a:lstStyle/>
          <a:p>
            <a:endParaRPr lang="en-US"/>
          </a:p>
        </p:txBody>
      </p:sp>
      <p:pic>
        <p:nvPicPr>
          <p:cNvPr id="19" name="Image 4" descr="/home/claude/build/icons/seedling.png"/>
          <p:cNvPicPr>
            <a:picLocks noChangeAspect="1"/>
          </p:cNvPicPr>
          <p:nvPr/>
        </p:nvPicPr>
        <p:blipFill>
          <a:blip r:embed="rId8"/>
          <a:stretch>
            <a:fillRect/>
          </a:stretch>
        </p:blipFill>
        <p:spPr>
          <a:xfrm>
            <a:off x="8229600" y="3054096"/>
            <a:ext cx="475488" cy="475488"/>
          </a:xfrm>
          <a:prstGeom prst="rect">
            <a:avLst/>
          </a:prstGeom>
        </p:spPr>
      </p:pic>
      <p:sp>
        <p:nvSpPr>
          <p:cNvPr id="20" name="Text 13"/>
          <p:cNvSpPr/>
          <p:nvPr/>
        </p:nvSpPr>
        <p:spPr>
          <a:xfrm>
            <a:off x="7324344" y="3977640"/>
            <a:ext cx="228600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Poppins" pitchFamily="34" charset="0"/>
                <a:ea typeface="Poppins" pitchFamily="34" charset="-122"/>
                <a:cs typeface="Poppins" pitchFamily="34" charset="-120"/>
              </a:rPr>
              <a:t>Programmatic</a:t>
            </a:r>
            <a:endParaRPr lang="en-US" sz="1500" dirty="0"/>
          </a:p>
        </p:txBody>
      </p:sp>
      <p:sp>
        <p:nvSpPr>
          <p:cNvPr id="21" name="Text 14"/>
          <p:cNvSpPr/>
          <p:nvPr/>
        </p:nvSpPr>
        <p:spPr>
          <a:xfrm>
            <a:off x="7324344" y="4343400"/>
            <a:ext cx="2286000" cy="548640"/>
          </a:xfrm>
          <a:prstGeom prst="rect">
            <a:avLst/>
          </a:prstGeom>
          <a:noFill/>
          <a:ln/>
        </p:spPr>
        <p:txBody>
          <a:bodyPr wrap="square" lIns="0" tIns="0" rIns="0" bIns="0" rtlCol="0" anchor="ctr"/>
          <a:lstStyle/>
          <a:p>
            <a:pPr marL="0" indent="0" algn="ctr">
              <a:lnSpc>
                <a:spcPct val="105000"/>
              </a:lnSpc>
              <a:buNone/>
            </a:pPr>
            <a:r>
              <a:rPr lang="en-US" sz="1100" dirty="0">
                <a:solidFill>
                  <a:srgbClr val="F6C9CC"/>
                </a:solidFill>
                <a:latin typeface="Poppins" pitchFamily="34" charset="0"/>
                <a:ea typeface="Poppins" pitchFamily="34" charset="-122"/>
                <a:cs typeface="Poppins" pitchFamily="34" charset="-120"/>
              </a:rPr>
              <a:t>Sustained programs &amp; groups</a:t>
            </a:r>
            <a:endParaRPr lang="en-US" sz="1100" dirty="0"/>
          </a:p>
        </p:txBody>
      </p:sp>
      <p:sp>
        <p:nvSpPr>
          <p:cNvPr id="22" name="Shape 15"/>
          <p:cNvSpPr/>
          <p:nvPr/>
        </p:nvSpPr>
        <p:spPr>
          <a:xfrm>
            <a:off x="10131552" y="2743200"/>
            <a:ext cx="1097280" cy="1097280"/>
          </a:xfrm>
          <a:prstGeom prst="ellipse">
            <a:avLst/>
          </a:prstGeom>
          <a:solidFill>
            <a:srgbClr val="FFFFFF"/>
          </a:solidFill>
          <a:ln/>
        </p:spPr>
        <p:txBody>
          <a:bodyPr/>
          <a:lstStyle/>
          <a:p>
            <a:endParaRPr lang="en-US"/>
          </a:p>
        </p:txBody>
      </p:sp>
      <p:pic>
        <p:nvPicPr>
          <p:cNvPr id="23" name="Image 5" descr="/home/claude/build/icons/poll.png"/>
          <p:cNvPicPr>
            <a:picLocks noChangeAspect="1"/>
          </p:cNvPicPr>
          <p:nvPr/>
        </p:nvPicPr>
        <p:blipFill>
          <a:blip r:embed="rId9"/>
          <a:stretch>
            <a:fillRect/>
          </a:stretch>
        </p:blipFill>
        <p:spPr>
          <a:xfrm>
            <a:off x="10442448" y="3054096"/>
            <a:ext cx="475488" cy="475488"/>
          </a:xfrm>
          <a:prstGeom prst="rect">
            <a:avLst/>
          </a:prstGeom>
        </p:spPr>
      </p:pic>
      <p:sp>
        <p:nvSpPr>
          <p:cNvPr id="24" name="Text 16"/>
          <p:cNvSpPr/>
          <p:nvPr/>
        </p:nvSpPr>
        <p:spPr>
          <a:xfrm>
            <a:off x="9537192" y="3977640"/>
            <a:ext cx="228600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Poppins" pitchFamily="34" charset="0"/>
                <a:ea typeface="Poppins" pitchFamily="34" charset="-122"/>
                <a:cs typeface="Poppins" pitchFamily="34" charset="-120"/>
              </a:rPr>
              <a:t>Evaluation</a:t>
            </a:r>
            <a:endParaRPr lang="en-US" sz="1500" dirty="0"/>
          </a:p>
        </p:txBody>
      </p:sp>
      <p:sp>
        <p:nvSpPr>
          <p:cNvPr id="25" name="Text 17"/>
          <p:cNvSpPr/>
          <p:nvPr/>
        </p:nvSpPr>
        <p:spPr>
          <a:xfrm>
            <a:off x="9537192" y="4343400"/>
            <a:ext cx="2286000" cy="548640"/>
          </a:xfrm>
          <a:prstGeom prst="rect">
            <a:avLst/>
          </a:prstGeom>
          <a:noFill/>
          <a:ln/>
        </p:spPr>
        <p:txBody>
          <a:bodyPr wrap="square" lIns="0" tIns="0" rIns="0" bIns="0" rtlCol="0" anchor="ctr"/>
          <a:lstStyle/>
          <a:p>
            <a:pPr marL="0" indent="0" algn="ctr">
              <a:lnSpc>
                <a:spcPct val="105000"/>
              </a:lnSpc>
              <a:buNone/>
            </a:pPr>
            <a:r>
              <a:rPr lang="en-US" sz="1100" dirty="0">
                <a:solidFill>
                  <a:srgbClr val="F6C9CC"/>
                </a:solidFill>
                <a:latin typeface="Poppins" pitchFamily="34" charset="0"/>
                <a:ea typeface="Poppins" pitchFamily="34" charset="-122"/>
                <a:cs typeface="Poppins" pitchFamily="34" charset="-120"/>
              </a:rPr>
              <a:t>Track impact and share results</a:t>
            </a:r>
            <a:endParaRPr lang="en-US" sz="1100" dirty="0"/>
          </a:p>
        </p:txBody>
      </p:sp>
      <p:sp>
        <p:nvSpPr>
          <p:cNvPr id="26" name="Shape 18"/>
          <p:cNvSpPr/>
          <p:nvPr/>
        </p:nvSpPr>
        <p:spPr>
          <a:xfrm>
            <a:off x="685800" y="5669280"/>
            <a:ext cx="10789920" cy="566928"/>
          </a:xfrm>
          <a:prstGeom prst="roundRect">
            <a:avLst>
              <a:gd name="adj" fmla="val 50000"/>
            </a:avLst>
          </a:prstGeom>
          <a:solidFill>
            <a:srgbClr val="FFFFFF"/>
          </a:solidFill>
          <a:ln/>
        </p:spPr>
        <p:txBody>
          <a:bodyPr/>
          <a:lstStyle/>
          <a:p>
            <a:endParaRPr lang="en-US"/>
          </a:p>
        </p:txBody>
      </p:sp>
      <p:sp>
        <p:nvSpPr>
          <p:cNvPr id="27" name="Text 19"/>
          <p:cNvSpPr/>
          <p:nvPr/>
        </p:nvSpPr>
        <p:spPr>
          <a:xfrm>
            <a:off x="1005840" y="5669280"/>
            <a:ext cx="10241280" cy="566928"/>
          </a:xfrm>
          <a:prstGeom prst="rect">
            <a:avLst/>
          </a:prstGeom>
          <a:noFill/>
          <a:ln/>
        </p:spPr>
        <p:txBody>
          <a:bodyPr wrap="square" lIns="0" tIns="0" rIns="0" bIns="0" rtlCol="0" anchor="ctr"/>
          <a:lstStyle/>
          <a:p>
            <a:pPr marL="0" indent="0">
              <a:buNone/>
            </a:pPr>
            <a:r>
              <a:rPr lang="en-US" sz="1000" b="1" kern="0" spc="300" dirty="0">
                <a:solidFill>
                  <a:srgbClr val="D21621"/>
                </a:solidFill>
                <a:latin typeface="Poppins" pitchFamily="34" charset="0"/>
                <a:ea typeface="Poppins" pitchFamily="34" charset="-122"/>
                <a:cs typeface="Poppins" pitchFamily="34" charset="-120"/>
              </a:rPr>
              <a:t>TEMPLATE  </a:t>
            </a:r>
            <a:r>
              <a:rPr lang="en-US" sz="1100" b="1" dirty="0">
                <a:solidFill>
                  <a:srgbClr val="1A1A1A"/>
                </a:solidFill>
                <a:latin typeface="Poppins" pitchFamily="34" charset="0"/>
                <a:ea typeface="Poppins" pitchFamily="34" charset="-122"/>
                <a:cs typeface="Poppins" pitchFamily="34" charset="-120"/>
              </a:rPr>
              <a:t>Launch Planning</a:t>
            </a:r>
            <a:r>
              <a:rPr lang="en-US" sz="1100" dirty="0">
                <a:solidFill>
                  <a:srgbClr val="6B6B6B"/>
                </a:solidFill>
                <a:latin typeface="Poppins" pitchFamily="34" charset="0"/>
                <a:ea typeface="Poppins" pitchFamily="34" charset="-122"/>
                <a:cs typeface="Poppins" pitchFamily="34" charset="-120"/>
              </a:rPr>
              <a:t>   — plan logistics, roles, timeline, and budget for the option you choose.</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STEP 6 · DELIVER</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Service vs. Event Checklist</a:t>
            </a:r>
            <a:endParaRPr lang="en-US" sz="3300" dirty="0"/>
          </a:p>
        </p:txBody>
      </p:sp>
      <p:sp>
        <p:nvSpPr>
          <p:cNvPr id="5" name="Text 2"/>
          <p:cNvSpPr/>
          <p:nvPr/>
        </p:nvSpPr>
        <p:spPr>
          <a:xfrm>
            <a:off x="685800" y="1645920"/>
            <a:ext cx="10607040" cy="594360"/>
          </a:xfrm>
          <a:prstGeom prst="rect">
            <a:avLst/>
          </a:prstGeom>
          <a:noFill/>
          <a:ln/>
        </p:spPr>
        <p:txBody>
          <a:bodyPr wrap="square" lIns="0" tIns="0" rIns="0" bIns="0" rtlCol="0" anchor="ctr"/>
          <a:lstStyle/>
          <a:p>
            <a:pPr marL="0" indent="0">
              <a:lnSpc>
                <a:spcPct val="118000"/>
              </a:lnSpc>
              <a:buNone/>
            </a:pPr>
            <a:r>
              <a:rPr lang="en-US" sz="1400" dirty="0">
                <a:solidFill>
                  <a:srgbClr val="1A1A1A"/>
                </a:solidFill>
                <a:latin typeface="Poppins" pitchFamily="34" charset="0"/>
                <a:ea typeface="Poppins" pitchFamily="34" charset="-122"/>
                <a:cs typeface="Poppins" pitchFamily="34" charset="-120"/>
              </a:rPr>
              <a:t>Frame every effort with the who, what, why, and how then run the checklist that matches what you are delivering. An event creates a moment; a service creates a habit.</a:t>
            </a:r>
            <a:endParaRPr lang="en-US" sz="1400" dirty="0"/>
          </a:p>
        </p:txBody>
      </p:sp>
      <p:sp>
        <p:nvSpPr>
          <p:cNvPr id="6" name="Shape 3"/>
          <p:cNvSpPr/>
          <p:nvPr/>
        </p:nvSpPr>
        <p:spPr>
          <a:xfrm>
            <a:off x="685800" y="2423160"/>
            <a:ext cx="5212080" cy="2971800"/>
          </a:xfrm>
          <a:prstGeom prst="roundRect">
            <a:avLst>
              <a:gd name="adj" fmla="val 2462"/>
            </a:avLst>
          </a:prstGeom>
          <a:solidFill>
            <a:srgbClr val="FFFFFF"/>
          </a:solidFill>
          <a:ln w="12700">
            <a:solidFill>
              <a:srgbClr val="D9D9D9"/>
            </a:solidFill>
            <a:prstDash val="solid"/>
          </a:ln>
          <a:effectLst>
            <a:outerShdw blurRad="76200" dist="25400" dir="5400000" algn="bl" rotWithShape="0">
              <a:srgbClr val="000000">
                <a:alpha val="10000"/>
              </a:srgbClr>
            </a:outerShdw>
          </a:effectLst>
        </p:spPr>
        <p:txBody>
          <a:bodyPr/>
          <a:lstStyle/>
          <a:p>
            <a:endParaRPr lang="en-US"/>
          </a:p>
        </p:txBody>
      </p:sp>
      <p:sp>
        <p:nvSpPr>
          <p:cNvPr id="7" name="Shape 4"/>
          <p:cNvSpPr/>
          <p:nvPr/>
        </p:nvSpPr>
        <p:spPr>
          <a:xfrm>
            <a:off x="685800" y="2423160"/>
            <a:ext cx="5212080" cy="713232"/>
          </a:xfrm>
          <a:prstGeom prst="roundRect">
            <a:avLst>
              <a:gd name="adj" fmla="val 10256"/>
            </a:avLst>
          </a:prstGeom>
          <a:solidFill>
            <a:srgbClr val="D21621"/>
          </a:solidFill>
          <a:ln/>
        </p:spPr>
        <p:txBody>
          <a:bodyPr/>
          <a:lstStyle/>
          <a:p>
            <a:endParaRPr lang="en-US"/>
          </a:p>
        </p:txBody>
      </p:sp>
      <p:sp>
        <p:nvSpPr>
          <p:cNvPr id="8" name="Shape 5"/>
          <p:cNvSpPr/>
          <p:nvPr/>
        </p:nvSpPr>
        <p:spPr>
          <a:xfrm>
            <a:off x="685800" y="2788920"/>
            <a:ext cx="5212080" cy="347472"/>
          </a:xfrm>
          <a:prstGeom prst="rect">
            <a:avLst/>
          </a:prstGeom>
          <a:solidFill>
            <a:srgbClr val="D21621"/>
          </a:solidFill>
          <a:ln/>
        </p:spPr>
        <p:txBody>
          <a:bodyPr/>
          <a:lstStyle/>
          <a:p>
            <a:endParaRPr lang="en-US"/>
          </a:p>
        </p:txBody>
      </p:sp>
      <p:pic>
        <p:nvPicPr>
          <p:cNvPr id="9" name="Image 1" descr="/home/claude/build/icons/calendar_w.png"/>
          <p:cNvPicPr>
            <a:picLocks noChangeAspect="1"/>
          </p:cNvPicPr>
          <p:nvPr/>
        </p:nvPicPr>
        <p:blipFill>
          <a:blip r:embed="rId5"/>
          <a:stretch>
            <a:fillRect/>
          </a:stretch>
        </p:blipFill>
        <p:spPr>
          <a:xfrm>
            <a:off x="960120" y="2624328"/>
            <a:ext cx="329184" cy="329184"/>
          </a:xfrm>
          <a:prstGeom prst="rect">
            <a:avLst/>
          </a:prstGeom>
        </p:spPr>
      </p:pic>
      <p:sp>
        <p:nvSpPr>
          <p:cNvPr id="10" name="Text 6"/>
          <p:cNvSpPr/>
          <p:nvPr/>
        </p:nvSpPr>
        <p:spPr>
          <a:xfrm>
            <a:off x="1417320" y="2423160"/>
            <a:ext cx="4389120" cy="713232"/>
          </a:xfrm>
          <a:prstGeom prst="rect">
            <a:avLst/>
          </a:prstGeom>
          <a:noFill/>
          <a:ln/>
        </p:spPr>
        <p:txBody>
          <a:bodyPr wrap="square" lIns="0" tIns="0" rIns="0" bIns="0" rtlCol="0" anchor="ctr"/>
          <a:lstStyle/>
          <a:p>
            <a:pPr marL="0" indent="0">
              <a:buNone/>
            </a:pPr>
            <a:r>
              <a:rPr lang="en-US" sz="1450" b="1" dirty="0">
                <a:solidFill>
                  <a:srgbClr val="FFFFFF"/>
                </a:solidFill>
                <a:latin typeface="Poppins" pitchFamily="34" charset="0"/>
                <a:ea typeface="Poppins" pitchFamily="34" charset="-122"/>
                <a:cs typeface="Poppins" pitchFamily="34" charset="-120"/>
              </a:rPr>
              <a:t>One-time / recurring EVENT</a:t>
            </a:r>
            <a:endParaRPr lang="en-US" sz="1450" dirty="0"/>
          </a:p>
        </p:txBody>
      </p:sp>
      <p:pic>
        <p:nvPicPr>
          <p:cNvPr id="11" name="Image 2" descr="/home/claude/build/icons/check.png"/>
          <p:cNvPicPr>
            <a:picLocks noChangeAspect="1"/>
          </p:cNvPicPr>
          <p:nvPr/>
        </p:nvPicPr>
        <p:blipFill>
          <a:blip r:embed="rId6"/>
          <a:stretch>
            <a:fillRect/>
          </a:stretch>
        </p:blipFill>
        <p:spPr>
          <a:xfrm>
            <a:off x="978408" y="3383280"/>
            <a:ext cx="237744" cy="237744"/>
          </a:xfrm>
          <a:prstGeom prst="rect">
            <a:avLst/>
          </a:prstGeom>
        </p:spPr>
      </p:pic>
      <p:sp>
        <p:nvSpPr>
          <p:cNvPr id="12" name="Text 7"/>
          <p:cNvSpPr/>
          <p:nvPr/>
        </p:nvSpPr>
        <p:spPr>
          <a:xfrm>
            <a:off x="1344168" y="3337560"/>
            <a:ext cx="4434840" cy="411480"/>
          </a:xfrm>
          <a:prstGeom prst="rect">
            <a:avLst/>
          </a:prstGeom>
          <a:noFill/>
          <a:ln/>
        </p:spPr>
        <p:txBody>
          <a:bodyPr wrap="square" lIns="0" tIns="0" rIns="0" bIns="0" rtlCol="0" anchor="ctr"/>
          <a:lstStyle/>
          <a:p>
            <a:pPr marL="0" indent="0">
              <a:buNone/>
            </a:pPr>
            <a:r>
              <a:rPr lang="en-US" sz="1200" dirty="0">
                <a:solidFill>
                  <a:srgbClr val="1A1A1A"/>
                </a:solidFill>
                <a:latin typeface="Poppins" pitchFamily="34" charset="0"/>
                <a:ea typeface="Poppins" pitchFamily="34" charset="-122"/>
                <a:cs typeface="Poppins" pitchFamily="34" charset="-120"/>
              </a:rPr>
              <a:t>Confirm venue, accessibility, partners</a:t>
            </a:r>
            <a:endParaRPr lang="en-US" sz="1200" dirty="0"/>
          </a:p>
        </p:txBody>
      </p:sp>
      <p:pic>
        <p:nvPicPr>
          <p:cNvPr id="13" name="Image 3" descr="/home/claude/build/icons/check.png"/>
          <p:cNvPicPr>
            <a:picLocks noChangeAspect="1"/>
          </p:cNvPicPr>
          <p:nvPr/>
        </p:nvPicPr>
        <p:blipFill>
          <a:blip r:embed="rId6"/>
          <a:stretch>
            <a:fillRect/>
          </a:stretch>
        </p:blipFill>
        <p:spPr>
          <a:xfrm>
            <a:off x="978408" y="3858768"/>
            <a:ext cx="237744" cy="237744"/>
          </a:xfrm>
          <a:prstGeom prst="rect">
            <a:avLst/>
          </a:prstGeom>
        </p:spPr>
      </p:pic>
      <p:sp>
        <p:nvSpPr>
          <p:cNvPr id="14" name="Text 8"/>
          <p:cNvSpPr/>
          <p:nvPr/>
        </p:nvSpPr>
        <p:spPr>
          <a:xfrm>
            <a:off x="1344168" y="3813048"/>
            <a:ext cx="4434840" cy="411480"/>
          </a:xfrm>
          <a:prstGeom prst="rect">
            <a:avLst/>
          </a:prstGeom>
          <a:noFill/>
          <a:ln/>
        </p:spPr>
        <p:txBody>
          <a:bodyPr wrap="square" lIns="0" tIns="0" rIns="0" bIns="0" rtlCol="0" anchor="ctr"/>
          <a:lstStyle/>
          <a:p>
            <a:pPr marL="0" indent="0">
              <a:buNone/>
            </a:pPr>
            <a:r>
              <a:rPr lang="en-US" sz="1200" dirty="0">
                <a:solidFill>
                  <a:srgbClr val="1A1A1A"/>
                </a:solidFill>
                <a:latin typeface="Poppins" pitchFamily="34" charset="0"/>
                <a:ea typeface="Poppins" pitchFamily="34" charset="-122"/>
                <a:cs typeface="Poppins" pitchFamily="34" charset="-120"/>
              </a:rPr>
              <a:t>Recruit volunteers and clinical staff</a:t>
            </a:r>
            <a:endParaRPr lang="en-US" sz="1200" dirty="0"/>
          </a:p>
        </p:txBody>
      </p:sp>
      <p:pic>
        <p:nvPicPr>
          <p:cNvPr id="15" name="Image 4" descr="/home/claude/build/icons/check.png"/>
          <p:cNvPicPr>
            <a:picLocks noChangeAspect="1"/>
          </p:cNvPicPr>
          <p:nvPr/>
        </p:nvPicPr>
        <p:blipFill>
          <a:blip r:embed="rId6"/>
          <a:stretch>
            <a:fillRect/>
          </a:stretch>
        </p:blipFill>
        <p:spPr>
          <a:xfrm>
            <a:off x="978408" y="4334256"/>
            <a:ext cx="237744" cy="237744"/>
          </a:xfrm>
          <a:prstGeom prst="rect">
            <a:avLst/>
          </a:prstGeom>
        </p:spPr>
      </p:pic>
      <p:sp>
        <p:nvSpPr>
          <p:cNvPr id="16" name="Text 9"/>
          <p:cNvSpPr/>
          <p:nvPr/>
        </p:nvSpPr>
        <p:spPr>
          <a:xfrm>
            <a:off x="1344168" y="4288536"/>
            <a:ext cx="4434840" cy="411480"/>
          </a:xfrm>
          <a:prstGeom prst="rect">
            <a:avLst/>
          </a:prstGeom>
          <a:noFill/>
          <a:ln/>
        </p:spPr>
        <p:txBody>
          <a:bodyPr wrap="square" lIns="0" tIns="0" rIns="0" bIns="0" rtlCol="0" anchor="ctr"/>
          <a:lstStyle/>
          <a:p>
            <a:pPr marL="0" indent="0">
              <a:buNone/>
            </a:pPr>
            <a:r>
              <a:rPr lang="en-US" sz="1200" dirty="0">
                <a:solidFill>
                  <a:srgbClr val="1A1A1A"/>
                </a:solidFill>
                <a:latin typeface="Poppins" pitchFamily="34" charset="0"/>
                <a:ea typeface="Poppins" pitchFamily="34" charset="-122"/>
                <a:cs typeface="Poppins" pitchFamily="34" charset="-120"/>
              </a:rPr>
              <a:t>Print forms; promote via Step 7</a:t>
            </a:r>
            <a:endParaRPr lang="en-US" sz="1200" dirty="0"/>
          </a:p>
        </p:txBody>
      </p:sp>
      <p:pic>
        <p:nvPicPr>
          <p:cNvPr id="17" name="Image 5" descr="/home/claude/build/icons/check.png"/>
          <p:cNvPicPr>
            <a:picLocks noChangeAspect="1"/>
          </p:cNvPicPr>
          <p:nvPr/>
        </p:nvPicPr>
        <p:blipFill>
          <a:blip r:embed="rId6"/>
          <a:stretch>
            <a:fillRect/>
          </a:stretch>
        </p:blipFill>
        <p:spPr>
          <a:xfrm>
            <a:off x="978408" y="4809744"/>
            <a:ext cx="237744" cy="237744"/>
          </a:xfrm>
          <a:prstGeom prst="rect">
            <a:avLst/>
          </a:prstGeom>
        </p:spPr>
      </p:pic>
      <p:sp>
        <p:nvSpPr>
          <p:cNvPr id="18" name="Text 10"/>
          <p:cNvSpPr/>
          <p:nvPr/>
        </p:nvSpPr>
        <p:spPr>
          <a:xfrm>
            <a:off x="1344168" y="4764024"/>
            <a:ext cx="4434840" cy="411480"/>
          </a:xfrm>
          <a:prstGeom prst="rect">
            <a:avLst/>
          </a:prstGeom>
          <a:noFill/>
          <a:ln/>
        </p:spPr>
        <p:txBody>
          <a:bodyPr wrap="square" lIns="0" tIns="0" rIns="0" bIns="0" rtlCol="0" anchor="ctr"/>
          <a:lstStyle/>
          <a:p>
            <a:pPr marL="0" indent="0">
              <a:buNone/>
            </a:pPr>
            <a:r>
              <a:rPr lang="en-US" sz="1200" dirty="0">
                <a:solidFill>
                  <a:srgbClr val="1A1A1A"/>
                </a:solidFill>
                <a:latin typeface="Poppins" pitchFamily="34" charset="0"/>
                <a:ea typeface="Poppins" pitchFamily="34" charset="-122"/>
                <a:cs typeface="Poppins" pitchFamily="34" charset="-120"/>
              </a:rPr>
              <a:t>Collect data and referrals on the day</a:t>
            </a:r>
            <a:endParaRPr lang="en-US" sz="1200" dirty="0"/>
          </a:p>
        </p:txBody>
      </p:sp>
      <p:sp>
        <p:nvSpPr>
          <p:cNvPr id="19" name="Shape 11"/>
          <p:cNvSpPr/>
          <p:nvPr/>
        </p:nvSpPr>
        <p:spPr>
          <a:xfrm>
            <a:off x="6263640" y="2423160"/>
            <a:ext cx="5212080" cy="2971800"/>
          </a:xfrm>
          <a:prstGeom prst="roundRect">
            <a:avLst>
              <a:gd name="adj" fmla="val 2462"/>
            </a:avLst>
          </a:prstGeom>
          <a:solidFill>
            <a:srgbClr val="FFFFFF"/>
          </a:solidFill>
          <a:ln w="12700">
            <a:solidFill>
              <a:srgbClr val="D9D9D9"/>
            </a:solidFill>
            <a:prstDash val="solid"/>
          </a:ln>
          <a:effectLst>
            <a:outerShdw blurRad="76200" dist="25400" dir="5400000" algn="bl" rotWithShape="0">
              <a:srgbClr val="000000">
                <a:alpha val="10000"/>
              </a:srgbClr>
            </a:outerShdw>
          </a:effectLst>
        </p:spPr>
        <p:txBody>
          <a:bodyPr/>
          <a:lstStyle/>
          <a:p>
            <a:endParaRPr lang="en-US"/>
          </a:p>
        </p:txBody>
      </p:sp>
      <p:sp>
        <p:nvSpPr>
          <p:cNvPr id="20" name="Shape 12"/>
          <p:cNvSpPr/>
          <p:nvPr/>
        </p:nvSpPr>
        <p:spPr>
          <a:xfrm>
            <a:off x="6263640" y="2423160"/>
            <a:ext cx="5212080" cy="713232"/>
          </a:xfrm>
          <a:prstGeom prst="roundRect">
            <a:avLst>
              <a:gd name="adj" fmla="val 10256"/>
            </a:avLst>
          </a:prstGeom>
          <a:solidFill>
            <a:srgbClr val="D21621"/>
          </a:solidFill>
          <a:ln/>
        </p:spPr>
        <p:txBody>
          <a:bodyPr/>
          <a:lstStyle/>
          <a:p>
            <a:endParaRPr lang="en-US"/>
          </a:p>
        </p:txBody>
      </p:sp>
      <p:sp>
        <p:nvSpPr>
          <p:cNvPr id="21" name="Shape 13"/>
          <p:cNvSpPr/>
          <p:nvPr/>
        </p:nvSpPr>
        <p:spPr>
          <a:xfrm>
            <a:off x="6263640" y="2788920"/>
            <a:ext cx="5212080" cy="347472"/>
          </a:xfrm>
          <a:prstGeom prst="rect">
            <a:avLst/>
          </a:prstGeom>
          <a:solidFill>
            <a:srgbClr val="D21621"/>
          </a:solidFill>
          <a:ln/>
        </p:spPr>
        <p:txBody>
          <a:bodyPr/>
          <a:lstStyle/>
          <a:p>
            <a:endParaRPr lang="en-US"/>
          </a:p>
        </p:txBody>
      </p:sp>
      <p:pic>
        <p:nvPicPr>
          <p:cNvPr id="22" name="Image 6" descr="/home/claude/build/icons/clipboardlist_w.png"/>
          <p:cNvPicPr>
            <a:picLocks noChangeAspect="1"/>
          </p:cNvPicPr>
          <p:nvPr/>
        </p:nvPicPr>
        <p:blipFill>
          <a:blip r:embed="rId7"/>
          <a:stretch>
            <a:fillRect/>
          </a:stretch>
        </p:blipFill>
        <p:spPr>
          <a:xfrm>
            <a:off x="6537960" y="2624328"/>
            <a:ext cx="329184" cy="329184"/>
          </a:xfrm>
          <a:prstGeom prst="rect">
            <a:avLst/>
          </a:prstGeom>
        </p:spPr>
      </p:pic>
      <p:sp>
        <p:nvSpPr>
          <p:cNvPr id="23" name="Text 14"/>
          <p:cNvSpPr/>
          <p:nvPr/>
        </p:nvSpPr>
        <p:spPr>
          <a:xfrm>
            <a:off x="6995160" y="2423160"/>
            <a:ext cx="4389120" cy="713232"/>
          </a:xfrm>
          <a:prstGeom prst="rect">
            <a:avLst/>
          </a:prstGeom>
          <a:noFill/>
          <a:ln/>
        </p:spPr>
        <p:txBody>
          <a:bodyPr wrap="square" lIns="0" tIns="0" rIns="0" bIns="0" rtlCol="0" anchor="ctr"/>
          <a:lstStyle/>
          <a:p>
            <a:pPr marL="0" indent="0">
              <a:buNone/>
            </a:pPr>
            <a:r>
              <a:rPr lang="en-US" sz="1450" b="1" dirty="0">
                <a:solidFill>
                  <a:srgbClr val="FFFFFF"/>
                </a:solidFill>
                <a:latin typeface="Poppins" pitchFamily="34" charset="0"/>
                <a:ea typeface="Poppins" pitchFamily="34" charset="-122"/>
                <a:cs typeface="Poppins" pitchFamily="34" charset="-120"/>
              </a:rPr>
              <a:t>Ongoing SERVICE</a:t>
            </a:r>
            <a:endParaRPr lang="en-US" sz="1450" dirty="0"/>
          </a:p>
        </p:txBody>
      </p:sp>
      <p:pic>
        <p:nvPicPr>
          <p:cNvPr id="24" name="Image 7" descr="/home/claude/build/icons/check.png"/>
          <p:cNvPicPr>
            <a:picLocks noChangeAspect="1"/>
          </p:cNvPicPr>
          <p:nvPr/>
        </p:nvPicPr>
        <p:blipFill>
          <a:blip r:embed="rId6"/>
          <a:stretch>
            <a:fillRect/>
          </a:stretch>
        </p:blipFill>
        <p:spPr>
          <a:xfrm>
            <a:off x="6556248" y="3383280"/>
            <a:ext cx="237744" cy="237744"/>
          </a:xfrm>
          <a:prstGeom prst="rect">
            <a:avLst/>
          </a:prstGeom>
        </p:spPr>
      </p:pic>
      <p:sp>
        <p:nvSpPr>
          <p:cNvPr id="25" name="Text 15"/>
          <p:cNvSpPr/>
          <p:nvPr/>
        </p:nvSpPr>
        <p:spPr>
          <a:xfrm>
            <a:off x="6922008" y="3337560"/>
            <a:ext cx="4434840" cy="411480"/>
          </a:xfrm>
          <a:prstGeom prst="rect">
            <a:avLst/>
          </a:prstGeom>
          <a:noFill/>
          <a:ln/>
        </p:spPr>
        <p:txBody>
          <a:bodyPr wrap="square" lIns="0" tIns="0" rIns="0" bIns="0" rtlCol="0" anchor="ctr"/>
          <a:lstStyle/>
          <a:p>
            <a:pPr marL="0" indent="0">
              <a:buNone/>
            </a:pPr>
            <a:r>
              <a:rPr lang="en-US" sz="1200" dirty="0">
                <a:solidFill>
                  <a:srgbClr val="1A1A1A"/>
                </a:solidFill>
                <a:latin typeface="Poppins" pitchFamily="34" charset="0"/>
                <a:ea typeface="Poppins" pitchFamily="34" charset="-122"/>
                <a:cs typeface="Poppins" pitchFamily="34" charset="-120"/>
              </a:rPr>
              <a:t>Define hours, cadence, eligibility</a:t>
            </a:r>
            <a:endParaRPr lang="en-US" sz="1200" dirty="0"/>
          </a:p>
        </p:txBody>
      </p:sp>
      <p:pic>
        <p:nvPicPr>
          <p:cNvPr id="26" name="Image 8" descr="/home/claude/build/icons/check.png"/>
          <p:cNvPicPr>
            <a:picLocks noChangeAspect="1"/>
          </p:cNvPicPr>
          <p:nvPr/>
        </p:nvPicPr>
        <p:blipFill>
          <a:blip r:embed="rId6"/>
          <a:stretch>
            <a:fillRect/>
          </a:stretch>
        </p:blipFill>
        <p:spPr>
          <a:xfrm>
            <a:off x="6556248" y="3858768"/>
            <a:ext cx="237744" cy="237744"/>
          </a:xfrm>
          <a:prstGeom prst="rect">
            <a:avLst/>
          </a:prstGeom>
        </p:spPr>
      </p:pic>
      <p:sp>
        <p:nvSpPr>
          <p:cNvPr id="27" name="Text 16"/>
          <p:cNvSpPr/>
          <p:nvPr/>
        </p:nvSpPr>
        <p:spPr>
          <a:xfrm>
            <a:off x="6922008" y="3813048"/>
            <a:ext cx="4434840" cy="411480"/>
          </a:xfrm>
          <a:prstGeom prst="rect">
            <a:avLst/>
          </a:prstGeom>
          <a:noFill/>
          <a:ln/>
        </p:spPr>
        <p:txBody>
          <a:bodyPr wrap="square" lIns="0" tIns="0" rIns="0" bIns="0" rtlCol="0" anchor="ctr"/>
          <a:lstStyle/>
          <a:p>
            <a:pPr marL="0" indent="0">
              <a:buNone/>
            </a:pPr>
            <a:r>
              <a:rPr lang="en-US" sz="1200" dirty="0">
                <a:solidFill>
                  <a:srgbClr val="1A1A1A"/>
                </a:solidFill>
                <a:latin typeface="Poppins" pitchFamily="34" charset="0"/>
                <a:ea typeface="Poppins" pitchFamily="34" charset="-122"/>
                <a:cs typeface="Poppins" pitchFamily="34" charset="-120"/>
              </a:rPr>
              <a:t>Set intake, consent, and tracking</a:t>
            </a:r>
            <a:endParaRPr lang="en-US" sz="1200" dirty="0"/>
          </a:p>
        </p:txBody>
      </p:sp>
      <p:pic>
        <p:nvPicPr>
          <p:cNvPr id="28" name="Image 9" descr="/home/claude/build/icons/check.png"/>
          <p:cNvPicPr>
            <a:picLocks noChangeAspect="1"/>
          </p:cNvPicPr>
          <p:nvPr/>
        </p:nvPicPr>
        <p:blipFill>
          <a:blip r:embed="rId6"/>
          <a:stretch>
            <a:fillRect/>
          </a:stretch>
        </p:blipFill>
        <p:spPr>
          <a:xfrm>
            <a:off x="6556248" y="4334256"/>
            <a:ext cx="237744" cy="237744"/>
          </a:xfrm>
          <a:prstGeom prst="rect">
            <a:avLst/>
          </a:prstGeom>
        </p:spPr>
      </p:pic>
      <p:sp>
        <p:nvSpPr>
          <p:cNvPr id="29" name="Text 17"/>
          <p:cNvSpPr/>
          <p:nvPr/>
        </p:nvSpPr>
        <p:spPr>
          <a:xfrm>
            <a:off x="6922008" y="4288536"/>
            <a:ext cx="4434840" cy="411480"/>
          </a:xfrm>
          <a:prstGeom prst="rect">
            <a:avLst/>
          </a:prstGeom>
          <a:noFill/>
          <a:ln/>
        </p:spPr>
        <p:txBody>
          <a:bodyPr wrap="square" lIns="0" tIns="0" rIns="0" bIns="0" rtlCol="0" anchor="ctr"/>
          <a:lstStyle/>
          <a:p>
            <a:pPr marL="0" indent="0">
              <a:buNone/>
            </a:pPr>
            <a:r>
              <a:rPr lang="en-US" sz="1200" dirty="0">
                <a:solidFill>
                  <a:srgbClr val="1A1A1A"/>
                </a:solidFill>
                <a:latin typeface="Poppins" pitchFamily="34" charset="0"/>
                <a:ea typeface="Poppins" pitchFamily="34" charset="-122"/>
                <a:cs typeface="Poppins" pitchFamily="34" charset="-120"/>
              </a:rPr>
              <a:t>Build the referral pathway</a:t>
            </a:r>
            <a:endParaRPr lang="en-US" sz="1200" dirty="0"/>
          </a:p>
        </p:txBody>
      </p:sp>
      <p:pic>
        <p:nvPicPr>
          <p:cNvPr id="30" name="Image 10" descr="/home/claude/build/icons/check.png"/>
          <p:cNvPicPr>
            <a:picLocks noChangeAspect="1"/>
          </p:cNvPicPr>
          <p:nvPr/>
        </p:nvPicPr>
        <p:blipFill>
          <a:blip r:embed="rId6"/>
          <a:stretch>
            <a:fillRect/>
          </a:stretch>
        </p:blipFill>
        <p:spPr>
          <a:xfrm>
            <a:off x="6556248" y="4809744"/>
            <a:ext cx="237744" cy="237744"/>
          </a:xfrm>
          <a:prstGeom prst="rect">
            <a:avLst/>
          </a:prstGeom>
        </p:spPr>
      </p:pic>
      <p:sp>
        <p:nvSpPr>
          <p:cNvPr id="31" name="Text 18"/>
          <p:cNvSpPr/>
          <p:nvPr/>
        </p:nvSpPr>
        <p:spPr>
          <a:xfrm>
            <a:off x="6922008" y="4764024"/>
            <a:ext cx="4434840" cy="411480"/>
          </a:xfrm>
          <a:prstGeom prst="rect">
            <a:avLst/>
          </a:prstGeom>
          <a:noFill/>
          <a:ln/>
        </p:spPr>
        <p:txBody>
          <a:bodyPr wrap="square" lIns="0" tIns="0" rIns="0" bIns="0" rtlCol="0" anchor="ctr"/>
          <a:lstStyle/>
          <a:p>
            <a:pPr marL="0" indent="0">
              <a:buNone/>
            </a:pPr>
            <a:r>
              <a:rPr lang="en-US" sz="1200" dirty="0">
                <a:solidFill>
                  <a:srgbClr val="1A1A1A"/>
                </a:solidFill>
                <a:latin typeface="Poppins" pitchFamily="34" charset="0"/>
                <a:ea typeface="Poppins" pitchFamily="34" charset="-122"/>
                <a:cs typeface="Poppins" pitchFamily="34" charset="-120"/>
              </a:rPr>
              <a:t>Re-measure at set intervals</a:t>
            </a:r>
            <a:endParaRPr lang="en-US" sz="1200" dirty="0"/>
          </a:p>
        </p:txBody>
      </p:sp>
      <p:sp>
        <p:nvSpPr>
          <p:cNvPr id="32" name="Shape 19"/>
          <p:cNvSpPr/>
          <p:nvPr/>
        </p:nvSpPr>
        <p:spPr>
          <a:xfrm>
            <a:off x="685800" y="5760720"/>
            <a:ext cx="4572000" cy="420624"/>
          </a:xfrm>
          <a:prstGeom prst="roundRect">
            <a:avLst>
              <a:gd name="adj" fmla="val 50000"/>
            </a:avLst>
          </a:prstGeom>
          <a:solidFill>
            <a:srgbClr val="FCE9EA"/>
          </a:solidFill>
          <a:ln/>
        </p:spPr>
        <p:txBody>
          <a:bodyPr/>
          <a:lstStyle/>
          <a:p>
            <a:endParaRPr lang="en-US"/>
          </a:p>
        </p:txBody>
      </p:sp>
      <p:pic>
        <p:nvPicPr>
          <p:cNvPr id="33" name="Image 11" descr="/home/claude/build/icons/file.png"/>
          <p:cNvPicPr>
            <a:picLocks noChangeAspect="1"/>
          </p:cNvPicPr>
          <p:nvPr/>
        </p:nvPicPr>
        <p:blipFill>
          <a:blip r:embed="rId8"/>
          <a:stretch>
            <a:fillRect/>
          </a:stretch>
        </p:blipFill>
        <p:spPr>
          <a:xfrm>
            <a:off x="832104" y="5861304"/>
            <a:ext cx="219456" cy="219456"/>
          </a:xfrm>
          <a:prstGeom prst="rect">
            <a:avLst/>
          </a:prstGeom>
        </p:spPr>
      </p:pic>
      <p:sp>
        <p:nvSpPr>
          <p:cNvPr id="34" name="Text 20"/>
          <p:cNvSpPr/>
          <p:nvPr/>
        </p:nvSpPr>
        <p:spPr>
          <a:xfrm>
            <a:off x="1143000" y="5760720"/>
            <a:ext cx="4023360" cy="420624"/>
          </a:xfrm>
          <a:prstGeom prst="rect">
            <a:avLst/>
          </a:prstGeom>
          <a:noFill/>
          <a:ln/>
        </p:spPr>
        <p:txBody>
          <a:bodyPr wrap="square" lIns="0" tIns="0" rIns="0" bIns="0" rtlCol="0" anchor="ctr"/>
          <a:lstStyle/>
          <a:p>
            <a:pPr marL="0" indent="0">
              <a:buNone/>
            </a:pPr>
            <a:r>
              <a:rPr lang="en-US" sz="900" b="1" kern="0" spc="300" dirty="0">
                <a:solidFill>
                  <a:srgbClr val="D21621"/>
                </a:solidFill>
                <a:latin typeface="Poppins" pitchFamily="34" charset="0"/>
                <a:ea typeface="Poppins" pitchFamily="34" charset="-122"/>
                <a:cs typeface="Poppins" pitchFamily="34" charset="-120"/>
              </a:rPr>
              <a:t>TEMPLATE  </a:t>
            </a:r>
            <a:r>
              <a:rPr lang="en-US" sz="1000" dirty="0">
                <a:solidFill>
                  <a:srgbClr val="1A1A1A"/>
                </a:solidFill>
                <a:latin typeface="Poppins" pitchFamily="34" charset="0"/>
                <a:ea typeface="Poppins" pitchFamily="34" charset="-122"/>
                <a:cs typeface="Poppins" pitchFamily="34" charset="-120"/>
              </a:rPr>
              <a:t>Service &amp; Event Checklists</a:t>
            </a:r>
            <a:endParaRPr lang="en-US" sz="900" dirty="0"/>
          </a:p>
        </p:txBody>
      </p:sp>
      <p:sp>
        <p:nvSpPr>
          <p:cNvPr id="35" name="Text 21"/>
          <p:cNvSpPr/>
          <p:nvPr/>
        </p:nvSpPr>
        <p:spPr>
          <a:xfrm>
            <a:off x="5486400" y="5760720"/>
            <a:ext cx="5852160" cy="420624"/>
          </a:xfrm>
          <a:prstGeom prst="rect">
            <a:avLst/>
          </a:prstGeom>
          <a:noFill/>
          <a:ln/>
        </p:spPr>
        <p:txBody>
          <a:bodyPr wrap="square" lIns="0" tIns="0" rIns="0" bIns="0" rtlCol="0" anchor="ctr"/>
          <a:lstStyle/>
          <a:p>
            <a:pPr marL="0" indent="0">
              <a:buNone/>
            </a:pPr>
            <a:r>
              <a:rPr lang="en-US" sz="1150" i="1" dirty="0">
                <a:solidFill>
                  <a:srgbClr val="6B6B6B"/>
                </a:solidFill>
                <a:latin typeface="Poppins" pitchFamily="34" charset="0"/>
                <a:ea typeface="Poppins" pitchFamily="34" charset="-122"/>
                <a:cs typeface="Poppins" pitchFamily="34" charset="-120"/>
              </a:rPr>
              <a:t>Each checklist covers before, during, and after.</a:t>
            </a:r>
            <a:endParaRPr lang="en-US" sz="1150" dirty="0"/>
          </a:p>
        </p:txBody>
      </p:sp>
      <p:sp>
        <p:nvSpPr>
          <p:cNvPr id="36" name="Text 22"/>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37" name="Text 23"/>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STEP 7 · AMPLIFY</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Communication Tools</a:t>
            </a:r>
            <a:endParaRPr lang="en-US" sz="3300" dirty="0"/>
          </a:p>
        </p:txBody>
      </p:sp>
      <p:sp>
        <p:nvSpPr>
          <p:cNvPr id="5" name="Text 2"/>
          <p:cNvSpPr/>
          <p:nvPr/>
        </p:nvSpPr>
        <p:spPr>
          <a:xfrm>
            <a:off x="658906" y="1605579"/>
            <a:ext cx="6766560" cy="868680"/>
          </a:xfrm>
          <a:prstGeom prst="rect">
            <a:avLst/>
          </a:prstGeom>
          <a:noFill/>
          <a:ln/>
        </p:spPr>
        <p:txBody>
          <a:bodyPr wrap="square" lIns="0" tIns="0" rIns="0" bIns="0" rtlCol="0" anchor="ctr"/>
          <a:lstStyle/>
          <a:p>
            <a:pPr>
              <a:lnSpc>
                <a:spcPct val="120000"/>
              </a:lnSpc>
            </a:pPr>
            <a:r>
              <a:rPr lang="en-US" sz="1400" dirty="0">
                <a:solidFill>
                  <a:srgbClr val="1A1A1A"/>
                </a:solidFill>
                <a:latin typeface="Poppins" pitchFamily="34" charset="0"/>
                <a:ea typeface="Poppins" pitchFamily="34" charset="-122"/>
                <a:cs typeface="Poppins" pitchFamily="34" charset="-120"/>
              </a:rPr>
              <a:t>The best program does nothing if no one shows up. Use ready-to-adapt social posts, flyer copy, and a channel plan carried the last mile by trusted messengers. </a:t>
            </a:r>
            <a:r>
              <a:rPr lang="en-US" sz="1400" dirty="0">
                <a:solidFill>
                  <a:srgbClr val="1A1A1A"/>
                </a:solidFill>
                <a:latin typeface="Poppins" pitchFamily="34" charset="0"/>
                <a:ea typeface="Poppins" pitchFamily="34" charset="-122"/>
              </a:rPr>
              <a:t>Refer to health literacy guideline</a:t>
            </a:r>
          </a:p>
        </p:txBody>
      </p:sp>
      <p:sp>
        <p:nvSpPr>
          <p:cNvPr id="6" name="Shape 3"/>
          <p:cNvSpPr/>
          <p:nvPr/>
        </p:nvSpPr>
        <p:spPr>
          <a:xfrm>
            <a:off x="777240" y="2606040"/>
            <a:ext cx="640080" cy="640080"/>
          </a:xfrm>
          <a:prstGeom prst="ellipse">
            <a:avLst/>
          </a:prstGeom>
          <a:solidFill>
            <a:srgbClr val="FCE9EA"/>
          </a:solidFill>
          <a:ln w="12700">
            <a:solidFill>
              <a:srgbClr val="D21621"/>
            </a:solidFill>
            <a:prstDash val="solid"/>
          </a:ln>
        </p:spPr>
        <p:txBody>
          <a:bodyPr/>
          <a:lstStyle/>
          <a:p>
            <a:endParaRPr lang="en-US"/>
          </a:p>
        </p:txBody>
      </p:sp>
      <p:pic>
        <p:nvPicPr>
          <p:cNvPr id="7" name="Image 1" descr="/home/claude/build/icons/bullhorn.png"/>
          <p:cNvPicPr>
            <a:picLocks noChangeAspect="1"/>
          </p:cNvPicPr>
          <p:nvPr/>
        </p:nvPicPr>
        <p:blipFill>
          <a:blip r:embed="rId5"/>
          <a:stretch>
            <a:fillRect/>
          </a:stretch>
        </p:blipFill>
        <p:spPr>
          <a:xfrm>
            <a:off x="969264" y="2798064"/>
            <a:ext cx="256032" cy="256032"/>
          </a:xfrm>
          <a:prstGeom prst="rect">
            <a:avLst/>
          </a:prstGeom>
        </p:spPr>
      </p:pic>
      <p:sp>
        <p:nvSpPr>
          <p:cNvPr id="8" name="Text 4"/>
          <p:cNvSpPr/>
          <p:nvPr/>
        </p:nvSpPr>
        <p:spPr>
          <a:xfrm>
            <a:off x="1600200" y="2606040"/>
            <a:ext cx="5486400" cy="640080"/>
          </a:xfrm>
          <a:prstGeom prst="rect">
            <a:avLst/>
          </a:prstGeom>
          <a:noFill/>
          <a:ln/>
        </p:spPr>
        <p:txBody>
          <a:bodyPr wrap="square" lIns="0" tIns="0" rIns="0" bIns="0" rtlCol="0" anchor="ctr"/>
          <a:lstStyle/>
          <a:p>
            <a:pPr marL="0" indent="0">
              <a:lnSpc>
                <a:spcPct val="105000"/>
              </a:lnSpc>
              <a:buNone/>
            </a:pPr>
            <a:r>
              <a:rPr lang="en-US" sz="1300" b="1" dirty="0">
                <a:solidFill>
                  <a:srgbClr val="1A1A1A"/>
                </a:solidFill>
                <a:latin typeface="Poppins" pitchFamily="34" charset="0"/>
                <a:ea typeface="Poppins" pitchFamily="34" charset="-122"/>
                <a:cs typeface="Poppins" pitchFamily="34" charset="-120"/>
              </a:rPr>
              <a:t>Lead with the benefit  </a:t>
            </a:r>
            <a:r>
              <a:rPr lang="en-US" sz="1150" dirty="0">
                <a:solidFill>
                  <a:srgbClr val="6B6B6B"/>
                </a:solidFill>
                <a:latin typeface="Poppins" pitchFamily="34" charset="0"/>
                <a:ea typeface="Poppins" pitchFamily="34" charset="-122"/>
                <a:cs typeface="Poppins" pitchFamily="34" charset="-120"/>
              </a:rPr>
              <a:t>“Free heart-health check,” not “cardiovascular screening.”</a:t>
            </a:r>
            <a:endParaRPr lang="en-US" sz="1300" dirty="0"/>
          </a:p>
        </p:txBody>
      </p:sp>
      <p:sp>
        <p:nvSpPr>
          <p:cNvPr id="9" name="Shape 5"/>
          <p:cNvSpPr/>
          <p:nvPr/>
        </p:nvSpPr>
        <p:spPr>
          <a:xfrm>
            <a:off x="777240" y="3474720"/>
            <a:ext cx="640080" cy="640080"/>
          </a:xfrm>
          <a:prstGeom prst="ellipse">
            <a:avLst/>
          </a:prstGeom>
          <a:solidFill>
            <a:srgbClr val="FCE9EA"/>
          </a:solidFill>
          <a:ln w="12700">
            <a:solidFill>
              <a:srgbClr val="D21621"/>
            </a:solidFill>
            <a:prstDash val="solid"/>
          </a:ln>
        </p:spPr>
        <p:txBody>
          <a:bodyPr/>
          <a:lstStyle/>
          <a:p>
            <a:endParaRPr lang="en-US"/>
          </a:p>
        </p:txBody>
      </p:sp>
      <p:pic>
        <p:nvPicPr>
          <p:cNvPr id="10" name="Image 2" descr="/home/claude/build/icons/calendar.png"/>
          <p:cNvPicPr>
            <a:picLocks noChangeAspect="1"/>
          </p:cNvPicPr>
          <p:nvPr/>
        </p:nvPicPr>
        <p:blipFill>
          <a:blip r:embed="rId6"/>
          <a:stretch>
            <a:fillRect/>
          </a:stretch>
        </p:blipFill>
        <p:spPr>
          <a:xfrm>
            <a:off x="969264" y="3666744"/>
            <a:ext cx="256032" cy="256032"/>
          </a:xfrm>
          <a:prstGeom prst="rect">
            <a:avLst/>
          </a:prstGeom>
        </p:spPr>
      </p:pic>
      <p:sp>
        <p:nvSpPr>
          <p:cNvPr id="11" name="Text 6"/>
          <p:cNvSpPr/>
          <p:nvPr/>
        </p:nvSpPr>
        <p:spPr>
          <a:xfrm>
            <a:off x="1600200" y="3474720"/>
            <a:ext cx="5486400" cy="640080"/>
          </a:xfrm>
          <a:prstGeom prst="rect">
            <a:avLst/>
          </a:prstGeom>
          <a:noFill/>
          <a:ln/>
        </p:spPr>
        <p:txBody>
          <a:bodyPr wrap="square" lIns="0" tIns="0" rIns="0" bIns="0" rtlCol="0" anchor="ctr"/>
          <a:lstStyle/>
          <a:p>
            <a:pPr marL="0" indent="0">
              <a:lnSpc>
                <a:spcPct val="105000"/>
              </a:lnSpc>
              <a:buNone/>
            </a:pPr>
            <a:r>
              <a:rPr lang="en-US" sz="1300" b="1" dirty="0">
                <a:solidFill>
                  <a:srgbClr val="1A1A1A"/>
                </a:solidFill>
                <a:latin typeface="Poppins" pitchFamily="34" charset="0"/>
                <a:ea typeface="Poppins" pitchFamily="34" charset="-122"/>
                <a:cs typeface="Poppins" pitchFamily="34" charset="-120"/>
              </a:rPr>
              <a:t>Anchor the basics  </a:t>
            </a:r>
            <a:r>
              <a:rPr lang="en-US" sz="1150" dirty="0">
                <a:solidFill>
                  <a:srgbClr val="6B6B6B"/>
                </a:solidFill>
                <a:latin typeface="Poppins" pitchFamily="34" charset="0"/>
                <a:ea typeface="Poppins" pitchFamily="34" charset="-122"/>
                <a:cs typeface="Poppins" pitchFamily="34" charset="-120"/>
              </a:rPr>
              <a:t>Always state what, when, where and that it is free.</a:t>
            </a:r>
            <a:endParaRPr lang="en-US" sz="1300" dirty="0"/>
          </a:p>
        </p:txBody>
      </p:sp>
      <p:sp>
        <p:nvSpPr>
          <p:cNvPr id="12" name="Shape 7"/>
          <p:cNvSpPr/>
          <p:nvPr/>
        </p:nvSpPr>
        <p:spPr>
          <a:xfrm>
            <a:off x="777240" y="4343400"/>
            <a:ext cx="640080" cy="640080"/>
          </a:xfrm>
          <a:prstGeom prst="ellipse">
            <a:avLst/>
          </a:prstGeom>
          <a:solidFill>
            <a:srgbClr val="FCE9EA"/>
          </a:solidFill>
          <a:ln w="12700">
            <a:solidFill>
              <a:srgbClr val="D21621"/>
            </a:solidFill>
            <a:prstDash val="solid"/>
          </a:ln>
        </p:spPr>
        <p:txBody>
          <a:bodyPr/>
          <a:lstStyle/>
          <a:p>
            <a:endParaRPr lang="en-US"/>
          </a:p>
        </p:txBody>
      </p:sp>
      <p:pic>
        <p:nvPicPr>
          <p:cNvPr id="13" name="Image 3" descr="/home/claude/build/icons/users.png"/>
          <p:cNvPicPr>
            <a:picLocks noChangeAspect="1"/>
          </p:cNvPicPr>
          <p:nvPr/>
        </p:nvPicPr>
        <p:blipFill>
          <a:blip r:embed="rId7"/>
          <a:stretch>
            <a:fillRect/>
          </a:stretch>
        </p:blipFill>
        <p:spPr>
          <a:xfrm>
            <a:off x="969264" y="4535424"/>
            <a:ext cx="256032" cy="256032"/>
          </a:xfrm>
          <a:prstGeom prst="rect">
            <a:avLst/>
          </a:prstGeom>
        </p:spPr>
      </p:pic>
      <p:sp>
        <p:nvSpPr>
          <p:cNvPr id="14" name="Text 8"/>
          <p:cNvSpPr/>
          <p:nvPr/>
        </p:nvSpPr>
        <p:spPr>
          <a:xfrm>
            <a:off x="1600200" y="4343400"/>
            <a:ext cx="5486400" cy="640080"/>
          </a:xfrm>
          <a:prstGeom prst="rect">
            <a:avLst/>
          </a:prstGeom>
          <a:noFill/>
          <a:ln/>
        </p:spPr>
        <p:txBody>
          <a:bodyPr wrap="square" lIns="0" tIns="0" rIns="0" bIns="0" rtlCol="0" anchor="ctr"/>
          <a:lstStyle/>
          <a:p>
            <a:pPr marL="0" indent="0">
              <a:lnSpc>
                <a:spcPct val="105000"/>
              </a:lnSpc>
              <a:buNone/>
            </a:pPr>
            <a:r>
              <a:rPr lang="en-US" sz="1300" b="1" dirty="0">
                <a:solidFill>
                  <a:srgbClr val="1A1A1A"/>
                </a:solidFill>
                <a:latin typeface="Poppins" pitchFamily="34" charset="0"/>
                <a:ea typeface="Poppins" pitchFamily="34" charset="-122"/>
                <a:cs typeface="Poppins" pitchFamily="34" charset="-120"/>
              </a:rPr>
              <a:t>Remove barriers  </a:t>
            </a:r>
            <a:r>
              <a:rPr lang="en-US" sz="1150" dirty="0">
                <a:solidFill>
                  <a:srgbClr val="6B6B6B"/>
                </a:solidFill>
                <a:latin typeface="Poppins" pitchFamily="34" charset="0"/>
                <a:ea typeface="Poppins" pitchFamily="34" charset="-122"/>
                <a:cs typeface="Poppins" pitchFamily="34" charset="-120"/>
              </a:rPr>
              <a:t>Name food, childcare, transportation, interpretation.</a:t>
            </a:r>
            <a:endParaRPr lang="en-US" sz="1300" dirty="0"/>
          </a:p>
        </p:txBody>
      </p:sp>
      <p:sp>
        <p:nvSpPr>
          <p:cNvPr id="15" name="Shape 9"/>
          <p:cNvSpPr/>
          <p:nvPr/>
        </p:nvSpPr>
        <p:spPr>
          <a:xfrm>
            <a:off x="777240" y="5212080"/>
            <a:ext cx="640080" cy="640080"/>
          </a:xfrm>
          <a:prstGeom prst="ellipse">
            <a:avLst/>
          </a:prstGeom>
          <a:solidFill>
            <a:srgbClr val="FCE9EA"/>
          </a:solidFill>
          <a:ln w="12700">
            <a:solidFill>
              <a:srgbClr val="D21621"/>
            </a:solidFill>
            <a:prstDash val="solid"/>
          </a:ln>
        </p:spPr>
        <p:txBody>
          <a:bodyPr/>
          <a:lstStyle/>
          <a:p>
            <a:endParaRPr lang="en-US"/>
          </a:p>
        </p:txBody>
      </p:sp>
      <p:pic>
        <p:nvPicPr>
          <p:cNvPr id="16" name="Image 4" descr="/home/claude/build/icons/handshake.png"/>
          <p:cNvPicPr>
            <a:picLocks noChangeAspect="1"/>
          </p:cNvPicPr>
          <p:nvPr/>
        </p:nvPicPr>
        <p:blipFill>
          <a:blip r:embed="rId8"/>
          <a:stretch>
            <a:fillRect/>
          </a:stretch>
        </p:blipFill>
        <p:spPr>
          <a:xfrm>
            <a:off x="969264" y="5404104"/>
            <a:ext cx="256032" cy="256032"/>
          </a:xfrm>
          <a:prstGeom prst="rect">
            <a:avLst/>
          </a:prstGeom>
        </p:spPr>
      </p:pic>
      <p:sp>
        <p:nvSpPr>
          <p:cNvPr id="17" name="Text 10"/>
          <p:cNvSpPr/>
          <p:nvPr/>
        </p:nvSpPr>
        <p:spPr>
          <a:xfrm>
            <a:off x="1600200" y="5212080"/>
            <a:ext cx="5486400" cy="640080"/>
          </a:xfrm>
          <a:prstGeom prst="rect">
            <a:avLst/>
          </a:prstGeom>
          <a:noFill/>
          <a:ln/>
        </p:spPr>
        <p:txBody>
          <a:bodyPr wrap="square" lIns="0" tIns="0" rIns="0" bIns="0" rtlCol="0" anchor="ctr"/>
          <a:lstStyle/>
          <a:p>
            <a:pPr marL="0" indent="0">
              <a:lnSpc>
                <a:spcPct val="105000"/>
              </a:lnSpc>
              <a:buNone/>
            </a:pPr>
            <a:r>
              <a:rPr lang="en-US" sz="1300" b="1" dirty="0">
                <a:solidFill>
                  <a:srgbClr val="1A1A1A"/>
                </a:solidFill>
                <a:latin typeface="Poppins" pitchFamily="34" charset="0"/>
                <a:ea typeface="Poppins" pitchFamily="34" charset="-122"/>
                <a:cs typeface="Poppins" pitchFamily="34" charset="-120"/>
              </a:rPr>
              <a:t>Use trusted voices  </a:t>
            </a:r>
            <a:r>
              <a:rPr lang="en-US" sz="1150" dirty="0">
                <a:solidFill>
                  <a:srgbClr val="6B6B6B"/>
                </a:solidFill>
                <a:latin typeface="Poppins" pitchFamily="34" charset="0"/>
                <a:ea typeface="Poppins" pitchFamily="34" charset="-122"/>
                <a:cs typeface="Poppins" pitchFamily="34" charset="-120"/>
              </a:rPr>
              <a:t>A familiar face outperforms a logo every time.</a:t>
            </a:r>
            <a:endParaRPr lang="en-US" sz="1300" dirty="0"/>
          </a:p>
        </p:txBody>
      </p:sp>
      <p:sp>
        <p:nvSpPr>
          <p:cNvPr id="18" name="Text 11"/>
          <p:cNvSpPr/>
          <p:nvPr/>
        </p:nvSpPr>
        <p:spPr>
          <a:xfrm>
            <a:off x="7818120" y="1691640"/>
            <a:ext cx="3657600" cy="274320"/>
          </a:xfrm>
          <a:prstGeom prst="rect">
            <a:avLst/>
          </a:prstGeom>
          <a:noFill/>
          <a:ln/>
        </p:spPr>
        <p:txBody>
          <a:bodyPr wrap="square" lIns="0" tIns="0" rIns="0" bIns="0" rtlCol="0" anchor="ctr"/>
          <a:lstStyle/>
          <a:p>
            <a:pPr marL="0" indent="0">
              <a:buNone/>
            </a:pPr>
            <a:r>
              <a:rPr lang="en-US" sz="1100" b="1" kern="0" spc="400" dirty="0">
                <a:solidFill>
                  <a:srgbClr val="D21621"/>
                </a:solidFill>
                <a:latin typeface="Poppins" pitchFamily="34" charset="0"/>
                <a:ea typeface="Poppins" pitchFamily="34" charset="-122"/>
                <a:cs typeface="Poppins" pitchFamily="34" charset="-120"/>
              </a:rPr>
              <a:t>EXAMPLE FLYER</a:t>
            </a:r>
            <a:endParaRPr lang="en-US" sz="1100" dirty="0"/>
          </a:p>
        </p:txBody>
      </p:sp>
      <p:pic>
        <p:nvPicPr>
          <p:cNvPr id="19" name="Image 5" descr="/home/claude/build/flyer_example.png"/>
          <p:cNvPicPr>
            <a:picLocks noChangeAspect="1"/>
          </p:cNvPicPr>
          <p:nvPr/>
        </p:nvPicPr>
        <p:blipFill>
          <a:blip r:embed="rId9"/>
          <a:srcRect/>
          <a:stretch/>
        </p:blipFill>
        <p:spPr>
          <a:xfrm>
            <a:off x="8275320" y="2011680"/>
            <a:ext cx="3063240" cy="3822192"/>
          </a:xfrm>
          <a:prstGeom prst="rect">
            <a:avLst/>
          </a:prstGeom>
        </p:spPr>
      </p:pic>
      <p:sp>
        <p:nvSpPr>
          <p:cNvPr id="20" name="Shape 12"/>
          <p:cNvSpPr/>
          <p:nvPr/>
        </p:nvSpPr>
        <p:spPr>
          <a:xfrm>
            <a:off x="685800" y="5943600"/>
            <a:ext cx="4389120" cy="420624"/>
          </a:xfrm>
          <a:prstGeom prst="roundRect">
            <a:avLst>
              <a:gd name="adj" fmla="val 50000"/>
            </a:avLst>
          </a:prstGeom>
          <a:solidFill>
            <a:srgbClr val="FCE9EA"/>
          </a:solidFill>
          <a:ln/>
        </p:spPr>
        <p:txBody>
          <a:bodyPr/>
          <a:lstStyle/>
          <a:p>
            <a:endParaRPr lang="en-US"/>
          </a:p>
        </p:txBody>
      </p:sp>
      <p:pic>
        <p:nvPicPr>
          <p:cNvPr id="21" name="Image 6" descr="/home/claude/build/icons/file.png"/>
          <p:cNvPicPr>
            <a:picLocks noChangeAspect="1"/>
          </p:cNvPicPr>
          <p:nvPr/>
        </p:nvPicPr>
        <p:blipFill>
          <a:blip r:embed="rId10"/>
          <a:stretch>
            <a:fillRect/>
          </a:stretch>
        </p:blipFill>
        <p:spPr>
          <a:xfrm>
            <a:off x="832104" y="6044184"/>
            <a:ext cx="219456" cy="219456"/>
          </a:xfrm>
          <a:prstGeom prst="rect">
            <a:avLst/>
          </a:prstGeom>
        </p:spPr>
      </p:pic>
      <p:sp>
        <p:nvSpPr>
          <p:cNvPr id="22" name="Text 13"/>
          <p:cNvSpPr/>
          <p:nvPr/>
        </p:nvSpPr>
        <p:spPr>
          <a:xfrm>
            <a:off x="1143000" y="5943600"/>
            <a:ext cx="3840480" cy="420624"/>
          </a:xfrm>
          <a:prstGeom prst="rect">
            <a:avLst/>
          </a:prstGeom>
          <a:noFill/>
          <a:ln/>
        </p:spPr>
        <p:txBody>
          <a:bodyPr wrap="square" lIns="0" tIns="0" rIns="0" bIns="0" rtlCol="0" anchor="ctr"/>
          <a:lstStyle/>
          <a:p>
            <a:pPr marL="0" indent="0">
              <a:buNone/>
            </a:pPr>
            <a:r>
              <a:rPr lang="en-US" sz="900" b="1" kern="0" spc="300" dirty="0">
                <a:solidFill>
                  <a:srgbClr val="D21621"/>
                </a:solidFill>
                <a:latin typeface="Poppins" pitchFamily="34" charset="0"/>
                <a:ea typeface="Poppins" pitchFamily="34" charset="-122"/>
                <a:cs typeface="Poppins" pitchFamily="34" charset="-120"/>
              </a:rPr>
              <a:t>TEMPLATE  </a:t>
            </a:r>
            <a:r>
              <a:rPr lang="en-US" sz="1000" dirty="0">
                <a:solidFill>
                  <a:srgbClr val="1A1A1A"/>
                </a:solidFill>
                <a:latin typeface="Poppins" pitchFamily="34" charset="0"/>
                <a:ea typeface="Poppins" pitchFamily="34" charset="-122"/>
                <a:cs typeface="Poppins" pitchFamily="34" charset="-120"/>
              </a:rPr>
              <a:t>Communication Tools</a:t>
            </a:r>
            <a:endParaRPr lang="en-US" sz="900" dirty="0"/>
          </a:p>
        </p:txBody>
      </p:sp>
      <p:sp>
        <p:nvSpPr>
          <p:cNvPr id="23" name="Text 14"/>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24" name="Text 15"/>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18</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STEP 8 · EVALUATE</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Capturing What Changed</a:t>
            </a:r>
            <a:endParaRPr lang="en-US" sz="3300" dirty="0"/>
          </a:p>
        </p:txBody>
      </p:sp>
      <p:sp>
        <p:nvSpPr>
          <p:cNvPr id="5" name="Text 2"/>
          <p:cNvSpPr/>
          <p:nvPr/>
        </p:nvSpPr>
        <p:spPr>
          <a:xfrm>
            <a:off x="685800" y="1645920"/>
            <a:ext cx="10607040" cy="548640"/>
          </a:xfrm>
          <a:prstGeom prst="rect">
            <a:avLst/>
          </a:prstGeom>
          <a:noFill/>
          <a:ln/>
        </p:spPr>
        <p:txBody>
          <a:bodyPr wrap="square" lIns="0" tIns="0" rIns="0" bIns="0" rtlCol="0" anchor="ctr"/>
          <a:lstStyle/>
          <a:p>
            <a:pPr marL="0" indent="0">
              <a:lnSpc>
                <a:spcPct val="118000"/>
              </a:lnSpc>
              <a:buNone/>
            </a:pPr>
            <a:r>
              <a:rPr lang="en-US" sz="1400" dirty="0">
                <a:solidFill>
                  <a:srgbClr val="1A1A1A"/>
                </a:solidFill>
                <a:latin typeface="Poppins" pitchFamily="34" charset="0"/>
                <a:ea typeface="Poppins" pitchFamily="34" charset="-122"/>
                <a:cs typeface="Poppins" pitchFamily="34" charset="-120"/>
              </a:rPr>
              <a:t>Evaluation turns a single event into evidence. Keep forms short, ask only what you will use, and collect them before participants leave.</a:t>
            </a:r>
            <a:endParaRPr lang="en-US" sz="1400" dirty="0"/>
          </a:p>
        </p:txBody>
      </p:sp>
      <p:sp>
        <p:nvSpPr>
          <p:cNvPr id="6" name="Shape 3"/>
          <p:cNvSpPr/>
          <p:nvPr/>
        </p:nvSpPr>
        <p:spPr>
          <a:xfrm>
            <a:off x="777240" y="2514600"/>
            <a:ext cx="5120640" cy="1234440"/>
          </a:xfrm>
          <a:prstGeom prst="roundRect">
            <a:avLst>
              <a:gd name="adj" fmla="val 5926"/>
            </a:avLst>
          </a:prstGeom>
          <a:solidFill>
            <a:srgbClr val="FFFFFF"/>
          </a:solidFill>
          <a:ln w="12700">
            <a:solidFill>
              <a:srgbClr val="D9D9D9"/>
            </a:solidFill>
            <a:prstDash val="solid"/>
          </a:ln>
        </p:spPr>
        <p:txBody>
          <a:bodyPr/>
          <a:lstStyle/>
          <a:p>
            <a:endParaRPr lang="en-US"/>
          </a:p>
        </p:txBody>
      </p:sp>
      <p:sp>
        <p:nvSpPr>
          <p:cNvPr id="7" name="Shape 4"/>
          <p:cNvSpPr/>
          <p:nvPr/>
        </p:nvSpPr>
        <p:spPr>
          <a:xfrm>
            <a:off x="1033272" y="2788920"/>
            <a:ext cx="713232" cy="713232"/>
          </a:xfrm>
          <a:prstGeom prst="ellipse">
            <a:avLst/>
          </a:prstGeom>
          <a:solidFill>
            <a:srgbClr val="D21621"/>
          </a:solidFill>
          <a:ln w="12700">
            <a:solidFill>
              <a:srgbClr val="D21621"/>
            </a:solidFill>
            <a:prstDash val="solid"/>
          </a:ln>
        </p:spPr>
        <p:txBody>
          <a:bodyPr/>
          <a:lstStyle/>
          <a:p>
            <a:endParaRPr lang="en-US"/>
          </a:p>
        </p:txBody>
      </p:sp>
      <p:pic>
        <p:nvPicPr>
          <p:cNvPr id="8" name="Image 1" descr="/home/claude/build/icons/bulb.png"/>
          <p:cNvPicPr>
            <a:picLocks noChangeAspect="1"/>
          </p:cNvPicPr>
          <p:nvPr/>
        </p:nvPicPr>
        <p:blipFill>
          <a:blip r:embed="rId5"/>
          <a:stretch>
            <a:fillRect/>
          </a:stretch>
        </p:blipFill>
        <p:spPr>
          <a:xfrm>
            <a:off x="1247242" y="3002890"/>
            <a:ext cx="285293" cy="285293"/>
          </a:xfrm>
          <a:prstGeom prst="rect">
            <a:avLst/>
          </a:prstGeom>
        </p:spPr>
      </p:pic>
      <p:pic>
        <p:nvPicPr>
          <p:cNvPr id="9" name="Image 2" descr="/home/claude/build/icons/bulb_w.png"/>
          <p:cNvPicPr>
            <a:picLocks noChangeAspect="1"/>
          </p:cNvPicPr>
          <p:nvPr/>
        </p:nvPicPr>
        <p:blipFill>
          <a:blip r:embed="rId6"/>
          <a:stretch>
            <a:fillRect/>
          </a:stretch>
        </p:blipFill>
        <p:spPr>
          <a:xfrm>
            <a:off x="1252728" y="3008376"/>
            <a:ext cx="274320" cy="274320"/>
          </a:xfrm>
          <a:prstGeom prst="rect">
            <a:avLst/>
          </a:prstGeom>
        </p:spPr>
      </p:pic>
      <p:sp>
        <p:nvSpPr>
          <p:cNvPr id="10" name="Text 5"/>
          <p:cNvSpPr/>
          <p:nvPr/>
        </p:nvSpPr>
        <p:spPr>
          <a:xfrm>
            <a:off x="1874520" y="2715768"/>
            <a:ext cx="3886200" cy="365760"/>
          </a:xfrm>
          <a:prstGeom prst="rect">
            <a:avLst/>
          </a:prstGeom>
          <a:noFill/>
          <a:ln/>
        </p:spPr>
        <p:txBody>
          <a:bodyPr wrap="square" lIns="0" tIns="0" rIns="0" bIns="0" rtlCol="0" anchor="ctr"/>
          <a:lstStyle/>
          <a:p>
            <a:pPr marL="0" indent="0">
              <a:buNone/>
            </a:pPr>
            <a:r>
              <a:rPr lang="en-US" sz="1400" b="1" dirty="0">
                <a:solidFill>
                  <a:srgbClr val="1A1A1A"/>
                </a:solidFill>
                <a:latin typeface="Poppins" pitchFamily="34" charset="0"/>
                <a:ea typeface="Poppins" pitchFamily="34" charset="-122"/>
                <a:cs typeface="Poppins" pitchFamily="34" charset="-120"/>
              </a:rPr>
              <a:t>Knowledge &amp; confidence</a:t>
            </a:r>
            <a:endParaRPr lang="en-US" sz="1400" dirty="0"/>
          </a:p>
        </p:txBody>
      </p:sp>
      <p:sp>
        <p:nvSpPr>
          <p:cNvPr id="11" name="Text 6"/>
          <p:cNvSpPr/>
          <p:nvPr/>
        </p:nvSpPr>
        <p:spPr>
          <a:xfrm>
            <a:off x="1874520" y="3081528"/>
            <a:ext cx="3931920" cy="594360"/>
          </a:xfrm>
          <a:prstGeom prst="rect">
            <a:avLst/>
          </a:prstGeom>
          <a:noFill/>
          <a:ln/>
        </p:spPr>
        <p:txBody>
          <a:bodyPr wrap="square" lIns="0" tIns="0" rIns="0" bIns="0" rtlCol="0" anchor="ctr"/>
          <a:lstStyle/>
          <a:p>
            <a:pPr marL="0" indent="0">
              <a:lnSpc>
                <a:spcPct val="110000"/>
              </a:lnSpc>
              <a:buNone/>
            </a:pPr>
            <a:r>
              <a:rPr lang="en-US" sz="1100" dirty="0">
                <a:solidFill>
                  <a:srgbClr val="6B6B6B"/>
                </a:solidFill>
                <a:latin typeface="Poppins" pitchFamily="34" charset="0"/>
                <a:ea typeface="Poppins" pitchFamily="34" charset="-122"/>
                <a:cs typeface="Poppins" pitchFamily="34" charset="-120"/>
              </a:rPr>
              <a:t>Do participants understand their heart health and know their numbers?</a:t>
            </a:r>
            <a:endParaRPr lang="en-US" sz="1100" dirty="0"/>
          </a:p>
        </p:txBody>
      </p:sp>
      <p:sp>
        <p:nvSpPr>
          <p:cNvPr id="12" name="Shape 7"/>
          <p:cNvSpPr/>
          <p:nvPr/>
        </p:nvSpPr>
        <p:spPr>
          <a:xfrm>
            <a:off x="6217920" y="2514600"/>
            <a:ext cx="5120640" cy="1234440"/>
          </a:xfrm>
          <a:prstGeom prst="roundRect">
            <a:avLst>
              <a:gd name="adj" fmla="val 5926"/>
            </a:avLst>
          </a:prstGeom>
          <a:solidFill>
            <a:srgbClr val="FFFFFF"/>
          </a:solidFill>
          <a:ln w="12700">
            <a:solidFill>
              <a:srgbClr val="D9D9D9"/>
            </a:solidFill>
            <a:prstDash val="solid"/>
          </a:ln>
        </p:spPr>
        <p:txBody>
          <a:bodyPr/>
          <a:lstStyle/>
          <a:p>
            <a:endParaRPr lang="en-US"/>
          </a:p>
        </p:txBody>
      </p:sp>
      <p:sp>
        <p:nvSpPr>
          <p:cNvPr id="13" name="Shape 8"/>
          <p:cNvSpPr/>
          <p:nvPr/>
        </p:nvSpPr>
        <p:spPr>
          <a:xfrm>
            <a:off x="6473952" y="2788920"/>
            <a:ext cx="713232" cy="713232"/>
          </a:xfrm>
          <a:prstGeom prst="ellipse">
            <a:avLst/>
          </a:prstGeom>
          <a:solidFill>
            <a:srgbClr val="D21621"/>
          </a:solidFill>
          <a:ln w="12700">
            <a:solidFill>
              <a:srgbClr val="D21621"/>
            </a:solidFill>
            <a:prstDash val="solid"/>
          </a:ln>
        </p:spPr>
        <p:txBody>
          <a:bodyPr/>
          <a:lstStyle/>
          <a:p>
            <a:endParaRPr lang="en-US"/>
          </a:p>
        </p:txBody>
      </p:sp>
      <p:pic>
        <p:nvPicPr>
          <p:cNvPr id="14" name="Image 3" descr="/home/claude/build/icons/seedling.png"/>
          <p:cNvPicPr>
            <a:picLocks noChangeAspect="1"/>
          </p:cNvPicPr>
          <p:nvPr/>
        </p:nvPicPr>
        <p:blipFill>
          <a:blip r:embed="rId7"/>
          <a:stretch>
            <a:fillRect/>
          </a:stretch>
        </p:blipFill>
        <p:spPr>
          <a:xfrm>
            <a:off x="6687922" y="3002890"/>
            <a:ext cx="285293" cy="285293"/>
          </a:xfrm>
          <a:prstGeom prst="rect">
            <a:avLst/>
          </a:prstGeom>
        </p:spPr>
      </p:pic>
      <p:pic>
        <p:nvPicPr>
          <p:cNvPr id="15" name="Image 4" descr="/home/claude/build/icons/seedling_w.png"/>
          <p:cNvPicPr>
            <a:picLocks noChangeAspect="1"/>
          </p:cNvPicPr>
          <p:nvPr/>
        </p:nvPicPr>
        <p:blipFill>
          <a:blip r:embed="rId8"/>
          <a:stretch>
            <a:fillRect/>
          </a:stretch>
        </p:blipFill>
        <p:spPr>
          <a:xfrm>
            <a:off x="6693408" y="3008376"/>
            <a:ext cx="274320" cy="274320"/>
          </a:xfrm>
          <a:prstGeom prst="rect">
            <a:avLst/>
          </a:prstGeom>
        </p:spPr>
      </p:pic>
      <p:sp>
        <p:nvSpPr>
          <p:cNvPr id="16" name="Text 9"/>
          <p:cNvSpPr/>
          <p:nvPr/>
        </p:nvSpPr>
        <p:spPr>
          <a:xfrm>
            <a:off x="7315200" y="2715768"/>
            <a:ext cx="3886200" cy="365760"/>
          </a:xfrm>
          <a:prstGeom prst="rect">
            <a:avLst/>
          </a:prstGeom>
          <a:noFill/>
          <a:ln/>
        </p:spPr>
        <p:txBody>
          <a:bodyPr wrap="square" lIns="0" tIns="0" rIns="0" bIns="0" rtlCol="0" anchor="ctr"/>
          <a:lstStyle/>
          <a:p>
            <a:pPr marL="0" indent="0">
              <a:buNone/>
            </a:pPr>
            <a:r>
              <a:rPr lang="en-US" sz="1400" b="1" dirty="0">
                <a:solidFill>
                  <a:srgbClr val="1A1A1A"/>
                </a:solidFill>
                <a:latin typeface="Poppins" pitchFamily="34" charset="0"/>
                <a:ea typeface="Poppins" pitchFamily="34" charset="-122"/>
                <a:cs typeface="Poppins" pitchFamily="34" charset="-120"/>
              </a:rPr>
              <a:t>Behavior intent</a:t>
            </a:r>
            <a:endParaRPr lang="en-US" sz="1400" dirty="0"/>
          </a:p>
        </p:txBody>
      </p:sp>
      <p:sp>
        <p:nvSpPr>
          <p:cNvPr id="17" name="Text 10"/>
          <p:cNvSpPr/>
          <p:nvPr/>
        </p:nvSpPr>
        <p:spPr>
          <a:xfrm>
            <a:off x="7315200" y="3081528"/>
            <a:ext cx="3931920" cy="594360"/>
          </a:xfrm>
          <a:prstGeom prst="rect">
            <a:avLst/>
          </a:prstGeom>
          <a:noFill/>
          <a:ln/>
        </p:spPr>
        <p:txBody>
          <a:bodyPr wrap="square" lIns="0" tIns="0" rIns="0" bIns="0" rtlCol="0" anchor="ctr"/>
          <a:lstStyle/>
          <a:p>
            <a:pPr marL="0" indent="0">
              <a:lnSpc>
                <a:spcPct val="110000"/>
              </a:lnSpc>
              <a:buNone/>
            </a:pPr>
            <a:r>
              <a:rPr lang="en-US" sz="1100" dirty="0">
                <a:solidFill>
                  <a:srgbClr val="6B6B6B"/>
                </a:solidFill>
                <a:latin typeface="Poppins" pitchFamily="34" charset="0"/>
                <a:ea typeface="Poppins" pitchFamily="34" charset="-122"/>
                <a:cs typeface="Poppins" pitchFamily="34" charset="-120"/>
              </a:rPr>
              <a:t>What will they do next — check BP, eat better, move more, quit tobacco?</a:t>
            </a:r>
            <a:endParaRPr lang="en-US" sz="1100" dirty="0"/>
          </a:p>
        </p:txBody>
      </p:sp>
      <p:sp>
        <p:nvSpPr>
          <p:cNvPr id="18" name="Shape 11"/>
          <p:cNvSpPr/>
          <p:nvPr/>
        </p:nvSpPr>
        <p:spPr>
          <a:xfrm>
            <a:off x="777240" y="3977640"/>
            <a:ext cx="5120640" cy="1234440"/>
          </a:xfrm>
          <a:prstGeom prst="roundRect">
            <a:avLst>
              <a:gd name="adj" fmla="val 5926"/>
            </a:avLst>
          </a:prstGeom>
          <a:solidFill>
            <a:srgbClr val="FFFFFF"/>
          </a:solidFill>
          <a:ln w="12700">
            <a:solidFill>
              <a:srgbClr val="D9D9D9"/>
            </a:solidFill>
            <a:prstDash val="solid"/>
          </a:ln>
        </p:spPr>
        <p:txBody>
          <a:bodyPr/>
          <a:lstStyle/>
          <a:p>
            <a:endParaRPr lang="en-US"/>
          </a:p>
        </p:txBody>
      </p:sp>
      <p:sp>
        <p:nvSpPr>
          <p:cNvPr id="19" name="Shape 12"/>
          <p:cNvSpPr/>
          <p:nvPr/>
        </p:nvSpPr>
        <p:spPr>
          <a:xfrm>
            <a:off x="1033272" y="4251960"/>
            <a:ext cx="713232" cy="713232"/>
          </a:xfrm>
          <a:prstGeom prst="ellipse">
            <a:avLst/>
          </a:prstGeom>
          <a:solidFill>
            <a:srgbClr val="D21621"/>
          </a:solidFill>
          <a:ln w="12700">
            <a:solidFill>
              <a:srgbClr val="D21621"/>
            </a:solidFill>
            <a:prstDash val="solid"/>
          </a:ln>
        </p:spPr>
        <p:txBody>
          <a:bodyPr/>
          <a:lstStyle/>
          <a:p>
            <a:endParaRPr lang="en-US"/>
          </a:p>
        </p:txBody>
      </p:sp>
      <p:pic>
        <p:nvPicPr>
          <p:cNvPr id="20" name="Image 5" descr="/home/claude/build/icons/check.png"/>
          <p:cNvPicPr>
            <a:picLocks noChangeAspect="1"/>
          </p:cNvPicPr>
          <p:nvPr/>
        </p:nvPicPr>
        <p:blipFill>
          <a:blip r:embed="rId9"/>
          <a:stretch>
            <a:fillRect/>
          </a:stretch>
        </p:blipFill>
        <p:spPr>
          <a:xfrm>
            <a:off x="1247242" y="4465930"/>
            <a:ext cx="285293" cy="285293"/>
          </a:xfrm>
          <a:prstGeom prst="rect">
            <a:avLst/>
          </a:prstGeom>
        </p:spPr>
      </p:pic>
      <p:pic>
        <p:nvPicPr>
          <p:cNvPr id="21" name="Image 6" descr="/home/claude/build/icons/check_w.png"/>
          <p:cNvPicPr>
            <a:picLocks noChangeAspect="1"/>
          </p:cNvPicPr>
          <p:nvPr/>
        </p:nvPicPr>
        <p:blipFill>
          <a:blip r:embed="rId10"/>
          <a:stretch>
            <a:fillRect/>
          </a:stretch>
        </p:blipFill>
        <p:spPr>
          <a:xfrm>
            <a:off x="1252728" y="4471416"/>
            <a:ext cx="274320" cy="274320"/>
          </a:xfrm>
          <a:prstGeom prst="rect">
            <a:avLst/>
          </a:prstGeom>
        </p:spPr>
      </p:pic>
      <p:sp>
        <p:nvSpPr>
          <p:cNvPr id="22" name="Text 13"/>
          <p:cNvSpPr/>
          <p:nvPr/>
        </p:nvSpPr>
        <p:spPr>
          <a:xfrm>
            <a:off x="1874520" y="4178808"/>
            <a:ext cx="3886200" cy="365760"/>
          </a:xfrm>
          <a:prstGeom prst="rect">
            <a:avLst/>
          </a:prstGeom>
          <a:noFill/>
          <a:ln/>
        </p:spPr>
        <p:txBody>
          <a:bodyPr wrap="square" lIns="0" tIns="0" rIns="0" bIns="0" rtlCol="0" anchor="ctr"/>
          <a:lstStyle/>
          <a:p>
            <a:pPr marL="0" indent="0">
              <a:buNone/>
            </a:pPr>
            <a:r>
              <a:rPr lang="en-US" sz="1400" b="1" dirty="0">
                <a:solidFill>
                  <a:srgbClr val="1A1A1A"/>
                </a:solidFill>
                <a:latin typeface="Poppins" pitchFamily="34" charset="0"/>
                <a:ea typeface="Poppins" pitchFamily="34" charset="-122"/>
                <a:cs typeface="Poppins" pitchFamily="34" charset="-120"/>
              </a:rPr>
              <a:t>Satisfaction &amp; reach</a:t>
            </a:r>
            <a:endParaRPr lang="en-US" sz="1400" dirty="0"/>
          </a:p>
        </p:txBody>
      </p:sp>
      <p:sp>
        <p:nvSpPr>
          <p:cNvPr id="23" name="Text 14"/>
          <p:cNvSpPr/>
          <p:nvPr/>
        </p:nvSpPr>
        <p:spPr>
          <a:xfrm>
            <a:off x="1874520" y="4544568"/>
            <a:ext cx="3931920" cy="594360"/>
          </a:xfrm>
          <a:prstGeom prst="rect">
            <a:avLst/>
          </a:prstGeom>
          <a:noFill/>
          <a:ln/>
        </p:spPr>
        <p:txBody>
          <a:bodyPr wrap="square" lIns="0" tIns="0" rIns="0" bIns="0" rtlCol="0" anchor="ctr"/>
          <a:lstStyle/>
          <a:p>
            <a:pPr marL="0" indent="0">
              <a:lnSpc>
                <a:spcPct val="110000"/>
              </a:lnSpc>
              <a:buNone/>
            </a:pPr>
            <a:r>
              <a:rPr lang="en-US" sz="1100" dirty="0">
                <a:solidFill>
                  <a:srgbClr val="6B6B6B"/>
                </a:solidFill>
                <a:latin typeface="Poppins" pitchFamily="34" charset="0"/>
                <a:ea typeface="Poppins" pitchFamily="34" charset="-122"/>
                <a:cs typeface="Poppins" pitchFamily="34" charset="-120"/>
              </a:rPr>
              <a:t>Was it helpful, and how did they hear about you?</a:t>
            </a:r>
            <a:endParaRPr lang="en-US" sz="1100" dirty="0"/>
          </a:p>
        </p:txBody>
      </p:sp>
      <p:sp>
        <p:nvSpPr>
          <p:cNvPr id="24" name="Shape 15"/>
          <p:cNvSpPr/>
          <p:nvPr/>
        </p:nvSpPr>
        <p:spPr>
          <a:xfrm>
            <a:off x="6217920" y="3977640"/>
            <a:ext cx="5120640" cy="1234440"/>
          </a:xfrm>
          <a:prstGeom prst="roundRect">
            <a:avLst>
              <a:gd name="adj" fmla="val 5926"/>
            </a:avLst>
          </a:prstGeom>
          <a:solidFill>
            <a:srgbClr val="FFFFFF"/>
          </a:solidFill>
          <a:ln w="12700">
            <a:solidFill>
              <a:srgbClr val="D9D9D9"/>
            </a:solidFill>
            <a:prstDash val="solid"/>
          </a:ln>
        </p:spPr>
        <p:txBody>
          <a:bodyPr/>
          <a:lstStyle/>
          <a:p>
            <a:endParaRPr lang="en-US"/>
          </a:p>
        </p:txBody>
      </p:sp>
      <p:sp>
        <p:nvSpPr>
          <p:cNvPr id="25" name="Shape 16"/>
          <p:cNvSpPr/>
          <p:nvPr/>
        </p:nvSpPr>
        <p:spPr>
          <a:xfrm>
            <a:off x="6473952" y="4251960"/>
            <a:ext cx="713232" cy="713232"/>
          </a:xfrm>
          <a:prstGeom prst="ellipse">
            <a:avLst/>
          </a:prstGeom>
          <a:solidFill>
            <a:srgbClr val="D21621"/>
          </a:solidFill>
          <a:ln w="12700">
            <a:solidFill>
              <a:srgbClr val="D21621"/>
            </a:solidFill>
            <a:prstDash val="solid"/>
          </a:ln>
        </p:spPr>
        <p:txBody>
          <a:bodyPr/>
          <a:lstStyle/>
          <a:p>
            <a:endParaRPr lang="en-US"/>
          </a:p>
        </p:txBody>
      </p:sp>
      <p:pic>
        <p:nvPicPr>
          <p:cNvPr id="26" name="Image 7" descr="/home/claude/build/icons/stetho.png"/>
          <p:cNvPicPr>
            <a:picLocks noChangeAspect="1"/>
          </p:cNvPicPr>
          <p:nvPr/>
        </p:nvPicPr>
        <p:blipFill>
          <a:blip r:embed="rId11"/>
          <a:stretch>
            <a:fillRect/>
          </a:stretch>
        </p:blipFill>
        <p:spPr>
          <a:xfrm>
            <a:off x="6687922" y="4465930"/>
            <a:ext cx="285293" cy="285293"/>
          </a:xfrm>
          <a:prstGeom prst="rect">
            <a:avLst/>
          </a:prstGeom>
        </p:spPr>
      </p:pic>
      <p:pic>
        <p:nvPicPr>
          <p:cNvPr id="27" name="Image 8" descr="/home/claude/build/icons/stetho_w.png"/>
          <p:cNvPicPr>
            <a:picLocks noChangeAspect="1"/>
          </p:cNvPicPr>
          <p:nvPr/>
        </p:nvPicPr>
        <p:blipFill>
          <a:blip r:embed="rId12"/>
          <a:stretch>
            <a:fillRect/>
          </a:stretch>
        </p:blipFill>
        <p:spPr>
          <a:xfrm>
            <a:off x="6693408" y="4471416"/>
            <a:ext cx="274320" cy="274320"/>
          </a:xfrm>
          <a:prstGeom prst="rect">
            <a:avLst/>
          </a:prstGeom>
        </p:spPr>
      </p:pic>
      <p:sp>
        <p:nvSpPr>
          <p:cNvPr id="28" name="Text 17"/>
          <p:cNvSpPr/>
          <p:nvPr/>
        </p:nvSpPr>
        <p:spPr>
          <a:xfrm>
            <a:off x="7315200" y="4178808"/>
            <a:ext cx="3886200" cy="365760"/>
          </a:xfrm>
          <a:prstGeom prst="rect">
            <a:avLst/>
          </a:prstGeom>
          <a:noFill/>
          <a:ln/>
        </p:spPr>
        <p:txBody>
          <a:bodyPr wrap="square" lIns="0" tIns="0" rIns="0" bIns="0" rtlCol="0" anchor="ctr"/>
          <a:lstStyle/>
          <a:p>
            <a:pPr marL="0" indent="0">
              <a:buNone/>
            </a:pPr>
            <a:r>
              <a:rPr lang="en-US" sz="1400" b="1" dirty="0">
                <a:solidFill>
                  <a:srgbClr val="1A1A1A"/>
                </a:solidFill>
                <a:latin typeface="Poppins" pitchFamily="34" charset="0"/>
                <a:ea typeface="Poppins" pitchFamily="34" charset="-122"/>
                <a:cs typeface="Poppins" pitchFamily="34" charset="-120"/>
              </a:rPr>
              <a:t>Screening results</a:t>
            </a:r>
            <a:endParaRPr lang="en-US" sz="1400" dirty="0"/>
          </a:p>
        </p:txBody>
      </p:sp>
      <p:sp>
        <p:nvSpPr>
          <p:cNvPr id="29" name="Text 18"/>
          <p:cNvSpPr/>
          <p:nvPr/>
        </p:nvSpPr>
        <p:spPr>
          <a:xfrm>
            <a:off x="7315200" y="4544568"/>
            <a:ext cx="3931920" cy="594360"/>
          </a:xfrm>
          <a:prstGeom prst="rect">
            <a:avLst/>
          </a:prstGeom>
          <a:noFill/>
          <a:ln/>
        </p:spPr>
        <p:txBody>
          <a:bodyPr wrap="square" lIns="0" tIns="0" rIns="0" bIns="0" rtlCol="0" anchor="ctr"/>
          <a:lstStyle/>
          <a:p>
            <a:pPr marL="0" indent="0">
              <a:lnSpc>
                <a:spcPct val="110000"/>
              </a:lnSpc>
              <a:buNone/>
            </a:pPr>
            <a:r>
              <a:rPr lang="en-US" sz="1100" dirty="0">
                <a:solidFill>
                  <a:srgbClr val="6B6B6B"/>
                </a:solidFill>
                <a:latin typeface="Poppins" pitchFamily="34" charset="0"/>
                <a:ea typeface="Poppins" pitchFamily="34" charset="-122"/>
                <a:cs typeface="Poppins" pitchFamily="34" charset="-120"/>
              </a:rPr>
              <a:t>Capture de-identified values and pair every flag with a referral.</a:t>
            </a:r>
            <a:endParaRPr lang="en-US" sz="1100" dirty="0"/>
          </a:p>
        </p:txBody>
      </p:sp>
      <p:sp>
        <p:nvSpPr>
          <p:cNvPr id="30" name="Shape 19"/>
          <p:cNvSpPr/>
          <p:nvPr/>
        </p:nvSpPr>
        <p:spPr>
          <a:xfrm>
            <a:off x="685800" y="5715000"/>
            <a:ext cx="4206240" cy="420624"/>
          </a:xfrm>
          <a:prstGeom prst="roundRect">
            <a:avLst>
              <a:gd name="adj" fmla="val 50000"/>
            </a:avLst>
          </a:prstGeom>
          <a:solidFill>
            <a:srgbClr val="FCE9EA"/>
          </a:solidFill>
          <a:ln/>
        </p:spPr>
        <p:txBody>
          <a:bodyPr/>
          <a:lstStyle/>
          <a:p>
            <a:endParaRPr lang="en-US"/>
          </a:p>
        </p:txBody>
      </p:sp>
      <p:pic>
        <p:nvPicPr>
          <p:cNvPr id="31" name="Image 9" descr="/home/claude/build/icons/file.png"/>
          <p:cNvPicPr>
            <a:picLocks noChangeAspect="1"/>
          </p:cNvPicPr>
          <p:nvPr/>
        </p:nvPicPr>
        <p:blipFill>
          <a:blip r:embed="rId13"/>
          <a:stretch>
            <a:fillRect/>
          </a:stretch>
        </p:blipFill>
        <p:spPr>
          <a:xfrm>
            <a:off x="832104" y="5815584"/>
            <a:ext cx="219456" cy="219456"/>
          </a:xfrm>
          <a:prstGeom prst="rect">
            <a:avLst/>
          </a:prstGeom>
        </p:spPr>
      </p:pic>
      <p:sp>
        <p:nvSpPr>
          <p:cNvPr id="32" name="Text 20"/>
          <p:cNvSpPr/>
          <p:nvPr/>
        </p:nvSpPr>
        <p:spPr>
          <a:xfrm>
            <a:off x="1143000" y="5715000"/>
            <a:ext cx="3657600" cy="420624"/>
          </a:xfrm>
          <a:prstGeom prst="rect">
            <a:avLst/>
          </a:prstGeom>
          <a:noFill/>
          <a:ln/>
        </p:spPr>
        <p:txBody>
          <a:bodyPr wrap="square" lIns="0" tIns="0" rIns="0" bIns="0" rtlCol="0" anchor="ctr"/>
          <a:lstStyle/>
          <a:p>
            <a:pPr marL="0" indent="0">
              <a:buNone/>
            </a:pPr>
            <a:r>
              <a:rPr lang="en-US" sz="900" b="1" kern="0" spc="300" dirty="0">
                <a:solidFill>
                  <a:srgbClr val="D21621"/>
                </a:solidFill>
                <a:latin typeface="Poppins" pitchFamily="34" charset="0"/>
                <a:ea typeface="Poppins" pitchFamily="34" charset="-122"/>
                <a:cs typeface="Poppins" pitchFamily="34" charset="-120"/>
              </a:rPr>
              <a:t>TEMPLATE  </a:t>
            </a:r>
            <a:r>
              <a:rPr lang="en-US" sz="1000" dirty="0">
                <a:solidFill>
                  <a:srgbClr val="1A1A1A"/>
                </a:solidFill>
                <a:latin typeface="Poppins" pitchFamily="34" charset="0"/>
                <a:ea typeface="Poppins" pitchFamily="34" charset="-122"/>
                <a:cs typeface="Poppins" pitchFamily="34" charset="-120"/>
              </a:rPr>
              <a:t>Evaluation Forms</a:t>
            </a:r>
            <a:endParaRPr lang="en-US" sz="900" dirty="0"/>
          </a:p>
        </p:txBody>
      </p:sp>
      <p:sp>
        <p:nvSpPr>
          <p:cNvPr id="33" name="Text 21"/>
          <p:cNvSpPr/>
          <p:nvPr/>
        </p:nvSpPr>
        <p:spPr>
          <a:xfrm>
            <a:off x="5120640" y="5715000"/>
            <a:ext cx="6217920" cy="420624"/>
          </a:xfrm>
          <a:prstGeom prst="rect">
            <a:avLst/>
          </a:prstGeom>
          <a:noFill/>
          <a:ln/>
        </p:spPr>
        <p:txBody>
          <a:bodyPr wrap="square" lIns="0" tIns="0" rIns="0" bIns="0" rtlCol="0" anchor="ctr"/>
          <a:lstStyle/>
          <a:p>
            <a:pPr marL="0" indent="0">
              <a:buNone/>
            </a:pPr>
            <a:r>
              <a:rPr lang="en-US" sz="1150" i="1" dirty="0">
                <a:solidFill>
                  <a:srgbClr val="6B6B6B"/>
                </a:solidFill>
                <a:latin typeface="Poppins" pitchFamily="34" charset="0"/>
                <a:ea typeface="Poppins" pitchFamily="34" charset="-122"/>
                <a:cs typeface="Poppins" pitchFamily="34" charset="-120"/>
              </a:rPr>
              <a:t>Includes a participant survey, screening card, and partner debrief.</a:t>
            </a:r>
            <a:endParaRPr lang="en-US" sz="1150" dirty="0"/>
          </a:p>
        </p:txBody>
      </p:sp>
      <p:sp>
        <p:nvSpPr>
          <p:cNvPr id="34" name="Text 22"/>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35" name="Text 23"/>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19</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A WORD BEFORE YOU BEGIN</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Foreword</a:t>
            </a:r>
            <a:endParaRPr lang="en-US" sz="3300" dirty="0"/>
          </a:p>
        </p:txBody>
      </p:sp>
      <p:sp>
        <p:nvSpPr>
          <p:cNvPr id="5" name="Text 2"/>
          <p:cNvSpPr/>
          <p:nvPr/>
        </p:nvSpPr>
        <p:spPr>
          <a:xfrm>
            <a:off x="685800" y="1783080"/>
            <a:ext cx="5257800" cy="3566160"/>
          </a:xfrm>
          <a:prstGeom prst="rect">
            <a:avLst/>
          </a:prstGeom>
          <a:noFill/>
          <a:ln/>
        </p:spPr>
        <p:txBody>
          <a:bodyPr wrap="square" lIns="0" tIns="0" rIns="0" bIns="0" rtlCol="0" anchor="t"/>
          <a:lstStyle/>
          <a:p>
            <a:pPr marL="0" indent="0">
              <a:lnSpc>
                <a:spcPct val="122000"/>
              </a:lnSpc>
              <a:spcAft>
                <a:spcPts val="1000"/>
              </a:spcAft>
              <a:buNone/>
            </a:pPr>
            <a:r>
              <a:rPr lang="en-US" sz="1400" dirty="0">
                <a:solidFill>
                  <a:srgbClr val="1A1A1A"/>
                </a:solidFill>
                <a:latin typeface="Poppins" pitchFamily="34" charset="0"/>
                <a:ea typeface="Poppins" pitchFamily="34" charset="-122"/>
                <a:cs typeface="Poppins" pitchFamily="34" charset="-120"/>
              </a:rPr>
              <a:t>Heart disease remains the leading cause of death in the United States, and its weight falls hardest on rural and underserved communities, the places where care is furthest away and where a single screening can change the course of a life.</a:t>
            </a:r>
            <a:endParaRPr lang="en-US" sz="1400" dirty="0"/>
          </a:p>
          <a:p>
            <a:pPr marL="0" indent="0">
              <a:lnSpc>
                <a:spcPct val="122000"/>
              </a:lnSpc>
              <a:spcAft>
                <a:spcPts val="1000"/>
              </a:spcAft>
              <a:buNone/>
            </a:pPr>
            <a:r>
              <a:rPr lang="en-US" sz="1400" dirty="0">
                <a:solidFill>
                  <a:srgbClr val="1A1A1A"/>
                </a:solidFill>
                <a:latin typeface="Poppins" pitchFamily="34" charset="0"/>
                <a:ea typeface="Poppins" pitchFamily="34" charset="-122"/>
                <a:cs typeface="Poppins" pitchFamily="34" charset="-120"/>
              </a:rPr>
              <a:t>Closing that gap will not come from any one hospital, agency, or grant. It comes from collaboratives: hospitals, public health agencies, community and faith-based organizations, funders, and residents themselves, working from a shared playbook.</a:t>
            </a:r>
            <a:endParaRPr lang="en-US" sz="1400" dirty="0"/>
          </a:p>
        </p:txBody>
      </p:sp>
      <p:sp>
        <p:nvSpPr>
          <p:cNvPr id="6" name="Text 3"/>
          <p:cNvSpPr/>
          <p:nvPr/>
        </p:nvSpPr>
        <p:spPr>
          <a:xfrm>
            <a:off x="6355080" y="1783080"/>
            <a:ext cx="5120640" cy="3566160"/>
          </a:xfrm>
          <a:prstGeom prst="rect">
            <a:avLst/>
          </a:prstGeom>
          <a:noFill/>
          <a:ln/>
        </p:spPr>
        <p:txBody>
          <a:bodyPr wrap="square" lIns="0" tIns="0" rIns="0" bIns="0" rtlCol="0" anchor="t"/>
          <a:lstStyle/>
          <a:p>
            <a:pPr marL="0" indent="0">
              <a:lnSpc>
                <a:spcPct val="122000"/>
              </a:lnSpc>
              <a:spcAft>
                <a:spcPts val="1000"/>
              </a:spcAft>
              <a:buNone/>
            </a:pPr>
            <a:r>
              <a:rPr lang="en-US" sz="1400" dirty="0">
                <a:solidFill>
                  <a:srgbClr val="1A1A1A"/>
                </a:solidFill>
                <a:latin typeface="Poppins" pitchFamily="34" charset="0"/>
                <a:ea typeface="Poppins" pitchFamily="34" charset="-122"/>
                <a:cs typeface="Poppins" pitchFamily="34" charset="-120"/>
              </a:rPr>
              <a:t>This toolkit is that playbook. It helps partners move from intention to impact, establishing the foundation for a cardiovascular collaborative, bringing the right players to the table, defining cardiovascular health in measurable terms, and designing programming with the community rather than for it.</a:t>
            </a:r>
            <a:endParaRPr lang="en-US" sz="1400" dirty="0"/>
          </a:p>
          <a:p>
            <a:pPr marL="0" indent="0">
              <a:lnSpc>
                <a:spcPct val="122000"/>
              </a:lnSpc>
              <a:spcAft>
                <a:spcPts val="1000"/>
              </a:spcAft>
              <a:buNone/>
            </a:pPr>
            <a:r>
              <a:rPr lang="en-US" sz="1400" dirty="0">
                <a:solidFill>
                  <a:srgbClr val="1A1A1A"/>
                </a:solidFill>
                <a:latin typeface="Poppins" pitchFamily="34" charset="0"/>
                <a:ea typeface="Poppins" pitchFamily="34" charset="-122"/>
                <a:cs typeface="Poppins" pitchFamily="34" charset="-120"/>
              </a:rPr>
              <a:t>The method is deliberately simple, because simple methods get used. Define your terms once. Convene before you build. Measure what you said you would. Report back to the people you serve.</a:t>
            </a:r>
            <a:endParaRPr lang="en-US" sz="1400" dirty="0"/>
          </a:p>
        </p:txBody>
      </p:sp>
      <p:sp>
        <p:nvSpPr>
          <p:cNvPr id="7" name="Shape 4"/>
          <p:cNvSpPr/>
          <p:nvPr/>
        </p:nvSpPr>
        <p:spPr>
          <a:xfrm>
            <a:off x="685800" y="5486400"/>
            <a:ext cx="10789920" cy="786384"/>
          </a:xfrm>
          <a:prstGeom prst="roundRect">
            <a:avLst>
              <a:gd name="adj" fmla="val 11628"/>
            </a:avLst>
          </a:prstGeom>
          <a:solidFill>
            <a:srgbClr val="D21621"/>
          </a:solidFill>
          <a:ln/>
        </p:spPr>
        <p:txBody>
          <a:bodyPr/>
          <a:lstStyle/>
          <a:p>
            <a:endParaRPr lang="en-US"/>
          </a:p>
        </p:txBody>
      </p:sp>
      <p:sp>
        <p:nvSpPr>
          <p:cNvPr id="8" name="Text 5"/>
          <p:cNvSpPr/>
          <p:nvPr/>
        </p:nvSpPr>
        <p:spPr>
          <a:xfrm>
            <a:off x="1005840" y="5486400"/>
            <a:ext cx="10149840" cy="786384"/>
          </a:xfrm>
          <a:prstGeom prst="rect">
            <a:avLst/>
          </a:prstGeom>
          <a:noFill/>
          <a:ln/>
        </p:spPr>
        <p:txBody>
          <a:bodyPr wrap="square" lIns="0" tIns="0" rIns="0" bIns="0" rtlCol="0" anchor="ctr"/>
          <a:lstStyle/>
          <a:p>
            <a:pPr marL="0" indent="0">
              <a:buNone/>
            </a:pPr>
            <a:r>
              <a:rPr lang="en-US" sz="1450" b="1" i="1" dirty="0">
                <a:solidFill>
                  <a:srgbClr val="FFFFFF"/>
                </a:solidFill>
                <a:latin typeface="Poppins" pitchFamily="34" charset="0"/>
                <a:ea typeface="Poppins" pitchFamily="34" charset="-122"/>
                <a:cs typeface="Poppins" pitchFamily="34" charset="-120"/>
              </a:rPr>
              <a:t>Do this consistently, across enough communities, and rural cardiovascular health transformation becomes something you can show.</a:t>
            </a:r>
            <a:endParaRPr lang="en-US" sz="1450" dirty="0"/>
          </a:p>
        </p:txBody>
      </p:sp>
      <p:sp>
        <p:nvSpPr>
          <p:cNvPr id="9" name="Text 6"/>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10" name="Text 7"/>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STEP 9 · MEASURE</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Data &amp; Geo Methodology</a:t>
            </a:r>
            <a:endParaRPr lang="en-US" sz="3300" dirty="0"/>
          </a:p>
        </p:txBody>
      </p:sp>
      <p:sp>
        <p:nvSpPr>
          <p:cNvPr id="5" name="Text 2"/>
          <p:cNvSpPr/>
          <p:nvPr/>
        </p:nvSpPr>
        <p:spPr>
          <a:xfrm>
            <a:off x="685800" y="1645920"/>
            <a:ext cx="10607040" cy="548640"/>
          </a:xfrm>
          <a:prstGeom prst="rect">
            <a:avLst/>
          </a:prstGeom>
          <a:noFill/>
          <a:ln/>
        </p:spPr>
        <p:txBody>
          <a:bodyPr wrap="square" lIns="0" tIns="0" rIns="0" bIns="0" rtlCol="0" anchor="ctr"/>
          <a:lstStyle/>
          <a:p>
            <a:pPr marL="0" indent="0">
              <a:lnSpc>
                <a:spcPct val="118000"/>
              </a:lnSpc>
              <a:buNone/>
            </a:pPr>
            <a:r>
              <a:rPr lang="en-US" sz="1400" dirty="0">
                <a:solidFill>
                  <a:srgbClr val="1A1A1A"/>
                </a:solidFill>
                <a:latin typeface="Poppins" pitchFamily="34" charset="0"/>
                <a:ea typeface="Poppins" pitchFamily="34" charset="-122"/>
                <a:cs typeface="Poppins" pitchFamily="34" charset="-120"/>
              </a:rPr>
              <a:t>The engine room: capture where you worked, who you reached, what you did, and what changed. A simple logic model connects effort to impact.</a:t>
            </a:r>
            <a:endParaRPr lang="en-US" sz="1400" dirty="0"/>
          </a:p>
        </p:txBody>
      </p:sp>
      <p:sp>
        <p:nvSpPr>
          <p:cNvPr id="6" name="Shape 3"/>
          <p:cNvSpPr/>
          <p:nvPr/>
        </p:nvSpPr>
        <p:spPr>
          <a:xfrm>
            <a:off x="777240" y="2697480"/>
            <a:ext cx="1920240" cy="1554480"/>
          </a:xfrm>
          <a:prstGeom prst="roundRect">
            <a:avLst>
              <a:gd name="adj" fmla="val 3529"/>
            </a:avLst>
          </a:prstGeom>
          <a:solidFill>
            <a:srgbClr val="FFFFFF"/>
          </a:solidFill>
          <a:ln w="12700">
            <a:solidFill>
              <a:srgbClr val="D9D9D9"/>
            </a:solidFill>
            <a:prstDash val="solid"/>
          </a:ln>
          <a:effectLst>
            <a:outerShdw blurRad="63500" dist="25400" dir="5400000" algn="bl" rotWithShape="0">
              <a:srgbClr val="000000">
                <a:alpha val="8000"/>
              </a:srgbClr>
            </a:outerShdw>
          </a:effectLst>
        </p:spPr>
        <p:txBody>
          <a:bodyPr/>
          <a:lstStyle/>
          <a:p>
            <a:endParaRPr lang="en-US"/>
          </a:p>
        </p:txBody>
      </p:sp>
      <p:sp>
        <p:nvSpPr>
          <p:cNvPr id="7" name="Text 4"/>
          <p:cNvSpPr/>
          <p:nvPr/>
        </p:nvSpPr>
        <p:spPr>
          <a:xfrm>
            <a:off x="868680" y="2862072"/>
            <a:ext cx="1737360" cy="365760"/>
          </a:xfrm>
          <a:prstGeom prst="rect">
            <a:avLst/>
          </a:prstGeom>
          <a:noFill/>
          <a:ln/>
        </p:spPr>
        <p:txBody>
          <a:bodyPr wrap="square" lIns="0" tIns="0" rIns="0" bIns="0" rtlCol="0" anchor="ctr"/>
          <a:lstStyle/>
          <a:p>
            <a:pPr marL="0" indent="0" algn="ctr">
              <a:buNone/>
            </a:pPr>
            <a:r>
              <a:rPr lang="en-US" sz="1400" b="1" dirty="0">
                <a:solidFill>
                  <a:srgbClr val="D21621"/>
                </a:solidFill>
                <a:latin typeface="Poppins" pitchFamily="34" charset="0"/>
                <a:ea typeface="Poppins" pitchFamily="34" charset="-122"/>
                <a:cs typeface="Poppins" pitchFamily="34" charset="-120"/>
              </a:rPr>
              <a:t>Inputs</a:t>
            </a:r>
            <a:endParaRPr lang="en-US" sz="1400" dirty="0"/>
          </a:p>
        </p:txBody>
      </p:sp>
      <p:sp>
        <p:nvSpPr>
          <p:cNvPr id="8" name="Text 5"/>
          <p:cNvSpPr/>
          <p:nvPr/>
        </p:nvSpPr>
        <p:spPr>
          <a:xfrm>
            <a:off x="886968" y="3264408"/>
            <a:ext cx="1700784" cy="868680"/>
          </a:xfrm>
          <a:prstGeom prst="rect">
            <a:avLst/>
          </a:prstGeom>
          <a:noFill/>
          <a:ln/>
        </p:spPr>
        <p:txBody>
          <a:bodyPr wrap="square" lIns="0" tIns="0" rIns="0" bIns="0" rtlCol="0" anchor="ctr"/>
          <a:lstStyle/>
          <a:p>
            <a:pPr marL="0" indent="0" algn="ctr">
              <a:lnSpc>
                <a:spcPct val="110000"/>
              </a:lnSpc>
              <a:buNone/>
            </a:pPr>
            <a:r>
              <a:rPr lang="en-US" sz="1050" dirty="0">
                <a:solidFill>
                  <a:srgbClr val="6B6B6B"/>
                </a:solidFill>
                <a:latin typeface="Poppins" pitchFamily="34" charset="0"/>
                <a:ea typeface="Poppins" pitchFamily="34" charset="-122"/>
                <a:cs typeface="Poppins" pitchFamily="34" charset="-120"/>
              </a:rPr>
              <a:t>Partners, funding, staff, venues</a:t>
            </a:r>
            <a:endParaRPr lang="en-US" sz="1050" dirty="0"/>
          </a:p>
        </p:txBody>
      </p:sp>
      <p:pic>
        <p:nvPicPr>
          <p:cNvPr id="9" name="Image 1" descr="/home/claude/build/icons/arrow.png"/>
          <p:cNvPicPr>
            <a:picLocks noChangeAspect="1"/>
          </p:cNvPicPr>
          <p:nvPr/>
        </p:nvPicPr>
        <p:blipFill>
          <a:blip r:embed="rId5"/>
          <a:stretch>
            <a:fillRect/>
          </a:stretch>
        </p:blipFill>
        <p:spPr>
          <a:xfrm>
            <a:off x="2724912" y="3300984"/>
            <a:ext cx="237744" cy="237744"/>
          </a:xfrm>
          <a:prstGeom prst="rect">
            <a:avLst/>
          </a:prstGeom>
        </p:spPr>
      </p:pic>
      <p:sp>
        <p:nvSpPr>
          <p:cNvPr id="10" name="Shape 6"/>
          <p:cNvSpPr/>
          <p:nvPr/>
        </p:nvSpPr>
        <p:spPr>
          <a:xfrm>
            <a:off x="2990088" y="2697480"/>
            <a:ext cx="1920240" cy="1554480"/>
          </a:xfrm>
          <a:prstGeom prst="roundRect">
            <a:avLst>
              <a:gd name="adj" fmla="val 3529"/>
            </a:avLst>
          </a:prstGeom>
          <a:solidFill>
            <a:srgbClr val="FFFFFF"/>
          </a:solidFill>
          <a:ln w="12700">
            <a:solidFill>
              <a:srgbClr val="D9D9D9"/>
            </a:solidFill>
            <a:prstDash val="solid"/>
          </a:ln>
          <a:effectLst>
            <a:outerShdw blurRad="63500" dist="25400" dir="5400000" algn="bl" rotWithShape="0">
              <a:srgbClr val="000000">
                <a:alpha val="8000"/>
              </a:srgbClr>
            </a:outerShdw>
          </a:effectLst>
        </p:spPr>
        <p:txBody>
          <a:bodyPr/>
          <a:lstStyle/>
          <a:p>
            <a:endParaRPr lang="en-US"/>
          </a:p>
        </p:txBody>
      </p:sp>
      <p:sp>
        <p:nvSpPr>
          <p:cNvPr id="11" name="Text 7"/>
          <p:cNvSpPr/>
          <p:nvPr/>
        </p:nvSpPr>
        <p:spPr>
          <a:xfrm>
            <a:off x="3081528" y="2862072"/>
            <a:ext cx="1737360" cy="365760"/>
          </a:xfrm>
          <a:prstGeom prst="rect">
            <a:avLst/>
          </a:prstGeom>
          <a:noFill/>
          <a:ln/>
        </p:spPr>
        <p:txBody>
          <a:bodyPr wrap="square" lIns="0" tIns="0" rIns="0" bIns="0" rtlCol="0" anchor="ctr"/>
          <a:lstStyle/>
          <a:p>
            <a:pPr marL="0" indent="0" algn="ctr">
              <a:buNone/>
            </a:pPr>
            <a:r>
              <a:rPr lang="en-US" sz="1400" b="1" dirty="0">
                <a:solidFill>
                  <a:srgbClr val="D21621"/>
                </a:solidFill>
                <a:latin typeface="Poppins" pitchFamily="34" charset="0"/>
                <a:ea typeface="Poppins" pitchFamily="34" charset="-122"/>
                <a:cs typeface="Poppins" pitchFamily="34" charset="-120"/>
              </a:rPr>
              <a:t>Activities</a:t>
            </a:r>
            <a:endParaRPr lang="en-US" sz="1400" dirty="0"/>
          </a:p>
        </p:txBody>
      </p:sp>
      <p:sp>
        <p:nvSpPr>
          <p:cNvPr id="12" name="Text 8"/>
          <p:cNvSpPr/>
          <p:nvPr/>
        </p:nvSpPr>
        <p:spPr>
          <a:xfrm>
            <a:off x="3099816" y="3264408"/>
            <a:ext cx="1700784" cy="868680"/>
          </a:xfrm>
          <a:prstGeom prst="rect">
            <a:avLst/>
          </a:prstGeom>
          <a:noFill/>
          <a:ln/>
        </p:spPr>
        <p:txBody>
          <a:bodyPr wrap="square" lIns="0" tIns="0" rIns="0" bIns="0" rtlCol="0" anchor="ctr"/>
          <a:lstStyle/>
          <a:p>
            <a:pPr marL="0" indent="0" algn="ctr">
              <a:lnSpc>
                <a:spcPct val="110000"/>
              </a:lnSpc>
              <a:buNone/>
            </a:pPr>
            <a:r>
              <a:rPr lang="en-US" sz="1050" dirty="0">
                <a:solidFill>
                  <a:srgbClr val="6B6B6B"/>
                </a:solidFill>
                <a:latin typeface="Poppins" pitchFamily="34" charset="0"/>
                <a:ea typeface="Poppins" pitchFamily="34" charset="-122"/>
                <a:cs typeface="Poppins" pitchFamily="34" charset="-120"/>
              </a:rPr>
              <a:t>Screenings, classes, services</a:t>
            </a:r>
            <a:endParaRPr lang="en-US" sz="1050" dirty="0"/>
          </a:p>
        </p:txBody>
      </p:sp>
      <p:pic>
        <p:nvPicPr>
          <p:cNvPr id="13" name="Image 2" descr="/home/claude/build/icons/arrow.png"/>
          <p:cNvPicPr>
            <a:picLocks noChangeAspect="1"/>
          </p:cNvPicPr>
          <p:nvPr/>
        </p:nvPicPr>
        <p:blipFill>
          <a:blip r:embed="rId5"/>
          <a:stretch>
            <a:fillRect/>
          </a:stretch>
        </p:blipFill>
        <p:spPr>
          <a:xfrm>
            <a:off x="4937760" y="3300984"/>
            <a:ext cx="237744" cy="237744"/>
          </a:xfrm>
          <a:prstGeom prst="rect">
            <a:avLst/>
          </a:prstGeom>
        </p:spPr>
      </p:pic>
      <p:sp>
        <p:nvSpPr>
          <p:cNvPr id="14" name="Shape 9"/>
          <p:cNvSpPr/>
          <p:nvPr/>
        </p:nvSpPr>
        <p:spPr>
          <a:xfrm>
            <a:off x="5202936" y="2697480"/>
            <a:ext cx="1920240" cy="1554480"/>
          </a:xfrm>
          <a:prstGeom prst="roundRect">
            <a:avLst>
              <a:gd name="adj" fmla="val 3529"/>
            </a:avLst>
          </a:prstGeom>
          <a:solidFill>
            <a:srgbClr val="FFFFFF"/>
          </a:solidFill>
          <a:ln w="12700">
            <a:solidFill>
              <a:srgbClr val="D9D9D9"/>
            </a:solidFill>
            <a:prstDash val="solid"/>
          </a:ln>
          <a:effectLst>
            <a:outerShdw blurRad="63500" dist="25400" dir="5400000" algn="bl" rotWithShape="0">
              <a:srgbClr val="000000">
                <a:alpha val="8000"/>
              </a:srgbClr>
            </a:outerShdw>
          </a:effectLst>
        </p:spPr>
        <p:txBody>
          <a:bodyPr/>
          <a:lstStyle/>
          <a:p>
            <a:endParaRPr lang="en-US"/>
          </a:p>
        </p:txBody>
      </p:sp>
      <p:sp>
        <p:nvSpPr>
          <p:cNvPr id="15" name="Text 10"/>
          <p:cNvSpPr/>
          <p:nvPr/>
        </p:nvSpPr>
        <p:spPr>
          <a:xfrm>
            <a:off x="5294376" y="2862072"/>
            <a:ext cx="1737360" cy="365760"/>
          </a:xfrm>
          <a:prstGeom prst="rect">
            <a:avLst/>
          </a:prstGeom>
          <a:noFill/>
          <a:ln/>
        </p:spPr>
        <p:txBody>
          <a:bodyPr wrap="square" lIns="0" tIns="0" rIns="0" bIns="0" rtlCol="0" anchor="ctr"/>
          <a:lstStyle/>
          <a:p>
            <a:pPr marL="0" indent="0" algn="ctr">
              <a:buNone/>
            </a:pPr>
            <a:r>
              <a:rPr lang="en-US" sz="1400" b="1" dirty="0">
                <a:solidFill>
                  <a:srgbClr val="D21621"/>
                </a:solidFill>
                <a:latin typeface="Poppins" pitchFamily="34" charset="0"/>
                <a:ea typeface="Poppins" pitchFamily="34" charset="-122"/>
                <a:cs typeface="Poppins" pitchFamily="34" charset="-120"/>
              </a:rPr>
              <a:t>Outputs</a:t>
            </a:r>
            <a:endParaRPr lang="en-US" sz="1400" dirty="0"/>
          </a:p>
        </p:txBody>
      </p:sp>
      <p:sp>
        <p:nvSpPr>
          <p:cNvPr id="16" name="Text 11"/>
          <p:cNvSpPr/>
          <p:nvPr/>
        </p:nvSpPr>
        <p:spPr>
          <a:xfrm>
            <a:off x="5312664" y="3264408"/>
            <a:ext cx="1700784" cy="868680"/>
          </a:xfrm>
          <a:prstGeom prst="rect">
            <a:avLst/>
          </a:prstGeom>
          <a:noFill/>
          <a:ln/>
        </p:spPr>
        <p:txBody>
          <a:bodyPr wrap="square" lIns="0" tIns="0" rIns="0" bIns="0" rtlCol="0" anchor="ctr"/>
          <a:lstStyle/>
          <a:p>
            <a:pPr marL="0" indent="0" algn="ctr">
              <a:lnSpc>
                <a:spcPct val="110000"/>
              </a:lnSpc>
              <a:buNone/>
            </a:pPr>
            <a:r>
              <a:rPr lang="en-US" sz="1050" dirty="0">
                <a:solidFill>
                  <a:srgbClr val="6B6B6B"/>
                </a:solidFill>
                <a:latin typeface="Poppins" pitchFamily="34" charset="0"/>
                <a:ea typeface="Poppins" pitchFamily="34" charset="-122"/>
                <a:cs typeface="Poppins" pitchFamily="34" charset="-120"/>
              </a:rPr>
              <a:t># reached, screened, referred</a:t>
            </a:r>
            <a:endParaRPr lang="en-US" sz="1050" dirty="0"/>
          </a:p>
        </p:txBody>
      </p:sp>
      <p:pic>
        <p:nvPicPr>
          <p:cNvPr id="17" name="Image 3" descr="/home/claude/build/icons/arrow.png"/>
          <p:cNvPicPr>
            <a:picLocks noChangeAspect="1"/>
          </p:cNvPicPr>
          <p:nvPr/>
        </p:nvPicPr>
        <p:blipFill>
          <a:blip r:embed="rId5"/>
          <a:stretch>
            <a:fillRect/>
          </a:stretch>
        </p:blipFill>
        <p:spPr>
          <a:xfrm>
            <a:off x="7150608" y="3300984"/>
            <a:ext cx="237744" cy="237744"/>
          </a:xfrm>
          <a:prstGeom prst="rect">
            <a:avLst/>
          </a:prstGeom>
        </p:spPr>
      </p:pic>
      <p:sp>
        <p:nvSpPr>
          <p:cNvPr id="18" name="Shape 12"/>
          <p:cNvSpPr/>
          <p:nvPr/>
        </p:nvSpPr>
        <p:spPr>
          <a:xfrm>
            <a:off x="7415784" y="2697480"/>
            <a:ext cx="1920240" cy="1554480"/>
          </a:xfrm>
          <a:prstGeom prst="roundRect">
            <a:avLst>
              <a:gd name="adj" fmla="val 3529"/>
            </a:avLst>
          </a:prstGeom>
          <a:solidFill>
            <a:srgbClr val="FFFFFF"/>
          </a:solidFill>
          <a:ln w="12700">
            <a:solidFill>
              <a:srgbClr val="D9D9D9"/>
            </a:solidFill>
            <a:prstDash val="solid"/>
          </a:ln>
          <a:effectLst>
            <a:outerShdw blurRad="63500" dist="25400" dir="5400000" algn="bl" rotWithShape="0">
              <a:srgbClr val="000000">
                <a:alpha val="8000"/>
              </a:srgbClr>
            </a:outerShdw>
          </a:effectLst>
        </p:spPr>
        <p:txBody>
          <a:bodyPr/>
          <a:lstStyle/>
          <a:p>
            <a:endParaRPr lang="en-US"/>
          </a:p>
        </p:txBody>
      </p:sp>
      <p:sp>
        <p:nvSpPr>
          <p:cNvPr id="19" name="Text 13"/>
          <p:cNvSpPr/>
          <p:nvPr/>
        </p:nvSpPr>
        <p:spPr>
          <a:xfrm>
            <a:off x="7507224" y="2862072"/>
            <a:ext cx="1737360" cy="365760"/>
          </a:xfrm>
          <a:prstGeom prst="rect">
            <a:avLst/>
          </a:prstGeom>
          <a:noFill/>
          <a:ln/>
        </p:spPr>
        <p:txBody>
          <a:bodyPr wrap="square" lIns="0" tIns="0" rIns="0" bIns="0" rtlCol="0" anchor="ctr"/>
          <a:lstStyle/>
          <a:p>
            <a:pPr marL="0" indent="0" algn="ctr">
              <a:buNone/>
            </a:pPr>
            <a:r>
              <a:rPr lang="en-US" sz="1400" b="1" dirty="0">
                <a:solidFill>
                  <a:srgbClr val="D21621"/>
                </a:solidFill>
                <a:latin typeface="Poppins" pitchFamily="34" charset="0"/>
                <a:ea typeface="Poppins" pitchFamily="34" charset="-122"/>
                <a:cs typeface="Poppins" pitchFamily="34" charset="-120"/>
              </a:rPr>
              <a:t>Outcomes</a:t>
            </a:r>
            <a:endParaRPr lang="en-US" sz="1400" dirty="0"/>
          </a:p>
        </p:txBody>
      </p:sp>
      <p:sp>
        <p:nvSpPr>
          <p:cNvPr id="20" name="Text 14"/>
          <p:cNvSpPr/>
          <p:nvPr/>
        </p:nvSpPr>
        <p:spPr>
          <a:xfrm>
            <a:off x="7525512" y="3264408"/>
            <a:ext cx="1700784" cy="868680"/>
          </a:xfrm>
          <a:prstGeom prst="rect">
            <a:avLst/>
          </a:prstGeom>
          <a:noFill/>
          <a:ln/>
        </p:spPr>
        <p:txBody>
          <a:bodyPr wrap="square" lIns="0" tIns="0" rIns="0" bIns="0" rtlCol="0" anchor="ctr"/>
          <a:lstStyle/>
          <a:p>
            <a:pPr marL="0" indent="0" algn="ctr">
              <a:lnSpc>
                <a:spcPct val="110000"/>
              </a:lnSpc>
              <a:buNone/>
            </a:pPr>
            <a:r>
              <a:rPr lang="en-US" sz="1050" dirty="0">
                <a:solidFill>
                  <a:srgbClr val="6B6B6B"/>
                </a:solidFill>
                <a:latin typeface="Poppins" pitchFamily="34" charset="0"/>
                <a:ea typeface="Poppins" pitchFamily="34" charset="-122"/>
                <a:cs typeface="Poppins" pitchFamily="34" charset="-120"/>
              </a:rPr>
              <a:t>Behavior &amp; clinical change</a:t>
            </a:r>
            <a:endParaRPr lang="en-US" sz="1050" dirty="0"/>
          </a:p>
        </p:txBody>
      </p:sp>
      <p:pic>
        <p:nvPicPr>
          <p:cNvPr id="21" name="Image 4" descr="/home/claude/build/icons/arrow.png"/>
          <p:cNvPicPr>
            <a:picLocks noChangeAspect="1"/>
          </p:cNvPicPr>
          <p:nvPr/>
        </p:nvPicPr>
        <p:blipFill>
          <a:blip r:embed="rId5"/>
          <a:stretch>
            <a:fillRect/>
          </a:stretch>
        </p:blipFill>
        <p:spPr>
          <a:xfrm>
            <a:off x="9363456" y="3300984"/>
            <a:ext cx="237744" cy="237744"/>
          </a:xfrm>
          <a:prstGeom prst="rect">
            <a:avLst/>
          </a:prstGeom>
        </p:spPr>
      </p:pic>
      <p:sp>
        <p:nvSpPr>
          <p:cNvPr id="22" name="Shape 15"/>
          <p:cNvSpPr/>
          <p:nvPr/>
        </p:nvSpPr>
        <p:spPr>
          <a:xfrm>
            <a:off x="9628632" y="2697480"/>
            <a:ext cx="1920240" cy="1554480"/>
          </a:xfrm>
          <a:prstGeom prst="roundRect">
            <a:avLst>
              <a:gd name="adj" fmla="val 3529"/>
            </a:avLst>
          </a:prstGeom>
          <a:solidFill>
            <a:srgbClr val="D21621"/>
          </a:solidFill>
          <a:ln w="12700">
            <a:solidFill>
              <a:srgbClr val="D21621"/>
            </a:solidFill>
            <a:prstDash val="solid"/>
          </a:ln>
          <a:effectLst>
            <a:outerShdw blurRad="63500" dist="25400" dir="5400000" algn="bl" rotWithShape="0">
              <a:srgbClr val="000000">
                <a:alpha val="8000"/>
              </a:srgbClr>
            </a:outerShdw>
          </a:effectLst>
        </p:spPr>
        <p:txBody>
          <a:bodyPr/>
          <a:lstStyle/>
          <a:p>
            <a:endParaRPr lang="en-US"/>
          </a:p>
        </p:txBody>
      </p:sp>
      <p:sp>
        <p:nvSpPr>
          <p:cNvPr id="23" name="Text 16"/>
          <p:cNvSpPr/>
          <p:nvPr/>
        </p:nvSpPr>
        <p:spPr>
          <a:xfrm>
            <a:off x="9720072" y="2862072"/>
            <a:ext cx="1737360" cy="365760"/>
          </a:xfrm>
          <a:prstGeom prst="rect">
            <a:avLst/>
          </a:prstGeom>
          <a:noFill/>
          <a:ln/>
        </p:spPr>
        <p:txBody>
          <a:bodyPr wrap="square" lIns="0" tIns="0" rIns="0" bIns="0" rtlCol="0" anchor="ctr"/>
          <a:lstStyle/>
          <a:p>
            <a:pPr marL="0" indent="0" algn="ctr">
              <a:buNone/>
            </a:pPr>
            <a:r>
              <a:rPr lang="en-US" sz="1400" b="1" dirty="0">
                <a:solidFill>
                  <a:srgbClr val="FFFFFF"/>
                </a:solidFill>
                <a:latin typeface="Poppins" pitchFamily="34" charset="0"/>
                <a:ea typeface="Poppins" pitchFamily="34" charset="-122"/>
                <a:cs typeface="Poppins" pitchFamily="34" charset="-120"/>
              </a:rPr>
              <a:t>Impact</a:t>
            </a:r>
            <a:endParaRPr lang="en-US" sz="1400" dirty="0"/>
          </a:p>
        </p:txBody>
      </p:sp>
      <p:sp>
        <p:nvSpPr>
          <p:cNvPr id="24" name="Text 17"/>
          <p:cNvSpPr/>
          <p:nvPr/>
        </p:nvSpPr>
        <p:spPr>
          <a:xfrm>
            <a:off x="9738360" y="3264408"/>
            <a:ext cx="1700784" cy="868680"/>
          </a:xfrm>
          <a:prstGeom prst="rect">
            <a:avLst/>
          </a:prstGeom>
          <a:noFill/>
          <a:ln/>
        </p:spPr>
        <p:txBody>
          <a:bodyPr wrap="square" lIns="0" tIns="0" rIns="0" bIns="0" rtlCol="0" anchor="ctr"/>
          <a:lstStyle/>
          <a:p>
            <a:pPr marL="0" indent="0" algn="ctr">
              <a:lnSpc>
                <a:spcPct val="110000"/>
              </a:lnSpc>
              <a:buNone/>
            </a:pPr>
            <a:r>
              <a:rPr lang="en-US" sz="1050" dirty="0">
                <a:solidFill>
                  <a:srgbClr val="FFFFFF"/>
                </a:solidFill>
                <a:latin typeface="Poppins" pitchFamily="34" charset="0"/>
                <a:ea typeface="Poppins" pitchFamily="34" charset="-122"/>
                <a:cs typeface="Poppins" pitchFamily="34" charset="-120"/>
              </a:rPr>
              <a:t>Lower CVD risk in the community</a:t>
            </a:r>
            <a:endParaRPr lang="en-US" sz="1050" dirty="0"/>
          </a:p>
        </p:txBody>
      </p:sp>
      <p:sp>
        <p:nvSpPr>
          <p:cNvPr id="25" name="Text 18"/>
          <p:cNvSpPr/>
          <p:nvPr/>
        </p:nvSpPr>
        <p:spPr>
          <a:xfrm>
            <a:off x="777240" y="4572000"/>
            <a:ext cx="10058400" cy="320040"/>
          </a:xfrm>
          <a:prstGeom prst="rect">
            <a:avLst/>
          </a:prstGeom>
          <a:noFill/>
          <a:ln/>
        </p:spPr>
        <p:txBody>
          <a:bodyPr wrap="square" lIns="0" tIns="0" rIns="0" bIns="0" rtlCol="0" anchor="ctr"/>
          <a:lstStyle/>
          <a:p>
            <a:pPr marL="0" indent="0">
              <a:buNone/>
            </a:pPr>
            <a:r>
              <a:rPr lang="en-US" sz="1250" b="1" dirty="0">
                <a:solidFill>
                  <a:srgbClr val="1A1A1A"/>
                </a:solidFill>
                <a:latin typeface="Poppins" pitchFamily="34" charset="0"/>
                <a:ea typeface="Poppins" pitchFamily="34" charset="-122"/>
                <a:cs typeface="Poppins" pitchFamily="34" charset="-120"/>
              </a:rPr>
              <a:t>Capture change by comparing the same measure over time:</a:t>
            </a:r>
            <a:endParaRPr lang="en-US" sz="1250" dirty="0"/>
          </a:p>
        </p:txBody>
      </p:sp>
      <p:sp>
        <p:nvSpPr>
          <p:cNvPr id="26" name="Shape 19"/>
          <p:cNvSpPr/>
          <p:nvPr/>
        </p:nvSpPr>
        <p:spPr>
          <a:xfrm>
            <a:off x="777240" y="4983480"/>
            <a:ext cx="2542032" cy="502920"/>
          </a:xfrm>
          <a:prstGeom prst="roundRect">
            <a:avLst>
              <a:gd name="adj" fmla="val 18182"/>
            </a:avLst>
          </a:prstGeom>
          <a:solidFill>
            <a:srgbClr val="FCE9EA"/>
          </a:solidFill>
          <a:ln/>
        </p:spPr>
        <p:txBody>
          <a:bodyPr/>
          <a:lstStyle/>
          <a:p>
            <a:endParaRPr lang="en-US"/>
          </a:p>
        </p:txBody>
      </p:sp>
      <p:sp>
        <p:nvSpPr>
          <p:cNvPr id="27" name="Text 20"/>
          <p:cNvSpPr/>
          <p:nvPr/>
        </p:nvSpPr>
        <p:spPr>
          <a:xfrm>
            <a:off x="777240" y="4983480"/>
            <a:ext cx="2542032" cy="502920"/>
          </a:xfrm>
          <a:prstGeom prst="rect">
            <a:avLst/>
          </a:prstGeom>
          <a:noFill/>
          <a:ln/>
        </p:spPr>
        <p:txBody>
          <a:bodyPr wrap="square" lIns="0" tIns="0" rIns="0" bIns="0" rtlCol="0" anchor="ctr"/>
          <a:lstStyle/>
          <a:p>
            <a:pPr marL="0" indent="0" algn="ctr">
              <a:buNone/>
            </a:pPr>
            <a:r>
              <a:rPr lang="en-US" sz="1150" b="1" dirty="0">
                <a:solidFill>
                  <a:srgbClr val="D21621"/>
                </a:solidFill>
                <a:latin typeface="Poppins" pitchFamily="34" charset="0"/>
                <a:ea typeface="Poppins" pitchFamily="34" charset="-122"/>
                <a:cs typeface="Poppins" pitchFamily="34" charset="-120"/>
              </a:rPr>
              <a:t>Pre / post</a:t>
            </a:r>
            <a:endParaRPr lang="en-US" sz="1150" dirty="0"/>
          </a:p>
        </p:txBody>
      </p:sp>
      <p:sp>
        <p:nvSpPr>
          <p:cNvPr id="28" name="Shape 21"/>
          <p:cNvSpPr/>
          <p:nvPr/>
        </p:nvSpPr>
        <p:spPr>
          <a:xfrm>
            <a:off x="3520440" y="4983480"/>
            <a:ext cx="2542032" cy="502920"/>
          </a:xfrm>
          <a:prstGeom prst="roundRect">
            <a:avLst>
              <a:gd name="adj" fmla="val 18182"/>
            </a:avLst>
          </a:prstGeom>
          <a:solidFill>
            <a:srgbClr val="FCE9EA"/>
          </a:solidFill>
          <a:ln/>
        </p:spPr>
        <p:txBody>
          <a:bodyPr/>
          <a:lstStyle/>
          <a:p>
            <a:endParaRPr lang="en-US"/>
          </a:p>
        </p:txBody>
      </p:sp>
      <p:sp>
        <p:nvSpPr>
          <p:cNvPr id="29" name="Text 22"/>
          <p:cNvSpPr/>
          <p:nvPr/>
        </p:nvSpPr>
        <p:spPr>
          <a:xfrm>
            <a:off x="3520440" y="4983480"/>
            <a:ext cx="2542032" cy="502920"/>
          </a:xfrm>
          <a:prstGeom prst="rect">
            <a:avLst/>
          </a:prstGeom>
          <a:noFill/>
          <a:ln/>
        </p:spPr>
        <p:txBody>
          <a:bodyPr wrap="square" lIns="0" tIns="0" rIns="0" bIns="0" rtlCol="0" anchor="ctr"/>
          <a:lstStyle/>
          <a:p>
            <a:pPr marL="0" indent="0" algn="ctr">
              <a:buNone/>
            </a:pPr>
            <a:r>
              <a:rPr lang="en-US" sz="1150" b="1" dirty="0">
                <a:solidFill>
                  <a:srgbClr val="D21621"/>
                </a:solidFill>
                <a:latin typeface="Poppins" pitchFamily="34" charset="0"/>
                <a:ea typeface="Poppins" pitchFamily="34" charset="-122"/>
                <a:cs typeface="Poppins" pitchFamily="34" charset="-120"/>
              </a:rPr>
              <a:t>Retrospective pre/post</a:t>
            </a:r>
            <a:endParaRPr lang="en-US" sz="1150" dirty="0"/>
          </a:p>
        </p:txBody>
      </p:sp>
      <p:sp>
        <p:nvSpPr>
          <p:cNvPr id="30" name="Shape 23"/>
          <p:cNvSpPr/>
          <p:nvPr/>
        </p:nvSpPr>
        <p:spPr>
          <a:xfrm>
            <a:off x="6263640" y="4983480"/>
            <a:ext cx="2542032" cy="502920"/>
          </a:xfrm>
          <a:prstGeom prst="roundRect">
            <a:avLst>
              <a:gd name="adj" fmla="val 18182"/>
            </a:avLst>
          </a:prstGeom>
          <a:solidFill>
            <a:srgbClr val="FCE9EA"/>
          </a:solidFill>
          <a:ln/>
        </p:spPr>
        <p:txBody>
          <a:bodyPr/>
          <a:lstStyle/>
          <a:p>
            <a:endParaRPr lang="en-US"/>
          </a:p>
        </p:txBody>
      </p:sp>
      <p:sp>
        <p:nvSpPr>
          <p:cNvPr id="31" name="Text 24"/>
          <p:cNvSpPr/>
          <p:nvPr/>
        </p:nvSpPr>
        <p:spPr>
          <a:xfrm>
            <a:off x="6263640" y="4983480"/>
            <a:ext cx="2542032" cy="502920"/>
          </a:xfrm>
          <a:prstGeom prst="rect">
            <a:avLst/>
          </a:prstGeom>
          <a:noFill/>
          <a:ln/>
        </p:spPr>
        <p:txBody>
          <a:bodyPr wrap="square" lIns="0" tIns="0" rIns="0" bIns="0" rtlCol="0" anchor="ctr"/>
          <a:lstStyle/>
          <a:p>
            <a:pPr marL="0" indent="0" algn="ctr">
              <a:buNone/>
            </a:pPr>
            <a:r>
              <a:rPr lang="en-US" sz="1150" b="1" dirty="0">
                <a:solidFill>
                  <a:srgbClr val="D21621"/>
                </a:solidFill>
                <a:latin typeface="Poppins" pitchFamily="34" charset="0"/>
                <a:ea typeface="Poppins" pitchFamily="34" charset="-122"/>
                <a:cs typeface="Poppins" pitchFamily="34" charset="-120"/>
              </a:rPr>
              <a:t>Follow-up at 30/60/90 days</a:t>
            </a:r>
            <a:endParaRPr lang="en-US" sz="1150" dirty="0"/>
          </a:p>
        </p:txBody>
      </p:sp>
      <p:sp>
        <p:nvSpPr>
          <p:cNvPr id="32" name="Shape 25"/>
          <p:cNvSpPr/>
          <p:nvPr/>
        </p:nvSpPr>
        <p:spPr>
          <a:xfrm>
            <a:off x="9006840" y="4983480"/>
            <a:ext cx="2542032" cy="502920"/>
          </a:xfrm>
          <a:prstGeom prst="roundRect">
            <a:avLst>
              <a:gd name="adj" fmla="val 18182"/>
            </a:avLst>
          </a:prstGeom>
          <a:solidFill>
            <a:srgbClr val="FCE9EA"/>
          </a:solidFill>
          <a:ln/>
        </p:spPr>
        <p:txBody>
          <a:bodyPr/>
          <a:lstStyle/>
          <a:p>
            <a:endParaRPr lang="en-US"/>
          </a:p>
        </p:txBody>
      </p:sp>
      <p:sp>
        <p:nvSpPr>
          <p:cNvPr id="33" name="Text 26"/>
          <p:cNvSpPr/>
          <p:nvPr/>
        </p:nvSpPr>
        <p:spPr>
          <a:xfrm>
            <a:off x="9006840" y="4983480"/>
            <a:ext cx="2542032" cy="502920"/>
          </a:xfrm>
          <a:prstGeom prst="rect">
            <a:avLst/>
          </a:prstGeom>
          <a:noFill/>
          <a:ln/>
        </p:spPr>
        <p:txBody>
          <a:bodyPr wrap="square" lIns="0" tIns="0" rIns="0" bIns="0" rtlCol="0" anchor="ctr"/>
          <a:lstStyle/>
          <a:p>
            <a:pPr marL="0" indent="0" algn="ctr">
              <a:buNone/>
            </a:pPr>
            <a:r>
              <a:rPr lang="en-US" sz="1150" b="1" dirty="0">
                <a:solidFill>
                  <a:srgbClr val="D21621"/>
                </a:solidFill>
                <a:latin typeface="Poppins" pitchFamily="34" charset="0"/>
                <a:ea typeface="Poppins" pitchFamily="34" charset="-122"/>
                <a:cs typeface="Poppins" pitchFamily="34" charset="-120"/>
              </a:rPr>
              <a:t>Dosage &amp; reach</a:t>
            </a:r>
            <a:endParaRPr lang="en-US" sz="1150" dirty="0"/>
          </a:p>
        </p:txBody>
      </p:sp>
      <p:sp>
        <p:nvSpPr>
          <p:cNvPr id="34" name="Shape 27"/>
          <p:cNvSpPr/>
          <p:nvPr/>
        </p:nvSpPr>
        <p:spPr>
          <a:xfrm>
            <a:off x="685800" y="5852160"/>
            <a:ext cx="4572000" cy="420624"/>
          </a:xfrm>
          <a:prstGeom prst="roundRect">
            <a:avLst>
              <a:gd name="adj" fmla="val 50000"/>
            </a:avLst>
          </a:prstGeom>
          <a:solidFill>
            <a:srgbClr val="FCE9EA"/>
          </a:solidFill>
          <a:ln/>
        </p:spPr>
        <p:txBody>
          <a:bodyPr/>
          <a:lstStyle/>
          <a:p>
            <a:endParaRPr lang="en-US"/>
          </a:p>
        </p:txBody>
      </p:sp>
      <p:pic>
        <p:nvPicPr>
          <p:cNvPr id="35" name="Image 5" descr="/home/claude/build/icons/file.png"/>
          <p:cNvPicPr>
            <a:picLocks noChangeAspect="1"/>
          </p:cNvPicPr>
          <p:nvPr/>
        </p:nvPicPr>
        <p:blipFill>
          <a:blip r:embed="rId6"/>
          <a:stretch>
            <a:fillRect/>
          </a:stretch>
        </p:blipFill>
        <p:spPr>
          <a:xfrm>
            <a:off x="832104" y="5952744"/>
            <a:ext cx="219456" cy="219456"/>
          </a:xfrm>
          <a:prstGeom prst="rect">
            <a:avLst/>
          </a:prstGeom>
        </p:spPr>
      </p:pic>
      <p:sp>
        <p:nvSpPr>
          <p:cNvPr id="36" name="Text 28"/>
          <p:cNvSpPr/>
          <p:nvPr/>
        </p:nvSpPr>
        <p:spPr>
          <a:xfrm>
            <a:off x="1143000" y="5852160"/>
            <a:ext cx="4023360" cy="420624"/>
          </a:xfrm>
          <a:prstGeom prst="rect">
            <a:avLst/>
          </a:prstGeom>
          <a:noFill/>
          <a:ln/>
        </p:spPr>
        <p:txBody>
          <a:bodyPr wrap="square" lIns="0" tIns="0" rIns="0" bIns="0" rtlCol="0" anchor="ctr"/>
          <a:lstStyle/>
          <a:p>
            <a:pPr marL="0" indent="0">
              <a:buNone/>
            </a:pPr>
            <a:r>
              <a:rPr lang="en-US" sz="900" b="1" kern="0" spc="300" dirty="0">
                <a:solidFill>
                  <a:srgbClr val="D21621"/>
                </a:solidFill>
                <a:latin typeface="Poppins" pitchFamily="34" charset="0"/>
                <a:ea typeface="Poppins" pitchFamily="34" charset="-122"/>
                <a:cs typeface="Poppins" pitchFamily="34" charset="-120"/>
              </a:rPr>
              <a:t>TEMPLATE  </a:t>
            </a:r>
            <a:r>
              <a:rPr lang="en-US" sz="1000" dirty="0">
                <a:solidFill>
                  <a:srgbClr val="1A1A1A"/>
                </a:solidFill>
                <a:latin typeface="Poppins" pitchFamily="34" charset="0"/>
                <a:ea typeface="Poppins" pitchFamily="34" charset="-122"/>
                <a:cs typeface="Poppins" pitchFamily="34" charset="-120"/>
              </a:rPr>
              <a:t>Data &amp; Geo Methodology</a:t>
            </a:r>
            <a:endParaRPr lang="en-US" sz="900" dirty="0"/>
          </a:p>
        </p:txBody>
      </p:sp>
      <p:sp>
        <p:nvSpPr>
          <p:cNvPr id="37" name="Text 29"/>
          <p:cNvSpPr/>
          <p:nvPr/>
        </p:nvSpPr>
        <p:spPr>
          <a:xfrm>
            <a:off x="5486400" y="5852160"/>
            <a:ext cx="5852160" cy="420624"/>
          </a:xfrm>
          <a:prstGeom prst="rect">
            <a:avLst/>
          </a:prstGeom>
          <a:noFill/>
          <a:ln/>
        </p:spPr>
        <p:txBody>
          <a:bodyPr wrap="square" lIns="0" tIns="0" rIns="0" bIns="0" rtlCol="0" anchor="ctr"/>
          <a:lstStyle/>
          <a:p>
            <a:pPr marL="0" indent="0">
              <a:buNone/>
            </a:pPr>
            <a:r>
              <a:rPr lang="en-US" sz="1150" i="1" dirty="0">
                <a:solidFill>
                  <a:srgbClr val="6B6B6B"/>
                </a:solidFill>
                <a:latin typeface="Poppins" pitchFamily="34" charset="0"/>
                <a:ea typeface="Poppins" pitchFamily="34" charset="-122"/>
                <a:cs typeface="Poppins" pitchFamily="34" charset="-120"/>
              </a:rPr>
              <a:t>Includes a geo template, outcome tracker, and data dictionary.</a:t>
            </a:r>
            <a:endParaRPr lang="en-US" sz="1150" dirty="0"/>
          </a:p>
        </p:txBody>
      </p:sp>
      <p:sp>
        <p:nvSpPr>
          <p:cNvPr id="38" name="Text 30"/>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39" name="Text 31"/>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20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WHAT SHIPS WITH THIS</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Resources &amp; Support</a:t>
            </a:r>
            <a:endParaRPr lang="en-US" sz="3300" dirty="0"/>
          </a:p>
        </p:txBody>
      </p:sp>
      <p:sp>
        <p:nvSpPr>
          <p:cNvPr id="5" name="Text 2"/>
          <p:cNvSpPr/>
          <p:nvPr/>
        </p:nvSpPr>
        <p:spPr>
          <a:xfrm>
            <a:off x="685800" y="1645920"/>
            <a:ext cx="10607040" cy="457200"/>
          </a:xfrm>
          <a:prstGeom prst="rect">
            <a:avLst/>
          </a:prstGeom>
          <a:noFill/>
          <a:ln/>
        </p:spPr>
        <p:txBody>
          <a:bodyPr wrap="square" lIns="0" tIns="0" rIns="0" bIns="0" rtlCol="0" anchor="ctr"/>
          <a:lstStyle/>
          <a:p>
            <a:pPr marL="0" indent="0">
              <a:buNone/>
            </a:pPr>
            <a:r>
              <a:rPr lang="en-US" sz="1400" dirty="0">
                <a:solidFill>
                  <a:srgbClr val="1A1A1A"/>
                </a:solidFill>
                <a:latin typeface="Poppins" pitchFamily="34" charset="0"/>
                <a:ea typeface="Poppins" pitchFamily="34" charset="-122"/>
                <a:cs typeface="Poppins" pitchFamily="34" charset="-120"/>
              </a:rPr>
              <a:t>Everything you need to run the pathway is editable and ready to adapt to your community’s voice.</a:t>
            </a:r>
            <a:endParaRPr lang="en-US" sz="1400" dirty="0"/>
          </a:p>
        </p:txBody>
      </p:sp>
      <p:sp>
        <p:nvSpPr>
          <p:cNvPr id="6" name="Shape 3"/>
          <p:cNvSpPr/>
          <p:nvPr/>
        </p:nvSpPr>
        <p:spPr>
          <a:xfrm>
            <a:off x="777240" y="2377440"/>
            <a:ext cx="749808" cy="749808"/>
          </a:xfrm>
          <a:prstGeom prst="ellipse">
            <a:avLst/>
          </a:prstGeom>
          <a:solidFill>
            <a:srgbClr val="FCE9EA"/>
          </a:solidFill>
          <a:ln w="12700">
            <a:solidFill>
              <a:srgbClr val="D21621"/>
            </a:solidFill>
            <a:prstDash val="solid"/>
          </a:ln>
        </p:spPr>
        <p:txBody>
          <a:bodyPr/>
          <a:lstStyle/>
          <a:p>
            <a:endParaRPr lang="en-US"/>
          </a:p>
        </p:txBody>
      </p:sp>
      <p:pic>
        <p:nvPicPr>
          <p:cNvPr id="7" name="Image 1" descr="/home/claude/build/icons/file.png"/>
          <p:cNvPicPr>
            <a:picLocks noChangeAspect="1"/>
          </p:cNvPicPr>
          <p:nvPr/>
        </p:nvPicPr>
        <p:blipFill>
          <a:blip r:embed="rId5"/>
          <a:stretch>
            <a:fillRect/>
          </a:stretch>
        </p:blipFill>
        <p:spPr>
          <a:xfrm>
            <a:off x="1002182" y="2602382"/>
            <a:ext cx="299923" cy="299923"/>
          </a:xfrm>
          <a:prstGeom prst="rect">
            <a:avLst/>
          </a:prstGeom>
        </p:spPr>
      </p:pic>
      <p:sp>
        <p:nvSpPr>
          <p:cNvPr id="8" name="Text 4"/>
          <p:cNvSpPr/>
          <p:nvPr/>
        </p:nvSpPr>
        <p:spPr>
          <a:xfrm>
            <a:off x="1737360" y="2377440"/>
            <a:ext cx="4297680" cy="411480"/>
          </a:xfrm>
          <a:prstGeom prst="rect">
            <a:avLst/>
          </a:prstGeom>
          <a:noFill/>
          <a:ln/>
        </p:spPr>
        <p:txBody>
          <a:bodyPr wrap="square" lIns="0" tIns="0" rIns="0" bIns="0" rtlCol="0" anchor="ctr"/>
          <a:lstStyle/>
          <a:p>
            <a:pPr marL="0" indent="0">
              <a:buNone/>
            </a:pPr>
            <a:r>
              <a:rPr lang="en-US" sz="1400" b="1" dirty="0">
                <a:solidFill>
                  <a:srgbClr val="1A1A1A"/>
                </a:solidFill>
                <a:latin typeface="Poppins" pitchFamily="34" charset="0"/>
                <a:ea typeface="Poppins" pitchFamily="34" charset="-122"/>
                <a:cs typeface="Poppins" pitchFamily="34" charset="-120"/>
              </a:rPr>
              <a:t>Nine fill-in templates</a:t>
            </a:r>
            <a:endParaRPr lang="en-US" sz="1400" dirty="0"/>
          </a:p>
        </p:txBody>
      </p:sp>
      <p:sp>
        <p:nvSpPr>
          <p:cNvPr id="9" name="Text 5"/>
          <p:cNvSpPr/>
          <p:nvPr/>
        </p:nvSpPr>
        <p:spPr>
          <a:xfrm>
            <a:off x="1737360" y="2788920"/>
            <a:ext cx="4389120" cy="45720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From partner mapping to data methodology</a:t>
            </a:r>
            <a:endParaRPr lang="en-US" sz="1150" dirty="0"/>
          </a:p>
        </p:txBody>
      </p:sp>
      <p:sp>
        <p:nvSpPr>
          <p:cNvPr id="10" name="Shape 6"/>
          <p:cNvSpPr/>
          <p:nvPr/>
        </p:nvSpPr>
        <p:spPr>
          <a:xfrm>
            <a:off x="6217920" y="2377440"/>
            <a:ext cx="749808" cy="749808"/>
          </a:xfrm>
          <a:prstGeom prst="ellipse">
            <a:avLst/>
          </a:prstGeom>
          <a:solidFill>
            <a:srgbClr val="FCE9EA"/>
          </a:solidFill>
          <a:ln w="12700">
            <a:solidFill>
              <a:srgbClr val="D21621"/>
            </a:solidFill>
            <a:prstDash val="solid"/>
          </a:ln>
        </p:spPr>
        <p:txBody>
          <a:bodyPr/>
          <a:lstStyle/>
          <a:p>
            <a:endParaRPr lang="en-US"/>
          </a:p>
        </p:txBody>
      </p:sp>
      <p:pic>
        <p:nvPicPr>
          <p:cNvPr id="11" name="Image 2" descr="/home/claude/build/icons/clipboard.png"/>
          <p:cNvPicPr>
            <a:picLocks noChangeAspect="1"/>
          </p:cNvPicPr>
          <p:nvPr/>
        </p:nvPicPr>
        <p:blipFill>
          <a:blip r:embed="rId6"/>
          <a:stretch>
            <a:fillRect/>
          </a:stretch>
        </p:blipFill>
        <p:spPr>
          <a:xfrm>
            <a:off x="6442862" y="2602382"/>
            <a:ext cx="299923" cy="299923"/>
          </a:xfrm>
          <a:prstGeom prst="rect">
            <a:avLst/>
          </a:prstGeom>
        </p:spPr>
      </p:pic>
      <p:sp>
        <p:nvSpPr>
          <p:cNvPr id="12" name="Text 7"/>
          <p:cNvSpPr/>
          <p:nvPr/>
        </p:nvSpPr>
        <p:spPr>
          <a:xfrm>
            <a:off x="7178040" y="2377440"/>
            <a:ext cx="4297680" cy="411480"/>
          </a:xfrm>
          <a:prstGeom prst="rect">
            <a:avLst/>
          </a:prstGeom>
          <a:noFill/>
          <a:ln/>
        </p:spPr>
        <p:txBody>
          <a:bodyPr wrap="square" lIns="0" tIns="0" rIns="0" bIns="0" rtlCol="0" anchor="ctr"/>
          <a:lstStyle/>
          <a:p>
            <a:pPr marL="0" indent="0">
              <a:buNone/>
            </a:pPr>
            <a:r>
              <a:rPr lang="en-US" sz="1400" b="1" dirty="0">
                <a:solidFill>
                  <a:srgbClr val="1A1A1A"/>
                </a:solidFill>
                <a:latin typeface="Poppins" pitchFamily="34" charset="0"/>
                <a:ea typeface="Poppins" pitchFamily="34" charset="-122"/>
                <a:cs typeface="Poppins" pitchFamily="34" charset="-120"/>
              </a:rPr>
              <a:t>Service &amp; event checklists</a:t>
            </a:r>
            <a:endParaRPr lang="en-US" sz="1400" dirty="0"/>
          </a:p>
        </p:txBody>
      </p:sp>
      <p:sp>
        <p:nvSpPr>
          <p:cNvPr id="13" name="Text 8"/>
          <p:cNvSpPr/>
          <p:nvPr/>
        </p:nvSpPr>
        <p:spPr>
          <a:xfrm>
            <a:off x="7178040" y="2788920"/>
            <a:ext cx="4389120" cy="45720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The who, what, why, and how of delivery</a:t>
            </a:r>
            <a:endParaRPr lang="en-US" sz="1150" dirty="0"/>
          </a:p>
        </p:txBody>
      </p:sp>
      <p:sp>
        <p:nvSpPr>
          <p:cNvPr id="14" name="Shape 9"/>
          <p:cNvSpPr/>
          <p:nvPr/>
        </p:nvSpPr>
        <p:spPr>
          <a:xfrm>
            <a:off x="777240" y="3611880"/>
            <a:ext cx="749808" cy="749808"/>
          </a:xfrm>
          <a:prstGeom prst="ellipse">
            <a:avLst/>
          </a:prstGeom>
          <a:solidFill>
            <a:srgbClr val="FCE9EA"/>
          </a:solidFill>
          <a:ln w="12700">
            <a:solidFill>
              <a:srgbClr val="D21621"/>
            </a:solidFill>
            <a:prstDash val="solid"/>
          </a:ln>
        </p:spPr>
        <p:txBody>
          <a:bodyPr/>
          <a:lstStyle/>
          <a:p>
            <a:endParaRPr lang="en-US"/>
          </a:p>
        </p:txBody>
      </p:sp>
      <p:pic>
        <p:nvPicPr>
          <p:cNvPr id="15" name="Image 3" descr="/home/claude/build/icons/share.png"/>
          <p:cNvPicPr>
            <a:picLocks noChangeAspect="1"/>
          </p:cNvPicPr>
          <p:nvPr/>
        </p:nvPicPr>
        <p:blipFill>
          <a:blip r:embed="rId7"/>
          <a:stretch>
            <a:fillRect/>
          </a:stretch>
        </p:blipFill>
        <p:spPr>
          <a:xfrm>
            <a:off x="1002182" y="3836822"/>
            <a:ext cx="299923" cy="299923"/>
          </a:xfrm>
          <a:prstGeom prst="rect">
            <a:avLst/>
          </a:prstGeom>
        </p:spPr>
      </p:pic>
      <p:sp>
        <p:nvSpPr>
          <p:cNvPr id="16" name="Text 10"/>
          <p:cNvSpPr/>
          <p:nvPr/>
        </p:nvSpPr>
        <p:spPr>
          <a:xfrm>
            <a:off x="1737360" y="3611880"/>
            <a:ext cx="4297680" cy="411480"/>
          </a:xfrm>
          <a:prstGeom prst="rect">
            <a:avLst/>
          </a:prstGeom>
          <a:noFill/>
          <a:ln/>
        </p:spPr>
        <p:txBody>
          <a:bodyPr wrap="square" lIns="0" tIns="0" rIns="0" bIns="0" rtlCol="0" anchor="ctr"/>
          <a:lstStyle/>
          <a:p>
            <a:pPr marL="0" indent="0">
              <a:buNone/>
            </a:pPr>
            <a:r>
              <a:rPr lang="en-US" sz="1400" b="1" dirty="0">
                <a:solidFill>
                  <a:srgbClr val="1A1A1A"/>
                </a:solidFill>
                <a:latin typeface="Poppins" pitchFamily="34" charset="0"/>
                <a:ea typeface="Poppins" pitchFamily="34" charset="-122"/>
                <a:cs typeface="Poppins" pitchFamily="34" charset="-120"/>
              </a:rPr>
              <a:t>Communication tools &amp; flyer examples</a:t>
            </a:r>
            <a:endParaRPr lang="en-US" sz="1400" dirty="0"/>
          </a:p>
        </p:txBody>
      </p:sp>
      <p:sp>
        <p:nvSpPr>
          <p:cNvPr id="17" name="Text 11"/>
          <p:cNvSpPr/>
          <p:nvPr/>
        </p:nvSpPr>
        <p:spPr>
          <a:xfrm>
            <a:off x="1737360" y="4023360"/>
            <a:ext cx="4389120" cy="45720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Social posts, flyer copy, and a channel plan</a:t>
            </a:r>
            <a:endParaRPr lang="en-US" sz="1150" dirty="0"/>
          </a:p>
        </p:txBody>
      </p:sp>
      <p:sp>
        <p:nvSpPr>
          <p:cNvPr id="18" name="Shape 12"/>
          <p:cNvSpPr/>
          <p:nvPr/>
        </p:nvSpPr>
        <p:spPr>
          <a:xfrm>
            <a:off x="6217920" y="3611880"/>
            <a:ext cx="749808" cy="749808"/>
          </a:xfrm>
          <a:prstGeom prst="ellipse">
            <a:avLst/>
          </a:prstGeom>
          <a:solidFill>
            <a:srgbClr val="FCE9EA"/>
          </a:solidFill>
          <a:ln w="12700">
            <a:solidFill>
              <a:srgbClr val="D21621"/>
            </a:solidFill>
            <a:prstDash val="solid"/>
          </a:ln>
        </p:spPr>
        <p:txBody>
          <a:bodyPr/>
          <a:lstStyle/>
          <a:p>
            <a:endParaRPr lang="en-US"/>
          </a:p>
        </p:txBody>
      </p:sp>
      <p:pic>
        <p:nvPicPr>
          <p:cNvPr id="19" name="Image 4" descr="/home/claude/build/icons/poll.png"/>
          <p:cNvPicPr>
            <a:picLocks noChangeAspect="1"/>
          </p:cNvPicPr>
          <p:nvPr/>
        </p:nvPicPr>
        <p:blipFill>
          <a:blip r:embed="rId8"/>
          <a:stretch>
            <a:fillRect/>
          </a:stretch>
        </p:blipFill>
        <p:spPr>
          <a:xfrm>
            <a:off x="6442862" y="3836822"/>
            <a:ext cx="299923" cy="299923"/>
          </a:xfrm>
          <a:prstGeom prst="rect">
            <a:avLst/>
          </a:prstGeom>
        </p:spPr>
      </p:pic>
      <p:sp>
        <p:nvSpPr>
          <p:cNvPr id="20" name="Text 13"/>
          <p:cNvSpPr/>
          <p:nvPr/>
        </p:nvSpPr>
        <p:spPr>
          <a:xfrm>
            <a:off x="7178040" y="3611880"/>
            <a:ext cx="4297680" cy="411480"/>
          </a:xfrm>
          <a:prstGeom prst="rect">
            <a:avLst/>
          </a:prstGeom>
          <a:noFill/>
          <a:ln/>
        </p:spPr>
        <p:txBody>
          <a:bodyPr wrap="square" lIns="0" tIns="0" rIns="0" bIns="0" rtlCol="0" anchor="ctr"/>
          <a:lstStyle/>
          <a:p>
            <a:pPr marL="0" indent="0">
              <a:buNone/>
            </a:pPr>
            <a:r>
              <a:rPr lang="en-US" sz="1400" b="1" dirty="0">
                <a:solidFill>
                  <a:srgbClr val="1A1A1A"/>
                </a:solidFill>
                <a:latin typeface="Poppins" pitchFamily="34" charset="0"/>
                <a:ea typeface="Poppins" pitchFamily="34" charset="-122"/>
                <a:cs typeface="Poppins" pitchFamily="34" charset="-120"/>
              </a:rPr>
              <a:t>Evaluation forms &amp; reporting</a:t>
            </a:r>
            <a:endParaRPr lang="en-US" sz="1400" dirty="0"/>
          </a:p>
        </p:txBody>
      </p:sp>
      <p:sp>
        <p:nvSpPr>
          <p:cNvPr id="21" name="Text 14"/>
          <p:cNvSpPr/>
          <p:nvPr/>
        </p:nvSpPr>
        <p:spPr>
          <a:xfrm>
            <a:off x="7178040" y="4023360"/>
            <a:ext cx="4389120" cy="45720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Surveys, screening cards, and a partner debrief</a:t>
            </a:r>
            <a:endParaRPr lang="en-US" sz="1150" dirty="0"/>
          </a:p>
        </p:txBody>
      </p:sp>
      <p:sp>
        <p:nvSpPr>
          <p:cNvPr id="22" name="Shape 15"/>
          <p:cNvSpPr/>
          <p:nvPr/>
        </p:nvSpPr>
        <p:spPr>
          <a:xfrm>
            <a:off x="777240" y="4846320"/>
            <a:ext cx="749808" cy="749808"/>
          </a:xfrm>
          <a:prstGeom prst="ellipse">
            <a:avLst/>
          </a:prstGeom>
          <a:solidFill>
            <a:srgbClr val="FCE9EA"/>
          </a:solidFill>
          <a:ln w="12700">
            <a:solidFill>
              <a:srgbClr val="D21621"/>
            </a:solidFill>
            <a:prstDash val="solid"/>
          </a:ln>
        </p:spPr>
        <p:txBody>
          <a:bodyPr/>
          <a:lstStyle/>
          <a:p>
            <a:endParaRPr lang="en-US"/>
          </a:p>
        </p:txBody>
      </p:sp>
      <p:pic>
        <p:nvPicPr>
          <p:cNvPr id="23" name="Image 5" descr="/home/claude/build/icons/calendar.png"/>
          <p:cNvPicPr>
            <a:picLocks noChangeAspect="1"/>
          </p:cNvPicPr>
          <p:nvPr/>
        </p:nvPicPr>
        <p:blipFill>
          <a:blip r:embed="rId9"/>
          <a:stretch>
            <a:fillRect/>
          </a:stretch>
        </p:blipFill>
        <p:spPr>
          <a:xfrm>
            <a:off x="1002182" y="5071262"/>
            <a:ext cx="299923" cy="299923"/>
          </a:xfrm>
          <a:prstGeom prst="rect">
            <a:avLst/>
          </a:prstGeom>
        </p:spPr>
      </p:pic>
      <p:sp>
        <p:nvSpPr>
          <p:cNvPr id="24" name="Text 16"/>
          <p:cNvSpPr/>
          <p:nvPr/>
        </p:nvSpPr>
        <p:spPr>
          <a:xfrm>
            <a:off x="1737360" y="4846320"/>
            <a:ext cx="4297680" cy="411480"/>
          </a:xfrm>
          <a:prstGeom prst="rect">
            <a:avLst/>
          </a:prstGeom>
          <a:noFill/>
          <a:ln/>
        </p:spPr>
        <p:txBody>
          <a:bodyPr wrap="square" lIns="0" tIns="0" rIns="0" bIns="0" rtlCol="0" anchor="ctr"/>
          <a:lstStyle/>
          <a:p>
            <a:pPr marL="0" indent="0">
              <a:buNone/>
            </a:pPr>
            <a:r>
              <a:rPr lang="en-US" sz="1400" b="1" dirty="0">
                <a:solidFill>
                  <a:srgbClr val="1A1A1A"/>
                </a:solidFill>
                <a:latin typeface="Poppins" pitchFamily="34" charset="0"/>
                <a:ea typeface="Poppins" pitchFamily="34" charset="-122"/>
                <a:cs typeface="Poppins" pitchFamily="34" charset="-120"/>
              </a:rPr>
              <a:t>Annual event calendar</a:t>
            </a:r>
            <a:endParaRPr lang="en-US" sz="1400" dirty="0"/>
          </a:p>
        </p:txBody>
      </p:sp>
      <p:sp>
        <p:nvSpPr>
          <p:cNvPr id="25" name="Text 17"/>
          <p:cNvSpPr/>
          <p:nvPr/>
        </p:nvSpPr>
        <p:spPr>
          <a:xfrm>
            <a:off x="1737360" y="5257800"/>
            <a:ext cx="4389120" cy="45720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A year-at-a-glance planning grid</a:t>
            </a:r>
            <a:endParaRPr lang="en-US" sz="1150" dirty="0"/>
          </a:p>
        </p:txBody>
      </p:sp>
      <p:sp>
        <p:nvSpPr>
          <p:cNvPr id="26" name="Shape 18"/>
          <p:cNvSpPr/>
          <p:nvPr/>
        </p:nvSpPr>
        <p:spPr>
          <a:xfrm>
            <a:off x="6217920" y="4846320"/>
            <a:ext cx="749808" cy="749808"/>
          </a:xfrm>
          <a:prstGeom prst="ellipse">
            <a:avLst/>
          </a:prstGeom>
          <a:solidFill>
            <a:srgbClr val="FCE9EA"/>
          </a:solidFill>
          <a:ln w="12700">
            <a:solidFill>
              <a:srgbClr val="D21621"/>
            </a:solidFill>
            <a:prstDash val="solid"/>
          </a:ln>
        </p:spPr>
        <p:txBody>
          <a:bodyPr/>
          <a:lstStyle/>
          <a:p>
            <a:endParaRPr lang="en-US"/>
          </a:p>
        </p:txBody>
      </p:sp>
      <p:pic>
        <p:nvPicPr>
          <p:cNvPr id="27" name="Image 6" descr="/home/claude/build/icons/book.png"/>
          <p:cNvPicPr>
            <a:picLocks noChangeAspect="1"/>
          </p:cNvPicPr>
          <p:nvPr/>
        </p:nvPicPr>
        <p:blipFill>
          <a:blip r:embed="rId10"/>
          <a:stretch>
            <a:fillRect/>
          </a:stretch>
        </p:blipFill>
        <p:spPr>
          <a:xfrm>
            <a:off x="6442862" y="5071262"/>
            <a:ext cx="299923" cy="299923"/>
          </a:xfrm>
          <a:prstGeom prst="rect">
            <a:avLst/>
          </a:prstGeom>
        </p:spPr>
      </p:pic>
      <p:sp>
        <p:nvSpPr>
          <p:cNvPr id="28" name="Text 19"/>
          <p:cNvSpPr/>
          <p:nvPr/>
        </p:nvSpPr>
        <p:spPr>
          <a:xfrm>
            <a:off x="7178040" y="4846320"/>
            <a:ext cx="4297680" cy="411480"/>
          </a:xfrm>
          <a:prstGeom prst="rect">
            <a:avLst/>
          </a:prstGeom>
          <a:noFill/>
          <a:ln/>
        </p:spPr>
        <p:txBody>
          <a:bodyPr wrap="square" lIns="0" tIns="0" rIns="0" bIns="0" rtlCol="0" anchor="ctr"/>
          <a:lstStyle/>
          <a:p>
            <a:pPr marL="0" indent="0">
              <a:buNone/>
            </a:pPr>
            <a:r>
              <a:rPr lang="en-US" sz="1400" b="1" dirty="0">
                <a:solidFill>
                  <a:srgbClr val="1A1A1A"/>
                </a:solidFill>
                <a:latin typeface="Poppins" pitchFamily="34" charset="0"/>
                <a:ea typeface="Poppins" pitchFamily="34" charset="-122"/>
                <a:cs typeface="Poppins" pitchFamily="34" charset="-120"/>
              </a:rPr>
              <a:t>This orientation deck</a:t>
            </a:r>
            <a:endParaRPr lang="en-US" sz="1400" dirty="0"/>
          </a:p>
        </p:txBody>
      </p:sp>
      <p:sp>
        <p:nvSpPr>
          <p:cNvPr id="29" name="Text 20"/>
          <p:cNvSpPr/>
          <p:nvPr/>
        </p:nvSpPr>
        <p:spPr>
          <a:xfrm>
            <a:off x="7178040" y="5257800"/>
            <a:ext cx="4389120" cy="45720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To brief partners and frame a convening</a:t>
            </a:r>
            <a:endParaRPr lang="en-US" sz="1150" dirty="0"/>
          </a:p>
        </p:txBody>
      </p:sp>
      <p:sp>
        <p:nvSpPr>
          <p:cNvPr id="30" name="Shape 21"/>
          <p:cNvSpPr/>
          <p:nvPr/>
        </p:nvSpPr>
        <p:spPr>
          <a:xfrm>
            <a:off x="685800" y="6080760"/>
            <a:ext cx="10789920" cy="0"/>
          </a:xfrm>
          <a:prstGeom prst="roundRect">
            <a:avLst/>
          </a:prstGeom>
          <a:ln/>
        </p:spPr>
        <p:txBody>
          <a:bodyPr/>
          <a:lstStyle/>
          <a:p>
            <a:endParaRPr lang="en-US"/>
          </a:p>
        </p:txBody>
      </p:sp>
      <p:sp>
        <p:nvSpPr>
          <p:cNvPr id="31" name="Text 22"/>
          <p:cNvSpPr/>
          <p:nvPr/>
        </p:nvSpPr>
        <p:spPr>
          <a:xfrm>
            <a:off x="685800" y="5943600"/>
            <a:ext cx="10698480" cy="365760"/>
          </a:xfrm>
          <a:prstGeom prst="rect">
            <a:avLst/>
          </a:prstGeom>
          <a:noFill/>
          <a:ln/>
        </p:spPr>
        <p:txBody>
          <a:bodyPr wrap="square" lIns="0" tIns="0" rIns="0" bIns="0" rtlCol="0" anchor="ctr"/>
          <a:lstStyle/>
          <a:p>
            <a:pPr marL="0" indent="0">
              <a:buNone/>
            </a:pPr>
            <a:r>
              <a:rPr lang="en-US" sz="1200" b="1" dirty="0">
                <a:solidFill>
                  <a:srgbClr val="D21621"/>
                </a:solidFill>
                <a:latin typeface="Poppins" pitchFamily="34" charset="0"/>
                <a:ea typeface="Poppins" pitchFamily="34" charset="-122"/>
                <a:cs typeface="Poppins" pitchFamily="34" charset="-120"/>
              </a:rPr>
              <a:t>Find every file in the shared resource folder.  </a:t>
            </a:r>
            <a:r>
              <a:rPr lang="en-US" sz="1100" dirty="0">
                <a:solidFill>
                  <a:srgbClr val="6B6B6B"/>
                </a:solidFill>
                <a:latin typeface="Poppins" pitchFamily="34" charset="0"/>
                <a:ea typeface="Poppins" pitchFamily="34" charset="-122"/>
                <a:cs typeface="Poppins" pitchFamily="34" charset="-120"/>
              </a:rPr>
              <a:t>Add your partner logos and adjust wording — keep the structure that makes results comparable.</a:t>
            </a:r>
            <a:endParaRPr lang="en-US" sz="1200" dirty="0"/>
          </a:p>
        </p:txBody>
      </p:sp>
      <p:sp>
        <p:nvSpPr>
          <p:cNvPr id="32" name="Text 23"/>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33" name="Text 24"/>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21</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onred.png"/>
          <p:cNvPicPr>
            <a:picLocks noChangeAspect="1"/>
          </p:cNvPicPr>
          <p:nvPr/>
        </p:nvPicPr>
        <p:blipFill>
          <a:blip r:embed="rId4">
            <a:alphaModFix amt="15000"/>
          </a:blip>
          <a:stretch>
            <a:fillRect/>
          </a:stretch>
        </p:blipFill>
        <p:spPr>
          <a:xfrm>
            <a:off x="9052560" y="822960"/>
            <a:ext cx="2926080" cy="2651760"/>
          </a:xfrm>
          <a:prstGeom prst="rect">
            <a:avLst/>
          </a:prstGeom>
        </p:spPr>
      </p:pic>
      <p:sp>
        <p:nvSpPr>
          <p:cNvPr id="3" name="Text 0"/>
          <p:cNvSpPr/>
          <p:nvPr/>
        </p:nvSpPr>
        <p:spPr>
          <a:xfrm>
            <a:off x="777240" y="1188720"/>
            <a:ext cx="10058400" cy="320040"/>
          </a:xfrm>
          <a:prstGeom prst="rect">
            <a:avLst/>
          </a:prstGeom>
          <a:noFill/>
          <a:ln/>
        </p:spPr>
        <p:txBody>
          <a:bodyPr wrap="square" lIns="0" tIns="0" rIns="0" bIns="0" rtlCol="0" anchor="ctr"/>
          <a:lstStyle/>
          <a:p>
            <a:pPr marL="0" indent="0">
              <a:buNone/>
            </a:pPr>
            <a:r>
              <a:rPr lang="en-US" sz="1300" b="1" kern="0" spc="500" dirty="0">
                <a:solidFill>
                  <a:srgbClr val="F6C9CC"/>
                </a:solidFill>
                <a:latin typeface="Poppins" pitchFamily="34" charset="0"/>
                <a:ea typeface="Poppins" pitchFamily="34" charset="-122"/>
                <a:cs typeface="Poppins" pitchFamily="34" charset="-120"/>
              </a:rPr>
              <a:t>THE DISCIPLINE THAT MAKES IT WORK</a:t>
            </a:r>
            <a:endParaRPr lang="en-US" sz="1300" dirty="0"/>
          </a:p>
        </p:txBody>
      </p:sp>
      <p:sp>
        <p:nvSpPr>
          <p:cNvPr id="4" name="Text 1"/>
          <p:cNvSpPr/>
          <p:nvPr/>
        </p:nvSpPr>
        <p:spPr>
          <a:xfrm>
            <a:off x="731520" y="1691640"/>
            <a:ext cx="10607040" cy="2194560"/>
          </a:xfrm>
          <a:prstGeom prst="rect">
            <a:avLst/>
          </a:prstGeom>
          <a:noFill/>
          <a:ln/>
        </p:spPr>
        <p:txBody>
          <a:bodyPr wrap="square" lIns="0" tIns="0" rIns="0" bIns="0" rtlCol="0" anchor="ctr"/>
          <a:lstStyle/>
          <a:p>
            <a:pPr marL="0" indent="0">
              <a:lnSpc>
                <a:spcPct val="108000"/>
              </a:lnSpc>
              <a:buNone/>
            </a:pPr>
            <a:r>
              <a:rPr lang="en-US" sz="3400" b="1" dirty="0">
                <a:solidFill>
                  <a:srgbClr val="FFFFFF"/>
                </a:solidFill>
                <a:latin typeface="Poppins" pitchFamily="34" charset="0"/>
                <a:ea typeface="Poppins" pitchFamily="34" charset="-122"/>
                <a:cs typeface="Poppins" pitchFamily="34" charset="-120"/>
              </a:rPr>
              <a:t>Define once. Convene first. </a:t>
            </a:r>
          </a:p>
          <a:p>
            <a:pPr marL="0" indent="0">
              <a:lnSpc>
                <a:spcPct val="108000"/>
              </a:lnSpc>
              <a:buNone/>
            </a:pPr>
            <a:r>
              <a:rPr lang="en-US" sz="3400" b="1" dirty="0">
                <a:solidFill>
                  <a:srgbClr val="FFFFFF"/>
                </a:solidFill>
                <a:latin typeface="Poppins" pitchFamily="34" charset="0"/>
                <a:ea typeface="Poppins" pitchFamily="34" charset="-122"/>
                <a:cs typeface="Poppins" pitchFamily="34" charset="-120"/>
              </a:rPr>
              <a:t>Do what you promised.</a:t>
            </a:r>
            <a:r>
              <a:rPr lang="en-US" sz="3400" dirty="0"/>
              <a:t> </a:t>
            </a:r>
          </a:p>
          <a:p>
            <a:pPr marL="0" indent="0">
              <a:lnSpc>
                <a:spcPct val="108000"/>
              </a:lnSpc>
              <a:buNone/>
            </a:pPr>
            <a:r>
              <a:rPr lang="en-US" sz="3400" b="1" dirty="0">
                <a:solidFill>
                  <a:srgbClr val="FFFFFF"/>
                </a:solidFill>
                <a:latin typeface="Poppins" pitchFamily="34" charset="0"/>
                <a:ea typeface="Poppins" pitchFamily="34" charset="-122"/>
                <a:cs typeface="Poppins" pitchFamily="34" charset="-120"/>
              </a:rPr>
              <a:t>Measure what you did.</a:t>
            </a:r>
            <a:endParaRPr lang="en-US" sz="3400" dirty="0"/>
          </a:p>
          <a:p>
            <a:pPr marL="0" indent="0">
              <a:lnSpc>
                <a:spcPct val="108000"/>
              </a:lnSpc>
              <a:buNone/>
            </a:pPr>
            <a:r>
              <a:rPr lang="en-US" sz="3400" b="1" dirty="0">
                <a:solidFill>
                  <a:srgbClr val="FFFFFF"/>
                </a:solidFill>
                <a:latin typeface="Poppins" pitchFamily="34" charset="0"/>
                <a:ea typeface="Poppins" pitchFamily="34" charset="-122"/>
                <a:cs typeface="Poppins" pitchFamily="34" charset="-120"/>
              </a:rPr>
              <a:t>Report back. Do it again. </a:t>
            </a:r>
            <a:endParaRPr lang="en-US" sz="3400" dirty="0"/>
          </a:p>
        </p:txBody>
      </p:sp>
      <p:sp>
        <p:nvSpPr>
          <p:cNvPr id="5" name="Text 2"/>
          <p:cNvSpPr/>
          <p:nvPr/>
        </p:nvSpPr>
        <p:spPr>
          <a:xfrm>
            <a:off x="749808" y="4206240"/>
            <a:ext cx="9875520" cy="1097280"/>
          </a:xfrm>
          <a:prstGeom prst="rect">
            <a:avLst/>
          </a:prstGeom>
          <a:noFill/>
          <a:ln/>
        </p:spPr>
        <p:txBody>
          <a:bodyPr wrap="square" lIns="0" tIns="0" rIns="0" bIns="0" rtlCol="0" anchor="ctr"/>
          <a:lstStyle/>
          <a:p>
            <a:pPr marL="0" indent="0">
              <a:lnSpc>
                <a:spcPct val="125000"/>
              </a:lnSpc>
              <a:buNone/>
            </a:pPr>
            <a:r>
              <a:rPr lang="en-US" sz="1600" i="1" dirty="0">
                <a:solidFill>
                  <a:srgbClr val="F6C9CC"/>
                </a:solidFill>
                <a:latin typeface="Poppins" pitchFamily="34" charset="0"/>
                <a:ea typeface="Poppins" pitchFamily="34" charset="-122"/>
                <a:cs typeface="Poppins" pitchFamily="34" charset="-120"/>
              </a:rPr>
              <a:t>Do that consistently, across enough communities, and rural cardiovascular health transformation stops being a phrase in a grant application and becomes something you can show.</a:t>
            </a:r>
            <a:endParaRPr lang="en-US" sz="1600" dirty="0"/>
          </a:p>
        </p:txBody>
      </p:sp>
      <p:sp>
        <p:nvSpPr>
          <p:cNvPr id="6" name="Shape 3"/>
          <p:cNvSpPr/>
          <p:nvPr/>
        </p:nvSpPr>
        <p:spPr>
          <a:xfrm>
            <a:off x="777240" y="5532120"/>
            <a:ext cx="2743200" cy="0"/>
          </a:xfrm>
          <a:prstGeom prst="line">
            <a:avLst/>
          </a:prstGeom>
          <a:noFill/>
          <a:ln w="19050">
            <a:solidFill>
              <a:srgbClr val="FFFFFF">
                <a:alpha val="60000"/>
              </a:srgbClr>
            </a:solidFill>
            <a:prstDash val="solid"/>
          </a:ln>
        </p:spPr>
        <p:txBody>
          <a:bodyPr/>
          <a:lstStyle/>
          <a:p>
            <a:endParaRPr lang="en-US"/>
          </a:p>
        </p:txBody>
      </p:sp>
      <p:sp>
        <p:nvSpPr>
          <p:cNvPr id="7" name="Text 4"/>
          <p:cNvSpPr/>
          <p:nvPr/>
        </p:nvSpPr>
        <p:spPr>
          <a:xfrm>
            <a:off x="758952" y="5669280"/>
            <a:ext cx="10058400" cy="365760"/>
          </a:xfrm>
          <a:prstGeom prst="rect">
            <a:avLst/>
          </a:prstGeom>
          <a:noFill/>
          <a:ln/>
        </p:spPr>
        <p:txBody>
          <a:bodyPr wrap="square" lIns="0" tIns="0" rIns="0" bIns="0" rtlCol="0" anchor="ctr"/>
          <a:lstStyle/>
          <a:p>
            <a:pPr marL="0" indent="0">
              <a:buNone/>
            </a:pPr>
            <a:r>
              <a:rPr lang="en-US" sz="1300" b="1" dirty="0">
                <a:solidFill>
                  <a:srgbClr val="FFFFFF"/>
                </a:solidFill>
                <a:latin typeface="Poppins" pitchFamily="34" charset="0"/>
                <a:ea typeface="Poppins" pitchFamily="34" charset="-122"/>
                <a:cs typeface="Poppins" pitchFamily="34" charset="-120"/>
              </a:rPr>
              <a:t>Delaware Cardiovascular Health Learning Collaborative</a:t>
            </a:r>
            <a:endParaRPr lang="en-US" sz="13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onred.png"/>
          <p:cNvPicPr>
            <a:picLocks noChangeAspect="1"/>
          </p:cNvPicPr>
          <p:nvPr/>
        </p:nvPicPr>
        <p:blipFill>
          <a:blip r:embed="rId4"/>
          <a:stretch>
            <a:fillRect/>
          </a:stretch>
        </p:blipFill>
        <p:spPr>
          <a:xfrm>
            <a:off x="777240" y="640080"/>
            <a:ext cx="914400" cy="841248"/>
          </a:xfrm>
          <a:prstGeom prst="rect">
            <a:avLst/>
          </a:prstGeom>
        </p:spPr>
      </p:pic>
      <p:sp>
        <p:nvSpPr>
          <p:cNvPr id="3" name="Text 0"/>
          <p:cNvSpPr/>
          <p:nvPr/>
        </p:nvSpPr>
        <p:spPr>
          <a:xfrm>
            <a:off x="731520" y="2286000"/>
            <a:ext cx="7315200" cy="1280160"/>
          </a:xfrm>
          <a:prstGeom prst="rect">
            <a:avLst/>
          </a:prstGeom>
          <a:noFill/>
          <a:ln/>
        </p:spPr>
        <p:txBody>
          <a:bodyPr wrap="square" lIns="0" tIns="0" rIns="0" bIns="0" rtlCol="0" anchor="ctr"/>
          <a:lstStyle/>
          <a:p>
            <a:pPr marL="0" indent="0">
              <a:buNone/>
            </a:pPr>
            <a:r>
              <a:rPr lang="en-US" sz="6000" b="1" dirty="0">
                <a:solidFill>
                  <a:srgbClr val="FFFFFF"/>
                </a:solidFill>
                <a:latin typeface="Poppins" pitchFamily="34" charset="0"/>
                <a:ea typeface="Poppins" pitchFamily="34" charset="-122"/>
                <a:cs typeface="Poppins" pitchFamily="34" charset="-120"/>
              </a:rPr>
              <a:t>Thank You</a:t>
            </a:r>
            <a:endParaRPr lang="en-US" sz="6000" dirty="0"/>
          </a:p>
        </p:txBody>
      </p:sp>
      <p:sp>
        <p:nvSpPr>
          <p:cNvPr id="4" name="Text 1"/>
          <p:cNvSpPr/>
          <p:nvPr/>
        </p:nvSpPr>
        <p:spPr>
          <a:xfrm>
            <a:off x="777240" y="3611880"/>
            <a:ext cx="6583680" cy="914400"/>
          </a:xfrm>
          <a:prstGeom prst="rect">
            <a:avLst/>
          </a:prstGeom>
          <a:noFill/>
          <a:ln/>
        </p:spPr>
        <p:txBody>
          <a:bodyPr wrap="square" lIns="0" tIns="0" rIns="0" bIns="0" rtlCol="0" anchor="ctr"/>
          <a:lstStyle/>
          <a:p>
            <a:pPr marL="0" indent="0">
              <a:lnSpc>
                <a:spcPct val="120000"/>
              </a:lnSpc>
              <a:buNone/>
            </a:pPr>
            <a:r>
              <a:rPr lang="en-US" sz="1700" dirty="0">
                <a:solidFill>
                  <a:srgbClr val="F6C9CC"/>
                </a:solidFill>
                <a:latin typeface="Poppins" pitchFamily="34" charset="0"/>
                <a:ea typeface="Poppins" pitchFamily="34" charset="-122"/>
                <a:cs typeface="Poppins" pitchFamily="34" charset="-120"/>
              </a:rPr>
              <a:t>Join us in promoting cardiovascular health and health equity across Delaware’s communities.</a:t>
            </a:r>
            <a:endParaRPr lang="en-US" sz="1700" dirty="0"/>
          </a:p>
        </p:txBody>
      </p:sp>
      <p:sp>
        <p:nvSpPr>
          <p:cNvPr id="5" name="Shape 2"/>
          <p:cNvSpPr/>
          <p:nvPr/>
        </p:nvSpPr>
        <p:spPr>
          <a:xfrm>
            <a:off x="7772400" y="2194560"/>
            <a:ext cx="3657600" cy="2697480"/>
          </a:xfrm>
          <a:prstGeom prst="roundRect">
            <a:avLst>
              <a:gd name="adj" fmla="val 3390"/>
            </a:avLst>
          </a:prstGeom>
          <a:solidFill>
            <a:srgbClr val="FFFFFF"/>
          </a:solidFill>
          <a:ln/>
          <a:effectLst>
            <a:outerShdw blurRad="127000" dist="50800" dir="5400000" algn="bl" rotWithShape="0">
              <a:srgbClr val="000000">
                <a:alpha val="25000"/>
              </a:srgbClr>
            </a:outerShdw>
          </a:effectLst>
        </p:spPr>
        <p:txBody>
          <a:bodyPr/>
          <a:lstStyle/>
          <a:p>
            <a:endParaRPr lang="en-US"/>
          </a:p>
        </p:txBody>
      </p:sp>
      <p:sp>
        <p:nvSpPr>
          <p:cNvPr id="6" name="Text 3"/>
          <p:cNvSpPr/>
          <p:nvPr/>
        </p:nvSpPr>
        <p:spPr>
          <a:xfrm>
            <a:off x="8092440" y="2468880"/>
            <a:ext cx="3108960" cy="274320"/>
          </a:xfrm>
          <a:prstGeom prst="rect">
            <a:avLst/>
          </a:prstGeom>
          <a:noFill/>
          <a:ln/>
        </p:spPr>
        <p:txBody>
          <a:bodyPr wrap="square" lIns="0" tIns="0" rIns="0" bIns="0" rtlCol="0" anchor="ctr"/>
          <a:lstStyle/>
          <a:p>
            <a:pPr marL="0" indent="0">
              <a:buNone/>
            </a:pPr>
            <a:r>
              <a:rPr lang="en-US" sz="1100" b="1" kern="0" spc="400" dirty="0">
                <a:solidFill>
                  <a:srgbClr val="D21621"/>
                </a:solidFill>
                <a:latin typeface="Poppins" pitchFamily="34" charset="0"/>
                <a:ea typeface="Poppins" pitchFamily="34" charset="-122"/>
                <a:cs typeface="Poppins" pitchFamily="34" charset="-120"/>
              </a:rPr>
              <a:t>CONTACT</a:t>
            </a:r>
            <a:endParaRPr lang="en-US" sz="1100" dirty="0"/>
          </a:p>
        </p:txBody>
      </p:sp>
      <p:sp>
        <p:nvSpPr>
          <p:cNvPr id="7" name="Text 4"/>
          <p:cNvSpPr/>
          <p:nvPr/>
        </p:nvSpPr>
        <p:spPr>
          <a:xfrm>
            <a:off x="8092440" y="2880360"/>
            <a:ext cx="1097280" cy="365760"/>
          </a:xfrm>
          <a:prstGeom prst="rect">
            <a:avLst/>
          </a:prstGeom>
          <a:noFill/>
          <a:ln/>
        </p:spPr>
        <p:txBody>
          <a:bodyPr wrap="square" lIns="0" tIns="0" rIns="0" bIns="0" rtlCol="0" anchor="ctr"/>
          <a:lstStyle/>
          <a:p>
            <a:pPr marL="0" indent="0">
              <a:buNone/>
            </a:pPr>
            <a:r>
              <a:rPr lang="en-US" sz="1100" b="1" dirty="0">
                <a:solidFill>
                  <a:srgbClr val="1A1A1A"/>
                </a:solidFill>
                <a:latin typeface="Poppins" pitchFamily="34" charset="0"/>
                <a:ea typeface="Poppins" pitchFamily="34" charset="-122"/>
                <a:cs typeface="Poppins" pitchFamily="34" charset="-120"/>
              </a:rPr>
              <a:t>Email</a:t>
            </a:r>
            <a:endParaRPr lang="en-US" sz="1100" dirty="0"/>
          </a:p>
        </p:txBody>
      </p:sp>
      <p:sp>
        <p:nvSpPr>
          <p:cNvPr id="8" name="Text 5"/>
          <p:cNvSpPr/>
          <p:nvPr/>
        </p:nvSpPr>
        <p:spPr>
          <a:xfrm>
            <a:off x="9098280" y="2880360"/>
            <a:ext cx="2240280" cy="365760"/>
          </a:xfrm>
          <a:prstGeom prst="rect">
            <a:avLst/>
          </a:prstGeom>
          <a:noFill/>
          <a:ln/>
        </p:spPr>
        <p:txBody>
          <a:bodyPr wrap="square" lIns="0" tIns="0" rIns="0" bIns="0" rtlCol="0" anchor="ctr"/>
          <a:lstStyle/>
          <a:p>
            <a:pPr marL="0" indent="0">
              <a:buNone/>
            </a:pPr>
            <a:r>
              <a:rPr lang="en-US" sz="1050" dirty="0">
                <a:solidFill>
                  <a:srgbClr val="6B6B6B"/>
                </a:solidFill>
                <a:latin typeface="Poppins" pitchFamily="34" charset="0"/>
                <a:ea typeface="Poppins" pitchFamily="34" charset="-122"/>
                <a:cs typeface="Poppins" pitchFamily="34" charset="-120"/>
              </a:rPr>
              <a:t>[email@yourcollaborative.org]</a:t>
            </a:r>
            <a:endParaRPr lang="en-US" sz="1050" dirty="0"/>
          </a:p>
        </p:txBody>
      </p:sp>
      <p:sp>
        <p:nvSpPr>
          <p:cNvPr id="9" name="Text 6"/>
          <p:cNvSpPr/>
          <p:nvPr/>
        </p:nvSpPr>
        <p:spPr>
          <a:xfrm>
            <a:off x="8092440" y="3355848"/>
            <a:ext cx="1097280" cy="365760"/>
          </a:xfrm>
          <a:prstGeom prst="rect">
            <a:avLst/>
          </a:prstGeom>
          <a:noFill/>
          <a:ln/>
        </p:spPr>
        <p:txBody>
          <a:bodyPr wrap="square" lIns="0" tIns="0" rIns="0" bIns="0" rtlCol="0" anchor="ctr"/>
          <a:lstStyle/>
          <a:p>
            <a:pPr marL="0" indent="0">
              <a:buNone/>
            </a:pPr>
            <a:r>
              <a:rPr lang="en-US" sz="1100" b="1" dirty="0">
                <a:solidFill>
                  <a:srgbClr val="1A1A1A"/>
                </a:solidFill>
                <a:latin typeface="Poppins" pitchFamily="34" charset="0"/>
                <a:ea typeface="Poppins" pitchFamily="34" charset="-122"/>
                <a:cs typeface="Poppins" pitchFamily="34" charset="-120"/>
              </a:rPr>
              <a:t>Website</a:t>
            </a:r>
            <a:endParaRPr lang="en-US" sz="1100" dirty="0"/>
          </a:p>
        </p:txBody>
      </p:sp>
      <p:sp>
        <p:nvSpPr>
          <p:cNvPr id="10" name="Text 7"/>
          <p:cNvSpPr/>
          <p:nvPr/>
        </p:nvSpPr>
        <p:spPr>
          <a:xfrm>
            <a:off x="9098280" y="3355848"/>
            <a:ext cx="2240280" cy="365760"/>
          </a:xfrm>
          <a:prstGeom prst="rect">
            <a:avLst/>
          </a:prstGeom>
          <a:noFill/>
          <a:ln/>
        </p:spPr>
        <p:txBody>
          <a:bodyPr wrap="square" lIns="0" tIns="0" rIns="0" bIns="0" rtlCol="0" anchor="ctr"/>
          <a:lstStyle/>
          <a:p>
            <a:pPr marL="0" indent="0">
              <a:buNone/>
            </a:pPr>
            <a:r>
              <a:rPr lang="en-US" sz="1050" dirty="0">
                <a:solidFill>
                  <a:srgbClr val="6B6B6B"/>
                </a:solidFill>
                <a:latin typeface="Poppins" pitchFamily="34" charset="0"/>
                <a:ea typeface="Poppins" pitchFamily="34" charset="-122"/>
                <a:cs typeface="Poppins" pitchFamily="34" charset="-120"/>
              </a:rPr>
              <a:t>[www.yourcollaborative.org]</a:t>
            </a:r>
            <a:endParaRPr lang="en-US" sz="1050" dirty="0"/>
          </a:p>
        </p:txBody>
      </p:sp>
      <p:sp>
        <p:nvSpPr>
          <p:cNvPr id="11" name="Text 8"/>
          <p:cNvSpPr/>
          <p:nvPr/>
        </p:nvSpPr>
        <p:spPr>
          <a:xfrm>
            <a:off x="8092440" y="3831336"/>
            <a:ext cx="1097280" cy="365760"/>
          </a:xfrm>
          <a:prstGeom prst="rect">
            <a:avLst/>
          </a:prstGeom>
          <a:noFill/>
          <a:ln/>
        </p:spPr>
        <p:txBody>
          <a:bodyPr wrap="square" lIns="0" tIns="0" rIns="0" bIns="0" rtlCol="0" anchor="ctr"/>
          <a:lstStyle/>
          <a:p>
            <a:pPr marL="0" indent="0">
              <a:buNone/>
            </a:pPr>
            <a:r>
              <a:rPr lang="en-US" sz="1100" b="1" dirty="0">
                <a:solidFill>
                  <a:srgbClr val="1A1A1A"/>
                </a:solidFill>
                <a:latin typeface="Poppins" pitchFamily="34" charset="0"/>
                <a:ea typeface="Poppins" pitchFamily="34" charset="-122"/>
                <a:cs typeface="Poppins" pitchFamily="34" charset="-120"/>
              </a:rPr>
              <a:t>Phone</a:t>
            </a:r>
            <a:endParaRPr lang="en-US" sz="1100" dirty="0"/>
          </a:p>
        </p:txBody>
      </p:sp>
      <p:sp>
        <p:nvSpPr>
          <p:cNvPr id="12" name="Text 9"/>
          <p:cNvSpPr/>
          <p:nvPr/>
        </p:nvSpPr>
        <p:spPr>
          <a:xfrm>
            <a:off x="9098280" y="3831336"/>
            <a:ext cx="2240280" cy="365760"/>
          </a:xfrm>
          <a:prstGeom prst="rect">
            <a:avLst/>
          </a:prstGeom>
          <a:noFill/>
          <a:ln/>
        </p:spPr>
        <p:txBody>
          <a:bodyPr wrap="square" lIns="0" tIns="0" rIns="0" bIns="0" rtlCol="0" anchor="ctr"/>
          <a:lstStyle/>
          <a:p>
            <a:pPr marL="0" indent="0">
              <a:buNone/>
            </a:pPr>
            <a:r>
              <a:rPr lang="en-US" sz="1050" dirty="0">
                <a:solidFill>
                  <a:srgbClr val="6B6B6B"/>
                </a:solidFill>
                <a:latin typeface="Poppins" pitchFamily="34" charset="0"/>
                <a:ea typeface="Poppins" pitchFamily="34" charset="-122"/>
                <a:cs typeface="Poppins" pitchFamily="34" charset="-120"/>
              </a:rPr>
              <a:t>[(000) 000-0000]</a:t>
            </a:r>
            <a:endParaRPr lang="en-US" sz="1050" dirty="0"/>
          </a:p>
        </p:txBody>
      </p:sp>
      <p:sp>
        <p:nvSpPr>
          <p:cNvPr id="13" name="Text 10"/>
          <p:cNvSpPr/>
          <p:nvPr/>
        </p:nvSpPr>
        <p:spPr>
          <a:xfrm>
            <a:off x="8092440" y="4306824"/>
            <a:ext cx="1097280" cy="365760"/>
          </a:xfrm>
          <a:prstGeom prst="rect">
            <a:avLst/>
          </a:prstGeom>
          <a:noFill/>
          <a:ln/>
        </p:spPr>
        <p:txBody>
          <a:bodyPr wrap="square" lIns="0" tIns="0" rIns="0" bIns="0" rtlCol="0" anchor="ctr"/>
          <a:lstStyle/>
          <a:p>
            <a:pPr marL="0" indent="0">
              <a:buNone/>
            </a:pPr>
            <a:r>
              <a:rPr lang="en-US" sz="1100" b="1" dirty="0">
                <a:solidFill>
                  <a:srgbClr val="1A1A1A"/>
                </a:solidFill>
                <a:latin typeface="Poppins" pitchFamily="34" charset="0"/>
                <a:ea typeface="Poppins" pitchFamily="34" charset="-122"/>
                <a:cs typeface="Poppins" pitchFamily="34" charset="-120"/>
              </a:rPr>
              <a:t>Social</a:t>
            </a:r>
            <a:endParaRPr lang="en-US" sz="1100" dirty="0"/>
          </a:p>
        </p:txBody>
      </p:sp>
      <p:sp>
        <p:nvSpPr>
          <p:cNvPr id="14" name="Text 11"/>
          <p:cNvSpPr/>
          <p:nvPr/>
        </p:nvSpPr>
        <p:spPr>
          <a:xfrm>
            <a:off x="9098280" y="4306824"/>
            <a:ext cx="2240280" cy="365760"/>
          </a:xfrm>
          <a:prstGeom prst="rect">
            <a:avLst/>
          </a:prstGeom>
          <a:noFill/>
          <a:ln/>
        </p:spPr>
        <p:txBody>
          <a:bodyPr wrap="square" lIns="0" tIns="0" rIns="0" bIns="0" rtlCol="0" anchor="ctr"/>
          <a:lstStyle/>
          <a:p>
            <a:pPr marL="0" indent="0">
              <a:buNone/>
            </a:pPr>
            <a:r>
              <a:rPr lang="en-US" sz="1050" dirty="0">
                <a:solidFill>
                  <a:srgbClr val="6B6B6B"/>
                </a:solidFill>
                <a:latin typeface="Poppins" pitchFamily="34" charset="0"/>
                <a:ea typeface="Poppins" pitchFamily="34" charset="-122"/>
                <a:cs typeface="Poppins" pitchFamily="34" charset="-120"/>
              </a:rPr>
              <a:t>[@yourcollaborative]</a:t>
            </a:r>
            <a:endParaRPr lang="en-US" sz="1050" dirty="0"/>
          </a:p>
        </p:txBody>
      </p:sp>
      <p:sp>
        <p:nvSpPr>
          <p:cNvPr id="15" name="Text 12"/>
          <p:cNvSpPr/>
          <p:nvPr/>
        </p:nvSpPr>
        <p:spPr>
          <a:xfrm>
            <a:off x="8092440" y="4572000"/>
            <a:ext cx="3108960" cy="274320"/>
          </a:xfrm>
          <a:prstGeom prst="rect">
            <a:avLst/>
          </a:prstGeom>
          <a:noFill/>
          <a:ln/>
        </p:spPr>
        <p:txBody>
          <a:bodyPr wrap="square" lIns="0" tIns="0" rIns="0" bIns="0" rtlCol="0" anchor="ctr"/>
          <a:lstStyle/>
          <a:p>
            <a:pPr marL="0" indent="0">
              <a:buNone/>
            </a:pPr>
            <a:r>
              <a:rPr lang="en-US" sz="850" i="1" dirty="0">
                <a:solidFill>
                  <a:srgbClr val="6B6B6B"/>
                </a:solidFill>
                <a:latin typeface="Poppins" pitchFamily="34" charset="0"/>
                <a:ea typeface="Poppins" pitchFamily="34" charset="-122"/>
                <a:cs typeface="Poppins" pitchFamily="34" charset="-120"/>
              </a:rPr>
              <a:t>Replace bracketed details with your collaborative’s information.</a:t>
            </a:r>
            <a:endParaRPr lang="en-US" sz="850" dirty="0"/>
          </a:p>
        </p:txBody>
      </p:sp>
      <p:sp>
        <p:nvSpPr>
          <p:cNvPr id="16" name="Text 13"/>
          <p:cNvSpPr/>
          <p:nvPr/>
        </p:nvSpPr>
        <p:spPr>
          <a:xfrm>
            <a:off x="777240" y="6263640"/>
            <a:ext cx="10607040" cy="274320"/>
          </a:xfrm>
          <a:prstGeom prst="rect">
            <a:avLst/>
          </a:prstGeom>
          <a:noFill/>
          <a:ln/>
        </p:spPr>
        <p:txBody>
          <a:bodyPr wrap="square" lIns="0" tIns="0" rIns="0" bIns="0" rtlCol="0" anchor="ctr"/>
          <a:lstStyle/>
          <a:p>
            <a:pPr marL="0" indent="0">
              <a:buNone/>
            </a:pPr>
            <a:r>
              <a:rPr lang="en-US" sz="1000" dirty="0">
                <a:solidFill>
                  <a:srgbClr val="F6C9CC"/>
                </a:solidFill>
                <a:latin typeface="Poppins" pitchFamily="34" charset="0"/>
                <a:ea typeface="Poppins" pitchFamily="34" charset="-122"/>
                <a:cs typeface="Poppins" pitchFamily="34" charset="-120"/>
              </a:rPr>
              <a:t>Delaware Cardiovascular Health Learning Collaborative  ·  Community-Engaged Cardiovascular Health Toolkit</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ORIENTATION</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How to Use This Toolkit</a:t>
            </a:r>
            <a:endParaRPr lang="en-US" sz="3300" dirty="0"/>
          </a:p>
        </p:txBody>
      </p:sp>
      <p:sp>
        <p:nvSpPr>
          <p:cNvPr id="5" name="Text 2"/>
          <p:cNvSpPr/>
          <p:nvPr/>
        </p:nvSpPr>
        <p:spPr>
          <a:xfrm>
            <a:off x="685800" y="1691640"/>
            <a:ext cx="10789920" cy="868680"/>
          </a:xfrm>
          <a:prstGeom prst="rect">
            <a:avLst/>
          </a:prstGeom>
          <a:noFill/>
          <a:ln/>
        </p:spPr>
        <p:txBody>
          <a:bodyPr wrap="square" lIns="0" tIns="0" rIns="0" bIns="0" rtlCol="0" anchor="ctr"/>
          <a:lstStyle/>
          <a:p>
            <a:pPr marL="0" indent="0">
              <a:lnSpc>
                <a:spcPct val="120000"/>
              </a:lnSpc>
              <a:buNone/>
            </a:pPr>
            <a:r>
              <a:rPr lang="en-US" sz="1450" dirty="0">
                <a:solidFill>
                  <a:srgbClr val="1A1A1A"/>
                </a:solidFill>
                <a:latin typeface="Poppins" pitchFamily="34" charset="0"/>
                <a:ea typeface="Poppins" pitchFamily="34" charset="-122"/>
                <a:cs typeface="Poppins" pitchFamily="34" charset="-120"/>
              </a:rPr>
              <a:t>The toolkit is one slide deck plus nine fill-in templates. This deck makes the case for the work and orients your partners; the templates are the working documents you complete and reuse. The steps build on one another, but you can enter wherever your collaborative is today.</a:t>
            </a:r>
            <a:endParaRPr lang="en-US" sz="1450" dirty="0"/>
          </a:p>
        </p:txBody>
      </p:sp>
      <p:sp>
        <p:nvSpPr>
          <p:cNvPr id="6" name="Shape 3"/>
          <p:cNvSpPr/>
          <p:nvPr/>
        </p:nvSpPr>
        <p:spPr>
          <a:xfrm>
            <a:off x="685800" y="2743200"/>
            <a:ext cx="3429000" cy="3108960"/>
          </a:xfrm>
          <a:prstGeom prst="roundRect">
            <a:avLst>
              <a:gd name="adj" fmla="val 2353"/>
            </a:avLst>
          </a:prstGeom>
          <a:solidFill>
            <a:srgbClr val="FFFFFF"/>
          </a:solidFill>
          <a:ln w="12700">
            <a:solidFill>
              <a:srgbClr val="D9D9D9"/>
            </a:solidFill>
            <a:prstDash val="solid"/>
          </a:ln>
          <a:effectLst>
            <a:outerShdw blurRad="88900" dist="38100" dir="5400000" algn="bl" rotWithShape="0">
              <a:srgbClr val="000000">
                <a:alpha val="10000"/>
              </a:srgbClr>
            </a:outerShdw>
          </a:effectLst>
        </p:spPr>
        <p:txBody>
          <a:bodyPr/>
          <a:lstStyle/>
          <a:p>
            <a:endParaRPr lang="en-US"/>
          </a:p>
        </p:txBody>
      </p:sp>
      <p:sp>
        <p:nvSpPr>
          <p:cNvPr id="7" name="Shape 4"/>
          <p:cNvSpPr/>
          <p:nvPr/>
        </p:nvSpPr>
        <p:spPr>
          <a:xfrm>
            <a:off x="1005840" y="3063240"/>
            <a:ext cx="868680" cy="868680"/>
          </a:xfrm>
          <a:prstGeom prst="ellipse">
            <a:avLst/>
          </a:prstGeom>
          <a:solidFill>
            <a:srgbClr val="FCE9EA"/>
          </a:solidFill>
          <a:ln w="12700">
            <a:solidFill>
              <a:srgbClr val="D21621"/>
            </a:solidFill>
            <a:prstDash val="solid"/>
          </a:ln>
        </p:spPr>
        <p:txBody>
          <a:bodyPr/>
          <a:lstStyle/>
          <a:p>
            <a:endParaRPr lang="en-US"/>
          </a:p>
        </p:txBody>
      </p:sp>
      <p:pic>
        <p:nvPicPr>
          <p:cNvPr id="8" name="Image 1" descr="/home/claude/build/icons/book.png"/>
          <p:cNvPicPr>
            <a:picLocks noChangeAspect="1"/>
          </p:cNvPicPr>
          <p:nvPr/>
        </p:nvPicPr>
        <p:blipFill>
          <a:blip r:embed="rId5"/>
          <a:stretch>
            <a:fillRect/>
          </a:stretch>
        </p:blipFill>
        <p:spPr>
          <a:xfrm>
            <a:off x="1266444" y="3323844"/>
            <a:ext cx="347472" cy="347472"/>
          </a:xfrm>
          <a:prstGeom prst="rect">
            <a:avLst/>
          </a:prstGeom>
        </p:spPr>
      </p:pic>
      <p:sp>
        <p:nvSpPr>
          <p:cNvPr id="9" name="Text 5"/>
          <p:cNvSpPr/>
          <p:nvPr/>
        </p:nvSpPr>
        <p:spPr>
          <a:xfrm>
            <a:off x="1005840" y="4114800"/>
            <a:ext cx="2788920" cy="457200"/>
          </a:xfrm>
          <a:prstGeom prst="rect">
            <a:avLst/>
          </a:prstGeom>
          <a:noFill/>
          <a:ln/>
        </p:spPr>
        <p:txBody>
          <a:bodyPr wrap="square" lIns="0" tIns="0" rIns="0" bIns="0" rtlCol="0" anchor="ctr"/>
          <a:lstStyle/>
          <a:p>
            <a:pPr marL="0" indent="0">
              <a:buNone/>
            </a:pPr>
            <a:r>
              <a:rPr lang="en-US" sz="1600" b="1" dirty="0">
                <a:solidFill>
                  <a:srgbClr val="D21621"/>
                </a:solidFill>
                <a:latin typeface="Poppins" pitchFamily="34" charset="0"/>
                <a:ea typeface="Poppins" pitchFamily="34" charset="-122"/>
                <a:cs typeface="Poppins" pitchFamily="34" charset="-120"/>
              </a:rPr>
              <a:t>Use the deck to…</a:t>
            </a:r>
            <a:endParaRPr lang="en-US" sz="1600" dirty="0"/>
          </a:p>
        </p:txBody>
      </p:sp>
      <p:sp>
        <p:nvSpPr>
          <p:cNvPr id="10" name="Text 6"/>
          <p:cNvSpPr/>
          <p:nvPr/>
        </p:nvSpPr>
        <p:spPr>
          <a:xfrm>
            <a:off x="1005840" y="4617720"/>
            <a:ext cx="2834640" cy="1188720"/>
          </a:xfrm>
          <a:prstGeom prst="rect">
            <a:avLst/>
          </a:prstGeom>
          <a:noFill/>
          <a:ln/>
        </p:spPr>
        <p:txBody>
          <a:bodyPr wrap="square" lIns="0" tIns="0" rIns="0" bIns="0" rtlCol="0" anchor="ctr"/>
          <a:lstStyle/>
          <a:p>
            <a:pPr marL="0" indent="0">
              <a:lnSpc>
                <a:spcPct val="118000"/>
              </a:lnSpc>
              <a:buNone/>
            </a:pPr>
            <a:r>
              <a:rPr lang="en-US" sz="1250" dirty="0">
                <a:solidFill>
                  <a:srgbClr val="1A1A1A"/>
                </a:solidFill>
                <a:latin typeface="Poppins" pitchFamily="34" charset="0"/>
                <a:ea typeface="Poppins" pitchFamily="34" charset="-122"/>
                <a:cs typeface="Poppins" pitchFamily="34" charset="-120"/>
              </a:rPr>
              <a:t>Educate partners, frame a convening, and align everyone on the pathway and the goal before any single event is planned.</a:t>
            </a:r>
            <a:endParaRPr lang="en-US" sz="1250" dirty="0"/>
          </a:p>
        </p:txBody>
      </p:sp>
      <p:sp>
        <p:nvSpPr>
          <p:cNvPr id="11" name="Shape 7"/>
          <p:cNvSpPr/>
          <p:nvPr/>
        </p:nvSpPr>
        <p:spPr>
          <a:xfrm>
            <a:off x="4343400" y="2743200"/>
            <a:ext cx="3429000" cy="3108960"/>
          </a:xfrm>
          <a:prstGeom prst="roundRect">
            <a:avLst>
              <a:gd name="adj" fmla="val 2353"/>
            </a:avLst>
          </a:prstGeom>
          <a:solidFill>
            <a:srgbClr val="FFFFFF"/>
          </a:solidFill>
          <a:ln w="12700">
            <a:solidFill>
              <a:srgbClr val="D9D9D9"/>
            </a:solidFill>
            <a:prstDash val="solid"/>
          </a:ln>
          <a:effectLst>
            <a:outerShdw blurRad="88900" dist="38100" dir="5400000" algn="bl" rotWithShape="0">
              <a:srgbClr val="000000">
                <a:alpha val="10000"/>
              </a:srgbClr>
            </a:outerShdw>
          </a:effectLst>
        </p:spPr>
        <p:txBody>
          <a:bodyPr/>
          <a:lstStyle/>
          <a:p>
            <a:endParaRPr lang="en-US"/>
          </a:p>
        </p:txBody>
      </p:sp>
      <p:sp>
        <p:nvSpPr>
          <p:cNvPr id="12" name="Shape 8"/>
          <p:cNvSpPr/>
          <p:nvPr/>
        </p:nvSpPr>
        <p:spPr>
          <a:xfrm>
            <a:off x="4663440" y="3063240"/>
            <a:ext cx="868680" cy="868680"/>
          </a:xfrm>
          <a:prstGeom prst="ellipse">
            <a:avLst/>
          </a:prstGeom>
          <a:solidFill>
            <a:srgbClr val="FCE9EA"/>
          </a:solidFill>
          <a:ln w="12700">
            <a:solidFill>
              <a:srgbClr val="D21621"/>
            </a:solidFill>
            <a:prstDash val="solid"/>
          </a:ln>
        </p:spPr>
        <p:txBody>
          <a:bodyPr/>
          <a:lstStyle/>
          <a:p>
            <a:endParaRPr lang="en-US"/>
          </a:p>
        </p:txBody>
      </p:sp>
      <p:pic>
        <p:nvPicPr>
          <p:cNvPr id="13" name="Image 2" descr="/home/claude/build/icons/file.png"/>
          <p:cNvPicPr>
            <a:picLocks noChangeAspect="1"/>
          </p:cNvPicPr>
          <p:nvPr/>
        </p:nvPicPr>
        <p:blipFill>
          <a:blip r:embed="rId6"/>
          <a:stretch>
            <a:fillRect/>
          </a:stretch>
        </p:blipFill>
        <p:spPr>
          <a:xfrm>
            <a:off x="4924044" y="3323844"/>
            <a:ext cx="347472" cy="347472"/>
          </a:xfrm>
          <a:prstGeom prst="rect">
            <a:avLst/>
          </a:prstGeom>
        </p:spPr>
      </p:pic>
      <p:sp>
        <p:nvSpPr>
          <p:cNvPr id="14" name="Text 9"/>
          <p:cNvSpPr/>
          <p:nvPr/>
        </p:nvSpPr>
        <p:spPr>
          <a:xfrm>
            <a:off x="4663440" y="4114800"/>
            <a:ext cx="2788920" cy="457200"/>
          </a:xfrm>
          <a:prstGeom prst="rect">
            <a:avLst/>
          </a:prstGeom>
          <a:noFill/>
          <a:ln/>
        </p:spPr>
        <p:txBody>
          <a:bodyPr wrap="square" lIns="0" tIns="0" rIns="0" bIns="0" rtlCol="0" anchor="ctr"/>
          <a:lstStyle/>
          <a:p>
            <a:pPr marL="0" indent="0">
              <a:buNone/>
            </a:pPr>
            <a:r>
              <a:rPr lang="en-US" sz="1600" b="1" dirty="0">
                <a:solidFill>
                  <a:srgbClr val="D21621"/>
                </a:solidFill>
                <a:latin typeface="Poppins" pitchFamily="34" charset="0"/>
                <a:ea typeface="Poppins" pitchFamily="34" charset="-122"/>
                <a:cs typeface="Poppins" pitchFamily="34" charset="-120"/>
              </a:rPr>
              <a:t>Use the templates to…</a:t>
            </a:r>
            <a:endParaRPr lang="en-US" sz="1600" dirty="0"/>
          </a:p>
        </p:txBody>
      </p:sp>
      <p:sp>
        <p:nvSpPr>
          <p:cNvPr id="15" name="Text 10"/>
          <p:cNvSpPr/>
          <p:nvPr/>
        </p:nvSpPr>
        <p:spPr>
          <a:xfrm>
            <a:off x="4663440" y="4617720"/>
            <a:ext cx="2834640" cy="1188720"/>
          </a:xfrm>
          <a:prstGeom prst="rect">
            <a:avLst/>
          </a:prstGeom>
          <a:noFill/>
          <a:ln/>
        </p:spPr>
        <p:txBody>
          <a:bodyPr wrap="square" lIns="0" tIns="0" rIns="0" bIns="0" rtlCol="0" anchor="ctr"/>
          <a:lstStyle/>
          <a:p>
            <a:pPr marL="0" indent="0">
              <a:lnSpc>
                <a:spcPct val="118000"/>
              </a:lnSpc>
              <a:buNone/>
            </a:pPr>
            <a:r>
              <a:rPr lang="en-US" sz="1250" dirty="0">
                <a:solidFill>
                  <a:srgbClr val="1A1A1A"/>
                </a:solidFill>
                <a:latin typeface="Poppins" pitchFamily="34" charset="0"/>
                <a:ea typeface="Poppins" pitchFamily="34" charset="-122"/>
                <a:cs typeface="Poppins" pitchFamily="34" charset="-120"/>
              </a:rPr>
              <a:t>Do the work — map partners, define metrics, plan a launch, evaluate, and capture data. Fill them in and hand them to the next community.</a:t>
            </a:r>
            <a:endParaRPr lang="en-US" sz="1250" dirty="0"/>
          </a:p>
        </p:txBody>
      </p:sp>
      <p:sp>
        <p:nvSpPr>
          <p:cNvPr id="16" name="Shape 11"/>
          <p:cNvSpPr/>
          <p:nvPr/>
        </p:nvSpPr>
        <p:spPr>
          <a:xfrm>
            <a:off x="8001000" y="2743200"/>
            <a:ext cx="3429000" cy="3108960"/>
          </a:xfrm>
          <a:prstGeom prst="roundRect">
            <a:avLst>
              <a:gd name="adj" fmla="val 2353"/>
            </a:avLst>
          </a:prstGeom>
          <a:solidFill>
            <a:srgbClr val="FFFFFF"/>
          </a:solidFill>
          <a:ln w="12700">
            <a:solidFill>
              <a:srgbClr val="D9D9D9"/>
            </a:solidFill>
            <a:prstDash val="solid"/>
          </a:ln>
          <a:effectLst>
            <a:outerShdw blurRad="88900" dist="38100" dir="5400000" algn="bl" rotWithShape="0">
              <a:srgbClr val="000000">
                <a:alpha val="10000"/>
              </a:srgbClr>
            </a:outerShdw>
          </a:effectLst>
        </p:spPr>
        <p:txBody>
          <a:bodyPr/>
          <a:lstStyle/>
          <a:p>
            <a:endParaRPr lang="en-US"/>
          </a:p>
        </p:txBody>
      </p:sp>
      <p:sp>
        <p:nvSpPr>
          <p:cNvPr id="17" name="Shape 12"/>
          <p:cNvSpPr/>
          <p:nvPr/>
        </p:nvSpPr>
        <p:spPr>
          <a:xfrm>
            <a:off x="8321040" y="3063240"/>
            <a:ext cx="868680" cy="868680"/>
          </a:xfrm>
          <a:prstGeom prst="ellipse">
            <a:avLst/>
          </a:prstGeom>
          <a:solidFill>
            <a:srgbClr val="FCE9EA"/>
          </a:solidFill>
          <a:ln w="12700">
            <a:solidFill>
              <a:srgbClr val="D21621"/>
            </a:solidFill>
            <a:prstDash val="solid"/>
          </a:ln>
        </p:spPr>
        <p:txBody>
          <a:bodyPr/>
          <a:lstStyle/>
          <a:p>
            <a:endParaRPr lang="en-US"/>
          </a:p>
        </p:txBody>
      </p:sp>
      <p:pic>
        <p:nvPicPr>
          <p:cNvPr id="18" name="Image 3" descr="/home/claude/build/icons/route.png"/>
          <p:cNvPicPr>
            <a:picLocks noChangeAspect="1"/>
          </p:cNvPicPr>
          <p:nvPr/>
        </p:nvPicPr>
        <p:blipFill>
          <a:blip r:embed="rId7"/>
          <a:stretch>
            <a:fillRect/>
          </a:stretch>
        </p:blipFill>
        <p:spPr>
          <a:xfrm>
            <a:off x="8581644" y="3323844"/>
            <a:ext cx="347472" cy="347472"/>
          </a:xfrm>
          <a:prstGeom prst="rect">
            <a:avLst/>
          </a:prstGeom>
        </p:spPr>
      </p:pic>
      <p:sp>
        <p:nvSpPr>
          <p:cNvPr id="19" name="Text 13"/>
          <p:cNvSpPr/>
          <p:nvPr/>
        </p:nvSpPr>
        <p:spPr>
          <a:xfrm>
            <a:off x="8321040" y="4114800"/>
            <a:ext cx="2788920" cy="457200"/>
          </a:xfrm>
          <a:prstGeom prst="rect">
            <a:avLst/>
          </a:prstGeom>
          <a:noFill/>
          <a:ln/>
        </p:spPr>
        <p:txBody>
          <a:bodyPr wrap="square" lIns="0" tIns="0" rIns="0" bIns="0" rtlCol="0" anchor="ctr"/>
          <a:lstStyle/>
          <a:p>
            <a:pPr marL="0" indent="0">
              <a:buNone/>
            </a:pPr>
            <a:r>
              <a:rPr lang="en-US" sz="1600" b="1" dirty="0">
                <a:solidFill>
                  <a:srgbClr val="D21621"/>
                </a:solidFill>
                <a:latin typeface="Poppins" pitchFamily="34" charset="0"/>
                <a:ea typeface="Poppins" pitchFamily="34" charset="-122"/>
                <a:cs typeface="Poppins" pitchFamily="34" charset="-120"/>
              </a:rPr>
              <a:t>Follow the pathway…</a:t>
            </a:r>
            <a:endParaRPr lang="en-US" sz="1600" dirty="0"/>
          </a:p>
        </p:txBody>
      </p:sp>
      <p:sp>
        <p:nvSpPr>
          <p:cNvPr id="20" name="Text 14"/>
          <p:cNvSpPr/>
          <p:nvPr/>
        </p:nvSpPr>
        <p:spPr>
          <a:xfrm>
            <a:off x="8321040" y="4617720"/>
            <a:ext cx="2834640" cy="1188720"/>
          </a:xfrm>
          <a:prstGeom prst="rect">
            <a:avLst/>
          </a:prstGeom>
          <a:noFill/>
          <a:ln/>
        </p:spPr>
        <p:txBody>
          <a:bodyPr wrap="square" lIns="0" tIns="0" rIns="0" bIns="0" rtlCol="0" anchor="ctr"/>
          <a:lstStyle/>
          <a:p>
            <a:pPr marL="0" indent="0">
              <a:lnSpc>
                <a:spcPct val="118000"/>
              </a:lnSpc>
              <a:buNone/>
            </a:pPr>
            <a:r>
              <a:rPr lang="en-US" sz="1250" dirty="0">
                <a:solidFill>
                  <a:srgbClr val="1A1A1A"/>
                </a:solidFill>
                <a:latin typeface="Poppins" pitchFamily="34" charset="0"/>
                <a:ea typeface="Poppins" pitchFamily="34" charset="-122"/>
                <a:cs typeface="Poppins" pitchFamily="34" charset="-120"/>
              </a:rPr>
              <a:t>Each template ends with a “Carry this forward” note linking to the next step, so nine forms work as one connected method.</a:t>
            </a:r>
            <a:endParaRPr lang="en-US" sz="1250" dirty="0"/>
          </a:p>
        </p:txBody>
      </p:sp>
      <p:sp>
        <p:nvSpPr>
          <p:cNvPr id="21" name="Text 15"/>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22" name="Text 16"/>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WHAT THIS IS</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Toolkit Overview</a:t>
            </a:r>
            <a:endParaRPr lang="en-US" sz="3300" dirty="0"/>
          </a:p>
        </p:txBody>
      </p:sp>
      <p:sp>
        <p:nvSpPr>
          <p:cNvPr id="5" name="Text 2"/>
          <p:cNvSpPr/>
          <p:nvPr/>
        </p:nvSpPr>
        <p:spPr>
          <a:xfrm>
            <a:off x="685800" y="1828800"/>
            <a:ext cx="5852160" cy="3383280"/>
          </a:xfrm>
          <a:prstGeom prst="rect">
            <a:avLst/>
          </a:prstGeom>
          <a:noFill/>
          <a:ln/>
        </p:spPr>
        <p:txBody>
          <a:bodyPr wrap="square" lIns="0" tIns="0" rIns="0" bIns="0" rtlCol="0" anchor="t"/>
          <a:lstStyle/>
          <a:p>
            <a:pPr marL="0" indent="0">
              <a:lnSpc>
                <a:spcPct val="130000"/>
              </a:lnSpc>
              <a:spcAft>
                <a:spcPts val="1400"/>
              </a:spcAft>
              <a:buNone/>
            </a:pPr>
            <a:r>
              <a:rPr lang="en-US" sz="1600" dirty="0">
                <a:solidFill>
                  <a:srgbClr val="1A1A1A"/>
                </a:solidFill>
                <a:latin typeface="Poppins" pitchFamily="34" charset="0"/>
                <a:ea typeface="Poppins" pitchFamily="34" charset="-122"/>
                <a:cs typeface="Poppins" pitchFamily="34" charset="-120"/>
              </a:rPr>
              <a:t>The Community-Engaged Cardiovascular Health Toolkit helps organizations, partners, and community leaders plan, launch, and evaluate cardiovascular health initiatives in their local communities.</a:t>
            </a:r>
            <a:endParaRPr lang="en-US" sz="1600" dirty="0"/>
          </a:p>
          <a:p>
            <a:pPr marL="0" indent="0">
              <a:lnSpc>
                <a:spcPct val="130000"/>
              </a:lnSpc>
              <a:buNone/>
            </a:pPr>
            <a:r>
              <a:rPr lang="en-US" sz="1600" dirty="0">
                <a:solidFill>
                  <a:srgbClr val="1A1A1A"/>
                </a:solidFill>
                <a:latin typeface="Poppins" pitchFamily="34" charset="0"/>
                <a:ea typeface="Poppins" pitchFamily="34" charset="-122"/>
                <a:cs typeface="Poppins" pitchFamily="34" charset="-120"/>
              </a:rPr>
              <a:t>Whether you are hosting an awareness campaign, a screening event, an educational workshop, or standing up an ongoing service, the toolkit provides the structure, resources, and guidance to make your efforts impactful and measurable.</a:t>
            </a:r>
            <a:endParaRPr lang="en-US" sz="1600" dirty="0"/>
          </a:p>
        </p:txBody>
      </p:sp>
      <p:sp>
        <p:nvSpPr>
          <p:cNvPr id="6" name="Shape 3"/>
          <p:cNvSpPr/>
          <p:nvPr/>
        </p:nvSpPr>
        <p:spPr>
          <a:xfrm>
            <a:off x="7040880" y="1874520"/>
            <a:ext cx="4434840" cy="960120"/>
          </a:xfrm>
          <a:prstGeom prst="roundRect">
            <a:avLst>
              <a:gd name="adj" fmla="val 7619"/>
            </a:avLst>
          </a:prstGeom>
          <a:solidFill>
            <a:srgbClr val="FFFFFF"/>
          </a:solidFill>
          <a:ln w="12700">
            <a:solidFill>
              <a:srgbClr val="D9D9D9"/>
            </a:solidFill>
            <a:prstDash val="solid"/>
          </a:ln>
        </p:spPr>
        <p:txBody>
          <a:bodyPr/>
          <a:lstStyle/>
          <a:p>
            <a:endParaRPr lang="en-US"/>
          </a:p>
        </p:txBody>
      </p:sp>
      <p:sp>
        <p:nvSpPr>
          <p:cNvPr id="7" name="Shape 4"/>
          <p:cNvSpPr/>
          <p:nvPr/>
        </p:nvSpPr>
        <p:spPr>
          <a:xfrm>
            <a:off x="7223760" y="2057400"/>
            <a:ext cx="603504" cy="603504"/>
          </a:xfrm>
          <a:prstGeom prst="ellipse">
            <a:avLst/>
          </a:prstGeom>
          <a:solidFill>
            <a:srgbClr val="D21621"/>
          </a:solidFill>
          <a:ln w="12700">
            <a:solidFill>
              <a:srgbClr val="D21621"/>
            </a:solidFill>
            <a:prstDash val="solid"/>
          </a:ln>
        </p:spPr>
        <p:txBody>
          <a:bodyPr/>
          <a:lstStyle/>
          <a:p>
            <a:endParaRPr lang="en-US"/>
          </a:p>
        </p:txBody>
      </p:sp>
      <p:pic>
        <p:nvPicPr>
          <p:cNvPr id="8" name="Image 1" descr="/home/claude/build/icons/seedling.png"/>
          <p:cNvPicPr>
            <a:picLocks noChangeAspect="1"/>
          </p:cNvPicPr>
          <p:nvPr/>
        </p:nvPicPr>
        <p:blipFill>
          <a:blip r:embed="rId5"/>
          <a:stretch>
            <a:fillRect/>
          </a:stretch>
        </p:blipFill>
        <p:spPr>
          <a:xfrm>
            <a:off x="7404811" y="2238451"/>
            <a:ext cx="241402" cy="241402"/>
          </a:xfrm>
          <a:prstGeom prst="rect">
            <a:avLst/>
          </a:prstGeom>
        </p:spPr>
      </p:pic>
      <p:pic>
        <p:nvPicPr>
          <p:cNvPr id="9" name="Image 2" descr="/home/claude/build/icons/seedling_w.png"/>
          <p:cNvPicPr>
            <a:picLocks noChangeAspect="1"/>
          </p:cNvPicPr>
          <p:nvPr/>
        </p:nvPicPr>
        <p:blipFill>
          <a:blip r:embed="rId6"/>
          <a:stretch>
            <a:fillRect/>
          </a:stretch>
        </p:blipFill>
        <p:spPr>
          <a:xfrm>
            <a:off x="7406640" y="2240280"/>
            <a:ext cx="237744" cy="237744"/>
          </a:xfrm>
          <a:prstGeom prst="rect">
            <a:avLst/>
          </a:prstGeom>
        </p:spPr>
      </p:pic>
      <p:sp>
        <p:nvSpPr>
          <p:cNvPr id="10" name="Text 5"/>
          <p:cNvSpPr/>
          <p:nvPr/>
        </p:nvSpPr>
        <p:spPr>
          <a:xfrm>
            <a:off x="8001000" y="1993392"/>
            <a:ext cx="3291840" cy="365760"/>
          </a:xfrm>
          <a:prstGeom prst="rect">
            <a:avLst/>
          </a:prstGeom>
          <a:noFill/>
          <a:ln/>
        </p:spPr>
        <p:txBody>
          <a:bodyPr wrap="square" lIns="0" tIns="0" rIns="0" bIns="0" rtlCol="0" anchor="ctr"/>
          <a:lstStyle/>
          <a:p>
            <a:pPr marL="0" indent="0">
              <a:buNone/>
            </a:pPr>
            <a:r>
              <a:rPr lang="en-US" sz="1500" b="1" dirty="0">
                <a:solidFill>
                  <a:srgbClr val="D21621"/>
                </a:solidFill>
                <a:latin typeface="Poppins" pitchFamily="34" charset="0"/>
                <a:ea typeface="Poppins" pitchFamily="34" charset="-122"/>
                <a:cs typeface="Poppins" pitchFamily="34" charset="-120"/>
              </a:rPr>
              <a:t>Plan (as Partners)</a:t>
            </a:r>
            <a:endParaRPr lang="en-US" sz="1500" dirty="0"/>
          </a:p>
        </p:txBody>
      </p:sp>
      <p:sp>
        <p:nvSpPr>
          <p:cNvPr id="11" name="Text 6"/>
          <p:cNvSpPr/>
          <p:nvPr/>
        </p:nvSpPr>
        <p:spPr>
          <a:xfrm>
            <a:off x="8001000" y="2331720"/>
            <a:ext cx="3383280" cy="41148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Set the foundation and choose where to begin</a:t>
            </a:r>
            <a:endParaRPr lang="en-US" sz="1150" dirty="0"/>
          </a:p>
        </p:txBody>
      </p:sp>
      <p:sp>
        <p:nvSpPr>
          <p:cNvPr id="12" name="Shape 7"/>
          <p:cNvSpPr/>
          <p:nvPr/>
        </p:nvSpPr>
        <p:spPr>
          <a:xfrm>
            <a:off x="7040880" y="3017520"/>
            <a:ext cx="4434840" cy="960120"/>
          </a:xfrm>
          <a:prstGeom prst="roundRect">
            <a:avLst>
              <a:gd name="adj" fmla="val 7619"/>
            </a:avLst>
          </a:prstGeom>
          <a:solidFill>
            <a:srgbClr val="FFFFFF"/>
          </a:solidFill>
          <a:ln w="12700">
            <a:solidFill>
              <a:srgbClr val="D9D9D9"/>
            </a:solidFill>
            <a:prstDash val="solid"/>
          </a:ln>
        </p:spPr>
        <p:txBody>
          <a:bodyPr/>
          <a:lstStyle/>
          <a:p>
            <a:endParaRPr lang="en-US"/>
          </a:p>
        </p:txBody>
      </p:sp>
      <p:sp>
        <p:nvSpPr>
          <p:cNvPr id="13" name="Shape 8"/>
          <p:cNvSpPr/>
          <p:nvPr/>
        </p:nvSpPr>
        <p:spPr>
          <a:xfrm>
            <a:off x="7223760" y="3200400"/>
            <a:ext cx="603504" cy="603504"/>
          </a:xfrm>
          <a:prstGeom prst="ellipse">
            <a:avLst/>
          </a:prstGeom>
          <a:solidFill>
            <a:srgbClr val="D21621"/>
          </a:solidFill>
          <a:ln w="12700">
            <a:solidFill>
              <a:srgbClr val="D21621"/>
            </a:solidFill>
            <a:prstDash val="solid"/>
          </a:ln>
        </p:spPr>
        <p:txBody>
          <a:bodyPr/>
          <a:lstStyle/>
          <a:p>
            <a:endParaRPr lang="en-US"/>
          </a:p>
        </p:txBody>
      </p:sp>
      <p:pic>
        <p:nvPicPr>
          <p:cNvPr id="14" name="Image 3" descr="/home/claude/build/icons/bullhorn.png"/>
          <p:cNvPicPr>
            <a:picLocks noChangeAspect="1"/>
          </p:cNvPicPr>
          <p:nvPr/>
        </p:nvPicPr>
        <p:blipFill>
          <a:blip r:embed="rId7"/>
          <a:stretch>
            <a:fillRect/>
          </a:stretch>
        </p:blipFill>
        <p:spPr>
          <a:xfrm>
            <a:off x="7404811" y="3381451"/>
            <a:ext cx="241402" cy="241402"/>
          </a:xfrm>
          <a:prstGeom prst="rect">
            <a:avLst/>
          </a:prstGeom>
        </p:spPr>
      </p:pic>
      <p:pic>
        <p:nvPicPr>
          <p:cNvPr id="15" name="Image 4" descr="/home/claude/build/icons/bullhorn_w.png"/>
          <p:cNvPicPr>
            <a:picLocks noChangeAspect="1"/>
          </p:cNvPicPr>
          <p:nvPr/>
        </p:nvPicPr>
        <p:blipFill>
          <a:blip r:embed="rId8"/>
          <a:stretch>
            <a:fillRect/>
          </a:stretch>
        </p:blipFill>
        <p:spPr>
          <a:xfrm>
            <a:off x="7406640" y="3383280"/>
            <a:ext cx="237744" cy="237744"/>
          </a:xfrm>
          <a:prstGeom prst="rect">
            <a:avLst/>
          </a:prstGeom>
        </p:spPr>
      </p:pic>
      <p:sp>
        <p:nvSpPr>
          <p:cNvPr id="16" name="Text 9"/>
          <p:cNvSpPr/>
          <p:nvPr/>
        </p:nvSpPr>
        <p:spPr>
          <a:xfrm>
            <a:off x="8001000" y="3136392"/>
            <a:ext cx="3291840" cy="365760"/>
          </a:xfrm>
          <a:prstGeom prst="rect">
            <a:avLst/>
          </a:prstGeom>
          <a:noFill/>
          <a:ln/>
        </p:spPr>
        <p:txBody>
          <a:bodyPr wrap="square" lIns="0" tIns="0" rIns="0" bIns="0" rtlCol="0" anchor="ctr"/>
          <a:lstStyle/>
          <a:p>
            <a:pPr marL="0" indent="0">
              <a:buNone/>
            </a:pPr>
            <a:r>
              <a:rPr lang="en-US" sz="1500" b="1" dirty="0">
                <a:solidFill>
                  <a:srgbClr val="D21621"/>
                </a:solidFill>
                <a:latin typeface="Poppins" pitchFamily="34" charset="0"/>
                <a:ea typeface="Poppins" pitchFamily="34" charset="-122"/>
                <a:cs typeface="Poppins" pitchFamily="34" charset="-120"/>
              </a:rPr>
              <a:t>Launch (with Partners)</a:t>
            </a:r>
            <a:endParaRPr lang="en-US" sz="1500" dirty="0"/>
          </a:p>
        </p:txBody>
      </p:sp>
      <p:sp>
        <p:nvSpPr>
          <p:cNvPr id="17" name="Text 10"/>
          <p:cNvSpPr/>
          <p:nvPr/>
        </p:nvSpPr>
        <p:spPr>
          <a:xfrm>
            <a:off x="8001000" y="3474720"/>
            <a:ext cx="3383280" cy="41148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Deliver events and services with the community</a:t>
            </a:r>
            <a:endParaRPr lang="en-US" sz="1150" dirty="0"/>
          </a:p>
        </p:txBody>
      </p:sp>
      <p:sp>
        <p:nvSpPr>
          <p:cNvPr id="18" name="Shape 11"/>
          <p:cNvSpPr/>
          <p:nvPr/>
        </p:nvSpPr>
        <p:spPr>
          <a:xfrm>
            <a:off x="7040880" y="4160520"/>
            <a:ext cx="4434840" cy="960120"/>
          </a:xfrm>
          <a:prstGeom prst="roundRect">
            <a:avLst>
              <a:gd name="adj" fmla="val 7619"/>
            </a:avLst>
          </a:prstGeom>
          <a:solidFill>
            <a:srgbClr val="FFFFFF"/>
          </a:solidFill>
          <a:ln w="12700">
            <a:solidFill>
              <a:srgbClr val="D9D9D9"/>
            </a:solidFill>
            <a:prstDash val="solid"/>
          </a:ln>
        </p:spPr>
        <p:txBody>
          <a:bodyPr/>
          <a:lstStyle/>
          <a:p>
            <a:endParaRPr lang="en-US"/>
          </a:p>
        </p:txBody>
      </p:sp>
      <p:sp>
        <p:nvSpPr>
          <p:cNvPr id="19" name="Shape 12"/>
          <p:cNvSpPr/>
          <p:nvPr/>
        </p:nvSpPr>
        <p:spPr>
          <a:xfrm>
            <a:off x="7223760" y="4343400"/>
            <a:ext cx="603504" cy="603504"/>
          </a:xfrm>
          <a:prstGeom prst="ellipse">
            <a:avLst/>
          </a:prstGeom>
          <a:solidFill>
            <a:srgbClr val="D21621"/>
          </a:solidFill>
          <a:ln w="12700">
            <a:solidFill>
              <a:srgbClr val="D21621"/>
            </a:solidFill>
            <a:prstDash val="solid"/>
          </a:ln>
        </p:spPr>
        <p:txBody>
          <a:bodyPr/>
          <a:lstStyle/>
          <a:p>
            <a:endParaRPr lang="en-US"/>
          </a:p>
        </p:txBody>
      </p:sp>
      <p:pic>
        <p:nvPicPr>
          <p:cNvPr id="20" name="Image 5" descr="/home/claude/build/icons/chart.png"/>
          <p:cNvPicPr>
            <a:picLocks noChangeAspect="1"/>
          </p:cNvPicPr>
          <p:nvPr/>
        </p:nvPicPr>
        <p:blipFill>
          <a:blip r:embed="rId9"/>
          <a:stretch>
            <a:fillRect/>
          </a:stretch>
        </p:blipFill>
        <p:spPr>
          <a:xfrm>
            <a:off x="7404811" y="4524451"/>
            <a:ext cx="241402" cy="241402"/>
          </a:xfrm>
          <a:prstGeom prst="rect">
            <a:avLst/>
          </a:prstGeom>
        </p:spPr>
      </p:pic>
      <p:pic>
        <p:nvPicPr>
          <p:cNvPr id="21" name="Image 6" descr="/home/claude/build/icons/chart_w.png"/>
          <p:cNvPicPr>
            <a:picLocks noChangeAspect="1"/>
          </p:cNvPicPr>
          <p:nvPr/>
        </p:nvPicPr>
        <p:blipFill>
          <a:blip r:embed="rId10"/>
          <a:stretch>
            <a:fillRect/>
          </a:stretch>
        </p:blipFill>
        <p:spPr>
          <a:xfrm>
            <a:off x="7406640" y="4526280"/>
            <a:ext cx="237744" cy="237744"/>
          </a:xfrm>
          <a:prstGeom prst="rect">
            <a:avLst/>
          </a:prstGeom>
        </p:spPr>
      </p:pic>
      <p:sp>
        <p:nvSpPr>
          <p:cNvPr id="22" name="Text 13"/>
          <p:cNvSpPr/>
          <p:nvPr/>
        </p:nvSpPr>
        <p:spPr>
          <a:xfrm>
            <a:off x="8001000" y="4279392"/>
            <a:ext cx="3291840" cy="365760"/>
          </a:xfrm>
          <a:prstGeom prst="rect">
            <a:avLst/>
          </a:prstGeom>
          <a:noFill/>
          <a:ln/>
        </p:spPr>
        <p:txBody>
          <a:bodyPr wrap="square" lIns="0" tIns="0" rIns="0" bIns="0" rtlCol="0" anchor="ctr"/>
          <a:lstStyle/>
          <a:p>
            <a:pPr marL="0" indent="0">
              <a:buNone/>
            </a:pPr>
            <a:r>
              <a:rPr lang="en-US" sz="1500" b="1" dirty="0">
                <a:solidFill>
                  <a:srgbClr val="D21621"/>
                </a:solidFill>
                <a:latin typeface="Poppins" pitchFamily="34" charset="0"/>
                <a:ea typeface="Poppins" pitchFamily="34" charset="-122"/>
                <a:cs typeface="Poppins" pitchFamily="34" charset="-120"/>
              </a:rPr>
              <a:t>Measure Success (with Partners)</a:t>
            </a:r>
            <a:endParaRPr lang="en-US" sz="1500" dirty="0"/>
          </a:p>
        </p:txBody>
      </p:sp>
      <p:sp>
        <p:nvSpPr>
          <p:cNvPr id="23" name="Text 14"/>
          <p:cNvSpPr/>
          <p:nvPr/>
        </p:nvSpPr>
        <p:spPr>
          <a:xfrm>
            <a:off x="8001000" y="4617720"/>
            <a:ext cx="3383280" cy="411480"/>
          </a:xfrm>
          <a:prstGeom prst="rect">
            <a:avLst/>
          </a:prstGeom>
          <a:noFill/>
          <a:ln/>
        </p:spPr>
        <p:txBody>
          <a:bodyPr wrap="square" lIns="0" tIns="0" rIns="0" bIns="0" rtlCol="0" anchor="ctr"/>
          <a:lstStyle/>
          <a:p>
            <a:pPr marL="0" indent="0">
              <a:buNone/>
            </a:pPr>
            <a:r>
              <a:rPr lang="en-US" sz="1150" dirty="0">
                <a:solidFill>
                  <a:srgbClr val="6B6B6B"/>
                </a:solidFill>
                <a:latin typeface="Poppins" pitchFamily="34" charset="0"/>
                <a:ea typeface="Poppins" pitchFamily="34" charset="-122"/>
                <a:cs typeface="Poppins" pitchFamily="34" charset="-120"/>
              </a:rPr>
              <a:t>Capture behavior and outcome change over time</a:t>
            </a:r>
            <a:endParaRPr lang="en-US" sz="1150" dirty="0"/>
          </a:p>
        </p:txBody>
      </p:sp>
      <p:sp>
        <p:nvSpPr>
          <p:cNvPr id="24" name="Text 15"/>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25" name="Text 16"/>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WHY IT EXISTS</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Toolkit Goals</a:t>
            </a:r>
            <a:endParaRPr lang="en-US" sz="3300" dirty="0"/>
          </a:p>
        </p:txBody>
      </p:sp>
      <p:sp>
        <p:nvSpPr>
          <p:cNvPr id="5" name="Shape 2"/>
          <p:cNvSpPr/>
          <p:nvPr/>
        </p:nvSpPr>
        <p:spPr>
          <a:xfrm>
            <a:off x="777240" y="1874520"/>
            <a:ext cx="777240" cy="777240"/>
          </a:xfrm>
          <a:prstGeom prst="ellipse">
            <a:avLst/>
          </a:prstGeom>
          <a:solidFill>
            <a:srgbClr val="FCE9EA"/>
          </a:solidFill>
          <a:ln w="12700">
            <a:solidFill>
              <a:srgbClr val="D21621"/>
            </a:solidFill>
            <a:prstDash val="solid"/>
          </a:ln>
        </p:spPr>
        <p:txBody>
          <a:bodyPr/>
          <a:lstStyle/>
          <a:p>
            <a:endParaRPr lang="en-US"/>
          </a:p>
        </p:txBody>
      </p:sp>
      <p:pic>
        <p:nvPicPr>
          <p:cNvPr id="6" name="Image 1" descr="/home/claude/build/icons/handshake.png"/>
          <p:cNvPicPr>
            <a:picLocks noChangeAspect="1"/>
          </p:cNvPicPr>
          <p:nvPr/>
        </p:nvPicPr>
        <p:blipFill>
          <a:blip r:embed="rId5"/>
          <a:stretch>
            <a:fillRect/>
          </a:stretch>
        </p:blipFill>
        <p:spPr>
          <a:xfrm>
            <a:off x="1010412" y="2107692"/>
            <a:ext cx="310896" cy="310896"/>
          </a:xfrm>
          <a:prstGeom prst="rect">
            <a:avLst/>
          </a:prstGeom>
        </p:spPr>
      </p:pic>
      <p:sp>
        <p:nvSpPr>
          <p:cNvPr id="7" name="Text 3"/>
          <p:cNvSpPr/>
          <p:nvPr/>
        </p:nvSpPr>
        <p:spPr>
          <a:xfrm>
            <a:off x="1828800" y="1874520"/>
            <a:ext cx="9509760" cy="777240"/>
          </a:xfrm>
          <a:prstGeom prst="rect">
            <a:avLst/>
          </a:prstGeom>
          <a:noFill/>
          <a:ln/>
        </p:spPr>
        <p:txBody>
          <a:bodyPr wrap="square" lIns="0" tIns="0" rIns="0" bIns="0" rtlCol="0" anchor="ctr"/>
          <a:lstStyle/>
          <a:p>
            <a:pPr marL="0" indent="0">
              <a:buNone/>
            </a:pPr>
            <a:r>
              <a:rPr lang="en-US" sz="1700" b="1" dirty="0">
                <a:solidFill>
                  <a:srgbClr val="1A1A1A"/>
                </a:solidFill>
                <a:latin typeface="Poppins" pitchFamily="34" charset="0"/>
                <a:ea typeface="Poppins" pitchFamily="34" charset="-122"/>
                <a:cs typeface="Poppins" pitchFamily="34" charset="-120"/>
              </a:rPr>
              <a:t>Strengthen community partnerships around cardiovascular health.</a:t>
            </a:r>
            <a:endParaRPr lang="en-US" sz="1700" dirty="0"/>
          </a:p>
        </p:txBody>
      </p:sp>
      <p:sp>
        <p:nvSpPr>
          <p:cNvPr id="8" name="Shape 4"/>
          <p:cNvSpPr/>
          <p:nvPr/>
        </p:nvSpPr>
        <p:spPr>
          <a:xfrm>
            <a:off x="1828800" y="2807208"/>
            <a:ext cx="9326880" cy="0"/>
          </a:xfrm>
          <a:prstGeom prst="line">
            <a:avLst/>
          </a:prstGeom>
          <a:noFill/>
          <a:ln w="9525">
            <a:solidFill>
              <a:srgbClr val="D9D9D9"/>
            </a:solidFill>
            <a:prstDash val="solid"/>
          </a:ln>
        </p:spPr>
        <p:txBody>
          <a:bodyPr/>
          <a:lstStyle/>
          <a:p>
            <a:endParaRPr lang="en-US"/>
          </a:p>
        </p:txBody>
      </p:sp>
      <p:sp>
        <p:nvSpPr>
          <p:cNvPr id="9" name="Shape 5"/>
          <p:cNvSpPr/>
          <p:nvPr/>
        </p:nvSpPr>
        <p:spPr>
          <a:xfrm>
            <a:off x="777240" y="2953512"/>
            <a:ext cx="777240" cy="777240"/>
          </a:xfrm>
          <a:prstGeom prst="ellipse">
            <a:avLst/>
          </a:prstGeom>
          <a:solidFill>
            <a:srgbClr val="FCE9EA"/>
          </a:solidFill>
          <a:ln w="12700">
            <a:solidFill>
              <a:srgbClr val="D21621"/>
            </a:solidFill>
            <a:prstDash val="solid"/>
          </a:ln>
        </p:spPr>
        <p:txBody>
          <a:bodyPr/>
          <a:lstStyle/>
          <a:p>
            <a:endParaRPr lang="en-US"/>
          </a:p>
        </p:txBody>
      </p:sp>
      <p:pic>
        <p:nvPicPr>
          <p:cNvPr id="10" name="Image 2" descr="/home/claude/build/icons/clipboard.png"/>
          <p:cNvPicPr>
            <a:picLocks noChangeAspect="1"/>
          </p:cNvPicPr>
          <p:nvPr/>
        </p:nvPicPr>
        <p:blipFill>
          <a:blip r:embed="rId6"/>
          <a:stretch>
            <a:fillRect/>
          </a:stretch>
        </p:blipFill>
        <p:spPr>
          <a:xfrm>
            <a:off x="1010412" y="3186684"/>
            <a:ext cx="310896" cy="310896"/>
          </a:xfrm>
          <a:prstGeom prst="rect">
            <a:avLst/>
          </a:prstGeom>
        </p:spPr>
      </p:pic>
      <p:sp>
        <p:nvSpPr>
          <p:cNvPr id="11" name="Text 6"/>
          <p:cNvSpPr/>
          <p:nvPr/>
        </p:nvSpPr>
        <p:spPr>
          <a:xfrm>
            <a:off x="1828800" y="2953512"/>
            <a:ext cx="9509760" cy="777240"/>
          </a:xfrm>
          <a:prstGeom prst="rect">
            <a:avLst/>
          </a:prstGeom>
          <a:noFill/>
          <a:ln/>
        </p:spPr>
        <p:txBody>
          <a:bodyPr wrap="square" lIns="0" tIns="0" rIns="0" bIns="0" rtlCol="0" anchor="ctr"/>
          <a:lstStyle/>
          <a:p>
            <a:pPr marL="0" indent="0">
              <a:buNone/>
            </a:pPr>
            <a:r>
              <a:rPr lang="en-US" sz="1700" b="1" dirty="0">
                <a:solidFill>
                  <a:srgbClr val="1A1A1A"/>
                </a:solidFill>
                <a:latin typeface="Poppins" pitchFamily="34" charset="0"/>
                <a:ea typeface="Poppins" pitchFamily="34" charset="-122"/>
                <a:cs typeface="Poppins" pitchFamily="34" charset="-120"/>
              </a:rPr>
              <a:t>Provide practical tools for consistent implementation and evaluation.</a:t>
            </a:r>
            <a:endParaRPr lang="en-US" sz="1700" dirty="0"/>
          </a:p>
        </p:txBody>
      </p:sp>
      <p:sp>
        <p:nvSpPr>
          <p:cNvPr id="12" name="Shape 7"/>
          <p:cNvSpPr/>
          <p:nvPr/>
        </p:nvSpPr>
        <p:spPr>
          <a:xfrm>
            <a:off x="1828800" y="3886200"/>
            <a:ext cx="9326880" cy="0"/>
          </a:xfrm>
          <a:prstGeom prst="line">
            <a:avLst/>
          </a:prstGeom>
          <a:noFill/>
          <a:ln w="9525">
            <a:solidFill>
              <a:srgbClr val="D9D9D9"/>
            </a:solidFill>
            <a:prstDash val="solid"/>
          </a:ln>
        </p:spPr>
        <p:txBody>
          <a:bodyPr/>
          <a:lstStyle/>
          <a:p>
            <a:endParaRPr lang="en-US"/>
          </a:p>
        </p:txBody>
      </p:sp>
      <p:sp>
        <p:nvSpPr>
          <p:cNvPr id="13" name="Shape 8"/>
          <p:cNvSpPr/>
          <p:nvPr/>
        </p:nvSpPr>
        <p:spPr>
          <a:xfrm>
            <a:off x="777240" y="4032504"/>
            <a:ext cx="777240" cy="777240"/>
          </a:xfrm>
          <a:prstGeom prst="ellipse">
            <a:avLst/>
          </a:prstGeom>
          <a:solidFill>
            <a:srgbClr val="FCE9EA"/>
          </a:solidFill>
          <a:ln w="12700">
            <a:solidFill>
              <a:srgbClr val="D21621"/>
            </a:solidFill>
            <a:prstDash val="solid"/>
          </a:ln>
        </p:spPr>
        <p:txBody>
          <a:bodyPr/>
          <a:lstStyle/>
          <a:p>
            <a:endParaRPr lang="en-US"/>
          </a:p>
        </p:txBody>
      </p:sp>
      <p:pic>
        <p:nvPicPr>
          <p:cNvPr id="14" name="Image 3" descr="/home/claude/build/icons/database.png"/>
          <p:cNvPicPr>
            <a:picLocks noChangeAspect="1"/>
          </p:cNvPicPr>
          <p:nvPr/>
        </p:nvPicPr>
        <p:blipFill>
          <a:blip r:embed="rId7"/>
          <a:stretch>
            <a:fillRect/>
          </a:stretch>
        </p:blipFill>
        <p:spPr>
          <a:xfrm>
            <a:off x="1010412" y="4265676"/>
            <a:ext cx="310896" cy="310896"/>
          </a:xfrm>
          <a:prstGeom prst="rect">
            <a:avLst/>
          </a:prstGeom>
        </p:spPr>
      </p:pic>
      <p:sp>
        <p:nvSpPr>
          <p:cNvPr id="15" name="Text 9"/>
          <p:cNvSpPr/>
          <p:nvPr/>
        </p:nvSpPr>
        <p:spPr>
          <a:xfrm>
            <a:off x="1828800" y="4032504"/>
            <a:ext cx="9509760" cy="777240"/>
          </a:xfrm>
          <a:prstGeom prst="rect">
            <a:avLst/>
          </a:prstGeom>
          <a:noFill/>
          <a:ln/>
        </p:spPr>
        <p:txBody>
          <a:bodyPr wrap="square" lIns="0" tIns="0" rIns="0" bIns="0" rtlCol="0" anchor="ctr"/>
          <a:lstStyle/>
          <a:p>
            <a:pPr marL="0" indent="0">
              <a:buNone/>
            </a:pPr>
            <a:r>
              <a:rPr lang="en-US" sz="1700" b="1" dirty="0">
                <a:solidFill>
                  <a:srgbClr val="1A1A1A"/>
                </a:solidFill>
                <a:latin typeface="Poppins" pitchFamily="34" charset="0"/>
                <a:ea typeface="Poppins" pitchFamily="34" charset="-122"/>
                <a:cs typeface="Poppins" pitchFamily="34" charset="-120"/>
              </a:rPr>
              <a:t>Support data collection on local cardiovascular efforts and outcomes.</a:t>
            </a:r>
            <a:endParaRPr lang="en-US" sz="1700" dirty="0"/>
          </a:p>
        </p:txBody>
      </p:sp>
      <p:sp>
        <p:nvSpPr>
          <p:cNvPr id="16" name="Shape 10"/>
          <p:cNvSpPr/>
          <p:nvPr/>
        </p:nvSpPr>
        <p:spPr>
          <a:xfrm>
            <a:off x="1828800" y="4965192"/>
            <a:ext cx="9326880" cy="0"/>
          </a:xfrm>
          <a:prstGeom prst="line">
            <a:avLst/>
          </a:prstGeom>
          <a:noFill/>
          <a:ln w="9525">
            <a:solidFill>
              <a:srgbClr val="D9D9D9"/>
            </a:solidFill>
            <a:prstDash val="solid"/>
          </a:ln>
        </p:spPr>
        <p:txBody>
          <a:bodyPr/>
          <a:lstStyle/>
          <a:p>
            <a:endParaRPr lang="en-US"/>
          </a:p>
        </p:txBody>
      </p:sp>
      <p:sp>
        <p:nvSpPr>
          <p:cNvPr id="17" name="Shape 11"/>
          <p:cNvSpPr/>
          <p:nvPr/>
        </p:nvSpPr>
        <p:spPr>
          <a:xfrm>
            <a:off x="777240" y="5111496"/>
            <a:ext cx="777240" cy="777240"/>
          </a:xfrm>
          <a:prstGeom prst="ellipse">
            <a:avLst/>
          </a:prstGeom>
          <a:solidFill>
            <a:srgbClr val="FCE9EA"/>
          </a:solidFill>
          <a:ln w="12700">
            <a:solidFill>
              <a:srgbClr val="D21621"/>
            </a:solidFill>
            <a:prstDash val="solid"/>
          </a:ln>
        </p:spPr>
        <p:txBody>
          <a:bodyPr/>
          <a:lstStyle/>
          <a:p>
            <a:endParaRPr lang="en-US"/>
          </a:p>
        </p:txBody>
      </p:sp>
      <p:pic>
        <p:nvPicPr>
          <p:cNvPr id="18" name="Image 4" descr="/home/claude/build/icons/route.png"/>
          <p:cNvPicPr>
            <a:picLocks noChangeAspect="1"/>
          </p:cNvPicPr>
          <p:nvPr/>
        </p:nvPicPr>
        <p:blipFill>
          <a:blip r:embed="rId8"/>
          <a:stretch>
            <a:fillRect/>
          </a:stretch>
        </p:blipFill>
        <p:spPr>
          <a:xfrm>
            <a:off x="1010412" y="5344668"/>
            <a:ext cx="310896" cy="310896"/>
          </a:xfrm>
          <a:prstGeom prst="rect">
            <a:avLst/>
          </a:prstGeom>
        </p:spPr>
      </p:pic>
      <p:sp>
        <p:nvSpPr>
          <p:cNvPr id="19" name="Text 12"/>
          <p:cNvSpPr/>
          <p:nvPr/>
        </p:nvSpPr>
        <p:spPr>
          <a:xfrm>
            <a:off x="1828800" y="5111496"/>
            <a:ext cx="9509760" cy="777240"/>
          </a:xfrm>
          <a:prstGeom prst="rect">
            <a:avLst/>
          </a:prstGeom>
          <a:noFill/>
          <a:ln/>
        </p:spPr>
        <p:txBody>
          <a:bodyPr wrap="square" lIns="0" tIns="0" rIns="0" bIns="0" rtlCol="0" anchor="ctr"/>
          <a:lstStyle/>
          <a:p>
            <a:pPr marL="0" indent="0">
              <a:buNone/>
            </a:pPr>
            <a:r>
              <a:rPr lang="en-US" sz="1700" b="1" dirty="0">
                <a:solidFill>
                  <a:srgbClr val="1A1A1A"/>
                </a:solidFill>
                <a:latin typeface="Poppins" pitchFamily="34" charset="0"/>
                <a:ea typeface="Poppins" pitchFamily="34" charset="-122"/>
                <a:cs typeface="Poppins" pitchFamily="34" charset="-120"/>
              </a:rPr>
              <a:t>Align local initiatives with statewide cardiovascular health goals.</a:t>
            </a:r>
            <a:endParaRPr lang="en-US" sz="1700" dirty="0"/>
          </a:p>
        </p:txBody>
      </p:sp>
      <p:sp>
        <p:nvSpPr>
          <p:cNvPr id="20" name="Text 13"/>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21" name="Text 14"/>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on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502920"/>
            <a:ext cx="9144000" cy="274320"/>
          </a:xfrm>
          <a:prstGeom prst="rect">
            <a:avLst/>
          </a:prstGeom>
          <a:noFill/>
          <a:ln/>
        </p:spPr>
        <p:txBody>
          <a:bodyPr wrap="square" lIns="0" tIns="0" rIns="0" bIns="0" rtlCol="0" anchor="ctr"/>
          <a:lstStyle/>
          <a:p>
            <a:pPr marL="0" indent="0">
              <a:buNone/>
            </a:pPr>
            <a:r>
              <a:rPr lang="en-US" sz="1200" b="1" kern="0" spc="600" dirty="0">
                <a:solidFill>
                  <a:srgbClr val="F6C9CC"/>
                </a:solidFill>
                <a:latin typeface="Poppins" pitchFamily="34" charset="0"/>
                <a:ea typeface="Poppins" pitchFamily="34" charset="-122"/>
                <a:cs typeface="Poppins" pitchFamily="34" charset="-120"/>
              </a:rPr>
              <a:t>THE CASE FOR THE WORK</a:t>
            </a:r>
            <a:endParaRPr lang="en-US" sz="1200" dirty="0"/>
          </a:p>
        </p:txBody>
      </p:sp>
      <p:sp>
        <p:nvSpPr>
          <p:cNvPr id="4" name="Text 1"/>
          <p:cNvSpPr/>
          <p:nvPr/>
        </p:nvSpPr>
        <p:spPr>
          <a:xfrm>
            <a:off x="667512" y="758952"/>
            <a:ext cx="10972800" cy="777240"/>
          </a:xfrm>
          <a:prstGeom prst="rect">
            <a:avLst/>
          </a:prstGeom>
          <a:noFill/>
          <a:ln/>
        </p:spPr>
        <p:txBody>
          <a:bodyPr wrap="square" lIns="0" tIns="0" rIns="0" bIns="0" rtlCol="0" anchor="ctr"/>
          <a:lstStyle/>
          <a:p>
            <a:pPr marL="0" indent="0">
              <a:buNone/>
            </a:pPr>
            <a:r>
              <a:rPr lang="en-US" sz="3300" b="1" dirty="0">
                <a:solidFill>
                  <a:srgbClr val="FFFFFF"/>
                </a:solidFill>
                <a:latin typeface="Poppins" pitchFamily="34" charset="0"/>
                <a:ea typeface="Poppins" pitchFamily="34" charset="-122"/>
                <a:cs typeface="Poppins" pitchFamily="34" charset="-120"/>
              </a:rPr>
              <a:t>Why Rural Cardiovascular Transformation</a:t>
            </a:r>
            <a:endParaRPr lang="en-US" sz="3300" dirty="0"/>
          </a:p>
        </p:txBody>
      </p:sp>
      <p:sp>
        <p:nvSpPr>
          <p:cNvPr id="5" name="Text 2"/>
          <p:cNvSpPr/>
          <p:nvPr/>
        </p:nvSpPr>
        <p:spPr>
          <a:xfrm>
            <a:off x="685800" y="1691640"/>
            <a:ext cx="10607040" cy="868680"/>
          </a:xfrm>
          <a:prstGeom prst="rect">
            <a:avLst/>
          </a:prstGeom>
          <a:noFill/>
          <a:ln/>
        </p:spPr>
        <p:txBody>
          <a:bodyPr wrap="square" lIns="0" tIns="0" rIns="0" bIns="0" rtlCol="0" anchor="ctr"/>
          <a:lstStyle/>
          <a:p>
            <a:pPr marL="0" indent="0">
              <a:lnSpc>
                <a:spcPct val="120000"/>
              </a:lnSpc>
              <a:buNone/>
            </a:pPr>
            <a:r>
              <a:rPr lang="en-US" sz="1450" dirty="0">
                <a:solidFill>
                  <a:srgbClr val="FFFFFF"/>
                </a:solidFill>
                <a:latin typeface="Poppins" pitchFamily="34" charset="0"/>
                <a:ea typeface="Poppins" pitchFamily="34" charset="-122"/>
                <a:cs typeface="Poppins" pitchFamily="34" charset="-120"/>
              </a:rPr>
              <a:t>Cardiovascular disease is the nation’s leading cause of death, and the burden is not shared equally. Rural communities face higher rates and steeper barriers to care, which is exactly why a coordinated, community-engaged collaborative matters here.</a:t>
            </a:r>
            <a:endParaRPr lang="en-US" sz="1450" dirty="0"/>
          </a:p>
        </p:txBody>
      </p:sp>
      <p:sp>
        <p:nvSpPr>
          <p:cNvPr id="6" name="Shape 3"/>
          <p:cNvSpPr/>
          <p:nvPr/>
        </p:nvSpPr>
        <p:spPr>
          <a:xfrm>
            <a:off x="685800" y="2880360"/>
            <a:ext cx="2542032" cy="2788920"/>
          </a:xfrm>
          <a:prstGeom prst="roundRect">
            <a:avLst>
              <a:gd name="adj" fmla="val 2878"/>
            </a:avLst>
          </a:prstGeom>
          <a:solidFill>
            <a:srgbClr val="FFFFFF"/>
          </a:solidFill>
          <a:ln/>
          <a:effectLst>
            <a:outerShdw blurRad="101600" dist="38100" dir="5400000" algn="bl" rotWithShape="0">
              <a:srgbClr val="000000">
                <a:alpha val="18000"/>
              </a:srgbClr>
            </a:outerShdw>
          </a:effectLst>
        </p:spPr>
        <p:txBody>
          <a:bodyPr/>
          <a:lstStyle/>
          <a:p>
            <a:endParaRPr lang="en-US"/>
          </a:p>
        </p:txBody>
      </p:sp>
      <p:sp>
        <p:nvSpPr>
          <p:cNvPr id="7" name="Text 4"/>
          <p:cNvSpPr/>
          <p:nvPr/>
        </p:nvSpPr>
        <p:spPr>
          <a:xfrm>
            <a:off x="868680" y="3154680"/>
            <a:ext cx="2194560" cy="822960"/>
          </a:xfrm>
          <a:prstGeom prst="rect">
            <a:avLst/>
          </a:prstGeom>
          <a:noFill/>
          <a:ln/>
        </p:spPr>
        <p:txBody>
          <a:bodyPr wrap="square" lIns="0" tIns="0" rIns="0" bIns="0" rtlCol="0" anchor="ctr"/>
          <a:lstStyle/>
          <a:p>
            <a:pPr marL="0" indent="0">
              <a:buNone/>
            </a:pPr>
            <a:r>
              <a:rPr lang="en-US" sz="4000" b="1" dirty="0">
                <a:solidFill>
                  <a:srgbClr val="D21621"/>
                </a:solidFill>
                <a:latin typeface="Poppins" pitchFamily="34" charset="0"/>
                <a:ea typeface="Poppins" pitchFamily="34" charset="-122"/>
                <a:cs typeface="Poppins" pitchFamily="34" charset="-120"/>
              </a:rPr>
              <a:t>#1</a:t>
            </a:r>
            <a:endParaRPr lang="en-US" sz="4000" dirty="0"/>
          </a:p>
        </p:txBody>
      </p:sp>
      <p:sp>
        <p:nvSpPr>
          <p:cNvPr id="8" name="Text 5"/>
          <p:cNvSpPr/>
          <p:nvPr/>
        </p:nvSpPr>
        <p:spPr>
          <a:xfrm>
            <a:off x="886968" y="4069080"/>
            <a:ext cx="2194560" cy="41148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Cause of death</a:t>
            </a:r>
            <a:endParaRPr lang="en-US" sz="1450" dirty="0"/>
          </a:p>
        </p:txBody>
      </p:sp>
      <p:sp>
        <p:nvSpPr>
          <p:cNvPr id="9" name="Shape 6"/>
          <p:cNvSpPr/>
          <p:nvPr/>
        </p:nvSpPr>
        <p:spPr>
          <a:xfrm>
            <a:off x="886968" y="4498848"/>
            <a:ext cx="731520" cy="0"/>
          </a:xfrm>
          <a:prstGeom prst="line">
            <a:avLst/>
          </a:prstGeom>
          <a:noFill/>
          <a:ln w="25400">
            <a:solidFill>
              <a:srgbClr val="D21621"/>
            </a:solidFill>
            <a:prstDash val="solid"/>
          </a:ln>
        </p:spPr>
        <p:txBody>
          <a:bodyPr/>
          <a:lstStyle/>
          <a:p>
            <a:endParaRPr lang="en-US"/>
          </a:p>
        </p:txBody>
      </p:sp>
      <p:sp>
        <p:nvSpPr>
          <p:cNvPr id="10" name="Text 7"/>
          <p:cNvSpPr/>
          <p:nvPr/>
        </p:nvSpPr>
        <p:spPr>
          <a:xfrm>
            <a:off x="886968" y="4617720"/>
            <a:ext cx="2194560" cy="960120"/>
          </a:xfrm>
          <a:prstGeom prst="rect">
            <a:avLst/>
          </a:prstGeom>
          <a:noFill/>
          <a:ln/>
        </p:spPr>
        <p:txBody>
          <a:bodyPr wrap="square" lIns="0" tIns="0" rIns="0" bIns="0" rtlCol="0" anchor="ctr"/>
          <a:lstStyle/>
          <a:p>
            <a:pPr marL="0" indent="0">
              <a:lnSpc>
                <a:spcPct val="115000"/>
              </a:lnSpc>
              <a:buNone/>
            </a:pPr>
            <a:r>
              <a:rPr lang="en-US" sz="1150" dirty="0">
                <a:solidFill>
                  <a:srgbClr val="6B6B6B"/>
                </a:solidFill>
                <a:latin typeface="Poppins" pitchFamily="34" charset="0"/>
                <a:ea typeface="Poppins" pitchFamily="34" charset="-122"/>
                <a:cs typeface="Poppins" pitchFamily="34" charset="-120"/>
              </a:rPr>
              <a:t>Heart disease is the leading cause of death in the U.S.</a:t>
            </a:r>
            <a:endParaRPr lang="en-US" sz="1150" dirty="0"/>
          </a:p>
        </p:txBody>
      </p:sp>
      <p:sp>
        <p:nvSpPr>
          <p:cNvPr id="11" name="Shape 8"/>
          <p:cNvSpPr/>
          <p:nvPr/>
        </p:nvSpPr>
        <p:spPr>
          <a:xfrm>
            <a:off x="3429000" y="2880360"/>
            <a:ext cx="2542032" cy="2788920"/>
          </a:xfrm>
          <a:prstGeom prst="roundRect">
            <a:avLst>
              <a:gd name="adj" fmla="val 2878"/>
            </a:avLst>
          </a:prstGeom>
          <a:solidFill>
            <a:srgbClr val="FFFFFF"/>
          </a:solidFill>
          <a:ln/>
          <a:effectLst>
            <a:outerShdw blurRad="101600" dist="38100" dir="5400000" algn="bl" rotWithShape="0">
              <a:srgbClr val="000000">
                <a:alpha val="18000"/>
              </a:srgbClr>
            </a:outerShdw>
          </a:effectLst>
        </p:spPr>
        <p:txBody>
          <a:bodyPr/>
          <a:lstStyle/>
          <a:p>
            <a:endParaRPr lang="en-US"/>
          </a:p>
        </p:txBody>
      </p:sp>
      <p:sp>
        <p:nvSpPr>
          <p:cNvPr id="12" name="Text 9"/>
          <p:cNvSpPr/>
          <p:nvPr/>
        </p:nvSpPr>
        <p:spPr>
          <a:xfrm>
            <a:off x="3611880" y="3154680"/>
            <a:ext cx="2194560" cy="822960"/>
          </a:xfrm>
          <a:prstGeom prst="rect">
            <a:avLst/>
          </a:prstGeom>
          <a:noFill/>
          <a:ln/>
        </p:spPr>
        <p:txBody>
          <a:bodyPr wrap="square" lIns="0" tIns="0" rIns="0" bIns="0" rtlCol="0" anchor="ctr"/>
          <a:lstStyle/>
          <a:p>
            <a:pPr marL="0" indent="0">
              <a:buNone/>
            </a:pPr>
            <a:r>
              <a:rPr lang="en-US" sz="4000" b="1" dirty="0">
                <a:solidFill>
                  <a:srgbClr val="D21621"/>
                </a:solidFill>
                <a:latin typeface="Poppins" pitchFamily="34" charset="0"/>
                <a:ea typeface="Poppins" pitchFamily="34" charset="-122"/>
                <a:cs typeface="Poppins" pitchFamily="34" charset="-120"/>
              </a:rPr>
              <a:t>Higher</a:t>
            </a:r>
            <a:endParaRPr lang="en-US" sz="4000" dirty="0"/>
          </a:p>
        </p:txBody>
      </p:sp>
      <p:sp>
        <p:nvSpPr>
          <p:cNvPr id="13" name="Text 10"/>
          <p:cNvSpPr/>
          <p:nvPr/>
        </p:nvSpPr>
        <p:spPr>
          <a:xfrm>
            <a:off x="3630168" y="4069080"/>
            <a:ext cx="2194560" cy="41148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Rural CVD burden</a:t>
            </a:r>
            <a:endParaRPr lang="en-US" sz="1450" dirty="0"/>
          </a:p>
        </p:txBody>
      </p:sp>
      <p:sp>
        <p:nvSpPr>
          <p:cNvPr id="14" name="Shape 11"/>
          <p:cNvSpPr/>
          <p:nvPr/>
        </p:nvSpPr>
        <p:spPr>
          <a:xfrm>
            <a:off x="3630168" y="4498848"/>
            <a:ext cx="731520" cy="0"/>
          </a:xfrm>
          <a:prstGeom prst="line">
            <a:avLst/>
          </a:prstGeom>
          <a:noFill/>
          <a:ln w="25400">
            <a:solidFill>
              <a:srgbClr val="D21621"/>
            </a:solidFill>
            <a:prstDash val="solid"/>
          </a:ln>
        </p:spPr>
        <p:txBody>
          <a:bodyPr/>
          <a:lstStyle/>
          <a:p>
            <a:endParaRPr lang="en-US"/>
          </a:p>
        </p:txBody>
      </p:sp>
      <p:sp>
        <p:nvSpPr>
          <p:cNvPr id="15" name="Text 12"/>
          <p:cNvSpPr/>
          <p:nvPr/>
        </p:nvSpPr>
        <p:spPr>
          <a:xfrm>
            <a:off x="3630168" y="4617720"/>
            <a:ext cx="2194560" cy="960120"/>
          </a:xfrm>
          <a:prstGeom prst="rect">
            <a:avLst/>
          </a:prstGeom>
          <a:noFill/>
          <a:ln/>
        </p:spPr>
        <p:txBody>
          <a:bodyPr wrap="square" lIns="0" tIns="0" rIns="0" bIns="0" rtlCol="0" anchor="ctr"/>
          <a:lstStyle/>
          <a:p>
            <a:pPr marL="0" indent="0">
              <a:lnSpc>
                <a:spcPct val="115000"/>
              </a:lnSpc>
              <a:buNone/>
            </a:pPr>
            <a:r>
              <a:rPr lang="en-US" sz="1150" dirty="0">
                <a:solidFill>
                  <a:srgbClr val="6B6B6B"/>
                </a:solidFill>
                <a:latin typeface="Poppins" pitchFamily="34" charset="0"/>
                <a:ea typeface="Poppins" pitchFamily="34" charset="-122"/>
                <a:cs typeface="Poppins" pitchFamily="34" charset="-120"/>
              </a:rPr>
              <a:t>Rural residents face higher cardiovascular death rates than urban peers.</a:t>
            </a:r>
            <a:endParaRPr lang="en-US" sz="1150" dirty="0"/>
          </a:p>
        </p:txBody>
      </p:sp>
      <p:sp>
        <p:nvSpPr>
          <p:cNvPr id="16" name="Shape 13"/>
          <p:cNvSpPr/>
          <p:nvPr/>
        </p:nvSpPr>
        <p:spPr>
          <a:xfrm>
            <a:off x="6172200" y="2880360"/>
            <a:ext cx="2542032" cy="2788920"/>
          </a:xfrm>
          <a:prstGeom prst="roundRect">
            <a:avLst>
              <a:gd name="adj" fmla="val 2878"/>
            </a:avLst>
          </a:prstGeom>
          <a:solidFill>
            <a:srgbClr val="FFFFFF"/>
          </a:solidFill>
          <a:ln/>
          <a:effectLst>
            <a:outerShdw blurRad="101600" dist="38100" dir="5400000" algn="bl" rotWithShape="0">
              <a:srgbClr val="000000">
                <a:alpha val="18000"/>
              </a:srgbClr>
            </a:outerShdw>
          </a:effectLst>
        </p:spPr>
        <p:txBody>
          <a:bodyPr/>
          <a:lstStyle/>
          <a:p>
            <a:endParaRPr lang="en-US"/>
          </a:p>
        </p:txBody>
      </p:sp>
      <p:sp>
        <p:nvSpPr>
          <p:cNvPr id="17" name="Text 14"/>
          <p:cNvSpPr/>
          <p:nvPr/>
        </p:nvSpPr>
        <p:spPr>
          <a:xfrm>
            <a:off x="6355080" y="3154680"/>
            <a:ext cx="2194560" cy="822960"/>
          </a:xfrm>
          <a:prstGeom prst="rect">
            <a:avLst/>
          </a:prstGeom>
          <a:noFill/>
          <a:ln/>
        </p:spPr>
        <p:txBody>
          <a:bodyPr wrap="square" lIns="0" tIns="0" rIns="0" bIns="0" rtlCol="0" anchor="ctr"/>
          <a:lstStyle/>
          <a:p>
            <a:pPr marL="0" indent="0">
              <a:buNone/>
            </a:pPr>
            <a:r>
              <a:rPr lang="en-US" sz="4000" b="1" dirty="0">
                <a:solidFill>
                  <a:srgbClr val="D21621"/>
                </a:solidFill>
                <a:latin typeface="Poppins" pitchFamily="34" charset="0"/>
                <a:ea typeface="Poppins" pitchFamily="34" charset="-122"/>
                <a:cs typeface="Poppins" pitchFamily="34" charset="-120"/>
              </a:rPr>
              <a:t>Fewer</a:t>
            </a:r>
            <a:endParaRPr lang="en-US" sz="4000" dirty="0"/>
          </a:p>
        </p:txBody>
      </p:sp>
      <p:sp>
        <p:nvSpPr>
          <p:cNvPr id="18" name="Text 15"/>
          <p:cNvSpPr/>
          <p:nvPr/>
        </p:nvSpPr>
        <p:spPr>
          <a:xfrm>
            <a:off x="6373368" y="4069080"/>
            <a:ext cx="2194560" cy="41148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Access points</a:t>
            </a:r>
            <a:endParaRPr lang="en-US" sz="1450" dirty="0"/>
          </a:p>
        </p:txBody>
      </p:sp>
      <p:sp>
        <p:nvSpPr>
          <p:cNvPr id="19" name="Shape 16"/>
          <p:cNvSpPr/>
          <p:nvPr/>
        </p:nvSpPr>
        <p:spPr>
          <a:xfrm>
            <a:off x="6373368" y="4498848"/>
            <a:ext cx="731520" cy="0"/>
          </a:xfrm>
          <a:prstGeom prst="line">
            <a:avLst/>
          </a:prstGeom>
          <a:noFill/>
          <a:ln w="25400">
            <a:solidFill>
              <a:srgbClr val="D21621"/>
            </a:solidFill>
            <a:prstDash val="solid"/>
          </a:ln>
        </p:spPr>
        <p:txBody>
          <a:bodyPr/>
          <a:lstStyle/>
          <a:p>
            <a:endParaRPr lang="en-US"/>
          </a:p>
        </p:txBody>
      </p:sp>
      <p:sp>
        <p:nvSpPr>
          <p:cNvPr id="20" name="Text 17"/>
          <p:cNvSpPr/>
          <p:nvPr/>
        </p:nvSpPr>
        <p:spPr>
          <a:xfrm>
            <a:off x="6373368" y="4617720"/>
            <a:ext cx="2194560" cy="960120"/>
          </a:xfrm>
          <a:prstGeom prst="rect">
            <a:avLst/>
          </a:prstGeom>
          <a:noFill/>
          <a:ln/>
        </p:spPr>
        <p:txBody>
          <a:bodyPr wrap="square" lIns="0" tIns="0" rIns="0" bIns="0" rtlCol="0" anchor="ctr"/>
          <a:lstStyle/>
          <a:p>
            <a:pPr marL="0" indent="0">
              <a:lnSpc>
                <a:spcPct val="115000"/>
              </a:lnSpc>
              <a:buNone/>
            </a:pPr>
            <a:r>
              <a:rPr lang="en-US" sz="1150" dirty="0">
                <a:solidFill>
                  <a:srgbClr val="6B6B6B"/>
                </a:solidFill>
                <a:latin typeface="Poppins" pitchFamily="34" charset="0"/>
                <a:ea typeface="Poppins" pitchFamily="34" charset="-122"/>
                <a:cs typeface="Poppins" pitchFamily="34" charset="-120"/>
              </a:rPr>
              <a:t>Distance, transportation, and provider shortages limit timely care.</a:t>
            </a:r>
            <a:endParaRPr lang="en-US" sz="1150" dirty="0"/>
          </a:p>
        </p:txBody>
      </p:sp>
      <p:sp>
        <p:nvSpPr>
          <p:cNvPr id="21" name="Shape 18"/>
          <p:cNvSpPr/>
          <p:nvPr/>
        </p:nvSpPr>
        <p:spPr>
          <a:xfrm>
            <a:off x="8915400" y="2880360"/>
            <a:ext cx="2542032" cy="2788920"/>
          </a:xfrm>
          <a:prstGeom prst="roundRect">
            <a:avLst>
              <a:gd name="adj" fmla="val 2878"/>
            </a:avLst>
          </a:prstGeom>
          <a:solidFill>
            <a:srgbClr val="FFFFFF"/>
          </a:solidFill>
          <a:ln/>
          <a:effectLst>
            <a:outerShdw blurRad="101600" dist="38100" dir="5400000" algn="bl" rotWithShape="0">
              <a:srgbClr val="000000">
                <a:alpha val="18000"/>
              </a:srgbClr>
            </a:outerShdw>
          </a:effectLst>
        </p:spPr>
        <p:txBody>
          <a:bodyPr/>
          <a:lstStyle/>
          <a:p>
            <a:endParaRPr lang="en-US"/>
          </a:p>
        </p:txBody>
      </p:sp>
      <p:sp>
        <p:nvSpPr>
          <p:cNvPr id="22" name="Text 19"/>
          <p:cNvSpPr/>
          <p:nvPr/>
        </p:nvSpPr>
        <p:spPr>
          <a:xfrm>
            <a:off x="9098280" y="3154680"/>
            <a:ext cx="2194560" cy="822960"/>
          </a:xfrm>
          <a:prstGeom prst="rect">
            <a:avLst/>
          </a:prstGeom>
          <a:noFill/>
          <a:ln/>
        </p:spPr>
        <p:txBody>
          <a:bodyPr wrap="square" lIns="0" tIns="0" rIns="0" bIns="0" rtlCol="0" anchor="ctr"/>
          <a:lstStyle/>
          <a:p>
            <a:pPr marL="0" indent="0">
              <a:buNone/>
            </a:pPr>
            <a:r>
              <a:rPr lang="en-US" sz="4000" b="1" dirty="0">
                <a:solidFill>
                  <a:srgbClr val="D21621"/>
                </a:solidFill>
                <a:latin typeface="Poppins" pitchFamily="34" charset="0"/>
                <a:ea typeface="Poppins" pitchFamily="34" charset="-122"/>
                <a:cs typeface="Poppins" pitchFamily="34" charset="-120"/>
              </a:rPr>
              <a:t>Greater</a:t>
            </a:r>
            <a:endParaRPr lang="en-US" sz="4000" dirty="0"/>
          </a:p>
        </p:txBody>
      </p:sp>
      <p:sp>
        <p:nvSpPr>
          <p:cNvPr id="23" name="Text 20"/>
          <p:cNvSpPr/>
          <p:nvPr/>
        </p:nvSpPr>
        <p:spPr>
          <a:xfrm>
            <a:off x="9116568" y="4069080"/>
            <a:ext cx="2194560" cy="411480"/>
          </a:xfrm>
          <a:prstGeom prst="rect">
            <a:avLst/>
          </a:prstGeom>
          <a:noFill/>
          <a:ln/>
        </p:spPr>
        <p:txBody>
          <a:bodyPr wrap="square" lIns="0" tIns="0" rIns="0" bIns="0" rtlCol="0" anchor="ctr"/>
          <a:lstStyle/>
          <a:p>
            <a:pPr marL="0" indent="0">
              <a:buNone/>
            </a:pPr>
            <a:r>
              <a:rPr lang="en-US" sz="1450" b="1" dirty="0">
                <a:solidFill>
                  <a:srgbClr val="1A1A1A"/>
                </a:solidFill>
                <a:latin typeface="Poppins" pitchFamily="34" charset="0"/>
                <a:ea typeface="Poppins" pitchFamily="34" charset="-122"/>
                <a:cs typeface="Poppins" pitchFamily="34" charset="-120"/>
              </a:rPr>
              <a:t>Equity gaps</a:t>
            </a:r>
            <a:endParaRPr lang="en-US" sz="1450" dirty="0"/>
          </a:p>
        </p:txBody>
      </p:sp>
      <p:sp>
        <p:nvSpPr>
          <p:cNvPr id="24" name="Shape 21"/>
          <p:cNvSpPr/>
          <p:nvPr/>
        </p:nvSpPr>
        <p:spPr>
          <a:xfrm>
            <a:off x="9116568" y="4498848"/>
            <a:ext cx="731520" cy="0"/>
          </a:xfrm>
          <a:prstGeom prst="line">
            <a:avLst/>
          </a:prstGeom>
          <a:noFill/>
          <a:ln w="25400">
            <a:solidFill>
              <a:srgbClr val="D21621"/>
            </a:solidFill>
            <a:prstDash val="solid"/>
          </a:ln>
        </p:spPr>
        <p:txBody>
          <a:bodyPr/>
          <a:lstStyle/>
          <a:p>
            <a:endParaRPr lang="en-US"/>
          </a:p>
        </p:txBody>
      </p:sp>
      <p:sp>
        <p:nvSpPr>
          <p:cNvPr id="25" name="Text 22"/>
          <p:cNvSpPr/>
          <p:nvPr/>
        </p:nvSpPr>
        <p:spPr>
          <a:xfrm>
            <a:off x="9116568" y="4617720"/>
            <a:ext cx="2194560" cy="960120"/>
          </a:xfrm>
          <a:prstGeom prst="rect">
            <a:avLst/>
          </a:prstGeom>
          <a:noFill/>
          <a:ln/>
        </p:spPr>
        <p:txBody>
          <a:bodyPr wrap="square" lIns="0" tIns="0" rIns="0" bIns="0" rtlCol="0" anchor="ctr"/>
          <a:lstStyle/>
          <a:p>
            <a:pPr marL="0" indent="0">
              <a:lnSpc>
                <a:spcPct val="115000"/>
              </a:lnSpc>
              <a:buNone/>
            </a:pPr>
            <a:r>
              <a:rPr lang="en-US" sz="1150" dirty="0">
                <a:solidFill>
                  <a:srgbClr val="6B6B6B"/>
                </a:solidFill>
                <a:latin typeface="Poppins" pitchFamily="34" charset="0"/>
                <a:ea typeface="Poppins" pitchFamily="34" charset="-122"/>
                <a:cs typeface="Poppins" pitchFamily="34" charset="-120"/>
              </a:rPr>
              <a:t>Underserved populations carry a disproportionate share of risk.</a:t>
            </a:r>
            <a:endParaRPr lang="en-US" sz="1150" dirty="0"/>
          </a:p>
        </p:txBody>
      </p:sp>
      <p:sp>
        <p:nvSpPr>
          <p:cNvPr id="26" name="Text 23"/>
          <p:cNvSpPr/>
          <p:nvPr/>
        </p:nvSpPr>
        <p:spPr>
          <a:xfrm>
            <a:off x="685800" y="5897880"/>
            <a:ext cx="10607040" cy="274320"/>
          </a:xfrm>
          <a:prstGeom prst="rect">
            <a:avLst/>
          </a:prstGeom>
          <a:noFill/>
          <a:ln/>
        </p:spPr>
        <p:txBody>
          <a:bodyPr wrap="square" lIns="0" tIns="0" rIns="0" bIns="0" rtlCol="0" anchor="ctr"/>
          <a:lstStyle/>
          <a:p>
            <a:pPr marL="0" indent="0">
              <a:buNone/>
            </a:pPr>
            <a:r>
              <a:rPr lang="en-US" sz="1000" i="1" dirty="0">
                <a:solidFill>
                  <a:srgbClr val="F6C9CC"/>
                </a:solidFill>
                <a:latin typeface="Poppins" pitchFamily="34" charset="0"/>
                <a:ea typeface="Poppins" pitchFamily="34" charset="-122"/>
                <a:cs typeface="Poppins" pitchFamily="34" charset="-120"/>
              </a:rPr>
              <a:t>Sources to localize with your own data: CDC PLACES, County Health Rankings, and your state’s public health reports (see Template 3).</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THE FOUNDATION</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The Collaborative Ecosystem</a:t>
            </a:r>
            <a:endParaRPr lang="en-US" sz="3300" dirty="0"/>
          </a:p>
        </p:txBody>
      </p:sp>
      <p:sp>
        <p:nvSpPr>
          <p:cNvPr id="5" name="Text 2"/>
          <p:cNvSpPr/>
          <p:nvPr/>
        </p:nvSpPr>
        <p:spPr>
          <a:xfrm>
            <a:off x="685800" y="1691640"/>
            <a:ext cx="10789920" cy="731520"/>
          </a:xfrm>
          <a:prstGeom prst="rect">
            <a:avLst/>
          </a:prstGeom>
          <a:noFill/>
          <a:ln/>
        </p:spPr>
        <p:txBody>
          <a:bodyPr wrap="square" lIns="0" tIns="0" rIns="0" bIns="0" rtlCol="0" anchor="ctr"/>
          <a:lstStyle/>
          <a:p>
            <a:pPr marL="0" indent="0">
              <a:lnSpc>
                <a:spcPct val="120000"/>
              </a:lnSpc>
              <a:buNone/>
            </a:pPr>
            <a:r>
              <a:rPr lang="en-US" sz="1400" dirty="0">
                <a:solidFill>
                  <a:srgbClr val="1A1A1A"/>
                </a:solidFill>
                <a:latin typeface="Poppins" pitchFamily="34" charset="0"/>
                <a:ea typeface="Poppins" pitchFamily="34" charset="-122"/>
                <a:cs typeface="Poppins" pitchFamily="34" charset="-120"/>
              </a:rPr>
              <a:t>A cardiovascular collaborative is convened by a backbone organization and powered by many players. Build your table to reflect the community you serve with residents and trusted messengers at the center, not the margins.</a:t>
            </a:r>
            <a:endParaRPr lang="en-US" sz="1400" dirty="0"/>
          </a:p>
        </p:txBody>
      </p:sp>
      <p:sp>
        <p:nvSpPr>
          <p:cNvPr id="6" name="Shape 3"/>
          <p:cNvSpPr/>
          <p:nvPr/>
        </p:nvSpPr>
        <p:spPr>
          <a:xfrm>
            <a:off x="868680" y="2606040"/>
            <a:ext cx="3429000" cy="1481328"/>
          </a:xfrm>
          <a:prstGeom prst="roundRect">
            <a:avLst>
              <a:gd name="adj" fmla="val 4938"/>
            </a:avLst>
          </a:prstGeom>
          <a:solidFill>
            <a:srgbClr val="FFFFFF"/>
          </a:solidFill>
          <a:ln w="12700">
            <a:solidFill>
              <a:srgbClr val="D9D9D9"/>
            </a:solidFill>
            <a:prstDash val="solid"/>
          </a:ln>
          <a:effectLst>
            <a:outerShdw blurRad="76200" dist="25400" dir="5400000" algn="bl" rotWithShape="0">
              <a:srgbClr val="000000">
                <a:alpha val="10000"/>
              </a:srgbClr>
            </a:outerShdw>
          </a:effectLst>
        </p:spPr>
        <p:txBody>
          <a:bodyPr/>
          <a:lstStyle/>
          <a:p>
            <a:endParaRPr lang="en-US"/>
          </a:p>
        </p:txBody>
      </p:sp>
      <p:sp>
        <p:nvSpPr>
          <p:cNvPr id="7" name="Shape 4"/>
          <p:cNvSpPr/>
          <p:nvPr/>
        </p:nvSpPr>
        <p:spPr>
          <a:xfrm>
            <a:off x="1124712" y="2898648"/>
            <a:ext cx="914400" cy="914400"/>
          </a:xfrm>
          <a:prstGeom prst="ellipse">
            <a:avLst/>
          </a:prstGeom>
          <a:solidFill>
            <a:srgbClr val="FCE9EA"/>
          </a:solidFill>
          <a:ln w="12700">
            <a:solidFill>
              <a:srgbClr val="D21621"/>
            </a:solidFill>
            <a:prstDash val="solid"/>
          </a:ln>
        </p:spPr>
        <p:txBody>
          <a:bodyPr/>
          <a:lstStyle/>
          <a:p>
            <a:endParaRPr lang="en-US"/>
          </a:p>
        </p:txBody>
      </p:sp>
      <p:pic>
        <p:nvPicPr>
          <p:cNvPr id="8" name="Image 1" descr="/home/claude/build/icons/hospital.png"/>
          <p:cNvPicPr>
            <a:picLocks noChangeAspect="1"/>
          </p:cNvPicPr>
          <p:nvPr/>
        </p:nvPicPr>
        <p:blipFill>
          <a:blip r:embed="rId5"/>
          <a:stretch>
            <a:fillRect/>
          </a:stretch>
        </p:blipFill>
        <p:spPr>
          <a:xfrm>
            <a:off x="1399032" y="3172968"/>
            <a:ext cx="365760" cy="365760"/>
          </a:xfrm>
          <a:prstGeom prst="rect">
            <a:avLst/>
          </a:prstGeom>
        </p:spPr>
      </p:pic>
      <p:sp>
        <p:nvSpPr>
          <p:cNvPr id="9" name="Text 5"/>
          <p:cNvSpPr/>
          <p:nvPr/>
        </p:nvSpPr>
        <p:spPr>
          <a:xfrm>
            <a:off x="2194560" y="2606040"/>
            <a:ext cx="2011680" cy="1481328"/>
          </a:xfrm>
          <a:prstGeom prst="rect">
            <a:avLst/>
          </a:prstGeom>
          <a:noFill/>
          <a:ln/>
        </p:spPr>
        <p:txBody>
          <a:bodyPr wrap="square" lIns="0" tIns="0" rIns="0" bIns="0" rtlCol="0" anchor="ctr"/>
          <a:lstStyle/>
          <a:p>
            <a:pPr marL="0" indent="0">
              <a:lnSpc>
                <a:spcPct val="105000"/>
              </a:lnSpc>
              <a:buNone/>
            </a:pPr>
            <a:r>
              <a:rPr lang="en-US" sz="1350" b="1" dirty="0">
                <a:solidFill>
                  <a:srgbClr val="1A1A1A"/>
                </a:solidFill>
                <a:latin typeface="Poppins" pitchFamily="34" charset="0"/>
                <a:ea typeface="Poppins" pitchFamily="34" charset="-122"/>
                <a:cs typeface="Poppins" pitchFamily="34" charset="-120"/>
              </a:rPr>
              <a:t>Healthcare &amp;</a:t>
            </a:r>
            <a:endParaRPr lang="en-US" sz="1350" dirty="0"/>
          </a:p>
          <a:p>
            <a:pPr marL="0" indent="0">
              <a:lnSpc>
                <a:spcPct val="105000"/>
              </a:lnSpc>
              <a:buNone/>
            </a:pPr>
            <a:r>
              <a:rPr lang="en-US" sz="1350" b="1" dirty="0">
                <a:solidFill>
                  <a:srgbClr val="1A1A1A"/>
                </a:solidFill>
                <a:latin typeface="Poppins" pitchFamily="34" charset="0"/>
                <a:ea typeface="Poppins" pitchFamily="34" charset="-122"/>
                <a:cs typeface="Poppins" pitchFamily="34" charset="-120"/>
              </a:rPr>
              <a:t>hospital systems</a:t>
            </a:r>
            <a:endParaRPr lang="en-US" sz="1350" dirty="0"/>
          </a:p>
        </p:txBody>
      </p:sp>
      <p:sp>
        <p:nvSpPr>
          <p:cNvPr id="10" name="Shape 6"/>
          <p:cNvSpPr/>
          <p:nvPr/>
        </p:nvSpPr>
        <p:spPr>
          <a:xfrm>
            <a:off x="4572000" y="2606040"/>
            <a:ext cx="3429000" cy="1481328"/>
          </a:xfrm>
          <a:prstGeom prst="roundRect">
            <a:avLst>
              <a:gd name="adj" fmla="val 4938"/>
            </a:avLst>
          </a:prstGeom>
          <a:solidFill>
            <a:srgbClr val="FFFFFF"/>
          </a:solidFill>
          <a:ln w="12700">
            <a:solidFill>
              <a:srgbClr val="D9D9D9"/>
            </a:solidFill>
            <a:prstDash val="solid"/>
          </a:ln>
          <a:effectLst>
            <a:outerShdw blurRad="76200" dist="25400" dir="5400000" algn="bl" rotWithShape="0">
              <a:srgbClr val="000000">
                <a:alpha val="10000"/>
              </a:srgbClr>
            </a:outerShdw>
          </a:effectLst>
        </p:spPr>
        <p:txBody>
          <a:bodyPr/>
          <a:lstStyle/>
          <a:p>
            <a:endParaRPr lang="en-US"/>
          </a:p>
        </p:txBody>
      </p:sp>
      <p:sp>
        <p:nvSpPr>
          <p:cNvPr id="11" name="Shape 7"/>
          <p:cNvSpPr/>
          <p:nvPr/>
        </p:nvSpPr>
        <p:spPr>
          <a:xfrm>
            <a:off x="4828032" y="2898648"/>
            <a:ext cx="914400" cy="914400"/>
          </a:xfrm>
          <a:prstGeom prst="ellipse">
            <a:avLst/>
          </a:prstGeom>
          <a:solidFill>
            <a:srgbClr val="FCE9EA"/>
          </a:solidFill>
          <a:ln w="12700">
            <a:solidFill>
              <a:srgbClr val="D21621"/>
            </a:solidFill>
            <a:prstDash val="solid"/>
          </a:ln>
        </p:spPr>
        <p:txBody>
          <a:bodyPr/>
          <a:lstStyle/>
          <a:p>
            <a:endParaRPr lang="en-US"/>
          </a:p>
        </p:txBody>
      </p:sp>
      <p:pic>
        <p:nvPicPr>
          <p:cNvPr id="12" name="Image 2" descr="/home/claude/build/icons/church.png"/>
          <p:cNvPicPr>
            <a:picLocks noChangeAspect="1"/>
          </p:cNvPicPr>
          <p:nvPr/>
        </p:nvPicPr>
        <p:blipFill>
          <a:blip r:embed="rId6"/>
          <a:stretch>
            <a:fillRect/>
          </a:stretch>
        </p:blipFill>
        <p:spPr>
          <a:xfrm>
            <a:off x="5102352" y="3172968"/>
            <a:ext cx="365760" cy="365760"/>
          </a:xfrm>
          <a:prstGeom prst="rect">
            <a:avLst/>
          </a:prstGeom>
        </p:spPr>
      </p:pic>
      <p:sp>
        <p:nvSpPr>
          <p:cNvPr id="13" name="Text 8"/>
          <p:cNvSpPr/>
          <p:nvPr/>
        </p:nvSpPr>
        <p:spPr>
          <a:xfrm>
            <a:off x="5897880" y="2606040"/>
            <a:ext cx="2011680" cy="1481328"/>
          </a:xfrm>
          <a:prstGeom prst="rect">
            <a:avLst/>
          </a:prstGeom>
          <a:noFill/>
          <a:ln/>
        </p:spPr>
        <p:txBody>
          <a:bodyPr wrap="square" lIns="0" tIns="0" rIns="0" bIns="0" rtlCol="0" anchor="ctr"/>
          <a:lstStyle/>
          <a:p>
            <a:pPr marL="0" indent="0">
              <a:lnSpc>
                <a:spcPct val="105000"/>
              </a:lnSpc>
              <a:buNone/>
            </a:pPr>
            <a:r>
              <a:rPr lang="en-US" sz="1350" b="1" dirty="0">
                <a:solidFill>
                  <a:srgbClr val="1A1A1A"/>
                </a:solidFill>
                <a:latin typeface="Poppins" pitchFamily="34" charset="0"/>
                <a:ea typeface="Poppins" pitchFamily="34" charset="-122"/>
                <a:cs typeface="Poppins" pitchFamily="34" charset="-120"/>
              </a:rPr>
              <a:t>Community &amp;</a:t>
            </a:r>
            <a:endParaRPr lang="en-US" sz="1350" dirty="0"/>
          </a:p>
          <a:p>
            <a:pPr marL="0" indent="0">
              <a:lnSpc>
                <a:spcPct val="105000"/>
              </a:lnSpc>
              <a:buNone/>
            </a:pPr>
            <a:r>
              <a:rPr lang="en-US" sz="1350" b="1" dirty="0">
                <a:solidFill>
                  <a:srgbClr val="1A1A1A"/>
                </a:solidFill>
                <a:latin typeface="Poppins" pitchFamily="34" charset="0"/>
                <a:ea typeface="Poppins" pitchFamily="34" charset="-122"/>
                <a:cs typeface="Poppins" pitchFamily="34" charset="-120"/>
              </a:rPr>
              <a:t>faith-based orgs</a:t>
            </a:r>
            <a:endParaRPr lang="en-US" sz="1350" dirty="0"/>
          </a:p>
        </p:txBody>
      </p:sp>
      <p:sp>
        <p:nvSpPr>
          <p:cNvPr id="14" name="Shape 9"/>
          <p:cNvSpPr/>
          <p:nvPr/>
        </p:nvSpPr>
        <p:spPr>
          <a:xfrm>
            <a:off x="8275320" y="2606040"/>
            <a:ext cx="3429000" cy="1481328"/>
          </a:xfrm>
          <a:prstGeom prst="roundRect">
            <a:avLst>
              <a:gd name="adj" fmla="val 4938"/>
            </a:avLst>
          </a:prstGeom>
          <a:solidFill>
            <a:srgbClr val="FFFFFF"/>
          </a:solidFill>
          <a:ln w="12700">
            <a:solidFill>
              <a:srgbClr val="D9D9D9"/>
            </a:solidFill>
            <a:prstDash val="solid"/>
          </a:ln>
          <a:effectLst>
            <a:outerShdw blurRad="76200" dist="25400" dir="5400000" algn="bl" rotWithShape="0">
              <a:srgbClr val="000000">
                <a:alpha val="10000"/>
              </a:srgbClr>
            </a:outerShdw>
          </a:effectLst>
        </p:spPr>
        <p:txBody>
          <a:bodyPr/>
          <a:lstStyle/>
          <a:p>
            <a:endParaRPr lang="en-US"/>
          </a:p>
        </p:txBody>
      </p:sp>
      <p:sp>
        <p:nvSpPr>
          <p:cNvPr id="15" name="Shape 10"/>
          <p:cNvSpPr/>
          <p:nvPr/>
        </p:nvSpPr>
        <p:spPr>
          <a:xfrm>
            <a:off x="8531352" y="2898648"/>
            <a:ext cx="914400" cy="914400"/>
          </a:xfrm>
          <a:prstGeom prst="ellipse">
            <a:avLst/>
          </a:prstGeom>
          <a:solidFill>
            <a:srgbClr val="FCE9EA"/>
          </a:solidFill>
          <a:ln w="12700">
            <a:solidFill>
              <a:srgbClr val="D21621"/>
            </a:solidFill>
            <a:prstDash val="solid"/>
          </a:ln>
        </p:spPr>
        <p:txBody>
          <a:bodyPr/>
          <a:lstStyle/>
          <a:p>
            <a:endParaRPr lang="en-US"/>
          </a:p>
        </p:txBody>
      </p:sp>
      <p:pic>
        <p:nvPicPr>
          <p:cNvPr id="16" name="Image 3" descr="/home/claude/build/icons/landmark.png"/>
          <p:cNvPicPr>
            <a:picLocks noChangeAspect="1"/>
          </p:cNvPicPr>
          <p:nvPr/>
        </p:nvPicPr>
        <p:blipFill>
          <a:blip r:embed="rId7"/>
          <a:stretch>
            <a:fillRect/>
          </a:stretch>
        </p:blipFill>
        <p:spPr>
          <a:xfrm>
            <a:off x="8805672" y="3172968"/>
            <a:ext cx="365760" cy="365760"/>
          </a:xfrm>
          <a:prstGeom prst="rect">
            <a:avLst/>
          </a:prstGeom>
        </p:spPr>
      </p:pic>
      <p:sp>
        <p:nvSpPr>
          <p:cNvPr id="17" name="Text 11"/>
          <p:cNvSpPr/>
          <p:nvPr/>
        </p:nvSpPr>
        <p:spPr>
          <a:xfrm>
            <a:off x="9601200" y="2606040"/>
            <a:ext cx="2011680" cy="1481328"/>
          </a:xfrm>
          <a:prstGeom prst="rect">
            <a:avLst/>
          </a:prstGeom>
          <a:noFill/>
          <a:ln/>
        </p:spPr>
        <p:txBody>
          <a:bodyPr wrap="square" lIns="0" tIns="0" rIns="0" bIns="0" rtlCol="0" anchor="ctr"/>
          <a:lstStyle/>
          <a:p>
            <a:pPr marL="0" indent="0">
              <a:lnSpc>
                <a:spcPct val="105000"/>
              </a:lnSpc>
              <a:buNone/>
            </a:pPr>
            <a:r>
              <a:rPr lang="en-US" sz="1350" b="1" dirty="0">
                <a:solidFill>
                  <a:srgbClr val="1A1A1A"/>
                </a:solidFill>
                <a:latin typeface="Poppins" pitchFamily="34" charset="0"/>
                <a:ea typeface="Poppins" pitchFamily="34" charset="-122"/>
                <a:cs typeface="Poppins" pitchFamily="34" charset="-120"/>
              </a:rPr>
              <a:t>Public health</a:t>
            </a:r>
            <a:endParaRPr lang="en-US" sz="1350" dirty="0"/>
          </a:p>
          <a:p>
            <a:pPr marL="0" indent="0">
              <a:lnSpc>
                <a:spcPct val="105000"/>
              </a:lnSpc>
              <a:buNone/>
            </a:pPr>
            <a:r>
              <a:rPr lang="en-US" sz="1350" b="1" dirty="0">
                <a:solidFill>
                  <a:srgbClr val="1A1A1A"/>
                </a:solidFill>
                <a:latin typeface="Poppins" pitchFamily="34" charset="0"/>
                <a:ea typeface="Poppins" pitchFamily="34" charset="-122"/>
                <a:cs typeface="Poppins" pitchFamily="34" charset="-120"/>
              </a:rPr>
              <a:t>&amp; government</a:t>
            </a:r>
            <a:endParaRPr lang="en-US" sz="1350" dirty="0"/>
          </a:p>
        </p:txBody>
      </p:sp>
      <p:sp>
        <p:nvSpPr>
          <p:cNvPr id="18" name="Shape 12"/>
          <p:cNvSpPr/>
          <p:nvPr/>
        </p:nvSpPr>
        <p:spPr>
          <a:xfrm>
            <a:off x="868680" y="4343400"/>
            <a:ext cx="3429000" cy="1481328"/>
          </a:xfrm>
          <a:prstGeom prst="roundRect">
            <a:avLst>
              <a:gd name="adj" fmla="val 4938"/>
            </a:avLst>
          </a:prstGeom>
          <a:solidFill>
            <a:srgbClr val="FFFFFF"/>
          </a:solidFill>
          <a:ln w="12700">
            <a:solidFill>
              <a:srgbClr val="D9D9D9"/>
            </a:solidFill>
            <a:prstDash val="solid"/>
          </a:ln>
          <a:effectLst>
            <a:outerShdw blurRad="76200" dist="25400" dir="5400000" algn="bl" rotWithShape="0">
              <a:srgbClr val="000000">
                <a:alpha val="10000"/>
              </a:srgbClr>
            </a:outerShdw>
          </a:effectLst>
        </p:spPr>
        <p:txBody>
          <a:bodyPr/>
          <a:lstStyle/>
          <a:p>
            <a:endParaRPr lang="en-US"/>
          </a:p>
        </p:txBody>
      </p:sp>
      <p:sp>
        <p:nvSpPr>
          <p:cNvPr id="19" name="Shape 13"/>
          <p:cNvSpPr/>
          <p:nvPr/>
        </p:nvSpPr>
        <p:spPr>
          <a:xfrm>
            <a:off x="1124712" y="4636008"/>
            <a:ext cx="914400" cy="914400"/>
          </a:xfrm>
          <a:prstGeom prst="ellipse">
            <a:avLst/>
          </a:prstGeom>
          <a:solidFill>
            <a:srgbClr val="FCE9EA"/>
          </a:solidFill>
          <a:ln w="12700">
            <a:solidFill>
              <a:srgbClr val="D21621"/>
            </a:solidFill>
            <a:prstDash val="solid"/>
          </a:ln>
        </p:spPr>
        <p:txBody>
          <a:bodyPr/>
          <a:lstStyle/>
          <a:p>
            <a:endParaRPr lang="en-US"/>
          </a:p>
        </p:txBody>
      </p:sp>
      <p:pic>
        <p:nvPicPr>
          <p:cNvPr id="20" name="Image 4" descr="/home/claude/build/icons/dollar.png"/>
          <p:cNvPicPr>
            <a:picLocks noChangeAspect="1"/>
          </p:cNvPicPr>
          <p:nvPr/>
        </p:nvPicPr>
        <p:blipFill>
          <a:blip r:embed="rId8"/>
          <a:stretch>
            <a:fillRect/>
          </a:stretch>
        </p:blipFill>
        <p:spPr>
          <a:xfrm>
            <a:off x="1399032" y="4910328"/>
            <a:ext cx="365760" cy="365760"/>
          </a:xfrm>
          <a:prstGeom prst="rect">
            <a:avLst/>
          </a:prstGeom>
        </p:spPr>
      </p:pic>
      <p:sp>
        <p:nvSpPr>
          <p:cNvPr id="21" name="Text 14"/>
          <p:cNvSpPr/>
          <p:nvPr/>
        </p:nvSpPr>
        <p:spPr>
          <a:xfrm>
            <a:off x="2194560" y="4343400"/>
            <a:ext cx="2011680" cy="1481328"/>
          </a:xfrm>
          <a:prstGeom prst="rect">
            <a:avLst/>
          </a:prstGeom>
          <a:noFill/>
          <a:ln/>
        </p:spPr>
        <p:txBody>
          <a:bodyPr wrap="square" lIns="0" tIns="0" rIns="0" bIns="0" rtlCol="0" anchor="ctr"/>
          <a:lstStyle/>
          <a:p>
            <a:pPr marL="0" indent="0">
              <a:lnSpc>
                <a:spcPct val="105000"/>
              </a:lnSpc>
              <a:buNone/>
            </a:pPr>
            <a:r>
              <a:rPr lang="en-US" sz="1350" b="1" dirty="0">
                <a:solidFill>
                  <a:srgbClr val="1A1A1A"/>
                </a:solidFill>
                <a:latin typeface="Poppins" pitchFamily="34" charset="0"/>
                <a:ea typeface="Poppins" pitchFamily="34" charset="-122"/>
                <a:cs typeface="Poppins" pitchFamily="34" charset="-120"/>
              </a:rPr>
              <a:t>Funders &amp;</a:t>
            </a:r>
            <a:endParaRPr lang="en-US" sz="1350" dirty="0"/>
          </a:p>
          <a:p>
            <a:pPr marL="0" indent="0">
              <a:lnSpc>
                <a:spcPct val="105000"/>
              </a:lnSpc>
              <a:buNone/>
            </a:pPr>
            <a:r>
              <a:rPr lang="en-US" sz="1350" b="1" dirty="0">
                <a:solidFill>
                  <a:srgbClr val="1A1A1A"/>
                </a:solidFill>
                <a:latin typeface="Poppins" pitchFamily="34" charset="0"/>
                <a:ea typeface="Poppins" pitchFamily="34" charset="-122"/>
                <a:cs typeface="Poppins" pitchFamily="34" charset="-120"/>
              </a:rPr>
              <a:t>sponsors</a:t>
            </a:r>
            <a:endParaRPr lang="en-US" sz="1350" dirty="0"/>
          </a:p>
        </p:txBody>
      </p:sp>
      <p:sp>
        <p:nvSpPr>
          <p:cNvPr id="22" name="Shape 15"/>
          <p:cNvSpPr/>
          <p:nvPr/>
        </p:nvSpPr>
        <p:spPr>
          <a:xfrm>
            <a:off x="4572000" y="4343400"/>
            <a:ext cx="3429000" cy="1481328"/>
          </a:xfrm>
          <a:prstGeom prst="roundRect">
            <a:avLst>
              <a:gd name="adj" fmla="val 4938"/>
            </a:avLst>
          </a:prstGeom>
          <a:solidFill>
            <a:srgbClr val="FFFFFF"/>
          </a:solidFill>
          <a:ln w="12700">
            <a:solidFill>
              <a:srgbClr val="D9D9D9"/>
            </a:solidFill>
            <a:prstDash val="solid"/>
          </a:ln>
          <a:effectLst>
            <a:outerShdw blurRad="76200" dist="25400" dir="5400000" algn="bl" rotWithShape="0">
              <a:srgbClr val="000000">
                <a:alpha val="10000"/>
              </a:srgbClr>
            </a:outerShdw>
          </a:effectLst>
        </p:spPr>
        <p:txBody>
          <a:bodyPr/>
          <a:lstStyle/>
          <a:p>
            <a:endParaRPr lang="en-US"/>
          </a:p>
        </p:txBody>
      </p:sp>
      <p:sp>
        <p:nvSpPr>
          <p:cNvPr id="23" name="Shape 16"/>
          <p:cNvSpPr/>
          <p:nvPr/>
        </p:nvSpPr>
        <p:spPr>
          <a:xfrm>
            <a:off x="4828032" y="4636008"/>
            <a:ext cx="914400" cy="914400"/>
          </a:xfrm>
          <a:prstGeom prst="ellipse">
            <a:avLst/>
          </a:prstGeom>
          <a:solidFill>
            <a:srgbClr val="FCE9EA"/>
          </a:solidFill>
          <a:ln w="12700">
            <a:solidFill>
              <a:srgbClr val="D21621"/>
            </a:solidFill>
            <a:prstDash val="solid"/>
          </a:ln>
        </p:spPr>
        <p:txBody>
          <a:bodyPr/>
          <a:lstStyle/>
          <a:p>
            <a:endParaRPr lang="en-US"/>
          </a:p>
        </p:txBody>
      </p:sp>
      <p:pic>
        <p:nvPicPr>
          <p:cNvPr id="24" name="Image 5" descr="/home/claude/build/icons/bullhorn.png"/>
          <p:cNvPicPr>
            <a:picLocks noChangeAspect="1"/>
          </p:cNvPicPr>
          <p:nvPr/>
        </p:nvPicPr>
        <p:blipFill>
          <a:blip r:embed="rId9"/>
          <a:stretch>
            <a:fillRect/>
          </a:stretch>
        </p:blipFill>
        <p:spPr>
          <a:xfrm>
            <a:off x="5102352" y="4910328"/>
            <a:ext cx="365760" cy="365760"/>
          </a:xfrm>
          <a:prstGeom prst="rect">
            <a:avLst/>
          </a:prstGeom>
        </p:spPr>
      </p:pic>
      <p:sp>
        <p:nvSpPr>
          <p:cNvPr id="25" name="Text 17"/>
          <p:cNvSpPr/>
          <p:nvPr/>
        </p:nvSpPr>
        <p:spPr>
          <a:xfrm>
            <a:off x="5897880" y="4343400"/>
            <a:ext cx="2011680" cy="1481328"/>
          </a:xfrm>
          <a:prstGeom prst="rect">
            <a:avLst/>
          </a:prstGeom>
          <a:noFill/>
          <a:ln/>
        </p:spPr>
        <p:txBody>
          <a:bodyPr wrap="square" lIns="0" tIns="0" rIns="0" bIns="0" rtlCol="0" anchor="ctr"/>
          <a:lstStyle/>
          <a:p>
            <a:pPr marL="0" indent="0">
              <a:lnSpc>
                <a:spcPct val="105000"/>
              </a:lnSpc>
              <a:buNone/>
            </a:pPr>
            <a:r>
              <a:rPr lang="en-US" sz="1350" b="1" dirty="0">
                <a:solidFill>
                  <a:srgbClr val="1A1A1A"/>
                </a:solidFill>
                <a:latin typeface="Poppins" pitchFamily="34" charset="0"/>
                <a:ea typeface="Poppins" pitchFamily="34" charset="-122"/>
                <a:cs typeface="Poppins" pitchFamily="34" charset="-120"/>
              </a:rPr>
              <a:t>Media &amp;</a:t>
            </a:r>
            <a:endParaRPr lang="en-US" sz="1350" dirty="0"/>
          </a:p>
          <a:p>
            <a:pPr marL="0" indent="0">
              <a:lnSpc>
                <a:spcPct val="105000"/>
              </a:lnSpc>
              <a:buNone/>
            </a:pPr>
            <a:r>
              <a:rPr lang="en-US" sz="1350" b="1" dirty="0">
                <a:solidFill>
                  <a:srgbClr val="1A1A1A"/>
                </a:solidFill>
                <a:latin typeface="Poppins" pitchFamily="34" charset="0"/>
                <a:ea typeface="Poppins" pitchFamily="34" charset="-122"/>
                <a:cs typeface="Poppins" pitchFamily="34" charset="-120"/>
              </a:rPr>
              <a:t>communications</a:t>
            </a:r>
            <a:endParaRPr lang="en-US" sz="1350" dirty="0"/>
          </a:p>
        </p:txBody>
      </p:sp>
      <p:sp>
        <p:nvSpPr>
          <p:cNvPr id="26" name="Shape 18"/>
          <p:cNvSpPr/>
          <p:nvPr/>
        </p:nvSpPr>
        <p:spPr>
          <a:xfrm>
            <a:off x="8275320" y="4343400"/>
            <a:ext cx="3429000" cy="1481328"/>
          </a:xfrm>
          <a:prstGeom prst="roundRect">
            <a:avLst>
              <a:gd name="adj" fmla="val 4938"/>
            </a:avLst>
          </a:prstGeom>
          <a:solidFill>
            <a:srgbClr val="FFFFFF"/>
          </a:solidFill>
          <a:ln w="12700">
            <a:solidFill>
              <a:srgbClr val="D9D9D9"/>
            </a:solidFill>
            <a:prstDash val="solid"/>
          </a:ln>
          <a:effectLst>
            <a:outerShdw blurRad="76200" dist="25400" dir="5400000" algn="bl" rotWithShape="0">
              <a:srgbClr val="000000">
                <a:alpha val="10000"/>
              </a:srgbClr>
            </a:outerShdw>
          </a:effectLst>
        </p:spPr>
        <p:txBody>
          <a:bodyPr/>
          <a:lstStyle/>
          <a:p>
            <a:endParaRPr lang="en-US"/>
          </a:p>
        </p:txBody>
      </p:sp>
      <p:sp>
        <p:nvSpPr>
          <p:cNvPr id="27" name="Shape 19"/>
          <p:cNvSpPr/>
          <p:nvPr/>
        </p:nvSpPr>
        <p:spPr>
          <a:xfrm>
            <a:off x="8531352" y="4636008"/>
            <a:ext cx="914400" cy="914400"/>
          </a:xfrm>
          <a:prstGeom prst="ellipse">
            <a:avLst/>
          </a:prstGeom>
          <a:solidFill>
            <a:srgbClr val="FCE9EA"/>
          </a:solidFill>
          <a:ln w="12700">
            <a:solidFill>
              <a:srgbClr val="D21621"/>
            </a:solidFill>
            <a:prstDash val="solid"/>
          </a:ln>
        </p:spPr>
        <p:txBody>
          <a:bodyPr/>
          <a:lstStyle/>
          <a:p>
            <a:endParaRPr lang="en-US"/>
          </a:p>
        </p:txBody>
      </p:sp>
      <p:pic>
        <p:nvPicPr>
          <p:cNvPr id="28" name="Image 6" descr="/home/claude/build/icons/users.png"/>
          <p:cNvPicPr>
            <a:picLocks noChangeAspect="1"/>
          </p:cNvPicPr>
          <p:nvPr/>
        </p:nvPicPr>
        <p:blipFill>
          <a:blip r:embed="rId10"/>
          <a:stretch>
            <a:fillRect/>
          </a:stretch>
        </p:blipFill>
        <p:spPr>
          <a:xfrm>
            <a:off x="8805672" y="4910328"/>
            <a:ext cx="365760" cy="365760"/>
          </a:xfrm>
          <a:prstGeom prst="rect">
            <a:avLst/>
          </a:prstGeom>
        </p:spPr>
      </p:pic>
      <p:sp>
        <p:nvSpPr>
          <p:cNvPr id="29" name="Text 20"/>
          <p:cNvSpPr/>
          <p:nvPr/>
        </p:nvSpPr>
        <p:spPr>
          <a:xfrm>
            <a:off x="9601200" y="4343400"/>
            <a:ext cx="2011680" cy="1481328"/>
          </a:xfrm>
          <a:prstGeom prst="rect">
            <a:avLst/>
          </a:prstGeom>
          <a:noFill/>
          <a:ln/>
        </p:spPr>
        <p:txBody>
          <a:bodyPr wrap="square" lIns="0" tIns="0" rIns="0" bIns="0" rtlCol="0" anchor="ctr"/>
          <a:lstStyle/>
          <a:p>
            <a:pPr marL="0" indent="0">
              <a:lnSpc>
                <a:spcPct val="105000"/>
              </a:lnSpc>
              <a:buNone/>
            </a:pPr>
            <a:r>
              <a:rPr lang="en-US" sz="1350" b="1" dirty="0">
                <a:solidFill>
                  <a:srgbClr val="1A1A1A"/>
                </a:solidFill>
                <a:latin typeface="Poppins" pitchFamily="34" charset="0"/>
                <a:ea typeface="Poppins" pitchFamily="34" charset="-122"/>
                <a:cs typeface="Poppins" pitchFamily="34" charset="-120"/>
              </a:rPr>
              <a:t>Residents,</a:t>
            </a:r>
            <a:endParaRPr lang="en-US" sz="1350" dirty="0"/>
          </a:p>
          <a:p>
            <a:pPr marL="0" indent="0">
              <a:lnSpc>
                <a:spcPct val="105000"/>
              </a:lnSpc>
              <a:buNone/>
            </a:pPr>
            <a:r>
              <a:rPr lang="en-US" sz="1350" b="1" dirty="0">
                <a:solidFill>
                  <a:srgbClr val="1A1A1A"/>
                </a:solidFill>
                <a:latin typeface="Poppins" pitchFamily="34" charset="0"/>
                <a:ea typeface="Poppins" pitchFamily="34" charset="-122"/>
                <a:cs typeface="Poppins" pitchFamily="34" charset="-120"/>
              </a:rPr>
              <a:t>patients &amp; caregivers</a:t>
            </a:r>
            <a:endParaRPr lang="en-US" sz="1350" dirty="0"/>
          </a:p>
        </p:txBody>
      </p:sp>
      <p:sp>
        <p:nvSpPr>
          <p:cNvPr id="30" name="Shape 21"/>
          <p:cNvSpPr/>
          <p:nvPr/>
        </p:nvSpPr>
        <p:spPr>
          <a:xfrm>
            <a:off x="868680" y="6199632"/>
            <a:ext cx="10442448" cy="0"/>
          </a:xfrm>
          <a:prstGeom prst="roundRect">
            <a:avLst/>
          </a:prstGeom>
          <a:ln/>
        </p:spPr>
        <p:txBody>
          <a:bodyPr/>
          <a:lstStyle/>
          <a:p>
            <a:endParaRPr lang="en-US"/>
          </a:p>
        </p:txBody>
      </p:sp>
      <p:sp>
        <p:nvSpPr>
          <p:cNvPr id="31" name="Text 22"/>
          <p:cNvSpPr/>
          <p:nvPr/>
        </p:nvSpPr>
        <p:spPr>
          <a:xfrm>
            <a:off x="868680" y="6053328"/>
            <a:ext cx="10424160" cy="320040"/>
          </a:xfrm>
          <a:prstGeom prst="rect">
            <a:avLst/>
          </a:prstGeom>
          <a:noFill/>
          <a:ln/>
        </p:spPr>
        <p:txBody>
          <a:bodyPr wrap="square" lIns="0" tIns="0" rIns="0" bIns="0" rtlCol="0" anchor="ctr"/>
          <a:lstStyle/>
          <a:p>
            <a:pPr marL="0" indent="0">
              <a:buNone/>
            </a:pPr>
            <a:r>
              <a:rPr lang="en-US" sz="1200" b="1" dirty="0">
                <a:solidFill>
                  <a:srgbClr val="D21621"/>
                </a:solidFill>
                <a:latin typeface="Poppins" pitchFamily="34" charset="0"/>
                <a:ea typeface="Poppins" pitchFamily="34" charset="-122"/>
                <a:cs typeface="Poppins" pitchFamily="34" charset="-120"/>
              </a:rPr>
              <a:t>Convened by a backbone organization  </a:t>
            </a:r>
            <a:r>
              <a:rPr lang="en-US" sz="1100" dirty="0">
                <a:solidFill>
                  <a:srgbClr val="6B6B6B"/>
                </a:solidFill>
                <a:latin typeface="Poppins" pitchFamily="34" charset="0"/>
                <a:ea typeface="Poppins" pitchFamily="34" charset="-122"/>
                <a:cs typeface="Poppins" pitchFamily="34" charset="-120"/>
              </a:rPr>
              <a:t>that sets the foundation, holds the relationships, and keeps the table accountable. Map every player in Template 1.</a:t>
            </a:r>
            <a:endParaRPr lang="en-US" sz="1200" dirty="0"/>
          </a:p>
        </p:txBody>
      </p:sp>
      <p:sp>
        <p:nvSpPr>
          <p:cNvPr id="32" name="Text 23"/>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33" name="Text 24"/>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THE METHOD</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The Nine-Step Pathway</a:t>
            </a:r>
            <a:endParaRPr lang="en-US" sz="3300" dirty="0"/>
          </a:p>
        </p:txBody>
      </p:sp>
      <p:sp>
        <p:nvSpPr>
          <p:cNvPr id="5" name="Text 2"/>
          <p:cNvSpPr/>
          <p:nvPr/>
        </p:nvSpPr>
        <p:spPr>
          <a:xfrm>
            <a:off x="685800" y="1645920"/>
            <a:ext cx="10607040" cy="457200"/>
          </a:xfrm>
          <a:prstGeom prst="rect">
            <a:avLst/>
          </a:prstGeom>
          <a:noFill/>
          <a:ln/>
        </p:spPr>
        <p:txBody>
          <a:bodyPr wrap="square" lIns="0" tIns="0" rIns="0" bIns="0" rtlCol="0" anchor="ctr"/>
          <a:lstStyle/>
          <a:p>
            <a:pPr marL="0" indent="0">
              <a:buNone/>
            </a:pPr>
            <a:r>
              <a:rPr lang="en-US" sz="1400" dirty="0">
                <a:solidFill>
                  <a:srgbClr val="1A1A1A"/>
                </a:solidFill>
                <a:latin typeface="Poppins" pitchFamily="34" charset="0"/>
                <a:ea typeface="Poppins" pitchFamily="34" charset="-122"/>
                <a:cs typeface="Poppins" pitchFamily="34" charset="-120"/>
              </a:rPr>
              <a:t>Nine connected steps take a collaborative from foundation to measurable impact. Each maps to a fill-in template.</a:t>
            </a:r>
            <a:endParaRPr lang="en-US" sz="1400" dirty="0"/>
          </a:p>
        </p:txBody>
      </p:sp>
      <p:sp>
        <p:nvSpPr>
          <p:cNvPr id="6" name="Shape 3"/>
          <p:cNvSpPr/>
          <p:nvPr/>
        </p:nvSpPr>
        <p:spPr>
          <a:xfrm>
            <a:off x="777240" y="2331720"/>
            <a:ext cx="566928" cy="566928"/>
          </a:xfrm>
          <a:prstGeom prst="ellipse">
            <a:avLst/>
          </a:prstGeom>
          <a:solidFill>
            <a:srgbClr val="D21621"/>
          </a:solidFill>
          <a:ln/>
        </p:spPr>
        <p:txBody>
          <a:bodyPr/>
          <a:lstStyle/>
          <a:p>
            <a:endParaRPr lang="en-US"/>
          </a:p>
        </p:txBody>
      </p:sp>
      <p:sp>
        <p:nvSpPr>
          <p:cNvPr id="7" name="Text 4"/>
          <p:cNvSpPr/>
          <p:nvPr/>
        </p:nvSpPr>
        <p:spPr>
          <a:xfrm>
            <a:off x="777240" y="2331720"/>
            <a:ext cx="566928" cy="566928"/>
          </a:xfrm>
          <a:prstGeom prst="rect">
            <a:avLst/>
          </a:prstGeom>
          <a:noFill/>
          <a:ln/>
        </p:spPr>
        <p:txBody>
          <a:bodyPr wrap="square" lIns="0" tIns="0" rIns="0" bIns="0" rtlCol="0" anchor="ctr"/>
          <a:lstStyle/>
          <a:p>
            <a:pPr marL="0" indent="0" algn="ctr">
              <a:buNone/>
            </a:pPr>
            <a:r>
              <a:rPr lang="en-US" sz="1800" b="1" dirty="0">
                <a:solidFill>
                  <a:srgbClr val="FFFFFF"/>
                </a:solidFill>
                <a:latin typeface="Poppins" pitchFamily="34" charset="0"/>
                <a:ea typeface="Poppins" pitchFamily="34" charset="-122"/>
                <a:cs typeface="Poppins" pitchFamily="34" charset="-120"/>
              </a:rPr>
              <a:t>1</a:t>
            </a:r>
            <a:endParaRPr lang="en-US" sz="1800" dirty="0"/>
          </a:p>
        </p:txBody>
      </p:sp>
      <p:pic>
        <p:nvPicPr>
          <p:cNvPr id="8" name="Image 1" descr="/home/claude/build/icons/users.png"/>
          <p:cNvPicPr>
            <a:picLocks noChangeAspect="1"/>
          </p:cNvPicPr>
          <p:nvPr/>
        </p:nvPicPr>
        <p:blipFill>
          <a:blip r:embed="rId5"/>
          <a:stretch>
            <a:fillRect/>
          </a:stretch>
        </p:blipFill>
        <p:spPr>
          <a:xfrm>
            <a:off x="1490472" y="2386584"/>
            <a:ext cx="310896" cy="310896"/>
          </a:xfrm>
          <a:prstGeom prst="rect">
            <a:avLst/>
          </a:prstGeom>
        </p:spPr>
      </p:pic>
      <p:sp>
        <p:nvSpPr>
          <p:cNvPr id="9" name="Text 5"/>
          <p:cNvSpPr/>
          <p:nvPr/>
        </p:nvSpPr>
        <p:spPr>
          <a:xfrm>
            <a:off x="1490472" y="2715768"/>
            <a:ext cx="2834640" cy="292608"/>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Partners</a:t>
            </a:r>
            <a:endParaRPr lang="en-US" sz="1350" dirty="0"/>
          </a:p>
        </p:txBody>
      </p:sp>
      <p:sp>
        <p:nvSpPr>
          <p:cNvPr id="10" name="Text 6"/>
          <p:cNvSpPr/>
          <p:nvPr/>
        </p:nvSpPr>
        <p:spPr>
          <a:xfrm>
            <a:off x="1490472" y="3008376"/>
            <a:ext cx="2788920" cy="365760"/>
          </a:xfrm>
          <a:prstGeom prst="rect">
            <a:avLst/>
          </a:prstGeom>
          <a:noFill/>
          <a:ln/>
        </p:spPr>
        <p:txBody>
          <a:bodyPr wrap="square" lIns="0" tIns="0" rIns="0" bIns="0" rtlCol="0" anchor="ctr"/>
          <a:lstStyle/>
          <a:p>
            <a:pPr marL="0" indent="0">
              <a:buNone/>
            </a:pPr>
            <a:r>
              <a:rPr lang="en-US" sz="1050" dirty="0">
                <a:solidFill>
                  <a:srgbClr val="6B6B6B"/>
                </a:solidFill>
                <a:latin typeface="Poppins" pitchFamily="34" charset="0"/>
                <a:ea typeface="Poppins" pitchFamily="34" charset="-122"/>
                <a:cs typeface="Poppins" pitchFamily="34" charset="-120"/>
              </a:rPr>
              <a:t>Map who is in the space</a:t>
            </a:r>
            <a:endParaRPr lang="en-US" sz="1050" dirty="0"/>
          </a:p>
        </p:txBody>
      </p:sp>
      <p:sp>
        <p:nvSpPr>
          <p:cNvPr id="11" name="Shape 7"/>
          <p:cNvSpPr/>
          <p:nvPr/>
        </p:nvSpPr>
        <p:spPr>
          <a:xfrm>
            <a:off x="4480560" y="2331720"/>
            <a:ext cx="566928" cy="566928"/>
          </a:xfrm>
          <a:prstGeom prst="ellipse">
            <a:avLst/>
          </a:prstGeom>
          <a:solidFill>
            <a:srgbClr val="D21621"/>
          </a:solidFill>
          <a:ln/>
        </p:spPr>
        <p:txBody>
          <a:bodyPr/>
          <a:lstStyle/>
          <a:p>
            <a:endParaRPr lang="en-US"/>
          </a:p>
        </p:txBody>
      </p:sp>
      <p:sp>
        <p:nvSpPr>
          <p:cNvPr id="12" name="Text 8"/>
          <p:cNvSpPr/>
          <p:nvPr/>
        </p:nvSpPr>
        <p:spPr>
          <a:xfrm>
            <a:off x="4480560" y="2331720"/>
            <a:ext cx="566928" cy="566928"/>
          </a:xfrm>
          <a:prstGeom prst="rect">
            <a:avLst/>
          </a:prstGeom>
          <a:noFill/>
          <a:ln/>
        </p:spPr>
        <p:txBody>
          <a:bodyPr wrap="square" lIns="0" tIns="0" rIns="0" bIns="0" rtlCol="0" anchor="ctr"/>
          <a:lstStyle/>
          <a:p>
            <a:pPr marL="0" indent="0" algn="ctr">
              <a:buNone/>
            </a:pPr>
            <a:r>
              <a:rPr lang="en-US" sz="1800" b="1" dirty="0">
                <a:solidFill>
                  <a:srgbClr val="FFFFFF"/>
                </a:solidFill>
                <a:latin typeface="Poppins" pitchFamily="34" charset="0"/>
                <a:ea typeface="Poppins" pitchFamily="34" charset="-122"/>
                <a:cs typeface="Poppins" pitchFamily="34" charset="-120"/>
              </a:rPr>
              <a:t>2</a:t>
            </a:r>
            <a:endParaRPr lang="en-US" sz="1800" dirty="0"/>
          </a:p>
        </p:txBody>
      </p:sp>
      <p:pic>
        <p:nvPicPr>
          <p:cNvPr id="13" name="Image 2" descr="/home/claude/build/icons/heartbeat.png"/>
          <p:cNvPicPr>
            <a:picLocks noChangeAspect="1"/>
          </p:cNvPicPr>
          <p:nvPr/>
        </p:nvPicPr>
        <p:blipFill>
          <a:blip r:embed="rId6"/>
          <a:stretch>
            <a:fillRect/>
          </a:stretch>
        </p:blipFill>
        <p:spPr>
          <a:xfrm>
            <a:off x="5193792" y="2386584"/>
            <a:ext cx="310896" cy="310896"/>
          </a:xfrm>
          <a:prstGeom prst="rect">
            <a:avLst/>
          </a:prstGeom>
        </p:spPr>
      </p:pic>
      <p:sp>
        <p:nvSpPr>
          <p:cNvPr id="14" name="Text 9"/>
          <p:cNvSpPr/>
          <p:nvPr/>
        </p:nvSpPr>
        <p:spPr>
          <a:xfrm>
            <a:off x="5193792" y="2715768"/>
            <a:ext cx="2834640" cy="292608"/>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Define CVD Health</a:t>
            </a:r>
            <a:endParaRPr lang="en-US" sz="1350" dirty="0"/>
          </a:p>
        </p:txBody>
      </p:sp>
      <p:sp>
        <p:nvSpPr>
          <p:cNvPr id="15" name="Text 10"/>
          <p:cNvSpPr/>
          <p:nvPr/>
        </p:nvSpPr>
        <p:spPr>
          <a:xfrm>
            <a:off x="5193792" y="3008376"/>
            <a:ext cx="2788920" cy="365760"/>
          </a:xfrm>
          <a:prstGeom prst="rect">
            <a:avLst/>
          </a:prstGeom>
          <a:noFill/>
          <a:ln/>
        </p:spPr>
        <p:txBody>
          <a:bodyPr wrap="square" lIns="0" tIns="0" rIns="0" bIns="0" rtlCol="0" anchor="ctr"/>
          <a:lstStyle/>
          <a:p>
            <a:pPr marL="0" indent="0">
              <a:buNone/>
            </a:pPr>
            <a:r>
              <a:rPr lang="en-US" sz="1050" dirty="0">
                <a:solidFill>
                  <a:srgbClr val="6B6B6B"/>
                </a:solidFill>
                <a:latin typeface="Poppins" pitchFamily="34" charset="0"/>
                <a:ea typeface="Poppins" pitchFamily="34" charset="-122"/>
                <a:cs typeface="Poppins" pitchFamily="34" charset="-120"/>
              </a:rPr>
              <a:t>Choose your metrics</a:t>
            </a:r>
            <a:endParaRPr lang="en-US" sz="1050" dirty="0"/>
          </a:p>
        </p:txBody>
      </p:sp>
      <p:sp>
        <p:nvSpPr>
          <p:cNvPr id="16" name="Shape 11"/>
          <p:cNvSpPr/>
          <p:nvPr/>
        </p:nvSpPr>
        <p:spPr>
          <a:xfrm>
            <a:off x="8183880" y="2331720"/>
            <a:ext cx="566928" cy="566928"/>
          </a:xfrm>
          <a:prstGeom prst="ellipse">
            <a:avLst/>
          </a:prstGeom>
          <a:solidFill>
            <a:srgbClr val="D21621"/>
          </a:solidFill>
          <a:ln/>
        </p:spPr>
        <p:txBody>
          <a:bodyPr/>
          <a:lstStyle/>
          <a:p>
            <a:endParaRPr lang="en-US"/>
          </a:p>
        </p:txBody>
      </p:sp>
      <p:sp>
        <p:nvSpPr>
          <p:cNvPr id="17" name="Text 12"/>
          <p:cNvSpPr/>
          <p:nvPr/>
        </p:nvSpPr>
        <p:spPr>
          <a:xfrm>
            <a:off x="8183880" y="2331720"/>
            <a:ext cx="566928" cy="566928"/>
          </a:xfrm>
          <a:prstGeom prst="rect">
            <a:avLst/>
          </a:prstGeom>
          <a:noFill/>
          <a:ln/>
        </p:spPr>
        <p:txBody>
          <a:bodyPr wrap="square" lIns="0" tIns="0" rIns="0" bIns="0" rtlCol="0" anchor="ctr"/>
          <a:lstStyle/>
          <a:p>
            <a:pPr marL="0" indent="0" algn="ctr">
              <a:buNone/>
            </a:pPr>
            <a:r>
              <a:rPr lang="en-US" sz="1800" b="1" dirty="0">
                <a:solidFill>
                  <a:srgbClr val="FFFFFF"/>
                </a:solidFill>
                <a:latin typeface="Poppins" pitchFamily="34" charset="0"/>
                <a:ea typeface="Poppins" pitchFamily="34" charset="-122"/>
                <a:cs typeface="Poppins" pitchFamily="34" charset="-120"/>
              </a:rPr>
              <a:t>3</a:t>
            </a:r>
            <a:endParaRPr lang="en-US" sz="1800" dirty="0"/>
          </a:p>
        </p:txBody>
      </p:sp>
      <p:pic>
        <p:nvPicPr>
          <p:cNvPr id="18" name="Image 3" descr="/home/claude/build/icons/map.png"/>
          <p:cNvPicPr>
            <a:picLocks noChangeAspect="1"/>
          </p:cNvPicPr>
          <p:nvPr/>
        </p:nvPicPr>
        <p:blipFill>
          <a:blip r:embed="rId7"/>
          <a:stretch>
            <a:fillRect/>
          </a:stretch>
        </p:blipFill>
        <p:spPr>
          <a:xfrm>
            <a:off x="8897112" y="2386584"/>
            <a:ext cx="310896" cy="310896"/>
          </a:xfrm>
          <a:prstGeom prst="rect">
            <a:avLst/>
          </a:prstGeom>
        </p:spPr>
      </p:pic>
      <p:sp>
        <p:nvSpPr>
          <p:cNvPr id="19" name="Text 13"/>
          <p:cNvSpPr/>
          <p:nvPr/>
        </p:nvSpPr>
        <p:spPr>
          <a:xfrm>
            <a:off x="8897112" y="2715768"/>
            <a:ext cx="2834640" cy="292608"/>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Select Communities</a:t>
            </a:r>
            <a:endParaRPr lang="en-US" sz="1350" dirty="0"/>
          </a:p>
        </p:txBody>
      </p:sp>
      <p:sp>
        <p:nvSpPr>
          <p:cNvPr id="20" name="Text 14"/>
          <p:cNvSpPr/>
          <p:nvPr/>
        </p:nvSpPr>
        <p:spPr>
          <a:xfrm>
            <a:off x="8897112" y="3008376"/>
            <a:ext cx="2788920" cy="365760"/>
          </a:xfrm>
          <a:prstGeom prst="rect">
            <a:avLst/>
          </a:prstGeom>
          <a:noFill/>
          <a:ln/>
        </p:spPr>
        <p:txBody>
          <a:bodyPr wrap="square" lIns="0" tIns="0" rIns="0" bIns="0" rtlCol="0" anchor="ctr"/>
          <a:lstStyle/>
          <a:p>
            <a:pPr marL="0" indent="0">
              <a:buNone/>
            </a:pPr>
            <a:r>
              <a:rPr lang="en-US" sz="1050" dirty="0">
                <a:solidFill>
                  <a:srgbClr val="6B6B6B"/>
                </a:solidFill>
                <a:latin typeface="Poppins" pitchFamily="34" charset="0"/>
                <a:ea typeface="Poppins" pitchFamily="34" charset="-122"/>
                <a:cs typeface="Poppins" pitchFamily="34" charset="-120"/>
              </a:rPr>
              <a:t>Decide where to start</a:t>
            </a:r>
            <a:endParaRPr lang="en-US" sz="1050" dirty="0"/>
          </a:p>
        </p:txBody>
      </p:sp>
      <p:sp>
        <p:nvSpPr>
          <p:cNvPr id="21" name="Shape 15"/>
          <p:cNvSpPr/>
          <p:nvPr/>
        </p:nvSpPr>
        <p:spPr>
          <a:xfrm>
            <a:off x="777240" y="3703320"/>
            <a:ext cx="566928" cy="566928"/>
          </a:xfrm>
          <a:prstGeom prst="ellipse">
            <a:avLst/>
          </a:prstGeom>
          <a:solidFill>
            <a:srgbClr val="D21621"/>
          </a:solidFill>
          <a:ln/>
        </p:spPr>
        <p:txBody>
          <a:bodyPr/>
          <a:lstStyle/>
          <a:p>
            <a:endParaRPr lang="en-US"/>
          </a:p>
        </p:txBody>
      </p:sp>
      <p:sp>
        <p:nvSpPr>
          <p:cNvPr id="22" name="Text 16"/>
          <p:cNvSpPr/>
          <p:nvPr/>
        </p:nvSpPr>
        <p:spPr>
          <a:xfrm>
            <a:off x="777240" y="3703320"/>
            <a:ext cx="566928" cy="566928"/>
          </a:xfrm>
          <a:prstGeom prst="rect">
            <a:avLst/>
          </a:prstGeom>
          <a:noFill/>
          <a:ln/>
        </p:spPr>
        <p:txBody>
          <a:bodyPr wrap="square" lIns="0" tIns="0" rIns="0" bIns="0" rtlCol="0" anchor="ctr"/>
          <a:lstStyle/>
          <a:p>
            <a:pPr marL="0" indent="0" algn="ctr">
              <a:buNone/>
            </a:pPr>
            <a:r>
              <a:rPr lang="en-US" sz="1800" b="1" dirty="0">
                <a:solidFill>
                  <a:srgbClr val="FFFFFF"/>
                </a:solidFill>
                <a:latin typeface="Poppins" pitchFamily="34" charset="0"/>
                <a:ea typeface="Poppins" pitchFamily="34" charset="-122"/>
                <a:cs typeface="Poppins" pitchFamily="34" charset="-120"/>
              </a:rPr>
              <a:t>4</a:t>
            </a:r>
            <a:endParaRPr lang="en-US" sz="1800" dirty="0"/>
          </a:p>
        </p:txBody>
      </p:sp>
      <p:pic>
        <p:nvPicPr>
          <p:cNvPr id="23" name="Image 4" descr="/home/claude/build/icons/comments.png"/>
          <p:cNvPicPr>
            <a:picLocks noChangeAspect="1"/>
          </p:cNvPicPr>
          <p:nvPr/>
        </p:nvPicPr>
        <p:blipFill>
          <a:blip r:embed="rId8"/>
          <a:stretch>
            <a:fillRect/>
          </a:stretch>
        </p:blipFill>
        <p:spPr>
          <a:xfrm>
            <a:off x="1490472" y="3758184"/>
            <a:ext cx="310896" cy="310896"/>
          </a:xfrm>
          <a:prstGeom prst="rect">
            <a:avLst/>
          </a:prstGeom>
        </p:spPr>
      </p:pic>
      <p:sp>
        <p:nvSpPr>
          <p:cNvPr id="24" name="Text 17"/>
          <p:cNvSpPr/>
          <p:nvPr/>
        </p:nvSpPr>
        <p:spPr>
          <a:xfrm>
            <a:off x="1490472" y="4087368"/>
            <a:ext cx="2834640" cy="292608"/>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Convene</a:t>
            </a:r>
            <a:endParaRPr lang="en-US" sz="1350" dirty="0"/>
          </a:p>
        </p:txBody>
      </p:sp>
      <p:sp>
        <p:nvSpPr>
          <p:cNvPr id="25" name="Text 18"/>
          <p:cNvSpPr/>
          <p:nvPr/>
        </p:nvSpPr>
        <p:spPr>
          <a:xfrm>
            <a:off x="1490472" y="4379976"/>
            <a:ext cx="2788920" cy="365760"/>
          </a:xfrm>
          <a:prstGeom prst="rect">
            <a:avLst/>
          </a:prstGeom>
          <a:noFill/>
          <a:ln/>
        </p:spPr>
        <p:txBody>
          <a:bodyPr wrap="square" lIns="0" tIns="0" rIns="0" bIns="0" rtlCol="0" anchor="ctr"/>
          <a:lstStyle/>
          <a:p>
            <a:pPr marL="0" indent="0">
              <a:buNone/>
            </a:pPr>
            <a:r>
              <a:rPr lang="en-US" sz="1050" dirty="0">
                <a:solidFill>
                  <a:srgbClr val="6B6B6B"/>
                </a:solidFill>
                <a:latin typeface="Poppins" pitchFamily="34" charset="0"/>
                <a:ea typeface="Poppins" pitchFamily="34" charset="-122"/>
                <a:cs typeface="Poppins" pitchFamily="34" charset="-120"/>
              </a:rPr>
              <a:t>Co-design with residents</a:t>
            </a:r>
            <a:endParaRPr lang="en-US" sz="1050" dirty="0"/>
          </a:p>
        </p:txBody>
      </p:sp>
      <p:sp>
        <p:nvSpPr>
          <p:cNvPr id="26" name="Shape 19"/>
          <p:cNvSpPr/>
          <p:nvPr/>
        </p:nvSpPr>
        <p:spPr>
          <a:xfrm>
            <a:off x="4480560" y="3703320"/>
            <a:ext cx="566928" cy="566928"/>
          </a:xfrm>
          <a:prstGeom prst="ellipse">
            <a:avLst/>
          </a:prstGeom>
          <a:solidFill>
            <a:srgbClr val="D21621"/>
          </a:solidFill>
          <a:ln/>
        </p:spPr>
        <p:txBody>
          <a:bodyPr/>
          <a:lstStyle/>
          <a:p>
            <a:endParaRPr lang="en-US"/>
          </a:p>
        </p:txBody>
      </p:sp>
      <p:sp>
        <p:nvSpPr>
          <p:cNvPr id="27" name="Text 20"/>
          <p:cNvSpPr/>
          <p:nvPr/>
        </p:nvSpPr>
        <p:spPr>
          <a:xfrm>
            <a:off x="4480560" y="3703320"/>
            <a:ext cx="566928" cy="566928"/>
          </a:xfrm>
          <a:prstGeom prst="rect">
            <a:avLst/>
          </a:prstGeom>
          <a:noFill/>
          <a:ln/>
        </p:spPr>
        <p:txBody>
          <a:bodyPr wrap="square" lIns="0" tIns="0" rIns="0" bIns="0" rtlCol="0" anchor="ctr"/>
          <a:lstStyle/>
          <a:p>
            <a:pPr marL="0" indent="0" algn="ctr">
              <a:buNone/>
            </a:pPr>
            <a:r>
              <a:rPr lang="en-US" sz="1800" b="1" dirty="0">
                <a:solidFill>
                  <a:srgbClr val="FFFFFF"/>
                </a:solidFill>
                <a:latin typeface="Poppins" pitchFamily="34" charset="0"/>
                <a:ea typeface="Poppins" pitchFamily="34" charset="-122"/>
                <a:cs typeface="Poppins" pitchFamily="34" charset="-120"/>
              </a:rPr>
              <a:t>5</a:t>
            </a:r>
            <a:endParaRPr lang="en-US" sz="1800" dirty="0"/>
          </a:p>
        </p:txBody>
      </p:sp>
      <p:pic>
        <p:nvPicPr>
          <p:cNvPr id="28" name="Image 5" descr="/home/claude/build/icons/calendar.png"/>
          <p:cNvPicPr>
            <a:picLocks noChangeAspect="1"/>
          </p:cNvPicPr>
          <p:nvPr/>
        </p:nvPicPr>
        <p:blipFill>
          <a:blip r:embed="rId9"/>
          <a:stretch>
            <a:fillRect/>
          </a:stretch>
        </p:blipFill>
        <p:spPr>
          <a:xfrm>
            <a:off x="5193792" y="3758184"/>
            <a:ext cx="310896" cy="310896"/>
          </a:xfrm>
          <a:prstGeom prst="rect">
            <a:avLst/>
          </a:prstGeom>
        </p:spPr>
      </p:pic>
      <p:sp>
        <p:nvSpPr>
          <p:cNvPr id="29" name="Text 21"/>
          <p:cNvSpPr/>
          <p:nvPr/>
        </p:nvSpPr>
        <p:spPr>
          <a:xfrm>
            <a:off x="5193792" y="4087368"/>
            <a:ext cx="2834640" cy="292608"/>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Launch</a:t>
            </a:r>
            <a:endParaRPr lang="en-US" sz="1350" dirty="0"/>
          </a:p>
        </p:txBody>
      </p:sp>
      <p:sp>
        <p:nvSpPr>
          <p:cNvPr id="30" name="Text 22"/>
          <p:cNvSpPr/>
          <p:nvPr/>
        </p:nvSpPr>
        <p:spPr>
          <a:xfrm>
            <a:off x="5193792" y="4379976"/>
            <a:ext cx="2788920" cy="365760"/>
          </a:xfrm>
          <a:prstGeom prst="rect">
            <a:avLst/>
          </a:prstGeom>
          <a:noFill/>
          <a:ln/>
        </p:spPr>
        <p:txBody>
          <a:bodyPr wrap="square" lIns="0" tIns="0" rIns="0" bIns="0" rtlCol="0" anchor="ctr"/>
          <a:lstStyle/>
          <a:p>
            <a:pPr marL="0" indent="0">
              <a:buNone/>
            </a:pPr>
            <a:r>
              <a:rPr lang="en-US" sz="1050" dirty="0">
                <a:solidFill>
                  <a:srgbClr val="6B6B6B"/>
                </a:solidFill>
                <a:latin typeface="Poppins" pitchFamily="34" charset="0"/>
                <a:ea typeface="Poppins" pitchFamily="34" charset="-122"/>
                <a:cs typeface="Poppins" pitchFamily="34" charset="-120"/>
              </a:rPr>
              <a:t>Events and services</a:t>
            </a:r>
            <a:endParaRPr lang="en-US" sz="1050" dirty="0"/>
          </a:p>
        </p:txBody>
      </p:sp>
      <p:sp>
        <p:nvSpPr>
          <p:cNvPr id="31" name="Shape 23"/>
          <p:cNvSpPr/>
          <p:nvPr/>
        </p:nvSpPr>
        <p:spPr>
          <a:xfrm>
            <a:off x="8183880" y="3703320"/>
            <a:ext cx="566928" cy="566928"/>
          </a:xfrm>
          <a:prstGeom prst="ellipse">
            <a:avLst/>
          </a:prstGeom>
          <a:solidFill>
            <a:srgbClr val="D21621"/>
          </a:solidFill>
          <a:ln/>
        </p:spPr>
        <p:txBody>
          <a:bodyPr/>
          <a:lstStyle/>
          <a:p>
            <a:endParaRPr lang="en-US"/>
          </a:p>
        </p:txBody>
      </p:sp>
      <p:sp>
        <p:nvSpPr>
          <p:cNvPr id="32" name="Text 24"/>
          <p:cNvSpPr/>
          <p:nvPr/>
        </p:nvSpPr>
        <p:spPr>
          <a:xfrm>
            <a:off x="8183880" y="3703320"/>
            <a:ext cx="566928" cy="566928"/>
          </a:xfrm>
          <a:prstGeom prst="rect">
            <a:avLst/>
          </a:prstGeom>
          <a:noFill/>
          <a:ln/>
        </p:spPr>
        <p:txBody>
          <a:bodyPr wrap="square" lIns="0" tIns="0" rIns="0" bIns="0" rtlCol="0" anchor="ctr"/>
          <a:lstStyle/>
          <a:p>
            <a:pPr marL="0" indent="0" algn="ctr">
              <a:buNone/>
            </a:pPr>
            <a:r>
              <a:rPr lang="en-US" sz="1800" b="1" dirty="0">
                <a:solidFill>
                  <a:srgbClr val="FFFFFF"/>
                </a:solidFill>
                <a:latin typeface="Poppins" pitchFamily="34" charset="0"/>
                <a:ea typeface="Poppins" pitchFamily="34" charset="-122"/>
                <a:cs typeface="Poppins" pitchFamily="34" charset="-120"/>
              </a:rPr>
              <a:t>6</a:t>
            </a:r>
            <a:endParaRPr lang="en-US" sz="1800" dirty="0"/>
          </a:p>
        </p:txBody>
      </p:sp>
      <p:pic>
        <p:nvPicPr>
          <p:cNvPr id="33" name="Image 6" descr="/home/claude/build/icons/clipboard.png"/>
          <p:cNvPicPr>
            <a:picLocks noChangeAspect="1"/>
          </p:cNvPicPr>
          <p:nvPr/>
        </p:nvPicPr>
        <p:blipFill>
          <a:blip r:embed="rId10"/>
          <a:stretch>
            <a:fillRect/>
          </a:stretch>
        </p:blipFill>
        <p:spPr>
          <a:xfrm>
            <a:off x="8897112" y="3758184"/>
            <a:ext cx="310896" cy="310896"/>
          </a:xfrm>
          <a:prstGeom prst="rect">
            <a:avLst/>
          </a:prstGeom>
        </p:spPr>
      </p:pic>
      <p:sp>
        <p:nvSpPr>
          <p:cNvPr id="34" name="Text 25"/>
          <p:cNvSpPr/>
          <p:nvPr/>
        </p:nvSpPr>
        <p:spPr>
          <a:xfrm>
            <a:off x="8897112" y="4087368"/>
            <a:ext cx="2834640" cy="292608"/>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Checklists</a:t>
            </a:r>
            <a:endParaRPr lang="en-US" sz="1350" dirty="0"/>
          </a:p>
        </p:txBody>
      </p:sp>
      <p:sp>
        <p:nvSpPr>
          <p:cNvPr id="35" name="Text 26"/>
          <p:cNvSpPr/>
          <p:nvPr/>
        </p:nvSpPr>
        <p:spPr>
          <a:xfrm>
            <a:off x="8897112" y="4379976"/>
            <a:ext cx="2788920" cy="365760"/>
          </a:xfrm>
          <a:prstGeom prst="rect">
            <a:avLst/>
          </a:prstGeom>
          <a:noFill/>
          <a:ln/>
        </p:spPr>
        <p:txBody>
          <a:bodyPr wrap="square" lIns="0" tIns="0" rIns="0" bIns="0" rtlCol="0" anchor="ctr"/>
          <a:lstStyle/>
          <a:p>
            <a:pPr marL="0" indent="0">
              <a:buNone/>
            </a:pPr>
            <a:r>
              <a:rPr lang="en-US" sz="1050" dirty="0">
                <a:solidFill>
                  <a:srgbClr val="6B6B6B"/>
                </a:solidFill>
                <a:latin typeface="Poppins" pitchFamily="34" charset="0"/>
                <a:ea typeface="Poppins" pitchFamily="34" charset="-122"/>
                <a:cs typeface="Poppins" pitchFamily="34" charset="-120"/>
              </a:rPr>
              <a:t>The who, what, why, how</a:t>
            </a:r>
            <a:endParaRPr lang="en-US" sz="1050" dirty="0"/>
          </a:p>
        </p:txBody>
      </p:sp>
      <p:sp>
        <p:nvSpPr>
          <p:cNvPr id="36" name="Shape 27"/>
          <p:cNvSpPr/>
          <p:nvPr/>
        </p:nvSpPr>
        <p:spPr>
          <a:xfrm>
            <a:off x="777240" y="5074920"/>
            <a:ext cx="566928" cy="566928"/>
          </a:xfrm>
          <a:prstGeom prst="ellipse">
            <a:avLst/>
          </a:prstGeom>
          <a:solidFill>
            <a:srgbClr val="D21621"/>
          </a:solidFill>
          <a:ln/>
        </p:spPr>
        <p:txBody>
          <a:bodyPr/>
          <a:lstStyle/>
          <a:p>
            <a:endParaRPr lang="en-US"/>
          </a:p>
        </p:txBody>
      </p:sp>
      <p:sp>
        <p:nvSpPr>
          <p:cNvPr id="37" name="Text 28"/>
          <p:cNvSpPr/>
          <p:nvPr/>
        </p:nvSpPr>
        <p:spPr>
          <a:xfrm>
            <a:off x="777240" y="5074920"/>
            <a:ext cx="566928" cy="566928"/>
          </a:xfrm>
          <a:prstGeom prst="rect">
            <a:avLst/>
          </a:prstGeom>
          <a:noFill/>
          <a:ln/>
        </p:spPr>
        <p:txBody>
          <a:bodyPr wrap="square" lIns="0" tIns="0" rIns="0" bIns="0" rtlCol="0" anchor="ctr"/>
          <a:lstStyle/>
          <a:p>
            <a:pPr marL="0" indent="0" algn="ctr">
              <a:buNone/>
            </a:pPr>
            <a:r>
              <a:rPr lang="en-US" sz="1800" b="1" dirty="0">
                <a:solidFill>
                  <a:srgbClr val="FFFFFF"/>
                </a:solidFill>
                <a:latin typeface="Poppins" pitchFamily="34" charset="0"/>
                <a:ea typeface="Poppins" pitchFamily="34" charset="-122"/>
                <a:cs typeface="Poppins" pitchFamily="34" charset="-120"/>
              </a:rPr>
              <a:t>7</a:t>
            </a:r>
            <a:endParaRPr lang="en-US" sz="1800" dirty="0"/>
          </a:p>
        </p:txBody>
      </p:sp>
      <p:pic>
        <p:nvPicPr>
          <p:cNvPr id="38" name="Image 7" descr="/home/claude/build/icons/share.png"/>
          <p:cNvPicPr>
            <a:picLocks noChangeAspect="1"/>
          </p:cNvPicPr>
          <p:nvPr/>
        </p:nvPicPr>
        <p:blipFill>
          <a:blip r:embed="rId11"/>
          <a:stretch>
            <a:fillRect/>
          </a:stretch>
        </p:blipFill>
        <p:spPr>
          <a:xfrm>
            <a:off x="1490472" y="5129784"/>
            <a:ext cx="310896" cy="310896"/>
          </a:xfrm>
          <a:prstGeom prst="rect">
            <a:avLst/>
          </a:prstGeom>
        </p:spPr>
      </p:pic>
      <p:sp>
        <p:nvSpPr>
          <p:cNvPr id="39" name="Text 29"/>
          <p:cNvSpPr/>
          <p:nvPr/>
        </p:nvSpPr>
        <p:spPr>
          <a:xfrm>
            <a:off x="1490472" y="5458968"/>
            <a:ext cx="2834640" cy="292608"/>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Communicate</a:t>
            </a:r>
            <a:endParaRPr lang="en-US" sz="1350" dirty="0"/>
          </a:p>
        </p:txBody>
      </p:sp>
      <p:sp>
        <p:nvSpPr>
          <p:cNvPr id="40" name="Text 30"/>
          <p:cNvSpPr/>
          <p:nvPr/>
        </p:nvSpPr>
        <p:spPr>
          <a:xfrm>
            <a:off x="1490472" y="5751576"/>
            <a:ext cx="2788920" cy="365760"/>
          </a:xfrm>
          <a:prstGeom prst="rect">
            <a:avLst/>
          </a:prstGeom>
          <a:noFill/>
          <a:ln/>
        </p:spPr>
        <p:txBody>
          <a:bodyPr wrap="square" lIns="0" tIns="0" rIns="0" bIns="0" rtlCol="0" anchor="ctr"/>
          <a:lstStyle/>
          <a:p>
            <a:pPr marL="0" indent="0">
              <a:buNone/>
            </a:pPr>
            <a:r>
              <a:rPr lang="en-US" sz="1050" dirty="0">
                <a:solidFill>
                  <a:srgbClr val="6B6B6B"/>
                </a:solidFill>
                <a:latin typeface="Poppins" pitchFamily="34" charset="0"/>
                <a:ea typeface="Poppins" pitchFamily="34" charset="-122"/>
                <a:cs typeface="Poppins" pitchFamily="34" charset="-120"/>
              </a:rPr>
              <a:t>Fill the room</a:t>
            </a:r>
            <a:endParaRPr lang="en-US" sz="1050" dirty="0"/>
          </a:p>
        </p:txBody>
      </p:sp>
      <p:sp>
        <p:nvSpPr>
          <p:cNvPr id="41" name="Shape 31"/>
          <p:cNvSpPr/>
          <p:nvPr/>
        </p:nvSpPr>
        <p:spPr>
          <a:xfrm>
            <a:off x="4480560" y="5074920"/>
            <a:ext cx="566928" cy="566928"/>
          </a:xfrm>
          <a:prstGeom prst="ellipse">
            <a:avLst/>
          </a:prstGeom>
          <a:solidFill>
            <a:srgbClr val="D21621"/>
          </a:solidFill>
          <a:ln/>
        </p:spPr>
        <p:txBody>
          <a:bodyPr/>
          <a:lstStyle/>
          <a:p>
            <a:endParaRPr lang="en-US"/>
          </a:p>
        </p:txBody>
      </p:sp>
      <p:sp>
        <p:nvSpPr>
          <p:cNvPr id="42" name="Text 32"/>
          <p:cNvSpPr/>
          <p:nvPr/>
        </p:nvSpPr>
        <p:spPr>
          <a:xfrm>
            <a:off x="4480560" y="5074920"/>
            <a:ext cx="566928" cy="566928"/>
          </a:xfrm>
          <a:prstGeom prst="rect">
            <a:avLst/>
          </a:prstGeom>
          <a:noFill/>
          <a:ln/>
        </p:spPr>
        <p:txBody>
          <a:bodyPr wrap="square" lIns="0" tIns="0" rIns="0" bIns="0" rtlCol="0" anchor="ctr"/>
          <a:lstStyle/>
          <a:p>
            <a:pPr marL="0" indent="0" algn="ctr">
              <a:buNone/>
            </a:pPr>
            <a:r>
              <a:rPr lang="en-US" sz="1800" b="1" dirty="0">
                <a:solidFill>
                  <a:srgbClr val="FFFFFF"/>
                </a:solidFill>
                <a:latin typeface="Poppins" pitchFamily="34" charset="0"/>
                <a:ea typeface="Poppins" pitchFamily="34" charset="-122"/>
                <a:cs typeface="Poppins" pitchFamily="34" charset="-120"/>
              </a:rPr>
              <a:t>8</a:t>
            </a:r>
            <a:endParaRPr lang="en-US" sz="1800" dirty="0"/>
          </a:p>
        </p:txBody>
      </p:sp>
      <p:pic>
        <p:nvPicPr>
          <p:cNvPr id="43" name="Image 8" descr="/home/claude/build/icons/poll.png"/>
          <p:cNvPicPr>
            <a:picLocks noChangeAspect="1"/>
          </p:cNvPicPr>
          <p:nvPr/>
        </p:nvPicPr>
        <p:blipFill>
          <a:blip r:embed="rId12"/>
          <a:stretch>
            <a:fillRect/>
          </a:stretch>
        </p:blipFill>
        <p:spPr>
          <a:xfrm>
            <a:off x="5193792" y="5129784"/>
            <a:ext cx="310896" cy="310896"/>
          </a:xfrm>
          <a:prstGeom prst="rect">
            <a:avLst/>
          </a:prstGeom>
        </p:spPr>
      </p:pic>
      <p:sp>
        <p:nvSpPr>
          <p:cNvPr id="44" name="Text 33"/>
          <p:cNvSpPr/>
          <p:nvPr/>
        </p:nvSpPr>
        <p:spPr>
          <a:xfrm>
            <a:off x="5193792" y="5458968"/>
            <a:ext cx="2834640" cy="292608"/>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Evaluate</a:t>
            </a:r>
            <a:endParaRPr lang="en-US" sz="1350" dirty="0"/>
          </a:p>
        </p:txBody>
      </p:sp>
      <p:sp>
        <p:nvSpPr>
          <p:cNvPr id="45" name="Text 34"/>
          <p:cNvSpPr/>
          <p:nvPr/>
        </p:nvSpPr>
        <p:spPr>
          <a:xfrm>
            <a:off x="5193792" y="5751576"/>
            <a:ext cx="2788920" cy="365760"/>
          </a:xfrm>
          <a:prstGeom prst="rect">
            <a:avLst/>
          </a:prstGeom>
          <a:noFill/>
          <a:ln/>
        </p:spPr>
        <p:txBody>
          <a:bodyPr wrap="square" lIns="0" tIns="0" rIns="0" bIns="0" rtlCol="0" anchor="ctr"/>
          <a:lstStyle/>
          <a:p>
            <a:pPr marL="0" indent="0">
              <a:buNone/>
            </a:pPr>
            <a:r>
              <a:rPr lang="en-US" sz="1050" dirty="0">
                <a:solidFill>
                  <a:srgbClr val="6B6B6B"/>
                </a:solidFill>
                <a:latin typeface="Poppins" pitchFamily="34" charset="0"/>
                <a:ea typeface="Poppins" pitchFamily="34" charset="-122"/>
                <a:cs typeface="Poppins" pitchFamily="34" charset="-120"/>
              </a:rPr>
              <a:t>Capture what changed</a:t>
            </a:r>
            <a:endParaRPr lang="en-US" sz="1050" dirty="0"/>
          </a:p>
        </p:txBody>
      </p:sp>
      <p:sp>
        <p:nvSpPr>
          <p:cNvPr id="46" name="Shape 35"/>
          <p:cNvSpPr/>
          <p:nvPr/>
        </p:nvSpPr>
        <p:spPr>
          <a:xfrm>
            <a:off x="8183880" y="5074920"/>
            <a:ext cx="566928" cy="566928"/>
          </a:xfrm>
          <a:prstGeom prst="ellipse">
            <a:avLst/>
          </a:prstGeom>
          <a:solidFill>
            <a:srgbClr val="D21621"/>
          </a:solidFill>
          <a:ln/>
        </p:spPr>
        <p:txBody>
          <a:bodyPr/>
          <a:lstStyle/>
          <a:p>
            <a:endParaRPr lang="en-US"/>
          </a:p>
        </p:txBody>
      </p:sp>
      <p:sp>
        <p:nvSpPr>
          <p:cNvPr id="47" name="Text 36"/>
          <p:cNvSpPr/>
          <p:nvPr/>
        </p:nvSpPr>
        <p:spPr>
          <a:xfrm>
            <a:off x="8183880" y="5074920"/>
            <a:ext cx="566928" cy="566928"/>
          </a:xfrm>
          <a:prstGeom prst="rect">
            <a:avLst/>
          </a:prstGeom>
          <a:noFill/>
          <a:ln/>
        </p:spPr>
        <p:txBody>
          <a:bodyPr wrap="square" lIns="0" tIns="0" rIns="0" bIns="0" rtlCol="0" anchor="ctr"/>
          <a:lstStyle/>
          <a:p>
            <a:pPr marL="0" indent="0" algn="ctr">
              <a:buNone/>
            </a:pPr>
            <a:r>
              <a:rPr lang="en-US" sz="1800" b="1" dirty="0">
                <a:solidFill>
                  <a:srgbClr val="FFFFFF"/>
                </a:solidFill>
                <a:latin typeface="Poppins" pitchFamily="34" charset="0"/>
                <a:ea typeface="Poppins" pitchFamily="34" charset="-122"/>
                <a:cs typeface="Poppins" pitchFamily="34" charset="-120"/>
              </a:rPr>
              <a:t>9</a:t>
            </a:r>
            <a:endParaRPr lang="en-US" sz="1800" dirty="0"/>
          </a:p>
        </p:txBody>
      </p:sp>
      <p:pic>
        <p:nvPicPr>
          <p:cNvPr id="48" name="Image 9" descr="/home/claude/build/icons/database.png"/>
          <p:cNvPicPr>
            <a:picLocks noChangeAspect="1"/>
          </p:cNvPicPr>
          <p:nvPr/>
        </p:nvPicPr>
        <p:blipFill>
          <a:blip r:embed="rId13"/>
          <a:stretch>
            <a:fillRect/>
          </a:stretch>
        </p:blipFill>
        <p:spPr>
          <a:xfrm>
            <a:off x="8897112" y="5129784"/>
            <a:ext cx="310896" cy="310896"/>
          </a:xfrm>
          <a:prstGeom prst="rect">
            <a:avLst/>
          </a:prstGeom>
        </p:spPr>
      </p:pic>
      <p:sp>
        <p:nvSpPr>
          <p:cNvPr id="49" name="Text 37"/>
          <p:cNvSpPr/>
          <p:nvPr/>
        </p:nvSpPr>
        <p:spPr>
          <a:xfrm>
            <a:off x="8897112" y="5458968"/>
            <a:ext cx="2834640" cy="292608"/>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Data &amp; Geo</a:t>
            </a:r>
            <a:endParaRPr lang="en-US" sz="1350" dirty="0"/>
          </a:p>
        </p:txBody>
      </p:sp>
      <p:sp>
        <p:nvSpPr>
          <p:cNvPr id="50" name="Text 38"/>
          <p:cNvSpPr/>
          <p:nvPr/>
        </p:nvSpPr>
        <p:spPr>
          <a:xfrm>
            <a:off x="8897112" y="5751576"/>
            <a:ext cx="2788920" cy="365760"/>
          </a:xfrm>
          <a:prstGeom prst="rect">
            <a:avLst/>
          </a:prstGeom>
          <a:noFill/>
          <a:ln/>
        </p:spPr>
        <p:txBody>
          <a:bodyPr wrap="square" lIns="0" tIns="0" rIns="0" bIns="0" rtlCol="0" anchor="ctr"/>
          <a:lstStyle/>
          <a:p>
            <a:pPr marL="0" indent="0">
              <a:buNone/>
            </a:pPr>
            <a:r>
              <a:rPr lang="en-US" sz="1050" dirty="0">
                <a:solidFill>
                  <a:srgbClr val="6B6B6B"/>
                </a:solidFill>
                <a:latin typeface="Poppins" pitchFamily="34" charset="0"/>
                <a:ea typeface="Poppins" pitchFamily="34" charset="-122"/>
                <a:cs typeface="Poppins" pitchFamily="34" charset="-120"/>
              </a:rPr>
              <a:t>Measure behavior change</a:t>
            </a:r>
            <a:endParaRPr lang="en-US" sz="1050" dirty="0"/>
          </a:p>
        </p:txBody>
      </p:sp>
      <p:sp>
        <p:nvSpPr>
          <p:cNvPr id="51" name="Text 39"/>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52" name="Text 40"/>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ome/claude/build/mark_red.png"/>
          <p:cNvPicPr>
            <a:picLocks noChangeAspect="1"/>
          </p:cNvPicPr>
          <p:nvPr/>
        </p:nvPicPr>
        <p:blipFill>
          <a:blip r:embed="rId4"/>
          <a:stretch>
            <a:fillRect/>
          </a:stretch>
        </p:blipFill>
        <p:spPr>
          <a:xfrm>
            <a:off x="11430000" y="384048"/>
            <a:ext cx="475488" cy="438912"/>
          </a:xfrm>
          <a:prstGeom prst="rect">
            <a:avLst/>
          </a:prstGeom>
        </p:spPr>
      </p:pic>
      <p:sp>
        <p:nvSpPr>
          <p:cNvPr id="3" name="Text 0"/>
          <p:cNvSpPr/>
          <p:nvPr/>
        </p:nvSpPr>
        <p:spPr>
          <a:xfrm>
            <a:off x="685800" y="457200"/>
            <a:ext cx="9144000" cy="274320"/>
          </a:xfrm>
          <a:prstGeom prst="rect">
            <a:avLst/>
          </a:prstGeom>
          <a:noFill/>
          <a:ln/>
        </p:spPr>
        <p:txBody>
          <a:bodyPr wrap="square" lIns="0" tIns="0" rIns="0" bIns="0" rtlCol="0" anchor="ctr"/>
          <a:lstStyle/>
          <a:p>
            <a:pPr marL="0" indent="0">
              <a:buNone/>
            </a:pPr>
            <a:r>
              <a:rPr lang="en-US" sz="1200" b="1" kern="0" spc="600" dirty="0">
                <a:solidFill>
                  <a:srgbClr val="D21621"/>
                </a:solidFill>
                <a:latin typeface="Poppins" pitchFamily="34" charset="0"/>
                <a:ea typeface="Poppins" pitchFamily="34" charset="-122"/>
                <a:cs typeface="Poppins" pitchFamily="34" charset="-120"/>
              </a:rPr>
              <a:t>WHAT IS INSIDE</a:t>
            </a:r>
            <a:endParaRPr lang="en-US" sz="1200" dirty="0"/>
          </a:p>
        </p:txBody>
      </p:sp>
      <p:sp>
        <p:nvSpPr>
          <p:cNvPr id="4" name="Text 1"/>
          <p:cNvSpPr/>
          <p:nvPr/>
        </p:nvSpPr>
        <p:spPr>
          <a:xfrm>
            <a:off x="667512" y="713232"/>
            <a:ext cx="10424160" cy="777240"/>
          </a:xfrm>
          <a:prstGeom prst="rect">
            <a:avLst/>
          </a:prstGeom>
          <a:noFill/>
          <a:ln/>
        </p:spPr>
        <p:txBody>
          <a:bodyPr wrap="square" lIns="0" tIns="0" rIns="0" bIns="0" rtlCol="0" anchor="ctr"/>
          <a:lstStyle/>
          <a:p>
            <a:pPr marL="0" indent="0">
              <a:buNone/>
            </a:pPr>
            <a:r>
              <a:rPr lang="en-US" sz="3300" b="1" dirty="0">
                <a:solidFill>
                  <a:srgbClr val="1A1A1A"/>
                </a:solidFill>
                <a:latin typeface="Poppins" pitchFamily="34" charset="0"/>
                <a:ea typeface="Poppins" pitchFamily="34" charset="-122"/>
                <a:cs typeface="Poppins" pitchFamily="34" charset="-120"/>
              </a:rPr>
              <a:t>Toolkit Components &amp; Templates</a:t>
            </a:r>
            <a:endParaRPr lang="en-US" sz="3300" dirty="0"/>
          </a:p>
        </p:txBody>
      </p:sp>
      <p:sp>
        <p:nvSpPr>
          <p:cNvPr id="5" name="Text 2"/>
          <p:cNvSpPr/>
          <p:nvPr/>
        </p:nvSpPr>
        <p:spPr>
          <a:xfrm>
            <a:off x="685800" y="1645920"/>
            <a:ext cx="10607040" cy="457200"/>
          </a:xfrm>
          <a:prstGeom prst="rect">
            <a:avLst/>
          </a:prstGeom>
          <a:noFill/>
          <a:ln/>
        </p:spPr>
        <p:txBody>
          <a:bodyPr wrap="square" lIns="0" tIns="0" rIns="0" bIns="0" rtlCol="0" anchor="ctr"/>
          <a:lstStyle/>
          <a:p>
            <a:pPr marL="0" indent="0">
              <a:buNone/>
            </a:pPr>
            <a:r>
              <a:rPr lang="en-US" sz="1350" dirty="0">
                <a:solidFill>
                  <a:srgbClr val="1A1A1A"/>
                </a:solidFill>
                <a:latin typeface="Poppins" pitchFamily="34" charset="0"/>
                <a:ea typeface="Poppins" pitchFamily="34" charset="-122"/>
                <a:cs typeface="Poppins" pitchFamily="34" charset="-120"/>
              </a:rPr>
              <a:t>Nine editable templates ship with this deck. Filenames are shown so your team can find each one in the shared resource folder.</a:t>
            </a:r>
            <a:endParaRPr lang="en-US" sz="1350" dirty="0"/>
          </a:p>
        </p:txBody>
      </p:sp>
      <p:sp>
        <p:nvSpPr>
          <p:cNvPr id="6" name="Shape 3"/>
          <p:cNvSpPr/>
          <p:nvPr/>
        </p:nvSpPr>
        <p:spPr>
          <a:xfrm>
            <a:off x="685800" y="2331720"/>
            <a:ext cx="457200" cy="457200"/>
          </a:xfrm>
          <a:prstGeom prst="ellipse">
            <a:avLst/>
          </a:prstGeom>
          <a:solidFill>
            <a:srgbClr val="FCE9EA"/>
          </a:solidFill>
          <a:ln/>
        </p:spPr>
        <p:txBody>
          <a:bodyPr/>
          <a:lstStyle/>
          <a:p>
            <a:endParaRPr lang="en-US"/>
          </a:p>
        </p:txBody>
      </p:sp>
      <p:sp>
        <p:nvSpPr>
          <p:cNvPr id="7" name="Text 4"/>
          <p:cNvSpPr/>
          <p:nvPr/>
        </p:nvSpPr>
        <p:spPr>
          <a:xfrm>
            <a:off x="685800" y="2331720"/>
            <a:ext cx="457200" cy="457200"/>
          </a:xfrm>
          <a:prstGeom prst="rect">
            <a:avLst/>
          </a:prstGeom>
          <a:noFill/>
          <a:ln/>
        </p:spPr>
        <p:txBody>
          <a:bodyPr wrap="square" lIns="0" tIns="0" rIns="0" bIns="0" rtlCol="0" anchor="ctr"/>
          <a:lstStyle/>
          <a:p>
            <a:pPr marL="0" indent="0" algn="ctr">
              <a:buNone/>
            </a:pPr>
            <a:r>
              <a:rPr lang="en-US" sz="1600" b="1" dirty="0">
                <a:solidFill>
                  <a:srgbClr val="D21621"/>
                </a:solidFill>
                <a:latin typeface="Poppins" pitchFamily="34" charset="0"/>
                <a:ea typeface="Poppins" pitchFamily="34" charset="-122"/>
                <a:cs typeface="Poppins" pitchFamily="34" charset="-120"/>
              </a:rPr>
              <a:t>1</a:t>
            </a:r>
            <a:endParaRPr lang="en-US" sz="1600" dirty="0"/>
          </a:p>
        </p:txBody>
      </p:sp>
      <p:sp>
        <p:nvSpPr>
          <p:cNvPr id="8" name="Text 5"/>
          <p:cNvSpPr/>
          <p:nvPr/>
        </p:nvSpPr>
        <p:spPr>
          <a:xfrm>
            <a:off x="1280160" y="2286000"/>
            <a:ext cx="4572000" cy="320040"/>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Partner &amp; Stakeholder List</a:t>
            </a:r>
            <a:endParaRPr lang="en-US" sz="1350" dirty="0"/>
          </a:p>
        </p:txBody>
      </p:sp>
      <p:sp>
        <p:nvSpPr>
          <p:cNvPr id="9" name="Text 6"/>
          <p:cNvSpPr/>
          <p:nvPr/>
        </p:nvSpPr>
        <p:spPr>
          <a:xfrm>
            <a:off x="1280160" y="2596896"/>
            <a:ext cx="4754880" cy="274320"/>
          </a:xfrm>
          <a:prstGeom prst="rect">
            <a:avLst/>
          </a:prstGeom>
          <a:noFill/>
          <a:ln/>
        </p:spPr>
        <p:txBody>
          <a:bodyPr wrap="square" lIns="0" tIns="0" rIns="0" bIns="0" rtlCol="0" anchor="ctr"/>
          <a:lstStyle/>
          <a:p>
            <a:r>
              <a:rPr lang="en-US" sz="950" i="1">
                <a:solidFill>
                  <a:srgbClr val="6B6B6B"/>
                </a:solidFill>
                <a:latin typeface="Poppins"/>
                <a:ea typeface="Poppins" pitchFamily="34" charset="-122"/>
                <a:cs typeface="Poppins"/>
              </a:rPr>
              <a:t>Template01_Partner List.docx</a:t>
            </a:r>
            <a:endParaRPr lang="en-US" sz="950">
              <a:latin typeface="Poppins"/>
              <a:cs typeface="Poppins"/>
            </a:endParaRPr>
          </a:p>
        </p:txBody>
      </p:sp>
      <p:sp>
        <p:nvSpPr>
          <p:cNvPr id="10" name="Shape 7"/>
          <p:cNvSpPr/>
          <p:nvPr/>
        </p:nvSpPr>
        <p:spPr>
          <a:xfrm>
            <a:off x="685800" y="3154680"/>
            <a:ext cx="457200" cy="457200"/>
          </a:xfrm>
          <a:prstGeom prst="ellipse">
            <a:avLst/>
          </a:prstGeom>
          <a:solidFill>
            <a:srgbClr val="FCE9EA"/>
          </a:solidFill>
          <a:ln/>
        </p:spPr>
        <p:txBody>
          <a:bodyPr/>
          <a:lstStyle/>
          <a:p>
            <a:endParaRPr lang="en-US"/>
          </a:p>
        </p:txBody>
      </p:sp>
      <p:sp>
        <p:nvSpPr>
          <p:cNvPr id="11" name="Text 8"/>
          <p:cNvSpPr/>
          <p:nvPr/>
        </p:nvSpPr>
        <p:spPr>
          <a:xfrm>
            <a:off x="685800" y="3154680"/>
            <a:ext cx="457200" cy="457200"/>
          </a:xfrm>
          <a:prstGeom prst="rect">
            <a:avLst/>
          </a:prstGeom>
          <a:noFill/>
          <a:ln/>
        </p:spPr>
        <p:txBody>
          <a:bodyPr wrap="square" lIns="0" tIns="0" rIns="0" bIns="0" rtlCol="0" anchor="ctr"/>
          <a:lstStyle/>
          <a:p>
            <a:pPr marL="0" indent="0" algn="ctr">
              <a:buNone/>
            </a:pPr>
            <a:r>
              <a:rPr lang="en-US" sz="1600" b="1" dirty="0">
                <a:solidFill>
                  <a:srgbClr val="D21621"/>
                </a:solidFill>
                <a:latin typeface="Poppins" pitchFamily="34" charset="0"/>
                <a:ea typeface="Poppins" pitchFamily="34" charset="-122"/>
                <a:cs typeface="Poppins" pitchFamily="34" charset="-120"/>
              </a:rPr>
              <a:t>2</a:t>
            </a:r>
            <a:endParaRPr lang="en-US" sz="1600" dirty="0"/>
          </a:p>
        </p:txBody>
      </p:sp>
      <p:sp>
        <p:nvSpPr>
          <p:cNvPr id="12" name="Text 9"/>
          <p:cNvSpPr/>
          <p:nvPr/>
        </p:nvSpPr>
        <p:spPr>
          <a:xfrm>
            <a:off x="1280160" y="3108960"/>
            <a:ext cx="4572000" cy="320040"/>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Defining Cardiovascular Health</a:t>
            </a:r>
            <a:endParaRPr lang="en-US" sz="1350" dirty="0"/>
          </a:p>
        </p:txBody>
      </p:sp>
      <p:sp>
        <p:nvSpPr>
          <p:cNvPr id="13" name="Text 10"/>
          <p:cNvSpPr/>
          <p:nvPr/>
        </p:nvSpPr>
        <p:spPr>
          <a:xfrm>
            <a:off x="1280160" y="3419856"/>
            <a:ext cx="4754880" cy="274320"/>
          </a:xfrm>
          <a:prstGeom prst="rect">
            <a:avLst/>
          </a:prstGeom>
          <a:noFill/>
          <a:ln/>
        </p:spPr>
        <p:txBody>
          <a:bodyPr wrap="square" lIns="0" tIns="0" rIns="0" bIns="0" rtlCol="0" anchor="ctr"/>
          <a:lstStyle/>
          <a:p>
            <a:r>
              <a:rPr lang="en-US" sz="950" i="1">
                <a:solidFill>
                  <a:srgbClr val="6B6B6B"/>
                </a:solidFill>
                <a:latin typeface="Poppins"/>
                <a:ea typeface="Poppins" pitchFamily="34" charset="-122"/>
                <a:cs typeface="Poppins"/>
              </a:rPr>
              <a:t>Template02_Defining CVD Health Metrics.docx</a:t>
            </a:r>
            <a:endParaRPr lang="en-US" sz="950">
              <a:latin typeface="Poppins"/>
              <a:cs typeface="Poppins"/>
            </a:endParaRPr>
          </a:p>
        </p:txBody>
      </p:sp>
      <p:sp>
        <p:nvSpPr>
          <p:cNvPr id="14" name="Shape 11"/>
          <p:cNvSpPr/>
          <p:nvPr/>
        </p:nvSpPr>
        <p:spPr>
          <a:xfrm>
            <a:off x="685800" y="3977640"/>
            <a:ext cx="457200" cy="457200"/>
          </a:xfrm>
          <a:prstGeom prst="ellipse">
            <a:avLst/>
          </a:prstGeom>
          <a:solidFill>
            <a:srgbClr val="FCE9EA"/>
          </a:solidFill>
          <a:ln/>
        </p:spPr>
        <p:txBody>
          <a:bodyPr/>
          <a:lstStyle/>
          <a:p>
            <a:endParaRPr lang="en-US"/>
          </a:p>
        </p:txBody>
      </p:sp>
      <p:sp>
        <p:nvSpPr>
          <p:cNvPr id="15" name="Text 12"/>
          <p:cNvSpPr/>
          <p:nvPr/>
        </p:nvSpPr>
        <p:spPr>
          <a:xfrm>
            <a:off x="685800" y="3977640"/>
            <a:ext cx="457200" cy="457200"/>
          </a:xfrm>
          <a:prstGeom prst="rect">
            <a:avLst/>
          </a:prstGeom>
          <a:noFill/>
          <a:ln/>
        </p:spPr>
        <p:txBody>
          <a:bodyPr wrap="square" lIns="0" tIns="0" rIns="0" bIns="0" rtlCol="0" anchor="ctr"/>
          <a:lstStyle/>
          <a:p>
            <a:pPr marL="0" indent="0" algn="ctr">
              <a:buNone/>
            </a:pPr>
            <a:r>
              <a:rPr lang="en-US" sz="1600" b="1" dirty="0">
                <a:solidFill>
                  <a:srgbClr val="D21621"/>
                </a:solidFill>
                <a:latin typeface="Poppins" pitchFamily="34" charset="0"/>
                <a:ea typeface="Poppins" pitchFamily="34" charset="-122"/>
                <a:cs typeface="Poppins" pitchFamily="34" charset="-120"/>
              </a:rPr>
              <a:t>3</a:t>
            </a:r>
            <a:endParaRPr lang="en-US" sz="1600" dirty="0"/>
          </a:p>
        </p:txBody>
      </p:sp>
      <p:sp>
        <p:nvSpPr>
          <p:cNvPr id="16" name="Text 13"/>
          <p:cNvSpPr/>
          <p:nvPr/>
        </p:nvSpPr>
        <p:spPr>
          <a:xfrm>
            <a:off x="1280160" y="3931920"/>
            <a:ext cx="4572000" cy="320040"/>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Selecting Your Communities</a:t>
            </a:r>
            <a:endParaRPr lang="en-US" sz="1350" dirty="0"/>
          </a:p>
        </p:txBody>
      </p:sp>
      <p:sp>
        <p:nvSpPr>
          <p:cNvPr id="17" name="Text 14"/>
          <p:cNvSpPr/>
          <p:nvPr/>
        </p:nvSpPr>
        <p:spPr>
          <a:xfrm>
            <a:off x="1280160" y="4242816"/>
            <a:ext cx="4754880" cy="274320"/>
          </a:xfrm>
          <a:prstGeom prst="rect">
            <a:avLst/>
          </a:prstGeom>
          <a:noFill/>
          <a:ln/>
        </p:spPr>
        <p:txBody>
          <a:bodyPr wrap="square" lIns="0" tIns="0" rIns="0" bIns="0" rtlCol="0" anchor="ctr"/>
          <a:lstStyle/>
          <a:p>
            <a:r>
              <a:rPr lang="en-US" sz="950" i="1">
                <a:solidFill>
                  <a:srgbClr val="6B6B6B"/>
                </a:solidFill>
                <a:latin typeface="Poppins"/>
                <a:ea typeface="Poppins" pitchFamily="34" charset="-122"/>
                <a:cs typeface="Poppins"/>
              </a:rPr>
              <a:t>Template03_Selecting Your Communities.docx</a:t>
            </a:r>
            <a:endParaRPr lang="en-US" sz="950">
              <a:latin typeface="Poppins"/>
              <a:cs typeface="Poppins"/>
            </a:endParaRPr>
          </a:p>
        </p:txBody>
      </p:sp>
      <p:sp>
        <p:nvSpPr>
          <p:cNvPr id="18" name="Shape 15"/>
          <p:cNvSpPr/>
          <p:nvPr/>
        </p:nvSpPr>
        <p:spPr>
          <a:xfrm>
            <a:off x="685800" y="4800600"/>
            <a:ext cx="457200" cy="457200"/>
          </a:xfrm>
          <a:prstGeom prst="ellipse">
            <a:avLst/>
          </a:prstGeom>
          <a:solidFill>
            <a:srgbClr val="FCE9EA"/>
          </a:solidFill>
          <a:ln/>
        </p:spPr>
        <p:txBody>
          <a:bodyPr/>
          <a:lstStyle/>
          <a:p>
            <a:endParaRPr lang="en-US"/>
          </a:p>
        </p:txBody>
      </p:sp>
      <p:sp>
        <p:nvSpPr>
          <p:cNvPr id="19" name="Text 16"/>
          <p:cNvSpPr/>
          <p:nvPr/>
        </p:nvSpPr>
        <p:spPr>
          <a:xfrm>
            <a:off x="685800" y="4800600"/>
            <a:ext cx="457200" cy="457200"/>
          </a:xfrm>
          <a:prstGeom prst="rect">
            <a:avLst/>
          </a:prstGeom>
          <a:noFill/>
          <a:ln/>
        </p:spPr>
        <p:txBody>
          <a:bodyPr wrap="square" lIns="0" tIns="0" rIns="0" bIns="0" rtlCol="0" anchor="ctr"/>
          <a:lstStyle/>
          <a:p>
            <a:pPr marL="0" indent="0" algn="ctr">
              <a:buNone/>
            </a:pPr>
            <a:r>
              <a:rPr lang="en-US" sz="1600" b="1" dirty="0">
                <a:solidFill>
                  <a:srgbClr val="D21621"/>
                </a:solidFill>
                <a:latin typeface="Poppins" pitchFamily="34" charset="0"/>
                <a:ea typeface="Poppins" pitchFamily="34" charset="-122"/>
                <a:cs typeface="Poppins" pitchFamily="34" charset="-120"/>
              </a:rPr>
              <a:t>4</a:t>
            </a:r>
            <a:endParaRPr lang="en-US" sz="1600" dirty="0"/>
          </a:p>
        </p:txBody>
      </p:sp>
      <p:sp>
        <p:nvSpPr>
          <p:cNvPr id="20" name="Text 17"/>
          <p:cNvSpPr/>
          <p:nvPr/>
        </p:nvSpPr>
        <p:spPr>
          <a:xfrm>
            <a:off x="1280160" y="4754880"/>
            <a:ext cx="4572000" cy="320040"/>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Convening the Community</a:t>
            </a:r>
            <a:endParaRPr lang="en-US" sz="1350" dirty="0"/>
          </a:p>
        </p:txBody>
      </p:sp>
      <p:sp>
        <p:nvSpPr>
          <p:cNvPr id="21" name="Text 18"/>
          <p:cNvSpPr/>
          <p:nvPr/>
        </p:nvSpPr>
        <p:spPr>
          <a:xfrm>
            <a:off x="1280160" y="5065776"/>
            <a:ext cx="4754880" cy="274320"/>
          </a:xfrm>
          <a:prstGeom prst="rect">
            <a:avLst/>
          </a:prstGeom>
          <a:noFill/>
          <a:ln/>
        </p:spPr>
        <p:txBody>
          <a:bodyPr wrap="square" lIns="0" tIns="0" rIns="0" bIns="0" rtlCol="0" anchor="ctr"/>
          <a:lstStyle/>
          <a:p>
            <a:r>
              <a:rPr lang="en-US" sz="950" i="1">
                <a:solidFill>
                  <a:srgbClr val="6B6B6B"/>
                </a:solidFill>
                <a:latin typeface="Poppins"/>
                <a:ea typeface="Poppins" pitchFamily="34" charset="-122"/>
                <a:cs typeface="Poppins"/>
              </a:rPr>
              <a:t>Template04_Convening The Community.docx</a:t>
            </a:r>
            <a:endParaRPr lang="en-US" sz="950">
              <a:latin typeface="Poppins"/>
              <a:cs typeface="Poppins"/>
            </a:endParaRPr>
          </a:p>
        </p:txBody>
      </p:sp>
      <p:sp>
        <p:nvSpPr>
          <p:cNvPr id="22" name="Shape 19"/>
          <p:cNvSpPr/>
          <p:nvPr/>
        </p:nvSpPr>
        <p:spPr>
          <a:xfrm>
            <a:off x="685800" y="5623560"/>
            <a:ext cx="457200" cy="457200"/>
          </a:xfrm>
          <a:prstGeom prst="ellipse">
            <a:avLst/>
          </a:prstGeom>
          <a:solidFill>
            <a:srgbClr val="FCE9EA"/>
          </a:solidFill>
          <a:ln/>
        </p:spPr>
        <p:txBody>
          <a:bodyPr/>
          <a:lstStyle/>
          <a:p>
            <a:endParaRPr lang="en-US"/>
          </a:p>
        </p:txBody>
      </p:sp>
      <p:sp>
        <p:nvSpPr>
          <p:cNvPr id="23" name="Text 20"/>
          <p:cNvSpPr/>
          <p:nvPr/>
        </p:nvSpPr>
        <p:spPr>
          <a:xfrm>
            <a:off x="685800" y="5623560"/>
            <a:ext cx="457200" cy="457200"/>
          </a:xfrm>
          <a:prstGeom prst="rect">
            <a:avLst/>
          </a:prstGeom>
          <a:noFill/>
          <a:ln/>
        </p:spPr>
        <p:txBody>
          <a:bodyPr wrap="square" lIns="0" tIns="0" rIns="0" bIns="0" rtlCol="0" anchor="ctr"/>
          <a:lstStyle/>
          <a:p>
            <a:pPr marL="0" indent="0" algn="ctr">
              <a:buNone/>
            </a:pPr>
            <a:r>
              <a:rPr lang="en-US" sz="1600" b="1" dirty="0">
                <a:solidFill>
                  <a:srgbClr val="D21621"/>
                </a:solidFill>
                <a:latin typeface="Poppins" pitchFamily="34" charset="0"/>
                <a:ea typeface="Poppins" pitchFamily="34" charset="-122"/>
                <a:cs typeface="Poppins" pitchFamily="34" charset="-120"/>
              </a:rPr>
              <a:t>5</a:t>
            </a:r>
            <a:endParaRPr lang="en-US" sz="1600" dirty="0"/>
          </a:p>
        </p:txBody>
      </p:sp>
      <p:sp>
        <p:nvSpPr>
          <p:cNvPr id="24" name="Text 21"/>
          <p:cNvSpPr/>
          <p:nvPr/>
        </p:nvSpPr>
        <p:spPr>
          <a:xfrm>
            <a:off x="1280160" y="5577840"/>
            <a:ext cx="4572000" cy="320040"/>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Launch Planning</a:t>
            </a:r>
            <a:endParaRPr lang="en-US" sz="1350" dirty="0"/>
          </a:p>
        </p:txBody>
      </p:sp>
      <p:sp>
        <p:nvSpPr>
          <p:cNvPr id="25" name="Text 22"/>
          <p:cNvSpPr/>
          <p:nvPr/>
        </p:nvSpPr>
        <p:spPr>
          <a:xfrm>
            <a:off x="1280160" y="5888736"/>
            <a:ext cx="4754880" cy="274320"/>
          </a:xfrm>
          <a:prstGeom prst="rect">
            <a:avLst/>
          </a:prstGeom>
          <a:noFill/>
          <a:ln/>
        </p:spPr>
        <p:txBody>
          <a:bodyPr wrap="square" lIns="0" tIns="0" rIns="0" bIns="0" rtlCol="0" anchor="ctr"/>
          <a:lstStyle/>
          <a:p>
            <a:r>
              <a:rPr lang="en-US" sz="950" i="1">
                <a:solidFill>
                  <a:srgbClr val="6B6B6B"/>
                </a:solidFill>
                <a:latin typeface="Poppins"/>
                <a:ea typeface="Poppins" pitchFamily="34" charset="-122"/>
                <a:cs typeface="Poppins"/>
              </a:rPr>
              <a:t>Template05_Launch Planning.docx</a:t>
            </a:r>
            <a:endParaRPr lang="en-US" sz="950">
              <a:latin typeface="Poppins"/>
              <a:cs typeface="Poppins"/>
            </a:endParaRPr>
          </a:p>
        </p:txBody>
      </p:sp>
      <p:sp>
        <p:nvSpPr>
          <p:cNvPr id="26" name="Shape 23"/>
          <p:cNvSpPr/>
          <p:nvPr/>
        </p:nvSpPr>
        <p:spPr>
          <a:xfrm>
            <a:off x="6355080" y="2331720"/>
            <a:ext cx="457200" cy="457200"/>
          </a:xfrm>
          <a:prstGeom prst="ellipse">
            <a:avLst/>
          </a:prstGeom>
          <a:solidFill>
            <a:srgbClr val="FCE9EA"/>
          </a:solidFill>
          <a:ln/>
        </p:spPr>
        <p:txBody>
          <a:bodyPr/>
          <a:lstStyle/>
          <a:p>
            <a:endParaRPr lang="en-US"/>
          </a:p>
        </p:txBody>
      </p:sp>
      <p:sp>
        <p:nvSpPr>
          <p:cNvPr id="27" name="Text 24"/>
          <p:cNvSpPr/>
          <p:nvPr/>
        </p:nvSpPr>
        <p:spPr>
          <a:xfrm>
            <a:off x="6355080" y="2331720"/>
            <a:ext cx="457200" cy="457200"/>
          </a:xfrm>
          <a:prstGeom prst="rect">
            <a:avLst/>
          </a:prstGeom>
          <a:noFill/>
          <a:ln/>
        </p:spPr>
        <p:txBody>
          <a:bodyPr wrap="square" lIns="0" tIns="0" rIns="0" bIns="0" rtlCol="0" anchor="ctr"/>
          <a:lstStyle/>
          <a:p>
            <a:pPr marL="0" indent="0" algn="ctr">
              <a:buNone/>
            </a:pPr>
            <a:r>
              <a:rPr lang="en-US" sz="1600" b="1" dirty="0">
                <a:solidFill>
                  <a:srgbClr val="D21621"/>
                </a:solidFill>
                <a:latin typeface="Poppins" pitchFamily="34" charset="0"/>
                <a:ea typeface="Poppins" pitchFamily="34" charset="-122"/>
                <a:cs typeface="Poppins" pitchFamily="34" charset="-120"/>
              </a:rPr>
              <a:t>6</a:t>
            </a:r>
            <a:endParaRPr lang="en-US" sz="1600" dirty="0"/>
          </a:p>
        </p:txBody>
      </p:sp>
      <p:sp>
        <p:nvSpPr>
          <p:cNvPr id="28" name="Text 25"/>
          <p:cNvSpPr/>
          <p:nvPr/>
        </p:nvSpPr>
        <p:spPr>
          <a:xfrm>
            <a:off x="6949440" y="2286000"/>
            <a:ext cx="4572000" cy="320040"/>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Service &amp; Event Checklists</a:t>
            </a:r>
            <a:endParaRPr lang="en-US" sz="1350" dirty="0"/>
          </a:p>
        </p:txBody>
      </p:sp>
      <p:sp>
        <p:nvSpPr>
          <p:cNvPr id="29" name="Text 26"/>
          <p:cNvSpPr/>
          <p:nvPr/>
        </p:nvSpPr>
        <p:spPr>
          <a:xfrm>
            <a:off x="6949440" y="2596896"/>
            <a:ext cx="4754880" cy="274320"/>
          </a:xfrm>
          <a:prstGeom prst="rect">
            <a:avLst/>
          </a:prstGeom>
          <a:noFill/>
          <a:ln/>
        </p:spPr>
        <p:txBody>
          <a:bodyPr wrap="square" lIns="0" tIns="0" rIns="0" bIns="0" rtlCol="0" anchor="ctr"/>
          <a:lstStyle/>
          <a:p>
            <a:r>
              <a:rPr lang="en-US" sz="950" i="1">
                <a:solidFill>
                  <a:srgbClr val="6B6B6B"/>
                </a:solidFill>
                <a:latin typeface="Poppins"/>
                <a:ea typeface="Poppins" pitchFamily="34" charset="-122"/>
                <a:cs typeface="Poppins"/>
              </a:rPr>
              <a:t>Template06_Service and Event Checklists.docx</a:t>
            </a:r>
            <a:endParaRPr lang="en-US" sz="950">
              <a:latin typeface="Poppins"/>
              <a:cs typeface="Poppins"/>
            </a:endParaRPr>
          </a:p>
        </p:txBody>
      </p:sp>
      <p:sp>
        <p:nvSpPr>
          <p:cNvPr id="30" name="Shape 27"/>
          <p:cNvSpPr/>
          <p:nvPr/>
        </p:nvSpPr>
        <p:spPr>
          <a:xfrm>
            <a:off x="6355080" y="3154680"/>
            <a:ext cx="457200" cy="457200"/>
          </a:xfrm>
          <a:prstGeom prst="ellipse">
            <a:avLst/>
          </a:prstGeom>
          <a:solidFill>
            <a:srgbClr val="FCE9EA"/>
          </a:solidFill>
          <a:ln/>
        </p:spPr>
        <p:txBody>
          <a:bodyPr/>
          <a:lstStyle/>
          <a:p>
            <a:endParaRPr lang="en-US"/>
          </a:p>
        </p:txBody>
      </p:sp>
      <p:sp>
        <p:nvSpPr>
          <p:cNvPr id="31" name="Text 28"/>
          <p:cNvSpPr/>
          <p:nvPr/>
        </p:nvSpPr>
        <p:spPr>
          <a:xfrm>
            <a:off x="6355080" y="3154680"/>
            <a:ext cx="457200" cy="457200"/>
          </a:xfrm>
          <a:prstGeom prst="rect">
            <a:avLst/>
          </a:prstGeom>
          <a:noFill/>
          <a:ln/>
        </p:spPr>
        <p:txBody>
          <a:bodyPr wrap="square" lIns="0" tIns="0" rIns="0" bIns="0" rtlCol="0" anchor="ctr"/>
          <a:lstStyle/>
          <a:p>
            <a:pPr marL="0" indent="0" algn="ctr">
              <a:buNone/>
            </a:pPr>
            <a:r>
              <a:rPr lang="en-US" sz="1600" b="1" dirty="0">
                <a:solidFill>
                  <a:srgbClr val="D21621"/>
                </a:solidFill>
                <a:latin typeface="Poppins" pitchFamily="34" charset="0"/>
                <a:ea typeface="Poppins" pitchFamily="34" charset="-122"/>
                <a:cs typeface="Poppins" pitchFamily="34" charset="-120"/>
              </a:rPr>
              <a:t>7</a:t>
            </a:r>
            <a:endParaRPr lang="en-US" sz="1600" dirty="0"/>
          </a:p>
        </p:txBody>
      </p:sp>
      <p:sp>
        <p:nvSpPr>
          <p:cNvPr id="32" name="Text 29"/>
          <p:cNvSpPr/>
          <p:nvPr/>
        </p:nvSpPr>
        <p:spPr>
          <a:xfrm>
            <a:off x="6949440" y="3108960"/>
            <a:ext cx="4572000" cy="320040"/>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Communication Tools</a:t>
            </a:r>
            <a:endParaRPr lang="en-US" sz="1350" dirty="0"/>
          </a:p>
        </p:txBody>
      </p:sp>
      <p:sp>
        <p:nvSpPr>
          <p:cNvPr id="33" name="Text 30"/>
          <p:cNvSpPr/>
          <p:nvPr/>
        </p:nvSpPr>
        <p:spPr>
          <a:xfrm>
            <a:off x="6949440" y="3419856"/>
            <a:ext cx="4754880" cy="274320"/>
          </a:xfrm>
          <a:prstGeom prst="rect">
            <a:avLst/>
          </a:prstGeom>
          <a:noFill/>
          <a:ln/>
        </p:spPr>
        <p:txBody>
          <a:bodyPr wrap="square" lIns="0" tIns="0" rIns="0" bIns="0" rtlCol="0" anchor="ctr"/>
          <a:lstStyle/>
          <a:p>
            <a:r>
              <a:rPr lang="en-US" sz="950" i="1">
                <a:solidFill>
                  <a:srgbClr val="6B6B6B"/>
                </a:solidFill>
                <a:latin typeface="Poppins"/>
                <a:ea typeface="Poppins" pitchFamily="34" charset="-122"/>
                <a:cs typeface="Poppins"/>
              </a:rPr>
              <a:t>Template07_Communication Tools.docx</a:t>
            </a:r>
            <a:endParaRPr lang="en-US" sz="950">
              <a:latin typeface="Poppins"/>
              <a:cs typeface="Poppins"/>
            </a:endParaRPr>
          </a:p>
        </p:txBody>
      </p:sp>
      <p:sp>
        <p:nvSpPr>
          <p:cNvPr id="34" name="Shape 31"/>
          <p:cNvSpPr/>
          <p:nvPr/>
        </p:nvSpPr>
        <p:spPr>
          <a:xfrm>
            <a:off x="6355080" y="3977640"/>
            <a:ext cx="457200" cy="457200"/>
          </a:xfrm>
          <a:prstGeom prst="ellipse">
            <a:avLst/>
          </a:prstGeom>
          <a:solidFill>
            <a:srgbClr val="FCE9EA"/>
          </a:solidFill>
          <a:ln/>
        </p:spPr>
        <p:txBody>
          <a:bodyPr/>
          <a:lstStyle/>
          <a:p>
            <a:endParaRPr lang="en-US"/>
          </a:p>
        </p:txBody>
      </p:sp>
      <p:sp>
        <p:nvSpPr>
          <p:cNvPr id="35" name="Text 32"/>
          <p:cNvSpPr/>
          <p:nvPr/>
        </p:nvSpPr>
        <p:spPr>
          <a:xfrm>
            <a:off x="6355080" y="3977640"/>
            <a:ext cx="457200" cy="457200"/>
          </a:xfrm>
          <a:prstGeom prst="rect">
            <a:avLst/>
          </a:prstGeom>
          <a:noFill/>
          <a:ln/>
        </p:spPr>
        <p:txBody>
          <a:bodyPr wrap="square" lIns="0" tIns="0" rIns="0" bIns="0" rtlCol="0" anchor="ctr"/>
          <a:lstStyle/>
          <a:p>
            <a:pPr marL="0" indent="0" algn="ctr">
              <a:buNone/>
            </a:pPr>
            <a:r>
              <a:rPr lang="en-US" sz="1600" b="1" dirty="0">
                <a:solidFill>
                  <a:srgbClr val="D21621"/>
                </a:solidFill>
                <a:latin typeface="Poppins" pitchFamily="34" charset="0"/>
                <a:ea typeface="Poppins" pitchFamily="34" charset="-122"/>
                <a:cs typeface="Poppins" pitchFamily="34" charset="-120"/>
              </a:rPr>
              <a:t>8</a:t>
            </a:r>
            <a:endParaRPr lang="en-US" sz="1600" dirty="0"/>
          </a:p>
        </p:txBody>
      </p:sp>
      <p:sp>
        <p:nvSpPr>
          <p:cNvPr id="36" name="Text 33"/>
          <p:cNvSpPr/>
          <p:nvPr/>
        </p:nvSpPr>
        <p:spPr>
          <a:xfrm>
            <a:off x="6949440" y="3931920"/>
            <a:ext cx="4572000" cy="320040"/>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Evaluation Forms</a:t>
            </a:r>
            <a:endParaRPr lang="en-US" sz="1350" dirty="0"/>
          </a:p>
        </p:txBody>
      </p:sp>
      <p:sp>
        <p:nvSpPr>
          <p:cNvPr id="37" name="Text 34"/>
          <p:cNvSpPr/>
          <p:nvPr/>
        </p:nvSpPr>
        <p:spPr>
          <a:xfrm>
            <a:off x="6949440" y="4242816"/>
            <a:ext cx="4754880" cy="274320"/>
          </a:xfrm>
          <a:prstGeom prst="rect">
            <a:avLst/>
          </a:prstGeom>
          <a:noFill/>
          <a:ln/>
        </p:spPr>
        <p:txBody>
          <a:bodyPr wrap="square" lIns="0" tIns="0" rIns="0" bIns="0" rtlCol="0" anchor="ctr"/>
          <a:lstStyle/>
          <a:p>
            <a:r>
              <a:rPr lang="en-US" sz="950" i="1">
                <a:solidFill>
                  <a:srgbClr val="6B6B6B"/>
                </a:solidFill>
                <a:latin typeface="Poppins"/>
                <a:ea typeface="Poppins" pitchFamily="34" charset="-122"/>
                <a:cs typeface="Poppins"/>
              </a:rPr>
              <a:t>Template08_Evaluation Forms.docx</a:t>
            </a:r>
            <a:endParaRPr lang="en-US" sz="950">
              <a:latin typeface="Poppins"/>
              <a:cs typeface="Poppins"/>
            </a:endParaRPr>
          </a:p>
        </p:txBody>
      </p:sp>
      <p:sp>
        <p:nvSpPr>
          <p:cNvPr id="38" name="Shape 35"/>
          <p:cNvSpPr/>
          <p:nvPr/>
        </p:nvSpPr>
        <p:spPr>
          <a:xfrm>
            <a:off x="6355080" y="4800600"/>
            <a:ext cx="457200" cy="457200"/>
          </a:xfrm>
          <a:prstGeom prst="ellipse">
            <a:avLst/>
          </a:prstGeom>
          <a:solidFill>
            <a:srgbClr val="FCE9EA"/>
          </a:solidFill>
          <a:ln/>
        </p:spPr>
        <p:txBody>
          <a:bodyPr/>
          <a:lstStyle/>
          <a:p>
            <a:endParaRPr lang="en-US"/>
          </a:p>
        </p:txBody>
      </p:sp>
      <p:sp>
        <p:nvSpPr>
          <p:cNvPr id="39" name="Text 36"/>
          <p:cNvSpPr/>
          <p:nvPr/>
        </p:nvSpPr>
        <p:spPr>
          <a:xfrm>
            <a:off x="6355080" y="4800600"/>
            <a:ext cx="457200" cy="457200"/>
          </a:xfrm>
          <a:prstGeom prst="rect">
            <a:avLst/>
          </a:prstGeom>
          <a:noFill/>
          <a:ln/>
        </p:spPr>
        <p:txBody>
          <a:bodyPr wrap="square" lIns="0" tIns="0" rIns="0" bIns="0" rtlCol="0" anchor="ctr"/>
          <a:lstStyle/>
          <a:p>
            <a:pPr marL="0" indent="0" algn="ctr">
              <a:buNone/>
            </a:pPr>
            <a:r>
              <a:rPr lang="en-US" sz="1600" b="1" dirty="0">
                <a:solidFill>
                  <a:srgbClr val="D21621"/>
                </a:solidFill>
                <a:latin typeface="Poppins" pitchFamily="34" charset="0"/>
                <a:ea typeface="Poppins" pitchFamily="34" charset="-122"/>
                <a:cs typeface="Poppins" pitchFamily="34" charset="-120"/>
              </a:rPr>
              <a:t>9</a:t>
            </a:r>
            <a:endParaRPr lang="en-US" sz="1600" dirty="0"/>
          </a:p>
        </p:txBody>
      </p:sp>
      <p:sp>
        <p:nvSpPr>
          <p:cNvPr id="40" name="Text 37"/>
          <p:cNvSpPr/>
          <p:nvPr/>
        </p:nvSpPr>
        <p:spPr>
          <a:xfrm>
            <a:off x="6949440" y="4754880"/>
            <a:ext cx="4572000" cy="320040"/>
          </a:xfrm>
          <a:prstGeom prst="rect">
            <a:avLst/>
          </a:prstGeom>
          <a:noFill/>
          <a:ln/>
        </p:spPr>
        <p:txBody>
          <a:bodyPr wrap="square" lIns="0" tIns="0" rIns="0" bIns="0" rtlCol="0" anchor="ctr"/>
          <a:lstStyle/>
          <a:p>
            <a:pPr marL="0" indent="0">
              <a:buNone/>
            </a:pPr>
            <a:r>
              <a:rPr lang="en-US" sz="1350" b="1" dirty="0">
                <a:solidFill>
                  <a:srgbClr val="1A1A1A"/>
                </a:solidFill>
                <a:latin typeface="Poppins" pitchFamily="34" charset="0"/>
                <a:ea typeface="Poppins" pitchFamily="34" charset="-122"/>
                <a:cs typeface="Poppins" pitchFamily="34" charset="-120"/>
              </a:rPr>
              <a:t>Data &amp; Geo Methodology</a:t>
            </a:r>
            <a:endParaRPr lang="en-US" sz="1350" dirty="0"/>
          </a:p>
        </p:txBody>
      </p:sp>
      <p:sp>
        <p:nvSpPr>
          <p:cNvPr id="41" name="Text 38"/>
          <p:cNvSpPr/>
          <p:nvPr/>
        </p:nvSpPr>
        <p:spPr>
          <a:xfrm>
            <a:off x="6949440" y="5065776"/>
            <a:ext cx="4754880" cy="274320"/>
          </a:xfrm>
          <a:prstGeom prst="rect">
            <a:avLst/>
          </a:prstGeom>
          <a:noFill/>
          <a:ln/>
        </p:spPr>
        <p:txBody>
          <a:bodyPr wrap="square" lIns="0" tIns="0" rIns="0" bIns="0" rtlCol="0" anchor="ctr"/>
          <a:lstStyle/>
          <a:p>
            <a:r>
              <a:rPr lang="en-US" sz="950" i="1">
                <a:solidFill>
                  <a:srgbClr val="6B6B6B"/>
                </a:solidFill>
                <a:latin typeface="Poppins"/>
                <a:ea typeface="Poppins" pitchFamily="34" charset="-122"/>
                <a:cs typeface="Poppins"/>
              </a:rPr>
              <a:t>Template09_Data and Geo Methodology.docx</a:t>
            </a:r>
            <a:endParaRPr lang="en-US" sz="950">
              <a:latin typeface="Poppins"/>
              <a:cs typeface="Poppins"/>
            </a:endParaRPr>
          </a:p>
        </p:txBody>
      </p:sp>
      <p:sp>
        <p:nvSpPr>
          <p:cNvPr id="42" name="Text 39"/>
          <p:cNvSpPr/>
          <p:nvPr/>
        </p:nvSpPr>
        <p:spPr>
          <a:xfrm>
            <a:off x="685800" y="6510528"/>
            <a:ext cx="7315200" cy="228600"/>
          </a:xfrm>
          <a:prstGeom prst="rect">
            <a:avLst/>
          </a:prstGeom>
          <a:noFill/>
          <a:ln/>
        </p:spPr>
        <p:txBody>
          <a:bodyPr wrap="square" lIns="0" tIns="0" rIns="0" bIns="0" rtlCol="0" anchor="ctr"/>
          <a:lstStyle/>
          <a:p>
            <a:pPr marL="0" indent="0">
              <a:buNone/>
            </a:pPr>
            <a:r>
              <a:rPr lang="en-US" sz="800" dirty="0">
                <a:solidFill>
                  <a:srgbClr val="6B6B6B"/>
                </a:solidFill>
                <a:latin typeface="Poppins" pitchFamily="34" charset="0"/>
                <a:ea typeface="Poppins" pitchFamily="34" charset="-122"/>
                <a:cs typeface="Poppins" pitchFamily="34" charset="-120"/>
              </a:rPr>
              <a:t>Community-Engaged Cardiovascular Health Toolkit</a:t>
            </a:r>
            <a:endParaRPr lang="en-US" sz="800" dirty="0"/>
          </a:p>
        </p:txBody>
      </p:sp>
      <p:sp>
        <p:nvSpPr>
          <p:cNvPr id="43" name="Text 40"/>
          <p:cNvSpPr/>
          <p:nvPr/>
        </p:nvSpPr>
        <p:spPr>
          <a:xfrm>
            <a:off x="11247120" y="6510528"/>
            <a:ext cx="502920" cy="228600"/>
          </a:xfrm>
          <a:prstGeom prst="rect">
            <a:avLst/>
          </a:prstGeom>
          <a:noFill/>
          <a:ln/>
        </p:spPr>
        <p:txBody>
          <a:bodyPr wrap="square" lIns="0" tIns="0" rIns="0" bIns="0" rtlCol="0" anchor="ctr"/>
          <a:lstStyle/>
          <a:p>
            <a:pPr marL="0" indent="0" algn="r">
              <a:buNone/>
            </a:pPr>
            <a:r>
              <a:rPr lang="en-US" sz="900" dirty="0">
                <a:solidFill>
                  <a:srgbClr val="6B6B6B"/>
                </a:solidFill>
                <a:latin typeface="Poppins" pitchFamily="34" charset="0"/>
                <a:ea typeface="Poppins" pitchFamily="34" charset="-122"/>
                <a:cs typeface="Poppins"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2488</Words>
  <Application>Microsoft Macintosh PowerPoint</Application>
  <PresentationFormat>Widescreen</PresentationFormat>
  <Paragraphs>385</Paragraphs>
  <Slides>23</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Community-Engaged Cardiovascular Health Toolkit</dc:title>
  <dc:subject>PptxGenJS Presentation</dc:subject>
  <dc:creator>Delaware Cardiovascular Health Learning Collaborative</dc:creator>
  <cp:lastModifiedBy>Jasmine Morton</cp:lastModifiedBy>
  <cp:revision>16</cp:revision>
  <dcterms:created xsi:type="dcterms:W3CDTF">2026-06-23T18:56:52Z</dcterms:created>
  <dcterms:modified xsi:type="dcterms:W3CDTF">2026-06-29T16:46:08Z</dcterms:modified>
</cp:coreProperties>
</file>