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66" r:id="rId4"/>
    <p:sldId id="267" r:id="rId5"/>
    <p:sldId id="268" r:id="rId6"/>
    <p:sldId id="269" r:id="rId7"/>
    <p:sldId id="270" r:id="rId8"/>
    <p:sldId id="271" r:id="rId9"/>
    <p:sldId id="258" r:id="rId10"/>
    <p:sldId id="259" r:id="rId11"/>
    <p:sldId id="272" r:id="rId12"/>
    <p:sldId id="273" r:id="rId13"/>
    <p:sldId id="286" r:id="rId14"/>
    <p:sldId id="287" r:id="rId15"/>
    <p:sldId id="275" r:id="rId16"/>
    <p:sldId id="281" r:id="rId17"/>
    <p:sldId id="283" r:id="rId18"/>
    <p:sldId id="284" r:id="rId19"/>
    <p:sldId id="285" r:id="rId20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7F26"/>
    <a:srgbClr val="006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3" autoAdjust="0"/>
    <p:restoredTop sz="94699"/>
  </p:normalViewPr>
  <p:slideViewPr>
    <p:cSldViewPr snapToGrid="0" snapToObjects="1">
      <p:cViewPr varScale="1">
        <p:scale>
          <a:sx n="67" d="100"/>
          <a:sy n="67" d="100"/>
        </p:scale>
        <p:origin x="54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04873-6AE6-C34A-B554-F94CC35A48A0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028EE-2680-A849-9732-48E7743CA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24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A5D6-8E2D-2342-AF0B-896195FAA6CD}" type="datetimeFigureOut">
              <a:rPr lang="en-US" smtClean="0"/>
              <a:t>11/2/2017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BCA36-E6F2-A346-9D59-7563F92DD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1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BCA36-E6F2-A346-9D59-7563F92DDB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00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84DF9-537B-4F8C-84DE-156EB7B16D09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47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45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0EB8-BB33-1640-9B13-DA05E9FEA96C}" type="datetime1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-252549" y="5399314"/>
            <a:ext cx="9396549" cy="1509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6340385" y="5399314"/>
            <a:ext cx="2810146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 b="0" i="0" kern="1200" dirty="0">
              <a:solidFill>
                <a:schemeClr val="bg1">
                  <a:lumMod val="50000"/>
                </a:schemeClr>
              </a:solidFill>
              <a:effectLst/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b="0" i="0" kern="1200" dirty="0">
                <a:solidFill>
                  <a:schemeClr val="bg1">
                    <a:lumMod val="50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Presented by:</a:t>
            </a:r>
          </a:p>
          <a:p>
            <a:r>
              <a:rPr lang="en-US" sz="2000" b="1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Daniel S. Weinstock</a:t>
            </a:r>
          </a:p>
          <a:p>
            <a:r>
              <a:rPr lang="en-US" sz="2000" b="1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Carolyn</a:t>
            </a:r>
            <a:r>
              <a:rPr lang="en-US" sz="2000" b="1" kern="1200" baseline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M. </a:t>
            </a:r>
            <a:r>
              <a:rPr lang="en-US" sz="2000" b="1" kern="1200" baseline="0" dirty="0" err="1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Chopko</a:t>
            </a:r>
            <a:endParaRPr lang="en-US" sz="2000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-923110" y="4606834"/>
            <a:ext cx="7898676" cy="2326943"/>
          </a:xfrm>
          <a:custGeom>
            <a:avLst/>
            <a:gdLst>
              <a:gd name="connsiteX0" fmla="*/ 5886995 w 5886995"/>
              <a:gd name="connsiteY0" fmla="*/ 0 h 2037805"/>
              <a:gd name="connsiteX1" fmla="*/ 0 w 5886995"/>
              <a:gd name="connsiteY1" fmla="*/ 0 h 2037805"/>
              <a:gd name="connsiteX2" fmla="*/ 0 w 5886995"/>
              <a:gd name="connsiteY2" fmla="*/ 2037805 h 2037805"/>
              <a:gd name="connsiteX3" fmla="*/ 4641669 w 5886995"/>
              <a:gd name="connsiteY3" fmla="*/ 2037805 h 2037805"/>
              <a:gd name="connsiteX4" fmla="*/ 5886995 w 5886995"/>
              <a:gd name="connsiteY4" fmla="*/ 0 h 203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6995" h="2037805">
                <a:moveTo>
                  <a:pt x="5886995" y="0"/>
                </a:moveTo>
                <a:lnTo>
                  <a:pt x="0" y="0"/>
                </a:lnTo>
                <a:lnTo>
                  <a:pt x="0" y="2037805"/>
                </a:lnTo>
                <a:lnTo>
                  <a:pt x="4641669" y="2037805"/>
                </a:lnTo>
                <a:lnTo>
                  <a:pt x="5886995" y="0"/>
                </a:lnTo>
                <a:close/>
              </a:path>
            </a:pathLst>
          </a:custGeom>
          <a:solidFill>
            <a:srgbClr val="006080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302759" y="4672786"/>
            <a:ext cx="54623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32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Empowering sympathetic jurors to see through deceptive spin on life expectancy and medical care needs</a:t>
            </a:r>
            <a:endParaRPr lang="en-US" sz="32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03" y="1659226"/>
            <a:ext cx="1871594" cy="181056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92D0E-11AF-F841-80D1-E29A405F135C}" type="datetime1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AD7A9-7D31-A046-A0E1-0710DB1F004D}" type="datetime1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rallelogram 15"/>
          <p:cNvSpPr/>
          <p:nvPr userDrawn="1"/>
        </p:nvSpPr>
        <p:spPr>
          <a:xfrm>
            <a:off x="-78377" y="1"/>
            <a:ext cx="5531850" cy="6740434"/>
          </a:xfrm>
          <a:custGeom>
            <a:avLst/>
            <a:gdLst>
              <a:gd name="connsiteX0" fmla="*/ 0 w 7341324"/>
              <a:gd name="connsiteY0" fmla="*/ 6418217 h 6418217"/>
              <a:gd name="connsiteX1" fmla="*/ 1604554 w 7341324"/>
              <a:gd name="connsiteY1" fmla="*/ 0 h 6418217"/>
              <a:gd name="connsiteX2" fmla="*/ 7341324 w 7341324"/>
              <a:gd name="connsiteY2" fmla="*/ 0 h 6418217"/>
              <a:gd name="connsiteX3" fmla="*/ 5736770 w 7341324"/>
              <a:gd name="connsiteY3" fmla="*/ 6418217 h 6418217"/>
              <a:gd name="connsiteX4" fmla="*/ 0 w 7341324"/>
              <a:gd name="connsiteY4" fmla="*/ 6418217 h 6418217"/>
              <a:gd name="connsiteX0" fmla="*/ 929641 w 5736770"/>
              <a:gd name="connsiteY0" fmla="*/ 6740434 h 6740434"/>
              <a:gd name="connsiteX1" fmla="*/ 0 w 5736770"/>
              <a:gd name="connsiteY1" fmla="*/ 0 h 6740434"/>
              <a:gd name="connsiteX2" fmla="*/ 5736770 w 5736770"/>
              <a:gd name="connsiteY2" fmla="*/ 0 h 6740434"/>
              <a:gd name="connsiteX3" fmla="*/ 4132216 w 5736770"/>
              <a:gd name="connsiteY3" fmla="*/ 6418217 h 6740434"/>
              <a:gd name="connsiteX4" fmla="*/ 929641 w 5736770"/>
              <a:gd name="connsiteY4" fmla="*/ 6740434 h 6740434"/>
              <a:gd name="connsiteX0" fmla="*/ 0 w 4807129"/>
              <a:gd name="connsiteY0" fmla="*/ 6740434 h 6740434"/>
              <a:gd name="connsiteX1" fmla="*/ 28302 w 4807129"/>
              <a:gd name="connsiteY1" fmla="*/ 8709 h 6740434"/>
              <a:gd name="connsiteX2" fmla="*/ 4807129 w 4807129"/>
              <a:gd name="connsiteY2" fmla="*/ 0 h 6740434"/>
              <a:gd name="connsiteX3" fmla="*/ 3202575 w 4807129"/>
              <a:gd name="connsiteY3" fmla="*/ 6418217 h 6740434"/>
              <a:gd name="connsiteX4" fmla="*/ 0 w 4807129"/>
              <a:gd name="connsiteY4" fmla="*/ 6740434 h 6740434"/>
              <a:gd name="connsiteX0" fmla="*/ 0 w 4807129"/>
              <a:gd name="connsiteY0" fmla="*/ 6740434 h 6740434"/>
              <a:gd name="connsiteX1" fmla="*/ 28302 w 4807129"/>
              <a:gd name="connsiteY1" fmla="*/ 8709 h 6740434"/>
              <a:gd name="connsiteX2" fmla="*/ 4807129 w 4807129"/>
              <a:gd name="connsiteY2" fmla="*/ 0 h 6740434"/>
              <a:gd name="connsiteX3" fmla="*/ 3202575 w 4807129"/>
              <a:gd name="connsiteY3" fmla="*/ 6418217 h 6740434"/>
              <a:gd name="connsiteX4" fmla="*/ 0 w 4807129"/>
              <a:gd name="connsiteY4" fmla="*/ 6740434 h 6740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7129" h="6740434">
                <a:moveTo>
                  <a:pt x="0" y="6740434"/>
                </a:moveTo>
                <a:cubicBezTo>
                  <a:pt x="9434" y="4496526"/>
                  <a:pt x="-15966" y="2261326"/>
                  <a:pt x="28302" y="8709"/>
                </a:cubicBezTo>
                <a:lnTo>
                  <a:pt x="4807129" y="0"/>
                </a:lnTo>
                <a:lnTo>
                  <a:pt x="3202575" y="6418217"/>
                </a:lnTo>
                <a:lnTo>
                  <a:pt x="0" y="67404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/>
          <p:cNvSpPr/>
          <p:nvPr userDrawn="1"/>
        </p:nvSpPr>
        <p:spPr>
          <a:xfrm>
            <a:off x="8081555" y="6165669"/>
            <a:ext cx="1131424" cy="612729"/>
          </a:xfrm>
          <a:prstGeom prst="parallelogram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055" y="1424048"/>
            <a:ext cx="8620940" cy="438089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1595" y="6272669"/>
            <a:ext cx="2057400" cy="365125"/>
          </a:xfr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fld id="{1A9CBF77-95E6-604E-BCFC-0A6922100E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arallelogram 12"/>
          <p:cNvSpPr/>
          <p:nvPr userDrawn="1"/>
        </p:nvSpPr>
        <p:spPr>
          <a:xfrm>
            <a:off x="-531222" y="6165669"/>
            <a:ext cx="7936014" cy="612729"/>
          </a:xfrm>
          <a:prstGeom prst="parallelogram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/>
          <p:cNvSpPr/>
          <p:nvPr userDrawn="1"/>
        </p:nvSpPr>
        <p:spPr>
          <a:xfrm>
            <a:off x="-531223" y="217714"/>
            <a:ext cx="5904412" cy="1114018"/>
          </a:xfrm>
          <a:prstGeom prst="parallelogram">
            <a:avLst/>
          </a:prstGeom>
          <a:solidFill>
            <a:srgbClr val="006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/>
          <p:cNvSpPr/>
          <p:nvPr userDrawn="1"/>
        </p:nvSpPr>
        <p:spPr>
          <a:xfrm>
            <a:off x="5085804" y="924402"/>
            <a:ext cx="4432663" cy="407330"/>
          </a:xfrm>
          <a:prstGeom prst="parallelogram">
            <a:avLst/>
          </a:prstGeom>
          <a:solidFill>
            <a:srgbClr val="BC7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056" y="286160"/>
            <a:ext cx="4448447" cy="994681"/>
          </a:xfrm>
          <a:noFill/>
        </p:spPr>
        <p:txBody>
          <a:bodyPr>
            <a:noAutofit/>
          </a:bodyPr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Your title goes here</a:t>
            </a:r>
            <a:br>
              <a:rPr lang="en-US" dirty="0"/>
            </a:br>
            <a:r>
              <a:rPr lang="en-US" dirty="0"/>
              <a:t>and here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05" y="5965371"/>
            <a:ext cx="592872" cy="573540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373688" y="923924"/>
            <a:ext cx="2960687" cy="426457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Text goes here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31B2-3031-D449-B5EE-B521ABE70741}" type="datetime1">
              <a:rPr lang="en-US" smtClean="0"/>
              <a:t>11/2/2017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4AFF0-D5F7-C548-BAAD-54DBA1E56A16}" type="datetime1">
              <a:rPr lang="en-US" smtClean="0"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E0755-260D-FF45-951F-339E2B826240}" type="datetime1">
              <a:rPr lang="en-US" smtClean="0"/>
              <a:t>11/2/2017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57999-0388-5F4E-9089-FCB29D51A9FD}" type="datetime1">
              <a:rPr lang="en-US" smtClean="0"/>
              <a:t>11/2/2017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86F3A-155C-B541-B533-021CD061BE7D}" type="datetime1">
              <a:rPr lang="en-US" smtClean="0"/>
              <a:t>11/2/2017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73CA-A4B8-8C4B-933C-7018645406BB}" type="datetime1">
              <a:rPr lang="en-US" smtClean="0"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08DA-E0A8-C24A-81EE-F554D549D89A}" type="datetime1">
              <a:rPr lang="en-US" smtClean="0"/>
              <a:t>11/2/2017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11142-C957-5D4D-8CDC-04A61AE67536}" type="datetime1">
              <a:rPr lang="en-US" smtClean="0"/>
              <a:t>11/2/2017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CBF77-95E6-604E-BCFC-0A6922100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0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03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latin typeface="Arial Narrow" panose="020B0606020202030204" pitchFamily="34" charset="0"/>
              </a:rPr>
              <a:t>Dr. Williams failed to timely order repeat BPP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latin typeface="Arial Narrow" panose="020B0606020202030204" pitchFamily="34" charset="0"/>
              </a:rPr>
              <a:t>Dr. </a:t>
            </a:r>
            <a:r>
              <a:rPr lang="en-US" dirty="0" err="1">
                <a:latin typeface="Arial Narrow" panose="020B0606020202030204" pitchFamily="34" charset="0"/>
              </a:rPr>
              <a:t>Hearin</a:t>
            </a:r>
            <a:r>
              <a:rPr lang="en-US" dirty="0">
                <a:latin typeface="Arial Narrow" panose="020B0606020202030204" pitchFamily="34" charset="0"/>
              </a:rPr>
              <a:t> and/or Dr. Lipscomb “dropped the ball” in setting up MFM consult.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latin typeface="Arial Narrow" panose="020B0606020202030204" pitchFamily="34" charset="0"/>
              </a:rPr>
              <a:t>GMC delayed admission / EFM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latin typeface="Arial Narrow" panose="020B0606020202030204" pitchFamily="34" charset="0"/>
              </a:rPr>
              <a:t>Another miscommunication between Dr. </a:t>
            </a:r>
            <a:r>
              <a:rPr lang="en-US" dirty="0" err="1">
                <a:latin typeface="Arial Narrow" panose="020B0606020202030204" pitchFamily="34" charset="0"/>
              </a:rPr>
              <a:t>Hearin</a:t>
            </a:r>
            <a:r>
              <a:rPr lang="en-US" dirty="0">
                <a:latin typeface="Arial Narrow" panose="020B0606020202030204" pitchFamily="34" charset="0"/>
              </a:rPr>
              <a:t> and Dr. Lipscomb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latin typeface="Arial Narrow" panose="020B0606020202030204" pitchFamily="34" charset="0"/>
              </a:rPr>
              <a:t>GMC violated its own policy and delayed BPP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rial Narrow" panose="020B0606020202030204" pitchFamily="34" charset="0"/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Negligent Acts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31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CBF77-95E6-604E-BCFC-0A6922100EF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GMC Ultrasound Imaging Prioritization Policy</a:t>
            </a:r>
            <a:endParaRPr lang="en-US" sz="32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6176A5A8-BDA4-4575-A811-E26FE05965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8" t="10484" r="4473" b="15035"/>
          <a:stretch/>
        </p:blipFill>
        <p:spPr>
          <a:xfrm>
            <a:off x="1347879" y="1465096"/>
            <a:ext cx="7603691" cy="458102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0E29F89-0701-4FFC-8660-E5E040236B03}"/>
              </a:ext>
            </a:extLst>
          </p:cNvPr>
          <p:cNvSpPr/>
          <p:nvPr/>
        </p:nvSpPr>
        <p:spPr>
          <a:xfrm>
            <a:off x="1319350" y="1424048"/>
            <a:ext cx="1592580" cy="258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CEA2EC0A-F2A5-44C5-ACAD-AC0758488F92}"/>
              </a:ext>
            </a:extLst>
          </p:cNvPr>
          <p:cNvSpPr/>
          <p:nvPr/>
        </p:nvSpPr>
        <p:spPr>
          <a:xfrm rot="5400000">
            <a:off x="-649209" y="3618028"/>
            <a:ext cx="3985262" cy="132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44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CBF77-95E6-604E-BCFC-0A6922100EF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Christina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Migliore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8737" y="1472058"/>
            <a:ext cx="6053137" cy="453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0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/>
          <a:srcRect l="11413" t="54042" r="80616" b="18667"/>
          <a:stretch/>
        </p:blipFill>
        <p:spPr>
          <a:xfrm>
            <a:off x="1135380" y="4887757"/>
            <a:ext cx="716280" cy="103537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/>
          <a:srcRect l="28712" t="54042" r="65918" b="18667"/>
          <a:stretch/>
        </p:blipFill>
        <p:spPr>
          <a:xfrm>
            <a:off x="2689860" y="4887757"/>
            <a:ext cx="482600" cy="103537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/>
          <a:srcRect l="44739" t="54042" r="44917" b="18667"/>
          <a:stretch/>
        </p:blipFill>
        <p:spPr>
          <a:xfrm>
            <a:off x="4130040" y="4887757"/>
            <a:ext cx="929640" cy="103537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l="64270" t="54042" r="27139" b="18667"/>
          <a:stretch/>
        </p:blipFill>
        <p:spPr>
          <a:xfrm>
            <a:off x="5885180" y="4887757"/>
            <a:ext cx="772160" cy="103537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3"/>
          <a:srcRect l="93350" t="54042" r="490" b="18667"/>
          <a:stretch/>
        </p:blipFill>
        <p:spPr>
          <a:xfrm>
            <a:off x="8498840" y="4887757"/>
            <a:ext cx="553720" cy="10353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/>
          <a:srcRect t="54042" r="88264" b="18667"/>
          <a:stretch/>
        </p:blipFill>
        <p:spPr>
          <a:xfrm>
            <a:off x="109741" y="4887757"/>
            <a:ext cx="1054595" cy="1035379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6663559" y="4902884"/>
            <a:ext cx="1829796" cy="1009245"/>
          </a:xfrm>
          <a:prstGeom prst="rect">
            <a:avLst/>
          </a:prstGeom>
          <a:solidFill>
            <a:srgbClr val="E6EDF6"/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Zetah</a:t>
            </a:r>
            <a:r>
              <a:rPr lang="en-US" sz="1200" b="1" dirty="0">
                <a:solidFill>
                  <a:srgbClr val="FF0000"/>
                </a:solidFill>
                <a:latin typeface="Arial Narrow" panose="020B0606020202030204" pitchFamily="34" charset="0"/>
              </a:rPr>
              <a:t> Louis 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Arial Narrow" panose="020B0606020202030204" pitchFamily="34" charset="0"/>
              </a:rPr>
              <a:t>STAT  BPP</a:t>
            </a:r>
          </a:p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10:30 – 11:06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174373" y="4895265"/>
            <a:ext cx="951919" cy="1005840"/>
          </a:xfrm>
          <a:prstGeom prst="rect">
            <a:avLst/>
          </a:prstGeom>
          <a:solidFill>
            <a:srgbClr val="E6EDF6"/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 Narrow" panose="020B0606020202030204" pitchFamily="34" charset="0"/>
              </a:rPr>
              <a:t>Routine 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Arial Narrow" panose="020B0606020202030204" pitchFamily="34" charset="0"/>
              </a:rPr>
              <a:t>Study</a:t>
            </a:r>
          </a:p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9:22 – 9:40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063003" y="4895265"/>
            <a:ext cx="822790" cy="1005840"/>
          </a:xfrm>
          <a:prstGeom prst="rect">
            <a:avLst/>
          </a:prstGeom>
          <a:solidFill>
            <a:srgbClr val="E6EDF6"/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STAT </a:t>
            </a:r>
          </a:p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Study</a:t>
            </a:r>
          </a:p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10:04 – 10:14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849815" y="4895265"/>
            <a:ext cx="840833" cy="1005840"/>
          </a:xfrm>
          <a:prstGeom prst="rect">
            <a:avLst/>
          </a:prstGeom>
          <a:solidFill>
            <a:srgbClr val="E6EDF6"/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STAT </a:t>
            </a:r>
          </a:p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Study</a:t>
            </a:r>
          </a:p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8:59 – 9:11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/>
          <a:srcRect t="27344" r="88332" b="45365"/>
          <a:stretch/>
        </p:blipFill>
        <p:spPr>
          <a:xfrm>
            <a:off x="109741" y="3877089"/>
            <a:ext cx="1048499" cy="10353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/>
          <a:srcRect l="11626" t="27344" r="65224" b="45365"/>
          <a:stretch/>
        </p:blipFill>
        <p:spPr>
          <a:xfrm>
            <a:off x="1154430" y="3877089"/>
            <a:ext cx="2080260" cy="103188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/>
          <a:srcRect l="43681" t="27344" r="646" b="45365"/>
          <a:stretch/>
        </p:blipFill>
        <p:spPr>
          <a:xfrm>
            <a:off x="4034790" y="3877089"/>
            <a:ext cx="5002530" cy="10318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88331" b="72155"/>
          <a:stretch/>
        </p:blipFill>
        <p:spPr>
          <a:xfrm>
            <a:off x="109741" y="2864406"/>
            <a:ext cx="1048499" cy="10564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/>
          <a:srcRect l="11753" r="72052" b="72155"/>
          <a:stretch/>
        </p:blipFill>
        <p:spPr>
          <a:xfrm>
            <a:off x="1165860" y="2864406"/>
            <a:ext cx="1455420" cy="102715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/>
          <a:srcRect l="37615" r="51814" b="72155"/>
          <a:stretch/>
        </p:blipFill>
        <p:spPr>
          <a:xfrm>
            <a:off x="3489960" y="2864406"/>
            <a:ext cx="949960" cy="1027157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2622430" y="2893273"/>
            <a:ext cx="867311" cy="983816"/>
          </a:xfrm>
          <a:prstGeom prst="rect">
            <a:avLst/>
          </a:prstGeom>
          <a:solidFill>
            <a:srgbClr val="E6EDF6"/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 Narrow" panose="020B0606020202030204" pitchFamily="34" charset="0"/>
              </a:rPr>
              <a:t>Routine 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Arial Narrow" panose="020B0606020202030204" pitchFamily="34" charset="0"/>
              </a:rPr>
              <a:t>Study</a:t>
            </a:r>
          </a:p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9:10 – 9:29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/>
          <a:srcRect l="56777" r="572" b="72155"/>
          <a:stretch/>
        </p:blipFill>
        <p:spPr>
          <a:xfrm>
            <a:off x="5212080" y="2864406"/>
            <a:ext cx="3832860" cy="1027157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4445402" y="2893273"/>
            <a:ext cx="761385" cy="983816"/>
          </a:xfrm>
          <a:prstGeom prst="rect">
            <a:avLst/>
          </a:prstGeom>
          <a:solidFill>
            <a:srgbClr val="E6EDF6"/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 Narrow" panose="020B0606020202030204" pitchFamily="34" charset="0"/>
              </a:rPr>
              <a:t>Routine Study</a:t>
            </a:r>
          </a:p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9:44 – 10:06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09550" y="0"/>
            <a:ext cx="8915400" cy="6391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GMC Ultrasound Imaging Prioritization Policy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7BF8F-6F0D-4CE6-9C0B-1E98B56B97BA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13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49690" y="2029956"/>
            <a:ext cx="856752" cy="3891837"/>
            <a:chOff x="1049690" y="2029956"/>
            <a:chExt cx="856752" cy="3891837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1457868" y="2454059"/>
              <a:ext cx="0" cy="346773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1049690" y="2029956"/>
              <a:ext cx="856752" cy="860486"/>
            </a:xfrm>
            <a:prstGeom prst="rect">
              <a:avLst/>
            </a:prstGeom>
            <a:solidFill>
              <a:srgbClr val="E6EDF6"/>
            </a:solidFill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 u="sng" dirty="0" err="1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Zetah</a:t>
              </a:r>
              <a:r>
                <a:rPr lang="en-US" sz="1200" b="1" u="sng" dirty="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 Louis</a:t>
              </a:r>
            </a:p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STAT BPP ORDERED</a:t>
              </a:r>
            </a:p>
            <a:p>
              <a:pPr algn="ctr"/>
              <a:r>
                <a:rPr lang="en-US" sz="1200" dirty="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8:50 PM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144703" y="2029956"/>
            <a:ext cx="1037721" cy="3897220"/>
            <a:chOff x="6144703" y="2029956"/>
            <a:chExt cx="1037721" cy="3897220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6663559" y="2459442"/>
              <a:ext cx="0" cy="346773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6144703" y="2029956"/>
              <a:ext cx="1037721" cy="858972"/>
            </a:xfrm>
            <a:prstGeom prst="rect">
              <a:avLst/>
            </a:prstGeom>
            <a:solidFill>
              <a:srgbClr val="E6EDF6"/>
            </a:solidFill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 u="sng" dirty="0" err="1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Zetah</a:t>
              </a:r>
              <a:r>
                <a:rPr lang="en-US" sz="1200" b="1" u="sng" dirty="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 Louis </a:t>
              </a:r>
            </a:p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STAT  BPP STARTED</a:t>
              </a:r>
            </a:p>
            <a:p>
              <a:pPr algn="ctr"/>
              <a:r>
                <a:rPr lang="en-US" sz="1200" b="1" dirty="0">
                  <a:solidFill>
                    <a:sysClr val="windowText" lastClr="000000"/>
                  </a:solidFill>
                  <a:latin typeface="Arial Narrow" panose="020B0606020202030204" pitchFamily="34" charset="0"/>
                </a:rPr>
                <a:t>10:30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38023" y="730194"/>
            <a:ext cx="6078481" cy="1232115"/>
            <a:chOff x="2029199" y="730194"/>
            <a:chExt cx="6622778" cy="1342445"/>
          </a:xfrm>
        </p:grpSpPr>
        <p:sp>
          <p:nvSpPr>
            <p:cNvPr id="36" name="Rectangle 35"/>
            <p:cNvSpPr/>
            <p:nvPr/>
          </p:nvSpPr>
          <p:spPr>
            <a:xfrm>
              <a:off x="2029199" y="730194"/>
              <a:ext cx="6606801" cy="13424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2029199" y="745573"/>
              <a:ext cx="6622778" cy="1223265"/>
              <a:chOff x="2029199" y="745573"/>
              <a:chExt cx="6622778" cy="1223265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2114550" y="800941"/>
                <a:ext cx="4337050" cy="16160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096963" y="1197561"/>
                <a:ext cx="6485642" cy="18072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114550" y="1362594"/>
                <a:ext cx="6176010" cy="16941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125232" y="1805406"/>
                <a:ext cx="5943600" cy="16160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13" t="7402" r="59503" b="90328"/>
              <a:stretch/>
            </p:blipFill>
            <p:spPr>
              <a:xfrm>
                <a:off x="2086665" y="745573"/>
                <a:ext cx="2561047" cy="250107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13" t="9913" r="67334" b="88150"/>
              <a:stretch/>
            </p:blipFill>
            <p:spPr>
              <a:xfrm>
                <a:off x="4586290" y="762544"/>
                <a:ext cx="1894407" cy="213361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12" t="21050" r="13609" b="74102"/>
              <a:stretch/>
            </p:blipFill>
            <p:spPr>
              <a:xfrm>
                <a:off x="2114550" y="1035461"/>
                <a:ext cx="6468055" cy="534079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2029199" y="962546"/>
                <a:ext cx="66068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prstClr val="black"/>
                    </a:solidFill>
                  </a:rPr>
                  <a:t>*     *     *</a:t>
                </a:r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12" t="30831" r="19817" b="65941"/>
              <a:stretch/>
            </p:blipFill>
            <p:spPr>
              <a:xfrm>
                <a:off x="2096963" y="1613238"/>
                <a:ext cx="5939597" cy="355600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2045176" y="1533759"/>
                <a:ext cx="66068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prstClr val="black"/>
                    </a:solidFill>
                  </a:rPr>
                  <a:t>*     *     *</a:t>
                </a:r>
              </a:p>
            </p:txBody>
          </p:sp>
        </p:grpSp>
      </p:grpSp>
      <p:sp>
        <p:nvSpPr>
          <p:cNvPr id="49" name="Rectangle 48"/>
          <p:cNvSpPr/>
          <p:nvPr/>
        </p:nvSpPr>
        <p:spPr>
          <a:xfrm>
            <a:off x="3232125" y="3881917"/>
            <a:ext cx="796604" cy="1005840"/>
          </a:xfrm>
          <a:prstGeom prst="rect">
            <a:avLst/>
          </a:prstGeom>
          <a:solidFill>
            <a:srgbClr val="E6EDF6"/>
          </a:solidFill>
          <a:ln w="127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 Narrow" panose="020B0606020202030204" pitchFamily="34" charset="0"/>
              </a:rPr>
              <a:t>Routine Study</a:t>
            </a:r>
          </a:p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Arial Narrow" panose="020B0606020202030204" pitchFamily="34" charset="0"/>
              </a:rPr>
              <a:t>9:25 – 9:34</a:t>
            </a:r>
          </a:p>
        </p:txBody>
      </p:sp>
      <p:graphicFrame>
        <p:nvGraphicFramePr>
          <p:cNvPr id="55" name="Table 54"/>
          <p:cNvGraphicFramePr>
            <a:graphicFrameLocks noGrp="1"/>
          </p:cNvGraphicFramePr>
          <p:nvPr>
            <p:extLst/>
          </p:nvPr>
        </p:nvGraphicFramePr>
        <p:xfrm>
          <a:off x="147150" y="5916170"/>
          <a:ext cx="8860228" cy="621089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0089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51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851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8512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8512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8512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8512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85124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8512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85124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85124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6210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Time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8:45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9:00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9:15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9:30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9:45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10:00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10:15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10:30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10:45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11:00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186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1" grpId="0" animBg="1"/>
      <p:bldP spid="52" grpId="0" animBg="1"/>
      <p:bldP spid="50" grpId="0" animBg="1"/>
      <p:bldP spid="54" grpId="0" animBg="1"/>
      <p:bldP spid="53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EF228A9-DAF9-4D36-9F5C-D1832FC54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CBF77-95E6-604E-BCFC-0A6922100E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655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3B288F55-1609-459F-9FD0-5696A3E62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223" y="1637210"/>
            <a:ext cx="6766560" cy="3807728"/>
          </a:xfr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CBF77-95E6-604E-BCFC-0A6922100EF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54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EF228A9-DAF9-4D36-9F5C-D1832FC54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651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CBF77-95E6-604E-BCFC-0A6922100EF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Verdict Form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AD267EE-C3EB-41C3-958F-547E8ACC0567}"/>
              </a:ext>
            </a:extLst>
          </p:cNvPr>
          <p:cNvGrpSpPr/>
          <p:nvPr/>
        </p:nvGrpSpPr>
        <p:grpSpPr>
          <a:xfrm>
            <a:off x="1161051" y="1513240"/>
            <a:ext cx="3089434" cy="3676119"/>
            <a:chOff x="1161051" y="1513240"/>
            <a:chExt cx="3089434" cy="36761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A78C1E89-4F17-498F-B2B3-2F4B7F010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7970" y="1638896"/>
              <a:ext cx="2922515" cy="35504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3152D5E5-F568-4800-85ED-65963E32A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0662" y="1570217"/>
              <a:ext cx="2922515" cy="35504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6A229E47-7D75-4F4C-BBD5-6B1C97096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1051" y="1513240"/>
              <a:ext cx="2906328" cy="354849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C38AB54-0A1D-4218-AEB2-826FA671F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210" y="2244350"/>
            <a:ext cx="2910471" cy="37311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Isosceles Triangle 16">
            <a:extLst>
              <a:ext uri="{FF2B5EF4-FFF2-40B4-BE49-F238E27FC236}">
                <a16:creationId xmlns="" xmlns:a16="http://schemas.microsoft.com/office/drawing/2014/main" id="{8C287047-55EC-4884-ACA3-7B7098EE81DB}"/>
              </a:ext>
            </a:extLst>
          </p:cNvPr>
          <p:cNvSpPr/>
          <p:nvPr/>
        </p:nvSpPr>
        <p:spPr>
          <a:xfrm rot="19796843">
            <a:off x="4723676" y="4833049"/>
            <a:ext cx="770501" cy="237970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85EA4DE6-27F1-4644-A77B-3B35BF369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33683" y="2525470"/>
            <a:ext cx="4220975" cy="2316847"/>
          </a:xfrm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4096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2FD58880-FD53-4926-8E92-58B792533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145" y="1588880"/>
            <a:ext cx="3223358" cy="4381500"/>
          </a:xfr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CBF77-95E6-604E-BCFC-0A6922100EF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Care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C3CEB03-8802-4AAE-A56E-947D17652C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299" r="15453" b="-1"/>
          <a:stretch/>
        </p:blipFill>
        <p:spPr>
          <a:xfrm>
            <a:off x="2849403" y="2963768"/>
            <a:ext cx="4711477" cy="223609"/>
          </a:xfrm>
          <a:prstGeom prst="rect">
            <a:avLst/>
          </a:prstGeom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D0AA72A-EEA4-4E9D-9134-9196E34731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2" r="3464" b="1"/>
          <a:stretch/>
        </p:blipFill>
        <p:spPr>
          <a:xfrm>
            <a:off x="2849403" y="3528291"/>
            <a:ext cx="5083534" cy="517964"/>
          </a:xfrm>
          <a:prstGeom prst="rect">
            <a:avLst/>
          </a:prstGeom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Isosceles Triangle 15">
            <a:extLst>
              <a:ext uri="{FF2B5EF4-FFF2-40B4-BE49-F238E27FC236}">
                <a16:creationId xmlns="" xmlns:a16="http://schemas.microsoft.com/office/drawing/2014/main" id="{A8E0A784-5F37-441A-B95A-833A12110368}"/>
              </a:ext>
            </a:extLst>
          </p:cNvPr>
          <p:cNvSpPr/>
          <p:nvPr/>
        </p:nvSpPr>
        <p:spPr>
          <a:xfrm rot="19867491">
            <a:off x="3365320" y="2476531"/>
            <a:ext cx="666709" cy="197476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870EA38-908E-428B-B73B-8122C8FB1F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0523"/>
          <a:stretch/>
        </p:blipFill>
        <p:spPr>
          <a:xfrm>
            <a:off x="3463989" y="1870924"/>
            <a:ext cx="3390042" cy="619672"/>
          </a:xfrm>
          <a:prstGeom prst="rect">
            <a:avLst/>
          </a:prstGeom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2186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CBF77-95E6-604E-BCFC-0A6922100EF3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056" y="286160"/>
            <a:ext cx="4862104" cy="994681"/>
          </a:xfrm>
        </p:spPr>
        <p:txBody>
          <a:bodyPr/>
          <a:lstStyle/>
          <a:p>
            <a:r>
              <a:rPr lang="en-US" sz="2600" b="1" dirty="0"/>
              <a:t>Survival Rates Among Children With Severe Neurologic Disabilities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7">
            <a:extLst>
              <a:ext uri="{FF2B5EF4-FFF2-40B4-BE49-F238E27FC236}">
                <a16:creationId xmlns="" xmlns:a16="http://schemas.microsoft.com/office/drawing/2014/main" id="{C9DC2A7A-1102-47D6-9825-C64C76F6D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" t="16667" r="7403" b="3809"/>
          <a:stretch/>
        </p:blipFill>
        <p:spPr>
          <a:xfrm>
            <a:off x="1553923" y="1453392"/>
            <a:ext cx="6629957" cy="4538125"/>
          </a:xfrm>
        </p:spPr>
      </p:pic>
    </p:spTree>
    <p:extLst>
      <p:ext uri="{BB962C8B-B14F-4D97-AF65-F5344CB8AC3E}">
        <p14:creationId xmlns:p14="http://schemas.microsoft.com/office/powerpoint/2010/main" val="1370235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62EF627-EA91-49E5-A91A-2C0F57450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55" y="1748566"/>
            <a:ext cx="5820296" cy="38226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620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Arial Narrow" panose="020B0606020202030204" pitchFamily="34" charset="0"/>
            </a:endParaRPr>
          </a:p>
          <a:p>
            <a:pPr marL="514350" indent="-514350">
              <a:buAutoNum type="arabicPeriod"/>
            </a:pPr>
            <a:r>
              <a:rPr lang="en-US" dirty="0">
                <a:latin typeface="Arial Narrow" panose="020B0606020202030204" pitchFamily="34" charset="0"/>
              </a:rPr>
              <a:t>Dr. Williams failed to timely order repeat BPP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>
                <a:latin typeface="Arial Narrow" panose="020B0606020202030204" pitchFamily="34" charset="0"/>
              </a:rPr>
              <a:t>2.  Dr. </a:t>
            </a:r>
            <a:r>
              <a:rPr lang="en-US" dirty="0" err="1">
                <a:latin typeface="Arial Narrow" panose="020B0606020202030204" pitchFamily="34" charset="0"/>
              </a:rPr>
              <a:t>Hearin</a:t>
            </a:r>
            <a:r>
              <a:rPr lang="en-US" dirty="0">
                <a:latin typeface="Arial Narrow" panose="020B0606020202030204" pitchFamily="34" charset="0"/>
              </a:rPr>
              <a:t> and/or Dr. Lipscomb “dropped the ball” in setting up  </a:t>
            </a:r>
          </a:p>
          <a:p>
            <a:pPr marL="0" indent="0">
              <a:buNone/>
            </a:pPr>
            <a:r>
              <a:rPr lang="en-US" dirty="0">
                <a:latin typeface="Arial Narrow" panose="020B0606020202030204" pitchFamily="34" charset="0"/>
              </a:rPr>
              <a:t>     MFM consult.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latin typeface="Arial Narrow" panose="020B0606020202030204" pitchFamily="34" charset="0"/>
              </a:rPr>
              <a:t>3.  GMC delayed admission / EFM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Negligent Acts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9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Dr. </a:t>
            </a:r>
            <a:r>
              <a:rPr lang="en-US" b="1" dirty="0" err="1"/>
              <a:t>Hearin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1112" y="1491704"/>
            <a:ext cx="6000749" cy="45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7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25, 2015 GMC Admit Record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7F91B3F5-E5E6-47E2-B684-4ABF7CBE70DF}"/>
              </a:ext>
            </a:extLst>
          </p:cNvPr>
          <p:cNvGrpSpPr/>
          <p:nvPr/>
        </p:nvGrpSpPr>
        <p:grpSpPr>
          <a:xfrm>
            <a:off x="2604914" y="1587020"/>
            <a:ext cx="3643754" cy="4291591"/>
            <a:chOff x="352293" y="993262"/>
            <a:chExt cx="3746692" cy="4741717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59726C1F-4354-4E93-BC44-441FE582F026}"/>
                </a:ext>
              </a:extLst>
            </p:cNvPr>
            <p:cNvGrpSpPr/>
            <p:nvPr/>
          </p:nvGrpSpPr>
          <p:grpSpPr>
            <a:xfrm>
              <a:off x="352293" y="993262"/>
              <a:ext cx="3746692" cy="4741717"/>
              <a:chOff x="277793" y="925974"/>
              <a:chExt cx="3530278" cy="4467829"/>
            </a:xfrm>
          </p:grpSpPr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E2992B6D-1F96-4CC5-966E-5769C3D0C657}"/>
                  </a:ext>
                </a:extLst>
              </p:cNvPr>
              <p:cNvSpPr/>
              <p:nvPr userDrawn="1"/>
            </p:nvSpPr>
            <p:spPr>
              <a:xfrm>
                <a:off x="451413" y="1111170"/>
                <a:ext cx="3356658" cy="4282633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44546A">
                    <a:lumMod val="75000"/>
                  </a:srgb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id="{C0228569-4A74-4BAF-92E5-04723065707D}"/>
                  </a:ext>
                </a:extLst>
              </p:cNvPr>
              <p:cNvSpPr/>
              <p:nvPr userDrawn="1"/>
            </p:nvSpPr>
            <p:spPr>
              <a:xfrm>
                <a:off x="393539" y="1049438"/>
                <a:ext cx="3356658" cy="4282633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44546A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06BECD51-B157-44BE-9494-B90FE04F8FFB}"/>
                  </a:ext>
                </a:extLst>
              </p:cNvPr>
              <p:cNvSpPr/>
              <p:nvPr userDrawn="1"/>
            </p:nvSpPr>
            <p:spPr>
              <a:xfrm>
                <a:off x="335666" y="987706"/>
                <a:ext cx="3356658" cy="4282633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44546A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="" xmlns:a16="http://schemas.microsoft.com/office/drawing/2014/main" id="{94FCF799-2982-44FB-A591-37B46EE3E60A}"/>
                  </a:ext>
                </a:extLst>
              </p:cNvPr>
              <p:cNvSpPr/>
              <p:nvPr userDrawn="1"/>
            </p:nvSpPr>
            <p:spPr>
              <a:xfrm>
                <a:off x="277793" y="925974"/>
                <a:ext cx="3356658" cy="428263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546A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797EBBFC-8C3E-4451-8121-3BE057942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293" y="993263"/>
              <a:ext cx="3548993" cy="459281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F0AA641F-7858-44FB-B844-D061BD20EF39}"/>
                </a:ext>
              </a:extLst>
            </p:cNvPr>
            <p:cNvGrpSpPr/>
            <p:nvPr/>
          </p:nvGrpSpPr>
          <p:grpSpPr>
            <a:xfrm>
              <a:off x="1890541" y="1607825"/>
              <a:ext cx="1805941" cy="2390067"/>
              <a:chOff x="1737359" y="1676405"/>
              <a:chExt cx="1805941" cy="239006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="" xmlns:a16="http://schemas.microsoft.com/office/drawing/2014/main" id="{FE035D16-D1FB-419A-9A6D-8F22B74D1708}"/>
                  </a:ext>
                </a:extLst>
              </p:cNvPr>
              <p:cNvGrpSpPr/>
              <p:nvPr/>
            </p:nvGrpSpPr>
            <p:grpSpPr>
              <a:xfrm>
                <a:off x="1737359" y="1676405"/>
                <a:ext cx="1805941" cy="2390067"/>
                <a:chOff x="2575848" y="2136985"/>
                <a:chExt cx="1805941" cy="2390067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="" xmlns:a16="http://schemas.microsoft.com/office/drawing/2014/main" id="{94041733-85C7-4204-9E58-16BA73EC87CF}"/>
                    </a:ext>
                  </a:extLst>
                </p:cNvPr>
                <p:cNvGrpSpPr/>
                <p:nvPr/>
              </p:nvGrpSpPr>
              <p:grpSpPr>
                <a:xfrm>
                  <a:off x="2575848" y="2136985"/>
                  <a:ext cx="1805941" cy="2390067"/>
                  <a:chOff x="-1249449" y="1530210"/>
                  <a:chExt cx="1310631" cy="2157444"/>
                </a:xfr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17" name="Isosceles Triangle 16">
                    <a:extLst>
                      <a:ext uri="{FF2B5EF4-FFF2-40B4-BE49-F238E27FC236}">
                        <a16:creationId xmlns="" xmlns:a16="http://schemas.microsoft.com/office/drawing/2014/main" id="{73E7EFAC-6621-4C73-96B5-73D247574FF8}"/>
                      </a:ext>
                    </a:extLst>
                  </p:cNvPr>
                  <p:cNvSpPr/>
                  <p:nvPr/>
                </p:nvSpPr>
                <p:spPr>
                  <a:xfrm rot="20439962">
                    <a:off x="-1225477" y="1530210"/>
                    <a:ext cx="957548" cy="1512289"/>
                  </a:xfrm>
                  <a:prstGeom prst="triangle">
                    <a:avLst>
                      <a:gd name="adj" fmla="val 19845"/>
                    </a:avLst>
                  </a:prstGeom>
                  <a:solidFill>
                    <a:srgbClr val="FFC000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="" xmlns:a16="http://schemas.microsoft.com/office/drawing/2014/main" id="{021F1CB2-C49B-4238-A5E0-D1D4D20C0A3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1249837" y="2376635"/>
                    <a:ext cx="1311407" cy="131063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C000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6" name="Rectangle 15">
                  <a:extLst>
                    <a:ext uri="{FF2B5EF4-FFF2-40B4-BE49-F238E27FC236}">
                      <a16:creationId xmlns="" xmlns:a16="http://schemas.microsoft.com/office/drawing/2014/main" id="{A1B41447-6BD6-4069-8F6A-C4EB9FE8D992}"/>
                    </a:ext>
                  </a:extLst>
                </p:cNvPr>
                <p:cNvSpPr/>
                <p:nvPr/>
              </p:nvSpPr>
              <p:spPr>
                <a:xfrm>
                  <a:off x="2664142" y="3154367"/>
                  <a:ext cx="1611748" cy="1293808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8E533C14-B98B-4C94-91DB-DADE78C322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845" t="15422" r="55267" b="82550"/>
              <a:stretch/>
            </p:blipFill>
            <p:spPr>
              <a:xfrm>
                <a:off x="1890541" y="2809392"/>
                <a:ext cx="1546860" cy="10439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8299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Nurse Johnson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8750" y="1589818"/>
            <a:ext cx="5924550" cy="44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8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Hearin’s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5:15 pm Orders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E818B5EF-E451-4E63-AD03-C82B9AB15268}"/>
              </a:ext>
            </a:extLst>
          </p:cNvPr>
          <p:cNvGrpSpPr/>
          <p:nvPr/>
        </p:nvGrpSpPr>
        <p:grpSpPr>
          <a:xfrm>
            <a:off x="1621466" y="1493589"/>
            <a:ext cx="6110074" cy="4453526"/>
            <a:chOff x="115759" y="877149"/>
            <a:chExt cx="7661556" cy="5655850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574C0BEC-4451-43E9-85FD-5585AA68BC35}"/>
                </a:ext>
              </a:extLst>
            </p:cNvPr>
            <p:cNvGrpSpPr/>
            <p:nvPr/>
          </p:nvGrpSpPr>
          <p:grpSpPr>
            <a:xfrm>
              <a:off x="115759" y="877149"/>
              <a:ext cx="3346919" cy="4235774"/>
              <a:chOff x="277793" y="925974"/>
              <a:chExt cx="3530278" cy="4467829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="" xmlns:a16="http://schemas.microsoft.com/office/drawing/2014/main" id="{328DB290-4A7A-45CB-82A9-1B087435F049}"/>
                  </a:ext>
                </a:extLst>
              </p:cNvPr>
              <p:cNvSpPr/>
              <p:nvPr userDrawn="1"/>
            </p:nvSpPr>
            <p:spPr>
              <a:xfrm>
                <a:off x="451413" y="1111170"/>
                <a:ext cx="3356658" cy="4282633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44546A">
                    <a:lumMod val="75000"/>
                  </a:srgb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="" xmlns:a16="http://schemas.microsoft.com/office/drawing/2014/main" id="{117DDA7F-B977-45DE-A039-188EB58F7566}"/>
                  </a:ext>
                </a:extLst>
              </p:cNvPr>
              <p:cNvSpPr/>
              <p:nvPr userDrawn="1"/>
            </p:nvSpPr>
            <p:spPr>
              <a:xfrm>
                <a:off x="393539" y="1049438"/>
                <a:ext cx="3356658" cy="4282633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44546A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="" xmlns:a16="http://schemas.microsoft.com/office/drawing/2014/main" id="{6231393A-C241-4CA5-B557-431A12EFB0C9}"/>
                  </a:ext>
                </a:extLst>
              </p:cNvPr>
              <p:cNvSpPr/>
              <p:nvPr userDrawn="1"/>
            </p:nvSpPr>
            <p:spPr>
              <a:xfrm>
                <a:off x="335666" y="987706"/>
                <a:ext cx="3356658" cy="4282633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44546A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="" xmlns:a16="http://schemas.microsoft.com/office/drawing/2014/main" id="{0820A129-0D7D-4320-9A79-1A0FC68EE04D}"/>
                  </a:ext>
                </a:extLst>
              </p:cNvPr>
              <p:cNvSpPr/>
              <p:nvPr userDrawn="1"/>
            </p:nvSpPr>
            <p:spPr>
              <a:xfrm>
                <a:off x="277793" y="925974"/>
                <a:ext cx="3356658" cy="428263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546A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50" name="Picture 49">
              <a:extLst>
                <a:ext uri="{FF2B5EF4-FFF2-40B4-BE49-F238E27FC236}">
                  <a16:creationId xmlns="" xmlns:a16="http://schemas.microsoft.com/office/drawing/2014/main" id="{A12D826A-E329-435D-9074-57312F421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490" y="909742"/>
              <a:ext cx="3158588" cy="4087584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9B3DBB99-53CA-4184-A8D2-1E847C0FBAAA}"/>
                </a:ext>
              </a:extLst>
            </p:cNvPr>
            <p:cNvGrpSpPr/>
            <p:nvPr/>
          </p:nvGrpSpPr>
          <p:grpSpPr>
            <a:xfrm>
              <a:off x="1132761" y="2408987"/>
              <a:ext cx="3245319" cy="4124012"/>
              <a:chOff x="384963" y="1043861"/>
              <a:chExt cx="3423108" cy="4349942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="" xmlns:a16="http://schemas.microsoft.com/office/drawing/2014/main" id="{8D0399ED-C4FC-4E82-867F-B8AAB1F2B3BC}"/>
                  </a:ext>
                </a:extLst>
              </p:cNvPr>
              <p:cNvSpPr/>
              <p:nvPr/>
            </p:nvSpPr>
            <p:spPr>
              <a:xfrm>
                <a:off x="451413" y="1111170"/>
                <a:ext cx="3356658" cy="4282633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rgbClr val="44546A">
                    <a:lumMod val="75000"/>
                  </a:srgbClr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="" xmlns:a16="http://schemas.microsoft.com/office/drawing/2014/main" id="{6AC675FD-DE02-4E17-837D-5F95EB3D4DCA}"/>
                  </a:ext>
                </a:extLst>
              </p:cNvPr>
              <p:cNvSpPr/>
              <p:nvPr userDrawn="1"/>
            </p:nvSpPr>
            <p:spPr>
              <a:xfrm>
                <a:off x="384963" y="1043861"/>
                <a:ext cx="3356658" cy="4282633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546A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6D634916-98BC-4F08-9B42-CEE5A78E2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1033" y="2443859"/>
              <a:ext cx="3084046" cy="3991114"/>
            </a:xfrm>
            <a:prstGeom prst="rect">
              <a:avLst/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="" xmlns:a16="http://schemas.microsoft.com/office/drawing/2014/main" id="{48EEC2DD-01A0-4511-8B97-7A24A853AAED}"/>
                </a:ext>
              </a:extLst>
            </p:cNvPr>
            <p:cNvGrpSpPr/>
            <p:nvPr/>
          </p:nvGrpSpPr>
          <p:grpSpPr>
            <a:xfrm>
              <a:off x="2212257" y="1622326"/>
              <a:ext cx="5565058" cy="3625507"/>
              <a:chOff x="2212257" y="1622326"/>
              <a:chExt cx="5565058" cy="3625507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="" xmlns:a16="http://schemas.microsoft.com/office/drawing/2014/main" id="{D2253363-9FE6-423A-97B8-19F4735240F2}"/>
                  </a:ext>
                </a:extLst>
              </p:cNvPr>
              <p:cNvGrpSpPr/>
              <p:nvPr/>
            </p:nvGrpSpPr>
            <p:grpSpPr>
              <a:xfrm>
                <a:off x="2212257" y="1622326"/>
                <a:ext cx="5565058" cy="3625507"/>
                <a:chOff x="-1684729" y="1329305"/>
                <a:chExt cx="3316806" cy="2687648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2" name="Isosceles Triangle 61">
                  <a:extLst>
                    <a:ext uri="{FF2B5EF4-FFF2-40B4-BE49-F238E27FC236}">
                      <a16:creationId xmlns="" xmlns:a16="http://schemas.microsoft.com/office/drawing/2014/main" id="{0A7BE8C5-299F-4AD6-9A4D-4F01A8EA60D7}"/>
                    </a:ext>
                  </a:extLst>
                </p:cNvPr>
                <p:cNvSpPr/>
                <p:nvPr/>
              </p:nvSpPr>
              <p:spPr>
                <a:xfrm rot="12978529">
                  <a:off x="-1194570" y="2798132"/>
                  <a:ext cx="905282" cy="1218821"/>
                </a:xfrm>
                <a:prstGeom prst="triangle">
                  <a:avLst>
                    <a:gd name="adj" fmla="val 48138"/>
                  </a:avLst>
                </a:prstGeom>
                <a:solidFill>
                  <a:srgbClr val="FFC00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="" xmlns:a16="http://schemas.microsoft.com/office/drawing/2014/main" id="{B709A6AC-399F-453F-9B99-47CC717E1BCA}"/>
                    </a:ext>
                  </a:extLst>
                </p:cNvPr>
                <p:cNvSpPr/>
                <p:nvPr/>
              </p:nvSpPr>
              <p:spPr>
                <a:xfrm rot="5400000">
                  <a:off x="-1026894" y="671470"/>
                  <a:ext cx="2001135" cy="331680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C000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7" name="Rectangle 56">
                <a:extLst>
                  <a:ext uri="{FF2B5EF4-FFF2-40B4-BE49-F238E27FC236}">
                    <a16:creationId xmlns="" xmlns:a16="http://schemas.microsoft.com/office/drawing/2014/main" id="{A44D29CF-681A-4954-B748-132EC4DC0E36}"/>
                  </a:ext>
                </a:extLst>
              </p:cNvPr>
              <p:cNvSpPr/>
              <p:nvPr/>
            </p:nvSpPr>
            <p:spPr>
              <a:xfrm flipV="1">
                <a:off x="4725777" y="2581666"/>
                <a:ext cx="950672" cy="66288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="" xmlns:a16="http://schemas.microsoft.com/office/drawing/2014/main" id="{C7D00CA6-6378-461C-A6AE-34029F199C98}"/>
                  </a:ext>
                </a:extLst>
              </p:cNvPr>
              <p:cNvSpPr/>
              <p:nvPr/>
            </p:nvSpPr>
            <p:spPr>
              <a:xfrm flipV="1">
                <a:off x="3096359" y="1806723"/>
                <a:ext cx="4110660" cy="43249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="" xmlns:a16="http://schemas.microsoft.com/office/drawing/2014/main" id="{F2FAF673-DBFD-43CB-AE69-B45E5F03BF15}"/>
                  </a:ext>
                </a:extLst>
              </p:cNvPr>
              <p:cNvSpPr txBox="1"/>
              <p:nvPr/>
            </p:nvSpPr>
            <p:spPr>
              <a:xfrm>
                <a:off x="2341018" y="2261447"/>
                <a:ext cx="53272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*    *    *    </a:t>
                </a:r>
              </a:p>
            </p:txBody>
          </p:sp>
          <p:pic>
            <p:nvPicPr>
              <p:cNvPr id="60" name="Picture 59">
                <a:extLst>
                  <a:ext uri="{FF2B5EF4-FFF2-40B4-BE49-F238E27FC236}">
                    <a16:creationId xmlns="" xmlns:a16="http://schemas.microsoft.com/office/drawing/2014/main" id="{F59B8991-B610-4049-A555-E15AA70F86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89" t="62570" r="60128" b="35683"/>
              <a:stretch/>
            </p:blipFill>
            <p:spPr>
              <a:xfrm>
                <a:off x="3146296" y="1793403"/>
                <a:ext cx="4167349" cy="391294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="" xmlns:a16="http://schemas.microsoft.com/office/drawing/2014/main" id="{21930129-D048-40A1-A16B-CEE19780C9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38" t="83592" r="67208" b="12181"/>
              <a:stretch/>
            </p:blipFill>
            <p:spPr>
              <a:xfrm>
                <a:off x="4641455" y="2659721"/>
                <a:ext cx="1052051" cy="590080"/>
              </a:xfrm>
              <a:prstGeom prst="rect">
                <a:avLst/>
              </a:prstGeom>
            </p:spPr>
          </p:pic>
        </p:grpSp>
        <p:grpSp>
          <p:nvGrpSpPr>
            <p:cNvPr id="64" name="Group 63">
              <a:extLst>
                <a:ext uri="{FF2B5EF4-FFF2-40B4-BE49-F238E27FC236}">
                  <a16:creationId xmlns="" xmlns:a16="http://schemas.microsoft.com/office/drawing/2014/main" id="{A12278FA-B669-42D3-95DF-048EAA4692A1}"/>
                </a:ext>
              </a:extLst>
            </p:cNvPr>
            <p:cNvGrpSpPr/>
            <p:nvPr/>
          </p:nvGrpSpPr>
          <p:grpSpPr>
            <a:xfrm>
              <a:off x="2356642" y="3211207"/>
              <a:ext cx="5235907" cy="1110553"/>
              <a:chOff x="2356642" y="3211207"/>
              <a:chExt cx="5235907" cy="1110553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="" xmlns:a16="http://schemas.microsoft.com/office/drawing/2014/main" id="{EE70E237-A4A9-4511-8EE4-F6A7F05C6097}"/>
                  </a:ext>
                </a:extLst>
              </p:cNvPr>
              <p:cNvSpPr/>
              <p:nvPr/>
            </p:nvSpPr>
            <p:spPr>
              <a:xfrm flipV="1">
                <a:off x="2356642" y="3211207"/>
                <a:ext cx="5235907" cy="92250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="" xmlns:a16="http://schemas.microsoft.com/office/drawing/2014/main" id="{AE0493C0-89D1-44DC-9CF0-52FDF951B0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93" t="88054" r="49603" b="4337"/>
              <a:stretch/>
            </p:blipFill>
            <p:spPr>
              <a:xfrm>
                <a:off x="2468526" y="3259633"/>
                <a:ext cx="5124023" cy="106212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21192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Nurse Johnson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0187" y="1505880"/>
            <a:ext cx="6015038" cy="451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5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CBF77-95E6-604E-BCFC-0A6922100EF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Hearin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0187" y="1457325"/>
            <a:ext cx="5994052" cy="44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8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383</TotalTime>
  <Words>228</Words>
  <Application>Microsoft Office PowerPoint</Application>
  <PresentationFormat>Letter Paper (8.5x11 in)</PresentationFormat>
  <Paragraphs>85</Paragraphs>
  <Slides>19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Negligent Acts</vt:lpstr>
      <vt:lpstr>Dr. Hearin</vt:lpstr>
      <vt:lpstr>June 25, 2015 GMC Admit Record</vt:lpstr>
      <vt:lpstr>Nurse Johnson</vt:lpstr>
      <vt:lpstr>Dr. Hearin’s 5:15 pm Orders</vt:lpstr>
      <vt:lpstr>Nurse Johnson</vt:lpstr>
      <vt:lpstr>Dr. Hearin</vt:lpstr>
      <vt:lpstr>Negligent Acts</vt:lpstr>
      <vt:lpstr>GMC Ultrasound Imaging Prioritization Policy</vt:lpstr>
      <vt:lpstr>Christina Migliore</vt:lpstr>
      <vt:lpstr>GMC Ultrasound Imaging Prioritization Policy</vt:lpstr>
      <vt:lpstr>PowerPoint Presentation</vt:lpstr>
      <vt:lpstr>PowerPoint Presentation</vt:lpstr>
      <vt:lpstr>PowerPoint Presentation</vt:lpstr>
      <vt:lpstr>Verdict Form</vt:lpstr>
      <vt:lpstr>M Care</vt:lpstr>
      <vt:lpstr>Survival Rates Among Children With Severe Neurologic Disabilities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Danelsy Medrano</dc:creator>
  <cp:lastModifiedBy>Kim Faust</cp:lastModifiedBy>
  <cp:revision>57</cp:revision>
  <dcterms:created xsi:type="dcterms:W3CDTF">2017-10-11T14:36:07Z</dcterms:created>
  <dcterms:modified xsi:type="dcterms:W3CDTF">2017-11-02T20:27:03Z</dcterms:modified>
</cp:coreProperties>
</file>