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256" r:id="rId2"/>
    <p:sldId id="275" r:id="rId3"/>
    <p:sldId id="264" r:id="rId4"/>
    <p:sldId id="260" r:id="rId5"/>
    <p:sldId id="257" r:id="rId6"/>
    <p:sldId id="266" r:id="rId7"/>
    <p:sldId id="267" r:id="rId8"/>
    <p:sldId id="258" r:id="rId9"/>
    <p:sldId id="268" r:id="rId10"/>
    <p:sldId id="269" r:id="rId11"/>
    <p:sldId id="270" r:id="rId12"/>
    <p:sldId id="261" r:id="rId13"/>
    <p:sldId id="271" r:id="rId14"/>
    <p:sldId id="272" r:id="rId15"/>
    <p:sldId id="265" r:id="rId1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F26"/>
    <a:srgbClr val="006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99"/>
  </p:normalViewPr>
  <p:slideViewPr>
    <p:cSldViewPr snapToGrid="0" snapToObjects="1">
      <p:cViewPr varScale="1">
        <p:scale>
          <a:sx n="77" d="100"/>
          <a:sy n="77" d="100"/>
        </p:scale>
        <p:origin x="92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904873-6AE6-C34A-B554-F94CC35A48A0}" type="datetimeFigureOut">
              <a:rPr lang="en-US" smtClean="0"/>
              <a:t>10/17/2017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028EE-2680-A849-9732-48E7743CA637}" type="slidenum">
              <a:rPr lang="en-US" smtClean="0"/>
              <a:t>‹#›</a:t>
            </a:fld>
            <a:endParaRPr lang="en-US"/>
          </a:p>
        </p:txBody>
      </p:sp>
    </p:spTree>
    <p:extLst>
      <p:ext uri="{BB962C8B-B14F-4D97-AF65-F5344CB8AC3E}">
        <p14:creationId xmlns:p14="http://schemas.microsoft.com/office/powerpoint/2010/main" val="640824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A5D6-8E2D-2342-AF0B-896195FAA6CD}" type="datetimeFigureOut">
              <a:rPr lang="en-US" smtClean="0"/>
              <a:t>10/17/2017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BCA36-E6F2-A346-9D59-7563F92DDB6D}" type="slidenum">
              <a:rPr lang="en-US" smtClean="0"/>
              <a:t>‹#›</a:t>
            </a:fld>
            <a:endParaRPr lang="en-US"/>
          </a:p>
        </p:txBody>
      </p:sp>
    </p:spTree>
    <p:extLst>
      <p:ext uri="{BB962C8B-B14F-4D97-AF65-F5344CB8AC3E}">
        <p14:creationId xmlns:p14="http://schemas.microsoft.com/office/powerpoint/2010/main" val="169201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segment would be better titled, “Practical Considerations in openings and closings…”</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1</a:t>
            </a:fld>
            <a:endParaRPr lang="en-US"/>
          </a:p>
        </p:txBody>
      </p:sp>
    </p:spTree>
    <p:extLst>
      <p:ext uri="{BB962C8B-B14F-4D97-AF65-F5344CB8AC3E}">
        <p14:creationId xmlns:p14="http://schemas.microsoft.com/office/powerpoint/2010/main" val="62320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2 basic attorney core</a:t>
            </a:r>
            <a:r>
              <a:rPr lang="en-US" baseline="0" dirty="0"/>
              <a:t> values. 1. Duty to be a zealous advocate and our ethical duties. These two core values can clash at times. </a:t>
            </a:r>
          </a:p>
          <a:p>
            <a:r>
              <a:rPr lang="en-US" baseline="0" dirty="0"/>
              <a:t>We all want to win; but at what price? In the Civil Context we will see, that it really takes an egregious act to warrant an ethical charge against you. I think we all here know the rules; and a very safe milquetoast opening or closing that is miles away from an ethical question; may be playing it way too safe. Advocacy requires aggressive handling of adverse witnesses.</a:t>
            </a:r>
          </a:p>
          <a:p>
            <a:r>
              <a:rPr lang="en-US" baseline="0" dirty="0"/>
              <a:t>Know your adversary….</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3</a:t>
            </a:fld>
            <a:endParaRPr lang="en-US"/>
          </a:p>
        </p:txBody>
      </p:sp>
    </p:spTree>
    <p:extLst>
      <p:ext uri="{BB962C8B-B14F-4D97-AF65-F5344CB8AC3E}">
        <p14:creationId xmlns:p14="http://schemas.microsoft.com/office/powerpoint/2010/main" val="187705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ethical guidelines can be found in R.P.C’s 3.3 and 3.4</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8</a:t>
            </a:fld>
            <a:endParaRPr lang="en-US"/>
          </a:p>
        </p:txBody>
      </p:sp>
    </p:spTree>
    <p:extLst>
      <p:ext uri="{BB962C8B-B14F-4D97-AF65-F5344CB8AC3E}">
        <p14:creationId xmlns:p14="http://schemas.microsoft.com/office/powerpoint/2010/main" val="397150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ethical guidelines can be found in R.P.C’s 3.3 and 3.4</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9</a:t>
            </a:fld>
            <a:endParaRPr lang="en-US"/>
          </a:p>
        </p:txBody>
      </p:sp>
    </p:spTree>
    <p:extLst>
      <p:ext uri="{BB962C8B-B14F-4D97-AF65-F5344CB8AC3E}">
        <p14:creationId xmlns:p14="http://schemas.microsoft.com/office/powerpoint/2010/main" val="6455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a:t>
            </a:r>
            <a:r>
              <a:rPr lang="en-US" baseline="0" dirty="0"/>
              <a:t> counsel introduced evidence of def. doctor’s mindset… his father had cancer so of course he was sensitive and caring for his patient. PRE; 406…Habit testimony</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10</a:t>
            </a:fld>
            <a:endParaRPr lang="en-US"/>
          </a:p>
        </p:txBody>
      </p:sp>
    </p:spTree>
    <p:extLst>
      <p:ext uri="{BB962C8B-B14F-4D97-AF65-F5344CB8AC3E}">
        <p14:creationId xmlns:p14="http://schemas.microsoft.com/office/powerpoint/2010/main" val="17706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a:t>
            </a:r>
            <a:r>
              <a:rPr lang="en-US" baseline="0" dirty="0"/>
              <a:t> counsel introduced evidence of def. doctor’s mindset… his father had cancer so of course he was sensitive and caring for his patient. PRE; 406…Habit testimony</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11</a:t>
            </a:fld>
            <a:endParaRPr lang="en-US"/>
          </a:p>
        </p:txBody>
      </p:sp>
    </p:spTree>
    <p:extLst>
      <p:ext uri="{BB962C8B-B14F-4D97-AF65-F5344CB8AC3E}">
        <p14:creationId xmlns:p14="http://schemas.microsoft.com/office/powerpoint/2010/main" val="3096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are these</a:t>
            </a:r>
            <a:r>
              <a:rPr lang="en-US" baseline="0" dirty="0"/>
              <a:t> ethical violations?? Or is this just aggressive and appropriate advocacy?</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12</a:t>
            </a:fld>
            <a:endParaRPr lang="en-US"/>
          </a:p>
        </p:txBody>
      </p:sp>
    </p:spTree>
    <p:extLst>
      <p:ext uri="{BB962C8B-B14F-4D97-AF65-F5344CB8AC3E}">
        <p14:creationId xmlns:p14="http://schemas.microsoft.com/office/powerpoint/2010/main" val="104562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are these</a:t>
            </a:r>
            <a:r>
              <a:rPr lang="en-US" baseline="0" dirty="0"/>
              <a:t> ethical violations?? Or is this just aggressive and appropriate advocacy?</a:t>
            </a:r>
            <a:endParaRPr lang="en-US" dirty="0"/>
          </a:p>
        </p:txBody>
      </p:sp>
      <p:sp>
        <p:nvSpPr>
          <p:cNvPr id="4" name="Slide Number Placeholder 3"/>
          <p:cNvSpPr>
            <a:spLocks noGrp="1"/>
          </p:cNvSpPr>
          <p:nvPr>
            <p:ph type="sldNum" sz="quarter" idx="10"/>
          </p:nvPr>
        </p:nvSpPr>
        <p:spPr/>
        <p:txBody>
          <a:bodyPr/>
          <a:lstStyle/>
          <a:p>
            <a:fld id="{A37BCA36-E6F2-A346-9D59-7563F92DDB6D}" type="slidenum">
              <a:rPr lang="en-US" smtClean="0"/>
              <a:t>13</a:t>
            </a:fld>
            <a:endParaRPr lang="en-US"/>
          </a:p>
        </p:txBody>
      </p:sp>
    </p:spTree>
    <p:extLst>
      <p:ext uri="{BB962C8B-B14F-4D97-AF65-F5344CB8AC3E}">
        <p14:creationId xmlns:p14="http://schemas.microsoft.com/office/powerpoint/2010/main" val="870022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94563"/>
          </a:xfrm>
          <a:prstGeom prst="rect">
            <a:avLst/>
          </a:prstGeom>
        </p:spPr>
      </p:pic>
      <p:sp>
        <p:nvSpPr>
          <p:cNvPr id="4" name="Date Placeholder 3"/>
          <p:cNvSpPr>
            <a:spLocks noGrp="1"/>
          </p:cNvSpPr>
          <p:nvPr>
            <p:ph type="dt" sz="half" idx="10"/>
          </p:nvPr>
        </p:nvSpPr>
        <p:spPr/>
        <p:txBody>
          <a:bodyPr/>
          <a:lstStyle/>
          <a:p>
            <a:fld id="{19D40EB8-BB33-1640-9B13-DA05E9FEA96C}"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CBF77-95E6-604E-BCFC-0A6922100EF3}" type="slidenum">
              <a:rPr lang="en-US" smtClean="0"/>
              <a:t>‹#›</a:t>
            </a:fld>
            <a:endParaRPr lang="en-US"/>
          </a:p>
        </p:txBody>
      </p:sp>
      <p:sp>
        <p:nvSpPr>
          <p:cNvPr id="12" name="Rectangle 11"/>
          <p:cNvSpPr/>
          <p:nvPr userDrawn="1"/>
        </p:nvSpPr>
        <p:spPr>
          <a:xfrm>
            <a:off x="-252549" y="5399314"/>
            <a:ext cx="9396549" cy="1509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6555379" y="5589985"/>
            <a:ext cx="2181496" cy="954107"/>
          </a:xfrm>
          <a:prstGeom prst="rect">
            <a:avLst/>
          </a:prstGeom>
          <a:solidFill>
            <a:schemeClr val="bg1"/>
          </a:solidFill>
        </p:spPr>
        <p:txBody>
          <a:bodyPr wrap="square" rtlCol="0">
            <a:spAutoFit/>
          </a:bodyPr>
          <a:lstStyle/>
          <a:p>
            <a:r>
              <a:rPr lang="en-US" sz="2000" b="0" i="0" kern="1200" dirty="0">
                <a:solidFill>
                  <a:schemeClr val="bg1">
                    <a:lumMod val="50000"/>
                  </a:schemeClr>
                </a:solidFill>
                <a:effectLst/>
                <a:latin typeface="Calibri" charset="0"/>
                <a:ea typeface="Calibri" charset="0"/>
                <a:cs typeface="Calibri" charset="0"/>
              </a:rPr>
              <a:t>Presented by:</a:t>
            </a:r>
          </a:p>
          <a:p>
            <a:r>
              <a:rPr lang="en-US" sz="1800" b="1" kern="1200" dirty="0">
                <a:solidFill>
                  <a:schemeClr val="bg1">
                    <a:lumMod val="50000"/>
                  </a:schemeClr>
                </a:solidFill>
                <a:effectLst/>
                <a:latin typeface="+mn-lt"/>
                <a:ea typeface="+mn-ea"/>
                <a:cs typeface="+mn-cs"/>
              </a:rPr>
              <a:t>Ezra </a:t>
            </a:r>
            <a:r>
              <a:rPr lang="en-US" sz="1800" b="1" kern="1200" dirty="0" err="1">
                <a:solidFill>
                  <a:schemeClr val="bg1">
                    <a:lumMod val="50000"/>
                  </a:schemeClr>
                </a:solidFill>
                <a:effectLst/>
                <a:latin typeface="+mn-lt"/>
                <a:ea typeface="+mn-ea"/>
                <a:cs typeface="+mn-cs"/>
              </a:rPr>
              <a:t>Wohlgelernter</a:t>
            </a:r>
            <a:endParaRPr lang="en-US" sz="1800" kern="1200" dirty="0">
              <a:solidFill>
                <a:schemeClr val="bg1">
                  <a:lumMod val="50000"/>
                </a:schemeClr>
              </a:solidFill>
              <a:effectLst/>
              <a:latin typeface="+mn-lt"/>
              <a:ea typeface="+mn-ea"/>
              <a:cs typeface="+mn-cs"/>
            </a:endParaRPr>
          </a:p>
          <a:p>
            <a:endParaRPr lang="en-US" dirty="0">
              <a:solidFill>
                <a:schemeClr val="bg1">
                  <a:lumMod val="50000"/>
                </a:schemeClr>
              </a:solidFill>
            </a:endParaRPr>
          </a:p>
        </p:txBody>
      </p:sp>
      <p:sp>
        <p:nvSpPr>
          <p:cNvPr id="14" name="Freeform 13"/>
          <p:cNvSpPr/>
          <p:nvPr userDrawn="1"/>
        </p:nvSpPr>
        <p:spPr>
          <a:xfrm>
            <a:off x="-923110" y="4902926"/>
            <a:ext cx="7898676" cy="2030851"/>
          </a:xfrm>
          <a:custGeom>
            <a:avLst/>
            <a:gdLst>
              <a:gd name="connsiteX0" fmla="*/ 5886995 w 5886995"/>
              <a:gd name="connsiteY0" fmla="*/ 0 h 2037805"/>
              <a:gd name="connsiteX1" fmla="*/ 0 w 5886995"/>
              <a:gd name="connsiteY1" fmla="*/ 0 h 2037805"/>
              <a:gd name="connsiteX2" fmla="*/ 0 w 5886995"/>
              <a:gd name="connsiteY2" fmla="*/ 2037805 h 2037805"/>
              <a:gd name="connsiteX3" fmla="*/ 4641669 w 5886995"/>
              <a:gd name="connsiteY3" fmla="*/ 2037805 h 2037805"/>
              <a:gd name="connsiteX4" fmla="*/ 5886995 w 5886995"/>
              <a:gd name="connsiteY4" fmla="*/ 0 h 20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995" h="2037805">
                <a:moveTo>
                  <a:pt x="5886995" y="0"/>
                </a:moveTo>
                <a:lnTo>
                  <a:pt x="0" y="0"/>
                </a:lnTo>
                <a:lnTo>
                  <a:pt x="0" y="2037805"/>
                </a:lnTo>
                <a:lnTo>
                  <a:pt x="4641669" y="2037805"/>
                </a:lnTo>
                <a:lnTo>
                  <a:pt x="5886995" y="0"/>
                </a:lnTo>
                <a:close/>
              </a:path>
            </a:pathLst>
          </a:custGeom>
          <a:solidFill>
            <a:srgbClr val="00608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270305" y="5041188"/>
            <a:ext cx="5819911" cy="1754326"/>
          </a:xfrm>
          <a:prstGeom prst="rect">
            <a:avLst/>
          </a:prstGeom>
          <a:noFill/>
        </p:spPr>
        <p:txBody>
          <a:bodyPr wrap="square" rtlCol="0">
            <a:spAutoFit/>
          </a:bodyPr>
          <a:lstStyle/>
          <a:p>
            <a:r>
              <a:rPr lang="en-US" sz="3600" b="1" kern="1200" dirty="0">
                <a:solidFill>
                  <a:schemeClr val="bg1"/>
                </a:solidFill>
                <a:effectLst/>
                <a:latin typeface="+mn-lt"/>
                <a:ea typeface="+mn-ea"/>
                <a:cs typeface="+mn-cs"/>
              </a:rPr>
              <a:t>“Preaching fiction as fact”: The ethical  limits in opening and closing statements</a:t>
            </a:r>
            <a:endParaRPr lang="en-US" sz="3600" kern="1200" dirty="0">
              <a:solidFill>
                <a:schemeClr val="bg1"/>
              </a:solidFill>
              <a:effectLst/>
              <a:latin typeface="+mn-lt"/>
              <a:ea typeface="+mn-ea"/>
              <a:cs typeface="+mn-cs"/>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6203" y="1659226"/>
            <a:ext cx="1871594" cy="1810564"/>
          </a:xfrm>
          <a:prstGeom prst="rect">
            <a:avLst/>
          </a:prstGeom>
          <a:ln w="76200">
            <a:solidFill>
              <a:schemeClr val="bg1"/>
            </a:solidFill>
          </a:ln>
          <a:effectLst>
            <a:outerShdw blurRad="50800" dist="38100" dir="2700000" algn="tl"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92D0E-11AF-F841-80D1-E29A405F135C}"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AD7A9-7D31-A046-A0E1-0710DB1F004D}"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bg>
      <p:bgPr>
        <a:solidFill>
          <a:schemeClr val="bg1">
            <a:lumMod val="95000"/>
          </a:schemeClr>
        </a:solidFill>
        <a:effectLst/>
      </p:bgPr>
    </p:bg>
    <p:spTree>
      <p:nvGrpSpPr>
        <p:cNvPr id="1" name=""/>
        <p:cNvGrpSpPr/>
        <p:nvPr/>
      </p:nvGrpSpPr>
      <p:grpSpPr>
        <a:xfrm>
          <a:off x="0" y="0"/>
          <a:ext cx="0" cy="0"/>
          <a:chOff x="0" y="0"/>
          <a:chExt cx="0" cy="0"/>
        </a:xfrm>
      </p:grpSpPr>
      <p:sp>
        <p:nvSpPr>
          <p:cNvPr id="16" name="Parallelogram 15"/>
          <p:cNvSpPr/>
          <p:nvPr userDrawn="1"/>
        </p:nvSpPr>
        <p:spPr>
          <a:xfrm>
            <a:off x="-78377" y="1"/>
            <a:ext cx="5531850" cy="6740434"/>
          </a:xfrm>
          <a:custGeom>
            <a:avLst/>
            <a:gdLst>
              <a:gd name="connsiteX0" fmla="*/ 0 w 7341324"/>
              <a:gd name="connsiteY0" fmla="*/ 6418217 h 6418217"/>
              <a:gd name="connsiteX1" fmla="*/ 1604554 w 7341324"/>
              <a:gd name="connsiteY1" fmla="*/ 0 h 6418217"/>
              <a:gd name="connsiteX2" fmla="*/ 7341324 w 7341324"/>
              <a:gd name="connsiteY2" fmla="*/ 0 h 6418217"/>
              <a:gd name="connsiteX3" fmla="*/ 5736770 w 7341324"/>
              <a:gd name="connsiteY3" fmla="*/ 6418217 h 6418217"/>
              <a:gd name="connsiteX4" fmla="*/ 0 w 7341324"/>
              <a:gd name="connsiteY4" fmla="*/ 6418217 h 6418217"/>
              <a:gd name="connsiteX0" fmla="*/ 929641 w 5736770"/>
              <a:gd name="connsiteY0" fmla="*/ 6740434 h 6740434"/>
              <a:gd name="connsiteX1" fmla="*/ 0 w 5736770"/>
              <a:gd name="connsiteY1" fmla="*/ 0 h 6740434"/>
              <a:gd name="connsiteX2" fmla="*/ 5736770 w 5736770"/>
              <a:gd name="connsiteY2" fmla="*/ 0 h 6740434"/>
              <a:gd name="connsiteX3" fmla="*/ 4132216 w 5736770"/>
              <a:gd name="connsiteY3" fmla="*/ 6418217 h 6740434"/>
              <a:gd name="connsiteX4" fmla="*/ 929641 w 5736770"/>
              <a:gd name="connsiteY4" fmla="*/ 6740434 h 6740434"/>
              <a:gd name="connsiteX0" fmla="*/ 0 w 4807129"/>
              <a:gd name="connsiteY0" fmla="*/ 6740434 h 6740434"/>
              <a:gd name="connsiteX1" fmla="*/ 28302 w 4807129"/>
              <a:gd name="connsiteY1" fmla="*/ 8709 h 6740434"/>
              <a:gd name="connsiteX2" fmla="*/ 4807129 w 4807129"/>
              <a:gd name="connsiteY2" fmla="*/ 0 h 6740434"/>
              <a:gd name="connsiteX3" fmla="*/ 3202575 w 4807129"/>
              <a:gd name="connsiteY3" fmla="*/ 6418217 h 6740434"/>
              <a:gd name="connsiteX4" fmla="*/ 0 w 4807129"/>
              <a:gd name="connsiteY4" fmla="*/ 6740434 h 6740434"/>
              <a:gd name="connsiteX0" fmla="*/ 0 w 4807129"/>
              <a:gd name="connsiteY0" fmla="*/ 6740434 h 6740434"/>
              <a:gd name="connsiteX1" fmla="*/ 28302 w 4807129"/>
              <a:gd name="connsiteY1" fmla="*/ 8709 h 6740434"/>
              <a:gd name="connsiteX2" fmla="*/ 4807129 w 4807129"/>
              <a:gd name="connsiteY2" fmla="*/ 0 h 6740434"/>
              <a:gd name="connsiteX3" fmla="*/ 3202575 w 4807129"/>
              <a:gd name="connsiteY3" fmla="*/ 6418217 h 6740434"/>
              <a:gd name="connsiteX4" fmla="*/ 0 w 4807129"/>
              <a:gd name="connsiteY4" fmla="*/ 6740434 h 6740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129" h="6740434">
                <a:moveTo>
                  <a:pt x="0" y="6740434"/>
                </a:moveTo>
                <a:cubicBezTo>
                  <a:pt x="9434" y="4496526"/>
                  <a:pt x="-15966" y="2261326"/>
                  <a:pt x="28302" y="8709"/>
                </a:cubicBezTo>
                <a:lnTo>
                  <a:pt x="4807129" y="0"/>
                </a:lnTo>
                <a:lnTo>
                  <a:pt x="3202575" y="6418217"/>
                </a:lnTo>
                <a:lnTo>
                  <a:pt x="0" y="67404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8081554" y="6113417"/>
            <a:ext cx="1227909" cy="664981"/>
          </a:xfrm>
          <a:prstGeom prst="parallelogram">
            <a:avLst/>
          </a:prstGeom>
          <a:solidFill>
            <a:srgbClr val="0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055" y="1369695"/>
            <a:ext cx="8548552" cy="4435249"/>
          </a:xfrm>
        </p:spPr>
        <p:txBody>
          <a:bodyPr>
            <a:normAutofit/>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91595" y="6272669"/>
            <a:ext cx="2057400" cy="365125"/>
          </a:xfrm>
        </p:spPr>
        <p:txBody>
          <a:bodyPr/>
          <a:lstStyle>
            <a:lvl1pPr>
              <a:defRPr sz="1800" b="1">
                <a:solidFill>
                  <a:schemeClr val="bg1"/>
                </a:solidFill>
              </a:defRPr>
            </a:lvl1pPr>
          </a:lstStyle>
          <a:p>
            <a:fld id="{1A9CBF77-95E6-604E-BCFC-0A6922100EF3}" type="slidenum">
              <a:rPr lang="en-US" smtClean="0"/>
              <a:pPr/>
              <a:t>‹#›</a:t>
            </a:fld>
            <a:endParaRPr lang="en-US" dirty="0"/>
          </a:p>
        </p:txBody>
      </p:sp>
      <p:sp>
        <p:nvSpPr>
          <p:cNvPr id="13" name="Parallelogram 12"/>
          <p:cNvSpPr/>
          <p:nvPr userDrawn="1"/>
        </p:nvSpPr>
        <p:spPr>
          <a:xfrm>
            <a:off x="-531223" y="6113417"/>
            <a:ext cx="8612777" cy="664981"/>
          </a:xfrm>
          <a:prstGeom prst="parallelogram">
            <a:avLst/>
          </a:prstGeom>
          <a:solidFill>
            <a:srgbClr val="0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531223" y="240710"/>
            <a:ext cx="5904412" cy="1091022"/>
          </a:xfrm>
          <a:prstGeom prst="parallelogram">
            <a:avLst/>
          </a:prstGeom>
          <a:solidFill>
            <a:srgbClr val="0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5094511" y="962740"/>
            <a:ext cx="4432663" cy="369771"/>
          </a:xfrm>
          <a:prstGeom prst="parallelogram">
            <a:avLst/>
          </a:prstGeom>
          <a:solidFill>
            <a:srgbClr val="BC7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17302" y="304800"/>
            <a:ext cx="4824823" cy="976041"/>
          </a:xfrm>
          <a:noFill/>
        </p:spPr>
        <p:txBody>
          <a:bodyPr>
            <a:normAutofit/>
          </a:bodyPr>
          <a:lstStyle>
            <a:lvl1pPr>
              <a:defRPr sz="4000" baseline="0">
                <a:solidFill>
                  <a:schemeClr val="bg1"/>
                </a:solidFill>
              </a:defRPr>
            </a:lvl1pPr>
          </a:lstStyle>
          <a:p>
            <a:r>
              <a:rPr lang="en-US" dirty="0"/>
              <a:t>Your title goes here</a:t>
            </a:r>
            <a:br>
              <a:rPr lang="en-US" dirty="0"/>
            </a:br>
            <a:r>
              <a:rPr lang="en-US" dirty="0"/>
              <a:t>and 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005" y="5712083"/>
            <a:ext cx="854698" cy="826828"/>
          </a:xfrm>
          <a:prstGeom prst="rect">
            <a:avLst/>
          </a:prstGeom>
          <a:ln w="41275">
            <a:solidFill>
              <a:schemeClr val="bg1"/>
            </a:solidFill>
          </a:ln>
        </p:spPr>
      </p:pic>
      <p:sp>
        <p:nvSpPr>
          <p:cNvPr id="18" name="TextBox 17"/>
          <p:cNvSpPr txBox="1"/>
          <p:nvPr userDrawn="1"/>
        </p:nvSpPr>
        <p:spPr>
          <a:xfrm>
            <a:off x="1463039" y="6132067"/>
            <a:ext cx="6217920" cy="646331"/>
          </a:xfrm>
          <a:prstGeom prst="rect">
            <a:avLst/>
          </a:prstGeom>
          <a:noFill/>
        </p:spPr>
        <p:txBody>
          <a:bodyPr wrap="square" rtlCol="0">
            <a:spAutoFit/>
          </a:bodyPr>
          <a:lstStyle/>
          <a:p>
            <a:r>
              <a:rPr lang="en-US" sz="1800" b="1" kern="1200" dirty="0">
                <a:solidFill>
                  <a:schemeClr val="bg1"/>
                </a:solidFill>
                <a:effectLst/>
                <a:latin typeface="+mn-lt"/>
                <a:ea typeface="+mn-ea"/>
                <a:cs typeface="+mn-cs"/>
              </a:rPr>
              <a:t>“Preaching fiction as fact”: The ethical  limits in opening and closing statements</a:t>
            </a:r>
            <a:endParaRPr lang="en-US" sz="1800" kern="1200" dirty="0">
              <a:solidFill>
                <a:schemeClr val="bg1"/>
              </a:solidFill>
              <a:effectLst/>
              <a:latin typeface="+mn-lt"/>
              <a:ea typeface="+mn-ea"/>
              <a:cs typeface="+mn-cs"/>
            </a:endParaRPr>
          </a:p>
        </p:txBody>
      </p:sp>
      <p:sp>
        <p:nvSpPr>
          <p:cNvPr id="21" name="Rectangle 20"/>
          <p:cNvSpPr/>
          <p:nvPr userDrawn="1"/>
        </p:nvSpPr>
        <p:spPr>
          <a:xfrm rot="5400000">
            <a:off x="8243200" y="-321533"/>
            <a:ext cx="338555" cy="1463039"/>
          </a:xfrm>
          <a:prstGeom prst="rect">
            <a:avLst/>
          </a:prstGeom>
          <a:solidFill>
            <a:srgbClr val="0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931876" y="240709"/>
            <a:ext cx="844731" cy="369332"/>
          </a:xfrm>
          <a:prstGeom prst="rect">
            <a:avLst/>
          </a:prstGeom>
          <a:noFill/>
        </p:spPr>
        <p:txBody>
          <a:bodyPr wrap="square" rtlCol="0">
            <a:spAutoFit/>
          </a:bodyPr>
          <a:lstStyle/>
          <a:p>
            <a:r>
              <a:rPr lang="en-US" sz="1800" b="1" dirty="0">
                <a:solidFill>
                  <a:schemeClr val="bg1"/>
                </a:solidFill>
              </a:rPr>
              <a:t>ETHICS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731B2-3031-D449-B5EE-B521ABE70741}"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44AFF0-D5F7-C548-BAAD-54DBA1E56A16}"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5E0755-260D-FF45-951F-339E2B826240}" type="datetime1">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857999-0388-5F4E-9089-FCB29D51A9FD}" type="datetime1">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86F3A-155C-B541-B533-021CD061BE7D}" type="datetime1">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2573CA-A4B8-8C4B-933C-7018645406BB}"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A008DA-E0A8-C24A-81EE-F554D549D89A}"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CBF77-95E6-604E-BCFC-0A6922100E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11142-C957-5D4D-8CDC-04A61AE67536}" type="datetime1">
              <a:rPr lang="en-US" smtClean="0"/>
              <a:t>10/17/2017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CBF77-95E6-604E-BCFC-0A6922100EF3}" type="slidenum">
              <a:rPr lang="en-US" smtClean="0"/>
              <a:t>‹#›</a:t>
            </a:fld>
            <a:endParaRPr lang="en-US"/>
          </a:p>
        </p:txBody>
      </p:sp>
    </p:spTree>
    <p:extLst>
      <p:ext uri="{BB962C8B-B14F-4D97-AF65-F5344CB8AC3E}">
        <p14:creationId xmlns:p14="http://schemas.microsoft.com/office/powerpoint/2010/main" val="451308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1.next.westlaw.com/Link/Document/FullText?findType=Y&amp;serNum=2000479073&amp;originatingDoc=Idcc7586fbfd711e08b05fdf15589d8e8&amp;refType=RP&amp;originationContext=document&amp;transitionType=DocumentItem&amp;contextData=(sc.History*oc.Search)" TargetMode="External"/><Relationship Id="rId2" Type="http://schemas.openxmlformats.org/officeDocument/2006/relationships/hyperlink" Target="https://1.next.westlaw.com/Link/Document/FullText?findType=Y&amp;serNum=2000479073&amp;pubNum=735&amp;originatingDoc=Idcc7586fbfd711e08b05fdf15589d8e8&amp;refType=RP&amp;fi=co_pp_sp_735_1028&amp;originationContext=document&amp;transitionType=DocumentItem&amp;contextData=(sc.History*oc.Search)#co_pp_sp_735_102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3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rmAutofit/>
          </a:bodyPr>
          <a:lstStyle/>
          <a:p>
            <a:r>
              <a:rPr lang="en-US" b="1" dirty="0"/>
              <a:t>A lawyer shall not: </a:t>
            </a:r>
            <a:br>
              <a:rPr lang="en-US" dirty="0"/>
            </a:br>
            <a:br>
              <a:rPr lang="en-US" dirty="0"/>
            </a:br>
            <a:r>
              <a:rPr lang="en-US" dirty="0"/>
              <a:t>….. (e) In trial, allude to any manner that the lawyer does not reasonably believe is relevant or that will not be supported by admissible evidence, assert personal knowledge of facts and issues except when testifying as a witness, or statement a personal opinion as to the justness of a cause, the credibility of a witness, the culpability of a civil litigant…</a:t>
            </a:r>
          </a:p>
          <a:p>
            <a:endParaRPr lang="en-US" dirty="0"/>
          </a:p>
          <a:p>
            <a:endParaRPr lang="en-US"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10</a:t>
            </a:fld>
            <a:endParaRPr lang="en-US" dirty="0"/>
          </a:p>
        </p:txBody>
      </p:sp>
      <p:sp>
        <p:nvSpPr>
          <p:cNvPr id="5" name="Title 1"/>
          <p:cNvSpPr>
            <a:spLocks noGrp="1"/>
          </p:cNvSpPr>
          <p:nvPr>
            <p:ph type="title"/>
          </p:nvPr>
        </p:nvSpPr>
        <p:spPr>
          <a:xfrm>
            <a:off x="228056" y="286327"/>
            <a:ext cx="5225418" cy="988291"/>
          </a:xfrm>
        </p:spPr>
        <p:txBody>
          <a:bodyPr>
            <a:normAutofit fontScale="90000"/>
          </a:bodyPr>
          <a:lstStyle/>
          <a:p>
            <a:r>
              <a:rPr lang="en-US" dirty="0"/>
              <a:t>Fairness to Opposing Counsel and Court – 3.4</a:t>
            </a:r>
          </a:p>
        </p:txBody>
      </p:sp>
    </p:spTree>
    <p:extLst>
      <p:ext uri="{BB962C8B-B14F-4D97-AF65-F5344CB8AC3E}">
        <p14:creationId xmlns:p14="http://schemas.microsoft.com/office/powerpoint/2010/main" val="13673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Autofit/>
          </a:bodyPr>
          <a:lstStyle/>
          <a:p>
            <a:r>
              <a:rPr lang="en-US" sz="1600" b="1" dirty="0"/>
              <a:t>Mindset Testimony: </a:t>
            </a:r>
          </a:p>
          <a:p>
            <a:pPr lvl="1">
              <a:lnSpc>
                <a:spcPct val="120000"/>
              </a:lnSpc>
            </a:pPr>
            <a:r>
              <a:rPr lang="en-US" sz="1600" dirty="0"/>
              <a:t>The Trial Court properly recognized that Geller's medical decisions and his father's cancer are sui generis and bear no relationship to his handling of Rosalind Wilson. The health issues faced by Geller's father are irrelevant as the handling of the lung cancer of parent in no way explains or excuses Geller's failure to comply with the standards of reasonable medical care in the case of Mrs. Wilson. Rather, such evidence would tend to suggest a verdict on the improper bases of sympathy. </a:t>
            </a:r>
            <a:r>
              <a:rPr lang="en-US" sz="1600" dirty="0" err="1"/>
              <a:t>Pa.R.E</a:t>
            </a:r>
            <a:r>
              <a:rPr lang="en-US" sz="1600" dirty="0"/>
              <a:t>. 401, 403</a:t>
            </a:r>
          </a:p>
          <a:p>
            <a:pPr lvl="1"/>
            <a:r>
              <a:rPr lang="en-US" sz="1600" dirty="0"/>
              <a:t>Based on </a:t>
            </a:r>
            <a:r>
              <a:rPr lang="en-US" sz="1600" dirty="0" err="1"/>
              <a:t>Pa.R.E</a:t>
            </a:r>
            <a:r>
              <a:rPr lang="en-US" sz="1600" dirty="0"/>
              <a:t>. 406; [defendant] failed to provide a sufficient foundation for admissibility based on habit as opposed to his self-serving statement about a mere inclination...</a:t>
            </a:r>
            <a:br>
              <a:rPr lang="en-US" sz="1600" dirty="0"/>
            </a:br>
            <a:br>
              <a:rPr lang="en-US" sz="1600" dirty="0"/>
            </a:br>
            <a:r>
              <a:rPr lang="en-US" sz="1600" dirty="0"/>
              <a:t>Rosalind W. SUTCH, as Executrix of the Estate of Rosalind Wilson, Deceased, Appellee, v. ROXBOROUGH MEMORIAL HOSPITAL, et.al., 2015 WL 11578480 (</a:t>
            </a:r>
            <a:r>
              <a:rPr lang="en-US" sz="1600" dirty="0" err="1"/>
              <a:t>Pa.Super</a:t>
            </a:r>
            <a:r>
              <a:rPr lang="en-US" sz="1600" dirty="0"/>
              <a:t>.), 25</a:t>
            </a:r>
          </a:p>
          <a:p>
            <a:pPr lvl="1"/>
            <a:br>
              <a:rPr lang="en-US" sz="1600" dirty="0"/>
            </a:br>
            <a:br>
              <a:rPr lang="en-US" sz="1600" dirty="0"/>
            </a:br>
            <a:r>
              <a:rPr lang="en-US" sz="1600" dirty="0"/>
              <a:t>Rosalind W. SUTCH, as Executrix of the Estate of Rosalind Wilson, Deceased, Appellee, v. ROXBOROUGH MEMORIAL HOSPITAL, et.al., 2015 WL 11578480 (</a:t>
            </a:r>
            <a:r>
              <a:rPr lang="en-US" sz="1600" dirty="0" err="1"/>
              <a:t>Pa.Super</a:t>
            </a:r>
            <a:r>
              <a:rPr lang="en-US" sz="1600" dirty="0"/>
              <a:t>.), 24</a:t>
            </a:r>
          </a:p>
          <a:p>
            <a:endParaRPr lang="en-US" sz="1600" dirty="0"/>
          </a:p>
          <a:p>
            <a:endParaRPr lang="en-US" sz="1600" dirty="0"/>
          </a:p>
          <a:p>
            <a:endParaRPr lang="en-US" sz="1600"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11</a:t>
            </a:fld>
            <a:endParaRPr lang="en-US" dirty="0"/>
          </a:p>
        </p:txBody>
      </p:sp>
      <p:sp>
        <p:nvSpPr>
          <p:cNvPr id="5" name="Title 1"/>
          <p:cNvSpPr>
            <a:spLocks noGrp="1"/>
          </p:cNvSpPr>
          <p:nvPr>
            <p:ph type="title"/>
          </p:nvPr>
        </p:nvSpPr>
        <p:spPr>
          <a:xfrm>
            <a:off x="228056" y="286327"/>
            <a:ext cx="5225418" cy="988291"/>
          </a:xfrm>
        </p:spPr>
        <p:txBody>
          <a:bodyPr>
            <a:normAutofit fontScale="90000"/>
          </a:bodyPr>
          <a:lstStyle/>
          <a:p>
            <a:r>
              <a:rPr lang="en-US" dirty="0"/>
              <a:t>Fairness to Opposing Counsel and Court – 3.4</a:t>
            </a:r>
          </a:p>
        </p:txBody>
      </p:sp>
    </p:spTree>
    <p:extLst>
      <p:ext uri="{BB962C8B-B14F-4D97-AF65-F5344CB8AC3E}">
        <p14:creationId xmlns:p14="http://schemas.microsoft.com/office/powerpoint/2010/main" val="57129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Autofit/>
          </a:bodyPr>
          <a:lstStyle/>
          <a:p>
            <a:r>
              <a:rPr lang="en-US" sz="2000" dirty="0"/>
              <a:t>“I BELIEVE” - … during cross-examination of defense expert “My daddy was a preacher, so I know what the truth is ...”).</a:t>
            </a:r>
            <a:br>
              <a:rPr lang="en-US" sz="2000" dirty="0"/>
            </a:br>
            <a:br>
              <a:rPr lang="en-US" sz="2000" dirty="0"/>
            </a:br>
            <a:r>
              <a:rPr lang="en-US" sz="2000" dirty="0"/>
              <a:t>30 Trial </a:t>
            </a:r>
            <a:r>
              <a:rPr lang="en-US" sz="2000" dirty="0" err="1"/>
              <a:t>Advoc</a:t>
            </a:r>
            <a:r>
              <a:rPr lang="en-US" sz="2000" dirty="0"/>
              <a:t>. Q. 19, 21, 30 NO. 3 Trial </a:t>
            </a:r>
            <a:r>
              <a:rPr lang="en-US" sz="2000" dirty="0" err="1"/>
              <a:t>Advoc</a:t>
            </a:r>
            <a:r>
              <a:rPr lang="en-US" sz="2000" dirty="0"/>
              <a:t>. Q. 19, 21</a:t>
            </a:r>
          </a:p>
          <a:p>
            <a:r>
              <a:rPr lang="en-US" sz="2000" dirty="0"/>
              <a:t>“THE GOLDEN RULE VIOLATION” [applies to damages, only]</a:t>
            </a:r>
          </a:p>
          <a:p>
            <a:pPr>
              <a:lnSpc>
                <a:spcPct val="120000"/>
              </a:lnSpc>
            </a:pPr>
            <a:r>
              <a:rPr lang="en-US" sz="2000" dirty="0"/>
              <a:t>During closing argument, plaintiffs' counsel told the jury that if a “magic button” were placed in front of Mrs. Williams, a juror, and $6 million were placed in front of Mr. Brooks, another juror, the plaintiffs would walk past the money and press the button to bring their son back. Appellants' counsel objected, arguing this constituted an impermissible “golden rule” argument.</a:t>
            </a:r>
            <a:br>
              <a:rPr lang="en-US" sz="2000" dirty="0"/>
            </a:br>
            <a:r>
              <a:rPr lang="en-US" sz="2000" dirty="0" err="1"/>
              <a:t>Bocher</a:t>
            </a:r>
            <a:r>
              <a:rPr lang="en-US" sz="2000" dirty="0"/>
              <a:t> v. Glass, 874 So.2d 701, 703 (</a:t>
            </a:r>
            <a:r>
              <a:rPr lang="en-US" sz="2000" dirty="0" err="1"/>
              <a:t>Fla.App</a:t>
            </a:r>
            <a:r>
              <a:rPr lang="en-US" sz="2000" dirty="0"/>
              <a:t>. 1 Dist.,2004)</a:t>
            </a:r>
          </a:p>
          <a:p>
            <a:endParaRPr lang="en-US" sz="1600" dirty="0"/>
          </a:p>
          <a:p>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12</a:t>
            </a:fld>
            <a:endParaRPr lang="en-US" dirty="0"/>
          </a:p>
        </p:txBody>
      </p:sp>
      <p:sp>
        <p:nvSpPr>
          <p:cNvPr id="5" name="Title 1"/>
          <p:cNvSpPr>
            <a:spLocks noGrp="1"/>
          </p:cNvSpPr>
          <p:nvPr>
            <p:ph type="title"/>
          </p:nvPr>
        </p:nvSpPr>
        <p:spPr>
          <a:xfrm>
            <a:off x="228056" y="286327"/>
            <a:ext cx="5225418" cy="988291"/>
          </a:xfrm>
        </p:spPr>
        <p:txBody>
          <a:bodyPr>
            <a:normAutofit/>
          </a:bodyPr>
          <a:lstStyle/>
          <a:p>
            <a:r>
              <a:rPr lang="en-US" dirty="0"/>
              <a:t>CLOSING ARGUMENTS</a:t>
            </a:r>
          </a:p>
        </p:txBody>
      </p:sp>
    </p:spTree>
    <p:extLst>
      <p:ext uri="{BB962C8B-B14F-4D97-AF65-F5344CB8AC3E}">
        <p14:creationId xmlns:p14="http://schemas.microsoft.com/office/powerpoint/2010/main" val="179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chor="ctr">
            <a:noAutofit/>
          </a:bodyPr>
          <a:lstStyle/>
          <a:p>
            <a:r>
              <a:rPr lang="en-US" sz="2000" dirty="0"/>
              <a:t>“SEND A MESSAGE”</a:t>
            </a:r>
          </a:p>
          <a:p>
            <a:r>
              <a:rPr lang="en-US" sz="2000" dirty="0"/>
              <a:t>“I want to go back to the </a:t>
            </a:r>
            <a:r>
              <a:rPr lang="en-US" sz="2000" i="1" dirty="0"/>
              <a:t>Florida Times Union</a:t>
            </a:r>
            <a:r>
              <a:rPr lang="en-US" sz="2000" dirty="0"/>
              <a:t>. About every thirty days they publish an article in section B in the editorial section that has to do with frivolous lawsuits.” </a:t>
            </a:r>
            <a:r>
              <a:rPr lang="en-US" sz="2000" i="1" dirty="0" err="1"/>
              <a:t>Bocher</a:t>
            </a:r>
            <a:r>
              <a:rPr lang="en-US" sz="2000" i="1" dirty="0"/>
              <a:t> v. Glass</a:t>
            </a:r>
            <a:r>
              <a:rPr lang="en-US" sz="2000" dirty="0"/>
              <a:t>, 874 So. 2d 701 (Fla. 1st DCA 2004).</a:t>
            </a:r>
            <a:br>
              <a:rPr lang="en-US" sz="2000" dirty="0"/>
            </a:br>
            <a:br>
              <a:rPr lang="en-US" sz="2000" dirty="0"/>
            </a:br>
            <a:r>
              <a:rPr lang="en-US" sz="2000" dirty="0"/>
              <a:t>30 Trial </a:t>
            </a:r>
            <a:r>
              <a:rPr lang="en-US" sz="2000" dirty="0" err="1"/>
              <a:t>Advoc</a:t>
            </a:r>
            <a:r>
              <a:rPr lang="en-US" sz="2000" dirty="0"/>
              <a:t>. Q. 19, 20, 30 NO. 3 Trial </a:t>
            </a:r>
            <a:r>
              <a:rPr lang="en-US" sz="2000" dirty="0" err="1"/>
              <a:t>Advoc</a:t>
            </a:r>
            <a:r>
              <a:rPr lang="en-US" sz="2000" dirty="0"/>
              <a:t>. Q. 19, 20</a:t>
            </a:r>
          </a:p>
          <a:p>
            <a:endParaRPr lang="en-US" sz="2000" dirty="0"/>
          </a:p>
          <a:p>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13</a:t>
            </a:fld>
            <a:endParaRPr lang="en-US" dirty="0"/>
          </a:p>
        </p:txBody>
      </p:sp>
      <p:sp>
        <p:nvSpPr>
          <p:cNvPr id="5" name="Title 1"/>
          <p:cNvSpPr>
            <a:spLocks noGrp="1"/>
          </p:cNvSpPr>
          <p:nvPr>
            <p:ph type="title"/>
          </p:nvPr>
        </p:nvSpPr>
        <p:spPr>
          <a:xfrm>
            <a:off x="228056" y="286327"/>
            <a:ext cx="5225418" cy="988291"/>
          </a:xfrm>
        </p:spPr>
        <p:txBody>
          <a:bodyPr>
            <a:normAutofit/>
          </a:bodyPr>
          <a:lstStyle/>
          <a:p>
            <a:r>
              <a:rPr lang="en-US" dirty="0"/>
              <a:t>CLOSING ARGUMENTS</a:t>
            </a:r>
          </a:p>
        </p:txBody>
      </p:sp>
    </p:spTree>
    <p:extLst>
      <p:ext uri="{BB962C8B-B14F-4D97-AF65-F5344CB8AC3E}">
        <p14:creationId xmlns:p14="http://schemas.microsoft.com/office/powerpoint/2010/main" val="2472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Autofit/>
          </a:bodyPr>
          <a:lstStyle/>
          <a:p>
            <a:r>
              <a:rPr lang="en-US" sz="2400" dirty="0"/>
              <a:t>WHAT NOT TO SAY!</a:t>
            </a:r>
          </a:p>
          <a:p>
            <a:r>
              <a:rPr lang="en-US" sz="2400" dirty="0"/>
              <a:t>EXAMPLES:</a:t>
            </a:r>
          </a:p>
          <a:p>
            <a:r>
              <a:rPr lang="en-US" sz="2400" dirty="0"/>
              <a:t>Are there two sides to every question? And the immediate gut reaction is: Yeah, yeah. You want to be fair and you say: Right, there's two sides to every question. What's the other side to the Holocaust? What is the other side to slavery?</a:t>
            </a:r>
            <a:br>
              <a:rPr lang="en-US" sz="2400" dirty="0"/>
            </a:br>
            <a:br>
              <a:rPr lang="en-US" sz="2400" dirty="0"/>
            </a:br>
            <a:r>
              <a:rPr lang="en-US" sz="2400" dirty="0"/>
              <a:t>Engle v. Liggett Group, Inc., 945 So.2d 1246, 1273 (Fla.,2006)</a:t>
            </a:r>
          </a:p>
          <a:p>
            <a:r>
              <a:rPr lang="en-US" sz="2400" dirty="0"/>
              <a:t>In this building, in this building, a temple to the law, they were—there were drinking fountains which said Whites Only.</a:t>
            </a:r>
          </a:p>
          <a:p>
            <a:endParaRPr lang="en-US" sz="2400" dirty="0"/>
          </a:p>
        </p:txBody>
      </p:sp>
      <p:sp>
        <p:nvSpPr>
          <p:cNvPr id="3" name="Slide Number Placeholder 2"/>
          <p:cNvSpPr>
            <a:spLocks noGrp="1"/>
          </p:cNvSpPr>
          <p:nvPr>
            <p:ph type="sldNum" sz="quarter" idx="12"/>
          </p:nvPr>
        </p:nvSpPr>
        <p:spPr/>
        <p:txBody>
          <a:bodyPr/>
          <a:lstStyle/>
          <a:p>
            <a:fld id="{1A9CBF77-95E6-604E-BCFC-0A6922100EF3}" type="slidenum">
              <a:rPr lang="en-US" smtClean="0"/>
              <a:pPr/>
              <a:t>14</a:t>
            </a:fld>
            <a:endParaRPr lang="en-US" dirty="0"/>
          </a:p>
        </p:txBody>
      </p:sp>
      <p:sp>
        <p:nvSpPr>
          <p:cNvPr id="4" name="Title 3"/>
          <p:cNvSpPr>
            <a:spLocks noGrp="1"/>
          </p:cNvSpPr>
          <p:nvPr>
            <p:ph type="title"/>
          </p:nvPr>
        </p:nvSpPr>
        <p:spPr/>
        <p:txBody>
          <a:bodyPr/>
          <a:lstStyle/>
          <a:p>
            <a:r>
              <a:rPr lang="en-US" dirty="0"/>
              <a:t>RULES OF THE ROAD</a:t>
            </a:r>
          </a:p>
        </p:txBody>
      </p:sp>
    </p:spTree>
    <p:extLst>
      <p:ext uri="{BB962C8B-B14F-4D97-AF65-F5344CB8AC3E}">
        <p14:creationId xmlns:p14="http://schemas.microsoft.com/office/powerpoint/2010/main" val="7171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055" y="1542473"/>
            <a:ext cx="8548552" cy="4262471"/>
          </a:xfrm>
        </p:spPr>
        <p:txBody>
          <a:bodyPr anchor="ctr">
            <a:noAutofit/>
          </a:bodyPr>
          <a:lstStyle/>
          <a:p>
            <a:r>
              <a:rPr lang="en-US" sz="2400" b="1" dirty="0"/>
              <a:t>The Court on Appeal:</a:t>
            </a:r>
          </a:p>
          <a:p>
            <a:r>
              <a:rPr lang="en-US" sz="2400" dirty="0"/>
              <a:t>There is absolutely no justification for this series of remarks, which appears to compare the tobacco industry with slavery and, by invoking civil rights leaders Rosa Parks and Martin Luther King, appealed to the jury's sense of outrage for the injustices visited upon African–Americans in this country. We condemn these tactics of Mr. Rosenblatt. His attempt to incite racial passions was conduct unbecoming an attorney practicing in our state courts.</a:t>
            </a:r>
          </a:p>
          <a:p>
            <a:br>
              <a:rPr lang="en-US" sz="2400" dirty="0"/>
            </a:br>
            <a:br>
              <a:rPr lang="en-US" sz="2400" dirty="0"/>
            </a:br>
            <a:r>
              <a:rPr lang="en-US" sz="2400" dirty="0"/>
              <a:t>Engle v. Liggett Group, Inc., 945 So.2d 1246, 1273 (Fla.,2006)</a:t>
            </a:r>
          </a:p>
          <a:p>
            <a:endParaRPr lang="en-US" sz="1600" dirty="0"/>
          </a:p>
          <a:p>
            <a:endParaRPr lang="en-US" sz="1600" dirty="0"/>
          </a:p>
        </p:txBody>
      </p:sp>
      <p:sp>
        <p:nvSpPr>
          <p:cNvPr id="3" name="Slide Number Placeholder 2"/>
          <p:cNvSpPr>
            <a:spLocks noGrp="1"/>
          </p:cNvSpPr>
          <p:nvPr>
            <p:ph type="sldNum" sz="quarter" idx="12"/>
          </p:nvPr>
        </p:nvSpPr>
        <p:spPr/>
        <p:txBody>
          <a:bodyPr/>
          <a:lstStyle/>
          <a:p>
            <a:fld id="{1A9CBF77-95E6-604E-BCFC-0A6922100EF3}" type="slidenum">
              <a:rPr lang="en-US" smtClean="0"/>
              <a:pPr/>
              <a:t>15</a:t>
            </a:fld>
            <a:endParaRPr lang="en-US" dirty="0"/>
          </a:p>
        </p:txBody>
      </p:sp>
      <p:sp>
        <p:nvSpPr>
          <p:cNvPr id="4" name="Title 3"/>
          <p:cNvSpPr>
            <a:spLocks noGrp="1"/>
          </p:cNvSpPr>
          <p:nvPr>
            <p:ph type="title"/>
          </p:nvPr>
        </p:nvSpPr>
        <p:spPr/>
        <p:txBody>
          <a:bodyPr/>
          <a:lstStyle/>
          <a:p>
            <a:r>
              <a:rPr lang="en-US" dirty="0"/>
              <a:t>RULES OF THE ROAD</a:t>
            </a:r>
          </a:p>
        </p:txBody>
      </p:sp>
    </p:spTree>
    <p:extLst>
      <p:ext uri="{BB962C8B-B14F-4D97-AF65-F5344CB8AC3E}">
        <p14:creationId xmlns:p14="http://schemas.microsoft.com/office/powerpoint/2010/main" val="19298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W02">
            <a:hlinkClick r:id="" action="ppaction://media"/>
            <a:extLst>
              <a:ext uri="{FF2B5EF4-FFF2-40B4-BE49-F238E27FC236}">
                <a16:creationId xmlns:a16="http://schemas.microsoft.com/office/drawing/2014/main" id="{6BE2B346-BE68-48CD-986D-72D35780483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61215" y="1504923"/>
            <a:ext cx="5913438" cy="4435475"/>
          </a:xfrm>
          <a:ln w="28575">
            <a:solidFill>
              <a:schemeClr val="tx1"/>
            </a:solidFill>
          </a:ln>
        </p:spPr>
      </p:pic>
      <p:sp>
        <p:nvSpPr>
          <p:cNvPr id="3" name="Slide Number Placeholder 2">
            <a:extLst>
              <a:ext uri="{FF2B5EF4-FFF2-40B4-BE49-F238E27FC236}">
                <a16:creationId xmlns:a16="http://schemas.microsoft.com/office/drawing/2014/main" id="{B25A9FF5-4177-46FF-BAFA-C92989809C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CBF77-95E6-604E-BCFC-0A6922100EF3}" type="slidenum">
              <a:rPr kumimoji="0" lang="en-US" sz="18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9A803E9-1A20-4C83-A009-E8B4ABE2F6C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557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DUTY OF CANDOR;</a:t>
            </a:r>
          </a:p>
          <a:p>
            <a:r>
              <a:rPr lang="en-US" dirty="0"/>
              <a:t>DUTY TO PROTECT THE INTEGRITY OF THE LEGAL SYSTEM;</a:t>
            </a:r>
          </a:p>
          <a:p>
            <a:r>
              <a:rPr lang="en-US" dirty="0"/>
              <a:t>BALANCING BOTH DUTIES IN AN ADVERSARIAL SYSTEM; </a:t>
            </a:r>
          </a:p>
          <a:p>
            <a:r>
              <a:rPr lang="en-US" dirty="0"/>
              <a:t>ANTICIPATE ETHICAL LINE CROSSING</a:t>
            </a:r>
          </a:p>
          <a:p>
            <a:r>
              <a:rPr lang="en-US" dirty="0"/>
              <a:t>MOTIONS IN LIMINE AS SHIELD AND SWORD</a:t>
            </a:r>
          </a:p>
          <a:p>
            <a:r>
              <a:rPr lang="en-US" dirty="0"/>
              <a:t>Violations of Orders of Preclusion</a:t>
            </a:r>
          </a:p>
          <a:p>
            <a:r>
              <a:rPr lang="en-US" i="1" dirty="0" err="1"/>
              <a:t>Sutch</a:t>
            </a:r>
            <a:r>
              <a:rPr lang="en-US" i="1" dirty="0"/>
              <a:t> v. </a:t>
            </a:r>
            <a:r>
              <a:rPr lang="en-US" i="1" dirty="0" err="1"/>
              <a:t>Roxborough</a:t>
            </a:r>
            <a:r>
              <a:rPr lang="en-US" i="1" dirty="0"/>
              <a:t> Memorial Hospital </a:t>
            </a:r>
          </a:p>
          <a:p>
            <a:pPr marL="0" indent="0">
              <a:buNone/>
            </a:pPr>
            <a:endParaRPr lang="en-US" dirty="0"/>
          </a:p>
        </p:txBody>
      </p:sp>
      <p:sp>
        <p:nvSpPr>
          <p:cNvPr id="3" name="Slide Number Placeholder 2"/>
          <p:cNvSpPr>
            <a:spLocks noGrp="1"/>
          </p:cNvSpPr>
          <p:nvPr>
            <p:ph type="sldNum" sz="quarter" idx="12"/>
          </p:nvPr>
        </p:nvSpPr>
        <p:spPr/>
        <p:txBody>
          <a:bodyPr/>
          <a:lstStyle/>
          <a:p>
            <a:fld id="{1A9CBF77-95E6-604E-BCFC-0A6922100EF3}" type="slidenum">
              <a:rPr lang="en-US" smtClean="0"/>
              <a:pPr/>
              <a:t>3</a:t>
            </a:fld>
            <a:endParaRPr lang="en-US" dirty="0"/>
          </a:p>
        </p:txBody>
      </p:sp>
      <p:sp>
        <p:nvSpPr>
          <p:cNvPr id="4" name="Title 3"/>
          <p:cNvSpPr>
            <a:spLocks noGrp="1"/>
          </p:cNvSpPr>
          <p:nvPr>
            <p:ph type="title"/>
          </p:nvPr>
        </p:nvSpPr>
        <p:spPr/>
        <p:txBody>
          <a:bodyPr/>
          <a:lstStyle/>
          <a:p>
            <a:r>
              <a:rPr lang="en-US" dirty="0"/>
              <a:t>INTRODUCTION	</a:t>
            </a:r>
          </a:p>
        </p:txBody>
      </p:sp>
    </p:spTree>
    <p:extLst>
      <p:ext uri="{BB962C8B-B14F-4D97-AF65-F5344CB8AC3E}">
        <p14:creationId xmlns:p14="http://schemas.microsoft.com/office/powerpoint/2010/main" val="2211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rmAutofit lnSpcReduction="10000"/>
          </a:bodyPr>
          <a:lstStyle/>
          <a:p>
            <a:r>
              <a:rPr lang="en-US" dirty="0"/>
              <a:t>The defendant-appellant's primary contention is that the very substantial adverse jury verdict and judgment in this personal injury case</a:t>
            </a:r>
            <a:r>
              <a:rPr lang="en-US" baseline="30000" dirty="0"/>
              <a:t>1</a:t>
            </a:r>
            <a:r>
              <a:rPr lang="en-US" dirty="0"/>
              <a:t> was fatally infected by the egregiousness of plaintiffs' counsel's final argument. It is indeed clear that the lawyers for </a:t>
            </a:r>
            <a:r>
              <a:rPr lang="en-US" i="1" dirty="0"/>
              <a:t>both</a:t>
            </a:r>
            <a:r>
              <a:rPr lang="en-US" dirty="0"/>
              <a:t> sides, …….engaged in a disgraceful display of unprofessional conduct</a:t>
            </a:r>
            <a:r>
              <a:rPr lang="en-US" baseline="30000" dirty="0"/>
              <a:t>2</a:t>
            </a:r>
            <a:r>
              <a:rPr lang="en-US" dirty="0"/>
              <a:t> which was much more appropriate to *851 a prize fight or, more accurately, to a gladiatorial contest than to a search for truth in the halls of justice.</a:t>
            </a:r>
            <a:br>
              <a:rPr lang="en-US" dirty="0"/>
            </a:br>
            <a:br>
              <a:rPr lang="en-US" dirty="0"/>
            </a:br>
            <a:r>
              <a:rPr lang="en-US" dirty="0"/>
              <a:t>Borden, Inc. v. Young, 479 So.2d 850, 850–51 (</a:t>
            </a:r>
            <a:r>
              <a:rPr lang="en-US" dirty="0" err="1"/>
              <a:t>Fla.App</a:t>
            </a:r>
            <a:r>
              <a:rPr lang="en-US" dirty="0"/>
              <a:t>. 3 Dist.,1985)</a:t>
            </a:r>
          </a:p>
          <a:p>
            <a:endParaRPr lang="en-US"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4</a:t>
            </a:fld>
            <a:endParaRPr lang="en-US" dirty="0"/>
          </a:p>
        </p:txBody>
      </p:sp>
      <p:sp>
        <p:nvSpPr>
          <p:cNvPr id="5" name="Title 1"/>
          <p:cNvSpPr>
            <a:spLocks noGrp="1"/>
          </p:cNvSpPr>
          <p:nvPr>
            <p:ph type="title"/>
          </p:nvPr>
        </p:nvSpPr>
        <p:spPr>
          <a:xfrm>
            <a:off x="228056" y="286327"/>
            <a:ext cx="5225418" cy="988291"/>
          </a:xfrm>
        </p:spPr>
        <p:txBody>
          <a:bodyPr>
            <a:normAutofit fontScale="90000"/>
          </a:bodyPr>
          <a:lstStyle/>
          <a:p>
            <a:r>
              <a:rPr lang="en-US" dirty="0"/>
              <a:t>Trial as a Search for Truth</a:t>
            </a:r>
          </a:p>
        </p:txBody>
      </p:sp>
    </p:spTree>
    <p:extLst>
      <p:ext uri="{BB962C8B-B14F-4D97-AF65-F5344CB8AC3E}">
        <p14:creationId xmlns:p14="http://schemas.microsoft.com/office/powerpoint/2010/main" val="18045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Autofit/>
          </a:bodyPr>
          <a:lstStyle/>
          <a:p>
            <a:pPr>
              <a:lnSpc>
                <a:spcPct val="120000"/>
              </a:lnSpc>
            </a:pPr>
            <a:r>
              <a:rPr lang="en-US" sz="2000" dirty="0"/>
              <a:t>“A properly presented opening statement familiarizes the jury with the evidence, the nature of the case, and each party's theory of recovery and defense. It allows jurors to better understand the evidence as it is introduced and to more accurately discern its force, effect and weight.” </a:t>
            </a:r>
            <a:r>
              <a:rPr lang="en-US" sz="2000" i="1" dirty="0"/>
              <a:t>Id.</a:t>
            </a:r>
            <a:r>
              <a:rPr lang="en-US" sz="2000" dirty="0"/>
              <a:t> (citing 6 Fla. </a:t>
            </a:r>
            <a:r>
              <a:rPr lang="en-US" sz="2000" dirty="0" err="1"/>
              <a:t>Prac</a:t>
            </a:r>
            <a:r>
              <a:rPr lang="en-US" sz="2000" dirty="0"/>
              <a:t>, </a:t>
            </a:r>
            <a:r>
              <a:rPr lang="en-US" sz="2000" i="1" dirty="0"/>
              <a:t>Personal Injury &amp; Wrongful Death Actions</a:t>
            </a:r>
            <a:r>
              <a:rPr lang="en-US" sz="2000" dirty="0"/>
              <a:t> § 24:3 (2008-09 ed.).</a:t>
            </a:r>
            <a:br>
              <a:rPr lang="en-US" sz="2000" dirty="0"/>
            </a:br>
            <a:br>
              <a:rPr lang="en-US" sz="2000" dirty="0"/>
            </a:br>
            <a:r>
              <a:rPr lang="en-US" sz="2000" dirty="0"/>
              <a:t>30 No. 3 Trial </a:t>
            </a:r>
            <a:r>
              <a:rPr lang="en-US" sz="2000" dirty="0" err="1"/>
              <a:t>Advoc</a:t>
            </a:r>
            <a:r>
              <a:rPr lang="en-US" sz="2000" dirty="0"/>
              <a:t>. Q. 19</a:t>
            </a:r>
          </a:p>
          <a:p>
            <a:pPr>
              <a:lnSpc>
                <a:spcPct val="120000"/>
              </a:lnSpc>
            </a:pPr>
            <a:r>
              <a:rPr lang="en-US" sz="2000" dirty="0"/>
              <a:t>Telling the Story…informing the Jury about the case, the evidence they will hear and see in the court room. </a:t>
            </a:r>
          </a:p>
          <a:p>
            <a:pPr>
              <a:lnSpc>
                <a:spcPct val="120000"/>
              </a:lnSpc>
            </a:pPr>
            <a:r>
              <a:rPr lang="en-US" sz="2000" dirty="0"/>
              <a:t>Introduce your theme; don’t argue. 	</a:t>
            </a:r>
          </a:p>
          <a:p>
            <a:pPr>
              <a:lnSpc>
                <a:spcPct val="120000"/>
              </a:lnSpc>
            </a:pPr>
            <a:endParaRPr lang="en-US" sz="1400"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5</a:t>
            </a:fld>
            <a:endParaRPr lang="en-US" dirty="0"/>
          </a:p>
        </p:txBody>
      </p:sp>
      <p:sp>
        <p:nvSpPr>
          <p:cNvPr id="5" name="Title 1"/>
          <p:cNvSpPr>
            <a:spLocks noGrp="1"/>
          </p:cNvSpPr>
          <p:nvPr>
            <p:ph type="title"/>
          </p:nvPr>
        </p:nvSpPr>
        <p:spPr>
          <a:xfrm>
            <a:off x="228056" y="286327"/>
            <a:ext cx="5225418" cy="988291"/>
          </a:xfrm>
        </p:spPr>
        <p:txBody>
          <a:bodyPr>
            <a:normAutofit/>
          </a:bodyPr>
          <a:lstStyle/>
          <a:p>
            <a:r>
              <a:rPr lang="en-US" dirty="0"/>
              <a:t>Opening to the Jury	</a:t>
            </a:r>
          </a:p>
        </p:txBody>
      </p:sp>
    </p:spTree>
    <p:extLst>
      <p:ext uri="{BB962C8B-B14F-4D97-AF65-F5344CB8AC3E}">
        <p14:creationId xmlns:p14="http://schemas.microsoft.com/office/powerpoint/2010/main" val="19413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740454" cy="4273723"/>
          </a:xfrm>
        </p:spPr>
        <p:txBody>
          <a:bodyPr>
            <a:normAutofit fontScale="25000" lnSpcReduction="20000"/>
          </a:bodyPr>
          <a:lstStyle/>
          <a:p>
            <a:pPr marL="0" indent="0">
              <a:lnSpc>
                <a:spcPct val="120000"/>
              </a:lnSpc>
              <a:buNone/>
            </a:pPr>
            <a:r>
              <a:rPr lang="en-US" sz="8000" b="1" dirty="0"/>
              <a:t>The things we learned in grade school:</a:t>
            </a:r>
          </a:p>
          <a:p>
            <a:pPr>
              <a:lnSpc>
                <a:spcPct val="120000"/>
              </a:lnSpc>
            </a:pPr>
            <a:r>
              <a:rPr lang="en-US" sz="8000" dirty="0"/>
              <a:t>1. 	Don’t lie</a:t>
            </a:r>
          </a:p>
          <a:p>
            <a:pPr>
              <a:lnSpc>
                <a:spcPct val="120000"/>
              </a:lnSpc>
            </a:pPr>
            <a:r>
              <a:rPr lang="en-US" sz="8000" dirty="0"/>
              <a:t>2.	Don’t promise something you can’t or </a:t>
            </a:r>
            <a:r>
              <a:rPr lang="en-US" sz="8000" u="sng" dirty="0"/>
              <a:t>may</a:t>
            </a:r>
            <a:r>
              <a:rPr lang="en-US" sz="8000" dirty="0"/>
              <a:t> </a:t>
            </a:r>
            <a:r>
              <a:rPr lang="en-US" sz="8000" u="sng" dirty="0"/>
              <a:t>not</a:t>
            </a:r>
            <a:r>
              <a:rPr lang="en-US" sz="8000" dirty="0"/>
              <a:t> deliver</a:t>
            </a:r>
          </a:p>
          <a:p>
            <a:pPr>
              <a:lnSpc>
                <a:spcPct val="120000"/>
              </a:lnSpc>
            </a:pPr>
            <a:r>
              <a:rPr lang="en-US" sz="8000" dirty="0"/>
              <a:t>3.	When speaking about evidence…make sure you know the evidence is going to be admissible;</a:t>
            </a:r>
          </a:p>
          <a:p>
            <a:pPr>
              <a:lnSpc>
                <a:spcPct val="120000"/>
              </a:lnSpc>
            </a:pPr>
            <a:r>
              <a:rPr lang="en-US" sz="8000" dirty="0"/>
              <a:t>4.	Introducing evidence you know have been precluded by pre trial orders is improper;</a:t>
            </a:r>
          </a:p>
          <a:p>
            <a:pPr>
              <a:lnSpc>
                <a:spcPct val="120000"/>
              </a:lnSpc>
            </a:pPr>
            <a:r>
              <a:rPr lang="en-US" sz="8000" dirty="0"/>
              <a:t>5.	If precluded; make your record </a:t>
            </a:r>
            <a:r>
              <a:rPr lang="en-US" sz="8000" u="sng" dirty="0"/>
              <a:t>before</a:t>
            </a:r>
            <a:r>
              <a:rPr lang="en-US" sz="8000" dirty="0"/>
              <a:t> the jury enters the courtroom. </a:t>
            </a:r>
          </a:p>
          <a:p>
            <a:pPr>
              <a:lnSpc>
                <a:spcPct val="120000"/>
              </a:lnSpc>
            </a:pPr>
            <a:r>
              <a:rPr lang="en-US" sz="8000" dirty="0"/>
              <a:t>6.	Civil vs. Criminal Cases</a:t>
            </a:r>
          </a:p>
          <a:p>
            <a:pPr>
              <a:lnSpc>
                <a:spcPct val="120000"/>
              </a:lnSpc>
            </a:pPr>
            <a:r>
              <a:rPr lang="en-US" sz="8000" dirty="0"/>
              <a:t>7.	Waiver… more likely in civil.</a:t>
            </a:r>
          </a:p>
          <a:p>
            <a:pPr marL="0" indent="0">
              <a:buNone/>
            </a:pPr>
            <a:r>
              <a:rPr lang="en-US" dirty="0"/>
              <a:t>	</a:t>
            </a:r>
          </a:p>
          <a:p>
            <a:pPr marL="0" indent="0">
              <a:buNone/>
            </a:pPr>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6</a:t>
            </a:fld>
            <a:endParaRPr lang="en-US" dirty="0"/>
          </a:p>
        </p:txBody>
      </p:sp>
      <p:sp>
        <p:nvSpPr>
          <p:cNvPr id="5" name="Title 1"/>
          <p:cNvSpPr>
            <a:spLocks noGrp="1"/>
          </p:cNvSpPr>
          <p:nvPr>
            <p:ph type="title"/>
          </p:nvPr>
        </p:nvSpPr>
        <p:spPr>
          <a:xfrm>
            <a:off x="228056" y="286327"/>
            <a:ext cx="5225418" cy="988291"/>
          </a:xfrm>
        </p:spPr>
        <p:txBody>
          <a:bodyPr>
            <a:normAutofit/>
          </a:bodyPr>
          <a:lstStyle/>
          <a:p>
            <a:r>
              <a:rPr lang="en-US" dirty="0"/>
              <a:t>Opening to the Jury	</a:t>
            </a:r>
          </a:p>
        </p:txBody>
      </p:sp>
    </p:spTree>
    <p:extLst>
      <p:ext uri="{BB962C8B-B14F-4D97-AF65-F5344CB8AC3E}">
        <p14:creationId xmlns:p14="http://schemas.microsoft.com/office/powerpoint/2010/main" val="15046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740454" cy="4273723"/>
          </a:xfrm>
        </p:spPr>
        <p:txBody>
          <a:bodyPr anchor="ctr">
            <a:normAutofit fontScale="32500" lnSpcReduction="20000"/>
          </a:bodyPr>
          <a:lstStyle/>
          <a:p>
            <a:pPr marL="0" indent="0">
              <a:lnSpc>
                <a:spcPct val="120000"/>
              </a:lnSpc>
              <a:buNone/>
            </a:pPr>
            <a:r>
              <a:rPr lang="en-US" sz="6800" dirty="0"/>
              <a:t>• Further, for an improper argument to form the basis for a motion for new trial absent a contemporaneous objection, the argument must rise to the level of fundamental error: it must be improper, harmful and incurable, and so damaging to the fairness of the trial that the public's interest in our system of justice requires a new trial. </a:t>
            </a:r>
            <a:r>
              <a:rPr lang="en-US" sz="6800" i="1" dirty="0">
                <a:hlinkClick r:id="rId2"/>
              </a:rPr>
              <a:t>Murphy</a:t>
            </a:r>
            <a:r>
              <a:rPr lang="en-US" sz="6800" dirty="0">
                <a:hlinkClick r:id="rId2"/>
              </a:rPr>
              <a:t>, 766 So. 2d at 1028-1030</a:t>
            </a:r>
            <a:r>
              <a:rPr lang="en-US" sz="6800" dirty="0"/>
              <a:t>. The trial court must, in the order granting a new trial, specifically identify “both the improper arguments of counsel and the actions of the jury resulting from those arguments.” </a:t>
            </a:r>
            <a:r>
              <a:rPr lang="en-US" sz="6800" i="1" dirty="0">
                <a:hlinkClick r:id="rId3"/>
              </a:rPr>
              <a:t>Id.</a:t>
            </a:r>
            <a:r>
              <a:rPr lang="en-US" sz="6800" dirty="0">
                <a:hlinkClick r:id="rId3"/>
              </a:rPr>
              <a:t> at 1031</a:t>
            </a:r>
            <a:endParaRPr lang="en-US" sz="6800" dirty="0"/>
          </a:p>
          <a:p>
            <a:pPr marL="0" indent="0">
              <a:buNone/>
            </a:pPr>
            <a:endParaRPr lang="en-US" dirty="0"/>
          </a:p>
          <a:p>
            <a:pPr marL="0" indent="0">
              <a:buNone/>
            </a:pPr>
            <a:r>
              <a:rPr lang="en-US" dirty="0"/>
              <a:t>	</a:t>
            </a:r>
          </a:p>
          <a:p>
            <a:pPr marL="0" indent="0">
              <a:buNone/>
            </a:pPr>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7</a:t>
            </a:fld>
            <a:endParaRPr lang="en-US" dirty="0"/>
          </a:p>
        </p:txBody>
      </p:sp>
      <p:sp>
        <p:nvSpPr>
          <p:cNvPr id="5" name="Title 1"/>
          <p:cNvSpPr>
            <a:spLocks noGrp="1"/>
          </p:cNvSpPr>
          <p:nvPr>
            <p:ph type="title"/>
          </p:nvPr>
        </p:nvSpPr>
        <p:spPr>
          <a:xfrm>
            <a:off x="228056" y="286327"/>
            <a:ext cx="5225418" cy="988291"/>
          </a:xfrm>
        </p:spPr>
        <p:txBody>
          <a:bodyPr>
            <a:normAutofit/>
          </a:bodyPr>
          <a:lstStyle/>
          <a:p>
            <a:r>
              <a:rPr lang="en-US" dirty="0"/>
              <a:t>Opening to the Jury	</a:t>
            </a:r>
          </a:p>
        </p:txBody>
      </p:sp>
    </p:spTree>
    <p:extLst>
      <p:ext uri="{BB962C8B-B14F-4D97-AF65-F5344CB8AC3E}">
        <p14:creationId xmlns:p14="http://schemas.microsoft.com/office/powerpoint/2010/main" val="20034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rmAutofit fontScale="62500" lnSpcReduction="20000"/>
          </a:bodyPr>
          <a:lstStyle/>
          <a:p>
            <a:pPr marL="0" indent="0">
              <a:buNone/>
            </a:pPr>
            <a:r>
              <a:rPr lang="en-US" sz="3500" b="1" dirty="0"/>
              <a:t>I.	</a:t>
            </a:r>
            <a:r>
              <a:rPr lang="en-US" sz="3500" b="1" u="sng" dirty="0"/>
              <a:t>R.P.C. 3.3 Candor Toward the Tribunal</a:t>
            </a:r>
            <a:endParaRPr lang="en-US" sz="3500" dirty="0"/>
          </a:p>
          <a:p>
            <a:pPr marL="0" indent="0">
              <a:buNone/>
            </a:pPr>
            <a:r>
              <a:rPr lang="en-US" sz="3500" dirty="0"/>
              <a:t> </a:t>
            </a:r>
          </a:p>
          <a:p>
            <a:pPr marL="0" indent="0">
              <a:buNone/>
            </a:pPr>
            <a:r>
              <a:rPr lang="en-US" sz="3500" b="1" dirty="0"/>
              <a:t>	(a)	A lawyer shall not </a:t>
            </a:r>
            <a:r>
              <a:rPr lang="en-US" sz="3500" b="1" u="sng" dirty="0"/>
              <a:t>knowingly</a:t>
            </a:r>
            <a:r>
              <a:rPr lang="en-US" sz="3500" b="1" dirty="0"/>
              <a:t>: </a:t>
            </a:r>
          </a:p>
          <a:p>
            <a:pPr marL="0" indent="0">
              <a:spcAft>
                <a:spcPts val="600"/>
              </a:spcAft>
              <a:buNone/>
            </a:pPr>
            <a:r>
              <a:rPr lang="en-US" sz="3500" dirty="0"/>
              <a:t> </a:t>
            </a:r>
          </a:p>
          <a:p>
            <a:pPr>
              <a:spcAft>
                <a:spcPts val="600"/>
              </a:spcAft>
            </a:pPr>
            <a:r>
              <a:rPr lang="en-US" sz="3500" dirty="0"/>
              <a:t>		(1)	Make a false statement of material fact or law to a tribunal; </a:t>
            </a:r>
          </a:p>
          <a:p>
            <a:pPr>
              <a:spcAft>
                <a:spcPts val="600"/>
              </a:spcAft>
            </a:pPr>
            <a:r>
              <a:rPr lang="en-US" sz="3500" dirty="0"/>
              <a:t>		(2)	Fail to disclose a material fact to a tribunal when disclosure is necessary to avoid assisting in a legal, criminal or fraudulent act by the client; </a:t>
            </a:r>
          </a:p>
          <a:p>
            <a:pPr>
              <a:spcAft>
                <a:spcPts val="600"/>
              </a:spcAft>
            </a:pPr>
            <a:br>
              <a:rPr lang="en-US" sz="3500" dirty="0"/>
            </a:br>
            <a:r>
              <a:rPr lang="en-US" sz="3500" dirty="0"/>
              <a:t>		(3)	Fail to disclose to the tribunal legal authority in the controlling jurisdiction known to the lawyer to be directly adverse to the position of the client and not disclosed by opposing counsel; </a:t>
            </a:r>
            <a:endParaRPr lang="en-US" dirty="0"/>
          </a:p>
          <a:p>
            <a:endParaRPr lang="en-US"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8</a:t>
            </a:fld>
            <a:endParaRPr lang="en-US" dirty="0"/>
          </a:p>
        </p:txBody>
      </p:sp>
      <p:sp>
        <p:nvSpPr>
          <p:cNvPr id="5" name="Title 1"/>
          <p:cNvSpPr>
            <a:spLocks noGrp="1"/>
          </p:cNvSpPr>
          <p:nvPr>
            <p:ph type="title"/>
          </p:nvPr>
        </p:nvSpPr>
        <p:spPr>
          <a:xfrm>
            <a:off x="228056" y="286327"/>
            <a:ext cx="5225418" cy="988291"/>
          </a:xfrm>
        </p:spPr>
        <p:txBody>
          <a:bodyPr>
            <a:normAutofit fontScale="90000"/>
          </a:bodyPr>
          <a:lstStyle/>
          <a:p>
            <a:r>
              <a:rPr lang="en-US" dirty="0"/>
              <a:t>Rules of Professional Conduct</a:t>
            </a:r>
          </a:p>
        </p:txBody>
      </p:sp>
    </p:spTree>
    <p:extLst>
      <p:ext uri="{BB962C8B-B14F-4D97-AF65-F5344CB8AC3E}">
        <p14:creationId xmlns:p14="http://schemas.microsoft.com/office/powerpoint/2010/main" val="10019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055" y="1369695"/>
            <a:ext cx="8620940" cy="4435249"/>
          </a:xfrm>
        </p:spPr>
        <p:txBody>
          <a:bodyPr>
            <a:noAutofit/>
          </a:bodyPr>
          <a:lstStyle/>
          <a:p>
            <a:r>
              <a:rPr lang="en-US" sz="2400" dirty="0"/>
              <a:t>		(4)	Offer evidence that the lawyer knows to be false.  If a lawyer has offered material evidence and comes to know of it falsity, the lawyer shall take reasonable remedial measures; or</a:t>
            </a:r>
          </a:p>
          <a:p>
            <a:r>
              <a:rPr lang="en-US" sz="2400" dirty="0"/>
              <a:t>		(5)	Fail to disclose to the tribunal a material fact knowing that the omission is reasonably certain to mislead the tribunal, except that it shall not be a breach of this rule if the disclosure is protected by a recognized privilege or is otherwise prohibited by law.  </a:t>
            </a:r>
          </a:p>
          <a:p>
            <a:r>
              <a:rPr lang="en-US" sz="2400" dirty="0"/>
              <a:t>		(5)(c)	A lawyer may refuse to offer evidence that the lawyer reasonably believes is false. </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1A9CBF77-95E6-604E-BCFC-0A6922100EF3}" type="slidenum">
              <a:rPr lang="en-US" smtClean="0"/>
              <a:pPr/>
              <a:t>9</a:t>
            </a:fld>
            <a:endParaRPr lang="en-US" dirty="0"/>
          </a:p>
        </p:txBody>
      </p:sp>
      <p:sp>
        <p:nvSpPr>
          <p:cNvPr id="5" name="Title 1"/>
          <p:cNvSpPr>
            <a:spLocks noGrp="1"/>
          </p:cNvSpPr>
          <p:nvPr>
            <p:ph type="title"/>
          </p:nvPr>
        </p:nvSpPr>
        <p:spPr>
          <a:xfrm>
            <a:off x="228056" y="286327"/>
            <a:ext cx="5225418" cy="988291"/>
          </a:xfrm>
        </p:spPr>
        <p:txBody>
          <a:bodyPr>
            <a:normAutofit fontScale="90000"/>
          </a:bodyPr>
          <a:lstStyle/>
          <a:p>
            <a:r>
              <a:rPr lang="en-US" dirty="0"/>
              <a:t>Rules of Professional Conduct</a:t>
            </a:r>
          </a:p>
        </p:txBody>
      </p:sp>
    </p:spTree>
    <p:extLst>
      <p:ext uri="{BB962C8B-B14F-4D97-AF65-F5344CB8AC3E}">
        <p14:creationId xmlns:p14="http://schemas.microsoft.com/office/powerpoint/2010/main" val="7533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1475</TotalTime>
  <Words>842</Words>
  <Application>Microsoft Office PowerPoint</Application>
  <PresentationFormat>Letter Paper (8.5x11 in)</PresentationFormat>
  <Paragraphs>102</Paragraphs>
  <Slides>15</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INTRODUCTION </vt:lpstr>
      <vt:lpstr>Trial as a Search for Truth</vt:lpstr>
      <vt:lpstr>Opening to the Jury </vt:lpstr>
      <vt:lpstr>Opening to the Jury </vt:lpstr>
      <vt:lpstr>Opening to the Jury </vt:lpstr>
      <vt:lpstr>Rules of Professional Conduct</vt:lpstr>
      <vt:lpstr>Rules of Professional Conduct</vt:lpstr>
      <vt:lpstr>Fairness to Opposing Counsel and Court – 3.4</vt:lpstr>
      <vt:lpstr>Fairness to Opposing Counsel and Court – 3.4</vt:lpstr>
      <vt:lpstr>CLOSING ARGUMENTS</vt:lpstr>
      <vt:lpstr>CLOSING ARGUMENTS</vt:lpstr>
      <vt:lpstr>RULES OF THE ROAD</vt:lpstr>
      <vt:lpstr>RULES OF THE ROAD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Danelsy Medrano</dc:creator>
  <cp:lastModifiedBy>Kim Faust</cp:lastModifiedBy>
  <cp:revision>61</cp:revision>
  <dcterms:created xsi:type="dcterms:W3CDTF">2017-10-11T14:36:07Z</dcterms:created>
  <dcterms:modified xsi:type="dcterms:W3CDTF">2017-10-17T14:41:33Z</dcterms:modified>
</cp:coreProperties>
</file>