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0" r:id="rId7"/>
    <p:sldId id="261" r:id="rId8"/>
    <p:sldId id="259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F05D3E-945D-4705-A33E-0EEAAB6096E8}" v="45" dt="2026-03-09T14:34:43.734"/>
    <p1510:client id="{2FCC46D9-7937-EE33-B355-0C3B2907C117}" v="7" dt="2026-03-09T14:31:31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2068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31414-9E55-2CAE-0E26-6C6CDAF81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92C292-D775-5A2F-8749-9D6C1BBE44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4F6915-7EE1-3CB6-4A6B-876B5FA19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7108F-CEF7-E481-513F-10D9BC03AF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6780C-10FC-B542-4B41-79E22153F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3281F0-6D70-1C7D-F2FA-C1B79558C7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9FC7D6-354C-222A-CCED-685B00E17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5A22A-11B5-E6D0-B39D-51DF20E922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21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4A625CE7-400F-0A9F-08F3-675CDE10328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5776908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49" imgH="350" progId="TCLayout.ActiveDocument.1">
                  <p:embed/>
                </p:oleObj>
              </mc:Choice>
              <mc:Fallback>
                <p:oleObj name="think-cell Folie" r:id="rId4" imgW="349" imgH="3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jp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user-data/uploads/Logo-Standard-HWZ-DE-RGB-Bla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56032"/>
            <a:ext cx="2011680" cy="4626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11480" y="1417320"/>
            <a:ext cx="6400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000" b="1">
                <a:solidFill>
                  <a:srgbClr val="002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Grobkonzept
SAS-</a:t>
            </a:r>
            <a:r>
              <a:rPr lang="en-US" sz="4000" b="1">
                <a:solidFill>
                  <a:srgbClr val="89AB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Leistungsnachweis</a:t>
            </a:r>
            <a:endParaRPr lang="en-US" sz="4000"/>
          </a:p>
        </p:txBody>
      </p:sp>
      <p:sp>
        <p:nvSpPr>
          <p:cNvPr id="4" name="Text 1"/>
          <p:cNvSpPr/>
          <p:nvPr/>
        </p:nvSpPr>
        <p:spPr>
          <a:xfrm>
            <a:off x="384586" y="3475617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[Titel der Arbeit </a:t>
            </a:r>
            <a:r>
              <a:rPr lang="en-US" sz="1500" i="1" err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einfügen</a:t>
            </a: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500" i="1"/>
          </a:p>
          <a:p>
            <a:pPr marL="0" indent="0">
              <a:buNone/>
            </a:pP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en-US" sz="1500" i="1" err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Vorname</a:t>
            </a: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Name </a:t>
            </a:r>
            <a:r>
              <a:rPr lang="en-US" sz="1500" i="1" err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einfügen</a:t>
            </a: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</a:p>
          <a:p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en-US" sz="1500" i="1" err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Seminartitel</a:t>
            </a: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500" i="1" err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einfügen</a:t>
            </a:r>
            <a:r>
              <a:rPr lang="en-US" sz="15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]</a:t>
            </a:r>
            <a:endParaRPr lang="en-US" sz="1500" i="1"/>
          </a:p>
          <a:p>
            <a:pPr marL="0" indent="0">
              <a:buNone/>
            </a:pPr>
            <a:endParaRPr lang="en-US" sz="1500"/>
          </a:p>
        </p:txBody>
      </p:sp>
      <p:sp>
        <p:nvSpPr>
          <p:cNvPr id="5" name="Text 2"/>
          <p:cNvSpPr/>
          <p:nvPr/>
        </p:nvSpPr>
        <p:spPr>
          <a:xfrm>
            <a:off x="411480" y="46634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4D58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[TT.MM.JJJJ]</a:t>
            </a:r>
            <a:endParaRPr lang="en-US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27432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002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 &amp; Fragestellung</a:t>
            </a:r>
            <a:endParaRPr lang="en-US" sz="2400"/>
          </a:p>
        </p:txBody>
      </p:sp>
      <p:sp>
        <p:nvSpPr>
          <p:cNvPr id="3" name="Shape 1"/>
          <p:cNvSpPr/>
          <p:nvPr/>
        </p:nvSpPr>
        <p:spPr>
          <a:xfrm>
            <a:off x="411480" y="960120"/>
            <a:ext cx="3931920" cy="3429000"/>
          </a:xfrm>
          <a:prstGeom prst="rect">
            <a:avLst/>
          </a:prstGeom>
          <a:solidFill>
            <a:srgbClr val="002FA8"/>
          </a:solidFill>
          <a:ln w="12700">
            <a:solidFill>
              <a:srgbClr val="002FA8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" name="Text 2"/>
          <p:cNvSpPr/>
          <p:nvPr/>
        </p:nvSpPr>
        <p:spPr>
          <a:xfrm>
            <a:off x="548640" y="1051560"/>
            <a:ext cx="365760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</a:t>
            </a:r>
            <a:endParaRPr lang="en-US" sz="1200"/>
          </a:p>
          <a:p>
            <a:pPr marL="0" indent="0">
              <a:buNone/>
            </a:pPr>
            <a:r>
              <a:rPr lang="en-US" sz="80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/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Ausgangssituation:</a:t>
            </a:r>
            <a:endParaRPr lang="en-US" sz="1200"/>
          </a:p>
          <a:p>
            <a:pPr marL="0" indent="0">
              <a:buNone/>
            </a:pPr>
            <a:r>
              <a:rPr lang="en-US" sz="1200" i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[Beschreiben Sie hier das konkrete Problem aus Ihrer Berufspraxis. Was funktioniert nicht? Wo besteht Handlungsbedarf?]</a:t>
            </a:r>
            <a:endParaRPr lang="en-US" sz="1200" i="1"/>
          </a:p>
          <a:p>
            <a:pPr marL="0" indent="0">
              <a:buNone/>
            </a:pPr>
            <a:r>
              <a:rPr lang="en-US" sz="80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/>
          </a:p>
          <a:p>
            <a:pPr marL="0" indent="0">
              <a:buNone/>
            </a:pPr>
            <a:r>
              <a:rPr lang="en-US" sz="12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Relevanz:</a:t>
            </a:r>
            <a:endParaRPr lang="en-US" sz="1200"/>
          </a:p>
          <a:p>
            <a:pPr marL="0" indent="0">
              <a:buNone/>
            </a:pPr>
            <a:r>
              <a:rPr lang="en-US" sz="1200" i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[Warum ist dieses Problem für Ihr Unternehmen / Ihre Organisation bedeutsam?]</a:t>
            </a:r>
            <a:endParaRPr lang="en-US" sz="1200" i="1"/>
          </a:p>
        </p:txBody>
      </p:sp>
      <p:sp>
        <p:nvSpPr>
          <p:cNvPr id="5" name="Shape 3"/>
          <p:cNvSpPr/>
          <p:nvPr/>
        </p:nvSpPr>
        <p:spPr>
          <a:xfrm>
            <a:off x="4663440" y="960120"/>
            <a:ext cx="4069080" cy="3429000"/>
          </a:xfrm>
          <a:prstGeom prst="rect">
            <a:avLst/>
          </a:prstGeom>
          <a:solidFill>
            <a:srgbClr val="EBEFFF"/>
          </a:solidFill>
          <a:ln w="12700">
            <a:solidFill>
              <a:srgbClr val="89ABFF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Text 4"/>
          <p:cNvSpPr/>
          <p:nvPr/>
        </p:nvSpPr>
        <p:spPr>
          <a:xfrm>
            <a:off x="4800600" y="1051560"/>
            <a:ext cx="37947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>
                <a:solidFill>
                  <a:srgbClr val="002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FRAGESTELLUNG</a:t>
            </a:r>
            <a:endParaRPr lang="en-US" sz="1200"/>
          </a:p>
          <a:p>
            <a:pPr marL="0" indent="0">
              <a:buNone/>
            </a:pPr>
            <a:r>
              <a:rPr lang="en-US" sz="80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/>
          </a:p>
          <a:p>
            <a:pPr marL="0" indent="0">
              <a:buNone/>
            </a:pPr>
            <a:r>
              <a:rPr lang="en-US" sz="12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[Formulieren Sie Ihre zentrale Leitfrage. Sie soll präzise, offen und beantwortbar sein.]</a:t>
            </a:r>
            <a:endParaRPr lang="en-US" sz="1200"/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en-US" sz="12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Beispiel: «Wie kann [Unternehmen X] durch [Massnahme Y] [Ziel Z] erreichen?»</a:t>
            </a:r>
            <a:endParaRPr lang="en-US" sz="1200"/>
          </a:p>
        </p:txBody>
      </p:sp>
      <p:pic>
        <p:nvPicPr>
          <p:cNvPr id="7" name="Image 0" descr="/mnt/user-data/uploads/Logo-Icon-HWZ-RGB-Bla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4736592"/>
            <a:ext cx="502920" cy="27706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01F85-9BC5-2EBF-4D4E-14891696B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67EF1CDC-9882-C247-BF7F-834DA3E7B9B7}"/>
              </a:ext>
            </a:extLst>
          </p:cNvPr>
          <p:cNvSpPr/>
          <p:nvPr/>
        </p:nvSpPr>
        <p:spPr>
          <a:xfrm>
            <a:off x="411480" y="27432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>
                <a:solidFill>
                  <a:srgbClr val="002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 &amp; </a:t>
            </a:r>
            <a:r>
              <a:rPr lang="en-US" sz="2400" b="1" err="1">
                <a:solidFill>
                  <a:srgbClr val="002F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Begründung</a:t>
            </a:r>
            <a:endParaRPr lang="en-US" sz="2400" b="1">
              <a:solidFill>
                <a:srgbClr val="002FA8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50248F6-D878-EC17-C036-1EDCEA86358A}"/>
              </a:ext>
            </a:extLst>
          </p:cNvPr>
          <p:cNvSpPr/>
          <p:nvPr/>
        </p:nvSpPr>
        <p:spPr>
          <a:xfrm>
            <a:off x="411480" y="960120"/>
            <a:ext cx="3931920" cy="3429000"/>
          </a:xfrm>
          <a:prstGeom prst="rect">
            <a:avLst/>
          </a:prstGeom>
          <a:solidFill>
            <a:srgbClr val="002FA8"/>
          </a:solidFill>
          <a:ln w="12700">
            <a:solidFill>
              <a:srgbClr val="002FA8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D45CE1B5-A383-020C-2219-944A669266BB}"/>
              </a:ext>
            </a:extLst>
          </p:cNvPr>
          <p:cNvSpPr/>
          <p:nvPr/>
        </p:nvSpPr>
        <p:spPr>
          <a:xfrm>
            <a:off x="548640" y="1051560"/>
            <a:ext cx="365760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GEWÄHLTES MODELL / FRAMEWORK</a:t>
            </a:r>
            <a:endParaRPr lang="en-US" sz="1200" dirty="0"/>
          </a:p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 dirty="0"/>
          </a:p>
          <a:p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</a:t>
            </a: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Nennen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Sie die Modelle </a:t>
            </a: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oder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Frameworks </a:t>
            </a: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dem Seminar, das Sie </a:t>
            </a: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anwenden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i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möchten</a:t>
            </a: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100" i="1" dirty="0"/>
          </a:p>
          <a:p>
            <a:endParaRPr lang="en-US" sz="1100" i="1" dirty="0"/>
          </a:p>
          <a:p>
            <a:r>
              <a:rPr lang="en-US" sz="1200" i="1" dirty="0" err="1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Beispiel</a:t>
            </a:r>
            <a:r>
              <a:rPr lang="en-US" sz="1200" i="1" dirty="0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: </a:t>
            </a:r>
            <a:r>
              <a:rPr lang="en-US" sz="1200" i="1" dirty="0" err="1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z.B.</a:t>
            </a:r>
            <a:r>
              <a:rPr lang="en-US" sz="1200" i="1" dirty="0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 PERMA-Modell, </a:t>
            </a:r>
            <a:r>
              <a:rPr lang="en-US" sz="1200" i="1" dirty="0" err="1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Konfliktmanagement</a:t>
            </a:r>
            <a:r>
              <a:rPr lang="en-US" sz="1200" i="1" dirty="0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 n. </a:t>
            </a:r>
            <a:r>
              <a:rPr lang="en-US" sz="1200" i="1" dirty="0" err="1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Glasl</a:t>
            </a:r>
            <a:r>
              <a:rPr lang="en-US" sz="1200" i="1" dirty="0">
                <a:solidFill>
                  <a:srgbClr val="FFFFFF"/>
                </a:solidFill>
                <a:latin typeface="Arial"/>
                <a:ea typeface="Arial" pitchFamily="34" charset="-122"/>
                <a:cs typeface="Arial"/>
              </a:rPr>
              <a:t> etc. ]</a:t>
            </a:r>
            <a:endParaRPr lang="en-US" sz="1100" i="1" dirty="0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B65A1E0C-0B9D-3298-4EE8-4288514497DD}"/>
              </a:ext>
            </a:extLst>
          </p:cNvPr>
          <p:cNvSpPr/>
          <p:nvPr/>
        </p:nvSpPr>
        <p:spPr>
          <a:xfrm>
            <a:off x="4663440" y="960120"/>
            <a:ext cx="4069080" cy="3429000"/>
          </a:xfrm>
          <a:prstGeom prst="rect">
            <a:avLst/>
          </a:prstGeom>
          <a:solidFill>
            <a:srgbClr val="EBEFFF"/>
          </a:solidFill>
          <a:ln w="12700">
            <a:solidFill>
              <a:srgbClr val="89ABFF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7F67F9D9-9CE0-CF38-142D-2170C9EAF9CE}"/>
              </a:ext>
            </a:extLst>
          </p:cNvPr>
          <p:cNvSpPr/>
          <p:nvPr/>
        </p:nvSpPr>
        <p:spPr>
          <a:xfrm>
            <a:off x="4800600" y="1051560"/>
            <a:ext cx="37947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>
                <a:solidFill>
                  <a:srgbClr val="002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BEGRÜNDUNG DER EIGNUNG</a:t>
            </a:r>
            <a:endParaRPr lang="en-US" sz="1200"/>
          </a:p>
          <a:p>
            <a:pPr marL="0" indent="0">
              <a:buNone/>
            </a:pPr>
            <a:r>
              <a:rPr lang="en-US" sz="80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/>
          </a:p>
          <a:p>
            <a:pPr marL="0" indent="0">
              <a:buNone/>
            </a:pPr>
            <a:r>
              <a:rPr lang="de-DE" sz="12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[Erläutern Sie kurz, warum dieses Modell für Ihren konkreten Fall geeignet ist.</a:t>
            </a:r>
          </a:p>
          <a:p>
            <a:pPr marL="0" indent="0">
              <a:buNone/>
            </a:pPr>
            <a:endParaRPr lang="de-DE" sz="1200" i="1">
              <a:solidFill>
                <a:srgbClr val="1A1A2E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buNone/>
            </a:pPr>
            <a:r>
              <a:rPr lang="de-DE" sz="12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 liegen eventuell die Grenzen des Modells?]</a:t>
            </a:r>
          </a:p>
        </p:txBody>
      </p:sp>
      <p:pic>
        <p:nvPicPr>
          <p:cNvPr id="7" name="Image 0" descr="/mnt/user-data/uploads/Logo-Icon-HWZ-RGB-Blau.jpg">
            <a:extLst>
              <a:ext uri="{FF2B5EF4-FFF2-40B4-BE49-F238E27FC236}">
                <a16:creationId xmlns:a16="http://schemas.microsoft.com/office/drawing/2014/main" id="{ECDFFC5D-F933-552B-5FBC-94CA3ED309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4736592"/>
            <a:ext cx="502920" cy="27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4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0361B-6AB3-7C0C-CEB5-2124C932A0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540911B3-0D2E-A5BA-F75E-4DFEA236E6A7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40499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349" imgH="350" progId="TCLayout.ActiveDocument.1">
                  <p:embed/>
                </p:oleObj>
              </mc:Choice>
              <mc:Fallback>
                <p:oleObj name="think-cell Folie" r:id="rId4" imgW="349" imgH="35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hape 3">
            <a:extLst>
              <a:ext uri="{FF2B5EF4-FFF2-40B4-BE49-F238E27FC236}">
                <a16:creationId xmlns:a16="http://schemas.microsoft.com/office/drawing/2014/main" id="{9CF916CA-BCFA-7837-EB3A-111EEFD2DAFC}"/>
              </a:ext>
            </a:extLst>
          </p:cNvPr>
          <p:cNvSpPr/>
          <p:nvPr/>
        </p:nvSpPr>
        <p:spPr>
          <a:xfrm>
            <a:off x="411480" y="960120"/>
            <a:ext cx="8321040" cy="3429000"/>
          </a:xfrm>
          <a:prstGeom prst="rect">
            <a:avLst/>
          </a:prstGeom>
          <a:solidFill>
            <a:srgbClr val="EBEFFF"/>
          </a:solidFill>
          <a:ln w="12700">
            <a:solidFill>
              <a:srgbClr val="89ABFF"/>
            </a:solidFill>
            <a:prstDash val="solid"/>
          </a:ln>
        </p:spPr>
        <p:txBody>
          <a:bodyPr/>
          <a:lstStyle/>
          <a:p>
            <a:endParaRPr lang="de-CH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2536545A-19D2-4ACE-9F21-E5E9AF6ADEC0}"/>
              </a:ext>
            </a:extLst>
          </p:cNvPr>
          <p:cNvSpPr/>
          <p:nvPr/>
        </p:nvSpPr>
        <p:spPr>
          <a:xfrm>
            <a:off x="411480" y="27432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b="1" err="1">
                <a:solidFill>
                  <a:srgbClr val="002FA8"/>
                </a:solidFill>
                <a:latin typeface="Georgia" pitchFamily="34" charset="0"/>
              </a:rPr>
              <a:t>Geplantes</a:t>
            </a:r>
            <a:r>
              <a:rPr lang="en-US" sz="2400" b="1">
                <a:solidFill>
                  <a:srgbClr val="002FA8"/>
                </a:solidFill>
                <a:latin typeface="Georgia" pitchFamily="34" charset="0"/>
              </a:rPr>
              <a:t> </a:t>
            </a:r>
            <a:r>
              <a:rPr lang="en-US" sz="2400" b="1" err="1">
                <a:solidFill>
                  <a:srgbClr val="002FA8"/>
                </a:solidFill>
                <a:latin typeface="Georgia" pitchFamily="34" charset="0"/>
              </a:rPr>
              <a:t>Vorgehen</a:t>
            </a:r>
            <a:endParaRPr lang="en-US" sz="2400" b="1">
              <a:solidFill>
                <a:srgbClr val="002FA8"/>
              </a:solidFill>
              <a:latin typeface="Georgia" pitchFamily="34" charset="0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CE32A416-7A33-673E-7D5A-AD5C6FC60348}"/>
              </a:ext>
            </a:extLst>
          </p:cNvPr>
          <p:cNvSpPr/>
          <p:nvPr/>
        </p:nvSpPr>
        <p:spPr>
          <a:xfrm>
            <a:off x="548640" y="1051560"/>
            <a:ext cx="804672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>
                <a:solidFill>
                  <a:srgbClr val="002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GEPLANTES VORGEHEN / ANALYSE</a:t>
            </a:r>
          </a:p>
          <a:p>
            <a:pPr marL="0" indent="0">
              <a:buNone/>
            </a:pPr>
            <a:r>
              <a:rPr lang="en-US" sz="80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endParaRPr lang="en-US" sz="1200"/>
          </a:p>
          <a:p>
            <a:pPr marL="0" indent="0">
              <a:buNone/>
            </a:pPr>
            <a:r>
              <a:rPr lang="de-DE" sz="1200" i="1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[Beschreiben Sie, wie Sie vorgehen möchten: Welche Daten / Quellen nutzen Sie? Führen Sie eigene Erhebungen durch? Wie strukturieren Sie Ihre Analyse? Sie können auch gerne Grafiken verwenden.]</a:t>
            </a:r>
          </a:p>
        </p:txBody>
      </p:sp>
      <p:pic>
        <p:nvPicPr>
          <p:cNvPr id="7" name="Image 0" descr="/mnt/user-data/uploads/Logo-Icon-HWZ-RGB-Blau.jpg">
            <a:extLst>
              <a:ext uri="{FF2B5EF4-FFF2-40B4-BE49-F238E27FC236}">
                <a16:creationId xmlns:a16="http://schemas.microsoft.com/office/drawing/2014/main" id="{E150FCC1-885C-AE3E-4858-95FE698C1A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1480" y="4736592"/>
            <a:ext cx="502920" cy="27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3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user-data/uploads/Logo-Standard-HWZ-DE-RGB-Bla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2084832"/>
            <a:ext cx="3657600" cy="84124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5FFC291A993642A88B192F5B28331F" ma:contentTypeVersion="15" ma:contentTypeDescription="Ein neues Dokument erstellen." ma:contentTypeScope="" ma:versionID="b9d254873efa2fbde0bd7939233a03ac">
  <xsd:schema xmlns:xsd="http://www.w3.org/2001/XMLSchema" xmlns:xs="http://www.w3.org/2001/XMLSchema" xmlns:p="http://schemas.microsoft.com/office/2006/metadata/properties" xmlns:ns1="http://schemas.microsoft.com/sharepoint/v3" xmlns:ns2="4963e2a5-361f-452d-a314-f8e4c3649f2e" xmlns:ns3="0113a900-32f4-46fc-a365-d648cfbf0f16" targetNamespace="http://schemas.microsoft.com/office/2006/metadata/properties" ma:root="true" ma:fieldsID="ec324dc4dcf84ce283ba412541bbfb4d" ns1:_="" ns2:_="" ns3:_="">
    <xsd:import namespace="http://schemas.microsoft.com/sharepoint/v3"/>
    <xsd:import namespace="4963e2a5-361f-452d-a314-f8e4c3649f2e"/>
    <xsd:import namespace="0113a900-32f4-46fc-a365-d648cfbf0f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63e2a5-361f-452d-a314-f8e4c3649f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78c017f5-14d5-49a1-b4ef-4e724c4f6e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13a900-32f4-46fc-a365-d648cfbf0f1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1630528-be77-4ebe-b29d-3cbe396979db}" ma:internalName="TaxCatchAll" ma:showField="CatchAllData" ma:web="0113a900-32f4-46fc-a365-d648cfbf0f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4963e2a5-361f-452d-a314-f8e4c3649f2e">
      <Terms xmlns="http://schemas.microsoft.com/office/infopath/2007/PartnerControls"/>
    </lcf76f155ced4ddcb4097134ff3c332f>
    <TaxCatchAll xmlns="0113a900-32f4-46fc-a365-d648cfbf0f16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93BC099-A1E4-46A7-9776-267DC4049CFC}">
  <ds:schemaRefs>
    <ds:schemaRef ds:uri="0113a900-32f4-46fc-a365-d648cfbf0f16"/>
    <ds:schemaRef ds:uri="4963e2a5-361f-452d-a314-f8e4c3649f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1C59B85-63FE-483B-9568-E6741FD5BB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517E71-5024-4649-A56F-432ACD3CFEF5}">
  <ds:schemaRefs>
    <ds:schemaRef ds:uri="http://schemas.openxmlformats.org/package/2006/metadata/core-properties"/>
    <ds:schemaRef ds:uri="0113a900-32f4-46fc-a365-d648cfbf0f16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4963e2a5-361f-452d-a314-f8e4c3649f2e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Bildschirmpräsentation (16:9)</PresentationFormat>
  <Paragraphs>38</Paragraphs>
  <Slides>5</Slides>
  <Notes>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Georgia</vt:lpstr>
      <vt:lpstr>Office Theme</vt:lpstr>
      <vt:lpstr>think-cell Folie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Grobkonzept SAS-Leistungsnachweis</dc:title>
  <dc:subject>PptxGenJS Presentation</dc:subject>
  <dc:creator>PptxGenJS</dc:creator>
  <cp:lastModifiedBy>Demssew Sara (HWZ-Mitarbeiterin)</cp:lastModifiedBy>
  <cp:revision>2</cp:revision>
  <dcterms:created xsi:type="dcterms:W3CDTF">2026-03-05T08:47:25Z</dcterms:created>
  <dcterms:modified xsi:type="dcterms:W3CDTF">2026-03-09T14:34:43Z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0x010100175FFC291A993642A88B192F5B28331F</vt:lpwstr>
  </property>
  <property fmtid="{D5CDD505-2E9C-101B-9397-08002B2CF9AE}" pid="3" name="MediaServiceImageTags">
    <vt:lpwstr/>
  </property>
</Properties>
</file>