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sldIdLst>
    <p:sldId id="256" r:id="rId2"/>
    <p:sldId id="534" r:id="rId3"/>
    <p:sldId id="310" r:id="rId4"/>
    <p:sldId id="289" r:id="rId5"/>
    <p:sldId id="290" r:id="rId6"/>
    <p:sldId id="305" r:id="rId7"/>
    <p:sldId id="537" r:id="rId8"/>
    <p:sldId id="309" r:id="rId9"/>
    <p:sldId id="527" r:id="rId10"/>
    <p:sldId id="536" r:id="rId11"/>
    <p:sldId id="540" r:id="rId12"/>
    <p:sldId id="541" r:id="rId13"/>
    <p:sldId id="291" r:id="rId14"/>
    <p:sldId id="539" r:id="rId15"/>
    <p:sldId id="538" r:id="rId16"/>
    <p:sldId id="295" r:id="rId17"/>
    <p:sldId id="298" r:id="rId18"/>
    <p:sldId id="529" r:id="rId19"/>
    <p:sldId id="518" r:id="rId20"/>
    <p:sldId id="532" r:id="rId21"/>
    <p:sldId id="523" r:id="rId22"/>
    <p:sldId id="530" r:id="rId23"/>
    <p:sldId id="526" r:id="rId24"/>
    <p:sldId id="542" r:id="rId25"/>
    <p:sldId id="535" r:id="rId26"/>
    <p:sldId id="513" r:id="rId27"/>
    <p:sldId id="297" r:id="rId28"/>
    <p:sldId id="524" r:id="rId29"/>
    <p:sldId id="287"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entury Gothic" panose="020B0502020202020204" pitchFamily="34" charset="0"/>
      <p:regular r:id="rId36"/>
      <p:bold r:id="rId37"/>
      <p:italic r:id="rId38"/>
      <p:boldItalic r:id="rId39"/>
    </p:embeddedFont>
    <p:embeddedFont>
      <p:font typeface="Gravur-Condensed" panose="02000506020000020004" pitchFamily="2" charset="0"/>
      <p:regular r:id="rId40"/>
    </p:embeddedFont>
    <p:embeddedFont>
      <p:font typeface="Gravur-CondensedLight" panose="02000506020000020004" pitchFamily="2"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479"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B45"/>
    <a:srgbClr val="C2DEEA"/>
    <a:srgbClr val="BED631"/>
    <a:srgbClr val="D2E26F"/>
    <a:srgbClr val="4D6B7D"/>
    <a:srgbClr val="B1CBE5"/>
    <a:srgbClr val="C6D9EC"/>
    <a:srgbClr val="FFFFFF"/>
    <a:srgbClr val="8BB2D9"/>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2981" autoAdjust="0"/>
  </p:normalViewPr>
  <p:slideViewPr>
    <p:cSldViewPr snapToGrid="0" showGuides="1">
      <p:cViewPr varScale="1">
        <p:scale>
          <a:sx n="101" d="100"/>
          <a:sy n="101" d="100"/>
        </p:scale>
        <p:origin x="1038" y="114"/>
      </p:cViewPr>
      <p:guideLst>
        <p:guide orient="horz" pos="2160"/>
        <p:guide pos="247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7" d="100"/>
          <a:sy n="77" d="100"/>
        </p:scale>
        <p:origin x="3030"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D8CBBF-EEFF-41F0-B512-2FFDF3F6D613}" type="datetimeFigureOut">
              <a:rPr lang="en-AU" smtClean="0"/>
              <a:t>20/07/2020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FAE9EB-0486-461A-B848-5A782699948D}" type="slidenum">
              <a:rPr lang="en-AU" smtClean="0"/>
              <a:t>‹#›</a:t>
            </a:fld>
            <a:endParaRPr lang="en-AU"/>
          </a:p>
        </p:txBody>
      </p:sp>
    </p:spTree>
    <p:extLst>
      <p:ext uri="{BB962C8B-B14F-4D97-AF65-F5344CB8AC3E}">
        <p14:creationId xmlns:p14="http://schemas.microsoft.com/office/powerpoint/2010/main" val="878266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8FAE9EB-0486-461A-B848-5A782699948D}" type="slidenum">
              <a:rPr lang="en-AU" smtClean="0"/>
              <a:t>1</a:t>
            </a:fld>
            <a:endParaRPr lang="en-AU"/>
          </a:p>
        </p:txBody>
      </p:sp>
    </p:spTree>
    <p:extLst>
      <p:ext uri="{BB962C8B-B14F-4D97-AF65-F5344CB8AC3E}">
        <p14:creationId xmlns:p14="http://schemas.microsoft.com/office/powerpoint/2010/main" val="325978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Close to point of purchase - supermarkets</a:t>
            </a:r>
          </a:p>
        </p:txBody>
      </p:sp>
      <p:sp>
        <p:nvSpPr>
          <p:cNvPr id="4" name="Slide Number Placeholder 3"/>
          <p:cNvSpPr>
            <a:spLocks noGrp="1"/>
          </p:cNvSpPr>
          <p:nvPr>
            <p:ph type="sldNum" sz="quarter" idx="5"/>
          </p:nvPr>
        </p:nvSpPr>
        <p:spPr/>
        <p:txBody>
          <a:bodyPr/>
          <a:lstStyle/>
          <a:p>
            <a:fld id="{D8FAE9EB-0486-461A-B848-5A782699948D}" type="slidenum">
              <a:rPr lang="en-AU" smtClean="0"/>
              <a:t>13</a:t>
            </a:fld>
            <a:endParaRPr lang="en-AU"/>
          </a:p>
        </p:txBody>
      </p:sp>
    </p:spTree>
    <p:extLst>
      <p:ext uri="{BB962C8B-B14F-4D97-AF65-F5344CB8AC3E}">
        <p14:creationId xmlns:p14="http://schemas.microsoft.com/office/powerpoint/2010/main" val="3526789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14</a:t>
            </a:fld>
            <a:endParaRPr lang="en-AU"/>
          </a:p>
        </p:txBody>
      </p:sp>
    </p:spTree>
    <p:extLst>
      <p:ext uri="{BB962C8B-B14F-4D97-AF65-F5344CB8AC3E}">
        <p14:creationId xmlns:p14="http://schemas.microsoft.com/office/powerpoint/2010/main" val="4286784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15</a:t>
            </a:fld>
            <a:endParaRPr lang="en-AU"/>
          </a:p>
        </p:txBody>
      </p:sp>
    </p:spTree>
    <p:extLst>
      <p:ext uri="{BB962C8B-B14F-4D97-AF65-F5344CB8AC3E}">
        <p14:creationId xmlns:p14="http://schemas.microsoft.com/office/powerpoint/2010/main" val="1313777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Previous industry standard was 0.05</a:t>
            </a:r>
          </a:p>
        </p:txBody>
      </p:sp>
      <p:sp>
        <p:nvSpPr>
          <p:cNvPr id="4" name="Slide Number Placeholder 3"/>
          <p:cNvSpPr>
            <a:spLocks noGrp="1"/>
          </p:cNvSpPr>
          <p:nvPr>
            <p:ph type="sldNum" sz="quarter" idx="5"/>
          </p:nvPr>
        </p:nvSpPr>
        <p:spPr/>
        <p:txBody>
          <a:bodyPr/>
          <a:lstStyle/>
          <a:p>
            <a:fld id="{D8FAE9EB-0486-461A-B848-5A782699948D}" type="slidenum">
              <a:rPr lang="en-AU" smtClean="0"/>
              <a:t>16</a:t>
            </a:fld>
            <a:endParaRPr lang="en-AU"/>
          </a:p>
        </p:txBody>
      </p:sp>
    </p:spTree>
    <p:extLst>
      <p:ext uri="{BB962C8B-B14F-4D97-AF65-F5344CB8AC3E}">
        <p14:creationId xmlns:p14="http://schemas.microsoft.com/office/powerpoint/2010/main" val="1772595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17</a:t>
            </a:fld>
            <a:endParaRPr lang="en-AU"/>
          </a:p>
        </p:txBody>
      </p:sp>
    </p:spTree>
    <p:extLst>
      <p:ext uri="{BB962C8B-B14F-4D97-AF65-F5344CB8AC3E}">
        <p14:creationId xmlns:p14="http://schemas.microsoft.com/office/powerpoint/2010/main" val="3812756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18</a:t>
            </a:fld>
            <a:endParaRPr lang="en-AU"/>
          </a:p>
        </p:txBody>
      </p:sp>
    </p:spTree>
    <p:extLst>
      <p:ext uri="{BB962C8B-B14F-4D97-AF65-F5344CB8AC3E}">
        <p14:creationId xmlns:p14="http://schemas.microsoft.com/office/powerpoint/2010/main" val="1761936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19</a:t>
            </a:fld>
            <a:endParaRPr lang="en-AU"/>
          </a:p>
        </p:txBody>
      </p:sp>
    </p:spTree>
    <p:extLst>
      <p:ext uri="{BB962C8B-B14F-4D97-AF65-F5344CB8AC3E}">
        <p14:creationId xmlns:p14="http://schemas.microsoft.com/office/powerpoint/2010/main" val="125356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20</a:t>
            </a:fld>
            <a:endParaRPr lang="en-AU"/>
          </a:p>
        </p:txBody>
      </p:sp>
    </p:spTree>
    <p:extLst>
      <p:ext uri="{BB962C8B-B14F-4D97-AF65-F5344CB8AC3E}">
        <p14:creationId xmlns:p14="http://schemas.microsoft.com/office/powerpoint/2010/main" val="2521991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21</a:t>
            </a:fld>
            <a:endParaRPr lang="en-AU"/>
          </a:p>
        </p:txBody>
      </p:sp>
    </p:spTree>
    <p:extLst>
      <p:ext uri="{BB962C8B-B14F-4D97-AF65-F5344CB8AC3E}">
        <p14:creationId xmlns:p14="http://schemas.microsoft.com/office/powerpoint/2010/main" val="791439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22</a:t>
            </a:fld>
            <a:endParaRPr lang="en-AU"/>
          </a:p>
        </p:txBody>
      </p:sp>
    </p:spTree>
    <p:extLst>
      <p:ext uri="{BB962C8B-B14F-4D97-AF65-F5344CB8AC3E}">
        <p14:creationId xmlns:p14="http://schemas.microsoft.com/office/powerpoint/2010/main" val="4253425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2</a:t>
            </a:fld>
            <a:endParaRPr lang="en-AU"/>
          </a:p>
        </p:txBody>
      </p:sp>
    </p:spTree>
    <p:extLst>
      <p:ext uri="{BB962C8B-B14F-4D97-AF65-F5344CB8AC3E}">
        <p14:creationId xmlns:p14="http://schemas.microsoft.com/office/powerpoint/2010/main" val="4127824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Two formats</a:t>
            </a:r>
          </a:p>
        </p:txBody>
      </p:sp>
      <p:sp>
        <p:nvSpPr>
          <p:cNvPr id="4" name="Slide Number Placeholder 3"/>
          <p:cNvSpPr>
            <a:spLocks noGrp="1"/>
          </p:cNvSpPr>
          <p:nvPr>
            <p:ph type="sldNum" sz="quarter" idx="5"/>
          </p:nvPr>
        </p:nvSpPr>
        <p:spPr/>
        <p:txBody>
          <a:bodyPr/>
          <a:lstStyle/>
          <a:p>
            <a:fld id="{D8FAE9EB-0486-461A-B848-5A782699948D}" type="slidenum">
              <a:rPr lang="en-AU" smtClean="0"/>
              <a:t>23</a:t>
            </a:fld>
            <a:endParaRPr lang="en-AU"/>
          </a:p>
        </p:txBody>
      </p:sp>
    </p:spTree>
    <p:extLst>
      <p:ext uri="{BB962C8B-B14F-4D97-AF65-F5344CB8AC3E}">
        <p14:creationId xmlns:p14="http://schemas.microsoft.com/office/powerpoint/2010/main" val="676108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24</a:t>
            </a:fld>
            <a:endParaRPr lang="en-AU"/>
          </a:p>
        </p:txBody>
      </p:sp>
    </p:spTree>
    <p:extLst>
      <p:ext uri="{BB962C8B-B14F-4D97-AF65-F5344CB8AC3E}">
        <p14:creationId xmlns:p14="http://schemas.microsoft.com/office/powerpoint/2010/main" val="2951665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25</a:t>
            </a:fld>
            <a:endParaRPr lang="en-AU"/>
          </a:p>
        </p:txBody>
      </p:sp>
    </p:spTree>
    <p:extLst>
      <p:ext uri="{BB962C8B-B14F-4D97-AF65-F5344CB8AC3E}">
        <p14:creationId xmlns:p14="http://schemas.microsoft.com/office/powerpoint/2010/main" val="947444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4</a:t>
            </a:fld>
            <a:endParaRPr lang="en-AU"/>
          </a:p>
        </p:txBody>
      </p:sp>
    </p:spTree>
    <p:extLst>
      <p:ext uri="{BB962C8B-B14F-4D97-AF65-F5344CB8AC3E}">
        <p14:creationId xmlns:p14="http://schemas.microsoft.com/office/powerpoint/2010/main" val="3873953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6</a:t>
            </a:fld>
            <a:endParaRPr lang="en-AU"/>
          </a:p>
        </p:txBody>
      </p:sp>
    </p:spTree>
    <p:extLst>
      <p:ext uri="{BB962C8B-B14F-4D97-AF65-F5344CB8AC3E}">
        <p14:creationId xmlns:p14="http://schemas.microsoft.com/office/powerpoint/2010/main" val="2526884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7</a:t>
            </a:fld>
            <a:endParaRPr lang="en-AU"/>
          </a:p>
        </p:txBody>
      </p:sp>
    </p:spTree>
    <p:extLst>
      <p:ext uri="{BB962C8B-B14F-4D97-AF65-F5344CB8AC3E}">
        <p14:creationId xmlns:p14="http://schemas.microsoft.com/office/powerpoint/2010/main" val="3932065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Light hearted approach</a:t>
            </a:r>
          </a:p>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8</a:t>
            </a:fld>
            <a:endParaRPr lang="en-AU"/>
          </a:p>
        </p:txBody>
      </p:sp>
    </p:spTree>
    <p:extLst>
      <p:ext uri="{BB962C8B-B14F-4D97-AF65-F5344CB8AC3E}">
        <p14:creationId xmlns:p14="http://schemas.microsoft.com/office/powerpoint/2010/main" val="3309880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10</a:t>
            </a:fld>
            <a:endParaRPr lang="en-AU"/>
          </a:p>
        </p:txBody>
      </p:sp>
    </p:spTree>
    <p:extLst>
      <p:ext uri="{BB962C8B-B14F-4D97-AF65-F5344CB8AC3E}">
        <p14:creationId xmlns:p14="http://schemas.microsoft.com/office/powerpoint/2010/main" val="3795667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11</a:t>
            </a:fld>
            <a:endParaRPr lang="en-AU"/>
          </a:p>
        </p:txBody>
      </p:sp>
    </p:spTree>
    <p:extLst>
      <p:ext uri="{BB962C8B-B14F-4D97-AF65-F5344CB8AC3E}">
        <p14:creationId xmlns:p14="http://schemas.microsoft.com/office/powerpoint/2010/main" val="4075413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FAE9EB-0486-461A-B848-5A782699948D}" type="slidenum">
              <a:rPr lang="en-AU" smtClean="0"/>
              <a:t>12</a:t>
            </a:fld>
            <a:endParaRPr lang="en-AU"/>
          </a:p>
        </p:txBody>
      </p:sp>
    </p:spTree>
    <p:extLst>
      <p:ext uri="{BB962C8B-B14F-4D97-AF65-F5344CB8AC3E}">
        <p14:creationId xmlns:p14="http://schemas.microsoft.com/office/powerpoint/2010/main" val="372521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100000" y="0"/>
            <a:ext cx="4093200" cy="4984750"/>
          </a:xfrm>
        </p:spPr>
        <p:txBody>
          <a:bodyPr/>
          <a:lstStyle/>
          <a:p>
            <a:r>
              <a:rPr lang="en-US"/>
              <a:t>Click icon to add picture</a:t>
            </a:r>
            <a:endParaRPr lang="en-AU"/>
          </a:p>
        </p:txBody>
      </p:sp>
      <p:sp>
        <p:nvSpPr>
          <p:cNvPr id="8" name="Rectangle 7"/>
          <p:cNvSpPr/>
          <p:nvPr userDrawn="1"/>
        </p:nvSpPr>
        <p:spPr>
          <a:xfrm>
            <a:off x="-2" y="4985085"/>
            <a:ext cx="8100000" cy="1872915"/>
          </a:xfrm>
          <a:prstGeom prst="rect">
            <a:avLst/>
          </a:prstGeom>
          <a:solidFill>
            <a:srgbClr val="002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Picture Placeholder 13"/>
          <p:cNvSpPr>
            <a:spLocks noGrp="1"/>
          </p:cNvSpPr>
          <p:nvPr>
            <p:ph type="pic" sz="quarter" idx="10"/>
          </p:nvPr>
        </p:nvSpPr>
        <p:spPr>
          <a:xfrm>
            <a:off x="0" y="0"/>
            <a:ext cx="8100000" cy="4984750"/>
          </a:xfrm>
        </p:spPr>
        <p:txBody>
          <a:bodyPr/>
          <a:lstStyle/>
          <a:p>
            <a:r>
              <a:rPr lang="en-US"/>
              <a:t>Click icon to add picture</a:t>
            </a:r>
            <a:endParaRPr lang="en-AU"/>
          </a:p>
        </p:txBody>
      </p:sp>
      <p:sp>
        <p:nvSpPr>
          <p:cNvPr id="2" name="Title 1"/>
          <p:cNvSpPr>
            <a:spLocks noGrp="1"/>
          </p:cNvSpPr>
          <p:nvPr>
            <p:ph type="ctrTitle" hasCustomPrompt="1"/>
          </p:nvPr>
        </p:nvSpPr>
        <p:spPr>
          <a:xfrm>
            <a:off x="188732" y="5281109"/>
            <a:ext cx="7848000" cy="873048"/>
          </a:xfrm>
        </p:spPr>
        <p:txBody>
          <a:bodyPr bIns="0" anchor="b" anchorCtr="0">
            <a:noAutofit/>
          </a:bodyPr>
          <a:lstStyle>
            <a:lvl1pPr algn="l">
              <a:defRPr lang="en-AU" sz="6000" kern="1200" cap="all" baseline="0" dirty="0">
                <a:solidFill>
                  <a:schemeClr val="bg1"/>
                </a:solidFill>
                <a:latin typeface="Gravur-Condensed" panose="02000506020000020004" pitchFamily="2" charset="0"/>
                <a:ea typeface="+mn-ea"/>
                <a:cs typeface="+mn-cs"/>
              </a:defRPr>
            </a:lvl1pPr>
          </a:lstStyle>
          <a:p>
            <a:r>
              <a:rPr lang="en-US" dirty="0"/>
              <a:t>Main title here</a:t>
            </a:r>
            <a:endParaRPr lang="en-AU" dirty="0"/>
          </a:p>
        </p:txBody>
      </p:sp>
      <p:sp>
        <p:nvSpPr>
          <p:cNvPr id="3" name="Subtitle 2"/>
          <p:cNvSpPr>
            <a:spLocks noGrp="1"/>
          </p:cNvSpPr>
          <p:nvPr>
            <p:ph type="subTitle" idx="1" hasCustomPrompt="1"/>
          </p:nvPr>
        </p:nvSpPr>
        <p:spPr>
          <a:xfrm>
            <a:off x="222297" y="6086470"/>
            <a:ext cx="7812000" cy="417871"/>
          </a:xfrm>
        </p:spPr>
        <p:txBody>
          <a:bodyPr>
            <a:noAutofit/>
          </a:bodyPr>
          <a:lstStyle>
            <a:lvl1pPr marL="0" indent="0" algn="l">
              <a:buNone/>
              <a:defRPr lang="en-AU" sz="2400" b="0" kern="1200" dirty="0">
                <a:solidFill>
                  <a:schemeClr val="bg1"/>
                </a:solidFill>
                <a:latin typeface="Gravur-Condensed" panose="02000506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or subheading here</a:t>
            </a:r>
            <a:endParaRPr lang="en-AU"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39325" y="5456235"/>
            <a:ext cx="1995016" cy="998919"/>
          </a:xfrm>
          <a:prstGeom prst="rect">
            <a:avLst/>
          </a:prstGeom>
        </p:spPr>
      </p:pic>
    </p:spTree>
    <p:extLst>
      <p:ext uri="{BB962C8B-B14F-4D97-AF65-F5344CB8AC3E}">
        <p14:creationId xmlns:p14="http://schemas.microsoft.com/office/powerpoint/2010/main" val="3863567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A)">
    <p:spTree>
      <p:nvGrpSpPr>
        <p:cNvPr id="1" name=""/>
        <p:cNvGrpSpPr/>
        <p:nvPr/>
      </p:nvGrpSpPr>
      <p:grpSpPr>
        <a:xfrm>
          <a:off x="0" y="0"/>
          <a:ext cx="0" cy="0"/>
          <a:chOff x="0" y="0"/>
          <a:chExt cx="0" cy="0"/>
        </a:xfrm>
      </p:grpSpPr>
      <p:sp>
        <p:nvSpPr>
          <p:cNvPr id="7" name="Rectangle 6"/>
          <p:cNvSpPr/>
          <p:nvPr userDrawn="1"/>
        </p:nvSpPr>
        <p:spPr>
          <a:xfrm>
            <a:off x="1" y="0"/>
            <a:ext cx="12192000" cy="1459832"/>
          </a:xfrm>
          <a:prstGeom prst="rect">
            <a:avLst/>
          </a:prstGeom>
          <a:solidFill>
            <a:srgbClr val="002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468000" y="568800"/>
            <a:ext cx="11190600" cy="770400"/>
          </a:xfrm>
        </p:spPr>
        <p:txBody>
          <a:bodyPr/>
          <a:lstStyle>
            <a:lvl1pPr>
              <a:defRPr cap="all" baseline="0">
                <a:solidFill>
                  <a:srgbClr val="FFFFFF"/>
                </a:solidFill>
                <a:latin typeface="Gravur-Condensed" panose="02000506020000020004" pitchFamily="2" charset="0"/>
              </a:defRPr>
            </a:lvl1pPr>
          </a:lstStyle>
          <a:p>
            <a:r>
              <a:rPr lang="en-US"/>
              <a:t>Click to edit Master title style</a:t>
            </a:r>
            <a:endParaRPr lang="en-AU" dirty="0"/>
          </a:p>
        </p:txBody>
      </p:sp>
      <p:sp>
        <p:nvSpPr>
          <p:cNvPr id="3" name="Content Placeholder 2"/>
          <p:cNvSpPr>
            <a:spLocks noGrp="1"/>
          </p:cNvSpPr>
          <p:nvPr>
            <p:ph idx="1"/>
          </p:nvPr>
        </p:nvSpPr>
        <p:spPr/>
        <p:txBody>
          <a:bodyPr/>
          <a:lstStyle>
            <a:lvl1pPr>
              <a:spcBef>
                <a:spcPts val="2400"/>
              </a:spcBef>
              <a:defRPr>
                <a:solidFill>
                  <a:srgbClr val="002B45"/>
                </a:solidFill>
              </a:defRPr>
            </a:lvl1pPr>
            <a:lvl2pPr>
              <a:defRPr>
                <a:solidFill>
                  <a:srgbClr val="002B45"/>
                </a:solidFill>
              </a:defRPr>
            </a:lvl2pPr>
            <a:lvl3pPr>
              <a:defRPr>
                <a:solidFill>
                  <a:srgbClr val="002B45"/>
                </a:solidFill>
              </a:defRPr>
            </a:lvl3pPr>
            <a:lvl4pPr>
              <a:defRPr>
                <a:solidFill>
                  <a:srgbClr val="002B45"/>
                </a:solidFill>
              </a:defRPr>
            </a:lvl4pPr>
            <a:lvl5pPr>
              <a:defRPr>
                <a:solidFill>
                  <a:srgbClr val="002B4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953786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B)">
    <p:spTree>
      <p:nvGrpSpPr>
        <p:cNvPr id="1" name=""/>
        <p:cNvGrpSpPr/>
        <p:nvPr/>
      </p:nvGrpSpPr>
      <p:grpSpPr>
        <a:xfrm>
          <a:off x="0" y="0"/>
          <a:ext cx="0" cy="0"/>
          <a:chOff x="0" y="0"/>
          <a:chExt cx="0" cy="0"/>
        </a:xfrm>
      </p:grpSpPr>
      <p:sp>
        <p:nvSpPr>
          <p:cNvPr id="7" name="Rectangle 6"/>
          <p:cNvSpPr/>
          <p:nvPr userDrawn="1"/>
        </p:nvSpPr>
        <p:spPr>
          <a:xfrm>
            <a:off x="1" y="0"/>
            <a:ext cx="12192000" cy="1459832"/>
          </a:xfrm>
          <a:prstGeom prst="rect">
            <a:avLst/>
          </a:prstGeom>
          <a:solidFill>
            <a:srgbClr val="B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468000" y="568800"/>
            <a:ext cx="11190600" cy="770400"/>
          </a:xfrm>
        </p:spPr>
        <p:txBody>
          <a:bodyPr/>
          <a:lstStyle>
            <a:lvl1pPr>
              <a:defRPr cap="all" baseline="0">
                <a:solidFill>
                  <a:srgbClr val="002B45"/>
                </a:solidFill>
                <a:latin typeface="Gravur-Condensed" panose="02000506020000020004" pitchFamily="2" charset="0"/>
              </a:defRPr>
            </a:lvl1pPr>
          </a:lstStyle>
          <a:p>
            <a:r>
              <a:rPr lang="en-US"/>
              <a:t>Click to edit Master title style</a:t>
            </a:r>
            <a:endParaRPr lang="en-AU" dirty="0"/>
          </a:p>
        </p:txBody>
      </p:sp>
      <p:sp>
        <p:nvSpPr>
          <p:cNvPr id="3" name="Content Placeholder 2"/>
          <p:cNvSpPr>
            <a:spLocks noGrp="1"/>
          </p:cNvSpPr>
          <p:nvPr>
            <p:ph idx="1"/>
          </p:nvPr>
        </p:nvSpPr>
        <p:spPr/>
        <p:txBody>
          <a:bodyPr/>
          <a:lstStyle>
            <a:lvl1pPr>
              <a:spcBef>
                <a:spcPts val="2400"/>
              </a:spcBef>
              <a:defRPr>
                <a:solidFill>
                  <a:srgbClr val="002B45"/>
                </a:solidFill>
              </a:defRPr>
            </a:lvl1pPr>
            <a:lvl2pPr>
              <a:defRPr>
                <a:solidFill>
                  <a:srgbClr val="002B45"/>
                </a:solidFill>
              </a:defRPr>
            </a:lvl2pPr>
            <a:lvl3pPr>
              <a:defRPr>
                <a:solidFill>
                  <a:srgbClr val="002B45"/>
                </a:solidFill>
              </a:defRPr>
            </a:lvl3pPr>
            <a:lvl4pPr>
              <a:defRPr>
                <a:solidFill>
                  <a:srgbClr val="002B45"/>
                </a:solidFill>
              </a:defRPr>
            </a:lvl4pPr>
            <a:lvl5pPr>
              <a:defRPr>
                <a:solidFill>
                  <a:srgbClr val="002B4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182651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A)">
    <p:spTree>
      <p:nvGrpSpPr>
        <p:cNvPr id="1" name=""/>
        <p:cNvGrpSpPr/>
        <p:nvPr/>
      </p:nvGrpSpPr>
      <p:grpSpPr>
        <a:xfrm>
          <a:off x="0" y="0"/>
          <a:ext cx="0" cy="0"/>
          <a:chOff x="0" y="0"/>
          <a:chExt cx="0" cy="0"/>
        </a:xfrm>
      </p:grpSpPr>
      <p:sp>
        <p:nvSpPr>
          <p:cNvPr id="7" name="Rectangle 6"/>
          <p:cNvSpPr/>
          <p:nvPr userDrawn="1"/>
        </p:nvSpPr>
        <p:spPr>
          <a:xfrm>
            <a:off x="1" y="0"/>
            <a:ext cx="12192000" cy="1459832"/>
          </a:xfrm>
          <a:prstGeom prst="rect">
            <a:avLst/>
          </a:prstGeom>
          <a:solidFill>
            <a:srgbClr val="002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468000" y="568800"/>
            <a:ext cx="11190600" cy="770400"/>
          </a:xfrm>
        </p:spPr>
        <p:txBody>
          <a:bodyPr/>
          <a:lstStyle>
            <a:lvl1pPr>
              <a:defRPr cap="all" baseline="0">
                <a:solidFill>
                  <a:srgbClr val="FFFFFF"/>
                </a:solidFill>
                <a:latin typeface="Gravur-Condensed" panose="02000506020000020004" pitchFamily="2" charset="0"/>
              </a:defRPr>
            </a:lvl1pPr>
          </a:lstStyle>
          <a:p>
            <a:r>
              <a:rPr lang="en-US"/>
              <a:t>Click to edit Master title style</a:t>
            </a:r>
            <a:endParaRPr lang="en-AU" dirty="0"/>
          </a:p>
        </p:txBody>
      </p:sp>
      <p:sp>
        <p:nvSpPr>
          <p:cNvPr id="3" name="Content Placeholder 2"/>
          <p:cNvSpPr>
            <a:spLocks noGrp="1"/>
          </p:cNvSpPr>
          <p:nvPr>
            <p:ph idx="1" hasCustomPrompt="1"/>
          </p:nvPr>
        </p:nvSpPr>
        <p:spPr>
          <a:xfrm>
            <a:off x="8214360" y="4754880"/>
            <a:ext cx="3459480" cy="1661160"/>
          </a:xfrm>
        </p:spPr>
        <p:txBody>
          <a:bodyPr anchor="b" anchorCtr="0">
            <a:noAutofit/>
          </a:bodyPr>
          <a:lstStyle>
            <a:lvl1pPr algn="r">
              <a:spcBef>
                <a:spcPts val="2400"/>
              </a:spcBef>
              <a:defRPr sz="1800" b="0">
                <a:solidFill>
                  <a:srgbClr val="002B45"/>
                </a:solidFill>
              </a:defRPr>
            </a:lvl1pPr>
            <a:lvl2pPr>
              <a:defRPr>
                <a:solidFill>
                  <a:srgbClr val="002B45"/>
                </a:solidFill>
              </a:defRPr>
            </a:lvl2pPr>
            <a:lvl3pPr>
              <a:defRPr>
                <a:solidFill>
                  <a:srgbClr val="002B45"/>
                </a:solidFill>
              </a:defRPr>
            </a:lvl3pPr>
            <a:lvl4pPr>
              <a:defRPr>
                <a:solidFill>
                  <a:srgbClr val="002B45"/>
                </a:solidFill>
              </a:defRPr>
            </a:lvl4pPr>
            <a:lvl5pPr>
              <a:defRPr>
                <a:solidFill>
                  <a:srgbClr val="002B45"/>
                </a:solidFill>
              </a:defRPr>
            </a:lvl5pPr>
          </a:lstStyle>
          <a:p>
            <a:pPr lvl="0"/>
            <a:r>
              <a:rPr lang="en-US" dirty="0"/>
              <a:t>Reference, author or site</a:t>
            </a:r>
          </a:p>
        </p:txBody>
      </p:sp>
      <p:sp>
        <p:nvSpPr>
          <p:cNvPr id="5" name="Chart Placeholder 4"/>
          <p:cNvSpPr>
            <a:spLocks noGrp="1"/>
          </p:cNvSpPr>
          <p:nvPr>
            <p:ph type="chart" sz="quarter" idx="10"/>
          </p:nvPr>
        </p:nvSpPr>
        <p:spPr>
          <a:xfrm>
            <a:off x="487363" y="1828800"/>
            <a:ext cx="7650162" cy="4495800"/>
          </a:xfrm>
        </p:spPr>
        <p:txBody>
          <a:bodyPr/>
          <a:lstStyle/>
          <a:p>
            <a:r>
              <a:rPr lang="en-US"/>
              <a:t>Click icon to add chart</a:t>
            </a:r>
            <a:endParaRPr lang="en-AU" dirty="0"/>
          </a:p>
        </p:txBody>
      </p:sp>
    </p:spTree>
    <p:extLst>
      <p:ext uri="{BB962C8B-B14F-4D97-AF65-F5344CB8AC3E}">
        <p14:creationId xmlns:p14="http://schemas.microsoft.com/office/powerpoint/2010/main" val="3550316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icture (A)">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862763" y="0"/>
            <a:ext cx="5329237" cy="6858000"/>
          </a:xfrm>
        </p:spPr>
        <p:txBody>
          <a:bodyPr/>
          <a:lstStyle/>
          <a:p>
            <a:r>
              <a:rPr lang="en-US"/>
              <a:t>Click icon to add picture</a:t>
            </a:r>
            <a:endParaRPr lang="en-AU"/>
          </a:p>
        </p:txBody>
      </p:sp>
      <p:sp>
        <p:nvSpPr>
          <p:cNvPr id="7" name="Rectangle 6"/>
          <p:cNvSpPr/>
          <p:nvPr userDrawn="1"/>
        </p:nvSpPr>
        <p:spPr>
          <a:xfrm>
            <a:off x="1" y="0"/>
            <a:ext cx="6862010" cy="1459832"/>
          </a:xfrm>
          <a:prstGeom prst="rect">
            <a:avLst/>
          </a:prstGeom>
          <a:solidFill>
            <a:srgbClr val="002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468001" y="568800"/>
            <a:ext cx="6237599" cy="770400"/>
          </a:xfrm>
        </p:spPr>
        <p:txBody>
          <a:bodyPr/>
          <a:lstStyle>
            <a:lvl1pPr>
              <a:defRPr cap="all" baseline="0">
                <a:solidFill>
                  <a:srgbClr val="FFFFFF"/>
                </a:solidFill>
                <a:latin typeface="Gravur-Condensed" panose="02000506020000020004" pitchFamily="2" charset="0"/>
              </a:defRPr>
            </a:lvl1pPr>
          </a:lstStyle>
          <a:p>
            <a:r>
              <a:rPr lang="en-US" dirty="0"/>
              <a:t>Slide title</a:t>
            </a:r>
            <a:endParaRPr lang="en-AU" dirty="0"/>
          </a:p>
        </p:txBody>
      </p:sp>
      <p:sp>
        <p:nvSpPr>
          <p:cNvPr id="3" name="Content Placeholder 2"/>
          <p:cNvSpPr>
            <a:spLocks noGrp="1"/>
          </p:cNvSpPr>
          <p:nvPr>
            <p:ph idx="1"/>
          </p:nvPr>
        </p:nvSpPr>
        <p:spPr>
          <a:xfrm>
            <a:off x="467999" y="1825625"/>
            <a:ext cx="6238800" cy="4351338"/>
          </a:xfrm>
        </p:spPr>
        <p:txBody>
          <a:bodyPr>
            <a:noAutofit/>
          </a:bodyPr>
          <a:lstStyle>
            <a:lvl1pPr>
              <a:spcBef>
                <a:spcPts val="2400"/>
              </a:spcBef>
              <a:defRPr sz="2000">
                <a:solidFill>
                  <a:srgbClr val="002B45"/>
                </a:solidFill>
              </a:defRPr>
            </a:lvl1pPr>
            <a:lvl2pPr>
              <a:defRPr sz="2000">
                <a:solidFill>
                  <a:srgbClr val="002B45"/>
                </a:solidFill>
              </a:defRPr>
            </a:lvl2pPr>
            <a:lvl3pPr>
              <a:defRPr sz="2000">
                <a:solidFill>
                  <a:srgbClr val="002B45"/>
                </a:solidFill>
              </a:defRPr>
            </a:lvl3pPr>
            <a:lvl4pPr>
              <a:defRPr sz="2000">
                <a:solidFill>
                  <a:srgbClr val="002B45"/>
                </a:solidFill>
              </a:defRPr>
            </a:lvl4pPr>
            <a:lvl5pPr>
              <a:defRPr sz="2000">
                <a:solidFill>
                  <a:srgbClr val="002B4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380299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 (B)">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763" y="0"/>
            <a:ext cx="5329237" cy="6858000"/>
          </a:xfrm>
        </p:spPr>
        <p:txBody>
          <a:bodyPr/>
          <a:lstStyle/>
          <a:p>
            <a:r>
              <a:rPr lang="en-US"/>
              <a:t>Click icon to add picture</a:t>
            </a:r>
            <a:endParaRPr lang="en-AU"/>
          </a:p>
        </p:txBody>
      </p:sp>
      <p:sp>
        <p:nvSpPr>
          <p:cNvPr id="7" name="Rectangle 6"/>
          <p:cNvSpPr/>
          <p:nvPr userDrawn="1"/>
        </p:nvSpPr>
        <p:spPr>
          <a:xfrm>
            <a:off x="5334001" y="0"/>
            <a:ext cx="6862010" cy="1459832"/>
          </a:xfrm>
          <a:prstGeom prst="rect">
            <a:avLst/>
          </a:prstGeom>
          <a:solidFill>
            <a:srgbClr val="002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5634361" y="568800"/>
            <a:ext cx="6237599" cy="770400"/>
          </a:xfrm>
        </p:spPr>
        <p:txBody>
          <a:bodyPr/>
          <a:lstStyle>
            <a:lvl1pPr>
              <a:defRPr cap="all" baseline="0">
                <a:solidFill>
                  <a:srgbClr val="FFFFFF"/>
                </a:solidFill>
                <a:latin typeface="Gravur-Condensed" panose="02000506020000020004" pitchFamily="2" charset="0"/>
              </a:defRPr>
            </a:lvl1pPr>
          </a:lstStyle>
          <a:p>
            <a:r>
              <a:rPr lang="en-US" dirty="0"/>
              <a:t>Slide title</a:t>
            </a:r>
            <a:endParaRPr lang="en-AU" dirty="0"/>
          </a:p>
        </p:txBody>
      </p:sp>
      <p:sp>
        <p:nvSpPr>
          <p:cNvPr id="3" name="Content Placeholder 2"/>
          <p:cNvSpPr>
            <a:spLocks noGrp="1"/>
          </p:cNvSpPr>
          <p:nvPr>
            <p:ph idx="1"/>
          </p:nvPr>
        </p:nvSpPr>
        <p:spPr>
          <a:xfrm>
            <a:off x="5634359" y="1825625"/>
            <a:ext cx="6238800" cy="3264535"/>
          </a:xfrm>
        </p:spPr>
        <p:txBody>
          <a:bodyPr>
            <a:noAutofit/>
          </a:bodyPr>
          <a:lstStyle>
            <a:lvl1pPr>
              <a:spcBef>
                <a:spcPts val="2400"/>
              </a:spcBef>
              <a:defRPr sz="1800">
                <a:solidFill>
                  <a:srgbClr val="002B45"/>
                </a:solidFill>
              </a:defRPr>
            </a:lvl1pPr>
            <a:lvl2pPr>
              <a:defRPr sz="1800">
                <a:solidFill>
                  <a:srgbClr val="002B45"/>
                </a:solidFill>
              </a:defRPr>
            </a:lvl2pPr>
            <a:lvl3pPr>
              <a:defRPr sz="1800">
                <a:solidFill>
                  <a:srgbClr val="002B45"/>
                </a:solidFill>
              </a:defRPr>
            </a:lvl3pPr>
            <a:lvl4pPr>
              <a:defRPr sz="1800">
                <a:solidFill>
                  <a:srgbClr val="002B45"/>
                </a:solidFill>
              </a:defRPr>
            </a:lvl4pPr>
            <a:lvl5pPr>
              <a:defRPr sz="1800">
                <a:solidFill>
                  <a:srgbClr val="002B4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3860" y="5464546"/>
            <a:ext cx="882897" cy="998919"/>
          </a:xfrm>
          <a:prstGeom prst="rect">
            <a:avLst/>
          </a:prstGeom>
        </p:spPr>
      </p:pic>
    </p:spTree>
    <p:extLst>
      <p:ext uri="{BB962C8B-B14F-4D97-AF65-F5344CB8AC3E}">
        <p14:creationId xmlns:p14="http://schemas.microsoft.com/office/powerpoint/2010/main" val="826387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tailed Information (A)">
    <p:spTree>
      <p:nvGrpSpPr>
        <p:cNvPr id="1" name=""/>
        <p:cNvGrpSpPr/>
        <p:nvPr/>
      </p:nvGrpSpPr>
      <p:grpSpPr>
        <a:xfrm>
          <a:off x="0" y="0"/>
          <a:ext cx="0" cy="0"/>
          <a:chOff x="0" y="0"/>
          <a:chExt cx="0" cy="0"/>
        </a:xfrm>
      </p:grpSpPr>
      <p:sp>
        <p:nvSpPr>
          <p:cNvPr id="5" name="Rectangle 4"/>
          <p:cNvSpPr/>
          <p:nvPr userDrawn="1"/>
        </p:nvSpPr>
        <p:spPr>
          <a:xfrm flipV="1">
            <a:off x="0" y="-3"/>
            <a:ext cx="12192000" cy="3450335"/>
          </a:xfrm>
          <a:prstGeom prst="rect">
            <a:avLst/>
          </a:prstGeom>
          <a:solidFill>
            <a:srgbClr val="002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468000" y="944880"/>
            <a:ext cx="11190600" cy="1826880"/>
          </a:xfrm>
        </p:spPr>
        <p:txBody>
          <a:bodyPr anchor="b" anchorCtr="0">
            <a:noAutofit/>
          </a:bodyPr>
          <a:lstStyle>
            <a:lvl1pPr>
              <a:defRPr cap="all" baseline="0">
                <a:solidFill>
                  <a:srgbClr val="FFFFFF"/>
                </a:solidFill>
                <a:latin typeface="Gravur-Condensed" panose="02000506020000020004" pitchFamily="2" charset="0"/>
              </a:defRPr>
            </a:lvl1pPr>
          </a:lstStyle>
          <a:p>
            <a:r>
              <a:rPr lang="en-US" dirty="0"/>
              <a:t>Detailed information slide</a:t>
            </a:r>
            <a:endParaRPr lang="en-AU" dirty="0"/>
          </a:p>
        </p:txBody>
      </p:sp>
      <p:sp>
        <p:nvSpPr>
          <p:cNvPr id="3" name="Content Placeholder 2"/>
          <p:cNvSpPr>
            <a:spLocks noGrp="1"/>
          </p:cNvSpPr>
          <p:nvPr>
            <p:ph idx="1" hasCustomPrompt="1"/>
          </p:nvPr>
        </p:nvSpPr>
        <p:spPr>
          <a:xfrm>
            <a:off x="467998" y="3718560"/>
            <a:ext cx="9936000" cy="2458402"/>
          </a:xfrm>
        </p:spPr>
        <p:txBody>
          <a:bodyPr>
            <a:noAutofit/>
          </a:bodyPr>
          <a:lstStyle>
            <a:lvl1pPr marL="0" marR="0" indent="0" algn="l" defTabSz="914400" rtl="0" eaLnBrk="1" fontAlgn="auto" latinLnBrk="0" hangingPunct="1">
              <a:lnSpc>
                <a:spcPct val="90000"/>
              </a:lnSpc>
              <a:spcBef>
                <a:spcPts val="2400"/>
              </a:spcBef>
              <a:spcAft>
                <a:spcPts val="0"/>
              </a:spcAft>
              <a:buClrTx/>
              <a:buSzTx/>
              <a:buFont typeface="Arial" panose="020B0604020202020204" pitchFamily="34" charset="0"/>
              <a:buNone/>
              <a:tabLst/>
              <a:defRPr sz="2000" b="0">
                <a:solidFill>
                  <a:srgbClr val="002B45"/>
                </a:solidFill>
              </a:defRPr>
            </a:lvl1pPr>
            <a:lvl2pPr>
              <a:defRPr sz="2000">
                <a:solidFill>
                  <a:srgbClr val="002B45"/>
                </a:solidFill>
              </a:defRPr>
            </a:lvl2pPr>
            <a:lvl3pPr>
              <a:defRPr sz="2000">
                <a:solidFill>
                  <a:srgbClr val="002B45"/>
                </a:solidFill>
              </a:defRPr>
            </a:lvl3pPr>
            <a:lvl4pPr>
              <a:defRPr sz="2000">
                <a:solidFill>
                  <a:srgbClr val="002B45"/>
                </a:solidFill>
              </a:defRPr>
            </a:lvl4pPr>
            <a:lvl5pPr>
              <a:defRPr sz="2000">
                <a:solidFill>
                  <a:srgbClr val="002B45"/>
                </a:solidFill>
              </a:defRPr>
            </a:lvl5pPr>
          </a:lstStyle>
          <a:p>
            <a:pPr marL="0" marR="0" lvl="0" indent="0" algn="l" defTabSz="914400" rtl="0" eaLnBrk="1" fontAlgn="auto" latinLnBrk="0" hangingPunct="1">
              <a:lnSpc>
                <a:spcPct val="90000"/>
              </a:lnSpc>
              <a:spcBef>
                <a:spcPts val="2400"/>
              </a:spcBef>
              <a:spcAft>
                <a:spcPts val="0"/>
              </a:spcAft>
              <a:buClrTx/>
              <a:buSzTx/>
              <a:buFont typeface="Arial" panose="020B0604020202020204" pitchFamily="34" charset="0"/>
              <a:buNone/>
              <a:tabLst/>
              <a:defRPr/>
            </a:pPr>
            <a:r>
              <a:rPr lang="en-AU" dirty="0"/>
              <a:t>Use this slide sparingly to where you need to provide detailed information. You could also use this slide if you intend on providing printed handouts to the audience. Use this slide sparingly to where you need to provide detailed information. You could also use this slide if you intend on providing printed handouts to the audience. Use this slide sparingly to where you need to provide detailed information. You could also use this slide if you intend on providing printed handouts to the audience. Use this slide sparingly to where you need to provide detailed information. You could also use this slide if you intend on providing printed handouts to the audience. Use this slide sparingly to where you need to provide detailed information.</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ext Placeholder 8"/>
          <p:cNvSpPr>
            <a:spLocks noGrp="1"/>
          </p:cNvSpPr>
          <p:nvPr>
            <p:ph type="body" sz="quarter" idx="10" hasCustomPrompt="1"/>
          </p:nvPr>
        </p:nvSpPr>
        <p:spPr>
          <a:xfrm>
            <a:off x="473075" y="2765743"/>
            <a:ext cx="11192400" cy="714375"/>
          </a:xfrm>
        </p:spPr>
        <p:txBody>
          <a:bodyPr>
            <a:noAutofit/>
          </a:bodyPr>
          <a:lstStyle>
            <a:lvl1pPr>
              <a:defRPr sz="2400" b="0">
                <a:solidFill>
                  <a:srgbClr val="FFFFFF"/>
                </a:solidFill>
                <a:latin typeface="Gravur-Condensed" panose="02000506020000020004" pitchFamily="2"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A subheading can provide additional emphasis to your heading</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3860" y="5464546"/>
            <a:ext cx="882897" cy="998919"/>
          </a:xfrm>
          <a:prstGeom prst="rect">
            <a:avLst/>
          </a:prstGeom>
        </p:spPr>
      </p:pic>
    </p:spTree>
    <p:extLst>
      <p:ext uri="{BB962C8B-B14F-4D97-AF65-F5344CB8AC3E}">
        <p14:creationId xmlns:p14="http://schemas.microsoft.com/office/powerpoint/2010/main" val="2390957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tailed Information (B)">
    <p:spTree>
      <p:nvGrpSpPr>
        <p:cNvPr id="1" name=""/>
        <p:cNvGrpSpPr/>
        <p:nvPr/>
      </p:nvGrpSpPr>
      <p:grpSpPr>
        <a:xfrm>
          <a:off x="0" y="0"/>
          <a:ext cx="0" cy="0"/>
          <a:chOff x="0" y="0"/>
          <a:chExt cx="0" cy="0"/>
        </a:xfrm>
      </p:grpSpPr>
      <p:sp>
        <p:nvSpPr>
          <p:cNvPr id="5" name="Rectangle 4"/>
          <p:cNvSpPr/>
          <p:nvPr userDrawn="1"/>
        </p:nvSpPr>
        <p:spPr>
          <a:xfrm flipV="1">
            <a:off x="0" y="-3"/>
            <a:ext cx="12192000" cy="3450335"/>
          </a:xfrm>
          <a:prstGeom prst="rect">
            <a:avLst/>
          </a:prstGeom>
          <a:solidFill>
            <a:srgbClr val="B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468000" y="944880"/>
            <a:ext cx="11190600" cy="1826880"/>
          </a:xfrm>
        </p:spPr>
        <p:txBody>
          <a:bodyPr anchor="b" anchorCtr="0">
            <a:noAutofit/>
          </a:bodyPr>
          <a:lstStyle>
            <a:lvl1pPr>
              <a:defRPr cap="all" baseline="0">
                <a:solidFill>
                  <a:srgbClr val="002B45"/>
                </a:solidFill>
                <a:latin typeface="Gravur-Condensed" panose="02000506020000020004" pitchFamily="2" charset="0"/>
              </a:defRPr>
            </a:lvl1pPr>
          </a:lstStyle>
          <a:p>
            <a:r>
              <a:rPr lang="en-US" dirty="0"/>
              <a:t>Detailed information slide</a:t>
            </a:r>
            <a:endParaRPr lang="en-AU" dirty="0"/>
          </a:p>
        </p:txBody>
      </p:sp>
      <p:sp>
        <p:nvSpPr>
          <p:cNvPr id="3" name="Content Placeholder 2"/>
          <p:cNvSpPr>
            <a:spLocks noGrp="1"/>
          </p:cNvSpPr>
          <p:nvPr>
            <p:ph idx="1" hasCustomPrompt="1"/>
          </p:nvPr>
        </p:nvSpPr>
        <p:spPr>
          <a:xfrm>
            <a:off x="467998" y="3718560"/>
            <a:ext cx="9936000" cy="2458402"/>
          </a:xfrm>
        </p:spPr>
        <p:txBody>
          <a:bodyPr>
            <a:noAutofit/>
          </a:bodyPr>
          <a:lstStyle>
            <a:lvl1pPr marL="0" marR="0" indent="0" algn="l" defTabSz="914400" rtl="0" eaLnBrk="1" fontAlgn="auto" latinLnBrk="0" hangingPunct="1">
              <a:lnSpc>
                <a:spcPct val="90000"/>
              </a:lnSpc>
              <a:spcBef>
                <a:spcPts val="2400"/>
              </a:spcBef>
              <a:spcAft>
                <a:spcPts val="0"/>
              </a:spcAft>
              <a:buClrTx/>
              <a:buSzTx/>
              <a:buFont typeface="Arial" panose="020B0604020202020204" pitchFamily="34" charset="0"/>
              <a:buNone/>
              <a:tabLst/>
              <a:defRPr sz="2000" b="0">
                <a:solidFill>
                  <a:srgbClr val="002B45"/>
                </a:solidFill>
              </a:defRPr>
            </a:lvl1pPr>
            <a:lvl2pPr>
              <a:defRPr sz="2000">
                <a:solidFill>
                  <a:srgbClr val="002B45"/>
                </a:solidFill>
              </a:defRPr>
            </a:lvl2pPr>
            <a:lvl3pPr>
              <a:defRPr sz="2000">
                <a:solidFill>
                  <a:srgbClr val="002B45"/>
                </a:solidFill>
              </a:defRPr>
            </a:lvl3pPr>
            <a:lvl4pPr>
              <a:defRPr sz="2000">
                <a:solidFill>
                  <a:srgbClr val="002B45"/>
                </a:solidFill>
              </a:defRPr>
            </a:lvl4pPr>
            <a:lvl5pPr>
              <a:defRPr sz="2000">
                <a:solidFill>
                  <a:srgbClr val="002B45"/>
                </a:solidFill>
              </a:defRPr>
            </a:lvl5pPr>
          </a:lstStyle>
          <a:p>
            <a:pPr marL="0" marR="0" lvl="0" indent="0" algn="l" defTabSz="914400" rtl="0" eaLnBrk="1" fontAlgn="auto" latinLnBrk="0" hangingPunct="1">
              <a:lnSpc>
                <a:spcPct val="90000"/>
              </a:lnSpc>
              <a:spcBef>
                <a:spcPts val="2400"/>
              </a:spcBef>
              <a:spcAft>
                <a:spcPts val="0"/>
              </a:spcAft>
              <a:buClrTx/>
              <a:buSzTx/>
              <a:buFont typeface="Arial" panose="020B0604020202020204" pitchFamily="34" charset="0"/>
              <a:buNone/>
              <a:tabLst/>
              <a:defRPr/>
            </a:pPr>
            <a:r>
              <a:rPr lang="en-AU" dirty="0"/>
              <a:t>Use this slide sparingly to where you need to provide detailed information. You could also use this slide if you intend on providing printed handouts to the audience. Use this slide sparingly to where you need to provide detailed information. You could also use this slide if you intend on providing printed handouts to the audience. Use this slide sparingly to where you need to provide detailed information. You could also use this slide if you intend on providing printed handouts to the audience. Use this slide sparingly to where you need to provide detailed information. You could also use this slide if you intend on providing printed handouts to the audience. Use this slide sparingly to where you need to provide detailed information.</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ext Placeholder 8"/>
          <p:cNvSpPr>
            <a:spLocks noGrp="1"/>
          </p:cNvSpPr>
          <p:nvPr>
            <p:ph type="body" sz="quarter" idx="10" hasCustomPrompt="1"/>
          </p:nvPr>
        </p:nvSpPr>
        <p:spPr>
          <a:xfrm>
            <a:off x="473075" y="2765743"/>
            <a:ext cx="11192400" cy="714375"/>
          </a:xfrm>
        </p:spPr>
        <p:txBody>
          <a:bodyPr>
            <a:noAutofit/>
          </a:bodyPr>
          <a:lstStyle>
            <a:lvl1pPr>
              <a:defRPr sz="2400" b="0">
                <a:solidFill>
                  <a:srgbClr val="FFFFFF"/>
                </a:solidFill>
                <a:latin typeface="Gravur-Condensed" panose="02000506020000020004" pitchFamily="2"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A subheading can provide additional emphasis to your heading</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3860" y="5464546"/>
            <a:ext cx="882897" cy="998919"/>
          </a:xfrm>
          <a:prstGeom prst="rect">
            <a:avLst/>
          </a:prstGeom>
        </p:spPr>
      </p:pic>
    </p:spTree>
    <p:extLst>
      <p:ext uri="{BB962C8B-B14F-4D97-AF65-F5344CB8AC3E}">
        <p14:creationId xmlns:p14="http://schemas.microsoft.com/office/powerpoint/2010/main" val="2593003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xt and 3 Pictures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999" y="3947160"/>
            <a:ext cx="3564283" cy="1295400"/>
          </a:xfrm>
        </p:spPr>
        <p:txBody>
          <a:bodyPr anchor="t" anchorCtr="0"/>
          <a:lstStyle>
            <a:lvl1pPr>
              <a:defRPr cap="all" baseline="0">
                <a:solidFill>
                  <a:srgbClr val="002B45"/>
                </a:solidFill>
                <a:latin typeface="Gravur-Condensed" panose="02000506020000020004" pitchFamily="2" charset="0"/>
              </a:defRPr>
            </a:lvl1pPr>
          </a:lstStyle>
          <a:p>
            <a:r>
              <a:rPr lang="en-US" dirty="0"/>
              <a:t>Main title here</a:t>
            </a:r>
            <a:endParaRPr lang="en-AU" dirty="0"/>
          </a:p>
        </p:txBody>
      </p:sp>
      <p:sp>
        <p:nvSpPr>
          <p:cNvPr id="3" name="Content Placeholder 2"/>
          <p:cNvSpPr>
            <a:spLocks noGrp="1"/>
          </p:cNvSpPr>
          <p:nvPr>
            <p:ph idx="1"/>
          </p:nvPr>
        </p:nvSpPr>
        <p:spPr>
          <a:xfrm>
            <a:off x="4320540" y="3947159"/>
            <a:ext cx="6286500" cy="2362201"/>
          </a:xfrm>
        </p:spPr>
        <p:txBody>
          <a:bodyPr/>
          <a:lstStyle>
            <a:lvl1pPr>
              <a:spcBef>
                <a:spcPts val="2400"/>
              </a:spcBef>
              <a:defRPr b="0">
                <a:solidFill>
                  <a:srgbClr val="002B45"/>
                </a:solidFill>
              </a:defRPr>
            </a:lvl1pPr>
            <a:lvl2pPr>
              <a:defRPr>
                <a:solidFill>
                  <a:srgbClr val="002B45"/>
                </a:solidFill>
              </a:defRPr>
            </a:lvl2pPr>
            <a:lvl3pPr>
              <a:defRPr>
                <a:solidFill>
                  <a:srgbClr val="002B45"/>
                </a:solidFill>
              </a:defRPr>
            </a:lvl3pPr>
            <a:lvl4pPr>
              <a:defRPr>
                <a:solidFill>
                  <a:srgbClr val="002B45"/>
                </a:solidFill>
              </a:defRPr>
            </a:lvl4pPr>
            <a:lvl5pPr>
              <a:defRPr>
                <a:solidFill>
                  <a:srgbClr val="002B4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Content Placeholder 2"/>
          <p:cNvSpPr>
            <a:spLocks noGrp="1"/>
          </p:cNvSpPr>
          <p:nvPr>
            <p:ph idx="10" hasCustomPrompt="1"/>
          </p:nvPr>
        </p:nvSpPr>
        <p:spPr>
          <a:xfrm>
            <a:off x="472440" y="5224145"/>
            <a:ext cx="3566160" cy="1069975"/>
          </a:xfrm>
        </p:spPr>
        <p:txBody>
          <a:bodyPr/>
          <a:lstStyle>
            <a:lvl1pPr>
              <a:spcBef>
                <a:spcPts val="2400"/>
              </a:spcBef>
              <a:defRPr sz="2400" b="0">
                <a:solidFill>
                  <a:srgbClr val="002B45"/>
                </a:solidFill>
                <a:latin typeface="Gravur-Condensed" panose="02000506020000020004" pitchFamily="2" charset="0"/>
              </a:defRPr>
            </a:lvl1pPr>
            <a:lvl2pPr>
              <a:defRPr>
                <a:solidFill>
                  <a:srgbClr val="002B45"/>
                </a:solidFill>
              </a:defRPr>
            </a:lvl2pPr>
            <a:lvl3pPr>
              <a:defRPr>
                <a:solidFill>
                  <a:srgbClr val="002B45"/>
                </a:solidFill>
              </a:defRPr>
            </a:lvl3pPr>
            <a:lvl4pPr>
              <a:defRPr>
                <a:solidFill>
                  <a:srgbClr val="002B45"/>
                </a:solidFill>
              </a:defRPr>
            </a:lvl4pPr>
            <a:lvl5pPr>
              <a:defRPr>
                <a:solidFill>
                  <a:srgbClr val="002B45"/>
                </a:solidFill>
              </a:defRPr>
            </a:lvl5pPr>
          </a:lstStyle>
          <a:p>
            <a:pPr lvl="0"/>
            <a:r>
              <a:rPr lang="en-US" dirty="0"/>
              <a:t>Extra tag line (optional)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3860" y="5464546"/>
            <a:ext cx="882897" cy="998919"/>
          </a:xfrm>
          <a:prstGeom prst="rect">
            <a:avLst/>
          </a:prstGeom>
        </p:spPr>
      </p:pic>
      <p:sp>
        <p:nvSpPr>
          <p:cNvPr id="9" name="Picture Placeholder 8"/>
          <p:cNvSpPr>
            <a:spLocks noGrp="1"/>
          </p:cNvSpPr>
          <p:nvPr>
            <p:ph type="pic" sz="quarter" idx="11"/>
          </p:nvPr>
        </p:nvSpPr>
        <p:spPr>
          <a:xfrm>
            <a:off x="0" y="-1"/>
            <a:ext cx="4068000" cy="3456000"/>
          </a:xfrm>
        </p:spPr>
        <p:txBody>
          <a:bodyPr/>
          <a:lstStyle/>
          <a:p>
            <a:r>
              <a:rPr lang="en-US"/>
              <a:t>Click icon to add picture</a:t>
            </a:r>
            <a:endParaRPr lang="en-AU"/>
          </a:p>
        </p:txBody>
      </p:sp>
      <p:sp>
        <p:nvSpPr>
          <p:cNvPr id="10" name="Picture Placeholder 8"/>
          <p:cNvSpPr>
            <a:spLocks noGrp="1"/>
          </p:cNvSpPr>
          <p:nvPr>
            <p:ph type="pic" sz="quarter" idx="12"/>
          </p:nvPr>
        </p:nvSpPr>
        <p:spPr>
          <a:xfrm>
            <a:off x="4069080" y="0"/>
            <a:ext cx="4068000" cy="3456000"/>
          </a:xfrm>
        </p:spPr>
        <p:txBody>
          <a:bodyPr/>
          <a:lstStyle/>
          <a:p>
            <a:r>
              <a:rPr lang="en-US"/>
              <a:t>Click icon to add picture</a:t>
            </a:r>
            <a:endParaRPr lang="en-AU"/>
          </a:p>
        </p:txBody>
      </p:sp>
      <p:sp>
        <p:nvSpPr>
          <p:cNvPr id="11" name="Picture Placeholder 8"/>
          <p:cNvSpPr>
            <a:spLocks noGrp="1"/>
          </p:cNvSpPr>
          <p:nvPr>
            <p:ph type="pic" sz="quarter" idx="13"/>
          </p:nvPr>
        </p:nvSpPr>
        <p:spPr>
          <a:xfrm>
            <a:off x="8137920" y="0"/>
            <a:ext cx="4068000" cy="3456000"/>
          </a:xfrm>
        </p:spPr>
        <p:txBody>
          <a:bodyPr/>
          <a:lstStyle/>
          <a:p>
            <a:r>
              <a:rPr lang="en-US"/>
              <a:t>Click icon to add picture</a:t>
            </a:r>
            <a:endParaRPr lang="en-AU"/>
          </a:p>
        </p:txBody>
      </p:sp>
    </p:spTree>
    <p:extLst>
      <p:ext uri="{BB962C8B-B14F-4D97-AF65-F5344CB8AC3E}">
        <p14:creationId xmlns:p14="http://schemas.microsoft.com/office/powerpoint/2010/main" val="2158835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1 Pictures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999" y="3947160"/>
            <a:ext cx="3564283" cy="1295400"/>
          </a:xfrm>
        </p:spPr>
        <p:txBody>
          <a:bodyPr anchor="t" anchorCtr="0"/>
          <a:lstStyle>
            <a:lvl1pPr>
              <a:defRPr cap="all" baseline="0">
                <a:solidFill>
                  <a:srgbClr val="002B45"/>
                </a:solidFill>
                <a:latin typeface="Gravur-Condensed" panose="02000506020000020004" pitchFamily="2" charset="0"/>
              </a:defRPr>
            </a:lvl1pPr>
          </a:lstStyle>
          <a:p>
            <a:r>
              <a:rPr lang="en-US" dirty="0"/>
              <a:t>Main title here</a:t>
            </a:r>
            <a:endParaRPr lang="en-AU" dirty="0"/>
          </a:p>
        </p:txBody>
      </p:sp>
      <p:sp>
        <p:nvSpPr>
          <p:cNvPr id="3" name="Content Placeholder 2"/>
          <p:cNvSpPr>
            <a:spLocks noGrp="1"/>
          </p:cNvSpPr>
          <p:nvPr>
            <p:ph idx="1"/>
          </p:nvPr>
        </p:nvSpPr>
        <p:spPr>
          <a:xfrm>
            <a:off x="4320540" y="3947159"/>
            <a:ext cx="6286500" cy="2362201"/>
          </a:xfrm>
        </p:spPr>
        <p:txBody>
          <a:bodyPr/>
          <a:lstStyle>
            <a:lvl1pPr>
              <a:spcBef>
                <a:spcPts val="2400"/>
              </a:spcBef>
              <a:defRPr b="0">
                <a:solidFill>
                  <a:srgbClr val="002B45"/>
                </a:solidFill>
              </a:defRPr>
            </a:lvl1pPr>
            <a:lvl2pPr>
              <a:defRPr>
                <a:solidFill>
                  <a:srgbClr val="002B45"/>
                </a:solidFill>
              </a:defRPr>
            </a:lvl2pPr>
            <a:lvl3pPr>
              <a:defRPr>
                <a:solidFill>
                  <a:srgbClr val="002B45"/>
                </a:solidFill>
              </a:defRPr>
            </a:lvl3pPr>
            <a:lvl4pPr>
              <a:defRPr>
                <a:solidFill>
                  <a:srgbClr val="002B45"/>
                </a:solidFill>
              </a:defRPr>
            </a:lvl4pPr>
            <a:lvl5pPr>
              <a:defRPr>
                <a:solidFill>
                  <a:srgbClr val="002B4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Content Placeholder 2"/>
          <p:cNvSpPr>
            <a:spLocks noGrp="1"/>
          </p:cNvSpPr>
          <p:nvPr>
            <p:ph idx="10" hasCustomPrompt="1"/>
          </p:nvPr>
        </p:nvSpPr>
        <p:spPr>
          <a:xfrm>
            <a:off x="472440" y="5224145"/>
            <a:ext cx="3566160" cy="1069975"/>
          </a:xfrm>
        </p:spPr>
        <p:txBody>
          <a:bodyPr/>
          <a:lstStyle>
            <a:lvl1pPr>
              <a:spcBef>
                <a:spcPts val="2400"/>
              </a:spcBef>
              <a:defRPr sz="2400" b="0">
                <a:solidFill>
                  <a:srgbClr val="002B45"/>
                </a:solidFill>
                <a:latin typeface="Gravur-Condensed" panose="02000506020000020004" pitchFamily="2" charset="0"/>
              </a:defRPr>
            </a:lvl1pPr>
            <a:lvl2pPr>
              <a:defRPr>
                <a:solidFill>
                  <a:srgbClr val="002B45"/>
                </a:solidFill>
              </a:defRPr>
            </a:lvl2pPr>
            <a:lvl3pPr>
              <a:defRPr>
                <a:solidFill>
                  <a:srgbClr val="002B45"/>
                </a:solidFill>
              </a:defRPr>
            </a:lvl3pPr>
            <a:lvl4pPr>
              <a:defRPr>
                <a:solidFill>
                  <a:srgbClr val="002B45"/>
                </a:solidFill>
              </a:defRPr>
            </a:lvl4pPr>
            <a:lvl5pPr>
              <a:defRPr>
                <a:solidFill>
                  <a:srgbClr val="002B45"/>
                </a:solidFill>
              </a:defRPr>
            </a:lvl5pPr>
          </a:lstStyle>
          <a:p>
            <a:pPr lvl="0"/>
            <a:r>
              <a:rPr lang="en-US" dirty="0"/>
              <a:t>Extra tag line (optional)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3860" y="5464546"/>
            <a:ext cx="882897" cy="998919"/>
          </a:xfrm>
          <a:prstGeom prst="rect">
            <a:avLst/>
          </a:prstGeom>
        </p:spPr>
      </p:pic>
      <p:sp>
        <p:nvSpPr>
          <p:cNvPr id="9" name="Picture Placeholder 8"/>
          <p:cNvSpPr>
            <a:spLocks noGrp="1"/>
          </p:cNvSpPr>
          <p:nvPr>
            <p:ph type="pic" sz="quarter" idx="11"/>
          </p:nvPr>
        </p:nvSpPr>
        <p:spPr>
          <a:xfrm>
            <a:off x="0" y="-1"/>
            <a:ext cx="12186000" cy="3456000"/>
          </a:xfrm>
        </p:spPr>
        <p:txBody>
          <a:bodyPr/>
          <a:lstStyle/>
          <a:p>
            <a:r>
              <a:rPr lang="en-US"/>
              <a:t>Click icon to add picture</a:t>
            </a:r>
            <a:endParaRPr lang="en-AU"/>
          </a:p>
        </p:txBody>
      </p:sp>
    </p:spTree>
    <p:extLst>
      <p:ext uri="{BB962C8B-B14F-4D97-AF65-F5344CB8AC3E}">
        <p14:creationId xmlns:p14="http://schemas.microsoft.com/office/powerpoint/2010/main" val="2260951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1 Pictures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999" y="518160"/>
            <a:ext cx="3564283" cy="1295400"/>
          </a:xfrm>
        </p:spPr>
        <p:txBody>
          <a:bodyPr anchor="t" anchorCtr="0"/>
          <a:lstStyle>
            <a:lvl1pPr>
              <a:defRPr cap="all" baseline="0">
                <a:solidFill>
                  <a:srgbClr val="002B45"/>
                </a:solidFill>
                <a:latin typeface="Gravur-Condensed" panose="02000506020000020004" pitchFamily="2" charset="0"/>
              </a:defRPr>
            </a:lvl1pPr>
          </a:lstStyle>
          <a:p>
            <a:r>
              <a:rPr lang="en-US" dirty="0"/>
              <a:t>Main title here</a:t>
            </a:r>
            <a:endParaRPr lang="en-AU" dirty="0"/>
          </a:p>
        </p:txBody>
      </p:sp>
      <p:sp>
        <p:nvSpPr>
          <p:cNvPr id="3" name="Content Placeholder 2"/>
          <p:cNvSpPr>
            <a:spLocks noGrp="1"/>
          </p:cNvSpPr>
          <p:nvPr>
            <p:ph idx="1"/>
          </p:nvPr>
        </p:nvSpPr>
        <p:spPr>
          <a:xfrm>
            <a:off x="4320539" y="518159"/>
            <a:ext cx="7131231" cy="2362201"/>
          </a:xfrm>
        </p:spPr>
        <p:txBody>
          <a:bodyPr/>
          <a:lstStyle>
            <a:lvl1pPr>
              <a:spcBef>
                <a:spcPts val="2400"/>
              </a:spcBef>
              <a:defRPr b="0">
                <a:solidFill>
                  <a:srgbClr val="002B45"/>
                </a:solidFill>
              </a:defRPr>
            </a:lvl1pPr>
            <a:lvl2pPr>
              <a:defRPr>
                <a:solidFill>
                  <a:srgbClr val="002B45"/>
                </a:solidFill>
              </a:defRPr>
            </a:lvl2pPr>
            <a:lvl3pPr>
              <a:defRPr>
                <a:solidFill>
                  <a:srgbClr val="002B45"/>
                </a:solidFill>
              </a:defRPr>
            </a:lvl3pPr>
            <a:lvl4pPr>
              <a:defRPr>
                <a:solidFill>
                  <a:srgbClr val="002B45"/>
                </a:solidFill>
              </a:defRPr>
            </a:lvl4pPr>
            <a:lvl5pPr>
              <a:defRPr>
                <a:solidFill>
                  <a:srgbClr val="002B4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Content Placeholder 2"/>
          <p:cNvSpPr>
            <a:spLocks noGrp="1"/>
          </p:cNvSpPr>
          <p:nvPr>
            <p:ph idx="10" hasCustomPrompt="1"/>
          </p:nvPr>
        </p:nvSpPr>
        <p:spPr>
          <a:xfrm>
            <a:off x="472440" y="1795145"/>
            <a:ext cx="3566160" cy="1069975"/>
          </a:xfrm>
        </p:spPr>
        <p:txBody>
          <a:bodyPr/>
          <a:lstStyle>
            <a:lvl1pPr>
              <a:spcBef>
                <a:spcPts val="2400"/>
              </a:spcBef>
              <a:defRPr sz="2400" b="0">
                <a:solidFill>
                  <a:srgbClr val="002B45"/>
                </a:solidFill>
                <a:latin typeface="Gravur-Condensed" panose="02000506020000020004" pitchFamily="2" charset="0"/>
              </a:defRPr>
            </a:lvl1pPr>
            <a:lvl2pPr>
              <a:defRPr>
                <a:solidFill>
                  <a:srgbClr val="002B45"/>
                </a:solidFill>
              </a:defRPr>
            </a:lvl2pPr>
            <a:lvl3pPr>
              <a:defRPr>
                <a:solidFill>
                  <a:srgbClr val="002B45"/>
                </a:solidFill>
              </a:defRPr>
            </a:lvl3pPr>
            <a:lvl4pPr>
              <a:defRPr>
                <a:solidFill>
                  <a:srgbClr val="002B45"/>
                </a:solidFill>
              </a:defRPr>
            </a:lvl4pPr>
            <a:lvl5pPr>
              <a:defRPr>
                <a:solidFill>
                  <a:srgbClr val="002B45"/>
                </a:solidFill>
              </a:defRPr>
            </a:lvl5pPr>
          </a:lstStyle>
          <a:p>
            <a:pPr lvl="0"/>
            <a:r>
              <a:rPr lang="en-US" dirty="0"/>
              <a:t>Extra tag line (optional)</a:t>
            </a:r>
          </a:p>
        </p:txBody>
      </p:sp>
      <p:sp>
        <p:nvSpPr>
          <p:cNvPr id="9" name="Picture Placeholder 8"/>
          <p:cNvSpPr>
            <a:spLocks noGrp="1"/>
          </p:cNvSpPr>
          <p:nvPr>
            <p:ph type="pic" sz="quarter" idx="11"/>
          </p:nvPr>
        </p:nvSpPr>
        <p:spPr>
          <a:xfrm>
            <a:off x="0" y="3398519"/>
            <a:ext cx="12186000" cy="3456000"/>
          </a:xfrm>
        </p:spPr>
        <p:txBody>
          <a:bodyPr/>
          <a:lstStyle/>
          <a:p>
            <a:r>
              <a:rPr lang="en-US"/>
              <a:t>Click icon to add picture</a:t>
            </a:r>
            <a:endParaRPr lang="en-AU"/>
          </a:p>
        </p:txBody>
      </p:sp>
    </p:spTree>
    <p:extLst>
      <p:ext uri="{BB962C8B-B14F-4D97-AF65-F5344CB8AC3E}">
        <p14:creationId xmlns:p14="http://schemas.microsoft.com/office/powerpoint/2010/main" val="6426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100000" y="0"/>
            <a:ext cx="4093200" cy="4984750"/>
          </a:xfrm>
        </p:spPr>
        <p:txBody>
          <a:bodyPr/>
          <a:lstStyle/>
          <a:p>
            <a:r>
              <a:rPr lang="en-US"/>
              <a:t>Click icon to add picture</a:t>
            </a:r>
            <a:endParaRPr lang="en-AU"/>
          </a:p>
        </p:txBody>
      </p:sp>
      <p:sp>
        <p:nvSpPr>
          <p:cNvPr id="8" name="Rectangle 7"/>
          <p:cNvSpPr/>
          <p:nvPr userDrawn="1"/>
        </p:nvSpPr>
        <p:spPr>
          <a:xfrm>
            <a:off x="-2" y="4985085"/>
            <a:ext cx="8100000" cy="1872915"/>
          </a:xfrm>
          <a:prstGeom prst="rect">
            <a:avLst/>
          </a:prstGeom>
          <a:solidFill>
            <a:srgbClr val="B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Picture Placeholder 13"/>
          <p:cNvSpPr>
            <a:spLocks noGrp="1"/>
          </p:cNvSpPr>
          <p:nvPr>
            <p:ph type="pic" sz="quarter" idx="10"/>
          </p:nvPr>
        </p:nvSpPr>
        <p:spPr>
          <a:xfrm>
            <a:off x="0" y="0"/>
            <a:ext cx="8100000" cy="4984750"/>
          </a:xfrm>
        </p:spPr>
        <p:txBody>
          <a:bodyPr/>
          <a:lstStyle/>
          <a:p>
            <a:r>
              <a:rPr lang="en-US"/>
              <a:t>Click icon to add picture</a:t>
            </a:r>
            <a:endParaRPr lang="en-AU"/>
          </a:p>
        </p:txBody>
      </p:sp>
      <p:sp>
        <p:nvSpPr>
          <p:cNvPr id="2" name="Title 1"/>
          <p:cNvSpPr>
            <a:spLocks noGrp="1"/>
          </p:cNvSpPr>
          <p:nvPr>
            <p:ph type="ctrTitle" hasCustomPrompt="1"/>
          </p:nvPr>
        </p:nvSpPr>
        <p:spPr>
          <a:xfrm>
            <a:off x="188732" y="5281109"/>
            <a:ext cx="7848000" cy="873048"/>
          </a:xfrm>
        </p:spPr>
        <p:txBody>
          <a:bodyPr bIns="0" anchor="b" anchorCtr="0">
            <a:noAutofit/>
          </a:bodyPr>
          <a:lstStyle>
            <a:lvl1pPr algn="l">
              <a:defRPr lang="en-AU" sz="6000" kern="1200" cap="all" baseline="0" dirty="0">
                <a:solidFill>
                  <a:srgbClr val="002B45"/>
                </a:solidFill>
                <a:latin typeface="Gravur-Condensed" panose="02000506020000020004" pitchFamily="2" charset="0"/>
                <a:ea typeface="+mn-ea"/>
                <a:cs typeface="+mn-cs"/>
              </a:defRPr>
            </a:lvl1pPr>
          </a:lstStyle>
          <a:p>
            <a:r>
              <a:rPr lang="en-US" dirty="0"/>
              <a:t>Main title here</a:t>
            </a:r>
            <a:endParaRPr lang="en-AU" dirty="0"/>
          </a:p>
        </p:txBody>
      </p:sp>
      <p:sp>
        <p:nvSpPr>
          <p:cNvPr id="3" name="Subtitle 2"/>
          <p:cNvSpPr>
            <a:spLocks noGrp="1"/>
          </p:cNvSpPr>
          <p:nvPr>
            <p:ph type="subTitle" idx="1" hasCustomPrompt="1"/>
          </p:nvPr>
        </p:nvSpPr>
        <p:spPr>
          <a:xfrm>
            <a:off x="222297" y="6086470"/>
            <a:ext cx="7812000" cy="417871"/>
          </a:xfrm>
        </p:spPr>
        <p:txBody>
          <a:bodyPr>
            <a:noAutofit/>
          </a:bodyPr>
          <a:lstStyle>
            <a:lvl1pPr marL="0" indent="0" algn="l">
              <a:buNone/>
              <a:defRPr lang="en-AU" sz="2400" b="0" kern="1200" dirty="0">
                <a:solidFill>
                  <a:srgbClr val="002B45"/>
                </a:solidFill>
                <a:latin typeface="Gravur-Condensed" panose="02000506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or subheading here</a:t>
            </a:r>
            <a:endParaRPr lang="en-AU"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39325" y="5456235"/>
            <a:ext cx="1995016" cy="998919"/>
          </a:xfrm>
          <a:prstGeom prst="rect">
            <a:avLst/>
          </a:prstGeom>
        </p:spPr>
      </p:pic>
    </p:spTree>
    <p:extLst>
      <p:ext uri="{BB962C8B-B14F-4D97-AF65-F5344CB8AC3E}">
        <p14:creationId xmlns:p14="http://schemas.microsoft.com/office/powerpoint/2010/main" val="2158015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Note">
    <p:spTree>
      <p:nvGrpSpPr>
        <p:cNvPr id="1" name=""/>
        <p:cNvGrpSpPr/>
        <p:nvPr/>
      </p:nvGrpSpPr>
      <p:grpSpPr>
        <a:xfrm>
          <a:off x="0" y="0"/>
          <a:ext cx="0" cy="0"/>
          <a:chOff x="0" y="0"/>
          <a:chExt cx="0" cy="0"/>
        </a:xfrm>
      </p:grpSpPr>
      <p:sp>
        <p:nvSpPr>
          <p:cNvPr id="5" name="Rectangle 4"/>
          <p:cNvSpPr/>
          <p:nvPr userDrawn="1"/>
        </p:nvSpPr>
        <p:spPr>
          <a:xfrm flipV="1">
            <a:off x="0" y="0"/>
            <a:ext cx="12192000" cy="5050532"/>
          </a:xfrm>
          <a:prstGeom prst="rect">
            <a:avLst/>
          </a:prstGeom>
          <a:solidFill>
            <a:srgbClr val="002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468000" y="2545080"/>
            <a:ext cx="11190600" cy="1826880"/>
          </a:xfrm>
        </p:spPr>
        <p:txBody>
          <a:bodyPr anchor="b" anchorCtr="0">
            <a:noAutofit/>
          </a:bodyPr>
          <a:lstStyle>
            <a:lvl1pPr>
              <a:defRPr cap="all" baseline="0">
                <a:solidFill>
                  <a:srgbClr val="FFFFFF"/>
                </a:solidFill>
                <a:latin typeface="Gravur-Condensed" panose="02000506020000020004" pitchFamily="2" charset="0"/>
              </a:defRPr>
            </a:lvl1pPr>
          </a:lstStyle>
          <a:p>
            <a:r>
              <a:rPr lang="en-US" dirty="0"/>
              <a:t>Optional end note</a:t>
            </a:r>
            <a:endParaRPr lang="en-AU" dirty="0"/>
          </a:p>
        </p:txBody>
      </p:sp>
      <p:sp>
        <p:nvSpPr>
          <p:cNvPr id="9" name="Text Placeholder 8"/>
          <p:cNvSpPr>
            <a:spLocks noGrp="1"/>
          </p:cNvSpPr>
          <p:nvPr>
            <p:ph type="body" sz="quarter" idx="10" hasCustomPrompt="1"/>
          </p:nvPr>
        </p:nvSpPr>
        <p:spPr>
          <a:xfrm>
            <a:off x="473075" y="4365943"/>
            <a:ext cx="11192400" cy="714375"/>
          </a:xfrm>
        </p:spPr>
        <p:txBody>
          <a:bodyPr>
            <a:noAutofit/>
          </a:bodyPr>
          <a:lstStyle>
            <a:lvl1pPr>
              <a:defRPr sz="2400" b="0" baseline="0">
                <a:solidFill>
                  <a:srgbClr val="FFFFFF"/>
                </a:solidFill>
                <a:latin typeface="Gravur-Condensed" panose="02000506020000020004" pitchFamily="2"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Your contact details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3860" y="5464546"/>
            <a:ext cx="882897" cy="998919"/>
          </a:xfrm>
          <a:prstGeom prst="rect">
            <a:avLst/>
          </a:prstGeom>
        </p:spPr>
      </p:pic>
      <p:sp>
        <p:nvSpPr>
          <p:cNvPr id="8" name="TextBox 7"/>
          <p:cNvSpPr txBox="1"/>
          <p:nvPr userDrawn="1"/>
        </p:nvSpPr>
        <p:spPr>
          <a:xfrm>
            <a:off x="472188" y="5724861"/>
            <a:ext cx="7170821" cy="461665"/>
          </a:xfrm>
          <a:prstGeom prst="rect">
            <a:avLst/>
          </a:prstGeom>
          <a:noFill/>
        </p:spPr>
        <p:txBody>
          <a:bodyPr wrap="square" rtlCol="0">
            <a:spAutoFit/>
          </a:bodyPr>
          <a:lstStyle/>
          <a:p>
            <a:r>
              <a:rPr lang="en-AU" sz="2400" dirty="0">
                <a:solidFill>
                  <a:srgbClr val="002B45"/>
                </a:solidFill>
                <a:latin typeface="Gravur-Condensed" panose="02000506020000020004" pitchFamily="2" charset="0"/>
              </a:rPr>
              <a:t>yvw.com.au</a:t>
            </a:r>
          </a:p>
        </p:txBody>
      </p:sp>
    </p:spTree>
    <p:extLst>
      <p:ext uri="{BB962C8B-B14F-4D97-AF65-F5344CB8AC3E}">
        <p14:creationId xmlns:p14="http://schemas.microsoft.com/office/powerpoint/2010/main" val="1779420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F31DB-4899-4C2C-ACE4-A6E85A4D1CE0}" type="datetimeFigureOut">
              <a:rPr lang="en-AU" smtClean="0"/>
              <a:t>20/07/2020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B7DF627-284B-475A-86E5-7313A0879C02}" type="slidenum">
              <a:rPr lang="en-AU" smtClean="0"/>
              <a:t>‹#›</a:t>
            </a:fld>
            <a:endParaRPr lang="en-AU"/>
          </a:p>
        </p:txBody>
      </p:sp>
    </p:spTree>
    <p:extLst>
      <p:ext uri="{BB962C8B-B14F-4D97-AF65-F5344CB8AC3E}">
        <p14:creationId xmlns:p14="http://schemas.microsoft.com/office/powerpoint/2010/main" val="3409030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1872000"/>
            <a:ext cx="12192000" cy="5004000"/>
          </a:xfrm>
        </p:spPr>
        <p:txBody>
          <a:bodyPr/>
          <a:lstStyle/>
          <a:p>
            <a:r>
              <a:rPr lang="en-US"/>
              <a:t>Click icon to add picture</a:t>
            </a:r>
            <a:endParaRPr lang="en-AU"/>
          </a:p>
        </p:txBody>
      </p:sp>
      <p:sp>
        <p:nvSpPr>
          <p:cNvPr id="8" name="Rectangle 7"/>
          <p:cNvSpPr/>
          <p:nvPr userDrawn="1"/>
        </p:nvSpPr>
        <p:spPr>
          <a:xfrm>
            <a:off x="-2" y="-6015"/>
            <a:ext cx="8100000" cy="1872915"/>
          </a:xfrm>
          <a:prstGeom prst="rect">
            <a:avLst/>
          </a:prstGeom>
          <a:solidFill>
            <a:srgbClr val="002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hasCustomPrompt="1"/>
          </p:nvPr>
        </p:nvSpPr>
        <p:spPr>
          <a:xfrm>
            <a:off x="188732" y="290009"/>
            <a:ext cx="7848000" cy="873048"/>
          </a:xfrm>
        </p:spPr>
        <p:txBody>
          <a:bodyPr bIns="0" anchor="b" anchorCtr="0">
            <a:noAutofit/>
          </a:bodyPr>
          <a:lstStyle>
            <a:lvl1pPr algn="l">
              <a:defRPr lang="en-AU" sz="6000" kern="1200" cap="all" baseline="0" dirty="0">
                <a:solidFill>
                  <a:schemeClr val="bg1"/>
                </a:solidFill>
                <a:latin typeface="Gravur-Condensed" panose="02000506020000020004" pitchFamily="2" charset="0"/>
                <a:ea typeface="+mn-ea"/>
                <a:cs typeface="+mn-cs"/>
              </a:defRPr>
            </a:lvl1pPr>
          </a:lstStyle>
          <a:p>
            <a:r>
              <a:rPr lang="en-US" dirty="0"/>
              <a:t>Main title here</a:t>
            </a:r>
            <a:endParaRPr lang="en-AU" dirty="0"/>
          </a:p>
        </p:txBody>
      </p:sp>
      <p:sp>
        <p:nvSpPr>
          <p:cNvPr id="3" name="Subtitle 2"/>
          <p:cNvSpPr>
            <a:spLocks noGrp="1"/>
          </p:cNvSpPr>
          <p:nvPr>
            <p:ph type="subTitle" idx="1" hasCustomPrompt="1"/>
          </p:nvPr>
        </p:nvSpPr>
        <p:spPr>
          <a:xfrm>
            <a:off x="222297" y="1095370"/>
            <a:ext cx="7812000" cy="417871"/>
          </a:xfrm>
        </p:spPr>
        <p:txBody>
          <a:bodyPr>
            <a:noAutofit/>
          </a:bodyPr>
          <a:lstStyle>
            <a:lvl1pPr marL="0" indent="0" algn="l">
              <a:buNone/>
              <a:defRPr lang="en-AU" sz="2400" b="0" kern="1200" dirty="0">
                <a:solidFill>
                  <a:schemeClr val="bg1"/>
                </a:solidFill>
                <a:latin typeface="Gravur-Condensed" panose="02000506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or subheading here</a:t>
            </a:r>
            <a:endParaRPr lang="en-AU"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39325" y="451235"/>
            <a:ext cx="1995016" cy="998919"/>
          </a:xfrm>
          <a:prstGeom prst="rect">
            <a:avLst/>
          </a:prstGeom>
        </p:spPr>
      </p:pic>
    </p:spTree>
    <p:extLst>
      <p:ext uri="{BB962C8B-B14F-4D97-AF65-F5344CB8AC3E}">
        <p14:creationId xmlns:p14="http://schemas.microsoft.com/office/powerpoint/2010/main" val="2485446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
    <p:spTree>
      <p:nvGrpSpPr>
        <p:cNvPr id="1" name=""/>
        <p:cNvGrpSpPr/>
        <p:nvPr/>
      </p:nvGrpSpPr>
      <p:grpSpPr>
        <a:xfrm>
          <a:off x="0" y="0"/>
          <a:ext cx="0" cy="0"/>
          <a:chOff x="0" y="0"/>
          <a:chExt cx="0" cy="0"/>
        </a:xfrm>
      </p:grpSpPr>
      <p:sp>
        <p:nvSpPr>
          <p:cNvPr id="8" name="Rectangle 7"/>
          <p:cNvSpPr/>
          <p:nvPr userDrawn="1"/>
        </p:nvSpPr>
        <p:spPr>
          <a:xfrm>
            <a:off x="-2" y="-6015"/>
            <a:ext cx="8100000" cy="1872915"/>
          </a:xfrm>
          <a:prstGeom prst="rect">
            <a:avLst/>
          </a:prstGeom>
          <a:solidFill>
            <a:srgbClr val="002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hasCustomPrompt="1"/>
          </p:nvPr>
        </p:nvSpPr>
        <p:spPr>
          <a:xfrm>
            <a:off x="188732" y="290009"/>
            <a:ext cx="7848000" cy="873048"/>
          </a:xfrm>
        </p:spPr>
        <p:txBody>
          <a:bodyPr bIns="0" anchor="b" anchorCtr="0">
            <a:normAutofit/>
          </a:bodyPr>
          <a:lstStyle>
            <a:lvl1pPr algn="l">
              <a:defRPr lang="en-AU" sz="6000" kern="1200" cap="all" baseline="0" dirty="0">
                <a:solidFill>
                  <a:schemeClr val="bg1"/>
                </a:solidFill>
                <a:latin typeface="Gravur-Condensed" panose="02000506020000020004" pitchFamily="2" charset="0"/>
                <a:ea typeface="+mn-ea"/>
                <a:cs typeface="+mn-cs"/>
              </a:defRPr>
            </a:lvl1pPr>
          </a:lstStyle>
          <a:p>
            <a:r>
              <a:rPr lang="en-US" dirty="0"/>
              <a:t>Main title here</a:t>
            </a:r>
            <a:endParaRPr lang="en-AU" dirty="0"/>
          </a:p>
        </p:txBody>
      </p:sp>
      <p:sp>
        <p:nvSpPr>
          <p:cNvPr id="3" name="Subtitle 2"/>
          <p:cNvSpPr>
            <a:spLocks noGrp="1"/>
          </p:cNvSpPr>
          <p:nvPr>
            <p:ph type="subTitle" idx="1" hasCustomPrompt="1"/>
          </p:nvPr>
        </p:nvSpPr>
        <p:spPr>
          <a:xfrm>
            <a:off x="222297" y="1095370"/>
            <a:ext cx="7812000" cy="417871"/>
          </a:xfrm>
        </p:spPr>
        <p:txBody>
          <a:bodyPr>
            <a:normAutofit/>
          </a:bodyPr>
          <a:lstStyle>
            <a:lvl1pPr marL="0" indent="0" algn="l">
              <a:buNone/>
              <a:defRPr lang="en-AU" sz="2400" b="0" kern="1200" dirty="0">
                <a:solidFill>
                  <a:schemeClr val="bg1"/>
                </a:solidFill>
                <a:latin typeface="Gravur-Condensed" panose="02000506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or subheading here</a:t>
            </a:r>
            <a:endParaRPr lang="en-AU"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39325" y="451235"/>
            <a:ext cx="1995016" cy="998919"/>
          </a:xfrm>
          <a:prstGeom prst="rect">
            <a:avLst/>
          </a:prstGeom>
        </p:spPr>
      </p:pic>
      <p:sp>
        <p:nvSpPr>
          <p:cNvPr id="9" name="Picture Placeholder 17"/>
          <p:cNvSpPr>
            <a:spLocks noGrp="1"/>
          </p:cNvSpPr>
          <p:nvPr>
            <p:ph type="pic" sz="quarter" idx="11"/>
          </p:nvPr>
        </p:nvSpPr>
        <p:spPr>
          <a:xfrm>
            <a:off x="8100000" y="1872000"/>
            <a:ext cx="4093200" cy="5004000"/>
          </a:xfrm>
        </p:spPr>
        <p:txBody>
          <a:bodyPr/>
          <a:lstStyle/>
          <a:p>
            <a:r>
              <a:rPr lang="en-US"/>
              <a:t>Click icon to add picture</a:t>
            </a:r>
            <a:endParaRPr lang="en-AU"/>
          </a:p>
        </p:txBody>
      </p:sp>
      <p:sp>
        <p:nvSpPr>
          <p:cNvPr id="10" name="Picture Placeholder 13"/>
          <p:cNvSpPr>
            <a:spLocks noGrp="1"/>
          </p:cNvSpPr>
          <p:nvPr>
            <p:ph type="pic" sz="quarter" idx="10"/>
          </p:nvPr>
        </p:nvSpPr>
        <p:spPr>
          <a:xfrm>
            <a:off x="0" y="1872000"/>
            <a:ext cx="8100000" cy="5004000"/>
          </a:xfrm>
        </p:spPr>
        <p:txBody>
          <a:bodyPr/>
          <a:lstStyle/>
          <a:p>
            <a:r>
              <a:rPr lang="en-US"/>
              <a:t>Click icon to add picture</a:t>
            </a:r>
            <a:endParaRPr lang="en-AU"/>
          </a:p>
        </p:txBody>
      </p:sp>
    </p:spTree>
    <p:extLst>
      <p:ext uri="{BB962C8B-B14F-4D97-AF65-F5344CB8AC3E}">
        <p14:creationId xmlns:p14="http://schemas.microsoft.com/office/powerpoint/2010/main" val="1647976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A)">
    <p:spTree>
      <p:nvGrpSpPr>
        <p:cNvPr id="1" name=""/>
        <p:cNvGrpSpPr/>
        <p:nvPr/>
      </p:nvGrpSpPr>
      <p:grpSpPr>
        <a:xfrm>
          <a:off x="0" y="0"/>
          <a:ext cx="0" cy="0"/>
          <a:chOff x="0" y="0"/>
          <a:chExt cx="0" cy="0"/>
        </a:xfrm>
      </p:grpSpPr>
      <p:sp>
        <p:nvSpPr>
          <p:cNvPr id="14" name="Picture Placeholder 12"/>
          <p:cNvSpPr>
            <a:spLocks noGrp="1"/>
          </p:cNvSpPr>
          <p:nvPr>
            <p:ph type="pic" sz="quarter" idx="11"/>
          </p:nvPr>
        </p:nvSpPr>
        <p:spPr>
          <a:xfrm>
            <a:off x="3923999" y="0"/>
            <a:ext cx="8262000" cy="3427200"/>
          </a:xfrm>
        </p:spPr>
        <p:txBody>
          <a:bodyPr/>
          <a:lstStyle/>
          <a:p>
            <a:r>
              <a:rPr lang="en-US"/>
              <a:t>Click icon to add picture</a:t>
            </a:r>
            <a:endParaRPr lang="en-AU"/>
          </a:p>
        </p:txBody>
      </p:sp>
      <p:sp>
        <p:nvSpPr>
          <p:cNvPr id="13" name="Picture Placeholder 12"/>
          <p:cNvSpPr>
            <a:spLocks noGrp="1"/>
          </p:cNvSpPr>
          <p:nvPr>
            <p:ph type="pic" sz="quarter" idx="10"/>
          </p:nvPr>
        </p:nvSpPr>
        <p:spPr>
          <a:xfrm>
            <a:off x="0" y="0"/>
            <a:ext cx="3924000" cy="3427200"/>
          </a:xfrm>
        </p:spPr>
        <p:txBody>
          <a:bodyPr/>
          <a:lstStyle/>
          <a:p>
            <a:r>
              <a:rPr lang="en-US"/>
              <a:t>Click icon to add picture</a:t>
            </a:r>
            <a:endParaRPr lang="en-AU"/>
          </a:p>
        </p:txBody>
      </p:sp>
      <p:sp>
        <p:nvSpPr>
          <p:cNvPr id="8" name="Rectangle 7"/>
          <p:cNvSpPr/>
          <p:nvPr userDrawn="1"/>
        </p:nvSpPr>
        <p:spPr>
          <a:xfrm>
            <a:off x="0" y="3429001"/>
            <a:ext cx="12192000" cy="1600199"/>
          </a:xfrm>
          <a:prstGeom prst="rect">
            <a:avLst/>
          </a:prstGeom>
          <a:solidFill>
            <a:srgbClr val="B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187200" y="3616325"/>
            <a:ext cx="11666257" cy="828675"/>
          </a:xfrm>
        </p:spPr>
        <p:txBody>
          <a:bodyPr anchor="t" anchorCtr="0">
            <a:noAutofit/>
          </a:bodyPr>
          <a:lstStyle>
            <a:lvl1pPr>
              <a:defRPr lang="en-AU" sz="6000" kern="1200" cap="all" baseline="0" dirty="0">
                <a:solidFill>
                  <a:srgbClr val="002B45"/>
                </a:solidFill>
                <a:latin typeface="Gravur-Condensed" panose="02000506020000020004" pitchFamily="2" charset="0"/>
                <a:ea typeface="+mn-ea"/>
                <a:cs typeface="+mn-cs"/>
              </a:defRPr>
            </a:lvl1pPr>
          </a:lstStyle>
          <a:p>
            <a:r>
              <a:rPr lang="en-US" dirty="0"/>
              <a:t>Section heading</a:t>
            </a:r>
            <a:endParaRPr lang="en-AU"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3860" y="5464546"/>
            <a:ext cx="882897" cy="998919"/>
          </a:xfrm>
          <a:prstGeom prst="rect">
            <a:avLst/>
          </a:prstGeom>
        </p:spPr>
      </p:pic>
      <p:sp>
        <p:nvSpPr>
          <p:cNvPr id="15" name="Subtitle 2"/>
          <p:cNvSpPr>
            <a:spLocks noGrp="1"/>
          </p:cNvSpPr>
          <p:nvPr>
            <p:ph type="subTitle" idx="1" hasCustomPrompt="1"/>
          </p:nvPr>
        </p:nvSpPr>
        <p:spPr>
          <a:xfrm>
            <a:off x="222297" y="4422770"/>
            <a:ext cx="11634460" cy="417871"/>
          </a:xfrm>
        </p:spPr>
        <p:txBody>
          <a:bodyPr>
            <a:noAutofit/>
          </a:bodyPr>
          <a:lstStyle>
            <a:lvl1pPr marL="0" indent="0" algn="l">
              <a:buNone/>
              <a:defRPr lang="en-AU" sz="2400" b="0" kern="1200" dirty="0">
                <a:solidFill>
                  <a:srgbClr val="002B45"/>
                </a:solidFill>
                <a:latin typeface="Gravur-Condensed" panose="02000506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or subheading here</a:t>
            </a:r>
            <a:endParaRPr lang="en-AU" dirty="0"/>
          </a:p>
        </p:txBody>
      </p:sp>
    </p:spTree>
    <p:extLst>
      <p:ext uri="{BB962C8B-B14F-4D97-AF65-F5344CB8AC3E}">
        <p14:creationId xmlns:p14="http://schemas.microsoft.com/office/powerpoint/2010/main" val="725373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A)">
    <p:spTree>
      <p:nvGrpSpPr>
        <p:cNvPr id="1" name=""/>
        <p:cNvGrpSpPr/>
        <p:nvPr/>
      </p:nvGrpSpPr>
      <p:grpSpPr>
        <a:xfrm>
          <a:off x="0" y="0"/>
          <a:ext cx="0" cy="0"/>
          <a:chOff x="0" y="0"/>
          <a:chExt cx="0" cy="0"/>
        </a:xfrm>
      </p:grpSpPr>
      <p:sp>
        <p:nvSpPr>
          <p:cNvPr id="16" name="Rectangle 15"/>
          <p:cNvSpPr/>
          <p:nvPr userDrawn="1"/>
        </p:nvSpPr>
        <p:spPr>
          <a:xfrm>
            <a:off x="0" y="1"/>
            <a:ext cx="12192000" cy="5029200"/>
          </a:xfrm>
          <a:prstGeom prst="rect">
            <a:avLst/>
          </a:prstGeom>
          <a:solidFill>
            <a:srgbClr val="002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187200" y="3806825"/>
            <a:ext cx="11666257" cy="828675"/>
          </a:xfrm>
        </p:spPr>
        <p:txBody>
          <a:bodyPr anchor="t" anchorCtr="0">
            <a:noAutofit/>
          </a:bodyPr>
          <a:lstStyle>
            <a:lvl1pPr>
              <a:defRPr lang="en-AU" sz="6000" kern="1200" cap="all" baseline="0" dirty="0">
                <a:solidFill>
                  <a:srgbClr val="FFFFFF"/>
                </a:solidFill>
                <a:latin typeface="Gravur-Condensed" panose="02000506020000020004" pitchFamily="2" charset="0"/>
                <a:ea typeface="+mn-ea"/>
                <a:cs typeface="+mn-cs"/>
              </a:defRPr>
            </a:lvl1pPr>
          </a:lstStyle>
          <a:p>
            <a:r>
              <a:rPr lang="en-US" dirty="0"/>
              <a:t>Divider page</a:t>
            </a:r>
            <a:endParaRPr lang="en-AU"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3860" y="5464546"/>
            <a:ext cx="882897" cy="998919"/>
          </a:xfrm>
          <a:prstGeom prst="rect">
            <a:avLst/>
          </a:prstGeom>
        </p:spPr>
      </p:pic>
    </p:spTree>
    <p:extLst>
      <p:ext uri="{BB962C8B-B14F-4D97-AF65-F5344CB8AC3E}">
        <p14:creationId xmlns:p14="http://schemas.microsoft.com/office/powerpoint/2010/main" val="398866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B)">
    <p:spTree>
      <p:nvGrpSpPr>
        <p:cNvPr id="1" name=""/>
        <p:cNvGrpSpPr/>
        <p:nvPr/>
      </p:nvGrpSpPr>
      <p:grpSpPr>
        <a:xfrm>
          <a:off x="0" y="0"/>
          <a:ext cx="0" cy="0"/>
          <a:chOff x="0" y="0"/>
          <a:chExt cx="0" cy="0"/>
        </a:xfrm>
      </p:grpSpPr>
      <p:sp>
        <p:nvSpPr>
          <p:cNvPr id="16" name="Rectangle 15"/>
          <p:cNvSpPr/>
          <p:nvPr userDrawn="1"/>
        </p:nvSpPr>
        <p:spPr>
          <a:xfrm>
            <a:off x="0" y="1"/>
            <a:ext cx="12192000" cy="5029200"/>
          </a:xfrm>
          <a:prstGeom prst="rect">
            <a:avLst/>
          </a:prstGeom>
          <a:solidFill>
            <a:srgbClr val="B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187200" y="3806825"/>
            <a:ext cx="11666257" cy="828675"/>
          </a:xfrm>
        </p:spPr>
        <p:txBody>
          <a:bodyPr anchor="t" anchorCtr="0">
            <a:noAutofit/>
          </a:bodyPr>
          <a:lstStyle>
            <a:lvl1pPr>
              <a:defRPr lang="en-AU" sz="6000" kern="1200" cap="all" baseline="0" dirty="0">
                <a:solidFill>
                  <a:srgbClr val="002B45"/>
                </a:solidFill>
                <a:latin typeface="Gravur-Condensed" panose="02000506020000020004" pitchFamily="2" charset="0"/>
                <a:ea typeface="+mn-ea"/>
                <a:cs typeface="+mn-cs"/>
              </a:defRPr>
            </a:lvl1pPr>
          </a:lstStyle>
          <a:p>
            <a:r>
              <a:rPr lang="en-US" dirty="0"/>
              <a:t>Divider page</a:t>
            </a:r>
            <a:endParaRPr lang="en-AU"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3860" y="5464546"/>
            <a:ext cx="882897" cy="998919"/>
          </a:xfrm>
          <a:prstGeom prst="rect">
            <a:avLst/>
          </a:prstGeom>
        </p:spPr>
      </p:pic>
    </p:spTree>
    <p:extLst>
      <p:ext uri="{BB962C8B-B14F-4D97-AF65-F5344CB8AC3E}">
        <p14:creationId xmlns:p14="http://schemas.microsoft.com/office/powerpoint/2010/main" val="160050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ement Slide (A)">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4288"/>
            <a:ext cx="12192000" cy="6858000"/>
          </a:xfrm>
        </p:spPr>
        <p:txBody>
          <a:bodyPr/>
          <a:lstStyle/>
          <a:p>
            <a:r>
              <a:rPr lang="en-US"/>
              <a:t>Click icon to add picture</a:t>
            </a:r>
            <a:endParaRPr lang="en-AU"/>
          </a:p>
        </p:txBody>
      </p:sp>
      <p:sp>
        <p:nvSpPr>
          <p:cNvPr id="2" name="Title 1"/>
          <p:cNvSpPr>
            <a:spLocks noGrp="1"/>
          </p:cNvSpPr>
          <p:nvPr>
            <p:ph type="title" hasCustomPrompt="1"/>
          </p:nvPr>
        </p:nvSpPr>
        <p:spPr>
          <a:xfrm>
            <a:off x="529391" y="3643085"/>
            <a:ext cx="10080000" cy="2795815"/>
          </a:xfrm>
        </p:spPr>
        <p:txBody>
          <a:bodyPr anchor="b" anchorCtr="0">
            <a:noAutofit/>
          </a:bodyPr>
          <a:lstStyle>
            <a:lvl1pPr>
              <a:defRPr lang="en-AU" sz="6000" kern="1200" cap="all" baseline="0" dirty="0">
                <a:solidFill>
                  <a:srgbClr val="FFFFFF"/>
                </a:solidFill>
                <a:latin typeface="Gravur-Condensed" panose="02000506020000020004" pitchFamily="2" charset="0"/>
                <a:ea typeface="+mn-ea"/>
                <a:cs typeface="+mn-cs"/>
              </a:defRPr>
            </a:lvl1pPr>
          </a:lstStyle>
          <a:p>
            <a:r>
              <a:rPr lang="en-AU" sz="6600" dirty="0">
                <a:solidFill>
                  <a:srgbClr val="FFFFFF"/>
                </a:solidFill>
                <a:latin typeface="Gravur-Condensed" panose="02000506020000020004" pitchFamily="2" charset="0"/>
              </a:rPr>
              <a:t>USE THIS SLIDE </a:t>
            </a:r>
            <a:br>
              <a:rPr lang="en-AU" sz="6600" dirty="0">
                <a:solidFill>
                  <a:srgbClr val="FFFFFF"/>
                </a:solidFill>
                <a:latin typeface="Gravur-Condensed" panose="02000506020000020004" pitchFamily="2" charset="0"/>
              </a:rPr>
            </a:br>
            <a:r>
              <a:rPr lang="en-AU" sz="6600" dirty="0">
                <a:solidFill>
                  <a:srgbClr val="FFFFFF"/>
                </a:solidFill>
                <a:latin typeface="Gravur-Condensed" panose="02000506020000020004" pitchFamily="2" charset="0"/>
              </a:rPr>
              <a:t>FOR STATEMENTS YOU WANT PEOPLE TO REMEMBER</a:t>
            </a:r>
            <a:endParaRPr lang="en-AU" dirty="0"/>
          </a:p>
        </p:txBody>
      </p:sp>
    </p:spTree>
    <p:extLst>
      <p:ext uri="{BB962C8B-B14F-4D97-AF65-F5344CB8AC3E}">
        <p14:creationId xmlns:p14="http://schemas.microsoft.com/office/powerpoint/2010/main" val="409758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 Slide (B)">
    <p:spTree>
      <p:nvGrpSpPr>
        <p:cNvPr id="1" name=""/>
        <p:cNvGrpSpPr/>
        <p:nvPr/>
      </p:nvGrpSpPr>
      <p:grpSpPr>
        <a:xfrm>
          <a:off x="0" y="0"/>
          <a:ext cx="0" cy="0"/>
          <a:chOff x="0" y="0"/>
          <a:chExt cx="0" cy="0"/>
        </a:xfrm>
      </p:grpSpPr>
      <p:sp>
        <p:nvSpPr>
          <p:cNvPr id="5" name="Picture Placeholder 3"/>
          <p:cNvSpPr>
            <a:spLocks noGrp="1"/>
          </p:cNvSpPr>
          <p:nvPr>
            <p:ph type="pic" sz="quarter" idx="10"/>
          </p:nvPr>
        </p:nvSpPr>
        <p:spPr>
          <a:xfrm>
            <a:off x="0" y="14288"/>
            <a:ext cx="12192000" cy="6858000"/>
          </a:xfrm>
        </p:spPr>
        <p:txBody>
          <a:bodyPr/>
          <a:lstStyle/>
          <a:p>
            <a:r>
              <a:rPr lang="en-US"/>
              <a:t>Click icon to add picture</a:t>
            </a:r>
            <a:endParaRPr lang="en-AU"/>
          </a:p>
        </p:txBody>
      </p:sp>
      <p:sp>
        <p:nvSpPr>
          <p:cNvPr id="6" name="Text Placeholder 5"/>
          <p:cNvSpPr>
            <a:spLocks noGrp="1"/>
          </p:cNvSpPr>
          <p:nvPr>
            <p:ph type="body" sz="quarter" idx="11" hasCustomPrompt="1"/>
          </p:nvPr>
        </p:nvSpPr>
        <p:spPr>
          <a:xfrm>
            <a:off x="529200" y="432000"/>
            <a:ext cx="9004300" cy="5092500"/>
          </a:xfrm>
        </p:spPr>
        <p:txBody>
          <a:bodyPr anchor="b" anchorCtr="0"/>
          <a:lstStyle>
            <a:lvl1pPr marL="0" indent="0">
              <a:buNone/>
              <a:defRPr sz="5900" b="0" cap="all" baseline="0">
                <a:solidFill>
                  <a:srgbClr val="FFFFFF"/>
                </a:solidFill>
                <a:latin typeface="Gravur-Condensed" panose="02000506020000020004" pitchFamily="2" charset="0"/>
              </a:defRPr>
            </a:lvl1pPr>
            <a:lvl2pPr marL="800100" indent="-342900" algn="r">
              <a:spcBef>
                <a:spcPts val="3000"/>
              </a:spcBef>
              <a:buFont typeface="Symbol" panose="05050102010706020507" pitchFamily="18" charset="2"/>
              <a:buChar char="-"/>
              <a:defRPr sz="1800">
                <a:solidFill>
                  <a:srgbClr val="FFFFFF"/>
                </a:solidFill>
                <a:latin typeface="Gravur-CondensedLight" panose="02000506020000020004" pitchFamily="2" charset="0"/>
              </a:defRPr>
            </a:lvl2pPr>
          </a:lstStyle>
          <a:p>
            <a:pPr lvl="0"/>
            <a:r>
              <a:rPr lang="en-US" dirty="0"/>
              <a:t>Use this slide</a:t>
            </a:r>
            <a:br>
              <a:rPr lang="en-US" dirty="0"/>
            </a:br>
            <a:r>
              <a:rPr lang="en-US" dirty="0"/>
              <a:t>for statements you want</a:t>
            </a:r>
            <a:br>
              <a:rPr lang="en-US" dirty="0"/>
            </a:br>
            <a:r>
              <a:rPr lang="en-US" dirty="0"/>
              <a:t>people to remember</a:t>
            </a:r>
          </a:p>
        </p:txBody>
      </p:sp>
      <p:sp>
        <p:nvSpPr>
          <p:cNvPr id="11" name="Text Placeholder 5"/>
          <p:cNvSpPr>
            <a:spLocks noGrp="1"/>
          </p:cNvSpPr>
          <p:nvPr>
            <p:ph type="body" sz="quarter" idx="12" hasCustomPrompt="1"/>
          </p:nvPr>
        </p:nvSpPr>
        <p:spPr>
          <a:xfrm>
            <a:off x="533400" y="5765800"/>
            <a:ext cx="8978900" cy="368300"/>
          </a:xfrm>
        </p:spPr>
        <p:txBody>
          <a:bodyPr anchor="b" anchorCtr="0">
            <a:noAutofit/>
          </a:bodyPr>
          <a:lstStyle>
            <a:lvl1pPr marL="285750" marR="0" indent="-285750" algn="r"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sz="1800" b="0" cap="none" baseline="0">
                <a:solidFill>
                  <a:srgbClr val="FFFFFF"/>
                </a:solidFill>
                <a:latin typeface="Gravur-Condensed" panose="02000506020000020004" pitchFamily="2" charset="0"/>
              </a:defRPr>
            </a:lvl1pPr>
            <a:lvl2pPr marL="800100" indent="-342900" algn="r">
              <a:spcBef>
                <a:spcPts val="3000"/>
              </a:spcBef>
              <a:buFont typeface="Symbol" panose="05050102010706020507" pitchFamily="18" charset="2"/>
              <a:buChar char="-"/>
              <a:defRPr sz="1800">
                <a:solidFill>
                  <a:srgbClr val="FFFFFF"/>
                </a:solidFill>
                <a:latin typeface="Gravur-CondensedLight" panose="02000506020000020004" pitchFamily="2" charset="0"/>
              </a:defRPr>
            </a:lvl2pPr>
          </a:lstStyle>
          <a:p>
            <a:pPr lvl="0"/>
            <a:r>
              <a:rPr lang="en-US" dirty="0"/>
              <a:t>Author’s name</a:t>
            </a:r>
          </a:p>
        </p:txBody>
      </p:sp>
    </p:spTree>
    <p:extLst>
      <p:ext uri="{BB962C8B-B14F-4D97-AF65-F5344CB8AC3E}">
        <p14:creationId xmlns:p14="http://schemas.microsoft.com/office/powerpoint/2010/main" val="2707306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999" y="568800"/>
            <a:ext cx="11190601" cy="770400"/>
          </a:xfrm>
          <a:prstGeom prst="rect">
            <a:avLst/>
          </a:prstGeom>
        </p:spPr>
        <p:txBody>
          <a:bodyPr vert="horz" lIns="91440" tIns="45720" rIns="91440" bIns="45720" rtlCol="0" anchor="ctr">
            <a:noAutofit/>
          </a:bodyPr>
          <a:lstStyle/>
          <a:p>
            <a:r>
              <a:rPr lang="en-US"/>
              <a:t>Click to edit Master title style</a:t>
            </a:r>
            <a:endParaRPr lang="en-AU" dirty="0"/>
          </a:p>
        </p:txBody>
      </p:sp>
      <p:sp>
        <p:nvSpPr>
          <p:cNvPr id="3" name="Text Placeholder 2"/>
          <p:cNvSpPr>
            <a:spLocks noGrp="1"/>
          </p:cNvSpPr>
          <p:nvPr>
            <p:ph type="body" idx="1"/>
          </p:nvPr>
        </p:nvSpPr>
        <p:spPr>
          <a:xfrm>
            <a:off x="467999" y="1825625"/>
            <a:ext cx="11190601"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p:cNvSpPr>
            <a:spLocks noGrp="1"/>
          </p:cNvSpPr>
          <p:nvPr>
            <p:ph type="dt" sz="half" idx="2"/>
          </p:nvPr>
        </p:nvSpPr>
        <p:spPr>
          <a:xfrm>
            <a:off x="446314" y="6344013"/>
            <a:ext cx="2743200" cy="365125"/>
          </a:xfrm>
          <a:prstGeom prst="rect">
            <a:avLst/>
          </a:prstGeom>
        </p:spPr>
        <p:txBody>
          <a:bodyPr vert="horz" lIns="91440" tIns="45720" rIns="91440" bIns="45720" rtlCol="0" anchor="ctr"/>
          <a:lstStyle>
            <a:lvl1pPr algn="l">
              <a:defRPr sz="1200">
                <a:solidFill>
                  <a:srgbClr val="002B45"/>
                </a:solidFill>
              </a:defRPr>
            </a:lvl1pPr>
          </a:lstStyle>
          <a:p>
            <a:fld id="{58AF31DB-4899-4C2C-ACE4-A6E85A4D1CE0}" type="datetimeFigureOut">
              <a:rPr lang="en-AU" smtClean="0"/>
              <a:pPr/>
              <a:t>20/07/2020</a:t>
            </a:fld>
            <a:endParaRPr lang="en-AU" dirty="0"/>
          </a:p>
        </p:txBody>
      </p:sp>
      <p:sp>
        <p:nvSpPr>
          <p:cNvPr id="5" name="Footer Placeholder 4"/>
          <p:cNvSpPr>
            <a:spLocks noGrp="1"/>
          </p:cNvSpPr>
          <p:nvPr>
            <p:ph type="ftr" sz="quarter" idx="3"/>
          </p:nvPr>
        </p:nvSpPr>
        <p:spPr>
          <a:xfrm>
            <a:off x="3309257" y="6341110"/>
            <a:ext cx="5484223" cy="363600"/>
          </a:xfrm>
          <a:prstGeom prst="rect">
            <a:avLst/>
          </a:prstGeom>
        </p:spPr>
        <p:txBody>
          <a:bodyPr vert="horz" lIns="91440" tIns="45720" rIns="91440" bIns="45720" rtlCol="0" anchor="ctr"/>
          <a:lstStyle>
            <a:lvl1pPr algn="ctr">
              <a:defRPr sz="1200">
                <a:solidFill>
                  <a:srgbClr val="002B45"/>
                </a:solidFill>
              </a:defRPr>
            </a:lvl1pPr>
          </a:lstStyle>
          <a:p>
            <a:endParaRPr lang="en-AU" dirty="0"/>
          </a:p>
        </p:txBody>
      </p:sp>
      <p:sp>
        <p:nvSpPr>
          <p:cNvPr id="6" name="Slide Number Placeholder 5"/>
          <p:cNvSpPr>
            <a:spLocks noGrp="1"/>
          </p:cNvSpPr>
          <p:nvPr>
            <p:ph type="sldNum" sz="quarter" idx="4"/>
          </p:nvPr>
        </p:nvSpPr>
        <p:spPr>
          <a:xfrm>
            <a:off x="8930640" y="6341110"/>
            <a:ext cx="2743200" cy="365125"/>
          </a:xfrm>
          <a:prstGeom prst="rect">
            <a:avLst/>
          </a:prstGeom>
        </p:spPr>
        <p:txBody>
          <a:bodyPr vert="horz" lIns="91440" tIns="45720" rIns="91440" bIns="45720" rtlCol="0" anchor="ctr"/>
          <a:lstStyle>
            <a:lvl1pPr algn="r">
              <a:defRPr sz="1200">
                <a:solidFill>
                  <a:srgbClr val="002B45"/>
                </a:solidFill>
              </a:defRPr>
            </a:lvl1pPr>
          </a:lstStyle>
          <a:p>
            <a:fld id="{3B7DF627-284B-475A-86E5-7313A0879C02}" type="slidenum">
              <a:rPr lang="en-AU" smtClean="0"/>
              <a:pPr/>
              <a:t>‹#›</a:t>
            </a:fld>
            <a:endParaRPr lang="en-AU"/>
          </a:p>
        </p:txBody>
      </p:sp>
    </p:spTree>
    <p:extLst>
      <p:ext uri="{BB962C8B-B14F-4D97-AF65-F5344CB8AC3E}">
        <p14:creationId xmlns:p14="http://schemas.microsoft.com/office/powerpoint/2010/main" val="251198640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4" r:id="rId5"/>
    <p:sldLayoutId id="2147483663" r:id="rId6"/>
    <p:sldLayoutId id="2147483664" r:id="rId7"/>
    <p:sldLayoutId id="2147483665" r:id="rId8"/>
    <p:sldLayoutId id="2147483666" r:id="rId9"/>
    <p:sldLayoutId id="2147483650"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55" r:id="rId21"/>
  </p:sldLayoutIdLst>
  <p:txStyles>
    <p:titleStyle>
      <a:lvl1pPr algn="l" defTabSz="914400" rtl="0" eaLnBrk="1" latinLnBrk="0" hangingPunct="1">
        <a:lnSpc>
          <a:spcPct val="90000"/>
        </a:lnSpc>
        <a:spcBef>
          <a:spcPct val="0"/>
        </a:spcBef>
        <a:buNone/>
        <a:defRPr sz="4400" kern="1200" cap="all" baseline="0">
          <a:solidFill>
            <a:srgbClr val="FFFFFF"/>
          </a:solidFill>
          <a:latin typeface="Gravur-Condensed" panose="02000506020000020004" pitchFamily="2" charset="0"/>
          <a:ea typeface="+mj-ea"/>
          <a:cs typeface="+mj-cs"/>
        </a:defRPr>
      </a:lvl1pPr>
    </p:titleStyle>
    <p:bodyStyle>
      <a:lvl1pPr marL="0" indent="0" algn="l" defTabSz="914400" rtl="0" eaLnBrk="1" latinLnBrk="0" hangingPunct="1">
        <a:lnSpc>
          <a:spcPct val="90000"/>
        </a:lnSpc>
        <a:spcBef>
          <a:spcPts val="1800"/>
        </a:spcBef>
        <a:buFont typeface="Arial" panose="020B0604020202020204" pitchFamily="34" charset="0"/>
        <a:buNone/>
        <a:defRPr sz="2000" b="1" kern="1200">
          <a:solidFill>
            <a:srgbClr val="002B45"/>
          </a:solidFill>
          <a:latin typeface="Arial" panose="020B0604020202020204" pitchFamily="34" charset="0"/>
          <a:ea typeface="+mn-ea"/>
          <a:cs typeface="Arial" panose="020B0604020202020204" pitchFamily="34" charset="0"/>
        </a:defRPr>
      </a:lvl1pPr>
      <a:lvl2pPr marL="179388" indent="-179388" algn="l" defTabSz="914400" rtl="0" eaLnBrk="1" latinLnBrk="0" hangingPunct="1">
        <a:lnSpc>
          <a:spcPct val="90000"/>
        </a:lnSpc>
        <a:spcBef>
          <a:spcPts val="500"/>
        </a:spcBef>
        <a:buFont typeface="Arial" panose="020B0604020202020204" pitchFamily="34" charset="0"/>
        <a:buChar char="•"/>
        <a:defRPr sz="2000" kern="1200">
          <a:solidFill>
            <a:srgbClr val="002B45"/>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Tx/>
        <a:buNone/>
        <a:defRPr sz="2000" kern="1200">
          <a:solidFill>
            <a:srgbClr val="002B45"/>
          </a:solidFill>
          <a:latin typeface="Arial" panose="020B0604020202020204" pitchFamily="34" charset="0"/>
          <a:ea typeface="+mn-ea"/>
          <a:cs typeface="Arial" panose="020B0604020202020204" pitchFamily="34" charset="0"/>
        </a:defRPr>
      </a:lvl3pPr>
      <a:lvl4pPr marL="449263" indent="-269875" algn="l" defTabSz="914400" rtl="0" eaLnBrk="1" latinLnBrk="0" hangingPunct="1">
        <a:lnSpc>
          <a:spcPct val="90000"/>
        </a:lnSpc>
        <a:spcBef>
          <a:spcPts val="500"/>
        </a:spcBef>
        <a:buFont typeface="Symbol" panose="05050102010706020507" pitchFamily="18" charset="2"/>
        <a:buChar char="-"/>
        <a:defRPr sz="2000" kern="1200">
          <a:solidFill>
            <a:srgbClr val="002B45"/>
          </a:solidFill>
          <a:latin typeface="Arial" panose="020B0604020202020204" pitchFamily="34" charset="0"/>
          <a:ea typeface="+mn-ea"/>
          <a:cs typeface="Arial" panose="020B0604020202020204" pitchFamily="34" charset="0"/>
        </a:defRPr>
      </a:lvl4pPr>
      <a:lvl5pPr marL="180000" indent="0" algn="l" defTabSz="914400" rtl="0" eaLnBrk="1" latinLnBrk="0" hangingPunct="1">
        <a:lnSpc>
          <a:spcPct val="90000"/>
        </a:lnSpc>
        <a:spcBef>
          <a:spcPts val="500"/>
        </a:spcBef>
        <a:buFont typeface="Arial" panose="020B0604020202020204" pitchFamily="34" charset="0"/>
        <a:buNone/>
        <a:defRPr sz="2000" kern="1200">
          <a:solidFill>
            <a:srgbClr val="002B4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video" Target="../media/media1.mp4"/><Relationship Id="rId7" Type="http://schemas.openxmlformats.org/officeDocument/2006/relationships/image" Target="../media/image9.emf"/><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0.jpeg"/><Relationship Id="rId4" Type="http://schemas.openxmlformats.org/officeDocument/2006/relationships/slideLayout" Target="../slideLayouts/slideLayout10.xml"/><Relationship Id="rId9"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p:txBody>
          <a:bodyPr/>
          <a:lstStyle/>
          <a:p>
            <a:r>
              <a:rPr lang="en-AU" sz="4400" dirty="0" err="1"/>
              <a:t>Refillers</a:t>
            </a:r>
            <a:r>
              <a:rPr lang="en-AU" sz="4400" dirty="0"/>
              <a:t> welcome pilot analysis</a:t>
            </a:r>
          </a:p>
        </p:txBody>
      </p:sp>
      <p:sp>
        <p:nvSpPr>
          <p:cNvPr id="16" name="Subtitle 15"/>
          <p:cNvSpPr>
            <a:spLocks noGrp="1"/>
          </p:cNvSpPr>
          <p:nvPr>
            <p:ph type="subTitle" idx="1"/>
          </p:nvPr>
        </p:nvSpPr>
        <p:spPr/>
        <p:txBody>
          <a:bodyPr>
            <a:normAutofit lnSpcReduction="10000"/>
          </a:bodyPr>
          <a:lstStyle/>
          <a:p>
            <a:r>
              <a:rPr lang="en-AU" dirty="0"/>
              <a:t>APRIL 2020</a:t>
            </a:r>
          </a:p>
        </p:txBody>
      </p:sp>
      <p:pic>
        <p:nvPicPr>
          <p:cNvPr id="6" name="Picture Placeholder 5">
            <a:extLst>
              <a:ext uri="{FF2B5EF4-FFF2-40B4-BE49-F238E27FC236}">
                <a16:creationId xmlns:a16="http://schemas.microsoft.com/office/drawing/2014/main" id="{C7229120-69BF-42BA-98F6-8A32FCD9B0A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570" b="15570"/>
          <a:stretch>
            <a:fillRect/>
          </a:stretch>
        </p:blipFill>
        <p:spPr/>
      </p:pic>
      <p:pic>
        <p:nvPicPr>
          <p:cNvPr id="3" name="Picture 2">
            <a:extLst>
              <a:ext uri="{FF2B5EF4-FFF2-40B4-BE49-F238E27FC236}">
                <a16:creationId xmlns:a16="http://schemas.microsoft.com/office/drawing/2014/main" id="{83F3D24C-96D9-42D8-A123-7F1FD17C38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986"/>
          <a:stretch/>
        </p:blipFill>
        <p:spPr>
          <a:xfrm>
            <a:off x="8100000" y="0"/>
            <a:ext cx="4092000" cy="4966418"/>
          </a:xfrm>
          <a:prstGeom prst="rect">
            <a:avLst/>
          </a:prstGeom>
        </p:spPr>
      </p:pic>
    </p:spTree>
    <p:extLst>
      <p:ext uri="{BB962C8B-B14F-4D97-AF65-F5344CB8AC3E}">
        <p14:creationId xmlns:p14="http://schemas.microsoft.com/office/powerpoint/2010/main" val="2739485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84" b="884"/>
          <a:stretch>
            <a:fillRect/>
          </a:stretch>
        </p:blipFill>
        <p:spPr/>
      </p:pic>
      <p:sp>
        <p:nvSpPr>
          <p:cNvPr id="3" name="Rectangle 2"/>
          <p:cNvSpPr/>
          <p:nvPr/>
        </p:nvSpPr>
        <p:spPr>
          <a:xfrm>
            <a:off x="0" y="14288"/>
            <a:ext cx="12192000" cy="6876000"/>
          </a:xfrm>
          <a:prstGeom prst="rect">
            <a:avLst/>
          </a:prstGeom>
          <a:solidFill>
            <a:srgbClr val="002B45">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AU" dirty="0"/>
              <a:t>business engagement</a:t>
            </a:r>
          </a:p>
        </p:txBody>
      </p:sp>
    </p:spTree>
    <p:extLst>
      <p:ext uri="{BB962C8B-B14F-4D97-AF65-F5344CB8AC3E}">
        <p14:creationId xmlns:p14="http://schemas.microsoft.com/office/powerpoint/2010/main" val="2715834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0B028-A9A6-4784-A3A1-11C0BEB95A28}"/>
              </a:ext>
            </a:extLst>
          </p:cNvPr>
          <p:cNvSpPr>
            <a:spLocks noGrp="1"/>
          </p:cNvSpPr>
          <p:nvPr>
            <p:ph type="title"/>
          </p:nvPr>
        </p:nvSpPr>
        <p:spPr/>
        <p:txBody>
          <a:bodyPr/>
          <a:lstStyle/>
          <a:p>
            <a:r>
              <a:rPr lang="en-AU" dirty="0"/>
              <a:t>Business RECRUITMENT</a:t>
            </a:r>
          </a:p>
        </p:txBody>
      </p:sp>
      <p:sp>
        <p:nvSpPr>
          <p:cNvPr id="3" name="Content Placeholder 2">
            <a:extLst>
              <a:ext uri="{FF2B5EF4-FFF2-40B4-BE49-F238E27FC236}">
                <a16:creationId xmlns:a16="http://schemas.microsoft.com/office/drawing/2014/main" id="{C59191FC-4E32-42F8-9897-DBCDE311D276}"/>
              </a:ext>
            </a:extLst>
          </p:cNvPr>
          <p:cNvSpPr>
            <a:spLocks noGrp="1"/>
          </p:cNvSpPr>
          <p:nvPr>
            <p:ph idx="1"/>
          </p:nvPr>
        </p:nvSpPr>
        <p:spPr>
          <a:xfrm>
            <a:off x="468000" y="1754504"/>
            <a:ext cx="7946084" cy="5032375"/>
          </a:xfrm>
        </p:spPr>
        <p:txBody>
          <a:bodyPr/>
          <a:lstStyle/>
          <a:p>
            <a:r>
              <a:rPr lang="en-AU" sz="1600" b="0" dirty="0"/>
              <a:t>Traders associations and local councils were engaged at the outset, to assist in reaching businesses and promoting to residents.</a:t>
            </a:r>
          </a:p>
          <a:p>
            <a:r>
              <a:rPr lang="en-AU" sz="1600" b="0" dirty="0"/>
              <a:t>All business recruitment was completed via 4 in-person sessions. This was done in pairs with a YVW marketing team member and a commercial services team member.</a:t>
            </a:r>
          </a:p>
          <a:p>
            <a:r>
              <a:rPr lang="en-AU" sz="1600" b="0" dirty="0"/>
              <a:t>A recruitment pack was left with interested businesses, containing an information flyer, counter card and sticker.</a:t>
            </a:r>
          </a:p>
          <a:p>
            <a:r>
              <a:rPr lang="en-AU" sz="1600" b="0" dirty="0"/>
              <a:t>Business reactions were mostly positive - particularly cafés, with restaurants and take-away shops being less receptive.</a:t>
            </a:r>
          </a:p>
          <a:p>
            <a:r>
              <a:rPr lang="en-AU" sz="1600" b="0" dirty="0"/>
              <a:t>Of the 71 approached, 45 businesses signed on to participate.</a:t>
            </a:r>
          </a:p>
          <a:p>
            <a:r>
              <a:rPr lang="en-AU" sz="1600" b="0" dirty="0"/>
              <a:t>Select businesses were then contacted for media comments and to participate in a photo shoot. These photos were emailed to the businesses who then often posted it on their own channels.</a:t>
            </a:r>
          </a:p>
          <a:p>
            <a:r>
              <a:rPr lang="en-AU" sz="1600" b="0" dirty="0"/>
              <a:t>Businesses could also request a pack via the Choose Tap website. Requests were received from businesses in neighbouring suburbs and a range of community groups.</a:t>
            </a:r>
          </a:p>
          <a:p>
            <a:endParaRPr lang="en-AU" sz="1600" b="0" dirty="0"/>
          </a:p>
          <a:p>
            <a:r>
              <a:rPr lang="en-AU" sz="1600" b="0" dirty="0"/>
              <a:t> </a:t>
            </a:r>
          </a:p>
        </p:txBody>
      </p:sp>
      <p:sp>
        <p:nvSpPr>
          <p:cNvPr id="4" name="TextBox 3">
            <a:extLst>
              <a:ext uri="{FF2B5EF4-FFF2-40B4-BE49-F238E27FC236}">
                <a16:creationId xmlns:a16="http://schemas.microsoft.com/office/drawing/2014/main" id="{96FDFC57-42E6-4E68-8512-2D9B53B2ABD8}"/>
              </a:ext>
            </a:extLst>
          </p:cNvPr>
          <p:cNvSpPr txBox="1"/>
          <p:nvPr/>
        </p:nvSpPr>
        <p:spPr>
          <a:xfrm>
            <a:off x="8879304" y="1825624"/>
            <a:ext cx="2844695" cy="2123658"/>
          </a:xfrm>
          <a:prstGeom prst="rect">
            <a:avLst/>
          </a:prstGeom>
          <a:noFill/>
          <a:ln>
            <a:solidFill>
              <a:srgbClr val="C2DEEA"/>
            </a:solidFill>
          </a:ln>
        </p:spPr>
        <p:txBody>
          <a:bodyPr wrap="square" rtlCol="0">
            <a:spAutoFit/>
          </a:bodyPr>
          <a:lstStyle/>
          <a:p>
            <a:r>
              <a:rPr lang="en-AU" sz="1200" dirty="0">
                <a:solidFill>
                  <a:srgbClr val="002B45"/>
                </a:solidFill>
              </a:rPr>
              <a:t>It is recommended that in-person recruitment be confined to 1-2 areas, and supported by a mass recruitment approach such as direct mail.</a:t>
            </a:r>
          </a:p>
          <a:p>
            <a:r>
              <a:rPr lang="en-AU" sz="1200" dirty="0">
                <a:solidFill>
                  <a:srgbClr val="002B45"/>
                </a:solidFill>
              </a:rPr>
              <a:t>Councils proved useful both in terms of recruitment and promotion.</a:t>
            </a:r>
          </a:p>
          <a:p>
            <a:r>
              <a:rPr lang="en-AU" sz="1200" dirty="0">
                <a:solidFill>
                  <a:srgbClr val="002B45"/>
                </a:solidFill>
              </a:rPr>
              <a:t>Recruitment can be completed by anyone with a thorough knowledge of the campaign, the Commercial Services teams’ business knowledge was not necessary.</a:t>
            </a:r>
          </a:p>
        </p:txBody>
      </p:sp>
    </p:spTree>
    <p:extLst>
      <p:ext uri="{BB962C8B-B14F-4D97-AF65-F5344CB8AC3E}">
        <p14:creationId xmlns:p14="http://schemas.microsoft.com/office/powerpoint/2010/main" val="3686020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84" b="884"/>
          <a:stretch>
            <a:fillRect/>
          </a:stretch>
        </p:blipFill>
        <p:spPr/>
      </p:pic>
      <p:sp>
        <p:nvSpPr>
          <p:cNvPr id="3" name="Rectangle 2"/>
          <p:cNvSpPr/>
          <p:nvPr/>
        </p:nvSpPr>
        <p:spPr>
          <a:xfrm>
            <a:off x="0" y="14288"/>
            <a:ext cx="12192000" cy="6876000"/>
          </a:xfrm>
          <a:prstGeom prst="rect">
            <a:avLst/>
          </a:prstGeom>
          <a:solidFill>
            <a:srgbClr val="002B45">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AU" dirty="0"/>
              <a:t>Advertising approach</a:t>
            </a:r>
          </a:p>
        </p:txBody>
      </p:sp>
    </p:spTree>
    <p:extLst>
      <p:ext uri="{BB962C8B-B14F-4D97-AF65-F5344CB8AC3E}">
        <p14:creationId xmlns:p14="http://schemas.microsoft.com/office/powerpoint/2010/main" val="460083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0C001-A96F-4686-B5E7-515A35E67D6A}"/>
              </a:ext>
            </a:extLst>
          </p:cNvPr>
          <p:cNvSpPr>
            <a:spLocks noGrp="1"/>
          </p:cNvSpPr>
          <p:nvPr>
            <p:ph type="title"/>
          </p:nvPr>
        </p:nvSpPr>
        <p:spPr/>
        <p:txBody>
          <a:bodyPr/>
          <a:lstStyle/>
          <a:p>
            <a:r>
              <a:rPr lang="en-AU" dirty="0"/>
              <a:t>Tactics</a:t>
            </a:r>
          </a:p>
        </p:txBody>
      </p:sp>
      <p:sp>
        <p:nvSpPr>
          <p:cNvPr id="16" name="Oval 15">
            <a:extLst>
              <a:ext uri="{FF2B5EF4-FFF2-40B4-BE49-F238E27FC236}">
                <a16:creationId xmlns:a16="http://schemas.microsoft.com/office/drawing/2014/main" id="{32C29FBF-CCDF-4035-8329-328B96803139}"/>
              </a:ext>
            </a:extLst>
          </p:cNvPr>
          <p:cNvSpPr/>
          <p:nvPr/>
        </p:nvSpPr>
        <p:spPr>
          <a:xfrm>
            <a:off x="2039953" y="2424472"/>
            <a:ext cx="3067774" cy="3067774"/>
          </a:xfrm>
          <a:prstGeom prst="ellipse">
            <a:avLst/>
          </a:prstGeom>
          <a:solidFill>
            <a:srgbClr val="4D6B7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AU" sz="1400" b="1" dirty="0">
                <a:solidFill>
                  <a:srgbClr val="FFFFFF"/>
                </a:solidFill>
                <a:latin typeface="Century Gothic"/>
              </a:rPr>
              <a:t>Paid</a:t>
            </a:r>
            <a:endParaRPr lang="en-AU" sz="1400" dirty="0"/>
          </a:p>
          <a:p>
            <a:pPr algn="ctr"/>
            <a:endParaRPr lang="en-AU" sz="1000" dirty="0">
              <a:solidFill>
                <a:schemeClr val="bg1"/>
              </a:solidFill>
            </a:endParaRPr>
          </a:p>
          <a:p>
            <a:pPr algn="ctr"/>
            <a:r>
              <a:rPr lang="en-AU" sz="1000" dirty="0">
                <a:solidFill>
                  <a:schemeClr val="bg1"/>
                </a:solidFill>
              </a:rPr>
              <a:t>Digital display</a:t>
            </a:r>
          </a:p>
          <a:p>
            <a:pPr algn="ctr"/>
            <a:r>
              <a:rPr lang="en-AU" sz="1000" dirty="0">
                <a:solidFill>
                  <a:schemeClr val="bg1"/>
                </a:solidFill>
              </a:rPr>
              <a:t>OOH (rock posters &amp; phone boxes)</a:t>
            </a:r>
          </a:p>
          <a:p>
            <a:pPr algn="ctr"/>
            <a:r>
              <a:rPr lang="en-AU" sz="1000" dirty="0">
                <a:solidFill>
                  <a:schemeClr val="bg1"/>
                </a:solidFill>
              </a:rPr>
              <a:t>Paid Social</a:t>
            </a:r>
          </a:p>
          <a:p>
            <a:pPr algn="ctr"/>
            <a:r>
              <a:rPr lang="en-AU" sz="1000" dirty="0">
                <a:solidFill>
                  <a:schemeClr val="bg1"/>
                </a:solidFill>
              </a:rPr>
              <a:t>Bike billboards</a:t>
            </a:r>
          </a:p>
          <a:p>
            <a:pPr algn="ctr"/>
            <a:r>
              <a:rPr lang="en-AU" sz="1000" dirty="0">
                <a:solidFill>
                  <a:schemeClr val="bg1"/>
                </a:solidFill>
              </a:rPr>
              <a:t>Sidewalk stencils </a:t>
            </a:r>
          </a:p>
        </p:txBody>
      </p:sp>
      <p:sp>
        <p:nvSpPr>
          <p:cNvPr id="18" name="Oval 17">
            <a:extLst>
              <a:ext uri="{FF2B5EF4-FFF2-40B4-BE49-F238E27FC236}">
                <a16:creationId xmlns:a16="http://schemas.microsoft.com/office/drawing/2014/main" id="{232A3424-94DE-410F-9C87-0B1A6D25A12B}"/>
              </a:ext>
            </a:extLst>
          </p:cNvPr>
          <p:cNvSpPr/>
          <p:nvPr/>
        </p:nvSpPr>
        <p:spPr>
          <a:xfrm>
            <a:off x="4719583" y="2424472"/>
            <a:ext cx="3067774" cy="3067774"/>
          </a:xfrm>
          <a:prstGeom prst="ellipse">
            <a:avLst/>
          </a:prstGeom>
          <a:solidFill>
            <a:srgbClr val="4D6B7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AU" sz="1400" b="1" dirty="0">
                <a:solidFill>
                  <a:schemeClr val="bg1"/>
                </a:solidFill>
                <a:latin typeface="Century Gothic"/>
              </a:rPr>
              <a:t>Owned</a:t>
            </a:r>
          </a:p>
          <a:p>
            <a:pPr lvl="0" algn="ctr">
              <a:defRPr/>
            </a:pPr>
            <a:endParaRPr lang="en-AU" sz="1400" b="1" u="sng" dirty="0">
              <a:solidFill>
                <a:schemeClr val="bg1"/>
              </a:solidFill>
              <a:latin typeface="Century Gothic"/>
            </a:endParaRPr>
          </a:p>
          <a:p>
            <a:pPr algn="ctr"/>
            <a:r>
              <a:rPr lang="en-AU" sz="1000" dirty="0">
                <a:solidFill>
                  <a:schemeClr val="bg1"/>
                </a:solidFill>
              </a:rPr>
              <a:t>Social</a:t>
            </a:r>
          </a:p>
          <a:p>
            <a:pPr algn="ctr"/>
            <a:r>
              <a:rPr lang="en-AU" sz="1000" dirty="0">
                <a:solidFill>
                  <a:schemeClr val="bg1"/>
                </a:solidFill>
              </a:rPr>
              <a:t>Website</a:t>
            </a:r>
          </a:p>
        </p:txBody>
      </p:sp>
      <p:sp>
        <p:nvSpPr>
          <p:cNvPr id="6" name="Oval 5">
            <a:extLst>
              <a:ext uri="{FF2B5EF4-FFF2-40B4-BE49-F238E27FC236}">
                <a16:creationId xmlns:a16="http://schemas.microsoft.com/office/drawing/2014/main" id="{367900B8-CB7C-4FC4-B3D3-B320F6FB2673}"/>
              </a:ext>
            </a:extLst>
          </p:cNvPr>
          <p:cNvSpPr/>
          <p:nvPr/>
        </p:nvSpPr>
        <p:spPr>
          <a:xfrm>
            <a:off x="7237245" y="2424472"/>
            <a:ext cx="3067774" cy="3067774"/>
          </a:xfrm>
          <a:prstGeom prst="ellipse">
            <a:avLst/>
          </a:prstGeom>
          <a:solidFill>
            <a:srgbClr val="4D6B7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AU" sz="1400" b="1" dirty="0">
                <a:solidFill>
                  <a:schemeClr val="bg1"/>
                </a:solidFill>
                <a:latin typeface="Century Gothic"/>
              </a:rPr>
              <a:t>Earned</a:t>
            </a:r>
          </a:p>
          <a:p>
            <a:pPr lvl="0" algn="ctr">
              <a:defRPr/>
            </a:pPr>
            <a:endParaRPr lang="en-AU" sz="1400" b="1" u="sng" dirty="0">
              <a:solidFill>
                <a:schemeClr val="bg1"/>
              </a:solidFill>
              <a:latin typeface="Century Gothic"/>
            </a:endParaRPr>
          </a:p>
          <a:p>
            <a:pPr algn="ctr"/>
            <a:r>
              <a:rPr lang="en-AU" sz="1000" dirty="0">
                <a:solidFill>
                  <a:schemeClr val="bg1"/>
                </a:solidFill>
              </a:rPr>
              <a:t>Media releases</a:t>
            </a:r>
          </a:p>
          <a:p>
            <a:pPr algn="ctr"/>
            <a:r>
              <a:rPr lang="en-AU" sz="1000" dirty="0">
                <a:solidFill>
                  <a:schemeClr val="bg1"/>
                </a:solidFill>
              </a:rPr>
              <a:t>Social media coverage</a:t>
            </a:r>
          </a:p>
          <a:p>
            <a:pPr algn="ctr"/>
            <a:r>
              <a:rPr lang="en-AU" sz="1000" dirty="0">
                <a:solidFill>
                  <a:schemeClr val="bg1"/>
                </a:solidFill>
              </a:rPr>
              <a:t>Moreland Council newsletter</a:t>
            </a:r>
          </a:p>
        </p:txBody>
      </p:sp>
    </p:spTree>
    <p:extLst>
      <p:ext uri="{BB962C8B-B14F-4D97-AF65-F5344CB8AC3E}">
        <p14:creationId xmlns:p14="http://schemas.microsoft.com/office/powerpoint/2010/main" val="1884428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3FBE-BE00-4EA0-85C0-1BC79725B0EF}"/>
              </a:ext>
            </a:extLst>
          </p:cNvPr>
          <p:cNvSpPr>
            <a:spLocks noGrp="1"/>
          </p:cNvSpPr>
          <p:nvPr>
            <p:ph type="title"/>
          </p:nvPr>
        </p:nvSpPr>
        <p:spPr/>
        <p:txBody>
          <a:bodyPr/>
          <a:lstStyle/>
          <a:p>
            <a:r>
              <a:rPr lang="en-AU" dirty="0"/>
              <a:t>Paid advertising</a:t>
            </a:r>
          </a:p>
        </p:txBody>
      </p:sp>
      <p:graphicFrame>
        <p:nvGraphicFramePr>
          <p:cNvPr id="21" name="Table 20">
            <a:extLst>
              <a:ext uri="{FF2B5EF4-FFF2-40B4-BE49-F238E27FC236}">
                <a16:creationId xmlns:a16="http://schemas.microsoft.com/office/drawing/2014/main" id="{C4BBD232-C11B-4319-AAAF-13135E9F8EED}"/>
              </a:ext>
            </a:extLst>
          </p:cNvPr>
          <p:cNvGraphicFramePr>
            <a:graphicFrameLocks noGrp="1"/>
          </p:cNvGraphicFramePr>
          <p:nvPr>
            <p:extLst>
              <p:ext uri="{D42A27DB-BD31-4B8C-83A1-F6EECF244321}">
                <p14:modId xmlns:p14="http://schemas.microsoft.com/office/powerpoint/2010/main" val="4265121386"/>
              </p:ext>
            </p:extLst>
          </p:nvPr>
        </p:nvGraphicFramePr>
        <p:xfrm>
          <a:off x="5722291" y="1825625"/>
          <a:ext cx="5521872" cy="4117863"/>
        </p:xfrm>
        <a:graphic>
          <a:graphicData uri="http://schemas.openxmlformats.org/drawingml/2006/table">
            <a:tbl>
              <a:tblPr firstRow="1" bandRow="1">
                <a:tableStyleId>{5C22544A-7EE6-4342-B048-85BDC9FD1C3A}</a:tableStyleId>
              </a:tblPr>
              <a:tblGrid>
                <a:gridCol w="1840624">
                  <a:extLst>
                    <a:ext uri="{9D8B030D-6E8A-4147-A177-3AD203B41FA5}">
                      <a16:colId xmlns:a16="http://schemas.microsoft.com/office/drawing/2014/main" val="1192207609"/>
                    </a:ext>
                  </a:extLst>
                </a:gridCol>
                <a:gridCol w="1840624">
                  <a:extLst>
                    <a:ext uri="{9D8B030D-6E8A-4147-A177-3AD203B41FA5}">
                      <a16:colId xmlns:a16="http://schemas.microsoft.com/office/drawing/2014/main" val="3381650488"/>
                    </a:ext>
                  </a:extLst>
                </a:gridCol>
                <a:gridCol w="1840624">
                  <a:extLst>
                    <a:ext uri="{9D8B030D-6E8A-4147-A177-3AD203B41FA5}">
                      <a16:colId xmlns:a16="http://schemas.microsoft.com/office/drawing/2014/main" val="2187253870"/>
                    </a:ext>
                  </a:extLst>
                </a:gridCol>
              </a:tblGrid>
              <a:tr h="480787">
                <a:tc>
                  <a:txBody>
                    <a:bodyPr/>
                    <a:lstStyle/>
                    <a:p>
                      <a:pPr algn="ctr"/>
                      <a:r>
                        <a:rPr lang="en-AU" sz="1000" dirty="0"/>
                        <a:t>Channel</a:t>
                      </a:r>
                    </a:p>
                  </a:txBody>
                  <a:tcPr anchor="ctr">
                    <a:solidFill>
                      <a:srgbClr val="B1CBE5"/>
                    </a:solidFill>
                  </a:tcPr>
                </a:tc>
                <a:tc>
                  <a:txBody>
                    <a:bodyPr/>
                    <a:lstStyle/>
                    <a:p>
                      <a:pPr algn="ctr"/>
                      <a:r>
                        <a:rPr lang="en-AU" sz="1000" dirty="0"/>
                        <a:t>Supplier</a:t>
                      </a:r>
                    </a:p>
                  </a:txBody>
                  <a:tcPr anchor="ctr">
                    <a:solidFill>
                      <a:srgbClr val="B1CBE5"/>
                    </a:solidFill>
                  </a:tcPr>
                </a:tc>
                <a:tc>
                  <a:txBody>
                    <a:bodyPr/>
                    <a:lstStyle/>
                    <a:p>
                      <a:pPr algn="ctr"/>
                      <a:r>
                        <a:rPr lang="en-AU" sz="1000" dirty="0"/>
                        <a:t>Spend</a:t>
                      </a:r>
                    </a:p>
                  </a:txBody>
                  <a:tcPr anchor="ctr">
                    <a:solidFill>
                      <a:srgbClr val="B1CBE5"/>
                    </a:solidFill>
                  </a:tcPr>
                </a:tc>
                <a:extLst>
                  <a:ext uri="{0D108BD9-81ED-4DB2-BD59-A6C34878D82A}">
                    <a16:rowId xmlns:a16="http://schemas.microsoft.com/office/drawing/2014/main" val="3635474091"/>
                  </a:ext>
                </a:extLst>
              </a:tr>
              <a:tr h="547428">
                <a:tc>
                  <a:txBody>
                    <a:bodyPr/>
                    <a:lstStyle/>
                    <a:p>
                      <a:pPr algn="ctr"/>
                      <a:r>
                        <a:rPr lang="en-AU" sz="1000" dirty="0"/>
                        <a:t>Stencil Art</a:t>
                      </a:r>
                    </a:p>
                  </a:txBody>
                  <a:tcPr anchor="ctr">
                    <a:solidFill>
                      <a:schemeClr val="accent6">
                        <a:lumMod val="95000"/>
                      </a:schemeClr>
                    </a:solidFill>
                  </a:tcPr>
                </a:tc>
                <a:tc>
                  <a:txBody>
                    <a:bodyPr/>
                    <a:lstStyle/>
                    <a:p>
                      <a:pPr algn="ctr"/>
                      <a:r>
                        <a:rPr lang="en-AU" sz="1000" dirty="0"/>
                        <a:t>Streetfighter Media</a:t>
                      </a:r>
                    </a:p>
                  </a:txBody>
                  <a:tcPr anchor="ctr">
                    <a:solidFill>
                      <a:schemeClr val="accent6">
                        <a:lumMod val="95000"/>
                      </a:schemeClr>
                    </a:solidFill>
                  </a:tcPr>
                </a:tc>
                <a:tc>
                  <a:txBody>
                    <a:bodyPr/>
                    <a:lstStyle/>
                    <a:p>
                      <a:pPr algn="ctr"/>
                      <a:r>
                        <a:rPr lang="en-AU" sz="1000" dirty="0"/>
                        <a:t>$1,200</a:t>
                      </a:r>
                    </a:p>
                  </a:txBody>
                  <a:tcPr anchor="ctr">
                    <a:solidFill>
                      <a:schemeClr val="accent6">
                        <a:lumMod val="95000"/>
                      </a:schemeClr>
                    </a:solidFill>
                  </a:tcPr>
                </a:tc>
                <a:extLst>
                  <a:ext uri="{0D108BD9-81ED-4DB2-BD59-A6C34878D82A}">
                    <a16:rowId xmlns:a16="http://schemas.microsoft.com/office/drawing/2014/main" val="2853907228"/>
                  </a:ext>
                </a:extLst>
              </a:tr>
              <a:tr h="547428">
                <a:tc>
                  <a:txBody>
                    <a:bodyPr/>
                    <a:lstStyle/>
                    <a:p>
                      <a:pPr algn="ctr"/>
                      <a:r>
                        <a:rPr lang="en-AU" sz="1000" dirty="0"/>
                        <a:t>Bike Posters</a:t>
                      </a:r>
                    </a:p>
                  </a:txBody>
                  <a:tcPr anchor="ctr">
                    <a:solidFill>
                      <a:schemeClr val="accent6">
                        <a:lumMod val="95000"/>
                      </a:schemeClr>
                    </a:solidFill>
                  </a:tcPr>
                </a:tc>
                <a:tc>
                  <a:txBody>
                    <a:bodyPr/>
                    <a:lstStyle/>
                    <a:p>
                      <a:pPr algn="ctr"/>
                      <a:r>
                        <a:rPr lang="en-AU" sz="1000" dirty="0"/>
                        <a:t>Streetfighter Media</a:t>
                      </a:r>
                    </a:p>
                  </a:txBody>
                  <a:tcPr anchor="ctr">
                    <a:solidFill>
                      <a:schemeClr val="accent6">
                        <a:lumMod val="95000"/>
                      </a:schemeClr>
                    </a:solidFill>
                  </a:tcPr>
                </a:tc>
                <a:tc>
                  <a:txBody>
                    <a:bodyPr/>
                    <a:lstStyle/>
                    <a:p>
                      <a:pPr algn="ctr"/>
                      <a:r>
                        <a:rPr lang="en-AU" sz="1000" dirty="0"/>
                        <a:t>$2,248</a:t>
                      </a:r>
                    </a:p>
                  </a:txBody>
                  <a:tcPr anchor="ctr">
                    <a:solidFill>
                      <a:schemeClr val="accent6">
                        <a:lumMod val="95000"/>
                      </a:schemeClr>
                    </a:solidFill>
                  </a:tcPr>
                </a:tc>
                <a:extLst>
                  <a:ext uri="{0D108BD9-81ED-4DB2-BD59-A6C34878D82A}">
                    <a16:rowId xmlns:a16="http://schemas.microsoft.com/office/drawing/2014/main" val="4205319234"/>
                  </a:ext>
                </a:extLst>
              </a:tr>
              <a:tr h="547428">
                <a:tc>
                  <a:txBody>
                    <a:bodyPr/>
                    <a:lstStyle/>
                    <a:p>
                      <a:pPr algn="ctr"/>
                      <a:r>
                        <a:rPr lang="en-AU" sz="1000" dirty="0"/>
                        <a:t>Phone Box Posters</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t>JC Decaux</a:t>
                      </a:r>
                    </a:p>
                  </a:txBody>
                  <a:tcPr anchor="ctr">
                    <a:solidFill>
                      <a:schemeClr val="accent6">
                        <a:lumMod val="95000"/>
                      </a:schemeClr>
                    </a:solidFill>
                  </a:tcPr>
                </a:tc>
                <a:tc>
                  <a:txBody>
                    <a:bodyPr/>
                    <a:lstStyle/>
                    <a:p>
                      <a:pPr algn="ctr"/>
                      <a:r>
                        <a:rPr lang="en-AU" sz="1000" dirty="0"/>
                        <a:t>$4,508</a:t>
                      </a:r>
                    </a:p>
                  </a:txBody>
                  <a:tcPr anchor="ctr">
                    <a:solidFill>
                      <a:schemeClr val="accent6">
                        <a:lumMod val="95000"/>
                      </a:schemeClr>
                    </a:solidFill>
                  </a:tcPr>
                </a:tc>
                <a:extLst>
                  <a:ext uri="{0D108BD9-81ED-4DB2-BD59-A6C34878D82A}">
                    <a16:rowId xmlns:a16="http://schemas.microsoft.com/office/drawing/2014/main" val="3891028229"/>
                  </a:ext>
                </a:extLst>
              </a:tr>
              <a:tr h="547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t>Rock Posters - sequential</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t>Rock Posters</a:t>
                      </a:r>
                    </a:p>
                  </a:txBody>
                  <a:tcPr anchor="ctr">
                    <a:solidFill>
                      <a:schemeClr val="accent6">
                        <a:lumMod val="95000"/>
                      </a:schemeClr>
                    </a:solidFill>
                  </a:tcPr>
                </a:tc>
                <a:tc>
                  <a:txBody>
                    <a:bodyPr/>
                    <a:lstStyle/>
                    <a:p>
                      <a:pPr algn="ctr"/>
                      <a:r>
                        <a:rPr lang="en-AU" sz="1000" dirty="0"/>
                        <a:t>$6,500</a:t>
                      </a:r>
                    </a:p>
                  </a:txBody>
                  <a:tcPr anchor="ctr">
                    <a:solidFill>
                      <a:schemeClr val="accent6">
                        <a:lumMod val="95000"/>
                      </a:schemeClr>
                    </a:solidFill>
                  </a:tcPr>
                </a:tc>
                <a:extLst>
                  <a:ext uri="{0D108BD9-81ED-4DB2-BD59-A6C34878D82A}">
                    <a16:rowId xmlns:a16="http://schemas.microsoft.com/office/drawing/2014/main" val="2773589486"/>
                  </a:ext>
                </a:extLst>
              </a:tr>
              <a:tr h="449968">
                <a:tc>
                  <a:txBody>
                    <a:bodyPr/>
                    <a:lstStyle/>
                    <a:p>
                      <a:pPr algn="ctr"/>
                      <a:r>
                        <a:rPr lang="en-AU" sz="1000" dirty="0"/>
                        <a:t>Social media</a:t>
                      </a:r>
                    </a:p>
                  </a:txBody>
                  <a:tcPr anchor="ctr">
                    <a:solidFill>
                      <a:schemeClr val="accent6">
                        <a:lumMod val="95000"/>
                      </a:schemeClr>
                    </a:solidFill>
                  </a:tcPr>
                </a:tc>
                <a:tc>
                  <a:txBody>
                    <a:bodyPr/>
                    <a:lstStyle/>
                    <a:p>
                      <a:pPr algn="ctr"/>
                      <a:r>
                        <a:rPr lang="en-AU" sz="1000" dirty="0"/>
                        <a:t>Facebook</a:t>
                      </a:r>
                    </a:p>
                  </a:txBody>
                  <a:tcPr anchor="ctr">
                    <a:solidFill>
                      <a:schemeClr val="accent6">
                        <a:lumMod val="95000"/>
                      </a:schemeClr>
                    </a:solidFill>
                  </a:tcPr>
                </a:tc>
                <a:tc>
                  <a:txBody>
                    <a:bodyPr/>
                    <a:lstStyle/>
                    <a:p>
                      <a:pPr algn="ctr"/>
                      <a:r>
                        <a:rPr lang="en-AU" sz="1000" dirty="0"/>
                        <a:t>$4,884</a:t>
                      </a:r>
                    </a:p>
                  </a:txBody>
                  <a:tcPr anchor="ctr">
                    <a:solidFill>
                      <a:schemeClr val="accent6">
                        <a:lumMod val="95000"/>
                      </a:schemeClr>
                    </a:solidFill>
                  </a:tcPr>
                </a:tc>
                <a:extLst>
                  <a:ext uri="{0D108BD9-81ED-4DB2-BD59-A6C34878D82A}">
                    <a16:rowId xmlns:a16="http://schemas.microsoft.com/office/drawing/2014/main" val="4058345708"/>
                  </a:ext>
                </a:extLst>
              </a:tr>
              <a:tr h="449968">
                <a:tc>
                  <a:txBody>
                    <a:bodyPr/>
                    <a:lstStyle/>
                    <a:p>
                      <a:pPr algn="ctr"/>
                      <a:r>
                        <a:rPr lang="en-AU" sz="1000" dirty="0"/>
                        <a:t>Digital display</a:t>
                      </a:r>
                    </a:p>
                  </a:txBody>
                  <a:tcPr anchor="ctr">
                    <a:solidFill>
                      <a:schemeClr val="accent6">
                        <a:lumMod val="95000"/>
                      </a:schemeClr>
                    </a:solidFill>
                  </a:tcPr>
                </a:tc>
                <a:tc>
                  <a:txBody>
                    <a:bodyPr/>
                    <a:lstStyle/>
                    <a:p>
                      <a:pPr algn="ctr"/>
                      <a:r>
                        <a:rPr lang="en-AU" sz="1000" dirty="0"/>
                        <a:t>News Corp</a:t>
                      </a:r>
                    </a:p>
                  </a:txBody>
                  <a:tcPr anchor="ctr">
                    <a:solidFill>
                      <a:schemeClr val="accent6">
                        <a:lumMod val="95000"/>
                      </a:schemeClr>
                    </a:solidFill>
                  </a:tcPr>
                </a:tc>
                <a:tc>
                  <a:txBody>
                    <a:bodyPr/>
                    <a:lstStyle/>
                    <a:p>
                      <a:pPr algn="ctr"/>
                      <a:r>
                        <a:rPr lang="en-AU" sz="1000" dirty="0"/>
                        <a:t>$1,279</a:t>
                      </a:r>
                    </a:p>
                  </a:txBody>
                  <a:tcPr anchor="ctr">
                    <a:solidFill>
                      <a:schemeClr val="accent6">
                        <a:lumMod val="95000"/>
                      </a:schemeClr>
                    </a:solidFill>
                  </a:tcPr>
                </a:tc>
                <a:extLst>
                  <a:ext uri="{0D108BD9-81ED-4DB2-BD59-A6C34878D82A}">
                    <a16:rowId xmlns:a16="http://schemas.microsoft.com/office/drawing/2014/main" val="990808347"/>
                  </a:ext>
                </a:extLst>
              </a:tr>
              <a:tr h="547428">
                <a:tc>
                  <a:txBody>
                    <a:bodyPr/>
                    <a:lstStyle/>
                    <a:p>
                      <a:pPr algn="ctr"/>
                      <a:r>
                        <a:rPr lang="en-AU" sz="1000" b="1" dirty="0"/>
                        <a:t>TOTAL</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000" b="1" dirty="0"/>
                    </a:p>
                  </a:txBody>
                  <a:tcPr anchor="ctr">
                    <a:solidFill>
                      <a:schemeClr val="accent6">
                        <a:lumMod val="95000"/>
                      </a:schemeClr>
                    </a:solidFill>
                  </a:tcPr>
                </a:tc>
                <a:tc>
                  <a:txBody>
                    <a:bodyPr/>
                    <a:lstStyle/>
                    <a:p>
                      <a:pPr algn="ctr"/>
                      <a:r>
                        <a:rPr lang="en-AU" sz="1000" b="1" dirty="0"/>
                        <a:t>$20,619</a:t>
                      </a:r>
                    </a:p>
                  </a:txBody>
                  <a:tcPr anchor="ctr">
                    <a:solidFill>
                      <a:schemeClr val="accent6">
                        <a:lumMod val="95000"/>
                      </a:schemeClr>
                    </a:solidFill>
                  </a:tcPr>
                </a:tc>
                <a:extLst>
                  <a:ext uri="{0D108BD9-81ED-4DB2-BD59-A6C34878D82A}">
                    <a16:rowId xmlns:a16="http://schemas.microsoft.com/office/drawing/2014/main" val="2128346645"/>
                  </a:ext>
                </a:extLst>
              </a:tr>
            </a:tbl>
          </a:graphicData>
        </a:graphic>
      </p:graphicFrame>
      <p:sp>
        <p:nvSpPr>
          <p:cNvPr id="8" name="Content Placeholder 2">
            <a:extLst>
              <a:ext uri="{FF2B5EF4-FFF2-40B4-BE49-F238E27FC236}">
                <a16:creationId xmlns:a16="http://schemas.microsoft.com/office/drawing/2014/main" id="{38D9AD3B-80CF-4BDF-AF2F-256263B3B8C5}"/>
              </a:ext>
            </a:extLst>
          </p:cNvPr>
          <p:cNvSpPr>
            <a:spLocks noGrp="1"/>
          </p:cNvSpPr>
          <p:nvPr>
            <p:ph idx="1"/>
          </p:nvPr>
        </p:nvSpPr>
        <p:spPr>
          <a:xfrm>
            <a:off x="468000" y="1825625"/>
            <a:ext cx="5152692" cy="4351338"/>
          </a:xfrm>
        </p:spPr>
        <p:txBody>
          <a:bodyPr/>
          <a:lstStyle/>
          <a:p>
            <a:pPr>
              <a:lnSpc>
                <a:spcPct val="100000"/>
              </a:lnSpc>
            </a:pPr>
            <a:r>
              <a:rPr lang="en-AU" sz="1600" b="0" dirty="0"/>
              <a:t>Media was booked direct.</a:t>
            </a:r>
          </a:p>
          <a:p>
            <a:pPr>
              <a:lnSpc>
                <a:spcPct val="100000"/>
              </a:lnSpc>
            </a:pPr>
            <a:r>
              <a:rPr lang="en-AU" sz="1600" b="0" dirty="0"/>
              <a:t>All media was purchased only within campaign area.</a:t>
            </a:r>
          </a:p>
          <a:p>
            <a:pPr>
              <a:lnSpc>
                <a:spcPct val="100000"/>
              </a:lnSpc>
            </a:pPr>
            <a:r>
              <a:rPr lang="en-AU" sz="1600" b="0" dirty="0"/>
              <a:t>Paid media was supported by a significant amount of earned and owned.</a:t>
            </a:r>
          </a:p>
          <a:p>
            <a:pPr>
              <a:lnSpc>
                <a:spcPct val="100000"/>
              </a:lnSpc>
            </a:pPr>
            <a:r>
              <a:rPr lang="en-AU" sz="1600" b="0" dirty="0"/>
              <a:t>There was a $9,000 underspend due to the campaign finishing early and issues with the social buy.</a:t>
            </a:r>
          </a:p>
          <a:p>
            <a:pPr lvl="0" defTabSz="914377">
              <a:lnSpc>
                <a:spcPct val="100000"/>
              </a:lnSpc>
              <a:spcBef>
                <a:spcPts val="0"/>
              </a:spcBef>
              <a:defRPr/>
            </a:pPr>
            <a:endParaRPr lang="en-AU" sz="1100" dirty="0"/>
          </a:p>
        </p:txBody>
      </p:sp>
    </p:spTree>
    <p:extLst>
      <p:ext uri="{BB962C8B-B14F-4D97-AF65-F5344CB8AC3E}">
        <p14:creationId xmlns:p14="http://schemas.microsoft.com/office/powerpoint/2010/main" val="2410480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84" b="884"/>
          <a:stretch>
            <a:fillRect/>
          </a:stretch>
        </p:blipFill>
        <p:spPr/>
      </p:pic>
      <p:sp>
        <p:nvSpPr>
          <p:cNvPr id="3" name="Rectangle 2"/>
          <p:cNvSpPr/>
          <p:nvPr/>
        </p:nvSpPr>
        <p:spPr>
          <a:xfrm>
            <a:off x="0" y="0"/>
            <a:ext cx="12192000" cy="6876000"/>
          </a:xfrm>
          <a:prstGeom prst="rect">
            <a:avLst/>
          </a:prstGeom>
          <a:solidFill>
            <a:srgbClr val="002B45">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AU" dirty="0"/>
              <a:t>CHANNEL PERFORMANCE</a:t>
            </a:r>
          </a:p>
        </p:txBody>
      </p:sp>
    </p:spTree>
    <p:extLst>
      <p:ext uri="{BB962C8B-B14F-4D97-AF65-F5344CB8AC3E}">
        <p14:creationId xmlns:p14="http://schemas.microsoft.com/office/powerpoint/2010/main" val="3663691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5C0C7-E901-4040-B6C0-EC1859B5E5F0}"/>
              </a:ext>
            </a:extLst>
          </p:cNvPr>
          <p:cNvSpPr>
            <a:spLocks noGrp="1"/>
          </p:cNvSpPr>
          <p:nvPr>
            <p:ph type="title"/>
          </p:nvPr>
        </p:nvSpPr>
        <p:spPr>
          <a:xfrm>
            <a:off x="468000" y="568800"/>
            <a:ext cx="11190600" cy="770400"/>
          </a:xfrm>
        </p:spPr>
        <p:txBody>
          <a:bodyPr/>
          <a:lstStyle/>
          <a:p>
            <a:r>
              <a:rPr lang="en-AU" dirty="0"/>
              <a:t>DIGITAL DISPLAY - News Corp</a:t>
            </a:r>
          </a:p>
        </p:txBody>
      </p:sp>
      <p:sp>
        <p:nvSpPr>
          <p:cNvPr id="3" name="Content Placeholder 2">
            <a:extLst>
              <a:ext uri="{FF2B5EF4-FFF2-40B4-BE49-F238E27FC236}">
                <a16:creationId xmlns:a16="http://schemas.microsoft.com/office/drawing/2014/main" id="{698DBC7A-457A-4BC9-A05C-7520922323FB}"/>
              </a:ext>
            </a:extLst>
          </p:cNvPr>
          <p:cNvSpPr>
            <a:spLocks noGrp="1"/>
          </p:cNvSpPr>
          <p:nvPr>
            <p:ph idx="1"/>
          </p:nvPr>
        </p:nvSpPr>
        <p:spPr>
          <a:xfrm>
            <a:off x="467999" y="1825626"/>
            <a:ext cx="5215171" cy="2560676"/>
          </a:xfrm>
        </p:spPr>
        <p:txBody>
          <a:bodyPr/>
          <a:lstStyle/>
          <a:p>
            <a:pPr>
              <a:lnSpc>
                <a:spcPct val="100000"/>
              </a:lnSpc>
            </a:pPr>
            <a:r>
              <a:rPr lang="en-AU" sz="1200" dirty="0"/>
              <a:t>Duration: </a:t>
            </a:r>
            <a:r>
              <a:rPr lang="en-AU" sz="1200" b="0" dirty="0"/>
              <a:t>17 February – 20 March 2020 (was intended to run until 29 March but stopped early due to COVID)</a:t>
            </a:r>
          </a:p>
          <a:p>
            <a:pPr>
              <a:lnSpc>
                <a:spcPct val="100000"/>
              </a:lnSpc>
            </a:pPr>
            <a:r>
              <a:rPr lang="en-AU" sz="1200" dirty="0"/>
              <a:t>Execution: </a:t>
            </a:r>
            <a:r>
              <a:rPr lang="en-AU" sz="1200" b="0" dirty="0"/>
              <a:t> MREC</a:t>
            </a:r>
          </a:p>
          <a:p>
            <a:pPr>
              <a:lnSpc>
                <a:spcPct val="100000"/>
              </a:lnSpc>
            </a:pPr>
            <a:r>
              <a:rPr lang="en-AU" sz="1200" dirty="0"/>
              <a:t>Investment: </a:t>
            </a:r>
            <a:r>
              <a:rPr lang="en-AU" sz="1200" b="0" dirty="0"/>
              <a:t>$1,279 ($1,500 planned)</a:t>
            </a:r>
          </a:p>
        </p:txBody>
      </p:sp>
      <p:graphicFrame>
        <p:nvGraphicFramePr>
          <p:cNvPr id="4" name="Table 3">
            <a:extLst>
              <a:ext uri="{FF2B5EF4-FFF2-40B4-BE49-F238E27FC236}">
                <a16:creationId xmlns:a16="http://schemas.microsoft.com/office/drawing/2014/main" id="{FC6D35BA-28BD-44AB-B3BD-89EA4C5491F4}"/>
              </a:ext>
            </a:extLst>
          </p:cNvPr>
          <p:cNvGraphicFramePr>
            <a:graphicFrameLocks noGrp="1"/>
          </p:cNvGraphicFramePr>
          <p:nvPr>
            <p:extLst>
              <p:ext uri="{D42A27DB-BD31-4B8C-83A1-F6EECF244321}">
                <p14:modId xmlns:p14="http://schemas.microsoft.com/office/powerpoint/2010/main" val="1736038106"/>
              </p:ext>
            </p:extLst>
          </p:nvPr>
        </p:nvGraphicFramePr>
        <p:xfrm>
          <a:off x="467999" y="3336291"/>
          <a:ext cx="2241018" cy="777240"/>
        </p:xfrm>
        <a:graphic>
          <a:graphicData uri="http://schemas.openxmlformats.org/drawingml/2006/table">
            <a:tbl>
              <a:tblPr firstRow="1" bandRow="1">
                <a:tableStyleId>{5C22544A-7EE6-4342-B048-85BDC9FD1C3A}</a:tableStyleId>
              </a:tblPr>
              <a:tblGrid>
                <a:gridCol w="1243355">
                  <a:extLst>
                    <a:ext uri="{9D8B030D-6E8A-4147-A177-3AD203B41FA5}">
                      <a16:colId xmlns:a16="http://schemas.microsoft.com/office/drawing/2014/main" val="1535668640"/>
                    </a:ext>
                  </a:extLst>
                </a:gridCol>
                <a:gridCol w="997663">
                  <a:extLst>
                    <a:ext uri="{9D8B030D-6E8A-4147-A177-3AD203B41FA5}">
                      <a16:colId xmlns:a16="http://schemas.microsoft.com/office/drawing/2014/main" val="1721387663"/>
                    </a:ext>
                  </a:extLst>
                </a:gridCol>
              </a:tblGrid>
              <a:tr h="177720">
                <a:tc>
                  <a:txBody>
                    <a:bodyPr/>
                    <a:lstStyle/>
                    <a:p>
                      <a:r>
                        <a:rPr lang="en-AU" sz="1100" b="0" kern="1200" dirty="0">
                          <a:solidFill>
                            <a:srgbClr val="002B45"/>
                          </a:solidFill>
                          <a:latin typeface="Arial" panose="020B0604020202020204" pitchFamily="34" charset="0"/>
                          <a:ea typeface="+mn-ea"/>
                          <a:cs typeface="Arial" panose="020B0604020202020204" pitchFamily="34" charset="0"/>
                        </a:rPr>
                        <a:t>Impressions</a:t>
                      </a:r>
                    </a:p>
                  </a:txBody>
                  <a:tcPr>
                    <a:solidFill>
                      <a:schemeClr val="accent6">
                        <a:lumMod val="95000"/>
                      </a:schemeClr>
                    </a:solidFill>
                  </a:tcPr>
                </a:tc>
                <a:tc>
                  <a:txBody>
                    <a:bodyPr/>
                    <a:lstStyle/>
                    <a:p>
                      <a:r>
                        <a:rPr lang="en-AU" sz="1100" b="0" kern="1200" dirty="0">
                          <a:solidFill>
                            <a:srgbClr val="002B45"/>
                          </a:solidFill>
                          <a:latin typeface="Arial" panose="020B0604020202020204" pitchFamily="34" charset="0"/>
                          <a:ea typeface="+mn-ea"/>
                          <a:cs typeface="Arial" panose="020B0604020202020204" pitchFamily="34" charset="0"/>
                        </a:rPr>
                        <a:t>102,336</a:t>
                      </a:r>
                    </a:p>
                  </a:txBody>
                  <a:tcPr>
                    <a:solidFill>
                      <a:schemeClr val="accent6">
                        <a:lumMod val="95000"/>
                      </a:schemeClr>
                    </a:solidFill>
                  </a:tcPr>
                </a:tc>
                <a:extLst>
                  <a:ext uri="{0D108BD9-81ED-4DB2-BD59-A6C34878D82A}">
                    <a16:rowId xmlns:a16="http://schemas.microsoft.com/office/drawing/2014/main" val="3329758018"/>
                  </a:ext>
                </a:extLst>
              </a:tr>
              <a:tr h="177720">
                <a:tc>
                  <a:txBody>
                    <a:bodyPr/>
                    <a:lstStyle/>
                    <a:p>
                      <a:r>
                        <a:rPr lang="en-AU" sz="1100" b="0" kern="1200" dirty="0">
                          <a:solidFill>
                            <a:srgbClr val="002B45"/>
                          </a:solidFill>
                          <a:latin typeface="Arial" panose="020B0604020202020204" pitchFamily="34" charset="0"/>
                          <a:ea typeface="+mn-ea"/>
                          <a:cs typeface="Arial" panose="020B0604020202020204" pitchFamily="34" charset="0"/>
                        </a:rPr>
                        <a:t>Clicks</a:t>
                      </a:r>
                    </a:p>
                  </a:txBody>
                  <a:tcPr/>
                </a:tc>
                <a:tc>
                  <a:txBody>
                    <a:bodyPr/>
                    <a:lstStyle/>
                    <a:p>
                      <a:r>
                        <a:rPr lang="en-AU" sz="1100" b="0" kern="1200" dirty="0">
                          <a:solidFill>
                            <a:srgbClr val="002B45"/>
                          </a:solidFill>
                          <a:latin typeface="Arial" panose="020B0604020202020204" pitchFamily="34" charset="0"/>
                          <a:ea typeface="+mn-ea"/>
                          <a:cs typeface="Arial" panose="020B0604020202020204" pitchFamily="34" charset="0"/>
                        </a:rPr>
                        <a:t>87</a:t>
                      </a:r>
                    </a:p>
                  </a:txBody>
                  <a:tcPr/>
                </a:tc>
                <a:extLst>
                  <a:ext uri="{0D108BD9-81ED-4DB2-BD59-A6C34878D82A}">
                    <a16:rowId xmlns:a16="http://schemas.microsoft.com/office/drawing/2014/main" val="1218908972"/>
                  </a:ext>
                </a:extLst>
              </a:tr>
              <a:tr h="177720">
                <a:tc>
                  <a:txBody>
                    <a:bodyPr/>
                    <a:lstStyle/>
                    <a:p>
                      <a:r>
                        <a:rPr lang="en-AU" sz="1100" b="0" kern="1200" dirty="0">
                          <a:solidFill>
                            <a:srgbClr val="002B45"/>
                          </a:solidFill>
                          <a:latin typeface="Arial" panose="020B0604020202020204" pitchFamily="34" charset="0"/>
                          <a:ea typeface="+mn-ea"/>
                          <a:cs typeface="Arial" panose="020B0604020202020204" pitchFamily="34" charset="0"/>
                        </a:rPr>
                        <a:t>CTR</a:t>
                      </a:r>
                    </a:p>
                  </a:txBody>
                  <a:tcPr>
                    <a:solidFill>
                      <a:schemeClr val="accent6">
                        <a:lumMod val="95000"/>
                      </a:schemeClr>
                    </a:solidFill>
                  </a:tcPr>
                </a:tc>
                <a:tc>
                  <a:txBody>
                    <a:bodyPr/>
                    <a:lstStyle/>
                    <a:p>
                      <a:r>
                        <a:rPr lang="en-AU" sz="1100" b="0" kern="1200" dirty="0">
                          <a:solidFill>
                            <a:srgbClr val="002B45"/>
                          </a:solidFill>
                          <a:latin typeface="Arial" panose="020B0604020202020204" pitchFamily="34" charset="0"/>
                          <a:ea typeface="+mn-ea"/>
                          <a:cs typeface="Arial" panose="020B0604020202020204" pitchFamily="34" charset="0"/>
                        </a:rPr>
                        <a:t>0.09%</a:t>
                      </a:r>
                    </a:p>
                  </a:txBody>
                  <a:tcPr>
                    <a:solidFill>
                      <a:schemeClr val="accent6">
                        <a:lumMod val="95000"/>
                      </a:schemeClr>
                    </a:solidFill>
                  </a:tcPr>
                </a:tc>
                <a:extLst>
                  <a:ext uri="{0D108BD9-81ED-4DB2-BD59-A6C34878D82A}">
                    <a16:rowId xmlns:a16="http://schemas.microsoft.com/office/drawing/2014/main" val="505775009"/>
                  </a:ext>
                </a:extLst>
              </a:tr>
            </a:tbl>
          </a:graphicData>
        </a:graphic>
      </p:graphicFrame>
      <p:pic>
        <p:nvPicPr>
          <p:cNvPr id="8" name="Picture 7">
            <a:extLst>
              <a:ext uri="{FF2B5EF4-FFF2-40B4-BE49-F238E27FC236}">
                <a16:creationId xmlns:a16="http://schemas.microsoft.com/office/drawing/2014/main" id="{99E161E0-079D-49E2-91B4-7CB76F736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582" y="1884223"/>
            <a:ext cx="1965106" cy="4234138"/>
          </a:xfrm>
          <a:prstGeom prst="rect">
            <a:avLst/>
          </a:prstGeom>
        </p:spPr>
      </p:pic>
      <p:sp>
        <p:nvSpPr>
          <p:cNvPr id="6" name="TextBox 5">
            <a:extLst>
              <a:ext uri="{FF2B5EF4-FFF2-40B4-BE49-F238E27FC236}">
                <a16:creationId xmlns:a16="http://schemas.microsoft.com/office/drawing/2014/main" id="{5C64EF9A-7A6E-4158-97F7-5C658136C207}"/>
              </a:ext>
            </a:extLst>
          </p:cNvPr>
          <p:cNvSpPr txBox="1"/>
          <p:nvPr/>
        </p:nvSpPr>
        <p:spPr>
          <a:xfrm>
            <a:off x="8321040" y="1996462"/>
            <a:ext cx="3169920" cy="1569660"/>
          </a:xfrm>
          <a:prstGeom prst="rect">
            <a:avLst/>
          </a:prstGeom>
          <a:noFill/>
          <a:ln>
            <a:solidFill>
              <a:srgbClr val="C2DEEA"/>
            </a:solidFill>
          </a:ln>
        </p:spPr>
        <p:txBody>
          <a:bodyPr wrap="square" rtlCol="0">
            <a:spAutoFit/>
          </a:bodyPr>
          <a:lstStyle/>
          <a:p>
            <a:r>
              <a:rPr lang="en-AU" sz="1200" dirty="0">
                <a:solidFill>
                  <a:srgbClr val="002B45"/>
                </a:solidFill>
              </a:rPr>
              <a:t>Whilst there is no way to verify this with data, it is anticipated this placement assisted with driving campaign recall and brand awareness.</a:t>
            </a:r>
          </a:p>
          <a:p>
            <a:endParaRPr lang="en-AU" sz="1200" dirty="0">
              <a:solidFill>
                <a:srgbClr val="002B45"/>
              </a:solidFill>
            </a:endParaRPr>
          </a:p>
          <a:p>
            <a:r>
              <a:rPr lang="en-AU" sz="1200" dirty="0">
                <a:solidFill>
                  <a:srgbClr val="002B45"/>
                </a:solidFill>
              </a:rPr>
              <a:t>Impact however was low, so for future executions a higher impact format should be investigated.</a:t>
            </a:r>
          </a:p>
        </p:txBody>
      </p:sp>
    </p:spTree>
    <p:extLst>
      <p:ext uri="{BB962C8B-B14F-4D97-AF65-F5344CB8AC3E}">
        <p14:creationId xmlns:p14="http://schemas.microsoft.com/office/powerpoint/2010/main" val="111892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62605496-cf01-4984-b900-5e8fa04d2606@ausprd01">
            <a:extLst>
              <a:ext uri="{FF2B5EF4-FFF2-40B4-BE49-F238E27FC236}">
                <a16:creationId xmlns:a16="http://schemas.microsoft.com/office/drawing/2014/main" id="{A4809A04-9231-4973-86BC-E49D789D534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044" t="50752" r="11337" b="16927"/>
          <a:stretch/>
        </p:blipFill>
        <p:spPr bwMode="auto">
          <a:xfrm rot="5400000">
            <a:off x="4780415" y="4357056"/>
            <a:ext cx="2435425" cy="14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39B6F8-2B14-4E94-BCA4-1AF80679DFFA}"/>
              </a:ext>
            </a:extLst>
          </p:cNvPr>
          <p:cNvSpPr>
            <a:spLocks noGrp="1"/>
          </p:cNvSpPr>
          <p:nvPr>
            <p:ph type="title"/>
          </p:nvPr>
        </p:nvSpPr>
        <p:spPr>
          <a:xfrm>
            <a:off x="468000" y="568800"/>
            <a:ext cx="11190600" cy="770400"/>
          </a:xfrm>
        </p:spPr>
        <p:txBody>
          <a:bodyPr/>
          <a:lstStyle/>
          <a:p>
            <a:r>
              <a:rPr lang="en-AU" dirty="0"/>
              <a:t>OOH</a:t>
            </a:r>
          </a:p>
        </p:txBody>
      </p:sp>
      <p:sp>
        <p:nvSpPr>
          <p:cNvPr id="3" name="Content Placeholder 2">
            <a:extLst>
              <a:ext uri="{FF2B5EF4-FFF2-40B4-BE49-F238E27FC236}">
                <a16:creationId xmlns:a16="http://schemas.microsoft.com/office/drawing/2014/main" id="{26CDB627-AB9A-4EDA-9FDD-5B425EB74AA5}"/>
              </a:ext>
            </a:extLst>
          </p:cNvPr>
          <p:cNvSpPr>
            <a:spLocks noGrp="1"/>
          </p:cNvSpPr>
          <p:nvPr>
            <p:ph idx="1"/>
          </p:nvPr>
        </p:nvSpPr>
        <p:spPr>
          <a:xfrm>
            <a:off x="467999" y="1825625"/>
            <a:ext cx="5530129" cy="4351338"/>
          </a:xfrm>
        </p:spPr>
        <p:txBody>
          <a:bodyPr/>
          <a:lstStyle/>
          <a:p>
            <a:pPr>
              <a:lnSpc>
                <a:spcPct val="100000"/>
              </a:lnSpc>
            </a:pPr>
            <a:r>
              <a:rPr lang="en-AU" sz="1100" dirty="0"/>
              <a:t>Duration: </a:t>
            </a:r>
            <a:r>
              <a:rPr lang="en-AU" sz="1100" b="0" dirty="0"/>
              <a:t>17 February – 15 March 2020</a:t>
            </a:r>
            <a:endParaRPr lang="en-AU" sz="1100" dirty="0"/>
          </a:p>
          <a:p>
            <a:pPr lvl="0" defTabSz="914377">
              <a:lnSpc>
                <a:spcPct val="100000"/>
              </a:lnSpc>
              <a:spcBef>
                <a:spcPts val="0"/>
              </a:spcBef>
              <a:defRPr/>
            </a:pPr>
            <a:endParaRPr lang="en-AU" sz="1100" dirty="0"/>
          </a:p>
          <a:p>
            <a:pPr defTabSz="914377">
              <a:lnSpc>
                <a:spcPct val="100000"/>
              </a:lnSpc>
              <a:spcBef>
                <a:spcPts val="0"/>
              </a:spcBef>
              <a:defRPr/>
            </a:pPr>
            <a:r>
              <a:rPr lang="en-AU" sz="1100" dirty="0"/>
              <a:t>Company: </a:t>
            </a:r>
            <a:r>
              <a:rPr lang="en-AU" sz="1100" b="0" dirty="0"/>
              <a:t>Rock Posters</a:t>
            </a:r>
          </a:p>
          <a:p>
            <a:pPr lvl="0" defTabSz="914377">
              <a:lnSpc>
                <a:spcPct val="100000"/>
              </a:lnSpc>
              <a:spcBef>
                <a:spcPts val="0"/>
              </a:spcBef>
              <a:defRPr/>
            </a:pPr>
            <a:endParaRPr lang="en-AU" sz="1100" dirty="0"/>
          </a:p>
          <a:p>
            <a:pPr lvl="0" defTabSz="914377">
              <a:lnSpc>
                <a:spcPct val="100000"/>
              </a:lnSpc>
              <a:spcBef>
                <a:spcPts val="0"/>
              </a:spcBef>
              <a:defRPr/>
            </a:pPr>
            <a:r>
              <a:rPr lang="en-AU" sz="1100" dirty="0"/>
              <a:t>Execution: </a:t>
            </a:r>
            <a:r>
              <a:rPr lang="en-AU" sz="1100" b="0" dirty="0"/>
              <a:t>Consecutive Street Posters</a:t>
            </a:r>
          </a:p>
          <a:p>
            <a:pPr lvl="0" defTabSz="914377">
              <a:lnSpc>
                <a:spcPct val="100000"/>
              </a:lnSpc>
              <a:spcBef>
                <a:spcPts val="0"/>
              </a:spcBef>
              <a:defRPr/>
            </a:pPr>
            <a:endParaRPr lang="en-AU" sz="1100" b="0" dirty="0"/>
          </a:p>
          <a:p>
            <a:pPr lvl="0" defTabSz="914377">
              <a:lnSpc>
                <a:spcPct val="100000"/>
              </a:lnSpc>
              <a:spcBef>
                <a:spcPts val="0"/>
              </a:spcBef>
              <a:defRPr/>
            </a:pPr>
            <a:r>
              <a:rPr lang="en-AU" sz="1100" b="0" dirty="0"/>
              <a:t>I</a:t>
            </a:r>
            <a:r>
              <a:rPr lang="en-AU" sz="1100" dirty="0"/>
              <a:t>nvestment: </a:t>
            </a:r>
            <a:r>
              <a:rPr lang="en-AU" sz="1100" b="0" dirty="0"/>
              <a:t>$6,500</a:t>
            </a:r>
          </a:p>
          <a:p>
            <a:pPr lvl="0" defTabSz="914377">
              <a:lnSpc>
                <a:spcPct val="100000"/>
              </a:lnSpc>
              <a:spcBef>
                <a:spcPts val="0"/>
              </a:spcBef>
              <a:defRPr/>
            </a:pPr>
            <a:endParaRPr lang="en-AU" sz="1100" dirty="0"/>
          </a:p>
          <a:p>
            <a:pPr lvl="0" defTabSz="914377">
              <a:lnSpc>
                <a:spcPct val="100000"/>
              </a:lnSpc>
              <a:spcBef>
                <a:spcPts val="0"/>
              </a:spcBef>
              <a:defRPr/>
            </a:pPr>
            <a:endParaRPr lang="en-AU" sz="1100" b="0" dirty="0"/>
          </a:p>
          <a:p>
            <a:pPr lvl="0" defTabSz="914377">
              <a:lnSpc>
                <a:spcPct val="100000"/>
              </a:lnSpc>
              <a:spcBef>
                <a:spcPts val="0"/>
              </a:spcBef>
              <a:defRPr/>
            </a:pPr>
            <a:endParaRPr lang="en-AU" sz="1100" b="0" dirty="0"/>
          </a:p>
          <a:p>
            <a:pPr lvl="0" defTabSz="914377">
              <a:lnSpc>
                <a:spcPct val="100000"/>
              </a:lnSpc>
              <a:spcBef>
                <a:spcPts val="0"/>
              </a:spcBef>
              <a:defRPr/>
            </a:pPr>
            <a:endParaRPr lang="en-AU" sz="1100" b="0" dirty="0"/>
          </a:p>
          <a:p>
            <a:pPr lvl="0" defTabSz="914377">
              <a:lnSpc>
                <a:spcPct val="100000"/>
              </a:lnSpc>
              <a:spcBef>
                <a:spcPts val="0"/>
              </a:spcBef>
              <a:defRPr/>
            </a:pPr>
            <a:r>
              <a:rPr lang="en-AU" sz="1100" b="0" dirty="0"/>
              <a:t>---------------------------------------------------------------------------------</a:t>
            </a:r>
          </a:p>
          <a:p>
            <a:pPr>
              <a:lnSpc>
                <a:spcPct val="100000"/>
              </a:lnSpc>
            </a:pPr>
            <a:r>
              <a:rPr lang="en-AU" sz="1100" dirty="0"/>
              <a:t>Duration: </a:t>
            </a:r>
            <a:r>
              <a:rPr lang="en-AU" sz="1100" b="0" dirty="0"/>
              <a:t>17 February – 29 March 2020</a:t>
            </a:r>
          </a:p>
          <a:p>
            <a:pPr lvl="0" defTabSz="914377">
              <a:lnSpc>
                <a:spcPct val="100000"/>
              </a:lnSpc>
              <a:spcBef>
                <a:spcPts val="0"/>
              </a:spcBef>
              <a:defRPr/>
            </a:pPr>
            <a:endParaRPr lang="en-AU" sz="1100" dirty="0"/>
          </a:p>
          <a:p>
            <a:pPr defTabSz="914377">
              <a:lnSpc>
                <a:spcPct val="100000"/>
              </a:lnSpc>
              <a:spcBef>
                <a:spcPts val="0"/>
              </a:spcBef>
              <a:defRPr/>
            </a:pPr>
            <a:r>
              <a:rPr lang="en-AU" sz="1100" dirty="0"/>
              <a:t>Company: </a:t>
            </a:r>
            <a:r>
              <a:rPr lang="en-AU" sz="1100" b="0" dirty="0"/>
              <a:t>JC Decaux</a:t>
            </a:r>
          </a:p>
          <a:p>
            <a:pPr lvl="0" defTabSz="914377">
              <a:lnSpc>
                <a:spcPct val="100000"/>
              </a:lnSpc>
              <a:spcBef>
                <a:spcPts val="0"/>
              </a:spcBef>
              <a:defRPr/>
            </a:pPr>
            <a:endParaRPr lang="en-AU" sz="1100" dirty="0"/>
          </a:p>
          <a:p>
            <a:pPr lvl="0" defTabSz="914377">
              <a:lnSpc>
                <a:spcPct val="100000"/>
              </a:lnSpc>
              <a:spcBef>
                <a:spcPts val="0"/>
              </a:spcBef>
              <a:defRPr/>
            </a:pPr>
            <a:r>
              <a:rPr lang="en-AU" sz="1100" dirty="0"/>
              <a:t>Execution: </a:t>
            </a:r>
            <a:r>
              <a:rPr lang="en-AU" sz="1100" b="0" dirty="0"/>
              <a:t>Street talk (phone box)</a:t>
            </a:r>
          </a:p>
          <a:p>
            <a:pPr lvl="0" defTabSz="914377">
              <a:lnSpc>
                <a:spcPct val="100000"/>
              </a:lnSpc>
              <a:spcBef>
                <a:spcPts val="0"/>
              </a:spcBef>
              <a:defRPr/>
            </a:pPr>
            <a:endParaRPr lang="en-AU" sz="1100" b="0" dirty="0"/>
          </a:p>
          <a:p>
            <a:pPr lvl="0" defTabSz="914377">
              <a:lnSpc>
                <a:spcPct val="100000"/>
              </a:lnSpc>
              <a:spcBef>
                <a:spcPts val="0"/>
              </a:spcBef>
              <a:defRPr/>
            </a:pPr>
            <a:r>
              <a:rPr lang="en-AU" sz="1100" b="0" dirty="0"/>
              <a:t>I</a:t>
            </a:r>
            <a:r>
              <a:rPr lang="en-AU" sz="1100" dirty="0"/>
              <a:t>nvestment: </a:t>
            </a:r>
            <a:r>
              <a:rPr lang="en-AU" sz="1100" b="0" dirty="0"/>
              <a:t>$7,800</a:t>
            </a:r>
            <a:endParaRPr lang="en-AU" sz="1100" dirty="0"/>
          </a:p>
          <a:p>
            <a:pPr lvl="0" defTabSz="914377">
              <a:lnSpc>
                <a:spcPct val="100000"/>
              </a:lnSpc>
              <a:spcBef>
                <a:spcPts val="0"/>
              </a:spcBef>
              <a:defRPr/>
            </a:pPr>
            <a:endParaRPr lang="en-AU" sz="1100" dirty="0"/>
          </a:p>
          <a:p>
            <a:pPr lvl="0" defTabSz="914377">
              <a:lnSpc>
                <a:spcPct val="100000"/>
              </a:lnSpc>
              <a:spcBef>
                <a:spcPts val="0"/>
              </a:spcBef>
              <a:defRPr/>
            </a:pPr>
            <a:r>
              <a:rPr lang="en-AU" sz="1100" dirty="0"/>
              <a:t>Bonus: </a:t>
            </a:r>
            <a:r>
              <a:rPr lang="en-AU" sz="1100" b="0" dirty="0"/>
              <a:t>2 weeks bonus filler ($1,400 value)</a:t>
            </a:r>
          </a:p>
        </p:txBody>
      </p:sp>
      <p:pic>
        <p:nvPicPr>
          <p:cNvPr id="6" name="Picture 5">
            <a:extLst>
              <a:ext uri="{FF2B5EF4-FFF2-40B4-BE49-F238E27FC236}">
                <a16:creationId xmlns:a16="http://schemas.microsoft.com/office/drawing/2014/main" id="{8B56FEF8-5A77-46FC-8504-4ABE4FAC4BF3}"/>
              </a:ext>
            </a:extLst>
          </p:cNvPr>
          <p:cNvPicPr>
            <a:picLocks noChangeAspect="1"/>
          </p:cNvPicPr>
          <p:nvPr/>
        </p:nvPicPr>
        <p:blipFill rotWithShape="1">
          <a:blip r:embed="rId4">
            <a:extLst>
              <a:ext uri="{28A0092B-C50C-407E-A947-70E740481C1C}">
                <a14:useLocalDpi xmlns:a14="http://schemas.microsoft.com/office/drawing/2010/main" val="0"/>
              </a:ext>
            </a:extLst>
          </a:blip>
          <a:srcRect r="36596"/>
          <a:stretch/>
        </p:blipFill>
        <p:spPr>
          <a:xfrm>
            <a:off x="4778928" y="1787065"/>
            <a:ext cx="2438400" cy="1839575"/>
          </a:xfrm>
          <a:prstGeom prst="rect">
            <a:avLst/>
          </a:prstGeom>
        </p:spPr>
      </p:pic>
      <p:sp>
        <p:nvSpPr>
          <p:cNvPr id="7" name="TextBox 6">
            <a:extLst>
              <a:ext uri="{FF2B5EF4-FFF2-40B4-BE49-F238E27FC236}">
                <a16:creationId xmlns:a16="http://schemas.microsoft.com/office/drawing/2014/main" id="{CDFB3942-AC12-4EA7-AA63-FF669E5328E6}"/>
              </a:ext>
            </a:extLst>
          </p:cNvPr>
          <p:cNvSpPr txBox="1"/>
          <p:nvPr/>
        </p:nvSpPr>
        <p:spPr>
          <a:xfrm>
            <a:off x="8321040" y="1996462"/>
            <a:ext cx="3169920" cy="1754326"/>
          </a:xfrm>
          <a:prstGeom prst="rect">
            <a:avLst/>
          </a:prstGeom>
          <a:noFill/>
          <a:ln>
            <a:solidFill>
              <a:srgbClr val="C2DEEA"/>
            </a:solidFill>
          </a:ln>
        </p:spPr>
        <p:txBody>
          <a:bodyPr wrap="square" rtlCol="0">
            <a:spAutoFit/>
          </a:bodyPr>
          <a:lstStyle/>
          <a:p>
            <a:r>
              <a:rPr lang="en-AU" sz="1200" dirty="0">
                <a:solidFill>
                  <a:srgbClr val="002B45"/>
                </a:solidFill>
              </a:rPr>
              <a:t>Rock posters, with the consecutive executions, achieved better impact compared to the Street Talk format, and as such provided better value.</a:t>
            </a:r>
          </a:p>
          <a:p>
            <a:endParaRPr lang="en-AU" sz="1200" dirty="0">
              <a:solidFill>
                <a:srgbClr val="002B45"/>
              </a:solidFill>
            </a:endParaRPr>
          </a:p>
          <a:p>
            <a:r>
              <a:rPr lang="en-AU" sz="1200" dirty="0">
                <a:solidFill>
                  <a:srgbClr val="002B45"/>
                </a:solidFill>
              </a:rPr>
              <a:t>Whilst there is no way to verify this with data, it is anticipated they assisted with driving campaign recall and brand awareness.</a:t>
            </a:r>
          </a:p>
        </p:txBody>
      </p:sp>
    </p:spTree>
    <p:extLst>
      <p:ext uri="{BB962C8B-B14F-4D97-AF65-F5344CB8AC3E}">
        <p14:creationId xmlns:p14="http://schemas.microsoft.com/office/powerpoint/2010/main" val="1094465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B6F8-2B14-4E94-BCA4-1AF80679DFFA}"/>
              </a:ext>
            </a:extLst>
          </p:cNvPr>
          <p:cNvSpPr>
            <a:spLocks noGrp="1"/>
          </p:cNvSpPr>
          <p:nvPr>
            <p:ph type="title"/>
          </p:nvPr>
        </p:nvSpPr>
        <p:spPr>
          <a:xfrm>
            <a:off x="468000" y="568800"/>
            <a:ext cx="11190600" cy="770400"/>
          </a:xfrm>
        </p:spPr>
        <p:txBody>
          <a:bodyPr/>
          <a:lstStyle/>
          <a:p>
            <a:r>
              <a:rPr lang="en-AU" dirty="0"/>
              <a:t>ACTIVATION</a:t>
            </a:r>
          </a:p>
        </p:txBody>
      </p:sp>
      <p:sp>
        <p:nvSpPr>
          <p:cNvPr id="3" name="Content Placeholder 2">
            <a:extLst>
              <a:ext uri="{FF2B5EF4-FFF2-40B4-BE49-F238E27FC236}">
                <a16:creationId xmlns:a16="http://schemas.microsoft.com/office/drawing/2014/main" id="{26CDB627-AB9A-4EDA-9FDD-5B425EB74AA5}"/>
              </a:ext>
            </a:extLst>
          </p:cNvPr>
          <p:cNvSpPr>
            <a:spLocks noGrp="1"/>
          </p:cNvSpPr>
          <p:nvPr>
            <p:ph idx="1"/>
          </p:nvPr>
        </p:nvSpPr>
        <p:spPr>
          <a:xfrm>
            <a:off x="405115" y="1782501"/>
            <a:ext cx="4525977" cy="4394462"/>
          </a:xfrm>
        </p:spPr>
        <p:txBody>
          <a:bodyPr/>
          <a:lstStyle/>
          <a:p>
            <a:pPr>
              <a:lnSpc>
                <a:spcPct val="100000"/>
              </a:lnSpc>
            </a:pPr>
            <a:r>
              <a:rPr lang="en-AU" sz="1100" dirty="0"/>
              <a:t>Duration: </a:t>
            </a:r>
            <a:r>
              <a:rPr lang="en-AU" sz="1100" b="0" dirty="0"/>
              <a:t>22 &amp; 29 February 2020</a:t>
            </a:r>
            <a:endParaRPr lang="en-AU" sz="1100" dirty="0"/>
          </a:p>
          <a:p>
            <a:pPr lvl="0" defTabSz="914377">
              <a:lnSpc>
                <a:spcPct val="100000"/>
              </a:lnSpc>
              <a:spcBef>
                <a:spcPts val="0"/>
              </a:spcBef>
              <a:defRPr/>
            </a:pPr>
            <a:endParaRPr lang="en-AU" sz="1100" dirty="0"/>
          </a:p>
          <a:p>
            <a:pPr defTabSz="914377">
              <a:lnSpc>
                <a:spcPct val="100000"/>
              </a:lnSpc>
              <a:spcBef>
                <a:spcPts val="0"/>
              </a:spcBef>
              <a:defRPr/>
            </a:pPr>
            <a:r>
              <a:rPr lang="en-AU" sz="1100" dirty="0"/>
              <a:t>Company: </a:t>
            </a:r>
            <a:r>
              <a:rPr lang="en-AU" sz="1100" b="0" dirty="0"/>
              <a:t>Streetfighter Media</a:t>
            </a:r>
          </a:p>
          <a:p>
            <a:pPr lvl="0" defTabSz="914377">
              <a:lnSpc>
                <a:spcPct val="100000"/>
              </a:lnSpc>
              <a:spcBef>
                <a:spcPts val="0"/>
              </a:spcBef>
              <a:defRPr/>
            </a:pPr>
            <a:endParaRPr lang="en-AU" sz="1100" dirty="0"/>
          </a:p>
          <a:p>
            <a:pPr lvl="0" defTabSz="914377">
              <a:lnSpc>
                <a:spcPct val="100000"/>
              </a:lnSpc>
              <a:spcBef>
                <a:spcPts val="0"/>
              </a:spcBef>
              <a:defRPr/>
            </a:pPr>
            <a:r>
              <a:rPr lang="en-AU" sz="1100" dirty="0"/>
              <a:t>Execution: </a:t>
            </a:r>
            <a:r>
              <a:rPr lang="en-AU" sz="1100" b="0" dirty="0"/>
              <a:t>Bike Billboards (x2) at key shopping strips over 2 Saturdays during peak</a:t>
            </a:r>
          </a:p>
          <a:p>
            <a:pPr lvl="0" defTabSz="914377">
              <a:lnSpc>
                <a:spcPct val="100000"/>
              </a:lnSpc>
              <a:spcBef>
                <a:spcPts val="0"/>
              </a:spcBef>
              <a:defRPr/>
            </a:pPr>
            <a:endParaRPr lang="en-AU" sz="1100" b="0" dirty="0"/>
          </a:p>
          <a:p>
            <a:pPr lvl="0" defTabSz="914377">
              <a:lnSpc>
                <a:spcPct val="100000"/>
              </a:lnSpc>
              <a:spcBef>
                <a:spcPts val="0"/>
              </a:spcBef>
              <a:defRPr/>
            </a:pPr>
            <a:r>
              <a:rPr lang="en-AU" sz="1100" b="0" dirty="0"/>
              <a:t>I</a:t>
            </a:r>
            <a:r>
              <a:rPr lang="en-AU" sz="1100" dirty="0"/>
              <a:t>nvestment: </a:t>
            </a:r>
            <a:r>
              <a:rPr lang="en-AU" sz="1100" b="0" dirty="0"/>
              <a:t>$2,448</a:t>
            </a:r>
          </a:p>
          <a:p>
            <a:pPr lvl="0" defTabSz="914377">
              <a:lnSpc>
                <a:spcPct val="100000"/>
              </a:lnSpc>
              <a:spcBef>
                <a:spcPts val="0"/>
              </a:spcBef>
              <a:defRPr/>
            </a:pPr>
            <a:endParaRPr lang="en-AU" sz="1100" dirty="0"/>
          </a:p>
          <a:p>
            <a:pPr lvl="0" defTabSz="914377">
              <a:lnSpc>
                <a:spcPct val="100000"/>
              </a:lnSpc>
              <a:spcBef>
                <a:spcPts val="0"/>
              </a:spcBef>
              <a:defRPr/>
            </a:pPr>
            <a:endParaRPr lang="en-AU" sz="1100" b="0" dirty="0"/>
          </a:p>
          <a:p>
            <a:pPr lvl="0" defTabSz="914377">
              <a:lnSpc>
                <a:spcPct val="100000"/>
              </a:lnSpc>
              <a:spcBef>
                <a:spcPts val="0"/>
              </a:spcBef>
              <a:defRPr/>
            </a:pPr>
            <a:endParaRPr lang="en-AU" sz="1100" b="0" dirty="0"/>
          </a:p>
          <a:p>
            <a:pPr lvl="0" defTabSz="914377">
              <a:lnSpc>
                <a:spcPct val="100000"/>
              </a:lnSpc>
              <a:spcBef>
                <a:spcPts val="0"/>
              </a:spcBef>
              <a:defRPr/>
            </a:pPr>
            <a:endParaRPr lang="en-AU" sz="1100" b="0" dirty="0"/>
          </a:p>
          <a:p>
            <a:pPr lvl="0" defTabSz="914377">
              <a:lnSpc>
                <a:spcPct val="100000"/>
              </a:lnSpc>
              <a:spcBef>
                <a:spcPts val="0"/>
              </a:spcBef>
              <a:defRPr/>
            </a:pPr>
            <a:endParaRPr lang="en-AU" sz="1100" b="0" dirty="0"/>
          </a:p>
          <a:p>
            <a:pPr lvl="0" defTabSz="914377">
              <a:lnSpc>
                <a:spcPct val="100000"/>
              </a:lnSpc>
              <a:spcBef>
                <a:spcPts val="0"/>
              </a:spcBef>
              <a:defRPr/>
            </a:pPr>
            <a:r>
              <a:rPr lang="en-AU" sz="1100" b="0" dirty="0"/>
              <a:t>---------------------------------------------------------------------------------</a:t>
            </a:r>
          </a:p>
          <a:p>
            <a:pPr>
              <a:lnSpc>
                <a:spcPct val="100000"/>
              </a:lnSpc>
            </a:pPr>
            <a:r>
              <a:rPr lang="en-AU" sz="1100" dirty="0"/>
              <a:t>Duration: </a:t>
            </a:r>
            <a:r>
              <a:rPr lang="en-AU" sz="1100" b="0" dirty="0"/>
              <a:t>22 February 2020</a:t>
            </a:r>
            <a:endParaRPr lang="en-AU" sz="1100" dirty="0"/>
          </a:p>
          <a:p>
            <a:pPr defTabSz="914377">
              <a:lnSpc>
                <a:spcPct val="100000"/>
              </a:lnSpc>
              <a:spcBef>
                <a:spcPts val="0"/>
              </a:spcBef>
              <a:defRPr/>
            </a:pPr>
            <a:endParaRPr lang="en-AU" sz="1100" dirty="0"/>
          </a:p>
          <a:p>
            <a:pPr defTabSz="914377">
              <a:lnSpc>
                <a:spcPct val="100000"/>
              </a:lnSpc>
              <a:spcBef>
                <a:spcPts val="0"/>
              </a:spcBef>
              <a:defRPr/>
            </a:pPr>
            <a:r>
              <a:rPr lang="en-AU" sz="1100" dirty="0"/>
              <a:t>Company: </a:t>
            </a:r>
            <a:r>
              <a:rPr lang="en-AU" sz="1100" b="0" dirty="0"/>
              <a:t>Streetfighter Media</a:t>
            </a:r>
          </a:p>
          <a:p>
            <a:pPr lvl="0" defTabSz="914377">
              <a:lnSpc>
                <a:spcPct val="100000"/>
              </a:lnSpc>
              <a:spcBef>
                <a:spcPts val="0"/>
              </a:spcBef>
              <a:defRPr/>
            </a:pPr>
            <a:endParaRPr lang="en-AU" sz="1100" dirty="0"/>
          </a:p>
          <a:p>
            <a:pPr lvl="0" defTabSz="914377">
              <a:lnSpc>
                <a:spcPct val="100000"/>
              </a:lnSpc>
              <a:spcBef>
                <a:spcPts val="0"/>
              </a:spcBef>
              <a:defRPr/>
            </a:pPr>
            <a:r>
              <a:rPr lang="en-AU" sz="1100" dirty="0"/>
              <a:t>Execution: </a:t>
            </a:r>
            <a:r>
              <a:rPr lang="en-AU" sz="1100" b="0" dirty="0"/>
              <a:t>Chalk Stencils (x50) outside of participating businesses</a:t>
            </a:r>
          </a:p>
          <a:p>
            <a:pPr lvl="0" defTabSz="914377">
              <a:lnSpc>
                <a:spcPct val="100000"/>
              </a:lnSpc>
              <a:spcBef>
                <a:spcPts val="0"/>
              </a:spcBef>
              <a:defRPr/>
            </a:pPr>
            <a:endParaRPr lang="en-AU" sz="1100" b="0" dirty="0"/>
          </a:p>
          <a:p>
            <a:pPr lvl="0" defTabSz="914377">
              <a:lnSpc>
                <a:spcPct val="100000"/>
              </a:lnSpc>
              <a:spcBef>
                <a:spcPts val="0"/>
              </a:spcBef>
              <a:defRPr/>
            </a:pPr>
            <a:r>
              <a:rPr lang="en-AU" sz="1100" b="0" dirty="0"/>
              <a:t>I</a:t>
            </a:r>
            <a:r>
              <a:rPr lang="en-AU" sz="1100" dirty="0"/>
              <a:t>nvestment: </a:t>
            </a:r>
            <a:r>
              <a:rPr lang="en-AU" sz="1100" b="0" dirty="0"/>
              <a:t>$1,200</a:t>
            </a:r>
            <a:endParaRPr lang="en-AU" sz="1100" dirty="0"/>
          </a:p>
        </p:txBody>
      </p:sp>
      <p:pic>
        <p:nvPicPr>
          <p:cNvPr id="7" name="Picture 6">
            <a:extLst>
              <a:ext uri="{FF2B5EF4-FFF2-40B4-BE49-F238E27FC236}">
                <a16:creationId xmlns:a16="http://schemas.microsoft.com/office/drawing/2014/main" id="{4BB79623-3CD7-45F2-9364-F21B7D3D1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7981" y="1560851"/>
            <a:ext cx="2991783" cy="2243838"/>
          </a:xfrm>
          <a:prstGeom prst="rect">
            <a:avLst/>
          </a:prstGeom>
        </p:spPr>
      </p:pic>
      <p:pic>
        <p:nvPicPr>
          <p:cNvPr id="8" name="Picture 7">
            <a:extLst>
              <a:ext uri="{FF2B5EF4-FFF2-40B4-BE49-F238E27FC236}">
                <a16:creationId xmlns:a16="http://schemas.microsoft.com/office/drawing/2014/main" id="{A86D2BA9-E2D5-4594-A734-5DFCA16A95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964" t="26494" r="14814" b="18988"/>
          <a:stretch/>
        </p:blipFill>
        <p:spPr>
          <a:xfrm rot="5400000">
            <a:off x="5488871" y="4099837"/>
            <a:ext cx="1950626" cy="1803631"/>
          </a:xfrm>
          <a:prstGeom prst="rect">
            <a:avLst/>
          </a:prstGeom>
        </p:spPr>
      </p:pic>
      <p:sp>
        <p:nvSpPr>
          <p:cNvPr id="6" name="TextBox 5">
            <a:extLst>
              <a:ext uri="{FF2B5EF4-FFF2-40B4-BE49-F238E27FC236}">
                <a16:creationId xmlns:a16="http://schemas.microsoft.com/office/drawing/2014/main" id="{78D2F12D-AB36-420F-9956-C1E2F25BFF93}"/>
              </a:ext>
            </a:extLst>
          </p:cNvPr>
          <p:cNvSpPr txBox="1"/>
          <p:nvPr/>
        </p:nvSpPr>
        <p:spPr>
          <a:xfrm>
            <a:off x="8321040" y="1996462"/>
            <a:ext cx="3169920" cy="1754326"/>
          </a:xfrm>
          <a:prstGeom prst="rect">
            <a:avLst/>
          </a:prstGeom>
          <a:noFill/>
          <a:ln>
            <a:solidFill>
              <a:srgbClr val="C2DEEA"/>
            </a:solidFill>
          </a:ln>
        </p:spPr>
        <p:txBody>
          <a:bodyPr wrap="square" rtlCol="0">
            <a:spAutoFit/>
          </a:bodyPr>
          <a:lstStyle/>
          <a:p>
            <a:r>
              <a:rPr lang="en-AU" sz="1200" dirty="0">
                <a:solidFill>
                  <a:srgbClr val="002B45"/>
                </a:solidFill>
              </a:rPr>
              <a:t>These elements provided theatre, and memorability to support the other channels. Whilst there is no way to verify this with data, it is anticipated they assisted with driving campaign recall and brand awareness.</a:t>
            </a:r>
          </a:p>
          <a:p>
            <a:endParaRPr lang="en-AU" sz="1200" dirty="0">
              <a:solidFill>
                <a:srgbClr val="002B45"/>
              </a:solidFill>
            </a:endParaRPr>
          </a:p>
          <a:p>
            <a:r>
              <a:rPr lang="en-AU" sz="1200" dirty="0">
                <a:solidFill>
                  <a:srgbClr val="002B45"/>
                </a:solidFill>
              </a:rPr>
              <a:t>Both provided good value so would be recommended for future campaigns.</a:t>
            </a:r>
          </a:p>
        </p:txBody>
      </p:sp>
    </p:spTree>
    <p:extLst>
      <p:ext uri="{BB962C8B-B14F-4D97-AF65-F5344CB8AC3E}">
        <p14:creationId xmlns:p14="http://schemas.microsoft.com/office/powerpoint/2010/main" val="1718844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E897B-6183-435B-980D-B146F7BF7DFA}"/>
              </a:ext>
            </a:extLst>
          </p:cNvPr>
          <p:cNvSpPr>
            <a:spLocks noGrp="1"/>
          </p:cNvSpPr>
          <p:nvPr>
            <p:ph type="title"/>
          </p:nvPr>
        </p:nvSpPr>
        <p:spPr/>
        <p:txBody>
          <a:bodyPr/>
          <a:lstStyle/>
          <a:p>
            <a:r>
              <a:rPr lang="en-AU" dirty="0"/>
              <a:t>Paid Social</a:t>
            </a:r>
          </a:p>
        </p:txBody>
      </p:sp>
      <p:graphicFrame>
        <p:nvGraphicFramePr>
          <p:cNvPr id="4" name="Content Placeholder 3">
            <a:extLst>
              <a:ext uri="{FF2B5EF4-FFF2-40B4-BE49-F238E27FC236}">
                <a16:creationId xmlns:a16="http://schemas.microsoft.com/office/drawing/2014/main" id="{F8B7DC8D-71B9-4501-B34D-6926F58268C9}"/>
              </a:ext>
            </a:extLst>
          </p:cNvPr>
          <p:cNvGraphicFramePr>
            <a:graphicFrameLocks noGrp="1"/>
          </p:cNvGraphicFramePr>
          <p:nvPr>
            <p:ph idx="1"/>
            <p:extLst>
              <p:ext uri="{D42A27DB-BD31-4B8C-83A1-F6EECF244321}">
                <p14:modId xmlns:p14="http://schemas.microsoft.com/office/powerpoint/2010/main" val="3629994823"/>
              </p:ext>
            </p:extLst>
          </p:nvPr>
        </p:nvGraphicFramePr>
        <p:xfrm>
          <a:off x="442565" y="2185854"/>
          <a:ext cx="9022275" cy="685800"/>
        </p:xfrm>
        <a:graphic>
          <a:graphicData uri="http://schemas.openxmlformats.org/drawingml/2006/table">
            <a:tbl>
              <a:tblPr firstRow="1" bandRow="1">
                <a:tableStyleId>{5C22544A-7EE6-4342-B048-85BDC9FD1C3A}</a:tableStyleId>
              </a:tblPr>
              <a:tblGrid>
                <a:gridCol w="1002475">
                  <a:extLst>
                    <a:ext uri="{9D8B030D-6E8A-4147-A177-3AD203B41FA5}">
                      <a16:colId xmlns:a16="http://schemas.microsoft.com/office/drawing/2014/main" val="1720777530"/>
                    </a:ext>
                  </a:extLst>
                </a:gridCol>
                <a:gridCol w="1002475">
                  <a:extLst>
                    <a:ext uri="{9D8B030D-6E8A-4147-A177-3AD203B41FA5}">
                      <a16:colId xmlns:a16="http://schemas.microsoft.com/office/drawing/2014/main" val="1887339403"/>
                    </a:ext>
                  </a:extLst>
                </a:gridCol>
                <a:gridCol w="1002475">
                  <a:extLst>
                    <a:ext uri="{9D8B030D-6E8A-4147-A177-3AD203B41FA5}">
                      <a16:colId xmlns:a16="http://schemas.microsoft.com/office/drawing/2014/main" val="921514627"/>
                    </a:ext>
                  </a:extLst>
                </a:gridCol>
                <a:gridCol w="1002475">
                  <a:extLst>
                    <a:ext uri="{9D8B030D-6E8A-4147-A177-3AD203B41FA5}">
                      <a16:colId xmlns:a16="http://schemas.microsoft.com/office/drawing/2014/main" val="1714263583"/>
                    </a:ext>
                  </a:extLst>
                </a:gridCol>
                <a:gridCol w="1002475">
                  <a:extLst>
                    <a:ext uri="{9D8B030D-6E8A-4147-A177-3AD203B41FA5}">
                      <a16:colId xmlns:a16="http://schemas.microsoft.com/office/drawing/2014/main" val="558973956"/>
                    </a:ext>
                  </a:extLst>
                </a:gridCol>
                <a:gridCol w="1002475">
                  <a:extLst>
                    <a:ext uri="{9D8B030D-6E8A-4147-A177-3AD203B41FA5}">
                      <a16:colId xmlns:a16="http://schemas.microsoft.com/office/drawing/2014/main" val="1595139747"/>
                    </a:ext>
                  </a:extLst>
                </a:gridCol>
                <a:gridCol w="1002475">
                  <a:extLst>
                    <a:ext uri="{9D8B030D-6E8A-4147-A177-3AD203B41FA5}">
                      <a16:colId xmlns:a16="http://schemas.microsoft.com/office/drawing/2014/main" val="2810834072"/>
                    </a:ext>
                  </a:extLst>
                </a:gridCol>
                <a:gridCol w="1002475">
                  <a:extLst>
                    <a:ext uri="{9D8B030D-6E8A-4147-A177-3AD203B41FA5}">
                      <a16:colId xmlns:a16="http://schemas.microsoft.com/office/drawing/2014/main" val="2210863381"/>
                    </a:ext>
                  </a:extLst>
                </a:gridCol>
                <a:gridCol w="1002475">
                  <a:extLst>
                    <a:ext uri="{9D8B030D-6E8A-4147-A177-3AD203B41FA5}">
                      <a16:colId xmlns:a16="http://schemas.microsoft.com/office/drawing/2014/main" val="2846413096"/>
                    </a:ext>
                  </a:extLst>
                </a:gridCol>
              </a:tblGrid>
              <a:tr h="225793">
                <a:tc>
                  <a:txBody>
                    <a:bodyPr/>
                    <a:lstStyle/>
                    <a:p>
                      <a:pPr algn="ctr"/>
                      <a:r>
                        <a:rPr lang="en-AU" sz="1100" dirty="0"/>
                        <a:t>Impressions</a:t>
                      </a:r>
                    </a:p>
                  </a:txBody>
                  <a:tcPr anchor="ctr">
                    <a:solidFill>
                      <a:srgbClr val="B1CBE5"/>
                    </a:solidFill>
                  </a:tcPr>
                </a:tc>
                <a:tc>
                  <a:txBody>
                    <a:bodyPr/>
                    <a:lstStyle/>
                    <a:p>
                      <a:pPr algn="ctr"/>
                      <a:r>
                        <a:rPr lang="en-AU" sz="1100" dirty="0"/>
                        <a:t>Reach</a:t>
                      </a:r>
                    </a:p>
                  </a:txBody>
                  <a:tcPr anchor="ctr">
                    <a:solidFill>
                      <a:srgbClr val="B1CBE5"/>
                    </a:solidFill>
                  </a:tcPr>
                </a:tc>
                <a:tc>
                  <a:txBody>
                    <a:bodyPr/>
                    <a:lstStyle/>
                    <a:p>
                      <a:pPr algn="ctr"/>
                      <a:r>
                        <a:rPr lang="en-AU" sz="1100" dirty="0"/>
                        <a:t>Frequency</a:t>
                      </a:r>
                    </a:p>
                  </a:txBody>
                  <a:tcPr anchor="ctr">
                    <a:solidFill>
                      <a:srgbClr val="B1CBE5"/>
                    </a:solidFill>
                  </a:tcPr>
                </a:tc>
                <a:tc>
                  <a:txBody>
                    <a:bodyPr/>
                    <a:lstStyle/>
                    <a:p>
                      <a:pPr algn="ctr"/>
                      <a:r>
                        <a:rPr lang="en-AU" sz="1100" dirty="0"/>
                        <a:t>Views </a:t>
                      </a:r>
                    </a:p>
                  </a:txBody>
                  <a:tcPr anchor="ctr">
                    <a:solidFill>
                      <a:srgbClr val="B1CBE5"/>
                    </a:solidFill>
                  </a:tcPr>
                </a:tc>
                <a:tc>
                  <a:txBody>
                    <a:bodyPr/>
                    <a:lstStyle/>
                    <a:p>
                      <a:pPr algn="ctr"/>
                      <a:r>
                        <a:rPr lang="en-AU" sz="1100" dirty="0"/>
                        <a:t>Engagement</a:t>
                      </a:r>
                    </a:p>
                  </a:txBody>
                  <a:tcPr anchor="ctr">
                    <a:solidFill>
                      <a:srgbClr val="B1CBE5"/>
                    </a:solidFill>
                  </a:tcPr>
                </a:tc>
                <a:tc>
                  <a:txBody>
                    <a:bodyPr/>
                    <a:lstStyle/>
                    <a:p>
                      <a:pPr algn="ctr"/>
                      <a:r>
                        <a:rPr lang="en-AU" sz="1100" dirty="0"/>
                        <a:t>CTR</a:t>
                      </a:r>
                    </a:p>
                  </a:txBody>
                  <a:tcPr anchor="ctr">
                    <a:solidFill>
                      <a:srgbClr val="B1CBE5"/>
                    </a:solidFill>
                  </a:tcPr>
                </a:tc>
                <a:tc>
                  <a:txBody>
                    <a:bodyPr/>
                    <a:lstStyle/>
                    <a:p>
                      <a:pPr algn="ctr"/>
                      <a:r>
                        <a:rPr lang="en-AU" sz="1100" dirty="0"/>
                        <a:t>CPM</a:t>
                      </a:r>
                    </a:p>
                  </a:txBody>
                  <a:tcPr anchor="ctr">
                    <a:solidFill>
                      <a:srgbClr val="B1CBE5"/>
                    </a:solidFill>
                  </a:tcPr>
                </a:tc>
                <a:tc>
                  <a:txBody>
                    <a:bodyPr/>
                    <a:lstStyle/>
                    <a:p>
                      <a:pPr algn="ctr"/>
                      <a:r>
                        <a:rPr lang="en-AU" sz="1100" dirty="0"/>
                        <a:t>CPC</a:t>
                      </a:r>
                    </a:p>
                  </a:txBody>
                  <a:tcPr anchor="ctr">
                    <a:solidFill>
                      <a:srgbClr val="B1CBE5"/>
                    </a:solidFill>
                  </a:tcPr>
                </a:tc>
                <a:tc>
                  <a:txBody>
                    <a:bodyPr/>
                    <a:lstStyle/>
                    <a:p>
                      <a:pPr algn="ctr"/>
                      <a:r>
                        <a:rPr lang="en-AU" sz="1100" dirty="0"/>
                        <a:t>Spend</a:t>
                      </a:r>
                    </a:p>
                  </a:txBody>
                  <a:tcPr anchor="ctr">
                    <a:solidFill>
                      <a:srgbClr val="B1CBE5"/>
                    </a:solidFill>
                  </a:tcPr>
                </a:tc>
                <a:extLst>
                  <a:ext uri="{0D108BD9-81ED-4DB2-BD59-A6C34878D82A}">
                    <a16:rowId xmlns:a16="http://schemas.microsoft.com/office/drawing/2014/main" val="45355086"/>
                  </a:ext>
                </a:extLst>
              </a:tr>
              <a:tr h="225793">
                <a:tc>
                  <a:txBody>
                    <a:bodyPr/>
                    <a:lstStyle/>
                    <a:p>
                      <a:pPr algn="ctr"/>
                      <a:r>
                        <a:rPr lang="en-AU" sz="1100" dirty="0">
                          <a:solidFill>
                            <a:schemeClr val="tx1"/>
                          </a:solidFill>
                        </a:rPr>
                        <a:t>350,038</a:t>
                      </a:r>
                    </a:p>
                  </a:txBody>
                  <a:tcPr anchor="ctr">
                    <a:solidFill>
                      <a:schemeClr val="accent6">
                        <a:lumMod val="95000"/>
                      </a:schemeClr>
                    </a:solidFill>
                  </a:tcPr>
                </a:tc>
                <a:tc>
                  <a:txBody>
                    <a:bodyPr/>
                    <a:lstStyle/>
                    <a:p>
                      <a:pPr algn="ctr"/>
                      <a:r>
                        <a:rPr lang="en-AU" sz="1100" dirty="0"/>
                        <a:t>217,300</a:t>
                      </a:r>
                    </a:p>
                  </a:txBody>
                  <a:tcPr anchor="ctr">
                    <a:solidFill>
                      <a:schemeClr val="accent6">
                        <a:lumMod val="95000"/>
                      </a:schemeClr>
                    </a:solidFill>
                  </a:tcPr>
                </a:tc>
                <a:tc>
                  <a:txBody>
                    <a:bodyPr/>
                    <a:lstStyle/>
                    <a:p>
                      <a:pPr algn="ctr"/>
                      <a:r>
                        <a:rPr lang="en-AU" sz="1100" kern="1200" dirty="0">
                          <a:solidFill>
                            <a:schemeClr val="tx1"/>
                          </a:solidFill>
                          <a:latin typeface="+mn-lt"/>
                          <a:ea typeface="+mn-ea"/>
                          <a:cs typeface="+mn-cs"/>
                        </a:rPr>
                        <a:t>3.8</a:t>
                      </a:r>
                    </a:p>
                  </a:txBody>
                  <a:tcPr anchor="ctr">
                    <a:solidFill>
                      <a:schemeClr val="accent6">
                        <a:lumMod val="95000"/>
                      </a:schemeClr>
                    </a:solidFill>
                  </a:tcPr>
                </a:tc>
                <a:tc>
                  <a:txBody>
                    <a:bodyPr/>
                    <a:lstStyle/>
                    <a:p>
                      <a:pPr algn="ctr"/>
                      <a:r>
                        <a:rPr lang="en-AU" sz="1100" dirty="0">
                          <a:solidFill>
                            <a:schemeClr val="tx1"/>
                          </a:solidFill>
                        </a:rPr>
                        <a:t>266,408</a:t>
                      </a:r>
                    </a:p>
                  </a:txBody>
                  <a:tcPr anchor="ctr">
                    <a:solidFill>
                      <a:schemeClr val="accent6">
                        <a:lumMod val="95000"/>
                      </a:schemeClr>
                    </a:solidFill>
                  </a:tcPr>
                </a:tc>
                <a:tc>
                  <a:txBody>
                    <a:bodyPr/>
                    <a:lstStyle/>
                    <a:p>
                      <a:pPr algn="ctr"/>
                      <a:r>
                        <a:rPr lang="en-AU" sz="1100" dirty="0">
                          <a:solidFill>
                            <a:schemeClr val="tx1"/>
                          </a:solidFill>
                        </a:rPr>
                        <a:t>52,011</a:t>
                      </a:r>
                    </a:p>
                  </a:txBody>
                  <a:tcPr anchor="ctr">
                    <a:solidFill>
                      <a:schemeClr val="accent6">
                        <a:lumMod val="95000"/>
                      </a:schemeClr>
                    </a:solidFill>
                  </a:tcPr>
                </a:tc>
                <a:tc>
                  <a:txBody>
                    <a:bodyPr/>
                    <a:lstStyle/>
                    <a:p>
                      <a:pPr algn="ctr"/>
                      <a:r>
                        <a:rPr lang="en-AU" sz="1100" dirty="0">
                          <a:solidFill>
                            <a:schemeClr val="tx1"/>
                          </a:solidFill>
                        </a:rPr>
                        <a:t>.64%*</a:t>
                      </a:r>
                    </a:p>
                  </a:txBody>
                  <a:tcPr anchor="ctr">
                    <a:solidFill>
                      <a:schemeClr val="accent6">
                        <a:lumMod val="95000"/>
                      </a:schemeClr>
                    </a:solidFill>
                  </a:tcPr>
                </a:tc>
                <a:tc>
                  <a:txBody>
                    <a:bodyPr/>
                    <a:lstStyle/>
                    <a:p>
                      <a:pPr algn="ctr"/>
                      <a:r>
                        <a:rPr lang="en-AU" sz="1100" dirty="0">
                          <a:solidFill>
                            <a:schemeClr val="tx1"/>
                          </a:solidFill>
                        </a:rPr>
                        <a:t>$13.70</a:t>
                      </a:r>
                    </a:p>
                  </a:txBody>
                  <a:tcPr anchor="ctr">
                    <a:solidFill>
                      <a:schemeClr val="accent6">
                        <a:lumMod val="95000"/>
                      </a:schemeClr>
                    </a:solidFill>
                  </a:tcPr>
                </a:tc>
                <a:tc>
                  <a:txBody>
                    <a:bodyPr/>
                    <a:lstStyle/>
                    <a:p>
                      <a:pPr algn="ctr"/>
                      <a:r>
                        <a:rPr lang="en-AU" sz="1100" dirty="0">
                          <a:solidFill>
                            <a:schemeClr val="tx1"/>
                          </a:solidFill>
                        </a:rPr>
                        <a:t>$9.95**</a:t>
                      </a:r>
                    </a:p>
                  </a:txBody>
                  <a:tcPr anchor="ctr">
                    <a:solidFill>
                      <a:schemeClr val="accent6">
                        <a:lumMod val="95000"/>
                      </a:schemeClr>
                    </a:solidFill>
                  </a:tcPr>
                </a:tc>
                <a:tc>
                  <a:txBody>
                    <a:bodyPr/>
                    <a:lstStyle/>
                    <a:p>
                      <a:pPr algn="ctr"/>
                      <a:r>
                        <a:rPr lang="en-AU" sz="1100" dirty="0">
                          <a:solidFill>
                            <a:schemeClr val="tx1"/>
                          </a:solidFill>
                        </a:rPr>
                        <a:t>$4,884.7</a:t>
                      </a:r>
                    </a:p>
                  </a:txBody>
                  <a:tcPr anchor="ctr">
                    <a:solidFill>
                      <a:schemeClr val="accent6">
                        <a:lumMod val="95000"/>
                      </a:schemeClr>
                    </a:solidFill>
                  </a:tcPr>
                </a:tc>
                <a:extLst>
                  <a:ext uri="{0D108BD9-81ED-4DB2-BD59-A6C34878D82A}">
                    <a16:rowId xmlns:a16="http://schemas.microsoft.com/office/drawing/2014/main" val="211212119"/>
                  </a:ext>
                </a:extLst>
              </a:tr>
            </a:tbl>
          </a:graphicData>
        </a:graphic>
      </p:graphicFrame>
      <p:grpSp>
        <p:nvGrpSpPr>
          <p:cNvPr id="37" name="Group 36">
            <a:extLst>
              <a:ext uri="{FF2B5EF4-FFF2-40B4-BE49-F238E27FC236}">
                <a16:creationId xmlns:a16="http://schemas.microsoft.com/office/drawing/2014/main" id="{EA539C22-50C6-4A6A-911E-F7C11271D308}"/>
              </a:ext>
            </a:extLst>
          </p:cNvPr>
          <p:cNvGrpSpPr/>
          <p:nvPr/>
        </p:nvGrpSpPr>
        <p:grpSpPr>
          <a:xfrm>
            <a:off x="343185" y="3429000"/>
            <a:ext cx="2759980" cy="1893106"/>
            <a:chOff x="0" y="4547963"/>
            <a:chExt cx="2759980" cy="1893106"/>
          </a:xfrm>
        </p:grpSpPr>
        <p:sp>
          <p:nvSpPr>
            <p:cNvPr id="5" name="Rectangle 4">
              <a:extLst>
                <a:ext uri="{FF2B5EF4-FFF2-40B4-BE49-F238E27FC236}">
                  <a16:creationId xmlns:a16="http://schemas.microsoft.com/office/drawing/2014/main" id="{C777BB27-CA13-4CF0-A7BD-03BA450490B8}"/>
                </a:ext>
              </a:extLst>
            </p:cNvPr>
            <p:cNvSpPr/>
            <p:nvPr/>
          </p:nvSpPr>
          <p:spPr>
            <a:xfrm>
              <a:off x="499214" y="4547963"/>
              <a:ext cx="2115809" cy="492443"/>
            </a:xfrm>
            <a:prstGeom prst="rect">
              <a:avLst/>
            </a:prstGeom>
          </p:spPr>
          <p:txBody>
            <a:bodyPr wrap="square">
              <a:spAutoFit/>
            </a:bodyPr>
            <a:lstStyle/>
            <a:p>
              <a:pPr algn="ctr"/>
              <a:r>
                <a:rPr lang="en-AU" sz="1400" b="1" dirty="0">
                  <a:solidFill>
                    <a:srgbClr val="002B45"/>
                  </a:solidFill>
                  <a:latin typeface="Arial" panose="020B0604020202020204" pitchFamily="34" charset="0"/>
                  <a:cs typeface="Arial" panose="020B0604020202020204" pitchFamily="34" charset="0"/>
                </a:rPr>
                <a:t>Breakdown by device</a:t>
              </a:r>
              <a:br>
                <a:rPr lang="en-AU" sz="1400" b="1" dirty="0">
                  <a:solidFill>
                    <a:srgbClr val="002B45"/>
                  </a:solidFill>
                  <a:latin typeface="Arial" panose="020B0604020202020204" pitchFamily="34" charset="0"/>
                  <a:cs typeface="Arial" panose="020B0604020202020204" pitchFamily="34" charset="0"/>
                </a:rPr>
              </a:br>
              <a:r>
                <a:rPr lang="en-AU" sz="1100" dirty="0">
                  <a:solidFill>
                    <a:srgbClr val="002B45"/>
                  </a:solidFill>
                  <a:latin typeface="Arial" panose="020B0604020202020204" pitchFamily="34" charset="0"/>
                  <a:cs typeface="Arial" panose="020B0604020202020204" pitchFamily="34" charset="0"/>
                </a:rPr>
                <a:t>ENGAGEMENT</a:t>
              </a:r>
              <a:endParaRPr lang="en-AU" sz="1400" dirty="0">
                <a:solidFill>
                  <a:srgbClr val="002B45"/>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CC7EFF6-3EDA-490C-84A2-EE61CBF7FDAF}"/>
                </a:ext>
              </a:extLst>
            </p:cNvPr>
            <p:cNvGrpSpPr/>
            <p:nvPr/>
          </p:nvGrpSpPr>
          <p:grpSpPr>
            <a:xfrm>
              <a:off x="0" y="5060601"/>
              <a:ext cx="2759980" cy="1380468"/>
              <a:chOff x="167778" y="3683057"/>
              <a:chExt cx="2759980" cy="1380468"/>
            </a:xfrm>
          </p:grpSpPr>
          <p:pic>
            <p:nvPicPr>
              <p:cNvPr id="1026" name="Picture 2" descr="Related image">
                <a:extLst>
                  <a:ext uri="{FF2B5EF4-FFF2-40B4-BE49-F238E27FC236}">
                    <a16:creationId xmlns:a16="http://schemas.microsoft.com/office/drawing/2014/main" id="{AEEBCEDB-7545-420F-940B-C9A8810B615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33" b="17777"/>
              <a:stretch/>
            </p:blipFill>
            <p:spPr bwMode="auto">
              <a:xfrm>
                <a:off x="167778" y="3683057"/>
                <a:ext cx="2759980" cy="13804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8D45E32-9E3A-4851-AE3C-51329FA70C46}"/>
                  </a:ext>
                </a:extLst>
              </p:cNvPr>
              <p:cNvSpPr/>
              <p:nvPr/>
            </p:nvSpPr>
            <p:spPr>
              <a:xfrm>
                <a:off x="733590" y="4155708"/>
                <a:ext cx="1005273" cy="261610"/>
              </a:xfrm>
              <a:prstGeom prst="rect">
                <a:avLst/>
              </a:prstGeom>
            </p:spPr>
            <p:txBody>
              <a:bodyPr wrap="square">
                <a:spAutoFit/>
              </a:bodyPr>
              <a:lstStyle/>
              <a:p>
                <a:pPr algn="ctr"/>
                <a:r>
                  <a:rPr lang="en-AU" sz="1100" b="1" dirty="0">
                    <a:solidFill>
                      <a:srgbClr val="FF0000"/>
                    </a:solidFill>
                    <a:latin typeface="Arial" panose="020B0604020202020204" pitchFamily="34" charset="0"/>
                    <a:cs typeface="Arial" panose="020B0604020202020204" pitchFamily="34" charset="0"/>
                  </a:rPr>
                  <a:t>3.5%</a:t>
                </a:r>
              </a:p>
            </p:txBody>
          </p:sp>
          <p:sp>
            <p:nvSpPr>
              <p:cNvPr id="11" name="Rectangle 10">
                <a:extLst>
                  <a:ext uri="{FF2B5EF4-FFF2-40B4-BE49-F238E27FC236}">
                    <a16:creationId xmlns:a16="http://schemas.microsoft.com/office/drawing/2014/main" id="{DAC3049D-A00D-489D-AFE2-040B4D820F69}"/>
                  </a:ext>
                </a:extLst>
              </p:cNvPr>
              <p:cNvSpPr/>
              <p:nvPr/>
            </p:nvSpPr>
            <p:spPr>
              <a:xfrm>
                <a:off x="1806045" y="4458806"/>
                <a:ext cx="594605" cy="261610"/>
              </a:xfrm>
              <a:prstGeom prst="rect">
                <a:avLst/>
              </a:prstGeom>
            </p:spPr>
            <p:txBody>
              <a:bodyPr wrap="square">
                <a:spAutoFit/>
              </a:bodyPr>
              <a:lstStyle/>
              <a:p>
                <a:r>
                  <a:rPr lang="en-AU" sz="1050" b="1" dirty="0">
                    <a:solidFill>
                      <a:srgbClr val="00B050"/>
                    </a:solidFill>
                    <a:latin typeface="Arial" panose="020B0604020202020204" pitchFamily="34" charset="0"/>
                    <a:cs typeface="Arial" panose="020B0604020202020204" pitchFamily="34" charset="0"/>
                  </a:rPr>
                  <a:t>90%</a:t>
                </a:r>
              </a:p>
            </p:txBody>
          </p:sp>
          <p:sp>
            <p:nvSpPr>
              <p:cNvPr id="12" name="Rectangle 11">
                <a:extLst>
                  <a:ext uri="{FF2B5EF4-FFF2-40B4-BE49-F238E27FC236}">
                    <a16:creationId xmlns:a16="http://schemas.microsoft.com/office/drawing/2014/main" id="{C76B21FE-9B77-4B1D-AB4B-C70A7DC0D6D5}"/>
                  </a:ext>
                </a:extLst>
              </p:cNvPr>
              <p:cNvSpPr/>
              <p:nvPr/>
            </p:nvSpPr>
            <p:spPr>
              <a:xfrm>
                <a:off x="2183551" y="4251561"/>
                <a:ext cx="594605" cy="261610"/>
              </a:xfrm>
              <a:prstGeom prst="rect">
                <a:avLst/>
              </a:prstGeom>
            </p:spPr>
            <p:txBody>
              <a:bodyPr wrap="square">
                <a:spAutoFit/>
              </a:bodyPr>
              <a:lstStyle/>
              <a:p>
                <a:r>
                  <a:rPr lang="en-AU" sz="1050" b="1" dirty="0">
                    <a:solidFill>
                      <a:srgbClr val="FF0000"/>
                    </a:solidFill>
                    <a:latin typeface="Arial" panose="020B0604020202020204" pitchFamily="34" charset="0"/>
                    <a:cs typeface="Arial" panose="020B0604020202020204" pitchFamily="34" charset="0"/>
                  </a:rPr>
                  <a:t>6.5%</a:t>
                </a:r>
              </a:p>
            </p:txBody>
          </p:sp>
        </p:grpSp>
      </p:grpSp>
      <p:sp>
        <p:nvSpPr>
          <p:cNvPr id="13" name="AutoShape 4" descr="Image result for male and female silhouette">
            <a:extLst>
              <a:ext uri="{FF2B5EF4-FFF2-40B4-BE49-F238E27FC236}">
                <a16:creationId xmlns:a16="http://schemas.microsoft.com/office/drawing/2014/main" id="{99272A0A-FA87-4023-9FE4-49B884B08CE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nvGrpSpPr>
          <p:cNvPr id="36" name="Group 35">
            <a:extLst>
              <a:ext uri="{FF2B5EF4-FFF2-40B4-BE49-F238E27FC236}">
                <a16:creationId xmlns:a16="http://schemas.microsoft.com/office/drawing/2014/main" id="{BE58BAA8-3458-48F4-B2D8-ACB51827A1CE}"/>
              </a:ext>
            </a:extLst>
          </p:cNvPr>
          <p:cNvGrpSpPr/>
          <p:nvPr/>
        </p:nvGrpSpPr>
        <p:grpSpPr>
          <a:xfrm>
            <a:off x="6124832" y="3371479"/>
            <a:ext cx="1720419" cy="2087311"/>
            <a:chOff x="7674134" y="4597371"/>
            <a:chExt cx="1720419" cy="2087311"/>
          </a:xfrm>
        </p:grpSpPr>
        <p:sp>
          <p:nvSpPr>
            <p:cNvPr id="7" name="Rectangle 6">
              <a:extLst>
                <a:ext uri="{FF2B5EF4-FFF2-40B4-BE49-F238E27FC236}">
                  <a16:creationId xmlns:a16="http://schemas.microsoft.com/office/drawing/2014/main" id="{1D7C0566-2F1C-41B7-A9F1-3B534AAA5CB1}"/>
                </a:ext>
              </a:extLst>
            </p:cNvPr>
            <p:cNvSpPr/>
            <p:nvPr/>
          </p:nvSpPr>
          <p:spPr>
            <a:xfrm>
              <a:off x="7674134" y="4597371"/>
              <a:ext cx="1720419" cy="492443"/>
            </a:xfrm>
            <a:prstGeom prst="rect">
              <a:avLst/>
            </a:prstGeom>
          </p:spPr>
          <p:txBody>
            <a:bodyPr wrap="square">
              <a:spAutoFit/>
            </a:bodyPr>
            <a:lstStyle/>
            <a:p>
              <a:pPr algn="ctr"/>
              <a:r>
                <a:rPr lang="en-AU" sz="1400" b="1" dirty="0">
                  <a:solidFill>
                    <a:srgbClr val="002B45"/>
                  </a:solidFill>
                  <a:latin typeface="Arial" panose="020B0604020202020204" pitchFamily="34" charset="0"/>
                  <a:cs typeface="Arial" panose="020B0604020202020204" pitchFamily="34" charset="0"/>
                </a:rPr>
                <a:t>Gender</a:t>
              </a:r>
            </a:p>
            <a:p>
              <a:pPr algn="ctr"/>
              <a:r>
                <a:rPr lang="en-AU" sz="1100" dirty="0">
                  <a:solidFill>
                    <a:srgbClr val="002B45"/>
                  </a:solidFill>
                  <a:latin typeface="Arial" panose="020B0604020202020204" pitchFamily="34" charset="0"/>
                  <a:cs typeface="Arial" panose="020B0604020202020204" pitchFamily="34" charset="0"/>
                </a:rPr>
                <a:t>ENGAGEMENT</a:t>
              </a:r>
            </a:p>
          </p:txBody>
        </p:sp>
        <p:sp>
          <p:nvSpPr>
            <p:cNvPr id="15" name="Rectangle 14">
              <a:extLst>
                <a:ext uri="{FF2B5EF4-FFF2-40B4-BE49-F238E27FC236}">
                  <a16:creationId xmlns:a16="http://schemas.microsoft.com/office/drawing/2014/main" id="{FD18450D-7072-44A5-B138-689DAF024799}"/>
                </a:ext>
              </a:extLst>
            </p:cNvPr>
            <p:cNvSpPr/>
            <p:nvPr/>
          </p:nvSpPr>
          <p:spPr>
            <a:xfrm>
              <a:off x="7842626" y="6366693"/>
              <a:ext cx="680400" cy="200055"/>
            </a:xfrm>
            <a:prstGeom prst="rect">
              <a:avLst/>
            </a:prstGeom>
          </p:spPr>
          <p:txBody>
            <a:bodyPr wrap="square">
              <a:spAutoFit/>
            </a:bodyPr>
            <a:lstStyle/>
            <a:p>
              <a:pPr algn="ctr"/>
              <a:r>
                <a:rPr lang="en-AU" sz="700" b="1" dirty="0">
                  <a:solidFill>
                    <a:srgbClr val="002B45"/>
                  </a:solidFill>
                  <a:latin typeface="Arial" panose="020B0604020202020204" pitchFamily="34" charset="0"/>
                  <a:cs typeface="Arial" panose="020B0604020202020204" pitchFamily="34" charset="0"/>
                </a:rPr>
                <a:t>49%</a:t>
              </a:r>
            </a:p>
          </p:txBody>
        </p:sp>
        <p:sp>
          <p:nvSpPr>
            <p:cNvPr id="17" name="Rectangle 16">
              <a:extLst>
                <a:ext uri="{FF2B5EF4-FFF2-40B4-BE49-F238E27FC236}">
                  <a16:creationId xmlns:a16="http://schemas.microsoft.com/office/drawing/2014/main" id="{F74B6E6C-567B-45E8-9560-0AC424272F98}"/>
                </a:ext>
              </a:extLst>
            </p:cNvPr>
            <p:cNvSpPr/>
            <p:nvPr/>
          </p:nvSpPr>
          <p:spPr>
            <a:xfrm>
              <a:off x="8457232" y="6376905"/>
              <a:ext cx="680400" cy="307777"/>
            </a:xfrm>
            <a:prstGeom prst="rect">
              <a:avLst/>
            </a:prstGeom>
          </p:spPr>
          <p:txBody>
            <a:bodyPr wrap="square">
              <a:spAutoFit/>
            </a:bodyPr>
            <a:lstStyle/>
            <a:p>
              <a:pPr algn="ctr"/>
              <a:r>
                <a:rPr lang="en-AU" sz="700" b="1" dirty="0">
                  <a:solidFill>
                    <a:srgbClr val="002B45"/>
                  </a:solidFill>
                  <a:latin typeface="Arial" panose="020B0604020202020204" pitchFamily="34" charset="0"/>
                  <a:cs typeface="Arial" panose="020B0604020202020204" pitchFamily="34" charset="0"/>
                </a:rPr>
                <a:t>51%</a:t>
              </a:r>
              <a:endParaRPr lang="en-AU" sz="600" dirty="0">
                <a:solidFill>
                  <a:srgbClr val="002B45"/>
                </a:solidFill>
                <a:latin typeface="Arial" panose="020B0604020202020204" pitchFamily="34" charset="0"/>
                <a:cs typeface="Arial" panose="020B0604020202020204" pitchFamily="34" charset="0"/>
              </a:endParaRPr>
            </a:p>
            <a:p>
              <a:pPr algn="ctr"/>
              <a:endParaRPr lang="en-AU" sz="700" dirty="0">
                <a:solidFill>
                  <a:srgbClr val="002B45"/>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F980785B-8441-4DAC-A156-70A1A5B2E0F5}"/>
                </a:ext>
              </a:extLst>
            </p:cNvPr>
            <p:cNvPicPr>
              <a:picLocks noChangeAspect="1"/>
            </p:cNvPicPr>
            <p:nvPr/>
          </p:nvPicPr>
          <p:blipFill rotWithShape="1">
            <a:blip r:embed="rId4">
              <a:extLst>
                <a:ext uri="{28A0092B-C50C-407E-A947-70E740481C1C}">
                  <a14:useLocalDpi xmlns:a14="http://schemas.microsoft.com/office/drawing/2010/main" val="0"/>
                </a:ext>
              </a:extLst>
            </a:blip>
            <a:srcRect b="12164"/>
            <a:stretch/>
          </p:blipFill>
          <p:spPr>
            <a:xfrm>
              <a:off x="7727576" y="5152763"/>
              <a:ext cx="1483155" cy="1043231"/>
            </a:xfrm>
            <a:prstGeom prst="rect">
              <a:avLst/>
            </a:prstGeom>
          </p:spPr>
        </p:pic>
      </p:grpSp>
      <p:grpSp>
        <p:nvGrpSpPr>
          <p:cNvPr id="23" name="Group 22">
            <a:extLst>
              <a:ext uri="{FF2B5EF4-FFF2-40B4-BE49-F238E27FC236}">
                <a16:creationId xmlns:a16="http://schemas.microsoft.com/office/drawing/2014/main" id="{EF52299F-1AE2-4ADE-A421-388CF8C16B68}"/>
              </a:ext>
            </a:extLst>
          </p:cNvPr>
          <p:cNvGrpSpPr/>
          <p:nvPr/>
        </p:nvGrpSpPr>
        <p:grpSpPr>
          <a:xfrm>
            <a:off x="2886710" y="3377330"/>
            <a:ext cx="3427022" cy="2145624"/>
            <a:chOff x="3463075" y="4721189"/>
            <a:chExt cx="3427022" cy="2145624"/>
          </a:xfrm>
        </p:grpSpPr>
        <p:sp>
          <p:nvSpPr>
            <p:cNvPr id="6" name="Rectangle 5">
              <a:extLst>
                <a:ext uri="{FF2B5EF4-FFF2-40B4-BE49-F238E27FC236}">
                  <a16:creationId xmlns:a16="http://schemas.microsoft.com/office/drawing/2014/main" id="{07756F76-F2BA-4ACD-A415-1D2F7EA7525F}"/>
                </a:ext>
              </a:extLst>
            </p:cNvPr>
            <p:cNvSpPr/>
            <p:nvPr/>
          </p:nvSpPr>
          <p:spPr>
            <a:xfrm>
              <a:off x="3463075" y="4721189"/>
              <a:ext cx="3372694" cy="492443"/>
            </a:xfrm>
            <a:prstGeom prst="rect">
              <a:avLst/>
            </a:prstGeom>
          </p:spPr>
          <p:txBody>
            <a:bodyPr wrap="square">
              <a:spAutoFit/>
            </a:bodyPr>
            <a:lstStyle/>
            <a:p>
              <a:pPr algn="ctr"/>
              <a:r>
                <a:rPr lang="en-AU" sz="1400" b="1" dirty="0">
                  <a:solidFill>
                    <a:srgbClr val="002B45"/>
                  </a:solidFill>
                  <a:latin typeface="Arial" panose="020B0604020202020204" pitchFamily="34" charset="0"/>
                  <a:cs typeface="Arial" panose="020B0604020202020204" pitchFamily="34" charset="0"/>
                </a:rPr>
                <a:t>Age</a:t>
              </a:r>
            </a:p>
            <a:p>
              <a:pPr algn="ctr"/>
              <a:r>
                <a:rPr lang="en-AU" sz="1100" dirty="0">
                  <a:solidFill>
                    <a:srgbClr val="002B45"/>
                  </a:solidFill>
                  <a:latin typeface="Arial" panose="020B0604020202020204" pitchFamily="34" charset="0"/>
                  <a:cs typeface="Arial" panose="020B0604020202020204" pitchFamily="34" charset="0"/>
                </a:rPr>
                <a:t>ENGAGEMENT</a:t>
              </a:r>
            </a:p>
          </p:txBody>
        </p:sp>
        <p:sp>
          <p:nvSpPr>
            <p:cNvPr id="18" name="Rectangle 17">
              <a:extLst>
                <a:ext uri="{FF2B5EF4-FFF2-40B4-BE49-F238E27FC236}">
                  <a16:creationId xmlns:a16="http://schemas.microsoft.com/office/drawing/2014/main" id="{1FF6696C-514C-4EF1-B013-FCAD44EEC4B5}"/>
                </a:ext>
              </a:extLst>
            </p:cNvPr>
            <p:cNvSpPr/>
            <p:nvPr/>
          </p:nvSpPr>
          <p:spPr>
            <a:xfrm>
              <a:off x="3576055" y="6343594"/>
              <a:ext cx="432241" cy="415498"/>
            </a:xfrm>
            <a:prstGeom prst="rect">
              <a:avLst/>
            </a:prstGeom>
          </p:spPr>
          <p:txBody>
            <a:bodyPr wrap="square">
              <a:spAutoFit/>
            </a:bodyPr>
            <a:lstStyle/>
            <a:p>
              <a:pPr algn="ctr"/>
              <a:r>
                <a:rPr lang="en-AU" sz="700" dirty="0">
                  <a:solidFill>
                    <a:srgbClr val="002B45"/>
                  </a:solidFill>
                  <a:latin typeface="Arial" panose="020B0604020202020204" pitchFamily="34" charset="0"/>
                  <a:cs typeface="Arial" panose="020B0604020202020204" pitchFamily="34" charset="0"/>
                </a:rPr>
                <a:t>18-24</a:t>
              </a:r>
            </a:p>
            <a:p>
              <a:pPr algn="ctr"/>
              <a:endParaRPr lang="en-AU" sz="700" dirty="0">
                <a:solidFill>
                  <a:srgbClr val="002B45"/>
                </a:solidFill>
                <a:latin typeface="Arial" panose="020B0604020202020204" pitchFamily="34" charset="0"/>
                <a:cs typeface="Arial" panose="020B0604020202020204" pitchFamily="34" charset="0"/>
              </a:endParaRPr>
            </a:p>
            <a:p>
              <a:pPr algn="ctr"/>
              <a:r>
                <a:rPr lang="en-AU" sz="700" b="1" dirty="0">
                  <a:solidFill>
                    <a:srgbClr val="00B050"/>
                  </a:solidFill>
                  <a:latin typeface="Arial" panose="020B0604020202020204" pitchFamily="34" charset="0"/>
                  <a:cs typeface="Arial" panose="020B0604020202020204" pitchFamily="34" charset="0"/>
                </a:rPr>
                <a:t>20%</a:t>
              </a:r>
            </a:p>
          </p:txBody>
        </p:sp>
        <p:pic>
          <p:nvPicPr>
            <p:cNvPr id="1032" name="Picture 8" descr="Image result for person icon">
              <a:extLst>
                <a:ext uri="{FF2B5EF4-FFF2-40B4-BE49-F238E27FC236}">
                  <a16:creationId xmlns:a16="http://schemas.microsoft.com/office/drawing/2014/main" id="{F1208286-E4FC-41B5-B09C-DF774883B4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7403" y="5584671"/>
              <a:ext cx="604179" cy="6431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Image result for person icon">
              <a:extLst>
                <a:ext uri="{FF2B5EF4-FFF2-40B4-BE49-F238E27FC236}">
                  <a16:creationId xmlns:a16="http://schemas.microsoft.com/office/drawing/2014/main" id="{8847596A-D32A-4CDC-800A-10BBC27252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4311" y="5500278"/>
              <a:ext cx="726088" cy="7729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Image result for person icon">
              <a:extLst>
                <a:ext uri="{FF2B5EF4-FFF2-40B4-BE49-F238E27FC236}">
                  <a16:creationId xmlns:a16="http://schemas.microsoft.com/office/drawing/2014/main" id="{AF914149-A426-4B47-9E57-718E69C6E5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39657" y="5352087"/>
              <a:ext cx="847103" cy="9017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Image result for person icon">
              <a:extLst>
                <a:ext uri="{FF2B5EF4-FFF2-40B4-BE49-F238E27FC236}">
                  <a16:creationId xmlns:a16="http://schemas.microsoft.com/office/drawing/2014/main" id="{C3481140-170D-4D5B-B987-9F9517D1078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4646" y="5223259"/>
              <a:ext cx="968119" cy="10306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Image result for person icon">
              <a:extLst>
                <a:ext uri="{FF2B5EF4-FFF2-40B4-BE49-F238E27FC236}">
                  <a16:creationId xmlns:a16="http://schemas.microsoft.com/office/drawing/2014/main" id="{919BAA9A-AC35-4DC7-A7E9-63F9DE83BE0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4763" y="5095880"/>
              <a:ext cx="1089134" cy="11594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Image result for person icon">
              <a:extLst>
                <a:ext uri="{FF2B5EF4-FFF2-40B4-BE49-F238E27FC236}">
                  <a16:creationId xmlns:a16="http://schemas.microsoft.com/office/drawing/2014/main" id="{7347700B-17C5-49D4-B4FF-D2CC9E646A5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79947" y="4984968"/>
              <a:ext cx="1210150" cy="128827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726FD48A-336F-4F81-A3C8-2E872A18B3FF}"/>
                </a:ext>
              </a:extLst>
            </p:cNvPr>
            <p:cNvSpPr/>
            <p:nvPr/>
          </p:nvSpPr>
          <p:spPr>
            <a:xfrm>
              <a:off x="4008295" y="6343593"/>
              <a:ext cx="450661" cy="523220"/>
            </a:xfrm>
            <a:prstGeom prst="rect">
              <a:avLst/>
            </a:prstGeom>
          </p:spPr>
          <p:txBody>
            <a:bodyPr wrap="square">
              <a:spAutoFit/>
            </a:bodyPr>
            <a:lstStyle/>
            <a:p>
              <a:pPr algn="ctr"/>
              <a:r>
                <a:rPr lang="en-AU" sz="700" dirty="0">
                  <a:solidFill>
                    <a:srgbClr val="002B45"/>
                  </a:solidFill>
                  <a:latin typeface="Arial" panose="020B0604020202020204" pitchFamily="34" charset="0"/>
                  <a:cs typeface="Arial" panose="020B0604020202020204" pitchFamily="34" charset="0"/>
                </a:rPr>
                <a:t>25-34</a:t>
              </a:r>
            </a:p>
            <a:p>
              <a:pPr algn="ctr"/>
              <a:endParaRPr lang="en-AU" sz="700" b="1" dirty="0">
                <a:solidFill>
                  <a:srgbClr val="002B45"/>
                </a:solidFill>
                <a:latin typeface="Arial" panose="020B0604020202020204" pitchFamily="34" charset="0"/>
                <a:cs typeface="Arial" panose="020B0604020202020204" pitchFamily="34" charset="0"/>
              </a:endParaRPr>
            </a:p>
            <a:p>
              <a:pPr algn="ctr"/>
              <a:r>
                <a:rPr lang="en-AU" sz="700" b="1" dirty="0">
                  <a:solidFill>
                    <a:srgbClr val="00B050"/>
                  </a:solidFill>
                  <a:latin typeface="Arial" panose="020B0604020202020204" pitchFamily="34" charset="0"/>
                  <a:cs typeface="Arial" panose="020B0604020202020204" pitchFamily="34" charset="0"/>
                </a:rPr>
                <a:t>44% </a:t>
              </a:r>
            </a:p>
            <a:p>
              <a:pPr algn="ctr"/>
              <a:endParaRPr lang="en-AU" sz="700" dirty="0">
                <a:solidFill>
                  <a:srgbClr val="002B45"/>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3013F993-C082-4B2B-B031-33C6F83FB8CC}"/>
                </a:ext>
              </a:extLst>
            </p:cNvPr>
            <p:cNvSpPr/>
            <p:nvPr/>
          </p:nvSpPr>
          <p:spPr>
            <a:xfrm>
              <a:off x="4451229" y="6343592"/>
              <a:ext cx="450661" cy="523220"/>
            </a:xfrm>
            <a:prstGeom prst="rect">
              <a:avLst/>
            </a:prstGeom>
          </p:spPr>
          <p:txBody>
            <a:bodyPr wrap="square">
              <a:spAutoFit/>
            </a:bodyPr>
            <a:lstStyle/>
            <a:p>
              <a:pPr algn="ctr"/>
              <a:r>
                <a:rPr lang="en-AU" sz="700" dirty="0">
                  <a:solidFill>
                    <a:srgbClr val="002B45"/>
                  </a:solidFill>
                  <a:latin typeface="Arial" panose="020B0604020202020204" pitchFamily="34" charset="0"/>
                  <a:cs typeface="Arial" panose="020B0604020202020204" pitchFamily="34" charset="0"/>
                </a:rPr>
                <a:t>35-44</a:t>
              </a:r>
            </a:p>
            <a:p>
              <a:pPr algn="ctr"/>
              <a:endParaRPr lang="en-AU" sz="700" dirty="0">
                <a:solidFill>
                  <a:srgbClr val="002B45"/>
                </a:solidFill>
                <a:latin typeface="Arial" panose="020B0604020202020204" pitchFamily="34" charset="0"/>
                <a:cs typeface="Arial" panose="020B0604020202020204" pitchFamily="34" charset="0"/>
              </a:endParaRPr>
            </a:p>
            <a:p>
              <a:pPr algn="ctr"/>
              <a:r>
                <a:rPr lang="en-AU" sz="700" b="1" dirty="0">
                  <a:solidFill>
                    <a:srgbClr val="002B45"/>
                  </a:solidFill>
                  <a:latin typeface="Arial" panose="020B0604020202020204" pitchFamily="34" charset="0"/>
                  <a:cs typeface="Arial" panose="020B0604020202020204" pitchFamily="34" charset="0"/>
                </a:rPr>
                <a:t>13%</a:t>
              </a:r>
            </a:p>
            <a:p>
              <a:pPr algn="ctr"/>
              <a:endParaRPr lang="en-AU" sz="700" dirty="0">
                <a:solidFill>
                  <a:srgbClr val="002B45"/>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C085C522-6FD5-4C6A-A5A7-30E9D49A8E0C}"/>
                </a:ext>
              </a:extLst>
            </p:cNvPr>
            <p:cNvSpPr/>
            <p:nvPr/>
          </p:nvSpPr>
          <p:spPr>
            <a:xfrm>
              <a:off x="4924092" y="6343591"/>
              <a:ext cx="450661" cy="523220"/>
            </a:xfrm>
            <a:prstGeom prst="rect">
              <a:avLst/>
            </a:prstGeom>
          </p:spPr>
          <p:txBody>
            <a:bodyPr wrap="square">
              <a:spAutoFit/>
            </a:bodyPr>
            <a:lstStyle/>
            <a:p>
              <a:pPr algn="ctr"/>
              <a:r>
                <a:rPr lang="en-AU" sz="700" dirty="0">
                  <a:solidFill>
                    <a:srgbClr val="002B45"/>
                  </a:solidFill>
                  <a:latin typeface="Arial" panose="020B0604020202020204" pitchFamily="34" charset="0"/>
                  <a:cs typeface="Arial" panose="020B0604020202020204" pitchFamily="34" charset="0"/>
                </a:rPr>
                <a:t>45-54</a:t>
              </a:r>
            </a:p>
            <a:p>
              <a:pPr algn="ctr"/>
              <a:endParaRPr lang="en-AU" sz="700" dirty="0">
                <a:solidFill>
                  <a:srgbClr val="002B45"/>
                </a:solidFill>
                <a:latin typeface="Arial" panose="020B0604020202020204" pitchFamily="34" charset="0"/>
                <a:cs typeface="Arial" panose="020B0604020202020204" pitchFamily="34" charset="0"/>
              </a:endParaRPr>
            </a:p>
            <a:p>
              <a:pPr algn="ctr"/>
              <a:r>
                <a:rPr lang="en-AU" sz="700" b="1" dirty="0">
                  <a:solidFill>
                    <a:srgbClr val="FF0000"/>
                  </a:solidFill>
                  <a:latin typeface="Arial" panose="020B0604020202020204" pitchFamily="34" charset="0"/>
                  <a:cs typeface="Arial" panose="020B0604020202020204" pitchFamily="34" charset="0"/>
                </a:rPr>
                <a:t>8%</a:t>
              </a:r>
            </a:p>
            <a:p>
              <a:pPr algn="ctr"/>
              <a:endParaRPr lang="en-AU" sz="700" dirty="0">
                <a:solidFill>
                  <a:srgbClr val="002B45"/>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00896F7A-7BF4-4602-B02E-871C0C4865F6}"/>
                </a:ext>
              </a:extLst>
            </p:cNvPr>
            <p:cNvSpPr/>
            <p:nvPr/>
          </p:nvSpPr>
          <p:spPr>
            <a:xfrm>
              <a:off x="5461079" y="6343591"/>
              <a:ext cx="450661" cy="523220"/>
            </a:xfrm>
            <a:prstGeom prst="rect">
              <a:avLst/>
            </a:prstGeom>
          </p:spPr>
          <p:txBody>
            <a:bodyPr wrap="square">
              <a:spAutoFit/>
            </a:bodyPr>
            <a:lstStyle/>
            <a:p>
              <a:pPr algn="ctr"/>
              <a:r>
                <a:rPr lang="en-AU" sz="700" dirty="0">
                  <a:solidFill>
                    <a:srgbClr val="002B45"/>
                  </a:solidFill>
                  <a:latin typeface="Arial" panose="020B0604020202020204" pitchFamily="34" charset="0"/>
                  <a:cs typeface="Arial" panose="020B0604020202020204" pitchFamily="34" charset="0"/>
                </a:rPr>
                <a:t>55-64</a:t>
              </a:r>
            </a:p>
            <a:p>
              <a:pPr algn="ctr"/>
              <a:endParaRPr lang="en-AU" sz="700" dirty="0">
                <a:solidFill>
                  <a:srgbClr val="002B45"/>
                </a:solidFill>
                <a:latin typeface="Arial" panose="020B0604020202020204" pitchFamily="34" charset="0"/>
                <a:cs typeface="Arial" panose="020B0604020202020204" pitchFamily="34" charset="0"/>
              </a:endParaRPr>
            </a:p>
            <a:p>
              <a:pPr algn="ctr"/>
              <a:r>
                <a:rPr lang="en-AU" sz="700" b="1" dirty="0">
                  <a:solidFill>
                    <a:srgbClr val="FF0000"/>
                  </a:solidFill>
                  <a:latin typeface="Arial" panose="020B0604020202020204" pitchFamily="34" charset="0"/>
                  <a:cs typeface="Arial" panose="020B0604020202020204" pitchFamily="34" charset="0"/>
                </a:rPr>
                <a:t>7%</a:t>
              </a:r>
            </a:p>
            <a:p>
              <a:pPr algn="ctr"/>
              <a:endParaRPr lang="en-AU" sz="700" dirty="0">
                <a:solidFill>
                  <a:srgbClr val="002B45"/>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881DEA06-14FA-42D8-A514-18B4E260D28B}"/>
                </a:ext>
              </a:extLst>
            </p:cNvPr>
            <p:cNvSpPr/>
            <p:nvPr/>
          </p:nvSpPr>
          <p:spPr>
            <a:xfrm>
              <a:off x="6135827" y="6343590"/>
              <a:ext cx="374525" cy="523220"/>
            </a:xfrm>
            <a:prstGeom prst="rect">
              <a:avLst/>
            </a:prstGeom>
          </p:spPr>
          <p:txBody>
            <a:bodyPr wrap="square">
              <a:spAutoFit/>
            </a:bodyPr>
            <a:lstStyle/>
            <a:p>
              <a:pPr algn="ctr"/>
              <a:r>
                <a:rPr lang="en-AU" sz="700" dirty="0">
                  <a:solidFill>
                    <a:srgbClr val="002B45"/>
                  </a:solidFill>
                  <a:latin typeface="Arial" panose="020B0604020202020204" pitchFamily="34" charset="0"/>
                  <a:cs typeface="Arial" panose="020B0604020202020204" pitchFamily="34" charset="0"/>
                </a:rPr>
                <a:t>64+</a:t>
              </a:r>
            </a:p>
            <a:p>
              <a:pPr algn="ctr"/>
              <a:endParaRPr lang="en-AU" sz="700" dirty="0">
                <a:solidFill>
                  <a:srgbClr val="002B45"/>
                </a:solidFill>
                <a:latin typeface="Arial" panose="020B0604020202020204" pitchFamily="34" charset="0"/>
                <a:cs typeface="Arial" panose="020B0604020202020204" pitchFamily="34" charset="0"/>
              </a:endParaRPr>
            </a:p>
            <a:p>
              <a:pPr algn="ctr"/>
              <a:r>
                <a:rPr lang="en-AU" sz="700" b="1" dirty="0">
                  <a:solidFill>
                    <a:srgbClr val="FF0000"/>
                  </a:solidFill>
                  <a:latin typeface="Arial" panose="020B0604020202020204" pitchFamily="34" charset="0"/>
                  <a:cs typeface="Arial" panose="020B0604020202020204" pitchFamily="34" charset="0"/>
                </a:rPr>
                <a:t>6%</a:t>
              </a:r>
            </a:p>
            <a:p>
              <a:pPr algn="ctr"/>
              <a:endParaRPr lang="en-AU" sz="700" dirty="0">
                <a:solidFill>
                  <a:srgbClr val="002B45"/>
                </a:solidFill>
                <a:latin typeface="Arial" panose="020B0604020202020204" pitchFamily="34" charset="0"/>
                <a:cs typeface="Arial" panose="020B0604020202020204" pitchFamily="34" charset="0"/>
              </a:endParaRPr>
            </a:p>
          </p:txBody>
        </p:sp>
      </p:grpSp>
      <p:sp>
        <p:nvSpPr>
          <p:cNvPr id="38" name="Rectangle 37">
            <a:extLst>
              <a:ext uri="{FF2B5EF4-FFF2-40B4-BE49-F238E27FC236}">
                <a16:creationId xmlns:a16="http://schemas.microsoft.com/office/drawing/2014/main" id="{91FAD525-DF00-46FF-90D7-677B5E8EF9D6}"/>
              </a:ext>
            </a:extLst>
          </p:cNvPr>
          <p:cNvSpPr/>
          <p:nvPr/>
        </p:nvSpPr>
        <p:spPr>
          <a:xfrm>
            <a:off x="480681" y="6044099"/>
            <a:ext cx="11200829" cy="704488"/>
          </a:xfrm>
          <a:prstGeom prst="rect">
            <a:avLst/>
          </a:prstGeom>
        </p:spPr>
        <p:txBody>
          <a:bodyPr wrap="square">
            <a:spAutoFit/>
          </a:bodyPr>
          <a:lstStyle/>
          <a:p>
            <a:pPr>
              <a:lnSpc>
                <a:spcPct val="150000"/>
              </a:lnSpc>
            </a:pPr>
            <a:r>
              <a:rPr lang="en-AU" sz="800" dirty="0">
                <a:latin typeface="Arial" panose="020B0604020202020204" pitchFamily="34" charset="0"/>
                <a:cs typeface="Arial" panose="020B0604020202020204" pitchFamily="34" charset="0"/>
              </a:rPr>
              <a:t>*Fatberg CTR was .003</a:t>
            </a:r>
          </a:p>
          <a:p>
            <a:pPr>
              <a:lnSpc>
                <a:spcPct val="150000"/>
              </a:lnSpc>
            </a:pPr>
            <a:r>
              <a:rPr lang="en-AU" sz="800" dirty="0">
                <a:latin typeface="Arial" panose="020B0604020202020204" pitchFamily="34" charset="0"/>
                <a:cs typeface="Arial" panose="020B0604020202020204" pitchFamily="34" charset="0"/>
              </a:rPr>
              <a:t>**Fatberg CPC was $423</a:t>
            </a:r>
          </a:p>
          <a:p>
            <a:pPr>
              <a:lnSpc>
                <a:spcPct val="150000"/>
              </a:lnSpc>
            </a:pPr>
            <a:r>
              <a:rPr lang="en-AU" sz="1200" dirty="0">
                <a:solidFill>
                  <a:srgbClr val="002B45"/>
                </a:solidFill>
                <a:latin typeface="Arial" panose="020B0604020202020204" pitchFamily="34" charset="0"/>
                <a:cs typeface="Arial" panose="020B0604020202020204" pitchFamily="34" charset="0"/>
              </a:rPr>
              <a:t> </a:t>
            </a:r>
          </a:p>
        </p:txBody>
      </p:sp>
      <p:grpSp>
        <p:nvGrpSpPr>
          <p:cNvPr id="39" name="Group 38">
            <a:extLst>
              <a:ext uri="{FF2B5EF4-FFF2-40B4-BE49-F238E27FC236}">
                <a16:creationId xmlns:a16="http://schemas.microsoft.com/office/drawing/2014/main" id="{9B3FBDB1-07EB-41CF-982F-11A29ABDE1B7}"/>
              </a:ext>
            </a:extLst>
          </p:cNvPr>
          <p:cNvGrpSpPr/>
          <p:nvPr/>
        </p:nvGrpSpPr>
        <p:grpSpPr>
          <a:xfrm>
            <a:off x="7836328" y="3392365"/>
            <a:ext cx="1720419" cy="2015229"/>
            <a:chOff x="9844745" y="4441778"/>
            <a:chExt cx="1720419" cy="2015229"/>
          </a:xfrm>
        </p:grpSpPr>
        <p:sp>
          <p:nvSpPr>
            <p:cNvPr id="40" name="Rectangle 39">
              <a:extLst>
                <a:ext uri="{FF2B5EF4-FFF2-40B4-BE49-F238E27FC236}">
                  <a16:creationId xmlns:a16="http://schemas.microsoft.com/office/drawing/2014/main" id="{CACC446F-E6C5-4FDF-8600-C57640DCA3D2}"/>
                </a:ext>
              </a:extLst>
            </p:cNvPr>
            <p:cNvSpPr/>
            <p:nvPr/>
          </p:nvSpPr>
          <p:spPr>
            <a:xfrm>
              <a:off x="9844745" y="4441778"/>
              <a:ext cx="1720419" cy="492443"/>
            </a:xfrm>
            <a:prstGeom prst="rect">
              <a:avLst/>
            </a:prstGeom>
          </p:spPr>
          <p:txBody>
            <a:bodyPr wrap="square">
              <a:spAutoFit/>
            </a:bodyPr>
            <a:lstStyle/>
            <a:p>
              <a:pPr algn="ctr"/>
              <a:r>
                <a:rPr lang="en-AU" sz="1400" b="1" dirty="0">
                  <a:solidFill>
                    <a:srgbClr val="002B45"/>
                  </a:solidFill>
                  <a:latin typeface="Arial" panose="020B0604020202020204" pitchFamily="34" charset="0"/>
                  <a:cs typeface="Arial" panose="020B0604020202020204" pitchFamily="34" charset="0"/>
                </a:rPr>
                <a:t>Channel</a:t>
              </a:r>
            </a:p>
            <a:p>
              <a:pPr algn="ctr"/>
              <a:r>
                <a:rPr lang="en-AU" sz="1100" dirty="0">
                  <a:solidFill>
                    <a:srgbClr val="002B45"/>
                  </a:solidFill>
                  <a:latin typeface="Arial" panose="020B0604020202020204" pitchFamily="34" charset="0"/>
                  <a:cs typeface="Arial" panose="020B0604020202020204" pitchFamily="34" charset="0"/>
                </a:rPr>
                <a:t>ENGAGEMENT</a:t>
              </a:r>
            </a:p>
          </p:txBody>
        </p:sp>
        <p:sp>
          <p:nvSpPr>
            <p:cNvPr id="41" name="Rectangle 40">
              <a:extLst>
                <a:ext uri="{FF2B5EF4-FFF2-40B4-BE49-F238E27FC236}">
                  <a16:creationId xmlns:a16="http://schemas.microsoft.com/office/drawing/2014/main" id="{5446C0A9-1CE9-4EF8-B9DA-DBF2612D6333}"/>
                </a:ext>
              </a:extLst>
            </p:cNvPr>
            <p:cNvSpPr/>
            <p:nvPr/>
          </p:nvSpPr>
          <p:spPr>
            <a:xfrm>
              <a:off x="9910351" y="6160314"/>
              <a:ext cx="680400" cy="200055"/>
            </a:xfrm>
            <a:prstGeom prst="rect">
              <a:avLst/>
            </a:prstGeom>
          </p:spPr>
          <p:txBody>
            <a:bodyPr wrap="square">
              <a:spAutoFit/>
            </a:bodyPr>
            <a:lstStyle/>
            <a:p>
              <a:pPr algn="ctr"/>
              <a:r>
                <a:rPr lang="en-AU" sz="700" b="1" dirty="0">
                  <a:solidFill>
                    <a:srgbClr val="00B050"/>
                  </a:solidFill>
                  <a:latin typeface="Arial" panose="020B0604020202020204" pitchFamily="34" charset="0"/>
                  <a:cs typeface="Arial" panose="020B0604020202020204" pitchFamily="34" charset="0"/>
                </a:rPr>
                <a:t>78%</a:t>
              </a:r>
            </a:p>
          </p:txBody>
        </p:sp>
        <p:sp>
          <p:nvSpPr>
            <p:cNvPr id="42" name="Rectangle 41">
              <a:extLst>
                <a:ext uri="{FF2B5EF4-FFF2-40B4-BE49-F238E27FC236}">
                  <a16:creationId xmlns:a16="http://schemas.microsoft.com/office/drawing/2014/main" id="{7D0BD481-4406-4A77-A218-02C5EF75660D}"/>
                </a:ext>
              </a:extLst>
            </p:cNvPr>
            <p:cNvSpPr/>
            <p:nvPr/>
          </p:nvSpPr>
          <p:spPr>
            <a:xfrm>
              <a:off x="10820412" y="6149230"/>
              <a:ext cx="680400" cy="307777"/>
            </a:xfrm>
            <a:prstGeom prst="rect">
              <a:avLst/>
            </a:prstGeom>
          </p:spPr>
          <p:txBody>
            <a:bodyPr wrap="square">
              <a:spAutoFit/>
            </a:bodyPr>
            <a:lstStyle/>
            <a:p>
              <a:pPr algn="ctr"/>
              <a:r>
                <a:rPr lang="en-AU" sz="700" b="1" dirty="0">
                  <a:solidFill>
                    <a:srgbClr val="FF0000"/>
                  </a:solidFill>
                  <a:latin typeface="Arial" panose="020B0604020202020204" pitchFamily="34" charset="0"/>
                  <a:cs typeface="Arial" panose="020B0604020202020204" pitchFamily="34" charset="0"/>
                </a:rPr>
                <a:t>22%</a:t>
              </a:r>
              <a:endParaRPr lang="en-AU" sz="600" dirty="0">
                <a:solidFill>
                  <a:srgbClr val="FF0000"/>
                </a:solidFill>
                <a:latin typeface="Arial" panose="020B0604020202020204" pitchFamily="34" charset="0"/>
                <a:cs typeface="Arial" panose="020B0604020202020204" pitchFamily="34" charset="0"/>
              </a:endParaRPr>
            </a:p>
            <a:p>
              <a:pPr algn="ctr"/>
              <a:endParaRPr lang="en-AU" sz="700" dirty="0">
                <a:solidFill>
                  <a:srgbClr val="002B45"/>
                </a:solidFill>
                <a:latin typeface="Arial" panose="020B0604020202020204" pitchFamily="34" charset="0"/>
                <a:cs typeface="Arial" panose="020B0604020202020204" pitchFamily="34" charset="0"/>
              </a:endParaRPr>
            </a:p>
          </p:txBody>
        </p:sp>
      </p:grpSp>
      <p:pic>
        <p:nvPicPr>
          <p:cNvPr id="2050" name="Picture 2" descr="Thermosolar Hive with 2 National boxes - brood, brood coating: no ...">
            <a:extLst>
              <a:ext uri="{FF2B5EF4-FFF2-40B4-BE49-F238E27FC236}">
                <a16:creationId xmlns:a16="http://schemas.microsoft.com/office/drawing/2014/main" id="{F2FD7D6C-98F2-4EB3-94B7-817B4027AB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65732" y="4078969"/>
            <a:ext cx="680399" cy="6803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stagram logo mono - MRBTA">
            <a:extLst>
              <a:ext uri="{FF2B5EF4-FFF2-40B4-BE49-F238E27FC236}">
                <a16:creationId xmlns:a16="http://schemas.microsoft.com/office/drawing/2014/main" id="{102F9F80-D94B-47A1-88BA-764FB859A28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57768" y="4054804"/>
            <a:ext cx="788854" cy="788854"/>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B58991A4-D103-4B3E-A64C-446B3B142471}"/>
              </a:ext>
            </a:extLst>
          </p:cNvPr>
          <p:cNvSpPr/>
          <p:nvPr/>
        </p:nvSpPr>
        <p:spPr>
          <a:xfrm>
            <a:off x="9907773" y="2031768"/>
            <a:ext cx="1899879" cy="461665"/>
          </a:xfrm>
          <a:prstGeom prst="rect">
            <a:avLst/>
          </a:prstGeom>
        </p:spPr>
        <p:txBody>
          <a:bodyPr wrap="none">
            <a:spAutoFit/>
          </a:bodyPr>
          <a:lstStyle/>
          <a:p>
            <a:r>
              <a:rPr lang="en-AU" sz="1200" dirty="0">
                <a:solidFill>
                  <a:srgbClr val="002B45"/>
                </a:solidFill>
                <a:latin typeface="Arial" panose="020B0604020202020204" pitchFamily="34" charset="0"/>
                <a:cs typeface="Arial" panose="020B0604020202020204" pitchFamily="34" charset="0"/>
              </a:rPr>
              <a:t>Best performing creative </a:t>
            </a:r>
          </a:p>
          <a:p>
            <a:r>
              <a:rPr lang="en-AU" sz="1200" dirty="0">
                <a:solidFill>
                  <a:srgbClr val="002B45"/>
                </a:solidFill>
                <a:latin typeface="Arial" panose="020B0604020202020204" pitchFamily="34" charset="0"/>
                <a:cs typeface="Arial" panose="020B0604020202020204" pitchFamily="34" charset="0"/>
              </a:rPr>
              <a:t>(in terms of engagement)</a:t>
            </a:r>
            <a:endParaRPr lang="en-AU" sz="1200" dirty="0"/>
          </a:p>
        </p:txBody>
      </p:sp>
      <p:pic>
        <p:nvPicPr>
          <p:cNvPr id="45" name="Picture 44">
            <a:extLst>
              <a:ext uri="{FF2B5EF4-FFF2-40B4-BE49-F238E27FC236}">
                <a16:creationId xmlns:a16="http://schemas.microsoft.com/office/drawing/2014/main" id="{98623190-860C-46D5-AFAE-57174365A8A4}"/>
              </a:ext>
            </a:extLst>
          </p:cNvPr>
          <p:cNvPicPr>
            <a:picLocks noChangeAspect="1"/>
          </p:cNvPicPr>
          <p:nvPr/>
        </p:nvPicPr>
        <p:blipFill>
          <a:blip r:embed="rId13"/>
          <a:stretch>
            <a:fillRect/>
          </a:stretch>
        </p:blipFill>
        <p:spPr>
          <a:xfrm>
            <a:off x="9907773" y="2539085"/>
            <a:ext cx="1929724" cy="3801363"/>
          </a:xfrm>
          <a:prstGeom prst="rect">
            <a:avLst/>
          </a:prstGeom>
        </p:spPr>
      </p:pic>
    </p:spTree>
    <p:extLst>
      <p:ext uri="{BB962C8B-B14F-4D97-AF65-F5344CB8AC3E}">
        <p14:creationId xmlns:p14="http://schemas.microsoft.com/office/powerpoint/2010/main" val="3037164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0B028-A9A6-4784-A3A1-11C0BEB95A28}"/>
              </a:ext>
            </a:extLst>
          </p:cNvPr>
          <p:cNvSpPr>
            <a:spLocks noGrp="1"/>
          </p:cNvSpPr>
          <p:nvPr>
            <p:ph type="title"/>
          </p:nvPr>
        </p:nvSpPr>
        <p:spPr/>
        <p:txBody>
          <a:bodyPr/>
          <a:lstStyle/>
          <a:p>
            <a:r>
              <a:rPr lang="en-AU" dirty="0"/>
              <a:t>EXECUTIVE SUMMARY</a:t>
            </a:r>
          </a:p>
        </p:txBody>
      </p:sp>
      <p:sp>
        <p:nvSpPr>
          <p:cNvPr id="3" name="Content Placeholder 2">
            <a:extLst>
              <a:ext uri="{FF2B5EF4-FFF2-40B4-BE49-F238E27FC236}">
                <a16:creationId xmlns:a16="http://schemas.microsoft.com/office/drawing/2014/main" id="{C59191FC-4E32-42F8-9897-DBCDE311D276}"/>
              </a:ext>
            </a:extLst>
          </p:cNvPr>
          <p:cNvSpPr>
            <a:spLocks noGrp="1"/>
          </p:cNvSpPr>
          <p:nvPr>
            <p:ph idx="1"/>
          </p:nvPr>
        </p:nvSpPr>
        <p:spPr>
          <a:xfrm>
            <a:off x="468000" y="1825624"/>
            <a:ext cx="11190600" cy="5032375"/>
          </a:xfrm>
        </p:spPr>
        <p:txBody>
          <a:bodyPr/>
          <a:lstStyle/>
          <a:p>
            <a:r>
              <a:rPr lang="en-AU" sz="1600" b="0" dirty="0"/>
              <a:t>The initiative was received well by businesses, with high levels of uptake.</a:t>
            </a:r>
          </a:p>
          <a:p>
            <a:r>
              <a:rPr lang="en-AU" sz="1600" b="0" dirty="0"/>
              <a:t>A combination of paid advertising and below the line activity worked well to support the program, with a 24% campaign recall. This suggests that we are making gains in brand awareness (YVW &amp; CT) however this cannot be confirmed.</a:t>
            </a:r>
          </a:p>
          <a:p>
            <a:r>
              <a:rPr lang="en-AU" sz="1600" b="0" dirty="0"/>
              <a:t>Unfortunately due to COVID-9, the post-campaign survey was cancelled, making it difficult to measure the campaign against the objectives. For this reason, the report focuses on observation and general learnings.</a:t>
            </a:r>
          </a:p>
          <a:p>
            <a:r>
              <a:rPr lang="en-AU" sz="1600" b="0" dirty="0"/>
              <a:t>Both social media engagement rates and campaign recall levels indicate the campaign resonated most strongly with our 18-35yo target audience.</a:t>
            </a:r>
          </a:p>
          <a:p>
            <a:r>
              <a:rPr lang="en-AU" sz="1600" b="0" dirty="0"/>
              <a:t>The organic social media coverage saw a great spike in new follows, highlighting the campaign and brand benefits of posts via third parties.</a:t>
            </a:r>
          </a:p>
          <a:p>
            <a:endParaRPr lang="en-AU" sz="1600" b="0" dirty="0"/>
          </a:p>
          <a:p>
            <a:r>
              <a:rPr lang="en-AU" sz="1600" b="0" dirty="0"/>
              <a:t> </a:t>
            </a:r>
          </a:p>
        </p:txBody>
      </p:sp>
    </p:spTree>
    <p:extLst>
      <p:ext uri="{BB962C8B-B14F-4D97-AF65-F5344CB8AC3E}">
        <p14:creationId xmlns:p14="http://schemas.microsoft.com/office/powerpoint/2010/main" val="228274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E897B-6183-435B-980D-B146F7BF7DFA}"/>
              </a:ext>
            </a:extLst>
          </p:cNvPr>
          <p:cNvSpPr>
            <a:spLocks noGrp="1"/>
          </p:cNvSpPr>
          <p:nvPr>
            <p:ph type="title"/>
          </p:nvPr>
        </p:nvSpPr>
        <p:spPr/>
        <p:txBody>
          <a:bodyPr/>
          <a:lstStyle/>
          <a:p>
            <a:r>
              <a:rPr lang="en-AU" dirty="0"/>
              <a:t>Paid Social</a:t>
            </a:r>
          </a:p>
        </p:txBody>
      </p:sp>
      <p:sp>
        <p:nvSpPr>
          <p:cNvPr id="13" name="AutoShape 4" descr="Image result for male and female silhouette">
            <a:extLst>
              <a:ext uri="{FF2B5EF4-FFF2-40B4-BE49-F238E27FC236}">
                <a16:creationId xmlns:a16="http://schemas.microsoft.com/office/drawing/2014/main" id="{99272A0A-FA87-4023-9FE4-49B884B08CE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9" name="Rectangle 18">
            <a:extLst>
              <a:ext uri="{FF2B5EF4-FFF2-40B4-BE49-F238E27FC236}">
                <a16:creationId xmlns:a16="http://schemas.microsoft.com/office/drawing/2014/main" id="{DBC9EB0C-B4F5-4A77-A530-090970767D4A}"/>
              </a:ext>
            </a:extLst>
          </p:cNvPr>
          <p:cNvSpPr/>
          <p:nvPr/>
        </p:nvSpPr>
        <p:spPr>
          <a:xfrm>
            <a:off x="457771" y="1638106"/>
            <a:ext cx="11200829" cy="5007589"/>
          </a:xfrm>
          <a:prstGeom prst="rect">
            <a:avLst/>
          </a:prstGeom>
        </p:spPr>
        <p:txBody>
          <a:bodyPr wrap="square">
            <a:spAutoFit/>
          </a:bodyPr>
          <a:lstStyle/>
          <a:p>
            <a:r>
              <a:rPr lang="en-AU" sz="1400" b="1" dirty="0">
                <a:solidFill>
                  <a:srgbClr val="002B45"/>
                </a:solidFill>
                <a:latin typeface="Arial" panose="020B0604020202020204" pitchFamily="34" charset="0"/>
                <a:cs typeface="Arial" panose="020B0604020202020204" pitchFamily="34" charset="0"/>
              </a:rPr>
              <a:t>Comments: </a:t>
            </a:r>
          </a:p>
          <a:p>
            <a:pPr marL="171450" indent="-1714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Overall comments and shares were very low, however CTR and CPC rates were both significantly better that the recent Fatberg campaign</a:t>
            </a:r>
          </a:p>
          <a:p>
            <a:pPr marL="171450" indent="-1714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The video was the best performing piece of campaign content, which performed best on Facebook with the 18-34 audience</a:t>
            </a:r>
          </a:p>
          <a:p>
            <a:pPr marL="171450" indent="-1714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Facebook delivered significantly higher engagement compared to Instagram. It is anticipated that this is was a combined result of different user behaviours across the channels (Instagram is primarily image based which makes for quick scrolling, while Facebook tends to have more articles and longer form content) and also the difference in type of content people are looking for across the channels (Instagram is  primarily about ‘</a:t>
            </a:r>
            <a:r>
              <a:rPr lang="en-AU" sz="1400" dirty="0" err="1">
                <a:latin typeface="Arial" panose="020B0604020202020204" pitchFamily="34" charset="0"/>
                <a:cs typeface="Arial" panose="020B0604020202020204" pitchFamily="34" charset="0"/>
              </a:rPr>
              <a:t>inspo</a:t>
            </a:r>
            <a:r>
              <a:rPr lang="en-AU" sz="1400" dirty="0">
                <a:latin typeface="Arial" panose="020B0604020202020204" pitchFamily="34" charset="0"/>
                <a:cs typeface="Arial" panose="020B0604020202020204" pitchFamily="34" charset="0"/>
              </a:rPr>
              <a:t>’ while Facebook people are open to more varied content).</a:t>
            </a:r>
          </a:p>
          <a:p>
            <a:pPr marL="171450" indent="-1714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Engagement was significantly higher in the 25-34 age group</a:t>
            </a:r>
          </a:p>
          <a:p>
            <a:pPr marL="171450" indent="-1714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Mobile engagement was significantly, higher, supporting the decision to create video in a vertical format</a:t>
            </a:r>
          </a:p>
          <a:p>
            <a:pPr marL="171450" indent="-171450">
              <a:lnSpc>
                <a:spcPct val="150000"/>
              </a:lnSpc>
              <a:buFont typeface="Arial" panose="020B0604020202020204" pitchFamily="34" charset="0"/>
              <a:buChar char="•"/>
            </a:pPr>
            <a:endParaRPr lang="en-AU" sz="1400" dirty="0">
              <a:latin typeface="Arial" panose="020B0604020202020204" pitchFamily="34" charset="0"/>
              <a:cs typeface="Arial" panose="020B0604020202020204" pitchFamily="34" charset="0"/>
            </a:endParaRPr>
          </a:p>
          <a:p>
            <a:r>
              <a:rPr lang="en-AU" sz="1400" b="1" dirty="0">
                <a:solidFill>
                  <a:srgbClr val="002B45"/>
                </a:solidFill>
                <a:latin typeface="Arial" panose="020B0604020202020204" pitchFamily="34" charset="0"/>
                <a:cs typeface="Arial" panose="020B0604020202020204" pitchFamily="34" charset="0"/>
              </a:rPr>
              <a:t>Learnings: </a:t>
            </a:r>
          </a:p>
          <a:p>
            <a:pPr marL="171450" indent="-1714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Low budgets being set during the buy (due to needing to use personal credit cards) led to limits being reached quickly and ads then becoming dormant</a:t>
            </a:r>
          </a:p>
          <a:p>
            <a:pPr marL="171450" indent="-1714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Mistakes were made in ad set-up, so possibly in-Facebook approvals should be sought before sending ads live for future campaigns</a:t>
            </a:r>
          </a:p>
          <a:p>
            <a:pPr marL="171450" indent="-1714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The large difference in engagement between Facebook and Instagram video suggests that video content should be purchased on Facebook only moving forward</a:t>
            </a:r>
          </a:p>
        </p:txBody>
      </p:sp>
    </p:spTree>
    <p:extLst>
      <p:ext uri="{BB962C8B-B14F-4D97-AF65-F5344CB8AC3E}">
        <p14:creationId xmlns:p14="http://schemas.microsoft.com/office/powerpoint/2010/main" val="3030337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3FBE-BE00-4EA0-85C0-1BC79725B0EF}"/>
              </a:ext>
            </a:extLst>
          </p:cNvPr>
          <p:cNvSpPr>
            <a:spLocks noGrp="1"/>
          </p:cNvSpPr>
          <p:nvPr>
            <p:ph type="title"/>
          </p:nvPr>
        </p:nvSpPr>
        <p:spPr/>
        <p:txBody>
          <a:bodyPr/>
          <a:lstStyle/>
          <a:p>
            <a:r>
              <a:rPr lang="en-AU" dirty="0"/>
              <a:t>Earned channels</a:t>
            </a:r>
          </a:p>
        </p:txBody>
      </p:sp>
      <p:sp>
        <p:nvSpPr>
          <p:cNvPr id="7" name="Rectangle 6">
            <a:extLst>
              <a:ext uri="{FF2B5EF4-FFF2-40B4-BE49-F238E27FC236}">
                <a16:creationId xmlns:a16="http://schemas.microsoft.com/office/drawing/2014/main" id="{5038E12B-235D-437D-B2C9-66FE12AB8434}"/>
              </a:ext>
            </a:extLst>
          </p:cNvPr>
          <p:cNvSpPr/>
          <p:nvPr/>
        </p:nvSpPr>
        <p:spPr>
          <a:xfrm>
            <a:off x="457769" y="3958741"/>
            <a:ext cx="4978389" cy="2462213"/>
          </a:xfrm>
          <a:prstGeom prst="rect">
            <a:avLst/>
          </a:prstGeom>
        </p:spPr>
        <p:txBody>
          <a:bodyPr wrap="square">
            <a:spAutoFit/>
          </a:bodyPr>
          <a:lstStyle/>
          <a:p>
            <a:r>
              <a:rPr lang="en-AU" sz="1100" b="1" dirty="0">
                <a:solidFill>
                  <a:srgbClr val="002B45"/>
                </a:solidFill>
                <a:latin typeface="Arial" panose="020B0604020202020204" pitchFamily="34" charset="0"/>
                <a:cs typeface="Arial" panose="020B0604020202020204" pitchFamily="34" charset="0"/>
              </a:rPr>
              <a:t>Sydney Rd Traders Association Newsletter</a:t>
            </a:r>
          </a:p>
          <a:p>
            <a:endParaRPr lang="en-AU" sz="1100" b="1" dirty="0">
              <a:solidFill>
                <a:srgbClr val="002B45"/>
              </a:solidFill>
              <a:latin typeface="Arial" panose="020B0604020202020204" pitchFamily="34" charset="0"/>
              <a:cs typeface="Arial" panose="020B0604020202020204" pitchFamily="34" charset="0"/>
            </a:endParaRPr>
          </a:p>
          <a:p>
            <a:r>
              <a:rPr lang="en-AU" sz="1100" dirty="0">
                <a:solidFill>
                  <a:srgbClr val="002B45"/>
                </a:solidFill>
                <a:latin typeface="Arial" panose="020B0604020202020204" pitchFamily="34" charset="0"/>
                <a:cs typeface="Arial" panose="020B0604020202020204" pitchFamily="34" charset="0"/>
              </a:rPr>
              <a:t>A brief overview of the </a:t>
            </a:r>
            <a:r>
              <a:rPr lang="en-AU" sz="1100" dirty="0" err="1">
                <a:solidFill>
                  <a:srgbClr val="002B45"/>
                </a:solidFill>
                <a:latin typeface="Arial" panose="020B0604020202020204" pitchFamily="34" charset="0"/>
                <a:cs typeface="Arial" panose="020B0604020202020204" pitchFamily="34" charset="0"/>
              </a:rPr>
              <a:t>Refillers</a:t>
            </a:r>
            <a:r>
              <a:rPr lang="en-AU" sz="1100" dirty="0">
                <a:solidFill>
                  <a:srgbClr val="002B45"/>
                </a:solidFill>
                <a:latin typeface="Arial" panose="020B0604020202020204" pitchFamily="34" charset="0"/>
                <a:cs typeface="Arial" panose="020B0604020202020204" pitchFamily="34" charset="0"/>
              </a:rPr>
              <a:t> campaign was captured in the March newsletter.</a:t>
            </a:r>
            <a:br>
              <a:rPr lang="en-AU" sz="1100" i="1" dirty="0">
                <a:solidFill>
                  <a:srgbClr val="002B45"/>
                </a:solidFill>
                <a:latin typeface="Arial" panose="020B0604020202020204" pitchFamily="34" charset="0"/>
                <a:cs typeface="Arial" panose="020B0604020202020204" pitchFamily="34" charset="0"/>
              </a:rPr>
            </a:br>
            <a:r>
              <a:rPr lang="en-AU" sz="1100" i="1" dirty="0">
                <a:solidFill>
                  <a:srgbClr val="002B45"/>
                </a:solidFill>
                <a:latin typeface="Arial" panose="020B0604020202020204" pitchFamily="34" charset="0"/>
                <a:cs typeface="Arial" panose="020B0604020202020204" pitchFamily="34" charset="0"/>
              </a:rPr>
              <a:t>Note: at least one business signed up as a result.</a:t>
            </a:r>
          </a:p>
          <a:p>
            <a:endParaRPr lang="en-AU" sz="1100" dirty="0">
              <a:solidFill>
                <a:srgbClr val="002B45"/>
              </a:solidFill>
              <a:latin typeface="Arial" panose="020B0604020202020204" pitchFamily="34" charset="0"/>
              <a:cs typeface="Arial" panose="020B0604020202020204" pitchFamily="34" charset="0"/>
            </a:endParaRPr>
          </a:p>
          <a:p>
            <a:r>
              <a:rPr lang="en-AU" sz="1100" b="1" dirty="0">
                <a:solidFill>
                  <a:srgbClr val="002B45"/>
                </a:solidFill>
                <a:latin typeface="Arial" panose="020B0604020202020204" pitchFamily="34" charset="0"/>
                <a:cs typeface="Arial" panose="020B0604020202020204" pitchFamily="34" charset="0"/>
              </a:rPr>
              <a:t>Moreland E-Newsletter</a:t>
            </a:r>
          </a:p>
          <a:p>
            <a:endParaRPr lang="en-AU" sz="1100" dirty="0">
              <a:solidFill>
                <a:srgbClr val="002B45"/>
              </a:solidFill>
              <a:latin typeface="Arial" panose="020B0604020202020204" pitchFamily="34" charset="0"/>
              <a:cs typeface="Arial" panose="020B0604020202020204" pitchFamily="34" charset="0"/>
            </a:endParaRPr>
          </a:p>
          <a:p>
            <a:r>
              <a:rPr lang="en-AU" sz="1100" dirty="0">
                <a:solidFill>
                  <a:srgbClr val="002B45"/>
                </a:solidFill>
                <a:latin typeface="Arial" panose="020B0604020202020204" pitchFamily="34" charset="0"/>
                <a:cs typeface="Arial" panose="020B0604020202020204" pitchFamily="34" charset="0"/>
              </a:rPr>
              <a:t>An image tile and brief summary was captured in the March E-newsletter</a:t>
            </a:r>
          </a:p>
          <a:p>
            <a:endParaRPr lang="en-AU" sz="1100" dirty="0">
              <a:solidFill>
                <a:srgbClr val="002B45"/>
              </a:solidFill>
              <a:latin typeface="Arial" panose="020B0604020202020204" pitchFamily="34" charset="0"/>
              <a:cs typeface="Arial" panose="020B0604020202020204" pitchFamily="34" charset="0"/>
            </a:endParaRPr>
          </a:p>
          <a:p>
            <a:endParaRPr lang="en-AU" sz="1100" dirty="0">
              <a:solidFill>
                <a:srgbClr val="002B45"/>
              </a:solidFill>
              <a:latin typeface="Arial" panose="020B0604020202020204" pitchFamily="34" charset="0"/>
              <a:cs typeface="Arial" panose="020B0604020202020204" pitchFamily="34" charset="0"/>
            </a:endParaRPr>
          </a:p>
          <a:p>
            <a:endParaRPr lang="en-AU" sz="1100" dirty="0">
              <a:solidFill>
                <a:srgbClr val="002B45"/>
              </a:solidFill>
              <a:latin typeface="Arial" panose="020B0604020202020204" pitchFamily="34" charset="0"/>
              <a:cs typeface="Arial" panose="020B0604020202020204" pitchFamily="34" charset="0"/>
            </a:endParaRPr>
          </a:p>
          <a:p>
            <a:r>
              <a:rPr lang="en-AU" sz="1100" dirty="0">
                <a:solidFill>
                  <a:srgbClr val="002B45"/>
                </a:solidFill>
                <a:latin typeface="Arial" panose="020B0604020202020204" pitchFamily="34" charset="0"/>
                <a:cs typeface="Arial" panose="020B0604020202020204" pitchFamily="34" charset="0"/>
              </a:rPr>
              <a:t>*Western Water also secured a story in The Moorabool News </a:t>
            </a:r>
          </a:p>
          <a:p>
            <a:endParaRPr lang="en-AU" sz="1100" dirty="0">
              <a:solidFill>
                <a:srgbClr val="002B45"/>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52D61A62-05C4-4D79-81B0-15C11B11E1B9}"/>
              </a:ext>
            </a:extLst>
          </p:cNvPr>
          <p:cNvGraphicFramePr>
            <a:graphicFrameLocks noGrp="1"/>
          </p:cNvGraphicFramePr>
          <p:nvPr>
            <p:extLst>
              <p:ext uri="{D42A27DB-BD31-4B8C-83A1-F6EECF244321}">
                <p14:modId xmlns:p14="http://schemas.microsoft.com/office/powerpoint/2010/main" val="2805050184"/>
              </p:ext>
            </p:extLst>
          </p:nvPr>
        </p:nvGraphicFramePr>
        <p:xfrm>
          <a:off x="512658" y="2129278"/>
          <a:ext cx="5394156" cy="1465819"/>
        </p:xfrm>
        <a:graphic>
          <a:graphicData uri="http://schemas.openxmlformats.org/drawingml/2006/table">
            <a:tbl>
              <a:tblPr firstRow="1" bandRow="1">
                <a:tableStyleId>{5C22544A-7EE6-4342-B048-85BDC9FD1C3A}</a:tableStyleId>
              </a:tblPr>
              <a:tblGrid>
                <a:gridCol w="1348539">
                  <a:extLst>
                    <a:ext uri="{9D8B030D-6E8A-4147-A177-3AD203B41FA5}">
                      <a16:colId xmlns:a16="http://schemas.microsoft.com/office/drawing/2014/main" val="1192207609"/>
                    </a:ext>
                  </a:extLst>
                </a:gridCol>
                <a:gridCol w="1348539">
                  <a:extLst>
                    <a:ext uri="{9D8B030D-6E8A-4147-A177-3AD203B41FA5}">
                      <a16:colId xmlns:a16="http://schemas.microsoft.com/office/drawing/2014/main" val="2187253870"/>
                    </a:ext>
                  </a:extLst>
                </a:gridCol>
                <a:gridCol w="1348539">
                  <a:extLst>
                    <a:ext uri="{9D8B030D-6E8A-4147-A177-3AD203B41FA5}">
                      <a16:colId xmlns:a16="http://schemas.microsoft.com/office/drawing/2014/main" val="773007887"/>
                    </a:ext>
                  </a:extLst>
                </a:gridCol>
                <a:gridCol w="1348539">
                  <a:extLst>
                    <a:ext uri="{9D8B030D-6E8A-4147-A177-3AD203B41FA5}">
                      <a16:colId xmlns:a16="http://schemas.microsoft.com/office/drawing/2014/main" val="1346377513"/>
                    </a:ext>
                  </a:extLst>
                </a:gridCol>
              </a:tblGrid>
              <a:tr h="372443">
                <a:tc>
                  <a:txBody>
                    <a:bodyPr/>
                    <a:lstStyle/>
                    <a:p>
                      <a:pPr algn="ctr"/>
                      <a:r>
                        <a:rPr lang="en-AU" sz="1000" dirty="0"/>
                        <a:t>Publication</a:t>
                      </a:r>
                    </a:p>
                  </a:txBody>
                  <a:tcPr anchor="ctr">
                    <a:solidFill>
                      <a:srgbClr val="B1CBE5"/>
                    </a:solidFill>
                  </a:tcPr>
                </a:tc>
                <a:tc>
                  <a:txBody>
                    <a:bodyPr/>
                    <a:lstStyle/>
                    <a:p>
                      <a:pPr algn="ctr"/>
                      <a:r>
                        <a:rPr lang="en-AU" sz="1000" dirty="0"/>
                        <a:t>Date</a:t>
                      </a:r>
                    </a:p>
                  </a:txBody>
                  <a:tcPr anchor="ctr">
                    <a:solidFill>
                      <a:srgbClr val="B1CBE5"/>
                    </a:solidFill>
                  </a:tcPr>
                </a:tc>
                <a:tc>
                  <a:txBody>
                    <a:bodyPr/>
                    <a:lstStyle/>
                    <a:p>
                      <a:pPr algn="ctr"/>
                      <a:r>
                        <a:rPr lang="en-AU" sz="1000" dirty="0"/>
                        <a:t>Audience </a:t>
                      </a:r>
                    </a:p>
                  </a:txBody>
                  <a:tcPr anchor="ctr">
                    <a:solidFill>
                      <a:srgbClr val="B1CBE5"/>
                    </a:solidFill>
                  </a:tcPr>
                </a:tc>
                <a:tc>
                  <a:txBody>
                    <a:bodyPr/>
                    <a:lstStyle/>
                    <a:p>
                      <a:pPr algn="ctr"/>
                      <a:r>
                        <a:rPr lang="en-AU" sz="1000" dirty="0"/>
                        <a:t>ASR</a:t>
                      </a:r>
                    </a:p>
                  </a:txBody>
                  <a:tcPr anchor="ctr">
                    <a:solidFill>
                      <a:srgbClr val="B1CBE5"/>
                    </a:solidFill>
                  </a:tcPr>
                </a:tc>
                <a:extLst>
                  <a:ext uri="{0D108BD9-81ED-4DB2-BD59-A6C34878D82A}">
                    <a16:rowId xmlns:a16="http://schemas.microsoft.com/office/drawing/2014/main" val="3635474091"/>
                  </a:ext>
                </a:extLst>
              </a:tr>
              <a:tr h="348568">
                <a:tc>
                  <a:txBody>
                    <a:bodyPr/>
                    <a:lstStyle/>
                    <a:p>
                      <a:pPr algn="ctr"/>
                      <a:r>
                        <a:rPr lang="en-AU" sz="1000" dirty="0"/>
                        <a:t>Time Out Melbourne (online)</a:t>
                      </a:r>
                    </a:p>
                  </a:txBody>
                  <a:tcPr anchor="ctr">
                    <a:solidFill>
                      <a:schemeClr val="accent6">
                        <a:lumMod val="95000"/>
                      </a:schemeClr>
                    </a:solidFill>
                  </a:tcPr>
                </a:tc>
                <a:tc>
                  <a:txBody>
                    <a:bodyPr/>
                    <a:lstStyle/>
                    <a:p>
                      <a:pPr algn="ctr"/>
                      <a:r>
                        <a:rPr lang="en-AU" sz="1000" dirty="0"/>
                        <a:t>27 February 2020</a:t>
                      </a:r>
                    </a:p>
                  </a:txBody>
                  <a:tcPr anchor="ctr">
                    <a:solidFill>
                      <a:schemeClr val="accent6">
                        <a:lumMod val="95000"/>
                      </a:schemeClr>
                    </a:solidFill>
                  </a:tcPr>
                </a:tc>
                <a:tc>
                  <a:txBody>
                    <a:bodyPr/>
                    <a:lstStyle/>
                    <a:p>
                      <a:pPr algn="ctr"/>
                      <a:r>
                        <a:rPr lang="en-AU" sz="1000" dirty="0"/>
                        <a:t>781,000</a:t>
                      </a:r>
                    </a:p>
                  </a:txBody>
                  <a:tcPr anchor="ctr">
                    <a:solidFill>
                      <a:schemeClr val="accent6">
                        <a:lumMod val="95000"/>
                      </a:schemeClr>
                    </a:solidFill>
                  </a:tcPr>
                </a:tc>
                <a:tc>
                  <a:txBody>
                    <a:bodyPr/>
                    <a:lstStyle/>
                    <a:p>
                      <a:pPr algn="ctr"/>
                      <a:r>
                        <a:rPr lang="en-AU" sz="1000" dirty="0">
                          <a:solidFill>
                            <a:schemeClr val="tx1"/>
                          </a:solidFill>
                        </a:rPr>
                        <a:t>Unavailable</a:t>
                      </a:r>
                    </a:p>
                  </a:txBody>
                  <a:tcPr anchor="ctr">
                    <a:solidFill>
                      <a:schemeClr val="accent6">
                        <a:lumMod val="95000"/>
                      </a:schemeClr>
                    </a:solidFill>
                  </a:tcPr>
                </a:tc>
                <a:extLst>
                  <a:ext uri="{0D108BD9-81ED-4DB2-BD59-A6C34878D82A}">
                    <a16:rowId xmlns:a16="http://schemas.microsoft.com/office/drawing/2014/main" val="2853907228"/>
                  </a:ext>
                </a:extLst>
              </a:tr>
              <a:tr h="348568">
                <a:tc>
                  <a:txBody>
                    <a:bodyPr/>
                    <a:lstStyle/>
                    <a:p>
                      <a:pPr algn="ctr"/>
                      <a:r>
                        <a:rPr lang="en-AU" sz="1000" dirty="0"/>
                        <a:t>Preston Leader</a:t>
                      </a:r>
                    </a:p>
                  </a:txBody>
                  <a:tcPr anchor="ctr">
                    <a:solidFill>
                      <a:schemeClr val="accent6">
                        <a:lumMod val="95000"/>
                      </a:schemeClr>
                    </a:solidFill>
                  </a:tcPr>
                </a:tc>
                <a:tc>
                  <a:txBody>
                    <a:bodyPr/>
                    <a:lstStyle/>
                    <a:p>
                      <a:pPr algn="ctr"/>
                      <a:r>
                        <a:rPr lang="en-AU" sz="1000" dirty="0"/>
                        <a:t>25 February 2020</a:t>
                      </a:r>
                    </a:p>
                  </a:txBody>
                  <a:tcPr anchor="ctr">
                    <a:solidFill>
                      <a:schemeClr val="accent6">
                        <a:lumMod val="95000"/>
                      </a:schemeClr>
                    </a:solidFill>
                  </a:tcPr>
                </a:tc>
                <a:tc>
                  <a:txBody>
                    <a:bodyPr/>
                    <a:lstStyle/>
                    <a:p>
                      <a:pPr algn="ctr"/>
                      <a:r>
                        <a:rPr lang="en-AU" sz="1000" dirty="0"/>
                        <a:t>76,000</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Unavailable</a:t>
                      </a:r>
                    </a:p>
                  </a:txBody>
                  <a:tcPr anchor="ctr">
                    <a:solidFill>
                      <a:schemeClr val="accent6">
                        <a:lumMod val="95000"/>
                      </a:schemeClr>
                    </a:solidFill>
                  </a:tcPr>
                </a:tc>
                <a:extLst>
                  <a:ext uri="{0D108BD9-81ED-4DB2-BD59-A6C34878D82A}">
                    <a16:rowId xmlns:a16="http://schemas.microsoft.com/office/drawing/2014/main" val="4205319234"/>
                  </a:ext>
                </a:extLst>
              </a:tr>
              <a:tr h="348568">
                <a:tc>
                  <a:txBody>
                    <a:bodyPr/>
                    <a:lstStyle/>
                    <a:p>
                      <a:pPr algn="ctr"/>
                      <a:r>
                        <a:rPr lang="en-AU" sz="1000" dirty="0"/>
                        <a:t>Moreland Leader</a:t>
                      </a:r>
                    </a:p>
                  </a:txBody>
                  <a:tcPr anchor="ctr">
                    <a:solidFill>
                      <a:schemeClr val="accent6">
                        <a:lumMod val="95000"/>
                      </a:schemeClr>
                    </a:solidFill>
                  </a:tcPr>
                </a:tc>
                <a:tc>
                  <a:txBody>
                    <a:bodyPr/>
                    <a:lstStyle/>
                    <a:p>
                      <a:pPr algn="ctr"/>
                      <a:r>
                        <a:rPr lang="en-AU" sz="1000" dirty="0"/>
                        <a:t>24 February 2020</a:t>
                      </a:r>
                    </a:p>
                  </a:txBody>
                  <a:tcPr anchor="ctr">
                    <a:solidFill>
                      <a:schemeClr val="accent6">
                        <a:lumMod val="95000"/>
                      </a:schemeClr>
                    </a:solidFill>
                  </a:tcPr>
                </a:tc>
                <a:tc>
                  <a:txBody>
                    <a:bodyPr/>
                    <a:lstStyle/>
                    <a:p>
                      <a:pPr algn="ctr"/>
                      <a:r>
                        <a:rPr lang="en-AU" sz="1000" dirty="0"/>
                        <a:t>77,000</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Unavailable</a:t>
                      </a:r>
                    </a:p>
                  </a:txBody>
                  <a:tcPr anchor="ctr">
                    <a:solidFill>
                      <a:schemeClr val="accent6">
                        <a:lumMod val="95000"/>
                      </a:schemeClr>
                    </a:solidFill>
                  </a:tcPr>
                </a:tc>
                <a:extLst>
                  <a:ext uri="{0D108BD9-81ED-4DB2-BD59-A6C34878D82A}">
                    <a16:rowId xmlns:a16="http://schemas.microsoft.com/office/drawing/2014/main" val="4058345708"/>
                  </a:ext>
                </a:extLst>
              </a:tr>
            </a:tbl>
          </a:graphicData>
        </a:graphic>
      </p:graphicFrame>
      <p:sp>
        <p:nvSpPr>
          <p:cNvPr id="11" name="Rectangle 10">
            <a:extLst>
              <a:ext uri="{FF2B5EF4-FFF2-40B4-BE49-F238E27FC236}">
                <a16:creationId xmlns:a16="http://schemas.microsoft.com/office/drawing/2014/main" id="{08CF1459-632F-4187-B4CB-AEDC526C18B6}"/>
              </a:ext>
            </a:extLst>
          </p:cNvPr>
          <p:cNvSpPr/>
          <p:nvPr/>
        </p:nvSpPr>
        <p:spPr>
          <a:xfrm>
            <a:off x="433653" y="3629056"/>
            <a:ext cx="4968159" cy="261610"/>
          </a:xfrm>
          <a:prstGeom prst="rect">
            <a:avLst/>
          </a:prstGeom>
        </p:spPr>
        <p:txBody>
          <a:bodyPr wrap="square">
            <a:spAutoFit/>
          </a:bodyPr>
          <a:lstStyle/>
          <a:p>
            <a:pPr lvl="0" defTabSz="914377">
              <a:lnSpc>
                <a:spcPct val="100000"/>
              </a:lnSpc>
              <a:spcBef>
                <a:spcPts val="0"/>
              </a:spcBef>
              <a:defRPr/>
            </a:pPr>
            <a:r>
              <a:rPr lang="en-AU" sz="1100" dirty="0">
                <a:solidFill>
                  <a:srgbClr val="002B45"/>
                </a:solidFill>
                <a:latin typeface="Arial" panose="020B0604020202020204" pitchFamily="34" charset="0"/>
                <a:cs typeface="Arial" panose="020B0604020202020204" pitchFamily="34" charset="0"/>
              </a:rPr>
              <a:t>-------------------------------------------------------------------------------------------------------</a:t>
            </a:r>
            <a:endParaRPr lang="en-AU" dirty="0"/>
          </a:p>
        </p:txBody>
      </p:sp>
      <p:sp>
        <p:nvSpPr>
          <p:cNvPr id="12" name="Rectangle 11">
            <a:extLst>
              <a:ext uri="{FF2B5EF4-FFF2-40B4-BE49-F238E27FC236}">
                <a16:creationId xmlns:a16="http://schemas.microsoft.com/office/drawing/2014/main" id="{A7A5FDC8-5B5E-4493-9843-090517AF5AE3}"/>
              </a:ext>
            </a:extLst>
          </p:cNvPr>
          <p:cNvSpPr/>
          <p:nvPr/>
        </p:nvSpPr>
        <p:spPr>
          <a:xfrm>
            <a:off x="455537" y="1898986"/>
            <a:ext cx="4115904" cy="276999"/>
          </a:xfrm>
          <a:prstGeom prst="rect">
            <a:avLst/>
          </a:prstGeom>
        </p:spPr>
        <p:txBody>
          <a:bodyPr wrap="square">
            <a:spAutoFit/>
          </a:bodyPr>
          <a:lstStyle/>
          <a:p>
            <a:r>
              <a:rPr lang="en-AU" sz="1200" b="1" dirty="0">
                <a:solidFill>
                  <a:srgbClr val="002B45"/>
                </a:solidFill>
                <a:latin typeface="Arial" panose="020B0604020202020204" pitchFamily="34" charset="0"/>
                <a:cs typeface="Arial" panose="020B0604020202020204" pitchFamily="34" charset="0"/>
              </a:rPr>
              <a:t>Media Performance</a:t>
            </a:r>
          </a:p>
        </p:txBody>
      </p:sp>
      <p:pic>
        <p:nvPicPr>
          <p:cNvPr id="9" name="Picture 2" descr="8fe0488d-7a4c-48b5-bd54-93c483fd0bd9@ausprd01">
            <a:extLst>
              <a:ext uri="{FF2B5EF4-FFF2-40B4-BE49-F238E27FC236}">
                <a16:creationId xmlns:a16="http://schemas.microsoft.com/office/drawing/2014/main" id="{AF413F36-DAF0-4C72-BA94-5370B0BF1D1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355" t="17747" r="20331" b="23163"/>
          <a:stretch/>
        </p:blipFill>
        <p:spPr bwMode="auto">
          <a:xfrm rot="5400000">
            <a:off x="9424093" y="1202409"/>
            <a:ext cx="1781750" cy="252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913F7DFE-81D2-4C4E-886F-9B725D5BEDD9}"/>
              </a:ext>
            </a:extLst>
          </p:cNvPr>
          <p:cNvSpPr txBox="1"/>
          <p:nvPr/>
        </p:nvSpPr>
        <p:spPr>
          <a:xfrm>
            <a:off x="9105566" y="3372602"/>
            <a:ext cx="2910109" cy="215444"/>
          </a:xfrm>
          <a:prstGeom prst="rect">
            <a:avLst/>
          </a:prstGeom>
          <a:noFill/>
        </p:spPr>
        <p:txBody>
          <a:bodyPr wrap="square" rtlCol="0">
            <a:spAutoFit/>
          </a:bodyPr>
          <a:lstStyle/>
          <a:p>
            <a:r>
              <a:rPr lang="en-AU" sz="800" dirty="0"/>
              <a:t>Sydney Rd Traders Association Newsletter</a:t>
            </a:r>
          </a:p>
        </p:txBody>
      </p:sp>
      <p:pic>
        <p:nvPicPr>
          <p:cNvPr id="13" name="Picture 12">
            <a:extLst>
              <a:ext uri="{FF2B5EF4-FFF2-40B4-BE49-F238E27FC236}">
                <a16:creationId xmlns:a16="http://schemas.microsoft.com/office/drawing/2014/main" id="{7F37DA94-833B-4824-82F2-2046D6454E09}"/>
              </a:ext>
            </a:extLst>
          </p:cNvPr>
          <p:cNvPicPr>
            <a:picLocks noChangeAspect="1"/>
          </p:cNvPicPr>
          <p:nvPr/>
        </p:nvPicPr>
        <p:blipFill>
          <a:blip r:embed="rId4"/>
          <a:stretch>
            <a:fillRect/>
          </a:stretch>
        </p:blipFill>
        <p:spPr>
          <a:xfrm>
            <a:off x="6614273" y="1575628"/>
            <a:ext cx="2322356" cy="3035158"/>
          </a:xfrm>
          <a:prstGeom prst="rect">
            <a:avLst/>
          </a:prstGeom>
        </p:spPr>
      </p:pic>
      <p:sp>
        <p:nvSpPr>
          <p:cNvPr id="14" name="TextBox 13">
            <a:extLst>
              <a:ext uri="{FF2B5EF4-FFF2-40B4-BE49-F238E27FC236}">
                <a16:creationId xmlns:a16="http://schemas.microsoft.com/office/drawing/2014/main" id="{6F880254-5DD2-449B-8EAF-E29C7F737A06}"/>
              </a:ext>
            </a:extLst>
          </p:cNvPr>
          <p:cNvSpPr txBox="1"/>
          <p:nvPr/>
        </p:nvSpPr>
        <p:spPr>
          <a:xfrm>
            <a:off x="6573936" y="4633304"/>
            <a:ext cx="2020174" cy="215444"/>
          </a:xfrm>
          <a:prstGeom prst="rect">
            <a:avLst/>
          </a:prstGeom>
          <a:noFill/>
        </p:spPr>
        <p:txBody>
          <a:bodyPr wrap="square" rtlCol="0">
            <a:spAutoFit/>
          </a:bodyPr>
          <a:lstStyle/>
          <a:p>
            <a:r>
              <a:rPr lang="en-AU" sz="800" dirty="0"/>
              <a:t>Moreland City Council E-newsletter</a:t>
            </a:r>
          </a:p>
        </p:txBody>
      </p:sp>
      <p:pic>
        <p:nvPicPr>
          <p:cNvPr id="15" name="Picture 14">
            <a:extLst>
              <a:ext uri="{FF2B5EF4-FFF2-40B4-BE49-F238E27FC236}">
                <a16:creationId xmlns:a16="http://schemas.microsoft.com/office/drawing/2014/main" id="{43022BD1-DCA1-4A00-B435-37F2E286B45D}"/>
              </a:ext>
            </a:extLst>
          </p:cNvPr>
          <p:cNvPicPr>
            <a:picLocks noChangeAspect="1"/>
          </p:cNvPicPr>
          <p:nvPr/>
        </p:nvPicPr>
        <p:blipFill>
          <a:blip r:embed="rId5"/>
          <a:stretch>
            <a:fillRect/>
          </a:stretch>
        </p:blipFill>
        <p:spPr>
          <a:xfrm>
            <a:off x="9050873" y="3603269"/>
            <a:ext cx="2001738" cy="2897755"/>
          </a:xfrm>
          <a:prstGeom prst="rect">
            <a:avLst/>
          </a:prstGeom>
        </p:spPr>
      </p:pic>
      <p:pic>
        <p:nvPicPr>
          <p:cNvPr id="16" name="Picture 15">
            <a:extLst>
              <a:ext uri="{FF2B5EF4-FFF2-40B4-BE49-F238E27FC236}">
                <a16:creationId xmlns:a16="http://schemas.microsoft.com/office/drawing/2014/main" id="{AED5D5B6-A2F8-47D2-8AF8-542F5CD4978E}"/>
              </a:ext>
            </a:extLst>
          </p:cNvPr>
          <p:cNvPicPr>
            <a:picLocks noChangeAspect="1"/>
          </p:cNvPicPr>
          <p:nvPr/>
        </p:nvPicPr>
        <p:blipFill>
          <a:blip r:embed="rId6"/>
          <a:stretch>
            <a:fillRect/>
          </a:stretch>
        </p:blipFill>
        <p:spPr>
          <a:xfrm>
            <a:off x="6294987" y="4909232"/>
            <a:ext cx="2578073" cy="1576048"/>
          </a:xfrm>
          <a:prstGeom prst="rect">
            <a:avLst/>
          </a:prstGeom>
        </p:spPr>
      </p:pic>
      <p:sp>
        <p:nvSpPr>
          <p:cNvPr id="17" name="TextBox 16">
            <a:extLst>
              <a:ext uri="{FF2B5EF4-FFF2-40B4-BE49-F238E27FC236}">
                <a16:creationId xmlns:a16="http://schemas.microsoft.com/office/drawing/2014/main" id="{CAF2F377-4A3A-41D7-8E03-0C878FFA17E9}"/>
              </a:ext>
            </a:extLst>
          </p:cNvPr>
          <p:cNvSpPr txBox="1"/>
          <p:nvPr/>
        </p:nvSpPr>
        <p:spPr>
          <a:xfrm>
            <a:off x="6294987" y="6307583"/>
            <a:ext cx="2007272" cy="215444"/>
          </a:xfrm>
          <a:prstGeom prst="rect">
            <a:avLst/>
          </a:prstGeom>
          <a:noFill/>
        </p:spPr>
        <p:txBody>
          <a:bodyPr wrap="square" rtlCol="0">
            <a:spAutoFit/>
          </a:bodyPr>
          <a:lstStyle/>
          <a:p>
            <a:r>
              <a:rPr lang="en-AU" sz="800" dirty="0"/>
              <a:t>Preston Leader</a:t>
            </a:r>
          </a:p>
        </p:txBody>
      </p:sp>
      <p:sp>
        <p:nvSpPr>
          <p:cNvPr id="18" name="TextBox 17">
            <a:extLst>
              <a:ext uri="{FF2B5EF4-FFF2-40B4-BE49-F238E27FC236}">
                <a16:creationId xmlns:a16="http://schemas.microsoft.com/office/drawing/2014/main" id="{C2C3778A-FA70-48E5-BE58-D5849F1661F9}"/>
              </a:ext>
            </a:extLst>
          </p:cNvPr>
          <p:cNvSpPr txBox="1"/>
          <p:nvPr/>
        </p:nvSpPr>
        <p:spPr>
          <a:xfrm>
            <a:off x="9185619" y="6516247"/>
            <a:ext cx="3242754" cy="215444"/>
          </a:xfrm>
          <a:prstGeom prst="rect">
            <a:avLst/>
          </a:prstGeom>
          <a:noFill/>
        </p:spPr>
        <p:txBody>
          <a:bodyPr wrap="square" rtlCol="0">
            <a:spAutoFit/>
          </a:bodyPr>
          <a:lstStyle/>
          <a:p>
            <a:r>
              <a:rPr lang="en-AU" sz="800" dirty="0"/>
              <a:t>Time Out Melbourne</a:t>
            </a:r>
          </a:p>
        </p:txBody>
      </p:sp>
      <p:pic>
        <p:nvPicPr>
          <p:cNvPr id="19" name="Picture 18">
            <a:extLst>
              <a:ext uri="{FF2B5EF4-FFF2-40B4-BE49-F238E27FC236}">
                <a16:creationId xmlns:a16="http://schemas.microsoft.com/office/drawing/2014/main" id="{56E642E8-2ADF-4A3F-AEBA-04EBE3AF8C99}"/>
              </a:ext>
            </a:extLst>
          </p:cNvPr>
          <p:cNvPicPr>
            <a:picLocks noChangeAspect="1"/>
          </p:cNvPicPr>
          <p:nvPr/>
        </p:nvPicPr>
        <p:blipFill>
          <a:blip r:embed="rId7"/>
          <a:stretch>
            <a:fillRect/>
          </a:stretch>
        </p:blipFill>
        <p:spPr>
          <a:xfrm>
            <a:off x="11132663" y="3798332"/>
            <a:ext cx="961991" cy="1168132"/>
          </a:xfrm>
          <a:prstGeom prst="rect">
            <a:avLst/>
          </a:prstGeom>
        </p:spPr>
      </p:pic>
      <p:sp>
        <p:nvSpPr>
          <p:cNvPr id="20" name="TextBox 19">
            <a:extLst>
              <a:ext uri="{FF2B5EF4-FFF2-40B4-BE49-F238E27FC236}">
                <a16:creationId xmlns:a16="http://schemas.microsoft.com/office/drawing/2014/main" id="{0B1B197D-BBEA-465F-922E-983E8F16E872}"/>
              </a:ext>
            </a:extLst>
          </p:cNvPr>
          <p:cNvSpPr txBox="1"/>
          <p:nvPr/>
        </p:nvSpPr>
        <p:spPr>
          <a:xfrm>
            <a:off x="11052610" y="4946924"/>
            <a:ext cx="1466850" cy="215444"/>
          </a:xfrm>
          <a:prstGeom prst="rect">
            <a:avLst/>
          </a:prstGeom>
          <a:noFill/>
        </p:spPr>
        <p:txBody>
          <a:bodyPr wrap="square" rtlCol="0">
            <a:spAutoFit/>
          </a:bodyPr>
          <a:lstStyle/>
          <a:p>
            <a:r>
              <a:rPr lang="en-AU" sz="800" dirty="0"/>
              <a:t>Moreland Leader</a:t>
            </a:r>
          </a:p>
        </p:txBody>
      </p:sp>
    </p:spTree>
    <p:extLst>
      <p:ext uri="{BB962C8B-B14F-4D97-AF65-F5344CB8AC3E}">
        <p14:creationId xmlns:p14="http://schemas.microsoft.com/office/powerpoint/2010/main" val="1877658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3FBE-BE00-4EA0-85C0-1BC79725B0EF}"/>
              </a:ext>
            </a:extLst>
          </p:cNvPr>
          <p:cNvSpPr>
            <a:spLocks noGrp="1"/>
          </p:cNvSpPr>
          <p:nvPr>
            <p:ph type="title"/>
          </p:nvPr>
        </p:nvSpPr>
        <p:spPr/>
        <p:txBody>
          <a:bodyPr/>
          <a:lstStyle/>
          <a:p>
            <a:r>
              <a:rPr lang="en-AU" dirty="0"/>
              <a:t>Earned channels</a:t>
            </a:r>
          </a:p>
        </p:txBody>
      </p:sp>
      <p:sp>
        <p:nvSpPr>
          <p:cNvPr id="7" name="Rectangle 6">
            <a:extLst>
              <a:ext uri="{FF2B5EF4-FFF2-40B4-BE49-F238E27FC236}">
                <a16:creationId xmlns:a16="http://schemas.microsoft.com/office/drawing/2014/main" id="{5038E12B-235D-437D-B2C9-66FE12AB8434}"/>
              </a:ext>
            </a:extLst>
          </p:cNvPr>
          <p:cNvSpPr/>
          <p:nvPr/>
        </p:nvSpPr>
        <p:spPr>
          <a:xfrm>
            <a:off x="303656" y="1862100"/>
            <a:ext cx="6939623" cy="1277273"/>
          </a:xfrm>
          <a:prstGeom prst="rect">
            <a:avLst/>
          </a:prstGeom>
        </p:spPr>
        <p:txBody>
          <a:bodyPr wrap="square">
            <a:spAutoFit/>
          </a:bodyPr>
          <a:lstStyle/>
          <a:p>
            <a:r>
              <a:rPr lang="en-AU" sz="1100" b="1" dirty="0">
                <a:solidFill>
                  <a:srgbClr val="002B45"/>
                </a:solidFill>
                <a:latin typeface="Arial" panose="020B0604020202020204" pitchFamily="34" charset="0"/>
                <a:cs typeface="Arial" panose="020B0604020202020204" pitchFamily="34" charset="0"/>
              </a:rPr>
              <a:t>Facebook and Instagram </a:t>
            </a:r>
          </a:p>
          <a:p>
            <a:endParaRPr lang="en-AU" sz="1100" b="1" dirty="0">
              <a:solidFill>
                <a:srgbClr val="002B45"/>
              </a:solidFill>
              <a:latin typeface="Arial" panose="020B0604020202020204" pitchFamily="34" charset="0"/>
              <a:cs typeface="Arial" panose="020B0604020202020204" pitchFamily="34" charset="0"/>
            </a:endParaRPr>
          </a:p>
          <a:p>
            <a:r>
              <a:rPr lang="en-AU" sz="1100" dirty="0">
                <a:solidFill>
                  <a:srgbClr val="002B45"/>
                </a:solidFill>
                <a:latin typeface="Arial" panose="020B0604020202020204" pitchFamily="34" charset="0"/>
                <a:cs typeface="Arial" panose="020B0604020202020204" pitchFamily="34" charset="0"/>
              </a:rPr>
              <a:t>Social media saw our stakeholders and participating businesses getting behind the campaign on social media, greatly increasing our reach:</a:t>
            </a:r>
          </a:p>
          <a:p>
            <a:endParaRPr lang="en-AU" sz="1100" i="1" dirty="0">
              <a:solidFill>
                <a:srgbClr val="002B45"/>
              </a:solidFill>
              <a:latin typeface="Arial" panose="020B0604020202020204" pitchFamily="34" charset="0"/>
              <a:cs typeface="Arial" panose="020B0604020202020204" pitchFamily="34" charset="0"/>
            </a:endParaRPr>
          </a:p>
          <a:p>
            <a:endParaRPr lang="en-AU" sz="1100" dirty="0">
              <a:solidFill>
                <a:srgbClr val="002B45"/>
              </a:solidFill>
              <a:latin typeface="Arial" panose="020B0604020202020204" pitchFamily="34" charset="0"/>
              <a:cs typeface="Arial" panose="020B0604020202020204" pitchFamily="34" charset="0"/>
            </a:endParaRPr>
          </a:p>
          <a:p>
            <a:endParaRPr lang="en-AU" sz="1100" dirty="0">
              <a:solidFill>
                <a:srgbClr val="002B45"/>
              </a:solidFill>
              <a:latin typeface="Arial" panose="020B0604020202020204" pitchFamily="34" charset="0"/>
              <a:cs typeface="Arial" panose="020B0604020202020204" pitchFamily="34" charset="0"/>
            </a:endParaRPr>
          </a:p>
        </p:txBody>
      </p:sp>
      <p:graphicFrame>
        <p:nvGraphicFramePr>
          <p:cNvPr id="21" name="Table 20">
            <a:extLst>
              <a:ext uri="{FF2B5EF4-FFF2-40B4-BE49-F238E27FC236}">
                <a16:creationId xmlns:a16="http://schemas.microsoft.com/office/drawing/2014/main" id="{C4BBD232-C11B-4319-AAAF-13135E9F8EED}"/>
              </a:ext>
            </a:extLst>
          </p:cNvPr>
          <p:cNvGraphicFramePr>
            <a:graphicFrameLocks noGrp="1"/>
          </p:cNvGraphicFramePr>
          <p:nvPr>
            <p:extLst>
              <p:ext uri="{D42A27DB-BD31-4B8C-83A1-F6EECF244321}">
                <p14:modId xmlns:p14="http://schemas.microsoft.com/office/powerpoint/2010/main" val="3838068764"/>
              </p:ext>
            </p:extLst>
          </p:nvPr>
        </p:nvGraphicFramePr>
        <p:xfrm>
          <a:off x="303655" y="2639693"/>
          <a:ext cx="6939624" cy="4028228"/>
        </p:xfrm>
        <a:graphic>
          <a:graphicData uri="http://schemas.openxmlformats.org/drawingml/2006/table">
            <a:tbl>
              <a:tblPr firstRow="1" bandRow="1">
                <a:tableStyleId>{5C22544A-7EE6-4342-B048-85BDC9FD1C3A}</a:tableStyleId>
              </a:tblPr>
              <a:tblGrid>
                <a:gridCol w="1156604">
                  <a:extLst>
                    <a:ext uri="{9D8B030D-6E8A-4147-A177-3AD203B41FA5}">
                      <a16:colId xmlns:a16="http://schemas.microsoft.com/office/drawing/2014/main" val="1192207609"/>
                    </a:ext>
                  </a:extLst>
                </a:gridCol>
                <a:gridCol w="1156604">
                  <a:extLst>
                    <a:ext uri="{9D8B030D-6E8A-4147-A177-3AD203B41FA5}">
                      <a16:colId xmlns:a16="http://schemas.microsoft.com/office/drawing/2014/main" val="3381650488"/>
                    </a:ext>
                  </a:extLst>
                </a:gridCol>
                <a:gridCol w="1156604">
                  <a:extLst>
                    <a:ext uri="{9D8B030D-6E8A-4147-A177-3AD203B41FA5}">
                      <a16:colId xmlns:a16="http://schemas.microsoft.com/office/drawing/2014/main" val="2187253870"/>
                    </a:ext>
                  </a:extLst>
                </a:gridCol>
                <a:gridCol w="1156604">
                  <a:extLst>
                    <a:ext uri="{9D8B030D-6E8A-4147-A177-3AD203B41FA5}">
                      <a16:colId xmlns:a16="http://schemas.microsoft.com/office/drawing/2014/main" val="773007887"/>
                    </a:ext>
                  </a:extLst>
                </a:gridCol>
                <a:gridCol w="1156604">
                  <a:extLst>
                    <a:ext uri="{9D8B030D-6E8A-4147-A177-3AD203B41FA5}">
                      <a16:colId xmlns:a16="http://schemas.microsoft.com/office/drawing/2014/main" val="1346377513"/>
                    </a:ext>
                  </a:extLst>
                </a:gridCol>
                <a:gridCol w="1156604">
                  <a:extLst>
                    <a:ext uri="{9D8B030D-6E8A-4147-A177-3AD203B41FA5}">
                      <a16:colId xmlns:a16="http://schemas.microsoft.com/office/drawing/2014/main" val="3803495909"/>
                    </a:ext>
                  </a:extLst>
                </a:gridCol>
              </a:tblGrid>
              <a:tr h="348004">
                <a:tc>
                  <a:txBody>
                    <a:bodyPr/>
                    <a:lstStyle/>
                    <a:p>
                      <a:pPr algn="ctr"/>
                      <a:r>
                        <a:rPr lang="en-AU" sz="1000" dirty="0"/>
                        <a:t>Publication</a:t>
                      </a:r>
                    </a:p>
                  </a:txBody>
                  <a:tcPr anchor="ctr">
                    <a:solidFill>
                      <a:srgbClr val="B1CBE5"/>
                    </a:solidFill>
                  </a:tcPr>
                </a:tc>
                <a:tc>
                  <a:txBody>
                    <a:bodyPr/>
                    <a:lstStyle/>
                    <a:p>
                      <a:pPr algn="ctr"/>
                      <a:r>
                        <a:rPr lang="en-AU" sz="1000" dirty="0"/>
                        <a:t>Channel</a:t>
                      </a:r>
                    </a:p>
                  </a:txBody>
                  <a:tcPr anchor="ctr">
                    <a:solidFill>
                      <a:srgbClr val="B1CBE5"/>
                    </a:solidFill>
                  </a:tcPr>
                </a:tc>
                <a:tc>
                  <a:txBody>
                    <a:bodyPr/>
                    <a:lstStyle/>
                    <a:p>
                      <a:pPr algn="ctr"/>
                      <a:r>
                        <a:rPr lang="en-AU" sz="1000" dirty="0"/>
                        <a:t>Audience </a:t>
                      </a:r>
                    </a:p>
                  </a:txBody>
                  <a:tcPr anchor="ctr">
                    <a:solidFill>
                      <a:srgbClr val="B1CBE5"/>
                    </a:solidFill>
                  </a:tcPr>
                </a:tc>
                <a:tc>
                  <a:txBody>
                    <a:bodyPr/>
                    <a:lstStyle/>
                    <a:p>
                      <a:pPr algn="ctr"/>
                      <a:r>
                        <a:rPr lang="en-AU" sz="1000" dirty="0"/>
                        <a:t>Likes</a:t>
                      </a:r>
                    </a:p>
                  </a:txBody>
                  <a:tcPr anchor="ctr">
                    <a:solidFill>
                      <a:srgbClr val="B1CBE5"/>
                    </a:solidFill>
                  </a:tcPr>
                </a:tc>
                <a:tc>
                  <a:txBody>
                    <a:bodyPr/>
                    <a:lstStyle/>
                    <a:p>
                      <a:pPr algn="ctr"/>
                      <a:r>
                        <a:rPr lang="en-AU" sz="1000" dirty="0"/>
                        <a:t>Comments</a:t>
                      </a:r>
                    </a:p>
                  </a:txBody>
                  <a:tcPr anchor="ctr">
                    <a:solidFill>
                      <a:srgbClr val="B1CBE5"/>
                    </a:solidFill>
                  </a:tcPr>
                </a:tc>
                <a:tc>
                  <a:txBody>
                    <a:bodyPr/>
                    <a:lstStyle/>
                    <a:p>
                      <a:pPr algn="ctr"/>
                      <a:r>
                        <a:rPr lang="en-AU" sz="1000" dirty="0"/>
                        <a:t>Shares</a:t>
                      </a:r>
                    </a:p>
                  </a:txBody>
                  <a:tcPr anchor="ctr">
                    <a:solidFill>
                      <a:srgbClr val="B1CBE5"/>
                    </a:solidFill>
                  </a:tcPr>
                </a:tc>
                <a:extLst>
                  <a:ext uri="{0D108BD9-81ED-4DB2-BD59-A6C34878D82A}">
                    <a16:rowId xmlns:a16="http://schemas.microsoft.com/office/drawing/2014/main" val="3635474091"/>
                  </a:ext>
                </a:extLst>
              </a:tr>
              <a:tr h="370239">
                <a:tc>
                  <a:txBody>
                    <a:bodyPr/>
                    <a:lstStyle/>
                    <a:p>
                      <a:pPr algn="ctr"/>
                      <a:r>
                        <a:rPr lang="en-AU" sz="1000" dirty="0"/>
                        <a:t>Time Out Melbourne</a:t>
                      </a:r>
                    </a:p>
                  </a:txBody>
                  <a:tcPr anchor="ctr">
                    <a:solidFill>
                      <a:schemeClr val="accent6">
                        <a:lumMod val="95000"/>
                      </a:schemeClr>
                    </a:solidFill>
                  </a:tcPr>
                </a:tc>
                <a:tc>
                  <a:txBody>
                    <a:bodyPr/>
                    <a:lstStyle/>
                    <a:p>
                      <a:pPr algn="ctr"/>
                      <a:r>
                        <a:rPr lang="en-AU" sz="1000" dirty="0"/>
                        <a:t>Facebook</a:t>
                      </a:r>
                    </a:p>
                  </a:txBody>
                  <a:tcPr anchor="ctr">
                    <a:solidFill>
                      <a:schemeClr val="accent6">
                        <a:lumMod val="95000"/>
                      </a:schemeClr>
                    </a:solidFill>
                  </a:tcPr>
                </a:tc>
                <a:tc>
                  <a:txBody>
                    <a:bodyPr/>
                    <a:lstStyle/>
                    <a:p>
                      <a:pPr algn="ctr"/>
                      <a:r>
                        <a:rPr lang="en-AU" sz="1000" dirty="0"/>
                        <a:t>192,000</a:t>
                      </a:r>
                    </a:p>
                  </a:txBody>
                  <a:tcPr anchor="ctr">
                    <a:solidFill>
                      <a:schemeClr val="accent6">
                        <a:lumMod val="95000"/>
                      </a:schemeClr>
                    </a:solidFill>
                  </a:tcPr>
                </a:tc>
                <a:tc>
                  <a:txBody>
                    <a:bodyPr/>
                    <a:lstStyle/>
                    <a:p>
                      <a:pPr algn="ctr"/>
                      <a:r>
                        <a:rPr lang="en-AU" sz="1000" dirty="0"/>
                        <a:t>297</a:t>
                      </a:r>
                    </a:p>
                  </a:txBody>
                  <a:tcPr anchor="ctr">
                    <a:solidFill>
                      <a:schemeClr val="accent6">
                        <a:lumMod val="95000"/>
                      </a:schemeClr>
                    </a:solidFill>
                  </a:tcPr>
                </a:tc>
                <a:tc>
                  <a:txBody>
                    <a:bodyPr/>
                    <a:lstStyle/>
                    <a:p>
                      <a:pPr algn="ctr"/>
                      <a:r>
                        <a:rPr lang="en-AU" sz="1000" dirty="0">
                          <a:solidFill>
                            <a:schemeClr val="tx1"/>
                          </a:solidFill>
                        </a:rPr>
                        <a:t>30</a:t>
                      </a:r>
                    </a:p>
                  </a:txBody>
                  <a:tcPr anchor="ctr">
                    <a:solidFill>
                      <a:schemeClr val="accent6">
                        <a:lumMod val="95000"/>
                      </a:schemeClr>
                    </a:solidFill>
                  </a:tcPr>
                </a:tc>
                <a:tc>
                  <a:txBody>
                    <a:bodyPr/>
                    <a:lstStyle/>
                    <a:p>
                      <a:pPr algn="ctr"/>
                      <a:r>
                        <a:rPr lang="en-AU" sz="1000" dirty="0">
                          <a:solidFill>
                            <a:schemeClr val="tx1"/>
                          </a:solidFill>
                        </a:rPr>
                        <a:t>38</a:t>
                      </a:r>
                    </a:p>
                  </a:txBody>
                  <a:tcPr anchor="ctr">
                    <a:solidFill>
                      <a:schemeClr val="accent6">
                        <a:lumMod val="95000"/>
                      </a:schemeClr>
                    </a:solidFill>
                  </a:tcPr>
                </a:tc>
                <a:extLst>
                  <a:ext uri="{0D108BD9-81ED-4DB2-BD59-A6C34878D82A}">
                    <a16:rowId xmlns:a16="http://schemas.microsoft.com/office/drawing/2014/main" val="2853907228"/>
                  </a:ext>
                </a:extLst>
              </a:tr>
              <a:tr h="325696">
                <a:tc>
                  <a:txBody>
                    <a:bodyPr/>
                    <a:lstStyle/>
                    <a:p>
                      <a:pPr algn="ctr"/>
                      <a:r>
                        <a:rPr lang="en-AU" sz="1000" dirty="0" err="1"/>
                        <a:t>Lygon</a:t>
                      </a:r>
                      <a:r>
                        <a:rPr lang="en-AU" sz="1000" dirty="0"/>
                        <a:t> St East Brunswick</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t>Facebook</a:t>
                      </a:r>
                    </a:p>
                  </a:txBody>
                  <a:tcPr anchor="ctr">
                    <a:solidFill>
                      <a:schemeClr val="accent6">
                        <a:lumMod val="95000"/>
                      </a:schemeClr>
                    </a:solidFill>
                  </a:tcPr>
                </a:tc>
                <a:tc>
                  <a:txBody>
                    <a:bodyPr/>
                    <a:lstStyle/>
                    <a:p>
                      <a:pPr algn="ctr"/>
                      <a:r>
                        <a:rPr lang="en-AU" sz="1000" dirty="0"/>
                        <a:t>1,509</a:t>
                      </a:r>
                    </a:p>
                  </a:txBody>
                  <a:tcPr anchor="ctr">
                    <a:solidFill>
                      <a:schemeClr val="accent6">
                        <a:lumMod val="95000"/>
                      </a:schemeClr>
                    </a:solidFill>
                  </a:tcPr>
                </a:tc>
                <a:tc>
                  <a:txBody>
                    <a:bodyPr/>
                    <a:lstStyle/>
                    <a:p>
                      <a:pPr algn="ctr"/>
                      <a:r>
                        <a:rPr lang="en-AU" sz="1000" dirty="0"/>
                        <a:t>3</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0</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0</a:t>
                      </a:r>
                    </a:p>
                  </a:txBody>
                  <a:tcPr anchor="ctr">
                    <a:solidFill>
                      <a:schemeClr val="accent6">
                        <a:lumMod val="95000"/>
                      </a:schemeClr>
                    </a:solidFill>
                  </a:tcPr>
                </a:tc>
                <a:extLst>
                  <a:ext uri="{0D108BD9-81ED-4DB2-BD59-A6C34878D82A}">
                    <a16:rowId xmlns:a16="http://schemas.microsoft.com/office/drawing/2014/main" val="4205319234"/>
                  </a:ext>
                </a:extLst>
              </a:tr>
              <a:tr h="325696">
                <a:tc>
                  <a:txBody>
                    <a:bodyPr/>
                    <a:lstStyle/>
                    <a:p>
                      <a:pPr algn="ctr"/>
                      <a:r>
                        <a:rPr lang="en-AU" sz="1000" dirty="0"/>
                        <a:t>Moreland City Council</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t>Facebook</a:t>
                      </a:r>
                    </a:p>
                  </a:txBody>
                  <a:tcPr anchor="ctr">
                    <a:solidFill>
                      <a:schemeClr val="accent6">
                        <a:lumMod val="95000"/>
                      </a:schemeClr>
                    </a:solidFill>
                  </a:tcPr>
                </a:tc>
                <a:tc>
                  <a:txBody>
                    <a:bodyPr/>
                    <a:lstStyle/>
                    <a:p>
                      <a:pPr algn="ctr"/>
                      <a:r>
                        <a:rPr lang="en-AU" sz="1000" dirty="0"/>
                        <a:t>19,374</a:t>
                      </a:r>
                    </a:p>
                  </a:txBody>
                  <a:tcPr anchor="ctr">
                    <a:solidFill>
                      <a:schemeClr val="accent6">
                        <a:lumMod val="95000"/>
                      </a:schemeClr>
                    </a:solidFill>
                  </a:tcPr>
                </a:tc>
                <a:tc>
                  <a:txBody>
                    <a:bodyPr/>
                    <a:lstStyle/>
                    <a:p>
                      <a:pPr algn="ctr"/>
                      <a:r>
                        <a:rPr lang="en-AU" sz="1000" dirty="0"/>
                        <a:t>121</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5</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8</a:t>
                      </a:r>
                    </a:p>
                  </a:txBody>
                  <a:tcPr anchor="ctr">
                    <a:solidFill>
                      <a:schemeClr val="accent6">
                        <a:lumMod val="95000"/>
                      </a:schemeClr>
                    </a:solidFill>
                  </a:tcPr>
                </a:tc>
                <a:extLst>
                  <a:ext uri="{0D108BD9-81ED-4DB2-BD59-A6C34878D82A}">
                    <a16:rowId xmlns:a16="http://schemas.microsoft.com/office/drawing/2014/main" val="3891028229"/>
                  </a:ext>
                </a:extLst>
              </a:tr>
              <a:tr h="3256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t>Moreland City Council</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t>Instagram Story</a:t>
                      </a:r>
                    </a:p>
                  </a:txBody>
                  <a:tcPr anchor="ctr">
                    <a:solidFill>
                      <a:schemeClr val="accent6">
                        <a:lumMod val="95000"/>
                      </a:schemeClr>
                    </a:solidFill>
                  </a:tcPr>
                </a:tc>
                <a:tc>
                  <a:txBody>
                    <a:bodyPr/>
                    <a:lstStyle/>
                    <a:p>
                      <a:pPr algn="ctr"/>
                      <a:r>
                        <a:rPr lang="en-AU" sz="1000" dirty="0"/>
                        <a:t>3,480</a:t>
                      </a:r>
                    </a:p>
                  </a:txBody>
                  <a:tcPr anchor="ctr">
                    <a:solidFill>
                      <a:schemeClr val="accent6">
                        <a:lumMod val="95000"/>
                      </a:schemeClr>
                    </a:solidFill>
                  </a:tcPr>
                </a:tc>
                <a:tc>
                  <a:txBody>
                    <a:bodyPr/>
                    <a:lstStyle/>
                    <a:p>
                      <a:pPr algn="ctr"/>
                      <a:r>
                        <a:rPr lang="en-AU" sz="1000" dirty="0"/>
                        <a:t>NA</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NA</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NA</a:t>
                      </a:r>
                    </a:p>
                  </a:txBody>
                  <a:tcPr anchor="ctr">
                    <a:solidFill>
                      <a:schemeClr val="accent6">
                        <a:lumMod val="95000"/>
                      </a:schemeClr>
                    </a:solidFill>
                  </a:tcPr>
                </a:tc>
                <a:extLst>
                  <a:ext uri="{0D108BD9-81ED-4DB2-BD59-A6C34878D82A}">
                    <a16:rowId xmlns:a16="http://schemas.microsoft.com/office/drawing/2014/main" val="2773589486"/>
                  </a:ext>
                </a:extLst>
              </a:tr>
              <a:tr h="325696">
                <a:tc>
                  <a:txBody>
                    <a:bodyPr/>
                    <a:lstStyle/>
                    <a:p>
                      <a:pPr algn="ctr"/>
                      <a:r>
                        <a:rPr lang="en-AU" sz="1000" dirty="0"/>
                        <a:t>Rock Posters</a:t>
                      </a:r>
                    </a:p>
                  </a:txBody>
                  <a:tcPr anchor="ctr">
                    <a:solidFill>
                      <a:schemeClr val="accent6">
                        <a:lumMod val="95000"/>
                      </a:schemeClr>
                    </a:solidFill>
                  </a:tcPr>
                </a:tc>
                <a:tc>
                  <a:txBody>
                    <a:bodyPr/>
                    <a:lstStyle/>
                    <a:p>
                      <a:pPr algn="ctr"/>
                      <a:r>
                        <a:rPr lang="en-AU" sz="1000" dirty="0"/>
                        <a:t>Instagram</a:t>
                      </a:r>
                    </a:p>
                  </a:txBody>
                  <a:tcPr anchor="ctr">
                    <a:solidFill>
                      <a:schemeClr val="accent6">
                        <a:lumMod val="95000"/>
                      </a:schemeClr>
                    </a:solidFill>
                  </a:tcPr>
                </a:tc>
                <a:tc>
                  <a:txBody>
                    <a:bodyPr/>
                    <a:lstStyle/>
                    <a:p>
                      <a:pPr algn="ctr"/>
                      <a:r>
                        <a:rPr lang="en-AU" sz="1000" dirty="0"/>
                        <a:t>2,274</a:t>
                      </a:r>
                    </a:p>
                  </a:txBody>
                  <a:tcPr anchor="ctr">
                    <a:solidFill>
                      <a:schemeClr val="accent6">
                        <a:lumMod val="95000"/>
                      </a:schemeClr>
                    </a:solidFill>
                  </a:tcPr>
                </a:tc>
                <a:tc>
                  <a:txBody>
                    <a:bodyPr/>
                    <a:lstStyle/>
                    <a:p>
                      <a:pPr algn="ctr"/>
                      <a:r>
                        <a:rPr lang="en-AU" sz="1000" dirty="0"/>
                        <a:t>56</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0</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NA</a:t>
                      </a:r>
                    </a:p>
                  </a:txBody>
                  <a:tcPr anchor="ctr">
                    <a:solidFill>
                      <a:schemeClr val="accent6">
                        <a:lumMod val="95000"/>
                      </a:schemeClr>
                    </a:solidFill>
                  </a:tcPr>
                </a:tc>
                <a:extLst>
                  <a:ext uri="{0D108BD9-81ED-4DB2-BD59-A6C34878D82A}">
                    <a16:rowId xmlns:a16="http://schemas.microsoft.com/office/drawing/2014/main" val="4058345708"/>
                  </a:ext>
                </a:extLst>
              </a:tr>
              <a:tr h="325696">
                <a:tc>
                  <a:txBody>
                    <a:bodyPr/>
                    <a:lstStyle/>
                    <a:p>
                      <a:pPr algn="ctr"/>
                      <a:r>
                        <a:rPr lang="en-AU" sz="1000" dirty="0"/>
                        <a:t>St Derby</a:t>
                      </a:r>
                    </a:p>
                  </a:txBody>
                  <a:tcPr anchor="ctr">
                    <a:solidFill>
                      <a:schemeClr val="accent6">
                        <a:lumMod val="95000"/>
                      </a:schemeClr>
                    </a:solidFill>
                  </a:tcPr>
                </a:tc>
                <a:tc>
                  <a:txBody>
                    <a:bodyPr/>
                    <a:lstStyle/>
                    <a:p>
                      <a:pPr algn="ctr"/>
                      <a:r>
                        <a:rPr lang="en-AU" sz="1000" dirty="0"/>
                        <a:t>Instagram Story</a:t>
                      </a:r>
                    </a:p>
                  </a:txBody>
                  <a:tcPr anchor="ctr">
                    <a:solidFill>
                      <a:schemeClr val="accent6">
                        <a:lumMod val="95000"/>
                      </a:schemeClr>
                    </a:solidFill>
                  </a:tcPr>
                </a:tc>
                <a:tc>
                  <a:txBody>
                    <a:bodyPr/>
                    <a:lstStyle/>
                    <a:p>
                      <a:pPr algn="ctr"/>
                      <a:r>
                        <a:rPr lang="en-AU" sz="1000" dirty="0"/>
                        <a:t>2,129</a:t>
                      </a:r>
                    </a:p>
                  </a:txBody>
                  <a:tcPr anchor="ctr">
                    <a:solidFill>
                      <a:schemeClr val="accent6">
                        <a:lumMod val="95000"/>
                      </a:schemeClr>
                    </a:solidFill>
                  </a:tcPr>
                </a:tc>
                <a:tc>
                  <a:txBody>
                    <a:bodyPr/>
                    <a:lstStyle/>
                    <a:p>
                      <a:pPr algn="ctr"/>
                      <a:r>
                        <a:rPr lang="en-AU" sz="1000" dirty="0"/>
                        <a:t>NA</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NA</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NA</a:t>
                      </a:r>
                    </a:p>
                  </a:txBody>
                  <a:tcPr anchor="ctr">
                    <a:solidFill>
                      <a:schemeClr val="accent6">
                        <a:lumMod val="95000"/>
                      </a:schemeClr>
                    </a:solidFill>
                  </a:tcPr>
                </a:tc>
                <a:extLst>
                  <a:ext uri="{0D108BD9-81ED-4DB2-BD59-A6C34878D82A}">
                    <a16:rowId xmlns:a16="http://schemas.microsoft.com/office/drawing/2014/main" val="990808347"/>
                  </a:ext>
                </a:extLst>
              </a:tr>
              <a:tr h="325696">
                <a:tc>
                  <a:txBody>
                    <a:bodyPr/>
                    <a:lstStyle/>
                    <a:p>
                      <a:pPr algn="ctr"/>
                      <a:r>
                        <a:rPr lang="en-AU" sz="1000" dirty="0"/>
                        <a:t>Mother Melbourne</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t>Instagram</a:t>
                      </a:r>
                    </a:p>
                  </a:txBody>
                  <a:tcPr anchor="ctr">
                    <a:solidFill>
                      <a:schemeClr val="accent6">
                        <a:lumMod val="95000"/>
                      </a:schemeClr>
                    </a:solidFill>
                  </a:tcPr>
                </a:tc>
                <a:tc>
                  <a:txBody>
                    <a:bodyPr/>
                    <a:lstStyle/>
                    <a:p>
                      <a:pPr algn="ctr"/>
                      <a:r>
                        <a:rPr lang="en-AU" sz="1000" dirty="0"/>
                        <a:t>959</a:t>
                      </a:r>
                    </a:p>
                  </a:txBody>
                  <a:tcPr anchor="ctr">
                    <a:solidFill>
                      <a:schemeClr val="accent6">
                        <a:lumMod val="95000"/>
                      </a:schemeClr>
                    </a:solidFill>
                  </a:tcPr>
                </a:tc>
                <a:tc>
                  <a:txBody>
                    <a:bodyPr/>
                    <a:lstStyle/>
                    <a:p>
                      <a:pPr algn="ctr"/>
                      <a:r>
                        <a:rPr lang="en-AU" sz="1000" dirty="0"/>
                        <a:t>23</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6</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NA</a:t>
                      </a:r>
                    </a:p>
                  </a:txBody>
                  <a:tcPr anchor="ctr">
                    <a:solidFill>
                      <a:schemeClr val="accent6">
                        <a:lumMod val="95000"/>
                      </a:schemeClr>
                    </a:solidFill>
                  </a:tcPr>
                </a:tc>
                <a:extLst>
                  <a:ext uri="{0D108BD9-81ED-4DB2-BD59-A6C34878D82A}">
                    <a16:rowId xmlns:a16="http://schemas.microsoft.com/office/drawing/2014/main" val="2128346645"/>
                  </a:ext>
                </a:extLst>
              </a:tr>
              <a:tr h="325696">
                <a:tc>
                  <a:txBody>
                    <a:bodyPr/>
                    <a:lstStyle/>
                    <a:p>
                      <a:pPr algn="ctr"/>
                      <a:r>
                        <a:rPr lang="en-AU" sz="1000" dirty="0"/>
                        <a:t>Northcote Social Club</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t>Instagram</a:t>
                      </a:r>
                    </a:p>
                  </a:txBody>
                  <a:tcPr anchor="ctr">
                    <a:solidFill>
                      <a:schemeClr val="accent6">
                        <a:lumMod val="95000"/>
                      </a:schemeClr>
                    </a:solidFill>
                  </a:tcPr>
                </a:tc>
                <a:tc>
                  <a:txBody>
                    <a:bodyPr/>
                    <a:lstStyle/>
                    <a:p>
                      <a:pPr algn="ctr"/>
                      <a:r>
                        <a:rPr lang="en-AU" sz="1000" dirty="0"/>
                        <a:t>13,000</a:t>
                      </a:r>
                    </a:p>
                  </a:txBody>
                  <a:tcPr anchor="ctr">
                    <a:solidFill>
                      <a:schemeClr val="accent6">
                        <a:lumMod val="95000"/>
                      </a:schemeClr>
                    </a:solidFill>
                  </a:tcPr>
                </a:tc>
                <a:tc>
                  <a:txBody>
                    <a:bodyPr/>
                    <a:lstStyle/>
                    <a:p>
                      <a:pPr algn="ctr"/>
                      <a:r>
                        <a:rPr lang="en-AU" sz="1000" dirty="0"/>
                        <a:t>92</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3</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NA</a:t>
                      </a:r>
                    </a:p>
                  </a:txBody>
                  <a:tcPr anchor="ctr">
                    <a:solidFill>
                      <a:schemeClr val="accent6">
                        <a:lumMod val="95000"/>
                      </a:schemeClr>
                    </a:solidFill>
                  </a:tcPr>
                </a:tc>
                <a:extLst>
                  <a:ext uri="{0D108BD9-81ED-4DB2-BD59-A6C34878D82A}">
                    <a16:rowId xmlns:a16="http://schemas.microsoft.com/office/drawing/2014/main" val="485302120"/>
                  </a:ext>
                </a:extLst>
              </a:tr>
              <a:tr h="325696">
                <a:tc>
                  <a:txBody>
                    <a:bodyPr/>
                    <a:lstStyle/>
                    <a:p>
                      <a:pPr algn="ctr"/>
                      <a:r>
                        <a:rPr lang="en-AU" sz="1000" dirty="0"/>
                        <a:t>Brother Alec</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t>Instagram</a:t>
                      </a:r>
                    </a:p>
                  </a:txBody>
                  <a:tcPr anchor="ctr">
                    <a:solidFill>
                      <a:schemeClr val="accent6">
                        <a:lumMod val="95000"/>
                      </a:schemeClr>
                    </a:solidFill>
                  </a:tcPr>
                </a:tc>
                <a:tc>
                  <a:txBody>
                    <a:bodyPr/>
                    <a:lstStyle/>
                    <a:p>
                      <a:pPr algn="ctr"/>
                      <a:r>
                        <a:rPr lang="en-AU" sz="1000" dirty="0"/>
                        <a:t>2,796</a:t>
                      </a:r>
                    </a:p>
                  </a:txBody>
                  <a:tcPr anchor="ctr">
                    <a:solidFill>
                      <a:schemeClr val="accent6">
                        <a:lumMod val="95000"/>
                      </a:schemeClr>
                    </a:solidFill>
                  </a:tcPr>
                </a:tc>
                <a:tc>
                  <a:txBody>
                    <a:bodyPr/>
                    <a:lstStyle/>
                    <a:p>
                      <a:pPr algn="ctr"/>
                      <a:r>
                        <a:rPr lang="en-AU" sz="1000" dirty="0"/>
                        <a:t>130</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6</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NA</a:t>
                      </a:r>
                    </a:p>
                  </a:txBody>
                  <a:tcPr anchor="ctr">
                    <a:solidFill>
                      <a:schemeClr val="accent6">
                        <a:lumMod val="95000"/>
                      </a:schemeClr>
                    </a:solidFill>
                  </a:tcPr>
                </a:tc>
                <a:extLst>
                  <a:ext uri="{0D108BD9-81ED-4DB2-BD59-A6C34878D82A}">
                    <a16:rowId xmlns:a16="http://schemas.microsoft.com/office/drawing/2014/main" val="2469255319"/>
                  </a:ext>
                </a:extLst>
              </a:tr>
              <a:tr h="325696">
                <a:tc>
                  <a:txBody>
                    <a:bodyPr/>
                    <a:lstStyle/>
                    <a:p>
                      <a:pPr algn="ctr"/>
                      <a:r>
                        <a:rPr lang="en-AU" sz="1000" dirty="0"/>
                        <a:t>Brother Bon</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t>Instagram</a:t>
                      </a:r>
                    </a:p>
                  </a:txBody>
                  <a:tcPr anchor="ctr">
                    <a:solidFill>
                      <a:schemeClr val="accent6">
                        <a:lumMod val="95000"/>
                      </a:schemeClr>
                    </a:solidFill>
                  </a:tcPr>
                </a:tc>
                <a:tc>
                  <a:txBody>
                    <a:bodyPr/>
                    <a:lstStyle/>
                    <a:p>
                      <a:pPr algn="ctr"/>
                      <a:r>
                        <a:rPr lang="en-AU" sz="1000" dirty="0"/>
                        <a:t>1,786</a:t>
                      </a:r>
                    </a:p>
                  </a:txBody>
                  <a:tcPr anchor="ctr">
                    <a:solidFill>
                      <a:schemeClr val="accent6">
                        <a:lumMod val="95000"/>
                      </a:schemeClr>
                    </a:solidFill>
                  </a:tcPr>
                </a:tc>
                <a:tc>
                  <a:txBody>
                    <a:bodyPr/>
                    <a:lstStyle/>
                    <a:p>
                      <a:pPr algn="ctr"/>
                      <a:r>
                        <a:rPr lang="en-AU" sz="1000" dirty="0"/>
                        <a:t>240 plays</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0</a:t>
                      </a:r>
                    </a:p>
                  </a:txBody>
                  <a:tcPr anchor="ctr">
                    <a:solidFill>
                      <a:schemeClr val="accent6">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rPr>
                        <a:t>NA</a:t>
                      </a:r>
                    </a:p>
                  </a:txBody>
                  <a:tcPr anchor="ctr">
                    <a:solidFill>
                      <a:schemeClr val="accent6">
                        <a:lumMod val="95000"/>
                      </a:schemeClr>
                    </a:solidFill>
                  </a:tcPr>
                </a:tc>
                <a:extLst>
                  <a:ext uri="{0D108BD9-81ED-4DB2-BD59-A6C34878D82A}">
                    <a16:rowId xmlns:a16="http://schemas.microsoft.com/office/drawing/2014/main" val="1173225598"/>
                  </a:ext>
                </a:extLst>
              </a:tr>
            </a:tbl>
          </a:graphicData>
        </a:graphic>
      </p:graphicFrame>
      <p:pic>
        <p:nvPicPr>
          <p:cNvPr id="22" name="Picture 21">
            <a:extLst>
              <a:ext uri="{FF2B5EF4-FFF2-40B4-BE49-F238E27FC236}">
                <a16:creationId xmlns:a16="http://schemas.microsoft.com/office/drawing/2014/main" id="{5EE0FA04-53BE-4AEA-A1E8-D9DA5B2CAF7F}"/>
              </a:ext>
            </a:extLst>
          </p:cNvPr>
          <p:cNvPicPr>
            <a:picLocks noChangeAspect="1"/>
          </p:cNvPicPr>
          <p:nvPr/>
        </p:nvPicPr>
        <p:blipFill>
          <a:blip r:embed="rId3"/>
          <a:stretch>
            <a:fillRect/>
          </a:stretch>
        </p:blipFill>
        <p:spPr>
          <a:xfrm>
            <a:off x="9615223" y="1604661"/>
            <a:ext cx="2273121" cy="3899665"/>
          </a:xfrm>
          <a:prstGeom prst="rect">
            <a:avLst/>
          </a:prstGeom>
        </p:spPr>
      </p:pic>
      <p:pic>
        <p:nvPicPr>
          <p:cNvPr id="23" name="Picture 22">
            <a:extLst>
              <a:ext uri="{FF2B5EF4-FFF2-40B4-BE49-F238E27FC236}">
                <a16:creationId xmlns:a16="http://schemas.microsoft.com/office/drawing/2014/main" id="{8497B9B3-7E4A-4A86-88E7-B4C84EF76F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917" y="2258261"/>
            <a:ext cx="1820642" cy="2704954"/>
          </a:xfrm>
          <a:prstGeom prst="rect">
            <a:avLst/>
          </a:prstGeom>
        </p:spPr>
      </p:pic>
      <p:pic>
        <p:nvPicPr>
          <p:cNvPr id="24" name="Picture 23">
            <a:extLst>
              <a:ext uri="{FF2B5EF4-FFF2-40B4-BE49-F238E27FC236}">
                <a16:creationId xmlns:a16="http://schemas.microsoft.com/office/drawing/2014/main" id="{B9EA7C9A-1F69-4F3E-890F-4E18841F81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4351" y="5228676"/>
            <a:ext cx="3232935" cy="1546412"/>
          </a:xfrm>
          <a:prstGeom prst="rect">
            <a:avLst/>
          </a:prstGeom>
        </p:spPr>
      </p:pic>
    </p:spTree>
    <p:extLst>
      <p:ext uri="{BB962C8B-B14F-4D97-AF65-F5344CB8AC3E}">
        <p14:creationId xmlns:p14="http://schemas.microsoft.com/office/powerpoint/2010/main" val="3680037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CDAD9-5090-4EFF-A3BF-EAC249EE4997}"/>
              </a:ext>
            </a:extLst>
          </p:cNvPr>
          <p:cNvSpPr>
            <a:spLocks noGrp="1"/>
          </p:cNvSpPr>
          <p:nvPr>
            <p:ph type="title"/>
          </p:nvPr>
        </p:nvSpPr>
        <p:spPr/>
        <p:txBody>
          <a:bodyPr/>
          <a:lstStyle/>
          <a:p>
            <a:r>
              <a:rPr lang="en-AU" dirty="0"/>
              <a:t>ORGANIC SOCIAL MEDIA COVERAGE</a:t>
            </a:r>
          </a:p>
        </p:txBody>
      </p:sp>
      <p:pic>
        <p:nvPicPr>
          <p:cNvPr id="7" name="Picture 6">
            <a:extLst>
              <a:ext uri="{FF2B5EF4-FFF2-40B4-BE49-F238E27FC236}">
                <a16:creationId xmlns:a16="http://schemas.microsoft.com/office/drawing/2014/main" id="{38987673-2126-4F25-899C-A4CE39F94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784" y="1574401"/>
            <a:ext cx="3420520" cy="2171239"/>
          </a:xfrm>
          <a:prstGeom prst="rect">
            <a:avLst/>
          </a:prstGeom>
        </p:spPr>
      </p:pic>
      <p:pic>
        <p:nvPicPr>
          <p:cNvPr id="12" name="Picture 11">
            <a:extLst>
              <a:ext uri="{FF2B5EF4-FFF2-40B4-BE49-F238E27FC236}">
                <a16:creationId xmlns:a16="http://schemas.microsoft.com/office/drawing/2014/main" id="{8B3DEA0F-6B9B-464F-BCFF-B8D06ABF7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9511" y="3980841"/>
            <a:ext cx="3612482" cy="2553940"/>
          </a:xfrm>
          <a:prstGeom prst="rect">
            <a:avLst/>
          </a:prstGeom>
        </p:spPr>
      </p:pic>
      <p:pic>
        <p:nvPicPr>
          <p:cNvPr id="14" name="Picture 13">
            <a:extLst>
              <a:ext uri="{FF2B5EF4-FFF2-40B4-BE49-F238E27FC236}">
                <a16:creationId xmlns:a16="http://schemas.microsoft.com/office/drawing/2014/main" id="{58FB8B91-E014-4535-BCA4-B8E050FEB5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3662" y="1543115"/>
            <a:ext cx="1584382" cy="3429000"/>
          </a:xfrm>
          <a:prstGeom prst="rect">
            <a:avLst/>
          </a:prstGeom>
        </p:spPr>
      </p:pic>
      <p:pic>
        <p:nvPicPr>
          <p:cNvPr id="15" name="Picture 14">
            <a:extLst>
              <a:ext uri="{FF2B5EF4-FFF2-40B4-BE49-F238E27FC236}">
                <a16:creationId xmlns:a16="http://schemas.microsoft.com/office/drawing/2014/main" id="{2AF24112-BD9E-47B1-A5F6-227EECC9E518}"/>
              </a:ext>
            </a:extLst>
          </p:cNvPr>
          <p:cNvPicPr>
            <a:picLocks noChangeAspect="1"/>
          </p:cNvPicPr>
          <p:nvPr/>
        </p:nvPicPr>
        <p:blipFill>
          <a:blip r:embed="rId6"/>
          <a:stretch>
            <a:fillRect/>
          </a:stretch>
        </p:blipFill>
        <p:spPr>
          <a:xfrm>
            <a:off x="182112" y="4345070"/>
            <a:ext cx="3335781" cy="2450675"/>
          </a:xfrm>
          <a:prstGeom prst="rect">
            <a:avLst/>
          </a:prstGeom>
        </p:spPr>
      </p:pic>
      <p:pic>
        <p:nvPicPr>
          <p:cNvPr id="16" name="Picture 15">
            <a:extLst>
              <a:ext uri="{FF2B5EF4-FFF2-40B4-BE49-F238E27FC236}">
                <a16:creationId xmlns:a16="http://schemas.microsoft.com/office/drawing/2014/main" id="{A4B6DBDF-EA9E-42C5-823C-9806029DDF2E}"/>
              </a:ext>
            </a:extLst>
          </p:cNvPr>
          <p:cNvPicPr>
            <a:picLocks noChangeAspect="1"/>
          </p:cNvPicPr>
          <p:nvPr/>
        </p:nvPicPr>
        <p:blipFill>
          <a:blip r:embed="rId7"/>
          <a:stretch>
            <a:fillRect/>
          </a:stretch>
        </p:blipFill>
        <p:spPr>
          <a:xfrm>
            <a:off x="182112" y="1650276"/>
            <a:ext cx="3540406" cy="2271918"/>
          </a:xfrm>
          <a:prstGeom prst="rect">
            <a:avLst/>
          </a:prstGeom>
        </p:spPr>
      </p:pic>
      <p:pic>
        <p:nvPicPr>
          <p:cNvPr id="17" name="Picture 16">
            <a:extLst>
              <a:ext uri="{FF2B5EF4-FFF2-40B4-BE49-F238E27FC236}">
                <a16:creationId xmlns:a16="http://schemas.microsoft.com/office/drawing/2014/main" id="{020EE84F-4C09-4DEB-A756-0B7BE5A76C97}"/>
              </a:ext>
            </a:extLst>
          </p:cNvPr>
          <p:cNvPicPr>
            <a:picLocks noChangeAspect="1"/>
          </p:cNvPicPr>
          <p:nvPr/>
        </p:nvPicPr>
        <p:blipFill>
          <a:blip r:embed="rId8"/>
          <a:stretch>
            <a:fillRect/>
          </a:stretch>
        </p:blipFill>
        <p:spPr>
          <a:xfrm>
            <a:off x="3517893" y="4892820"/>
            <a:ext cx="2957463" cy="1902925"/>
          </a:xfrm>
          <a:prstGeom prst="rect">
            <a:avLst/>
          </a:prstGeom>
        </p:spPr>
      </p:pic>
      <p:pic>
        <p:nvPicPr>
          <p:cNvPr id="2050" name="Picture 2" descr="762fad37-79c0-4f8f-a1f8-89c1b18bdd9d@ausprd01">
            <a:extLst>
              <a:ext uri="{FF2B5EF4-FFF2-40B4-BE49-F238E27FC236}">
                <a16:creationId xmlns:a16="http://schemas.microsoft.com/office/drawing/2014/main" id="{5F23D09F-E107-4185-9490-957D7A6412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73461" y="1629976"/>
            <a:ext cx="2269228" cy="495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178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E897B-6183-435B-980D-B146F7BF7DFA}"/>
              </a:ext>
            </a:extLst>
          </p:cNvPr>
          <p:cNvSpPr>
            <a:spLocks noGrp="1"/>
          </p:cNvSpPr>
          <p:nvPr>
            <p:ph type="title"/>
          </p:nvPr>
        </p:nvSpPr>
        <p:spPr/>
        <p:txBody>
          <a:bodyPr/>
          <a:lstStyle/>
          <a:p>
            <a:r>
              <a:rPr lang="en-AU" dirty="0"/>
              <a:t>EARNED CHANNELS</a:t>
            </a:r>
          </a:p>
        </p:txBody>
      </p:sp>
      <p:sp>
        <p:nvSpPr>
          <p:cNvPr id="13" name="AutoShape 4" descr="Image result for male and female silhouette">
            <a:extLst>
              <a:ext uri="{FF2B5EF4-FFF2-40B4-BE49-F238E27FC236}">
                <a16:creationId xmlns:a16="http://schemas.microsoft.com/office/drawing/2014/main" id="{99272A0A-FA87-4023-9FE4-49B884B08CE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9" name="Rectangle 18">
            <a:extLst>
              <a:ext uri="{FF2B5EF4-FFF2-40B4-BE49-F238E27FC236}">
                <a16:creationId xmlns:a16="http://schemas.microsoft.com/office/drawing/2014/main" id="{DBC9EB0C-B4F5-4A77-A530-090970767D4A}"/>
              </a:ext>
            </a:extLst>
          </p:cNvPr>
          <p:cNvSpPr/>
          <p:nvPr/>
        </p:nvSpPr>
        <p:spPr>
          <a:xfrm>
            <a:off x="457771" y="1638106"/>
            <a:ext cx="11200829" cy="2422266"/>
          </a:xfrm>
          <a:prstGeom prst="rect">
            <a:avLst/>
          </a:prstGeom>
        </p:spPr>
        <p:txBody>
          <a:bodyPr wrap="square">
            <a:spAutoFit/>
          </a:bodyPr>
          <a:lstStyle/>
          <a:p>
            <a:r>
              <a:rPr lang="en-AU" sz="1400" b="1" dirty="0">
                <a:solidFill>
                  <a:srgbClr val="002B45"/>
                </a:solidFill>
                <a:latin typeface="Arial" panose="020B0604020202020204" pitchFamily="34" charset="0"/>
                <a:cs typeface="Arial" panose="020B0604020202020204" pitchFamily="34" charset="0"/>
              </a:rPr>
              <a:t>Comments: </a:t>
            </a:r>
          </a:p>
          <a:p>
            <a:pPr marL="171450" indent="-1714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Media coverage of the pilot was lower than expected</a:t>
            </a:r>
          </a:p>
          <a:p>
            <a:pPr marL="171450" indent="-1714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Some participating businesses shared campaign content on social media, which achieved higher engagement levels compared to </a:t>
            </a:r>
          </a:p>
          <a:p>
            <a:pPr marL="171450" indent="-171450">
              <a:lnSpc>
                <a:spcPct val="150000"/>
              </a:lnSpc>
              <a:buFont typeface="Arial" panose="020B0604020202020204" pitchFamily="34" charset="0"/>
              <a:buChar char="•"/>
            </a:pPr>
            <a:endParaRPr lang="en-AU" sz="1400" dirty="0">
              <a:latin typeface="Arial" panose="020B0604020202020204" pitchFamily="34" charset="0"/>
              <a:cs typeface="Arial" panose="020B0604020202020204" pitchFamily="34" charset="0"/>
            </a:endParaRPr>
          </a:p>
          <a:p>
            <a:r>
              <a:rPr lang="en-AU" sz="1400" b="1" dirty="0">
                <a:solidFill>
                  <a:srgbClr val="002B45"/>
                </a:solidFill>
                <a:latin typeface="Arial" panose="020B0604020202020204" pitchFamily="34" charset="0"/>
                <a:cs typeface="Arial" panose="020B0604020202020204" pitchFamily="34" charset="0"/>
              </a:rPr>
              <a:t>Learnings: </a:t>
            </a:r>
          </a:p>
          <a:p>
            <a:pPr marL="171450" indent="-1714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Unsurprisingly, this organic social media content achieved better results compared to ads, suggesting that for this campaign, partners and stakeholders social media channels should leveraged as an equal focus to paid ads</a:t>
            </a:r>
          </a:p>
          <a:p>
            <a:pPr marL="171450" indent="-1714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Recommend using a PR agency to ensure adequate media coverage is achieved</a:t>
            </a:r>
          </a:p>
        </p:txBody>
      </p:sp>
    </p:spTree>
    <p:extLst>
      <p:ext uri="{BB962C8B-B14F-4D97-AF65-F5344CB8AC3E}">
        <p14:creationId xmlns:p14="http://schemas.microsoft.com/office/powerpoint/2010/main" val="522477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84" b="884"/>
          <a:stretch>
            <a:fillRect/>
          </a:stretch>
        </p:blipFill>
        <p:spPr/>
      </p:pic>
      <p:sp>
        <p:nvSpPr>
          <p:cNvPr id="3" name="Rectangle 2"/>
          <p:cNvSpPr/>
          <p:nvPr/>
        </p:nvSpPr>
        <p:spPr>
          <a:xfrm>
            <a:off x="0" y="0"/>
            <a:ext cx="12192000" cy="6876000"/>
          </a:xfrm>
          <a:prstGeom prst="rect">
            <a:avLst/>
          </a:prstGeom>
          <a:solidFill>
            <a:srgbClr val="002B45">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AU" dirty="0"/>
              <a:t>results</a:t>
            </a:r>
          </a:p>
        </p:txBody>
      </p:sp>
    </p:spTree>
    <p:extLst>
      <p:ext uri="{BB962C8B-B14F-4D97-AF65-F5344CB8AC3E}">
        <p14:creationId xmlns:p14="http://schemas.microsoft.com/office/powerpoint/2010/main" val="3164181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A1EE32CE-364C-4A00-AD84-46AF29A987CE}"/>
              </a:ext>
            </a:extLst>
          </p:cNvPr>
          <p:cNvSpPr>
            <a:spLocks noGrp="1"/>
          </p:cNvSpPr>
          <p:nvPr>
            <p:ph type="title"/>
          </p:nvPr>
        </p:nvSpPr>
        <p:spPr>
          <a:xfrm>
            <a:off x="468000" y="568800"/>
            <a:ext cx="11190600" cy="770400"/>
          </a:xfrm>
        </p:spPr>
        <p:txBody>
          <a:bodyPr/>
          <a:lstStyle/>
          <a:p>
            <a:r>
              <a:rPr lang="en-AU" dirty="0"/>
              <a:t>YVW BRAND TRACKING</a:t>
            </a:r>
          </a:p>
        </p:txBody>
      </p:sp>
      <p:graphicFrame>
        <p:nvGraphicFramePr>
          <p:cNvPr id="7" name="Content Placeholder 6">
            <a:extLst>
              <a:ext uri="{FF2B5EF4-FFF2-40B4-BE49-F238E27FC236}">
                <a16:creationId xmlns:a16="http://schemas.microsoft.com/office/drawing/2014/main" id="{A253FFD3-BF8C-415E-B010-E8A9AB01FC4E}"/>
              </a:ext>
            </a:extLst>
          </p:cNvPr>
          <p:cNvGraphicFramePr>
            <a:graphicFrameLocks noGrp="1"/>
          </p:cNvGraphicFramePr>
          <p:nvPr>
            <p:ph idx="1"/>
            <p:extLst>
              <p:ext uri="{D42A27DB-BD31-4B8C-83A1-F6EECF244321}">
                <p14:modId xmlns:p14="http://schemas.microsoft.com/office/powerpoint/2010/main" val="521278677"/>
              </p:ext>
            </p:extLst>
          </p:nvPr>
        </p:nvGraphicFramePr>
        <p:xfrm>
          <a:off x="468000" y="2698774"/>
          <a:ext cx="11001096" cy="2975614"/>
        </p:xfrm>
        <a:graphic>
          <a:graphicData uri="http://schemas.openxmlformats.org/drawingml/2006/table">
            <a:tbl>
              <a:tblPr firstRow="1" bandRow="1">
                <a:tableStyleId>{5C22544A-7EE6-4342-B048-85BDC9FD1C3A}</a:tableStyleId>
              </a:tblPr>
              <a:tblGrid>
                <a:gridCol w="4869392">
                  <a:extLst>
                    <a:ext uri="{9D8B030D-6E8A-4147-A177-3AD203B41FA5}">
                      <a16:colId xmlns:a16="http://schemas.microsoft.com/office/drawing/2014/main" val="2130077499"/>
                    </a:ext>
                  </a:extLst>
                </a:gridCol>
                <a:gridCol w="1513917">
                  <a:extLst>
                    <a:ext uri="{9D8B030D-6E8A-4147-A177-3AD203B41FA5}">
                      <a16:colId xmlns:a16="http://schemas.microsoft.com/office/drawing/2014/main" val="1081596094"/>
                    </a:ext>
                  </a:extLst>
                </a:gridCol>
                <a:gridCol w="1660791">
                  <a:extLst>
                    <a:ext uri="{9D8B030D-6E8A-4147-A177-3AD203B41FA5}">
                      <a16:colId xmlns:a16="http://schemas.microsoft.com/office/drawing/2014/main" val="575683772"/>
                    </a:ext>
                  </a:extLst>
                </a:gridCol>
                <a:gridCol w="1478498">
                  <a:extLst>
                    <a:ext uri="{9D8B030D-6E8A-4147-A177-3AD203B41FA5}">
                      <a16:colId xmlns:a16="http://schemas.microsoft.com/office/drawing/2014/main" val="2988701245"/>
                    </a:ext>
                  </a:extLst>
                </a:gridCol>
                <a:gridCol w="1478498">
                  <a:extLst>
                    <a:ext uri="{9D8B030D-6E8A-4147-A177-3AD203B41FA5}">
                      <a16:colId xmlns:a16="http://schemas.microsoft.com/office/drawing/2014/main" val="3528998280"/>
                    </a:ext>
                  </a:extLst>
                </a:gridCol>
              </a:tblGrid>
              <a:tr h="684740">
                <a:tc>
                  <a:txBody>
                    <a:bodyPr/>
                    <a:lstStyle/>
                    <a:p>
                      <a:r>
                        <a:rPr lang="en-AU" sz="1400" dirty="0"/>
                        <a:t>QUESTION</a:t>
                      </a:r>
                    </a:p>
                  </a:txBody>
                  <a:tcPr/>
                </a:tc>
                <a:tc>
                  <a:txBody>
                    <a:bodyPr/>
                    <a:lstStyle/>
                    <a:p>
                      <a:r>
                        <a:rPr lang="en-AU" sz="1400" dirty="0"/>
                        <a:t>WAVE 18</a:t>
                      </a:r>
                    </a:p>
                  </a:txBody>
                  <a:tcPr/>
                </a:tc>
                <a:tc>
                  <a:txBody>
                    <a:bodyPr/>
                    <a:lstStyle/>
                    <a:p>
                      <a:r>
                        <a:rPr lang="en-AU" sz="1400" dirty="0"/>
                        <a:t>WAVE 19* (PRE-CAMPAIGN)</a:t>
                      </a:r>
                    </a:p>
                  </a:txBody>
                  <a:tcPr/>
                </a:tc>
                <a:tc>
                  <a:txBody>
                    <a:bodyPr/>
                    <a:lstStyle/>
                    <a:p>
                      <a:r>
                        <a:rPr lang="en-AU" sz="1400" dirty="0"/>
                        <a:t>WAVE 20** FULL SERVICE AREA</a:t>
                      </a:r>
                    </a:p>
                  </a:txBody>
                  <a:tcPr/>
                </a:tc>
                <a:tc>
                  <a:txBody>
                    <a:bodyPr/>
                    <a:lstStyle/>
                    <a:p>
                      <a:r>
                        <a:rPr lang="en-AU" sz="1400" dirty="0"/>
                        <a:t>WAVE 20** CAMPAIGN POSTCODES</a:t>
                      </a:r>
                    </a:p>
                  </a:txBody>
                  <a:tcPr/>
                </a:tc>
                <a:extLst>
                  <a:ext uri="{0D108BD9-81ED-4DB2-BD59-A6C34878D82A}">
                    <a16:rowId xmlns:a16="http://schemas.microsoft.com/office/drawing/2014/main" val="3081601005"/>
                  </a:ext>
                </a:extLst>
              </a:tr>
              <a:tr h="251442">
                <a:tc>
                  <a:txBody>
                    <a:bodyPr/>
                    <a:lstStyle/>
                    <a:p>
                      <a:r>
                        <a:rPr lang="en-AU" sz="1000" kern="1200" dirty="0">
                          <a:solidFill>
                            <a:schemeClr val="dk1"/>
                          </a:solidFill>
                          <a:effectLst/>
                          <a:latin typeface="+mn-lt"/>
                          <a:ea typeface="+mn-ea"/>
                          <a:cs typeface="+mn-cs"/>
                        </a:rPr>
                        <a:t>Recall seeing / hearing / reading about YVW</a:t>
                      </a:r>
                      <a:endParaRPr lang="en-AU" sz="1000" dirty="0"/>
                    </a:p>
                  </a:txBody>
                  <a:tcPr/>
                </a:tc>
                <a:tc>
                  <a:txBody>
                    <a:bodyPr/>
                    <a:lstStyle/>
                    <a:p>
                      <a:pPr algn="ctr"/>
                      <a:r>
                        <a:rPr lang="en-AU" sz="1000" kern="1200" dirty="0">
                          <a:solidFill>
                            <a:schemeClr val="dk1"/>
                          </a:solidFill>
                          <a:effectLst/>
                          <a:latin typeface="+mn-lt"/>
                          <a:ea typeface="+mn-ea"/>
                          <a:cs typeface="+mn-cs"/>
                        </a:rPr>
                        <a:t>81%</a:t>
                      </a:r>
                      <a:endParaRPr lang="en-AU" sz="1000" dirty="0"/>
                    </a:p>
                  </a:txBody>
                  <a:tcPr/>
                </a:tc>
                <a:tc>
                  <a:txBody>
                    <a:bodyPr/>
                    <a:lstStyle/>
                    <a:p>
                      <a:pPr algn="ctr">
                        <a:spcAft>
                          <a:spcPts val="0"/>
                        </a:spcAft>
                      </a:pPr>
                      <a:r>
                        <a:rPr lang="en-AU" sz="1000" dirty="0">
                          <a:solidFill>
                            <a:srgbClr val="000000"/>
                          </a:solidFill>
                          <a:effectLst/>
                          <a:latin typeface="Arial" panose="020B0604020202020204" pitchFamily="34" charset="0"/>
                          <a:ea typeface="Calibri" panose="020F0502020204030204" pitchFamily="34" charset="0"/>
                        </a:rPr>
                        <a:t>47%</a:t>
                      </a:r>
                      <a:endParaRPr lang="en-AU" sz="10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dirty="0">
                          <a:solidFill>
                            <a:srgbClr val="000000"/>
                          </a:solidFill>
                          <a:effectLst/>
                          <a:latin typeface="Arial" panose="020B0604020202020204" pitchFamily="34" charset="0"/>
                          <a:ea typeface="Calibri" panose="020F0502020204030204" pitchFamily="34" charset="0"/>
                        </a:rPr>
                        <a:t>36%</a:t>
                      </a:r>
                      <a:endParaRPr lang="en-AU" sz="10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dirty="0">
                          <a:solidFill>
                            <a:srgbClr val="000000"/>
                          </a:solidFill>
                          <a:effectLst/>
                          <a:latin typeface="Arial" panose="020B0604020202020204" pitchFamily="34" charset="0"/>
                          <a:ea typeface="Calibri" panose="020F0502020204030204" pitchFamily="34" charset="0"/>
                        </a:rPr>
                        <a:t>38%</a:t>
                      </a:r>
                      <a:endParaRPr lang="en-AU" sz="1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69956926"/>
                  </a:ext>
                </a:extLst>
              </a:tr>
              <a:tr h="251442">
                <a:tc>
                  <a:txBody>
                    <a:bodyPr/>
                    <a:lstStyle/>
                    <a:p>
                      <a:r>
                        <a:rPr lang="en-AU" sz="1000" kern="1200" dirty="0">
                          <a:solidFill>
                            <a:schemeClr val="dk1"/>
                          </a:solidFill>
                          <a:effectLst/>
                          <a:latin typeface="+mn-lt"/>
                          <a:ea typeface="+mn-ea"/>
                          <a:cs typeface="+mn-cs"/>
                        </a:rPr>
                        <a:t>Recall seeing / hearing about Choose Tap</a:t>
                      </a:r>
                      <a:endParaRPr lang="en-AU" sz="1000" dirty="0"/>
                    </a:p>
                  </a:txBody>
                  <a:tcPr/>
                </a:tc>
                <a:tc>
                  <a:txBody>
                    <a:bodyPr/>
                    <a:lstStyle/>
                    <a:p>
                      <a:pPr algn="ctr">
                        <a:spcAft>
                          <a:spcPts val="0"/>
                        </a:spcAft>
                      </a:pPr>
                      <a:r>
                        <a:rPr lang="en-AU" sz="1000">
                          <a:solidFill>
                            <a:srgbClr val="000000"/>
                          </a:solidFill>
                          <a:effectLst/>
                          <a:latin typeface="Arial" panose="020B0604020202020204" pitchFamily="34" charset="0"/>
                          <a:ea typeface="Calibri" panose="020F0502020204030204" pitchFamily="34" charset="0"/>
                        </a:rPr>
                        <a:t>21%</a:t>
                      </a:r>
                      <a:endParaRPr lang="en-AU" sz="1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a:solidFill>
                            <a:srgbClr val="000000"/>
                          </a:solidFill>
                          <a:effectLst/>
                          <a:latin typeface="Arial" panose="020B0604020202020204" pitchFamily="34" charset="0"/>
                          <a:ea typeface="Calibri" panose="020F0502020204030204" pitchFamily="34" charset="0"/>
                        </a:rPr>
                        <a:t>20%</a:t>
                      </a:r>
                      <a:endParaRPr lang="en-AU" sz="1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dirty="0">
                          <a:solidFill>
                            <a:srgbClr val="000000"/>
                          </a:solidFill>
                          <a:effectLst/>
                          <a:latin typeface="Arial" panose="020B0604020202020204" pitchFamily="34" charset="0"/>
                          <a:ea typeface="Calibri" panose="020F0502020204030204" pitchFamily="34" charset="0"/>
                        </a:rPr>
                        <a:t>17%</a:t>
                      </a:r>
                      <a:endParaRPr lang="en-AU" sz="10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dirty="0">
                          <a:solidFill>
                            <a:srgbClr val="000000"/>
                          </a:solidFill>
                          <a:effectLst/>
                          <a:latin typeface="Arial" panose="020B0604020202020204" pitchFamily="34" charset="0"/>
                          <a:ea typeface="Calibri" panose="020F0502020204030204" pitchFamily="34" charset="0"/>
                        </a:rPr>
                        <a:t>18%</a:t>
                      </a:r>
                      <a:endParaRPr lang="en-AU" sz="1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153549703"/>
                  </a:ext>
                </a:extLst>
              </a:tr>
              <a:tr h="251442">
                <a:tc>
                  <a:txBody>
                    <a:bodyPr/>
                    <a:lstStyle/>
                    <a:p>
                      <a:r>
                        <a:rPr lang="en-AU" sz="1000" kern="1200" dirty="0">
                          <a:solidFill>
                            <a:schemeClr val="dk1"/>
                          </a:solidFill>
                          <a:effectLst/>
                          <a:latin typeface="+mn-lt"/>
                          <a:ea typeface="+mn-ea"/>
                          <a:cs typeface="+mn-cs"/>
                        </a:rPr>
                        <a:t>People can trust to do the right thing</a:t>
                      </a:r>
                      <a:endParaRPr lang="en-AU" sz="1000" dirty="0"/>
                    </a:p>
                  </a:txBody>
                  <a:tcPr/>
                </a:tc>
                <a:tc>
                  <a:txBody>
                    <a:bodyPr/>
                    <a:lstStyle/>
                    <a:p>
                      <a:pPr algn="ctr">
                        <a:spcAft>
                          <a:spcPts val="0"/>
                        </a:spcAft>
                      </a:pPr>
                      <a:r>
                        <a:rPr lang="en-AU" sz="1000">
                          <a:solidFill>
                            <a:srgbClr val="000000"/>
                          </a:solidFill>
                          <a:effectLst/>
                          <a:latin typeface="Arial" panose="020B0604020202020204" pitchFamily="34" charset="0"/>
                          <a:ea typeface="Calibri" panose="020F0502020204030204" pitchFamily="34" charset="0"/>
                        </a:rPr>
                        <a:t>70%</a:t>
                      </a:r>
                      <a:endParaRPr lang="en-AU" sz="1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dirty="0">
                          <a:solidFill>
                            <a:srgbClr val="000000"/>
                          </a:solidFill>
                          <a:effectLst/>
                          <a:latin typeface="Arial" panose="020B0604020202020204" pitchFamily="34" charset="0"/>
                          <a:ea typeface="Calibri" panose="020F0502020204030204" pitchFamily="34" charset="0"/>
                        </a:rPr>
                        <a:t>70%</a:t>
                      </a:r>
                      <a:endParaRPr lang="en-AU" sz="10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dirty="0">
                          <a:solidFill>
                            <a:srgbClr val="000000"/>
                          </a:solidFill>
                          <a:effectLst/>
                          <a:latin typeface="Arial" panose="020B0604020202020204" pitchFamily="34" charset="0"/>
                          <a:ea typeface="Calibri" panose="020F0502020204030204" pitchFamily="34" charset="0"/>
                        </a:rPr>
                        <a:t>78%</a:t>
                      </a:r>
                      <a:endParaRPr lang="en-AU" sz="10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dirty="0">
                          <a:solidFill>
                            <a:srgbClr val="000000"/>
                          </a:solidFill>
                          <a:effectLst/>
                          <a:latin typeface="Arial" panose="020B0604020202020204" pitchFamily="34" charset="0"/>
                          <a:ea typeface="Calibri" panose="020F0502020204030204" pitchFamily="34" charset="0"/>
                        </a:rPr>
                        <a:t>75%</a:t>
                      </a:r>
                      <a:endParaRPr lang="en-AU" sz="1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375119"/>
                  </a:ext>
                </a:extLst>
              </a:tr>
              <a:tr h="339202">
                <a:tc>
                  <a:txBody>
                    <a:bodyPr/>
                    <a:lstStyle/>
                    <a:p>
                      <a:r>
                        <a:rPr lang="en-AU" sz="1000" kern="1200" dirty="0">
                          <a:solidFill>
                            <a:schemeClr val="dk1"/>
                          </a:solidFill>
                          <a:effectLst/>
                          <a:latin typeface="+mn-lt"/>
                          <a:ea typeface="+mn-ea"/>
                          <a:cs typeface="+mn-cs"/>
                        </a:rPr>
                        <a:t>You can count on to care for the environment</a:t>
                      </a:r>
                      <a:endParaRPr lang="en-AU" sz="1000" dirty="0"/>
                    </a:p>
                  </a:txBody>
                  <a:tcPr/>
                </a:tc>
                <a:tc>
                  <a:txBody>
                    <a:bodyPr/>
                    <a:lstStyle/>
                    <a:p>
                      <a:pPr algn="ctr">
                        <a:spcAft>
                          <a:spcPts val="0"/>
                        </a:spcAft>
                      </a:pPr>
                      <a:r>
                        <a:rPr lang="en-AU" sz="1000">
                          <a:solidFill>
                            <a:srgbClr val="000000"/>
                          </a:solidFill>
                          <a:effectLst/>
                          <a:latin typeface="Arial" panose="020B0604020202020204" pitchFamily="34" charset="0"/>
                          <a:ea typeface="Calibri" panose="020F0502020204030204" pitchFamily="34" charset="0"/>
                        </a:rPr>
                        <a:t>69%</a:t>
                      </a:r>
                      <a:endParaRPr lang="en-AU" sz="1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a:solidFill>
                            <a:srgbClr val="000000"/>
                          </a:solidFill>
                          <a:effectLst/>
                          <a:latin typeface="Arial" panose="020B0604020202020204" pitchFamily="34" charset="0"/>
                          <a:ea typeface="Calibri" panose="020F0502020204030204" pitchFamily="34" charset="0"/>
                        </a:rPr>
                        <a:t>67%</a:t>
                      </a:r>
                      <a:endParaRPr lang="en-AU" sz="1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dirty="0">
                          <a:solidFill>
                            <a:srgbClr val="000000"/>
                          </a:solidFill>
                          <a:effectLst/>
                          <a:latin typeface="Arial" panose="020B0604020202020204" pitchFamily="34" charset="0"/>
                          <a:ea typeface="Calibri" panose="020F0502020204030204" pitchFamily="34" charset="0"/>
                        </a:rPr>
                        <a:t>78%</a:t>
                      </a:r>
                      <a:endParaRPr lang="en-AU" sz="10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dirty="0">
                          <a:solidFill>
                            <a:srgbClr val="000000"/>
                          </a:solidFill>
                          <a:effectLst/>
                          <a:latin typeface="Arial" panose="020B0604020202020204" pitchFamily="34" charset="0"/>
                          <a:ea typeface="Calibri" panose="020F0502020204030204" pitchFamily="34" charset="0"/>
                        </a:rPr>
                        <a:t>67%</a:t>
                      </a:r>
                      <a:endParaRPr lang="en-AU" sz="1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18954664"/>
                  </a:ext>
                </a:extLst>
              </a:tr>
              <a:tr h="251442">
                <a:tc>
                  <a:txBody>
                    <a:bodyPr/>
                    <a:lstStyle/>
                    <a:p>
                      <a:pPr>
                        <a:spcAft>
                          <a:spcPts val="0"/>
                        </a:spcAft>
                      </a:pPr>
                      <a:r>
                        <a:rPr lang="en-AU" sz="1000" dirty="0">
                          <a:solidFill>
                            <a:srgbClr val="000000"/>
                          </a:solidFill>
                          <a:effectLst/>
                          <a:latin typeface="Arial" panose="020B0604020202020204" pitchFamily="34" charset="0"/>
                          <a:ea typeface="Calibri" panose="020F0502020204030204" pitchFamily="34" charset="0"/>
                        </a:rPr>
                        <a:t>Great drinking water</a:t>
                      </a:r>
                      <a:endParaRPr lang="en-AU" sz="10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a:solidFill>
                            <a:srgbClr val="000000"/>
                          </a:solidFill>
                          <a:effectLst/>
                          <a:latin typeface="Arial" panose="020B0604020202020204" pitchFamily="34" charset="0"/>
                          <a:ea typeface="Calibri" panose="020F0502020204030204" pitchFamily="34" charset="0"/>
                        </a:rPr>
                        <a:t>85%</a:t>
                      </a:r>
                      <a:endParaRPr lang="en-AU" sz="1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a:solidFill>
                            <a:srgbClr val="000000"/>
                          </a:solidFill>
                          <a:effectLst/>
                          <a:latin typeface="Arial" panose="020B0604020202020204" pitchFamily="34" charset="0"/>
                          <a:ea typeface="Calibri" panose="020F0502020204030204" pitchFamily="34" charset="0"/>
                        </a:rPr>
                        <a:t>95%</a:t>
                      </a:r>
                      <a:endParaRPr lang="en-AU" sz="1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dirty="0">
                          <a:solidFill>
                            <a:srgbClr val="000000"/>
                          </a:solidFill>
                          <a:effectLst/>
                          <a:latin typeface="Arial" panose="020B0604020202020204" pitchFamily="34" charset="0"/>
                          <a:ea typeface="Calibri" panose="020F0502020204030204" pitchFamily="34" charset="0"/>
                        </a:rPr>
                        <a:t>92%</a:t>
                      </a:r>
                      <a:endParaRPr lang="en-AU" sz="10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dirty="0">
                          <a:solidFill>
                            <a:srgbClr val="000000"/>
                          </a:solidFill>
                          <a:effectLst/>
                          <a:latin typeface="Arial" panose="020B0604020202020204" pitchFamily="34" charset="0"/>
                          <a:ea typeface="Calibri" panose="020F0502020204030204" pitchFamily="34" charset="0"/>
                        </a:rPr>
                        <a:t>93%</a:t>
                      </a:r>
                      <a:endParaRPr lang="en-AU" sz="1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85125820"/>
                  </a:ext>
                </a:extLst>
              </a:tr>
              <a:tr h="251442">
                <a:tc>
                  <a:txBody>
                    <a:bodyPr/>
                    <a:lstStyle/>
                    <a:p>
                      <a:r>
                        <a:rPr lang="en-AU" sz="1000" kern="1200" dirty="0">
                          <a:solidFill>
                            <a:schemeClr val="dk1"/>
                          </a:solidFill>
                          <a:effectLst/>
                          <a:latin typeface="+mn-lt"/>
                          <a:ea typeface="+mn-ea"/>
                          <a:cs typeface="+mn-cs"/>
                        </a:rPr>
                        <a:t>Run their operations in a way that looks after the environment</a:t>
                      </a:r>
                      <a:endParaRPr lang="en-AU" sz="1000" dirty="0"/>
                    </a:p>
                  </a:txBody>
                  <a:tcPr/>
                </a:tc>
                <a:tc>
                  <a:txBody>
                    <a:bodyPr/>
                    <a:lstStyle/>
                    <a:p>
                      <a:pPr algn="ctr">
                        <a:spcAft>
                          <a:spcPts val="0"/>
                        </a:spcAft>
                      </a:pPr>
                      <a:r>
                        <a:rPr lang="en-AU" sz="1000">
                          <a:solidFill>
                            <a:srgbClr val="000000"/>
                          </a:solidFill>
                          <a:effectLst/>
                          <a:latin typeface="Arial" panose="020B0604020202020204" pitchFamily="34" charset="0"/>
                          <a:ea typeface="Calibri" panose="020F0502020204030204" pitchFamily="34" charset="0"/>
                        </a:rPr>
                        <a:t>71%</a:t>
                      </a:r>
                      <a:endParaRPr lang="en-AU" sz="1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a:solidFill>
                            <a:srgbClr val="000000"/>
                          </a:solidFill>
                          <a:effectLst/>
                          <a:latin typeface="Arial" panose="020B0604020202020204" pitchFamily="34" charset="0"/>
                          <a:ea typeface="Calibri" panose="020F0502020204030204" pitchFamily="34" charset="0"/>
                        </a:rPr>
                        <a:t>65%</a:t>
                      </a:r>
                      <a:endParaRPr lang="en-AU" sz="1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dirty="0">
                          <a:solidFill>
                            <a:srgbClr val="000000"/>
                          </a:solidFill>
                          <a:effectLst/>
                          <a:latin typeface="Arial" panose="020B0604020202020204" pitchFamily="34" charset="0"/>
                          <a:ea typeface="Calibri" panose="020F0502020204030204" pitchFamily="34" charset="0"/>
                        </a:rPr>
                        <a:t>81%</a:t>
                      </a:r>
                      <a:endParaRPr lang="en-AU" sz="10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b="1" dirty="0">
                          <a:solidFill>
                            <a:srgbClr val="FF0000"/>
                          </a:solidFill>
                          <a:effectLst/>
                          <a:latin typeface="Arial" panose="020B0604020202020204" pitchFamily="34" charset="0"/>
                          <a:ea typeface="Calibri" panose="020F0502020204030204" pitchFamily="34" charset="0"/>
                        </a:rPr>
                        <a:t>62%</a:t>
                      </a:r>
                      <a:endParaRPr lang="en-AU" sz="1000" b="1" dirty="0">
                        <a:solidFill>
                          <a:srgbClr val="FF000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989499403"/>
                  </a:ext>
                </a:extLst>
              </a:tr>
              <a:tr h="251442">
                <a:tc>
                  <a:txBody>
                    <a:bodyPr/>
                    <a:lstStyle/>
                    <a:p>
                      <a:r>
                        <a:rPr lang="en-AU" sz="1000" kern="1200" dirty="0">
                          <a:solidFill>
                            <a:schemeClr val="dk1"/>
                          </a:solidFill>
                          <a:effectLst/>
                          <a:latin typeface="+mn-lt"/>
                          <a:ea typeface="+mn-ea"/>
                          <a:cs typeface="+mn-cs"/>
                        </a:rPr>
                        <a:t>Confidence that Yarra Valley Water will meet needs as a customer now and in the future</a:t>
                      </a:r>
                      <a:endParaRPr lang="en-AU" sz="1000" dirty="0"/>
                    </a:p>
                  </a:txBody>
                  <a:tcPr/>
                </a:tc>
                <a:tc>
                  <a:txBody>
                    <a:bodyPr/>
                    <a:lstStyle/>
                    <a:p>
                      <a:pPr algn="ctr">
                        <a:spcAft>
                          <a:spcPts val="0"/>
                        </a:spcAft>
                      </a:pPr>
                      <a:r>
                        <a:rPr lang="en-AU" sz="1000">
                          <a:solidFill>
                            <a:srgbClr val="000000"/>
                          </a:solidFill>
                          <a:effectLst/>
                          <a:latin typeface="Arial" panose="020B0604020202020204" pitchFamily="34" charset="0"/>
                          <a:ea typeface="Calibri" panose="020F0502020204030204" pitchFamily="34" charset="0"/>
                        </a:rPr>
                        <a:t>70%</a:t>
                      </a:r>
                      <a:endParaRPr lang="en-AU" sz="10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dirty="0">
                          <a:solidFill>
                            <a:srgbClr val="000000"/>
                          </a:solidFill>
                          <a:effectLst/>
                          <a:latin typeface="Arial" panose="020B0604020202020204" pitchFamily="34" charset="0"/>
                          <a:ea typeface="Calibri" panose="020F0502020204030204" pitchFamily="34" charset="0"/>
                        </a:rPr>
                        <a:t>80%</a:t>
                      </a:r>
                      <a:endParaRPr lang="en-AU" sz="10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dirty="0">
                          <a:solidFill>
                            <a:srgbClr val="000000"/>
                          </a:solidFill>
                          <a:effectLst/>
                          <a:latin typeface="Arial" panose="020B0604020202020204" pitchFamily="34" charset="0"/>
                          <a:ea typeface="Calibri" panose="020F0502020204030204" pitchFamily="34" charset="0"/>
                        </a:rPr>
                        <a:t>83%</a:t>
                      </a:r>
                      <a:endParaRPr lang="en-AU" sz="10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AU" sz="1000" dirty="0">
                          <a:solidFill>
                            <a:srgbClr val="000000"/>
                          </a:solidFill>
                          <a:effectLst/>
                          <a:latin typeface="Arial" panose="020B0604020202020204" pitchFamily="34" charset="0"/>
                          <a:ea typeface="Calibri" panose="020F0502020204030204" pitchFamily="34" charset="0"/>
                        </a:rPr>
                        <a:t>71%</a:t>
                      </a:r>
                      <a:endParaRPr lang="en-AU" sz="1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075266595"/>
                  </a:ext>
                </a:extLst>
              </a:tr>
              <a:tr h="251442">
                <a:tc>
                  <a:txBody>
                    <a:bodyPr/>
                    <a:lstStyle/>
                    <a:p>
                      <a:r>
                        <a:rPr lang="en-AU" sz="1000" kern="1200" dirty="0">
                          <a:solidFill>
                            <a:schemeClr val="dk1"/>
                          </a:solidFill>
                          <a:effectLst/>
                          <a:latin typeface="+mn-lt"/>
                          <a:ea typeface="+mn-ea"/>
                          <a:cs typeface="+mn-cs"/>
                        </a:rPr>
                        <a:t>Recall "</a:t>
                      </a:r>
                      <a:r>
                        <a:rPr lang="en-AU" sz="1000" kern="1200" dirty="0" err="1">
                          <a:solidFill>
                            <a:schemeClr val="dk1"/>
                          </a:solidFill>
                          <a:effectLst/>
                          <a:latin typeface="+mn-lt"/>
                          <a:ea typeface="+mn-ea"/>
                          <a:cs typeface="+mn-cs"/>
                        </a:rPr>
                        <a:t>Refillers</a:t>
                      </a:r>
                      <a:r>
                        <a:rPr lang="en-AU" sz="1000" kern="1200" dirty="0">
                          <a:solidFill>
                            <a:schemeClr val="dk1"/>
                          </a:solidFill>
                          <a:effectLst/>
                          <a:latin typeface="+mn-lt"/>
                          <a:ea typeface="+mn-ea"/>
                          <a:cs typeface="+mn-cs"/>
                        </a:rPr>
                        <a:t> Welcome” sticker or messages within your local area</a:t>
                      </a:r>
                      <a:endParaRPr lang="en-AU" sz="1000" dirty="0"/>
                    </a:p>
                  </a:txBody>
                  <a:tcPr/>
                </a:tc>
                <a:tc>
                  <a:txBody>
                    <a:bodyPr/>
                    <a:lstStyle/>
                    <a:p>
                      <a:endParaRPr lang="en-AU" sz="1000" dirty="0"/>
                    </a:p>
                  </a:txBody>
                  <a:tcPr/>
                </a:tc>
                <a:tc>
                  <a:txBody>
                    <a:bodyPr/>
                    <a:lstStyle/>
                    <a:p>
                      <a:pPr algn="ctr"/>
                      <a:endParaRPr lang="en-AU" sz="1000" dirty="0"/>
                    </a:p>
                  </a:txBody>
                  <a:tcPr/>
                </a:tc>
                <a:tc>
                  <a:txBody>
                    <a:bodyPr/>
                    <a:lstStyle/>
                    <a:p>
                      <a:pPr algn="ctr"/>
                      <a:r>
                        <a:rPr lang="en-AU" sz="1000" kern="1200" dirty="0">
                          <a:solidFill>
                            <a:schemeClr val="dk1"/>
                          </a:solidFill>
                          <a:effectLst/>
                          <a:latin typeface="+mn-lt"/>
                          <a:ea typeface="+mn-ea"/>
                          <a:cs typeface="+mn-cs"/>
                        </a:rPr>
                        <a:t>14%***</a:t>
                      </a:r>
                      <a:endParaRPr lang="en-AU" sz="1000" dirty="0"/>
                    </a:p>
                  </a:txBody>
                  <a:tcPr/>
                </a:tc>
                <a:tc>
                  <a:txBody>
                    <a:bodyPr/>
                    <a:lstStyle/>
                    <a:p>
                      <a:pPr algn="ctr"/>
                      <a:r>
                        <a:rPr lang="en-AU" sz="1000" kern="1200" dirty="0">
                          <a:solidFill>
                            <a:schemeClr val="dk1"/>
                          </a:solidFill>
                          <a:effectLst/>
                          <a:latin typeface="+mn-lt"/>
                          <a:ea typeface="+mn-ea"/>
                          <a:cs typeface="+mn-cs"/>
                        </a:rPr>
                        <a:t>24%***</a:t>
                      </a:r>
                      <a:endParaRPr lang="en-AU" sz="1000" dirty="0"/>
                    </a:p>
                  </a:txBody>
                  <a:tcPr/>
                </a:tc>
                <a:extLst>
                  <a:ext uri="{0D108BD9-81ED-4DB2-BD59-A6C34878D82A}">
                    <a16:rowId xmlns:a16="http://schemas.microsoft.com/office/drawing/2014/main" val="1605296716"/>
                  </a:ext>
                </a:extLst>
              </a:tr>
            </a:tbl>
          </a:graphicData>
        </a:graphic>
      </p:graphicFrame>
      <p:sp>
        <p:nvSpPr>
          <p:cNvPr id="9" name="TextBox 8">
            <a:extLst>
              <a:ext uri="{FF2B5EF4-FFF2-40B4-BE49-F238E27FC236}">
                <a16:creationId xmlns:a16="http://schemas.microsoft.com/office/drawing/2014/main" id="{83F1DB48-0BEA-4C2C-B128-E0C6128E51A2}"/>
              </a:ext>
            </a:extLst>
          </p:cNvPr>
          <p:cNvSpPr txBox="1"/>
          <p:nvPr/>
        </p:nvSpPr>
        <p:spPr>
          <a:xfrm>
            <a:off x="352253" y="1641410"/>
            <a:ext cx="10102388" cy="4524315"/>
          </a:xfrm>
          <a:prstGeom prst="rect">
            <a:avLst/>
          </a:prstGeom>
          <a:noFill/>
        </p:spPr>
        <p:txBody>
          <a:bodyPr wrap="square" rtlCol="0">
            <a:spAutoFit/>
          </a:bodyPr>
          <a:lstStyle/>
          <a:p>
            <a:r>
              <a:rPr lang="en-AU" dirty="0"/>
              <a:t>The quarterly YVW brand tracking was utilised in lieu of a post-campaign survey.</a:t>
            </a:r>
          </a:p>
          <a:p>
            <a:endParaRPr lang="en-AU" dirty="0"/>
          </a:p>
          <a:p>
            <a:r>
              <a:rPr lang="en-AU" dirty="0"/>
              <a:t>Results were filtered based on campaign postcode. Therefore sample was small.</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r>
              <a:rPr lang="en-AU" dirty="0"/>
              <a:t>Campaign recall was highest among 26-35yo and business customers, and lowest among 50+.</a:t>
            </a:r>
          </a:p>
        </p:txBody>
      </p:sp>
      <p:sp>
        <p:nvSpPr>
          <p:cNvPr id="10" name="TextBox 9">
            <a:extLst>
              <a:ext uri="{FF2B5EF4-FFF2-40B4-BE49-F238E27FC236}">
                <a16:creationId xmlns:a16="http://schemas.microsoft.com/office/drawing/2014/main" id="{3142C6C5-CB1C-4CC2-9DEE-7443818CF73A}"/>
              </a:ext>
            </a:extLst>
          </p:cNvPr>
          <p:cNvSpPr txBox="1"/>
          <p:nvPr/>
        </p:nvSpPr>
        <p:spPr>
          <a:xfrm>
            <a:off x="468000" y="6190936"/>
            <a:ext cx="4323919" cy="553998"/>
          </a:xfrm>
          <a:prstGeom prst="rect">
            <a:avLst/>
          </a:prstGeom>
          <a:noFill/>
        </p:spPr>
        <p:txBody>
          <a:bodyPr wrap="square" rtlCol="0">
            <a:spAutoFit/>
          </a:bodyPr>
          <a:lstStyle/>
          <a:p>
            <a:r>
              <a:rPr lang="en-AU" sz="1000" dirty="0"/>
              <a:t>*September &amp; December 2019</a:t>
            </a:r>
          </a:p>
          <a:p>
            <a:r>
              <a:rPr lang="en-AU" sz="1000" dirty="0"/>
              <a:t>**March &amp; April 2020</a:t>
            </a:r>
          </a:p>
          <a:p>
            <a:r>
              <a:rPr lang="en-AU" sz="1000" dirty="0"/>
              <a:t>*** Fatberg was 39% however this was with visual prompts</a:t>
            </a:r>
          </a:p>
        </p:txBody>
      </p:sp>
      <p:sp>
        <p:nvSpPr>
          <p:cNvPr id="2" name="Rectangle 1">
            <a:extLst>
              <a:ext uri="{FF2B5EF4-FFF2-40B4-BE49-F238E27FC236}">
                <a16:creationId xmlns:a16="http://schemas.microsoft.com/office/drawing/2014/main" id="{7539ECFC-5ED0-4342-8CBE-2FD66282FF8A}"/>
              </a:ext>
            </a:extLst>
          </p:cNvPr>
          <p:cNvSpPr/>
          <p:nvPr/>
        </p:nvSpPr>
        <p:spPr>
          <a:xfrm>
            <a:off x="9985141" y="2698774"/>
            <a:ext cx="1483955" cy="2965454"/>
          </a:xfrm>
          <a:prstGeom prst="rect">
            <a:avLst/>
          </a:prstGeom>
          <a:noFill/>
          <a:ln>
            <a:solidFill>
              <a:srgbClr val="BED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56406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A024E-254E-474B-9540-A54E41E15B97}"/>
              </a:ext>
            </a:extLst>
          </p:cNvPr>
          <p:cNvSpPr>
            <a:spLocks noGrp="1"/>
          </p:cNvSpPr>
          <p:nvPr>
            <p:ph type="title"/>
          </p:nvPr>
        </p:nvSpPr>
        <p:spPr/>
        <p:txBody>
          <a:bodyPr/>
          <a:lstStyle/>
          <a:p>
            <a:r>
              <a:rPr lang="en-AU" dirty="0"/>
              <a:t>Learnings</a:t>
            </a:r>
          </a:p>
        </p:txBody>
      </p:sp>
      <p:sp>
        <p:nvSpPr>
          <p:cNvPr id="3" name="Content Placeholder 2">
            <a:extLst>
              <a:ext uri="{FF2B5EF4-FFF2-40B4-BE49-F238E27FC236}">
                <a16:creationId xmlns:a16="http://schemas.microsoft.com/office/drawing/2014/main" id="{FE7FB690-58C4-4ABE-B8BF-F04E5A777201}"/>
              </a:ext>
            </a:extLst>
          </p:cNvPr>
          <p:cNvSpPr>
            <a:spLocks noGrp="1"/>
          </p:cNvSpPr>
          <p:nvPr>
            <p:ph idx="1"/>
          </p:nvPr>
        </p:nvSpPr>
        <p:spPr>
          <a:xfrm>
            <a:off x="467999" y="1825625"/>
            <a:ext cx="11343700" cy="4351338"/>
          </a:xfrm>
        </p:spPr>
        <p:txBody>
          <a:bodyPr/>
          <a:lstStyle/>
          <a:p>
            <a:pPr marL="342900" indent="-342900">
              <a:buFont typeface="Arial" panose="020B0604020202020204" pitchFamily="34" charset="0"/>
              <a:buChar char="•"/>
            </a:pPr>
            <a:endParaRPr lang="en-AU" sz="1200" b="0" dirty="0"/>
          </a:p>
          <a:p>
            <a:pPr marL="342900" indent="-342900">
              <a:buFont typeface="Arial" panose="020B0604020202020204" pitchFamily="34" charset="0"/>
              <a:buChar char="•"/>
            </a:pPr>
            <a:r>
              <a:rPr lang="en-AU" sz="1200" b="0" dirty="0"/>
              <a:t>Data indicates that we reached our target audience, with recall rates and social media engagement levels higher among this group</a:t>
            </a:r>
          </a:p>
          <a:p>
            <a:pPr marL="342900" indent="-342900">
              <a:buFont typeface="Arial" panose="020B0604020202020204" pitchFamily="34" charset="0"/>
              <a:buChar char="•"/>
            </a:pPr>
            <a:r>
              <a:rPr lang="en-AU" sz="1200" b="0" dirty="0"/>
              <a:t>Organic social media content posted by stakeholders and participating businesses out-performed paid posts with similar content</a:t>
            </a:r>
          </a:p>
          <a:p>
            <a:pPr marL="342900" indent="-342900">
              <a:buFont typeface="Arial" panose="020B0604020202020204" pitchFamily="34" charset="0"/>
              <a:buChar char="•"/>
            </a:pPr>
            <a:r>
              <a:rPr lang="en-AU" sz="1200" b="0" dirty="0"/>
              <a:t>Actively providing social media content to businesses, particularly if it’s a photo of their venue, greatly increases the chances of them posting about </a:t>
            </a:r>
            <a:r>
              <a:rPr lang="en-AU" sz="1200" b="0" dirty="0" err="1"/>
              <a:t>Refillers</a:t>
            </a:r>
            <a:r>
              <a:rPr lang="en-AU" sz="1200" b="0" dirty="0"/>
              <a:t> on social media</a:t>
            </a:r>
          </a:p>
          <a:p>
            <a:pPr marL="342900" indent="-342900">
              <a:buFont typeface="Arial" panose="020B0604020202020204" pitchFamily="34" charset="0"/>
              <a:buChar char="•"/>
            </a:pPr>
            <a:r>
              <a:rPr lang="en-AU" sz="1200" b="0" dirty="0"/>
              <a:t>Business receptions were positive, however in-person recruitment was time consuming and limits the number of businesses that you can reach</a:t>
            </a:r>
          </a:p>
          <a:p>
            <a:pPr marL="342900" indent="-342900">
              <a:buFont typeface="Arial" panose="020B0604020202020204" pitchFamily="34" charset="0"/>
              <a:buChar char="•"/>
            </a:pPr>
            <a:r>
              <a:rPr lang="en-AU" sz="1200" b="0" dirty="0"/>
              <a:t>Facebook performed better than Instagram for video views and engagement</a:t>
            </a:r>
            <a:endParaRPr lang="en-AU" sz="1200" dirty="0"/>
          </a:p>
        </p:txBody>
      </p:sp>
    </p:spTree>
    <p:extLst>
      <p:ext uri="{BB962C8B-B14F-4D97-AF65-F5344CB8AC3E}">
        <p14:creationId xmlns:p14="http://schemas.microsoft.com/office/powerpoint/2010/main" val="3738872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6C457-EEE3-4EF5-A27F-A24DBFAF2D3A}"/>
              </a:ext>
            </a:extLst>
          </p:cNvPr>
          <p:cNvSpPr>
            <a:spLocks noGrp="1"/>
          </p:cNvSpPr>
          <p:nvPr>
            <p:ph type="title"/>
          </p:nvPr>
        </p:nvSpPr>
        <p:spPr/>
        <p:txBody>
          <a:bodyPr/>
          <a:lstStyle/>
          <a:p>
            <a:r>
              <a:rPr lang="en-AU" dirty="0"/>
              <a:t>recommendations</a:t>
            </a:r>
          </a:p>
        </p:txBody>
      </p:sp>
      <p:sp>
        <p:nvSpPr>
          <p:cNvPr id="3" name="Content Placeholder 2">
            <a:extLst>
              <a:ext uri="{FF2B5EF4-FFF2-40B4-BE49-F238E27FC236}">
                <a16:creationId xmlns:a16="http://schemas.microsoft.com/office/drawing/2014/main" id="{2DCB620B-8F59-43E9-837B-1E01EDE78636}"/>
              </a:ext>
            </a:extLst>
          </p:cNvPr>
          <p:cNvSpPr>
            <a:spLocks noGrp="1"/>
          </p:cNvSpPr>
          <p:nvPr>
            <p:ph idx="1"/>
          </p:nvPr>
        </p:nvSpPr>
        <p:spPr>
          <a:xfrm>
            <a:off x="467999" y="1937862"/>
            <a:ext cx="5628001" cy="4351338"/>
          </a:xfrm>
        </p:spPr>
        <p:txBody>
          <a:bodyPr/>
          <a:lstStyle/>
          <a:p>
            <a:pPr marL="342900" indent="-342900">
              <a:buFont typeface="Arial" panose="020B0604020202020204" pitchFamily="34" charset="0"/>
              <a:buChar char="•"/>
            </a:pPr>
            <a:r>
              <a:rPr lang="en-AU" sz="1200" b="0" dirty="0"/>
              <a:t>Engage with external parties such as traders associations and local councils early (2-3 months prior). They can assist with spreading the message on our behalf, and can provide us access to their communication channels for promotion.</a:t>
            </a:r>
          </a:p>
          <a:p>
            <a:pPr marL="342900" indent="-342900">
              <a:buFont typeface="Arial" panose="020B0604020202020204" pitchFamily="34" charset="0"/>
              <a:buChar char="•"/>
            </a:pPr>
            <a:r>
              <a:rPr lang="en-AU" sz="1200" b="0" dirty="0"/>
              <a:t>Continue in person recruitment within 1-2 key areas, however reduce the number of visits to 1-2 shorter bursts.</a:t>
            </a:r>
          </a:p>
          <a:p>
            <a:pPr marL="342900" indent="-342900">
              <a:buFont typeface="Arial" panose="020B0604020202020204" pitchFamily="34" charset="0"/>
              <a:buChar char="•"/>
            </a:pPr>
            <a:r>
              <a:rPr lang="en-AU" sz="1200" b="0" dirty="0"/>
              <a:t>Accompany in-person recruitment with a mass recruitment blast via a bill insert or similar.</a:t>
            </a:r>
          </a:p>
          <a:p>
            <a:pPr marL="342900" indent="-342900">
              <a:buFont typeface="Arial" panose="020B0604020202020204" pitchFamily="34" charset="0"/>
              <a:buChar char="•"/>
            </a:pPr>
            <a:r>
              <a:rPr lang="en-AU" sz="1200" b="0" dirty="0"/>
              <a:t>Don’t engage the Commercial Customer team, as the context of the communications are very different.</a:t>
            </a:r>
          </a:p>
          <a:p>
            <a:pPr marL="342900" indent="-342900">
              <a:buFont typeface="Arial" panose="020B0604020202020204" pitchFamily="34" charset="0"/>
              <a:buChar char="•"/>
            </a:pPr>
            <a:r>
              <a:rPr lang="en-AU" sz="1200" b="0" dirty="0"/>
              <a:t>Focus on achieving organic reach on social media wherever possible, by utilising participating businesses, council channels etc to promote the message, as well as owned channels.</a:t>
            </a:r>
          </a:p>
          <a:p>
            <a:pPr marL="342900" indent="-342900">
              <a:buFont typeface="Arial" panose="020B0604020202020204" pitchFamily="34" charset="0"/>
              <a:buChar char="•"/>
            </a:pPr>
            <a:r>
              <a:rPr lang="en-AU" sz="1200" b="0" dirty="0"/>
              <a:t>Organising a photo shoot of the key businesses worked well, as they shared the photos to social media.</a:t>
            </a:r>
          </a:p>
          <a:p>
            <a:pPr marL="342900" indent="-342900">
              <a:buFont typeface="Arial" panose="020B0604020202020204" pitchFamily="34" charset="0"/>
              <a:buChar char="•"/>
            </a:pPr>
            <a:r>
              <a:rPr lang="en-AU" sz="1200" b="0" dirty="0"/>
              <a:t>Ensure a post-campaign survey is completed to better understand it’s success.</a:t>
            </a:r>
          </a:p>
        </p:txBody>
      </p:sp>
      <p:sp>
        <p:nvSpPr>
          <p:cNvPr id="5" name="Content Placeholder 2">
            <a:extLst>
              <a:ext uri="{FF2B5EF4-FFF2-40B4-BE49-F238E27FC236}">
                <a16:creationId xmlns:a16="http://schemas.microsoft.com/office/drawing/2014/main" id="{D60CDA04-E53C-4DB5-976F-76E4F7E26F75}"/>
              </a:ext>
            </a:extLst>
          </p:cNvPr>
          <p:cNvSpPr txBox="1">
            <a:spLocks/>
          </p:cNvSpPr>
          <p:nvPr/>
        </p:nvSpPr>
        <p:spPr>
          <a:xfrm>
            <a:off x="6096000" y="1937862"/>
            <a:ext cx="5710177" cy="46944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2400"/>
              </a:spcBef>
              <a:buFont typeface="Arial" panose="020B0604020202020204" pitchFamily="34" charset="0"/>
              <a:buNone/>
              <a:defRPr sz="2000" b="1" kern="1200">
                <a:solidFill>
                  <a:srgbClr val="002B45"/>
                </a:solidFill>
                <a:latin typeface="Arial" panose="020B0604020202020204" pitchFamily="34" charset="0"/>
                <a:ea typeface="+mn-ea"/>
                <a:cs typeface="Arial" panose="020B0604020202020204" pitchFamily="34" charset="0"/>
              </a:defRPr>
            </a:lvl1pPr>
            <a:lvl2pPr marL="179388" indent="-179388" algn="l" defTabSz="914400" rtl="0" eaLnBrk="1" latinLnBrk="0" hangingPunct="1">
              <a:lnSpc>
                <a:spcPct val="90000"/>
              </a:lnSpc>
              <a:spcBef>
                <a:spcPts val="500"/>
              </a:spcBef>
              <a:buFont typeface="Arial" panose="020B0604020202020204" pitchFamily="34" charset="0"/>
              <a:buChar char="•"/>
              <a:defRPr sz="2000" kern="1200">
                <a:solidFill>
                  <a:srgbClr val="002B45"/>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Tx/>
              <a:buNone/>
              <a:defRPr sz="2000" kern="1200">
                <a:solidFill>
                  <a:srgbClr val="002B45"/>
                </a:solidFill>
                <a:latin typeface="Arial" panose="020B0604020202020204" pitchFamily="34" charset="0"/>
                <a:ea typeface="+mn-ea"/>
                <a:cs typeface="Arial" panose="020B0604020202020204" pitchFamily="34" charset="0"/>
              </a:defRPr>
            </a:lvl3pPr>
            <a:lvl4pPr marL="449263" indent="-269875" algn="l" defTabSz="914400" rtl="0" eaLnBrk="1" latinLnBrk="0" hangingPunct="1">
              <a:lnSpc>
                <a:spcPct val="90000"/>
              </a:lnSpc>
              <a:spcBef>
                <a:spcPts val="500"/>
              </a:spcBef>
              <a:buFont typeface="Symbol" panose="05050102010706020507" pitchFamily="18" charset="2"/>
              <a:buChar char="-"/>
              <a:defRPr sz="2000" kern="1200">
                <a:solidFill>
                  <a:srgbClr val="002B45"/>
                </a:solidFill>
                <a:latin typeface="Arial" panose="020B0604020202020204" pitchFamily="34" charset="0"/>
                <a:ea typeface="+mn-ea"/>
                <a:cs typeface="Arial" panose="020B0604020202020204" pitchFamily="34" charset="0"/>
              </a:defRPr>
            </a:lvl4pPr>
            <a:lvl5pPr marL="180000" indent="0" algn="l" defTabSz="914400" rtl="0" eaLnBrk="1" latinLnBrk="0" hangingPunct="1">
              <a:lnSpc>
                <a:spcPct val="90000"/>
              </a:lnSpc>
              <a:spcBef>
                <a:spcPts val="500"/>
              </a:spcBef>
              <a:buFont typeface="Arial" panose="020B0604020202020204" pitchFamily="34" charset="0"/>
              <a:buNone/>
              <a:defRPr sz="2000" kern="1200">
                <a:solidFill>
                  <a:srgbClr val="002B4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sz="1200" b="0" dirty="0"/>
              <a:t>Consider engaging PCPs to promote the campaign within their local networks.</a:t>
            </a:r>
          </a:p>
          <a:p>
            <a:pPr marL="342900" indent="-342900">
              <a:buFont typeface="Arial" panose="020B0604020202020204" pitchFamily="34" charset="0"/>
              <a:buChar char="•"/>
            </a:pPr>
            <a:r>
              <a:rPr lang="en-AU" sz="1200" b="0" dirty="0"/>
              <a:t>Develop a written and video case study that highlights the success of the program and how it’s worked for businesses.</a:t>
            </a:r>
          </a:p>
          <a:p>
            <a:pPr marL="342900" indent="-342900">
              <a:buFont typeface="Arial" panose="020B0604020202020204" pitchFamily="34" charset="0"/>
              <a:buChar char="•"/>
            </a:pPr>
            <a:r>
              <a:rPr lang="en-AU" sz="1200" b="0" dirty="0"/>
              <a:t>If recruiting in-person, offer to add the business to the map on the spot, as most businesses are busy and forget.</a:t>
            </a:r>
          </a:p>
          <a:p>
            <a:pPr marL="342900" indent="-342900">
              <a:buFont typeface="Arial" panose="020B0604020202020204" pitchFamily="34" charset="0"/>
              <a:buChar char="•"/>
            </a:pPr>
            <a:r>
              <a:rPr lang="en-AU" sz="1200" b="0" dirty="0"/>
              <a:t>Engage a PR agency to ensure the program is adequately supported.</a:t>
            </a:r>
          </a:p>
          <a:p>
            <a:pPr marL="342900" indent="-342900">
              <a:buFont typeface="Arial" panose="020B0604020202020204" pitchFamily="34" charset="0"/>
              <a:buChar char="•"/>
            </a:pPr>
            <a:r>
              <a:rPr lang="en-AU" sz="1200" b="0" dirty="0"/>
              <a:t>Explore new A/B testing combinations to increase potential learnings of social media buying.</a:t>
            </a:r>
          </a:p>
          <a:p>
            <a:pPr marL="342900" indent="-342900">
              <a:buFont typeface="Arial" panose="020B0604020202020204" pitchFamily="34" charset="0"/>
              <a:buChar char="•"/>
            </a:pPr>
            <a:r>
              <a:rPr lang="en-AU" sz="1200" b="0" dirty="0"/>
              <a:t>Ensure there is a company credit card available for media buying.</a:t>
            </a:r>
          </a:p>
          <a:p>
            <a:pPr marL="342900" indent="-342900">
              <a:buFont typeface="Arial" panose="020B0604020202020204" pitchFamily="34" charset="0"/>
              <a:buChar char="•"/>
            </a:pPr>
            <a:r>
              <a:rPr lang="en-AU" sz="1200" b="0" dirty="0"/>
              <a:t>Set an approval process for all social media ads before they are pushed live.</a:t>
            </a:r>
          </a:p>
          <a:p>
            <a:pPr marL="342900" indent="-342900">
              <a:buFont typeface="Arial" panose="020B0604020202020204" pitchFamily="34" charset="0"/>
              <a:buChar char="•"/>
            </a:pPr>
            <a:r>
              <a:rPr lang="en-AU" sz="1200" b="0" dirty="0"/>
              <a:t>Skew social media spend to Facebook for video.</a:t>
            </a:r>
          </a:p>
        </p:txBody>
      </p:sp>
    </p:spTree>
    <p:extLst>
      <p:ext uri="{BB962C8B-B14F-4D97-AF65-F5344CB8AC3E}">
        <p14:creationId xmlns:p14="http://schemas.microsoft.com/office/powerpoint/2010/main" val="3757017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Text Placeholder 2"/>
          <p:cNvSpPr>
            <a:spLocks noGrp="1"/>
          </p:cNvSpPr>
          <p:nvPr>
            <p:ph type="body" sz="quarter" idx="10"/>
          </p:nvPr>
        </p:nvSpPr>
        <p:spPr/>
        <p:txBody>
          <a:bodyPr/>
          <a:lstStyle/>
          <a:p>
            <a:endParaRPr lang="en-AU" dirty="0"/>
          </a:p>
        </p:txBody>
      </p:sp>
    </p:spTree>
    <p:extLst>
      <p:ext uri="{BB962C8B-B14F-4D97-AF65-F5344CB8AC3E}">
        <p14:creationId xmlns:p14="http://schemas.microsoft.com/office/powerpoint/2010/main" val="998759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5A46B-5A9E-435C-BA66-9069412D9E48}"/>
              </a:ext>
            </a:extLst>
          </p:cNvPr>
          <p:cNvSpPr>
            <a:spLocks noGrp="1"/>
          </p:cNvSpPr>
          <p:nvPr>
            <p:ph type="title"/>
          </p:nvPr>
        </p:nvSpPr>
        <p:spPr/>
        <p:txBody>
          <a:bodyPr/>
          <a:lstStyle/>
          <a:p>
            <a:r>
              <a:rPr lang="en-AU" dirty="0"/>
              <a:t>BACKGROUND</a:t>
            </a:r>
          </a:p>
        </p:txBody>
      </p:sp>
      <p:sp>
        <p:nvSpPr>
          <p:cNvPr id="3" name="Content Placeholder 2">
            <a:extLst>
              <a:ext uri="{FF2B5EF4-FFF2-40B4-BE49-F238E27FC236}">
                <a16:creationId xmlns:a16="http://schemas.microsoft.com/office/drawing/2014/main" id="{C9654E29-152D-442F-956F-D196C9B97CB0}"/>
              </a:ext>
            </a:extLst>
          </p:cNvPr>
          <p:cNvSpPr>
            <a:spLocks noGrp="1"/>
          </p:cNvSpPr>
          <p:nvPr>
            <p:ph idx="1"/>
          </p:nvPr>
        </p:nvSpPr>
        <p:spPr/>
        <p:txBody>
          <a:bodyPr/>
          <a:lstStyle/>
          <a:p>
            <a:pPr marL="342900" indent="-342900">
              <a:buFont typeface="Arial" panose="020B0604020202020204" pitchFamily="34" charset="0"/>
              <a:buChar char="•"/>
            </a:pPr>
            <a:r>
              <a:rPr lang="en-AU" sz="1400" b="0" dirty="0"/>
              <a:t>Choose Tap research revealed that while people buy bottled water for primarily for convenience, they are concerned  about the environmental impact. </a:t>
            </a:r>
          </a:p>
          <a:p>
            <a:pPr marL="342900" indent="-342900">
              <a:buFont typeface="Arial" panose="020B0604020202020204" pitchFamily="34" charset="0"/>
              <a:buChar char="•"/>
            </a:pPr>
            <a:r>
              <a:rPr lang="en-AU" sz="1400" b="0" dirty="0"/>
              <a:t>The research also revealed that people have reservations in using public drinking fountains.</a:t>
            </a:r>
          </a:p>
          <a:p>
            <a:pPr marL="342900" indent="-342900">
              <a:buFont typeface="Arial" panose="020B0604020202020204" pitchFamily="34" charset="0"/>
              <a:buChar char="•"/>
            </a:pPr>
            <a:r>
              <a:rPr lang="en-AU" sz="1400" b="0" dirty="0"/>
              <a:t>The ‘</a:t>
            </a:r>
            <a:r>
              <a:rPr lang="en-AU" sz="1400" b="0" dirty="0" err="1"/>
              <a:t>Refillers</a:t>
            </a:r>
            <a:r>
              <a:rPr lang="en-AU" sz="1400" b="0" dirty="0"/>
              <a:t> Welcome’ program was developed off the back of this research.</a:t>
            </a:r>
          </a:p>
          <a:p>
            <a:pPr marL="342900" indent="-342900">
              <a:buFont typeface="Arial" panose="020B0604020202020204" pitchFamily="34" charset="0"/>
              <a:buChar char="•"/>
            </a:pPr>
            <a:r>
              <a:rPr lang="en-AU" sz="1400" b="0" dirty="0"/>
              <a:t>A pilot campaign ran in Melbourne’s inner north (Brunswick, East Brunswick, Northcote &amp; Thornbury)*</a:t>
            </a:r>
          </a:p>
          <a:p>
            <a:pPr marL="285750" indent="-285750">
              <a:buFont typeface="Arial" panose="020B0604020202020204" pitchFamily="34" charset="0"/>
              <a:buChar char="•"/>
            </a:pPr>
            <a:r>
              <a:rPr lang="en-AU" sz="1400" b="0" dirty="0"/>
              <a:t>The campaign consists of a recruitment phase whereby Refill locations are approached, followed by a promotion phase to educate the public.</a:t>
            </a:r>
          </a:p>
          <a:p>
            <a:pPr marL="285750" indent="-285750">
              <a:buFont typeface="Arial" panose="020B0604020202020204" pitchFamily="34" charset="0"/>
              <a:buChar char="•"/>
            </a:pPr>
            <a:r>
              <a:rPr lang="en-AU" sz="1400" b="0" dirty="0"/>
              <a:t>Social and digital activity was stopped early due to COVID-19.</a:t>
            </a:r>
          </a:p>
          <a:p>
            <a:pPr marL="285750" indent="-285750">
              <a:buFont typeface="Arial" panose="020B0604020202020204" pitchFamily="34" charset="0"/>
              <a:buChar char="•"/>
            </a:pPr>
            <a:r>
              <a:rPr lang="en-AU" sz="1400" b="0" dirty="0"/>
              <a:t>Post campaign survey was cancelled due to COVID-19 so results are somewhat limited.</a:t>
            </a:r>
            <a:endParaRPr lang="en-AU" sz="1400" dirty="0"/>
          </a:p>
          <a:p>
            <a:endParaRPr lang="en-AU" sz="1400" b="0" dirty="0"/>
          </a:p>
          <a:p>
            <a:r>
              <a:rPr lang="en-AU" sz="1400" b="0" dirty="0"/>
              <a:t>*The planned rollout in Echuca and Sunbury were halted due to extenuating circumstances</a:t>
            </a:r>
          </a:p>
        </p:txBody>
      </p:sp>
    </p:spTree>
    <p:extLst>
      <p:ext uri="{BB962C8B-B14F-4D97-AF65-F5344CB8AC3E}">
        <p14:creationId xmlns:p14="http://schemas.microsoft.com/office/powerpoint/2010/main" val="1556931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0B028-A9A6-4784-A3A1-11C0BEB95A28}"/>
              </a:ext>
            </a:extLst>
          </p:cNvPr>
          <p:cNvSpPr>
            <a:spLocks noGrp="1"/>
          </p:cNvSpPr>
          <p:nvPr>
            <p:ph type="title"/>
          </p:nvPr>
        </p:nvSpPr>
        <p:spPr/>
        <p:txBody>
          <a:bodyPr/>
          <a:lstStyle/>
          <a:p>
            <a:r>
              <a:rPr lang="en-AU" dirty="0"/>
              <a:t>Campaign overview</a:t>
            </a:r>
          </a:p>
        </p:txBody>
      </p:sp>
      <p:sp>
        <p:nvSpPr>
          <p:cNvPr id="3" name="Content Placeholder 2">
            <a:extLst>
              <a:ext uri="{FF2B5EF4-FFF2-40B4-BE49-F238E27FC236}">
                <a16:creationId xmlns:a16="http://schemas.microsoft.com/office/drawing/2014/main" id="{C59191FC-4E32-42F8-9897-DBCDE311D276}"/>
              </a:ext>
            </a:extLst>
          </p:cNvPr>
          <p:cNvSpPr>
            <a:spLocks noGrp="1"/>
          </p:cNvSpPr>
          <p:nvPr>
            <p:ph idx="1"/>
          </p:nvPr>
        </p:nvSpPr>
        <p:spPr>
          <a:xfrm>
            <a:off x="468000" y="1825625"/>
            <a:ext cx="10978042" cy="4727576"/>
          </a:xfrm>
        </p:spPr>
        <p:txBody>
          <a:bodyPr/>
          <a:lstStyle/>
          <a:p>
            <a:r>
              <a:rPr lang="en-AU" sz="1400" u="sng" dirty="0"/>
              <a:t>Recruitment</a:t>
            </a:r>
          </a:p>
          <a:p>
            <a:pPr>
              <a:spcBef>
                <a:spcPts val="1800"/>
              </a:spcBef>
            </a:pPr>
            <a:r>
              <a:rPr lang="en-AU" sz="1400" dirty="0"/>
              <a:t>Primary Target: </a:t>
            </a:r>
            <a:r>
              <a:rPr lang="en-AU" sz="1400" b="0" dirty="0"/>
              <a:t>Cafés and hospitality businesses</a:t>
            </a:r>
          </a:p>
          <a:p>
            <a:pPr>
              <a:spcBef>
                <a:spcPts val="1800"/>
              </a:spcBef>
            </a:pPr>
            <a:r>
              <a:rPr lang="en-AU" sz="1400" dirty="0"/>
              <a:t>Secondary Target: </a:t>
            </a:r>
            <a:r>
              <a:rPr lang="en-AU" sz="1400" b="0" dirty="0"/>
              <a:t>Local government entities, TAFE’s universities, cinemas, yoga studios and gyms</a:t>
            </a:r>
          </a:p>
          <a:p>
            <a:pPr>
              <a:spcBef>
                <a:spcPts val="1800"/>
              </a:spcBef>
              <a:spcAft>
                <a:spcPts val="600"/>
              </a:spcAft>
            </a:pPr>
            <a:r>
              <a:rPr lang="en-AU" sz="1400" dirty="0"/>
              <a:t>Duration: </a:t>
            </a:r>
            <a:r>
              <a:rPr lang="en-AU" sz="1400" b="0" dirty="0"/>
              <a:t>28 Jan – 16 Feb</a:t>
            </a:r>
          </a:p>
          <a:p>
            <a:r>
              <a:rPr lang="en-AU" sz="1400" u="sng" dirty="0"/>
              <a:t>Promotion</a:t>
            </a:r>
          </a:p>
          <a:p>
            <a:pPr>
              <a:spcBef>
                <a:spcPts val="1800"/>
              </a:spcBef>
            </a:pPr>
            <a:r>
              <a:rPr lang="en-AU" sz="1400" dirty="0"/>
              <a:t>Primary Target: </a:t>
            </a:r>
            <a:r>
              <a:rPr lang="en-AU" sz="1400" b="0" dirty="0"/>
              <a:t>18-35 year old Non-Thinker Drinkers</a:t>
            </a:r>
          </a:p>
          <a:p>
            <a:pPr>
              <a:spcBef>
                <a:spcPts val="1800"/>
              </a:spcBef>
            </a:pPr>
            <a:r>
              <a:rPr lang="en-AU" sz="1400" dirty="0"/>
              <a:t>Secondary Target: </a:t>
            </a:r>
            <a:r>
              <a:rPr lang="en-AU" sz="1400" b="0" dirty="0"/>
              <a:t>35+ year old Non-Thinker Drinkers</a:t>
            </a:r>
          </a:p>
          <a:p>
            <a:pPr>
              <a:spcBef>
                <a:spcPts val="1800"/>
              </a:spcBef>
              <a:spcAft>
                <a:spcPts val="600"/>
              </a:spcAft>
            </a:pPr>
            <a:r>
              <a:rPr lang="en-AU" sz="1400" dirty="0"/>
              <a:t>Duration: </a:t>
            </a:r>
            <a:r>
              <a:rPr lang="en-AU" sz="1400" b="0" dirty="0"/>
              <a:t>15 Feb – 18 Mar (planned to run until 31 Mar)</a:t>
            </a:r>
            <a:endParaRPr lang="en-AU" sz="1400" dirty="0"/>
          </a:p>
          <a:p>
            <a:pPr>
              <a:spcBef>
                <a:spcPts val="1800"/>
              </a:spcBef>
            </a:pPr>
            <a:endParaRPr lang="en-AU" sz="1400" dirty="0"/>
          </a:p>
          <a:p>
            <a:pPr>
              <a:spcBef>
                <a:spcPts val="1800"/>
              </a:spcBef>
            </a:pPr>
            <a:r>
              <a:rPr lang="en-AU" sz="1400" dirty="0"/>
              <a:t>Budget: </a:t>
            </a:r>
            <a:r>
              <a:rPr lang="en-AU" sz="1400" b="0" dirty="0"/>
              <a:t>$110,000 (Creative $50,000 / Research $24,000 / Media $29,000 / Printing $7,000)</a:t>
            </a:r>
          </a:p>
          <a:p>
            <a:pPr>
              <a:spcBef>
                <a:spcPts val="1800"/>
              </a:spcBef>
            </a:pPr>
            <a:r>
              <a:rPr lang="en-AU" sz="1400" dirty="0"/>
              <a:t>Location: </a:t>
            </a:r>
            <a:r>
              <a:rPr lang="en-AU" sz="1400" b="0" dirty="0"/>
              <a:t>Brunswick, Brunswick East, Northcote, Thornbury</a:t>
            </a:r>
          </a:p>
        </p:txBody>
      </p:sp>
    </p:spTree>
    <p:extLst>
      <p:ext uri="{BB962C8B-B14F-4D97-AF65-F5344CB8AC3E}">
        <p14:creationId xmlns:p14="http://schemas.microsoft.com/office/powerpoint/2010/main" val="929217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4CC9-C697-49B1-B56C-996D4B355E2C}"/>
              </a:ext>
            </a:extLst>
          </p:cNvPr>
          <p:cNvSpPr>
            <a:spLocks noGrp="1"/>
          </p:cNvSpPr>
          <p:nvPr>
            <p:ph type="title"/>
          </p:nvPr>
        </p:nvSpPr>
        <p:spPr/>
        <p:txBody>
          <a:bodyPr/>
          <a:lstStyle/>
          <a:p>
            <a:r>
              <a:rPr lang="en-AU" dirty="0"/>
              <a:t>objectives</a:t>
            </a:r>
          </a:p>
        </p:txBody>
      </p:sp>
      <p:sp>
        <p:nvSpPr>
          <p:cNvPr id="3" name="Content Placeholder 2">
            <a:extLst>
              <a:ext uri="{FF2B5EF4-FFF2-40B4-BE49-F238E27FC236}">
                <a16:creationId xmlns:a16="http://schemas.microsoft.com/office/drawing/2014/main" id="{F3E6CF4E-870C-4364-9D45-8AB7F7E74ED4}"/>
              </a:ext>
            </a:extLst>
          </p:cNvPr>
          <p:cNvSpPr>
            <a:spLocks noGrp="1"/>
          </p:cNvSpPr>
          <p:nvPr>
            <p:ph idx="1"/>
          </p:nvPr>
        </p:nvSpPr>
        <p:spPr/>
        <p:txBody>
          <a:bodyPr/>
          <a:lstStyle/>
          <a:p>
            <a:r>
              <a:rPr lang="en-AU" sz="1600" dirty="0"/>
              <a:t>Business: </a:t>
            </a:r>
          </a:p>
          <a:p>
            <a:r>
              <a:rPr lang="en-AU" sz="1600" b="0" dirty="0"/>
              <a:t>(CT) To drive brand awareness of Choose Tap and increase convenience perceptions of tap water.</a:t>
            </a:r>
          </a:p>
          <a:p>
            <a:r>
              <a:rPr lang="en-AU" sz="1600" b="0" dirty="0"/>
              <a:t>(YVW) To increase YVW brand awareness and position YVW as environmentally and community driven.</a:t>
            </a:r>
          </a:p>
          <a:p>
            <a:endParaRPr lang="en-AU" sz="1600" dirty="0"/>
          </a:p>
          <a:p>
            <a:r>
              <a:rPr lang="en-AU" sz="1600" dirty="0"/>
              <a:t>Campaign:</a:t>
            </a:r>
          </a:p>
          <a:p>
            <a:r>
              <a:rPr lang="en-AU" sz="1600" b="0" dirty="0"/>
              <a:t>To increase the convenience of tap water, leading to a decrease in the number of convenience-lead bottled water purchases.</a:t>
            </a:r>
          </a:p>
          <a:p>
            <a:endParaRPr lang="en-AU" sz="1600" dirty="0"/>
          </a:p>
          <a:p>
            <a:endParaRPr lang="en-AU" sz="1600" dirty="0"/>
          </a:p>
        </p:txBody>
      </p:sp>
    </p:spTree>
    <p:extLst>
      <p:ext uri="{BB962C8B-B14F-4D97-AF65-F5344CB8AC3E}">
        <p14:creationId xmlns:p14="http://schemas.microsoft.com/office/powerpoint/2010/main" val="3895905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84" b="884"/>
          <a:stretch>
            <a:fillRect/>
          </a:stretch>
        </p:blipFill>
        <p:spPr/>
      </p:pic>
      <p:sp>
        <p:nvSpPr>
          <p:cNvPr id="3" name="Rectangle 2"/>
          <p:cNvSpPr/>
          <p:nvPr/>
        </p:nvSpPr>
        <p:spPr>
          <a:xfrm>
            <a:off x="0" y="0"/>
            <a:ext cx="12192000" cy="6876000"/>
          </a:xfrm>
          <a:prstGeom prst="rect">
            <a:avLst/>
          </a:prstGeom>
          <a:solidFill>
            <a:srgbClr val="002B45">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AU" dirty="0"/>
              <a:t>CREATIVE</a:t>
            </a:r>
          </a:p>
        </p:txBody>
      </p:sp>
    </p:spTree>
    <p:extLst>
      <p:ext uri="{BB962C8B-B14F-4D97-AF65-F5344CB8AC3E}">
        <p14:creationId xmlns:p14="http://schemas.microsoft.com/office/powerpoint/2010/main" val="1638110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0B028-A9A6-4784-A3A1-11C0BEB95A28}"/>
              </a:ext>
            </a:extLst>
          </p:cNvPr>
          <p:cNvSpPr>
            <a:spLocks noGrp="1"/>
          </p:cNvSpPr>
          <p:nvPr>
            <p:ph type="title"/>
          </p:nvPr>
        </p:nvSpPr>
        <p:spPr/>
        <p:txBody>
          <a:bodyPr/>
          <a:lstStyle/>
          <a:p>
            <a:r>
              <a:rPr lang="en-AU" dirty="0"/>
              <a:t>CREATIVE TESTING</a:t>
            </a:r>
          </a:p>
        </p:txBody>
      </p:sp>
      <p:sp>
        <p:nvSpPr>
          <p:cNvPr id="3" name="Content Placeholder 2">
            <a:extLst>
              <a:ext uri="{FF2B5EF4-FFF2-40B4-BE49-F238E27FC236}">
                <a16:creationId xmlns:a16="http://schemas.microsoft.com/office/drawing/2014/main" id="{C59191FC-4E32-42F8-9897-DBCDE311D276}"/>
              </a:ext>
            </a:extLst>
          </p:cNvPr>
          <p:cNvSpPr>
            <a:spLocks noGrp="1"/>
          </p:cNvSpPr>
          <p:nvPr>
            <p:ph idx="1"/>
          </p:nvPr>
        </p:nvSpPr>
        <p:spPr>
          <a:xfrm>
            <a:off x="468000" y="1795144"/>
            <a:ext cx="11190600" cy="5032375"/>
          </a:xfrm>
        </p:spPr>
        <p:txBody>
          <a:bodyPr/>
          <a:lstStyle/>
          <a:p>
            <a:r>
              <a:rPr lang="en-AU" sz="1600" b="0" dirty="0"/>
              <a:t>METHODOLOGY</a:t>
            </a:r>
          </a:p>
          <a:p>
            <a:pPr marL="285750" indent="-285750">
              <a:buFont typeface="Arial" panose="020B0604020202020204" pitchFamily="34" charset="0"/>
              <a:buChar char="•"/>
            </a:pPr>
            <a:r>
              <a:rPr lang="en-AU" sz="1600" b="0" dirty="0"/>
              <a:t>2 creative executions of the concept were tested among 4 groups, including the public and businesses</a:t>
            </a:r>
          </a:p>
          <a:p>
            <a:r>
              <a:rPr lang="en-AU" sz="1600" b="0" dirty="0"/>
              <a:t>KEY FINDINGS</a:t>
            </a:r>
          </a:p>
          <a:p>
            <a:pPr marL="285750" indent="-285750">
              <a:buFont typeface="Arial" panose="020B0604020202020204" pitchFamily="34" charset="0"/>
              <a:buChar char="•"/>
            </a:pPr>
            <a:r>
              <a:rPr lang="en-AU" sz="1600" b="0" dirty="0"/>
              <a:t>The concept was seen as offering genuine value, as without an invitation people were unlikely to ask for a refill.</a:t>
            </a:r>
          </a:p>
          <a:p>
            <a:pPr marL="285750" indent="-285750">
              <a:buFont typeface="Arial" panose="020B0604020202020204" pitchFamily="34" charset="0"/>
              <a:buChar char="•"/>
            </a:pPr>
            <a:r>
              <a:rPr lang="en-AU" sz="1600" b="0" dirty="0"/>
              <a:t>Businesses saw value in the program as well, and saw it as an opportunity to signal to their customers that they were environmentally minded.</a:t>
            </a:r>
          </a:p>
          <a:p>
            <a:pPr marL="285750" indent="-285750">
              <a:buFont typeface="Arial" panose="020B0604020202020204" pitchFamily="34" charset="0"/>
              <a:buChar char="•"/>
            </a:pPr>
            <a:r>
              <a:rPr lang="en-AU" sz="1600" b="0" dirty="0"/>
              <a:t>People understood the type of location they would anticipate to see the sticker, and recognised promotional communications as essential.</a:t>
            </a:r>
          </a:p>
          <a:p>
            <a:pPr marL="285750" indent="-285750">
              <a:buFont typeface="Arial" panose="020B0604020202020204" pitchFamily="34" charset="0"/>
              <a:buChar char="•"/>
            </a:pPr>
            <a:r>
              <a:rPr lang="en-AU" sz="1600" b="0" dirty="0"/>
              <a:t>Blue was identified as the best lead colour as it signals water.</a:t>
            </a:r>
          </a:p>
          <a:p>
            <a:pPr marL="285750" indent="-285750">
              <a:buFont typeface="Arial" panose="020B0604020202020204" pitchFamily="34" charset="0"/>
              <a:buChar char="•"/>
            </a:pPr>
            <a:r>
              <a:rPr lang="en-AU" sz="1600" b="0" dirty="0"/>
              <a:t>People were very sensitive to the sustainability credentials of any merchandise. </a:t>
            </a:r>
          </a:p>
          <a:p>
            <a:pPr marL="285750" indent="-285750">
              <a:buFont typeface="Arial" panose="020B0604020202020204" pitchFamily="34" charset="0"/>
              <a:buChar char="•"/>
            </a:pPr>
            <a:r>
              <a:rPr lang="en-AU" sz="1600" b="0" dirty="0"/>
              <a:t>The social media video and the line ‘Be a </a:t>
            </a:r>
            <a:r>
              <a:rPr lang="en-AU" sz="1600" b="0" dirty="0" err="1"/>
              <a:t>refiller</a:t>
            </a:r>
            <a:r>
              <a:rPr lang="en-AU" sz="1600" b="0" dirty="0"/>
              <a:t> not a </a:t>
            </a:r>
            <a:r>
              <a:rPr lang="en-AU" sz="1600" b="0" dirty="0" err="1"/>
              <a:t>landfiller</a:t>
            </a:r>
            <a:r>
              <a:rPr lang="en-AU" sz="1600" b="0" dirty="0"/>
              <a:t>’ were both very well received.</a:t>
            </a:r>
          </a:p>
        </p:txBody>
      </p:sp>
    </p:spTree>
    <p:extLst>
      <p:ext uri="{BB962C8B-B14F-4D97-AF65-F5344CB8AC3E}">
        <p14:creationId xmlns:p14="http://schemas.microsoft.com/office/powerpoint/2010/main" val="1509714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CDAD9-5090-4EFF-A3BF-EAC249EE4997}"/>
              </a:ext>
            </a:extLst>
          </p:cNvPr>
          <p:cNvSpPr>
            <a:spLocks noGrp="1"/>
          </p:cNvSpPr>
          <p:nvPr>
            <p:ph type="title"/>
          </p:nvPr>
        </p:nvSpPr>
        <p:spPr/>
        <p:txBody>
          <a:bodyPr/>
          <a:lstStyle/>
          <a:p>
            <a:r>
              <a:rPr lang="en-AU" dirty="0"/>
              <a:t>Creative executions</a:t>
            </a:r>
          </a:p>
        </p:txBody>
      </p:sp>
      <p:pic>
        <p:nvPicPr>
          <p:cNvPr id="8" name="Picture 7">
            <a:extLst>
              <a:ext uri="{FF2B5EF4-FFF2-40B4-BE49-F238E27FC236}">
                <a16:creationId xmlns:a16="http://schemas.microsoft.com/office/drawing/2014/main" id="{9F625C64-8638-42CE-8B73-95B4820B48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505" y="1667624"/>
            <a:ext cx="6162101" cy="4621576"/>
          </a:xfrm>
          <a:prstGeom prst="rect">
            <a:avLst/>
          </a:prstGeom>
        </p:spPr>
      </p:pic>
      <p:pic>
        <p:nvPicPr>
          <p:cNvPr id="10" name="Picture 9">
            <a:extLst>
              <a:ext uri="{FF2B5EF4-FFF2-40B4-BE49-F238E27FC236}">
                <a16:creationId xmlns:a16="http://schemas.microsoft.com/office/drawing/2014/main" id="{819F6D6E-6ED2-491B-9A67-E2CD16ABF3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964" t="26494" r="14814" b="18988"/>
          <a:stretch/>
        </p:blipFill>
        <p:spPr>
          <a:xfrm rot="5400000">
            <a:off x="6581171" y="1781893"/>
            <a:ext cx="3032698" cy="2804160"/>
          </a:xfrm>
          <a:prstGeom prst="rect">
            <a:avLst/>
          </a:prstGeom>
        </p:spPr>
      </p:pic>
      <p:pic>
        <p:nvPicPr>
          <p:cNvPr id="12" name="Picture 11">
            <a:extLst>
              <a:ext uri="{FF2B5EF4-FFF2-40B4-BE49-F238E27FC236}">
                <a16:creationId xmlns:a16="http://schemas.microsoft.com/office/drawing/2014/main" id="{46FFDF23-D3C8-4E21-80BB-7BA97A95E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0402" b="36946"/>
          <a:stretch/>
        </p:blipFill>
        <p:spPr>
          <a:xfrm>
            <a:off x="7467600" y="3892506"/>
            <a:ext cx="3820160" cy="2595739"/>
          </a:xfrm>
          <a:prstGeom prst="rect">
            <a:avLst/>
          </a:prstGeom>
        </p:spPr>
      </p:pic>
    </p:spTree>
    <p:extLst>
      <p:ext uri="{BB962C8B-B14F-4D97-AF65-F5344CB8AC3E}">
        <p14:creationId xmlns:p14="http://schemas.microsoft.com/office/powerpoint/2010/main" val="3367665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F41904-7F12-4D77-9499-EA8AFE58A6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829608" y="3620237"/>
            <a:ext cx="3521234" cy="2640926"/>
          </a:xfrm>
          <a:prstGeom prst="rect">
            <a:avLst/>
          </a:prstGeom>
        </p:spPr>
      </p:pic>
      <p:sp>
        <p:nvSpPr>
          <p:cNvPr id="2" name="Title 1">
            <a:extLst>
              <a:ext uri="{FF2B5EF4-FFF2-40B4-BE49-F238E27FC236}">
                <a16:creationId xmlns:a16="http://schemas.microsoft.com/office/drawing/2014/main" id="{172CDAD9-5090-4EFF-A3BF-EAC249EE4997}"/>
              </a:ext>
            </a:extLst>
          </p:cNvPr>
          <p:cNvSpPr>
            <a:spLocks noGrp="1"/>
          </p:cNvSpPr>
          <p:nvPr>
            <p:ph type="title"/>
          </p:nvPr>
        </p:nvSpPr>
        <p:spPr/>
        <p:txBody>
          <a:bodyPr/>
          <a:lstStyle/>
          <a:p>
            <a:r>
              <a:rPr lang="en-AU" dirty="0"/>
              <a:t>Creative executions</a:t>
            </a:r>
          </a:p>
        </p:txBody>
      </p:sp>
      <p:graphicFrame>
        <p:nvGraphicFramePr>
          <p:cNvPr id="3" name="Object 2">
            <a:extLst>
              <a:ext uri="{FF2B5EF4-FFF2-40B4-BE49-F238E27FC236}">
                <a16:creationId xmlns:a16="http://schemas.microsoft.com/office/drawing/2014/main" id="{61BA4457-61B7-4049-A5F7-760E7F4FB4E8}"/>
              </a:ext>
            </a:extLst>
          </p:cNvPr>
          <p:cNvGraphicFramePr>
            <a:graphicFrameLocks noChangeAspect="1"/>
          </p:cNvGraphicFramePr>
          <p:nvPr>
            <p:extLst>
              <p:ext uri="{D42A27DB-BD31-4B8C-83A1-F6EECF244321}">
                <p14:modId xmlns:p14="http://schemas.microsoft.com/office/powerpoint/2010/main" val="1062779078"/>
              </p:ext>
            </p:extLst>
          </p:nvPr>
        </p:nvGraphicFramePr>
        <p:xfrm>
          <a:off x="468000" y="2570480"/>
          <a:ext cx="1698316" cy="2220875"/>
        </p:xfrm>
        <a:graphic>
          <a:graphicData uri="http://schemas.openxmlformats.org/presentationml/2006/ole">
            <mc:AlternateContent xmlns:mc="http://schemas.openxmlformats.org/markup-compatibility/2006">
              <mc:Choice xmlns:v="urn:schemas-microsoft-com:vml" Requires="v">
                <p:oleObj spid="_x0000_s1049" name="Acrobat Document" r:id="rId6" imgW="3838339" imgH="5019505" progId="AcroExch.Document.DC">
                  <p:embed/>
                </p:oleObj>
              </mc:Choice>
              <mc:Fallback>
                <p:oleObj name="Acrobat Document" r:id="rId6" imgW="3838339" imgH="5019505" progId="AcroExch.Document.DC">
                  <p:embed/>
                  <p:pic>
                    <p:nvPicPr>
                      <p:cNvPr id="0" name=""/>
                      <p:cNvPicPr/>
                      <p:nvPr/>
                    </p:nvPicPr>
                    <p:blipFill>
                      <a:blip r:embed="rId7"/>
                      <a:stretch>
                        <a:fillRect/>
                      </a:stretch>
                    </p:blipFill>
                    <p:spPr>
                      <a:xfrm>
                        <a:off x="468000" y="2570480"/>
                        <a:ext cx="1698316" cy="2220875"/>
                      </a:xfrm>
                      <a:prstGeom prst="rect">
                        <a:avLst/>
                      </a:prstGeom>
                    </p:spPr>
                  </p:pic>
                </p:oleObj>
              </mc:Fallback>
            </mc:AlternateContent>
          </a:graphicData>
        </a:graphic>
      </p:graphicFrame>
      <p:pic>
        <p:nvPicPr>
          <p:cNvPr id="4" name="0A7217D3">
            <a:hlinkClick r:id="" action="ppaction://media"/>
            <a:extLst>
              <a:ext uri="{FF2B5EF4-FFF2-40B4-BE49-F238E27FC236}">
                <a16:creationId xmlns:a16="http://schemas.microsoft.com/office/drawing/2014/main" id="{BF9E30D2-B04D-4783-833B-1152F2A2B183}"/>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2651760" y="1748490"/>
            <a:ext cx="3657600" cy="4572000"/>
          </a:xfrm>
          <a:prstGeom prst="rect">
            <a:avLst/>
          </a:prstGeom>
        </p:spPr>
      </p:pic>
      <p:pic>
        <p:nvPicPr>
          <p:cNvPr id="6" name="Picture 5">
            <a:extLst>
              <a:ext uri="{FF2B5EF4-FFF2-40B4-BE49-F238E27FC236}">
                <a16:creationId xmlns:a16="http://schemas.microsoft.com/office/drawing/2014/main" id="{36801DB2-8539-43C3-B1CF-75BF6AD62D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1481" r="2948"/>
          <a:stretch/>
        </p:blipFill>
        <p:spPr>
          <a:xfrm>
            <a:off x="7040880" y="1748490"/>
            <a:ext cx="2773040" cy="3361020"/>
          </a:xfrm>
          <a:prstGeom prst="rect">
            <a:avLst/>
          </a:prstGeom>
        </p:spPr>
      </p:pic>
    </p:spTree>
    <p:extLst>
      <p:ext uri="{BB962C8B-B14F-4D97-AF65-F5344CB8AC3E}">
        <p14:creationId xmlns:p14="http://schemas.microsoft.com/office/powerpoint/2010/main" val="112338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YVW PowerPoint lime">
      <a:dk1>
        <a:sysClr val="windowText" lastClr="000000"/>
      </a:dk1>
      <a:lt1>
        <a:srgbClr val="FFFFFF"/>
      </a:lt1>
      <a:dk2>
        <a:srgbClr val="002B45"/>
      </a:dk2>
      <a:lt2>
        <a:srgbClr val="BED631"/>
      </a:lt2>
      <a:accent1>
        <a:srgbClr val="002B45"/>
      </a:accent1>
      <a:accent2>
        <a:srgbClr val="4D6B7D"/>
      </a:accent2>
      <a:accent3>
        <a:srgbClr val="BED631"/>
      </a:accent3>
      <a:accent4>
        <a:srgbClr val="D2E26F"/>
      </a:accent4>
      <a:accent5>
        <a:srgbClr val="FFFFFF"/>
      </a:accent5>
      <a:accent6>
        <a:srgbClr val="FFFFFF"/>
      </a:accent6>
      <a:hlink>
        <a:srgbClr val="05A0FF"/>
      </a:hlink>
      <a:folHlink>
        <a:srgbClr val="00629E"/>
      </a:folHlink>
    </a:clrScheme>
    <a:fontScheme name="YVW">
      <a:majorFont>
        <a:latin typeface="Gravur-Condense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YVW Presentation Template_lime</Template>
  <TotalTime>6250</TotalTime>
  <Words>2445</Words>
  <Application>Microsoft Office PowerPoint</Application>
  <PresentationFormat>Widescreen</PresentationFormat>
  <Paragraphs>471</Paragraphs>
  <Slides>29</Slides>
  <Notes>22</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7" baseType="lpstr">
      <vt:lpstr>Gravur-Condensed</vt:lpstr>
      <vt:lpstr>Arial</vt:lpstr>
      <vt:lpstr>Symbol</vt:lpstr>
      <vt:lpstr>Century Gothic</vt:lpstr>
      <vt:lpstr>Calibri</vt:lpstr>
      <vt:lpstr>Gravur-CondensedLight</vt:lpstr>
      <vt:lpstr>Office Theme</vt:lpstr>
      <vt:lpstr>Acrobat Document</vt:lpstr>
      <vt:lpstr>Refillers welcome pilot analysis</vt:lpstr>
      <vt:lpstr>EXECUTIVE SUMMARY</vt:lpstr>
      <vt:lpstr>BACKGROUND</vt:lpstr>
      <vt:lpstr>Campaign overview</vt:lpstr>
      <vt:lpstr>objectives</vt:lpstr>
      <vt:lpstr>CREATIVE</vt:lpstr>
      <vt:lpstr>CREATIVE TESTING</vt:lpstr>
      <vt:lpstr>Creative executions</vt:lpstr>
      <vt:lpstr>Creative executions</vt:lpstr>
      <vt:lpstr>business engagement</vt:lpstr>
      <vt:lpstr>Business RECRUITMENT</vt:lpstr>
      <vt:lpstr>Advertising approach</vt:lpstr>
      <vt:lpstr>Tactics</vt:lpstr>
      <vt:lpstr>Paid advertising</vt:lpstr>
      <vt:lpstr>CHANNEL PERFORMANCE</vt:lpstr>
      <vt:lpstr>DIGITAL DISPLAY - News Corp</vt:lpstr>
      <vt:lpstr>OOH</vt:lpstr>
      <vt:lpstr>ACTIVATION</vt:lpstr>
      <vt:lpstr>Paid Social</vt:lpstr>
      <vt:lpstr>Paid Social</vt:lpstr>
      <vt:lpstr>Earned channels</vt:lpstr>
      <vt:lpstr>Earned channels</vt:lpstr>
      <vt:lpstr>ORGANIC SOCIAL MEDIA COVERAGE</vt:lpstr>
      <vt:lpstr>EARNED CHANNELS</vt:lpstr>
      <vt:lpstr>results</vt:lpstr>
      <vt:lpstr>YVW BRAND TRACKING</vt:lpstr>
      <vt:lpstr>Learnings</vt:lpstr>
      <vt:lpstr>recommendations</vt:lpstr>
      <vt:lpstr>PowerPoint Presentation</vt:lpstr>
    </vt:vector>
  </TitlesOfParts>
  <Company>Yarra Valley Water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Fatberg Campaign analysis</dc:title>
  <dc:creator>Jamieson, Ryan</dc:creator>
  <cp:lastModifiedBy>Erftemeyer, Chloe</cp:lastModifiedBy>
  <cp:revision>270</cp:revision>
  <dcterms:created xsi:type="dcterms:W3CDTF">2019-07-12T00:38:06Z</dcterms:created>
  <dcterms:modified xsi:type="dcterms:W3CDTF">2020-07-20T01:15:40Z</dcterms:modified>
</cp:coreProperties>
</file>