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82" r:id="rId3"/>
    <p:sldId id="309" r:id="rId4"/>
    <p:sldId id="320" r:id="rId5"/>
    <p:sldId id="314" r:id="rId6"/>
    <p:sldId id="315" r:id="rId7"/>
    <p:sldId id="316" r:id="rId8"/>
    <p:sldId id="311" r:id="rId9"/>
    <p:sldId id="317" r:id="rId10"/>
    <p:sldId id="318" r:id="rId11"/>
    <p:sldId id="298" r:id="rId12"/>
    <p:sldId id="267" r:id="rId13"/>
    <p:sldId id="319"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AF6"/>
    <a:srgbClr val="5B7191"/>
    <a:srgbClr val="CDD5DD"/>
    <a:srgbClr val="74859B"/>
    <a:srgbClr val="C4D2E7"/>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3" d="100"/>
          <a:sy n="113" d="100"/>
        </p:scale>
        <p:origin x="440" y="184"/>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6/30/25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‹N°›</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2631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93019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878975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81899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32270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644734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085026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548684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005795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6/30/25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6/30/25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6/30/25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6/30/25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6/30/25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6/30/25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6/30/25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‹N°›</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6/30/25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‹N°›</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PLAN DE CONTINUITÉ DES ACTIVITÉS</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374157"/>
            <a:ext cx="11221474" cy="2000548"/>
          </a:xfrm>
          <a:prstGeom prst="rect">
            <a:avLst/>
          </a:prstGeom>
          <a:noFill/>
        </p:spPr>
        <p:txBody>
          <a:bodyPr wrap="square" rtlCol="0">
            <a:spAutoFit/>
          </a:bodyPr>
          <a:lstStyle/>
          <a:p>
            <a:r>
              <a:rPr lang="fr" sz="6200" dirty="0">
                <a:latin typeface="Century Gothic" panose="020B0502020202020204" pitchFamily="34" charset="0"/>
              </a:rPr>
              <a:t>PLAN DE CONTINUITÉ DES ACTIVITÉS INFORMATIQUES</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977839"/>
            <a:ext cx="7854449" cy="2862322"/>
          </a:xfrm>
          <a:prstGeom prst="rect">
            <a:avLst/>
          </a:prstGeom>
          <a:noFill/>
        </p:spPr>
        <p:txBody>
          <a:bodyPr wrap="square" rtlCol="0">
            <a:spAutoFit/>
          </a:bodyPr>
          <a:lstStyle/>
          <a:p>
            <a:r>
              <a:rPr lang="fr" sz="2000" dirty="0">
                <a:latin typeface="Century Gothic" panose="020B0502020202020204" pitchFamily="34" charset="0"/>
              </a:rPr>
              <a:t>NOM DE L'ENTREPRISE</a:t>
            </a:r>
          </a:p>
          <a:p>
            <a:r>
              <a:rPr lang="fr" sz="2000" dirty="0">
                <a:latin typeface="Century Gothic" panose="020B0502020202020204" pitchFamily="34" charset="0"/>
              </a:rPr>
              <a:t>Adresse municipale</a:t>
            </a:r>
          </a:p>
          <a:p>
            <a:r>
              <a:rPr lang="fr" sz="2000" dirty="0">
                <a:latin typeface="Century Gothic" panose="020B0502020202020204" pitchFamily="34" charset="0"/>
              </a:rPr>
              <a:t>Ville, État et Zip</a:t>
            </a:r>
          </a:p>
          <a:p>
            <a:endParaRPr lang="en-US" sz="2000" dirty="0">
              <a:latin typeface="Century Gothic" panose="020B0502020202020204" pitchFamily="34" charset="0"/>
            </a:endParaRPr>
          </a:p>
          <a:p>
            <a:r>
              <a:rPr lang="fr" sz="2000" dirty="0" err="1">
                <a:latin typeface="Century Gothic" panose="020B0502020202020204" pitchFamily="34" charset="0"/>
              </a:rPr>
              <a:t>webaddress.com</a:t>
            </a:r>
            <a:endParaRPr lang="en-US" sz="2000" dirty="0">
              <a:latin typeface="Century Gothic" panose="020B0502020202020204" pitchFamily="34" charset="0"/>
            </a:endParaRPr>
          </a:p>
          <a:p>
            <a:endParaRPr lang="en-US" sz="2000" dirty="0">
              <a:latin typeface="Century Gothic" panose="020B0502020202020204" pitchFamily="34" charset="0"/>
            </a:endParaRPr>
          </a:p>
          <a:p>
            <a:r>
              <a:rPr lang="fr" sz="2000" dirty="0">
                <a:latin typeface="Century Gothic" panose="020B0502020202020204" pitchFamily="34" charset="0"/>
              </a:rPr>
              <a:t>VERSION 0.0.0</a:t>
            </a:r>
          </a:p>
          <a:p>
            <a:endParaRPr lang="en-US" sz="2000" dirty="0">
              <a:latin typeface="Century Gothic" panose="020B0502020202020204" pitchFamily="34" charset="0"/>
            </a:endParaRPr>
          </a:p>
          <a:p>
            <a:r>
              <a:rPr lang="fr"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56931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880374"/>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fr" sz="4400" b="1" dirty="0">
                  <a:solidFill>
                    <a:schemeClr val="bg1"/>
                  </a:solidFill>
                  <a:latin typeface="Century Gothic" panose="020B0502020202020204" pitchFamily="34" charset="0"/>
                </a:rPr>
                <a:t>VOTRE</a:t>
              </a:r>
            </a:p>
            <a:p>
              <a:pPr algn="ctr"/>
              <a:r>
                <a:rPr lang="fr"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2715527828"/>
              </p:ext>
            </p:extLst>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7. PLAN DE RESTAURATION</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830997"/>
          </a:xfrm>
          <a:prstGeom prst="rect">
            <a:avLst/>
          </a:prstGeom>
          <a:noFill/>
        </p:spPr>
        <p:txBody>
          <a:bodyPr wrap="square" rtlCol="0">
            <a:spAutoFit/>
          </a:bodyPr>
          <a:lstStyle/>
          <a:p>
            <a:r>
              <a:rPr lang="fr" sz="1600" dirty="0">
                <a:latin typeface="Century Gothic" panose="020B0502020202020204" pitchFamily="34" charset="0"/>
              </a:rPr>
              <a:t>Les équipes de reprise après sinistre et informatique maintiennent, contrôlent et vérifient périodiquement tous les dossiers qui sont essentiels à la poursuite des opérations commerciales et qui seraient affectés par des perturbations ou des catastrophes des installations. Les équipes sauvegardent et stockent périodiquement les fichiers les plus critiques sur un site hors site.</a:t>
            </a:r>
          </a:p>
        </p:txBody>
      </p:sp>
    </p:spTree>
    <p:extLst>
      <p:ext uri="{BB962C8B-B14F-4D97-AF65-F5344CB8AC3E}">
        <p14:creationId xmlns:p14="http://schemas.microsoft.com/office/powerpoint/2010/main" val="323302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4B5A14A-994D-2E45-8BDA-35C939E37A7A}"/>
              </a:ext>
            </a:extLst>
          </p:cNvPr>
          <p:cNvGraphicFramePr>
            <a:graphicFrameLocks noGrp="1"/>
          </p:cNvGraphicFramePr>
          <p:nvPr>
            <p:extLst>
              <p:ext uri="{D42A27DB-BD31-4B8C-83A1-F6EECF244321}">
                <p14:modId xmlns:p14="http://schemas.microsoft.com/office/powerpoint/2010/main" val="3447053821"/>
              </p:ext>
            </p:extLst>
          </p:nvPr>
        </p:nvGraphicFramePr>
        <p:xfrm>
          <a:off x="546232" y="1214736"/>
          <a:ext cx="11004083" cy="4844667"/>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929515">
                  <a:extLst>
                    <a:ext uri="{9D8B030D-6E8A-4147-A177-3AD203B41FA5}">
                      <a16:colId xmlns:a16="http://schemas.microsoft.com/office/drawing/2014/main" val="2448353432"/>
                    </a:ext>
                  </a:extLst>
                </a:gridCol>
                <a:gridCol w="7074568">
                  <a:extLst>
                    <a:ext uri="{9D8B030D-6E8A-4147-A177-3AD203B41FA5}">
                      <a16:colId xmlns:a16="http://schemas.microsoft.com/office/drawing/2014/main" val="185754983"/>
                    </a:ext>
                  </a:extLst>
                </a:gridCol>
              </a:tblGrid>
              <a:tr h="1117049">
                <a:tc>
                  <a:txBody>
                    <a:bodyPr/>
                    <a:lstStyle/>
                    <a:p>
                      <a:pPr algn="l" fontAlgn="b"/>
                      <a:r>
                        <a:rPr lang="fr" sz="1600" b="1" u="none" strike="noStrike" dirty="0">
                          <a:solidFill>
                            <a:schemeClr val="bg1"/>
                          </a:solidFill>
                          <a:effectLst/>
                          <a:latin typeface="Century Gothic" panose="020B0502020202020204" pitchFamily="34" charset="0"/>
                        </a:rPr>
                        <a:t>A. RÔLES D'ÉQUIPE</a:t>
                      </a:r>
                      <a:endParaRPr lang="en-US" sz="1600" b="1"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r>
                        <a:rPr lang="fr" sz="1600" b="0" i="0" u="none" strike="noStrike" dirty="0">
                          <a:solidFill>
                            <a:schemeClr val="tx2">
                              <a:lumMod val="50000"/>
                            </a:schemeClr>
                          </a:solidFill>
                          <a:effectLst/>
                          <a:latin typeface="Century Gothic" panose="020B0502020202020204" pitchFamily="34" charset="0"/>
                        </a:rPr>
                        <a:t>Chef d'équipe, Chef d'équipe de secours, Membre d'équipe</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r h="1117049">
                <a:tc>
                  <a:txBody>
                    <a:bodyPr/>
                    <a:lstStyle/>
                    <a:p>
                      <a:pPr algn="l" fontAlgn="b"/>
                      <a:r>
                        <a:rPr lang="fr" sz="1600" b="1" i="0" u="none" strike="noStrike" dirty="0">
                          <a:solidFill>
                            <a:schemeClr val="bg1"/>
                          </a:solidFill>
                          <a:effectLst/>
                          <a:latin typeface="Century Gothic" panose="020B0502020202020204" pitchFamily="34" charset="0"/>
                        </a:rPr>
                        <a:t>B. CONTACTS DE L'ÉQUIPE</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l" fontAlgn="ctr"/>
                      <a:r>
                        <a:rPr lang="fr" sz="1600" b="0" i="0" u="none" strike="noStrike" dirty="0">
                          <a:solidFill>
                            <a:schemeClr val="tx2">
                              <a:lumMod val="50000"/>
                            </a:schemeClr>
                          </a:solidFill>
                          <a:effectLst/>
                          <a:latin typeface="Century Gothic" panose="020B0502020202020204" pitchFamily="34" charset="0"/>
                        </a:rPr>
                        <a:t>Stocké dans l'annexe de la liste de contacts</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37250388"/>
                  </a:ext>
                </a:extLst>
              </a:tr>
              <a:tr h="1117049">
                <a:tc>
                  <a:txBody>
                    <a:bodyPr/>
                    <a:lstStyle/>
                    <a:p>
                      <a:pPr algn="l" fontAlgn="b"/>
                      <a:r>
                        <a:rPr lang="fr" sz="1600" b="1" i="0" u="none" strike="noStrike" dirty="0">
                          <a:solidFill>
                            <a:schemeClr val="bg1"/>
                          </a:solidFill>
                          <a:effectLst/>
                          <a:latin typeface="Century Gothic" panose="020B0502020202020204" pitchFamily="34" charset="0"/>
                        </a:rPr>
                        <a:t>C. RESPONSABILITÉS DE L'ÉQUIPE</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l" fontAlgn="ctr"/>
                      <a:r>
                        <a:rPr lang="fr" sz="1600" b="0" i="0" u="none" strike="noStrike" dirty="0">
                          <a:solidFill>
                            <a:schemeClr val="tx2">
                              <a:lumMod val="50000"/>
                            </a:schemeClr>
                          </a:solidFill>
                          <a:effectLst/>
                          <a:latin typeface="Century Gothic" panose="020B0502020202020204" pitchFamily="34" charset="0"/>
                        </a:rPr>
                        <a:t>Commandant d'intervention, agent des RH/relations publiques, Technologie de l'information, Finances/Administrateur, Juridique/Contacts</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0761641"/>
                  </a:ext>
                </a:extLst>
              </a:tr>
              <a:tr h="1117049">
                <a:tc>
                  <a:txBody>
                    <a:bodyPr/>
                    <a:lstStyle/>
                    <a:p>
                      <a:pPr algn="l" fontAlgn="b"/>
                      <a:r>
                        <a:rPr lang="fr" sz="1600" b="1" i="0" u="none" strike="noStrike" dirty="0">
                          <a:solidFill>
                            <a:schemeClr val="bg1"/>
                          </a:solidFill>
                          <a:effectLst/>
                          <a:latin typeface="Century Gothic" panose="020B0502020202020204" pitchFamily="34" charset="0"/>
                        </a:rPr>
                        <a:t>D. ÉQUIPES MINISTÉRIELLES DE RÉTABLISSEMENT</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r>
                        <a:rPr lang="fr" sz="1600" b="0" i="0" u="none" strike="noStrike" dirty="0">
                          <a:solidFill>
                            <a:schemeClr val="tx2">
                              <a:lumMod val="50000"/>
                            </a:schemeClr>
                          </a:solidFill>
                          <a:effectLst/>
                          <a:latin typeface="Century Gothic" panose="020B0502020202020204" pitchFamily="34" charset="0"/>
                        </a:rPr>
                        <a:t>Coordonnateur de la continuité des activités, Équipe des communications des COE, Équipe des ressources humaines des COE, Équipe d'administration des COE, Équipe d'intervention d'urgence, Équipe de rétablissement des technologies de l'information</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52045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8. ÉQUIPES DE RÉCUPÉRATION</a:t>
            </a:r>
          </a:p>
        </p:txBody>
      </p:sp>
      <p:sp>
        <p:nvSpPr>
          <p:cNvPr id="9" name="TextBox 8">
            <a:extLst>
              <a:ext uri="{FF2B5EF4-FFF2-40B4-BE49-F238E27FC236}">
                <a16:creationId xmlns:a16="http://schemas.microsoft.com/office/drawing/2014/main" id="{229CDB34-0C3A-C543-823E-F1A249A8AF6C}"/>
              </a:ext>
            </a:extLst>
          </p:cNvPr>
          <p:cNvSpPr txBox="1"/>
          <p:nvPr/>
        </p:nvSpPr>
        <p:spPr>
          <a:xfrm>
            <a:off x="546234" y="240632"/>
            <a:ext cx="11004082" cy="830997"/>
          </a:xfrm>
          <a:prstGeom prst="rect">
            <a:avLst/>
          </a:prstGeom>
          <a:noFill/>
        </p:spPr>
        <p:txBody>
          <a:bodyPr wrap="square" rtlCol="0">
            <a:spAutoFit/>
          </a:bodyPr>
          <a:lstStyle/>
          <a:p>
            <a:r>
              <a:rPr lang="fr" sz="1600" dirty="0">
                <a:latin typeface="Century Gothic" panose="020B0502020202020204" pitchFamily="34" charset="0"/>
              </a:rPr>
              <a:t>L'entreprise met en place des équipes de récupération et divise les participants en groupes appropriés en fonction du rôle et du titre du poste. L'organisation désigne un chef d'équipe pour chaque équipe. Il attribue un rôle ou un devoir spécifique à chaque membre restant de l'équipe.</a:t>
            </a:r>
          </a:p>
        </p:txBody>
      </p:sp>
    </p:spTree>
    <p:extLst>
      <p:ext uri="{BB962C8B-B14F-4D97-AF65-F5344CB8AC3E}">
        <p14:creationId xmlns:p14="http://schemas.microsoft.com/office/powerpoint/2010/main" val="3945395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C5DB2548-1866-254F-B96E-1FE384895C99}"/>
              </a:ext>
            </a:extLst>
          </p:cNvPr>
          <p:cNvGraphicFramePr>
            <a:graphicFrameLocks noGrp="1"/>
          </p:cNvGraphicFramePr>
          <p:nvPr>
            <p:extLst>
              <p:ext uri="{D42A27DB-BD31-4B8C-83A1-F6EECF244321}">
                <p14:modId xmlns:p14="http://schemas.microsoft.com/office/powerpoint/2010/main" val="2303028322"/>
              </p:ext>
            </p:extLst>
          </p:nvPr>
        </p:nvGraphicFramePr>
        <p:xfrm>
          <a:off x="368968" y="1214738"/>
          <a:ext cx="11502190" cy="490304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1502190">
                  <a:extLst>
                    <a:ext uri="{9D8B030D-6E8A-4147-A177-3AD203B41FA5}">
                      <a16:colId xmlns:a16="http://schemas.microsoft.com/office/drawing/2014/main" val="3503263246"/>
                    </a:ext>
                  </a:extLst>
                </a:gridCol>
              </a:tblGrid>
              <a:tr h="513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 sz="1600" dirty="0">
                          <a:effectLst/>
                          <a:latin typeface="Century Gothic" panose="020B0502020202020204" pitchFamily="34" charset="0"/>
                          <a:ea typeface="Calibri" panose="020F0502020204030204" pitchFamily="34" charset="0"/>
                          <a:cs typeface="Times New Roman" panose="02020603050405020304" pitchFamily="18" charset="0"/>
                        </a:rPr>
                        <a:t>A. PROCÉDURE DE RÉCUPÉRATION POTENTIELLE</a:t>
                      </a:r>
                    </a:p>
                  </a:txBody>
                  <a:tcPr marL="27432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729673668"/>
                  </a:ext>
                </a:extLst>
              </a:tr>
              <a:tr h="4389120">
                <a:tc>
                  <a:txBody>
                    <a:bodyPr/>
                    <a:lstStyle/>
                    <a:p>
                      <a:pPr marL="0" marR="0" algn="l">
                        <a:spcBef>
                          <a:spcPts val="0"/>
                        </a:spcBef>
                        <a:spcAft>
                          <a:spcPts val="0"/>
                        </a:spcAft>
                      </a:pP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137160" marT="274320" marB="13716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098099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9. PROCÉDURES DE RECOUVREMENT</a:t>
            </a:r>
          </a:p>
        </p:txBody>
      </p:sp>
      <p:sp>
        <p:nvSpPr>
          <p:cNvPr id="11" name="TextBox 10">
            <a:extLst>
              <a:ext uri="{FF2B5EF4-FFF2-40B4-BE49-F238E27FC236}">
                <a16:creationId xmlns:a16="http://schemas.microsoft.com/office/drawing/2014/main" id="{5E6E331E-8308-A54C-BC92-D80852BBCC3A}"/>
              </a:ext>
            </a:extLst>
          </p:cNvPr>
          <p:cNvSpPr txBox="1"/>
          <p:nvPr/>
        </p:nvSpPr>
        <p:spPr>
          <a:xfrm>
            <a:off x="546234" y="240632"/>
            <a:ext cx="11004082" cy="830997"/>
          </a:xfrm>
          <a:prstGeom prst="rect">
            <a:avLst/>
          </a:prstGeom>
          <a:noFill/>
        </p:spPr>
        <p:txBody>
          <a:bodyPr wrap="square" rtlCol="0">
            <a:spAutoFit/>
          </a:bodyPr>
          <a:lstStyle/>
          <a:p>
            <a:r>
              <a:rPr lang="fr" sz="1600" dirty="0">
                <a:latin typeface="Century Gothic" panose="020B0502020202020204" pitchFamily="34" charset="0"/>
              </a:rPr>
              <a:t>L'entreprise détaille les activités ou tâches spécifiques nécessaires pour récupérer les opérations commerciales normales et critiques. Il décrit chaque stratégie en énumérant l'ensemble spécifique d'activités et de tâches nécessaires pour récupérer de manière appropriée.</a:t>
            </a:r>
          </a:p>
        </p:txBody>
      </p:sp>
      <p:sp>
        <p:nvSpPr>
          <p:cNvPr id="4" name="TextBox 3">
            <a:extLst>
              <a:ext uri="{FF2B5EF4-FFF2-40B4-BE49-F238E27FC236}">
                <a16:creationId xmlns:a16="http://schemas.microsoft.com/office/drawing/2014/main" id="{35CFA2B7-7225-4D43-83AE-3EF2A8468354}"/>
              </a:ext>
            </a:extLst>
          </p:cNvPr>
          <p:cNvSpPr txBox="1"/>
          <p:nvPr/>
        </p:nvSpPr>
        <p:spPr>
          <a:xfrm>
            <a:off x="730317" y="1696934"/>
            <a:ext cx="11092715" cy="4524315"/>
          </a:xfrm>
          <a:prstGeom prst="rect">
            <a:avLst/>
          </a:prstGeom>
          <a:noFill/>
        </p:spPr>
        <p:txBody>
          <a:bodyPr wrap="square" numCol="2" rtlCol="0">
            <a:spAutoFit/>
          </a:bodyPr>
          <a:lstStyle/>
          <a:p>
            <a:pPr>
              <a:lnSpc>
                <a:spcPct val="200000"/>
              </a:lnSpc>
            </a:pPr>
            <a:r>
              <a:rPr lang="fr" dirty="0" err="1">
                <a:latin typeface="Century Gothic" panose="020B0502020202020204" pitchFamily="34" charset="0"/>
              </a:rPr>
              <a:t>i. Catastrophe</a:t>
            </a:r>
          </a:p>
          <a:p>
            <a:pPr>
              <a:lnSpc>
                <a:spcPct val="200000"/>
              </a:lnSpc>
            </a:pPr>
            <a:r>
              <a:rPr lang="fr" dirty="0">
                <a:latin typeface="Century Gothic" panose="020B0502020202020204" pitchFamily="34" charset="0"/>
              </a:rPr>
              <a:t>ii. Notification de la direction</a:t>
            </a:r>
          </a:p>
          <a:p>
            <a:pPr>
              <a:lnSpc>
                <a:spcPct val="200000"/>
              </a:lnSpc>
            </a:pPr>
            <a:r>
              <a:rPr lang="fr" dirty="0">
                <a:latin typeface="Century Gothic" panose="020B0502020202020204" pitchFamily="34" charset="0"/>
              </a:rPr>
              <a:t>iii. Évaluation préliminaire des dommages</a:t>
            </a:r>
          </a:p>
          <a:p>
            <a:pPr>
              <a:lnSpc>
                <a:spcPct val="200000"/>
              </a:lnSpc>
            </a:pPr>
            <a:r>
              <a:rPr lang="fr" dirty="0">
                <a:latin typeface="Century Gothic" panose="020B0502020202020204" pitchFamily="34" charset="0"/>
              </a:rPr>
              <a:t>iv. Déclaration de catastrophe</a:t>
            </a:r>
          </a:p>
          <a:p>
            <a:pPr>
              <a:lnSpc>
                <a:spcPct val="200000"/>
              </a:lnSpc>
            </a:pPr>
            <a:r>
              <a:rPr lang="fr" dirty="0">
                <a:latin typeface="Century Gothic" panose="020B0502020202020204" pitchFamily="34" charset="0"/>
              </a:rPr>
              <a:t>v. Planifier l'activation</a:t>
            </a:r>
          </a:p>
          <a:p>
            <a:pPr>
              <a:lnSpc>
                <a:spcPct val="200000"/>
              </a:lnSpc>
            </a:pPr>
            <a:r>
              <a:rPr lang="fr" dirty="0">
                <a:latin typeface="Century Gothic" panose="020B0502020202020204" pitchFamily="34" charset="0"/>
              </a:rPr>
              <a:t>vi. Relocalisation vers un autre site</a:t>
            </a:r>
          </a:p>
          <a:p>
            <a:pPr>
              <a:lnSpc>
                <a:spcPct val="200000"/>
              </a:lnSpc>
            </a:pPr>
            <a:r>
              <a:rPr lang="fr" dirty="0">
                <a:latin typeface="Century Gothic" panose="020B0502020202020204" pitchFamily="34" charset="0"/>
              </a:rPr>
              <a:t>vii. Mise en œuvre de la procédure temporaire</a:t>
            </a:r>
          </a:p>
          <a:p>
            <a:pPr>
              <a:lnSpc>
                <a:spcPct val="200000"/>
              </a:lnSpc>
            </a:pPr>
            <a:r>
              <a:rPr lang="fr" dirty="0">
                <a:latin typeface="Century Gothic" panose="020B0502020202020204" pitchFamily="34" charset="0"/>
              </a:rPr>
              <a:t>viii. Établissement de la communication</a:t>
            </a:r>
          </a:p>
          <a:p>
            <a:pPr>
              <a:lnSpc>
                <a:spcPct val="200000"/>
              </a:lnSpc>
            </a:pPr>
            <a:r>
              <a:rPr lang="fr" dirty="0">
                <a:latin typeface="Century Gothic" panose="020B0502020202020204" pitchFamily="34" charset="0"/>
              </a:rPr>
              <a:t>ix. Restauration du processus de données et communication avec l'emplacement de sauvegarde</a:t>
            </a:r>
          </a:p>
          <a:p>
            <a:pPr>
              <a:lnSpc>
                <a:spcPct val="200000"/>
              </a:lnSpc>
            </a:pPr>
            <a:r>
              <a:rPr lang="fr" dirty="0">
                <a:latin typeface="Century Gothic" panose="020B0502020202020204" pitchFamily="34" charset="0"/>
              </a:rPr>
              <a:t>x. Début des opérations sur d'autres sites</a:t>
            </a:r>
          </a:p>
          <a:p>
            <a:pPr>
              <a:lnSpc>
                <a:spcPct val="200000"/>
              </a:lnSpc>
            </a:pPr>
            <a:r>
              <a:rPr lang="fr" dirty="0">
                <a:latin typeface="Century Gothic" panose="020B0502020202020204" pitchFamily="34" charset="0"/>
              </a:rPr>
              <a:t>xi. Gestion du travail </a:t>
            </a:r>
          </a:p>
          <a:p>
            <a:pPr>
              <a:lnSpc>
                <a:spcPct val="200000"/>
              </a:lnSpc>
            </a:pPr>
            <a:r>
              <a:rPr lang="fr" dirty="0">
                <a:latin typeface="Century Gothic" panose="020B0502020202020204" pitchFamily="34" charset="0"/>
              </a:rPr>
              <a:t>xii. Retour aux opérations principales</a:t>
            </a:r>
          </a:p>
          <a:p>
            <a:pPr>
              <a:lnSpc>
                <a:spcPct val="200000"/>
              </a:lnSpc>
            </a:pPr>
            <a:r>
              <a:rPr lang="fr" dirty="0">
                <a:latin typeface="Century Gothic" panose="020B0502020202020204" pitchFamily="34" charset="0"/>
              </a:rPr>
              <a:t>xiii. Cessation des procédures relatives à d'autres sites</a:t>
            </a:r>
          </a:p>
          <a:p>
            <a:pPr>
              <a:lnSpc>
                <a:spcPct val="200000"/>
              </a:lnSpc>
            </a:pPr>
            <a:r>
              <a:rPr lang="fr" dirty="0">
                <a:latin typeface="Century Gothic" panose="020B0502020202020204" pitchFamily="34" charset="0"/>
              </a:rPr>
              <a:t>xiv. Relocalisation des ressources vers le site principal</a:t>
            </a:r>
          </a:p>
        </p:txBody>
      </p:sp>
    </p:spTree>
    <p:extLst>
      <p:ext uri="{BB962C8B-B14F-4D97-AF65-F5344CB8AC3E}">
        <p14:creationId xmlns:p14="http://schemas.microsoft.com/office/powerpoint/2010/main" val="2905751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C5DB2548-1866-254F-B96E-1FE384895C99}"/>
              </a:ext>
            </a:extLst>
          </p:cNvPr>
          <p:cNvGraphicFramePr>
            <a:graphicFrameLocks noGrp="1"/>
          </p:cNvGraphicFramePr>
          <p:nvPr>
            <p:extLst>
              <p:ext uri="{D42A27DB-BD31-4B8C-83A1-F6EECF244321}">
                <p14:modId xmlns:p14="http://schemas.microsoft.com/office/powerpoint/2010/main" val="3398861777"/>
              </p:ext>
            </p:extLst>
          </p:nvPr>
        </p:nvGraphicFramePr>
        <p:xfrm>
          <a:off x="368968" y="722294"/>
          <a:ext cx="11502190" cy="5133074"/>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1502190">
                  <a:extLst>
                    <a:ext uri="{9D8B030D-6E8A-4147-A177-3AD203B41FA5}">
                      <a16:colId xmlns:a16="http://schemas.microsoft.com/office/drawing/2014/main" val="3503263246"/>
                    </a:ext>
                  </a:extLst>
                </a:gridCol>
              </a:tblGrid>
              <a:tr h="5133074">
                <a:tc>
                  <a:txBody>
                    <a:bodyPr/>
                    <a:lstStyle/>
                    <a:p>
                      <a:pPr marL="0" marR="0" algn="l">
                        <a:spcBef>
                          <a:spcPts val="0"/>
                        </a:spcBef>
                        <a:spcAft>
                          <a:spcPts val="0"/>
                        </a:spcAft>
                      </a:pP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137160" marT="274320" marB="13716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098099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10. ANNEXES</a:t>
            </a:r>
          </a:p>
        </p:txBody>
      </p:sp>
      <p:sp>
        <p:nvSpPr>
          <p:cNvPr id="11" name="TextBox 10">
            <a:extLst>
              <a:ext uri="{FF2B5EF4-FFF2-40B4-BE49-F238E27FC236}">
                <a16:creationId xmlns:a16="http://schemas.microsoft.com/office/drawing/2014/main" id="{5E6E331E-8308-A54C-BC92-D80852BBCC3A}"/>
              </a:ext>
            </a:extLst>
          </p:cNvPr>
          <p:cNvSpPr txBox="1"/>
          <p:nvPr/>
        </p:nvSpPr>
        <p:spPr>
          <a:xfrm>
            <a:off x="546234" y="240632"/>
            <a:ext cx="11004082" cy="338554"/>
          </a:xfrm>
          <a:prstGeom prst="rect">
            <a:avLst/>
          </a:prstGeom>
          <a:noFill/>
        </p:spPr>
        <p:txBody>
          <a:bodyPr wrap="square" rtlCol="0">
            <a:spAutoFit/>
          </a:bodyPr>
          <a:lstStyle/>
          <a:p>
            <a:r>
              <a:rPr lang="fr" sz="1600" dirty="0">
                <a:latin typeface="Century Gothic" panose="020B0502020202020204" pitchFamily="34" charset="0"/>
              </a:rPr>
              <a:t>Cette section énumère toutes les annexes nécessaires à la réalisation d'un PCA. Ces annexes comprennent les éléments suivants :</a:t>
            </a:r>
          </a:p>
        </p:txBody>
      </p:sp>
      <p:sp>
        <p:nvSpPr>
          <p:cNvPr id="4" name="TextBox 3">
            <a:extLst>
              <a:ext uri="{FF2B5EF4-FFF2-40B4-BE49-F238E27FC236}">
                <a16:creationId xmlns:a16="http://schemas.microsoft.com/office/drawing/2014/main" id="{35CFA2B7-7225-4D43-83AE-3EF2A8468354}"/>
              </a:ext>
            </a:extLst>
          </p:cNvPr>
          <p:cNvSpPr txBox="1"/>
          <p:nvPr/>
        </p:nvSpPr>
        <p:spPr>
          <a:xfrm>
            <a:off x="601979" y="1002632"/>
            <a:ext cx="11221053" cy="3693319"/>
          </a:xfrm>
          <a:prstGeom prst="rect">
            <a:avLst/>
          </a:prstGeom>
          <a:noFill/>
        </p:spPr>
        <p:txBody>
          <a:bodyPr wrap="square" numCol="2" rtlCol="0">
            <a:spAutoFit/>
          </a:bodyPr>
          <a:lstStyle/>
          <a:p>
            <a:pPr>
              <a:lnSpc>
                <a:spcPct val="200000"/>
              </a:lnSpc>
            </a:pPr>
            <a:r>
              <a:rPr lang="fr" dirty="0">
                <a:latin typeface="Century Gothic" panose="020B0502020202020204" pitchFamily="34" charset="0"/>
              </a:rPr>
              <a:t>A. LISTE DE CONTACTS DES EMPLOYÉS</a:t>
            </a:r>
          </a:p>
          <a:p>
            <a:pPr>
              <a:lnSpc>
                <a:spcPct val="200000"/>
              </a:lnSpc>
            </a:pPr>
            <a:r>
              <a:rPr lang="fr" dirty="0">
                <a:latin typeface="Century Gothic" panose="020B0502020202020204" pitchFamily="34" charset="0"/>
              </a:rPr>
              <a:t>B. PRIORITÉS EN MATIÈRE DE RÉTABLISSEMENT</a:t>
            </a:r>
          </a:p>
          <a:p>
            <a:pPr>
              <a:lnSpc>
                <a:spcPct val="200000"/>
              </a:lnSpc>
            </a:pPr>
            <a:r>
              <a:rPr lang="fr" dirty="0">
                <a:latin typeface="Century Gothic" panose="020B0502020202020204" pitchFamily="34" charset="0"/>
              </a:rPr>
              <a:t>C. RESSOURCES DU SITE ALTERNATIF</a:t>
            </a:r>
          </a:p>
          <a:p>
            <a:pPr>
              <a:lnSpc>
                <a:spcPct val="200000"/>
              </a:lnSpc>
            </a:pPr>
            <a:r>
              <a:rPr lang="fr" dirty="0">
                <a:latin typeface="Century Gothic" panose="020B0502020202020204" pitchFamily="34" charset="0"/>
              </a:rPr>
              <a:t>D. CENTRE DES OPÉRATIONS D'URGENCE (COE) </a:t>
            </a:r>
          </a:p>
          <a:p>
            <a:r>
              <a:rPr lang="fr" dirty="0">
                <a:latin typeface="Century Gothic" panose="020B0502020202020204" pitchFamily="34" charset="0"/>
              </a:rPr>
              <a:t>     LIEUX</a:t>
            </a:r>
          </a:p>
          <a:p>
            <a:pPr>
              <a:lnSpc>
                <a:spcPct val="200000"/>
              </a:lnSpc>
            </a:pPr>
            <a:r>
              <a:rPr lang="fr" dirty="0">
                <a:latin typeface="Century Gothic" panose="020B0502020202020204" pitchFamily="34" charset="0"/>
              </a:rPr>
              <a:t>E. REGISTRES DE L'ÉTAT CIVIL</a:t>
            </a:r>
          </a:p>
          <a:p>
            <a:pPr>
              <a:lnSpc>
                <a:spcPct val="200000"/>
              </a:lnSpc>
            </a:pPr>
            <a:r>
              <a:rPr lang="fr" dirty="0">
                <a:latin typeface="Century Gothic" panose="020B0502020202020204" pitchFamily="34" charset="0"/>
              </a:rPr>
              <a:t>F. LISTES DE FOURNISSEURS</a:t>
            </a:r>
          </a:p>
          <a:p>
            <a:pPr>
              <a:lnSpc>
                <a:spcPct val="200000"/>
              </a:lnSpc>
            </a:pPr>
            <a:r>
              <a:rPr lang="fr" dirty="0">
                <a:latin typeface="Century Gothic" panose="020B0502020202020204" pitchFamily="34" charset="0"/>
              </a:rPr>
              <a:t>G. RAPPORTS ET RESSOURCES SUR LE SYSTÈME INFORMATIQUE</a:t>
            </a:r>
          </a:p>
          <a:p>
            <a:pPr>
              <a:lnSpc>
                <a:spcPct val="200000"/>
              </a:lnSpc>
            </a:pPr>
            <a:r>
              <a:rPr lang="fr" dirty="0">
                <a:latin typeface="Century Gothic" panose="020B0502020202020204" pitchFamily="34" charset="0"/>
              </a:rPr>
              <a:t>H. TRANSPORT SUR UN AUTRE SITE </a:t>
            </a:r>
          </a:p>
          <a:p>
            <a:r>
              <a:rPr lang="fr" dirty="0">
                <a:latin typeface="Century Gothic" panose="020B0502020202020204" pitchFamily="34" charset="0"/>
              </a:rPr>
              <a:t>     INFORMATION</a:t>
            </a:r>
          </a:p>
          <a:p>
            <a:pPr>
              <a:lnSpc>
                <a:spcPct val="200000"/>
              </a:lnSpc>
            </a:pPr>
            <a:r>
              <a:rPr lang="fr" dirty="0">
                <a:latin typeface="Century Gothic" panose="020B0502020202020204" pitchFamily="34" charset="0"/>
              </a:rPr>
              <a:t>I. ÉVALUATIONS DE L'IMPACT ET DES RISQUES</a:t>
            </a:r>
          </a:p>
          <a:p>
            <a:pPr>
              <a:lnSpc>
                <a:spcPct val="200000"/>
              </a:lnSpc>
            </a:pPr>
            <a:r>
              <a:rPr lang="fr" dirty="0">
                <a:latin typeface="Century Gothic" panose="020B0502020202020204" pitchFamily="34" charset="0"/>
              </a:rPr>
              <a:t>J. ANALYSE DE L'IMPACT SUR L'ENTREPRISE</a:t>
            </a:r>
          </a:p>
          <a:p>
            <a:pPr>
              <a:lnSpc>
                <a:spcPct val="200000"/>
              </a:lnSpc>
            </a:pPr>
            <a:r>
              <a:rPr lang="fr" dirty="0">
                <a:latin typeface="Century Gothic" panose="020B0502020202020204" pitchFamily="34" charset="0"/>
              </a:rPr>
              <a:t>K. LISTES DE TÂCHES DE RÉCUPÉRATION</a:t>
            </a:r>
          </a:p>
          <a:p>
            <a:pPr>
              <a:lnSpc>
                <a:spcPct val="200000"/>
              </a:lnSpc>
            </a:pPr>
            <a:r>
              <a:rPr lang="fr" dirty="0">
                <a:latin typeface="Century Gothic" panose="020B0502020202020204" pitchFamily="34" charset="0"/>
              </a:rPr>
              <a:t>L. PLAN DE REDRESSEMENT DU BUREAU</a:t>
            </a:r>
          </a:p>
        </p:txBody>
      </p:sp>
    </p:spTree>
    <p:extLst>
      <p:ext uri="{BB962C8B-B14F-4D97-AF65-F5344CB8AC3E}">
        <p14:creationId xmlns:p14="http://schemas.microsoft.com/office/powerpoint/2010/main" val="757387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82949040"/>
              </p:ext>
            </p:extLst>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fr" sz="1600" b="1" dirty="0">
                          <a:solidFill>
                            <a:schemeClr val="tx1"/>
                          </a:solidFill>
                          <a:effectLst/>
                          <a:latin typeface="Century Gothic" panose="020B0502020202020204" pitchFamily="34" charset="0"/>
                        </a:rPr>
                        <a:t>DÉMENTI</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fr" sz="1400" b="0" dirty="0">
                          <a:solidFill>
                            <a:schemeClr val="tx1"/>
                          </a:solidFill>
                          <a:effectLst/>
                          <a:latin typeface="Century Gothic" panose="020B0502020202020204" pitchFamily="34" charset="0"/>
                        </a:rPr>
                        <a:t>Tous les articles, modèles ou informations fournis par Smartsheet sur le site Web sont fournis à titre de référence uniquement. Bien que nous nous efforcions de maintenir les informations à jour et correctes, nous ne faisons aucune déclaration ou garantie d'aucune sorte, expresse ou implicite, quant à l'exhaustivité, l'exactitude, la fiabilité, la pertinence ou la disponibilité en ce qui concerne le site Web ou les informations, articles, modèles ou graphiques connexes contenus sur le site Web. Toute confiance que vous accordez à ces informations est donc strictement à vos propres risques.</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HISTORIQUE DES VERSIONS</a:t>
            </a:r>
          </a:p>
        </p:txBody>
      </p:sp>
      <p:graphicFrame>
        <p:nvGraphicFramePr>
          <p:cNvPr id="15" name="Table 14">
            <a:extLst>
              <a:ext uri="{FF2B5EF4-FFF2-40B4-BE49-F238E27FC236}">
                <a16:creationId xmlns:a16="http://schemas.microsoft.com/office/drawing/2014/main" id="{F9999A82-FD5A-3A4E-80B2-C7FB2AAEF6F7}"/>
              </a:ext>
            </a:extLst>
          </p:cNvPr>
          <p:cNvGraphicFramePr>
            <a:graphicFrameLocks noGrp="1"/>
          </p:cNvGraphicFramePr>
          <p:nvPr>
            <p:extLst>
              <p:ext uri="{D42A27DB-BD31-4B8C-83A1-F6EECF244321}">
                <p14:modId xmlns:p14="http://schemas.microsoft.com/office/powerpoint/2010/main" val="3555053462"/>
              </p:ext>
            </p:extLst>
          </p:nvPr>
        </p:nvGraphicFramePr>
        <p:xfrm>
          <a:off x="405063" y="506970"/>
          <a:ext cx="11353799" cy="3754888"/>
        </p:xfrm>
        <a:graphic>
          <a:graphicData uri="http://schemas.openxmlformats.org/drawingml/2006/table">
            <a:tbl>
              <a:tblPr firstRow="1" firstCol="1" bandRow="1">
                <a:tableStyleId>{5C22544A-7EE6-4342-B048-85BDC9FD1C3A}</a:tableStyleId>
              </a:tblPr>
              <a:tblGrid>
                <a:gridCol w="1012759">
                  <a:extLst>
                    <a:ext uri="{9D8B030D-6E8A-4147-A177-3AD203B41FA5}">
                      <a16:colId xmlns:a16="http://schemas.microsoft.com/office/drawing/2014/main" val="166567411"/>
                    </a:ext>
                  </a:extLst>
                </a:gridCol>
                <a:gridCol w="2577312">
                  <a:extLst>
                    <a:ext uri="{9D8B030D-6E8A-4147-A177-3AD203B41FA5}">
                      <a16:colId xmlns:a16="http://schemas.microsoft.com/office/drawing/2014/main" val="758014479"/>
                    </a:ext>
                  </a:extLst>
                </a:gridCol>
                <a:gridCol w="1475994">
                  <a:extLst>
                    <a:ext uri="{9D8B030D-6E8A-4147-A177-3AD203B41FA5}">
                      <a16:colId xmlns:a16="http://schemas.microsoft.com/office/drawing/2014/main" val="3139782178"/>
                    </a:ext>
                  </a:extLst>
                </a:gridCol>
                <a:gridCol w="3783086">
                  <a:extLst>
                    <a:ext uri="{9D8B030D-6E8A-4147-A177-3AD203B41FA5}">
                      <a16:colId xmlns:a16="http://schemas.microsoft.com/office/drawing/2014/main" val="2012729981"/>
                    </a:ext>
                  </a:extLst>
                </a:gridCol>
                <a:gridCol w="2504648">
                  <a:extLst>
                    <a:ext uri="{9D8B030D-6E8A-4147-A177-3AD203B41FA5}">
                      <a16:colId xmlns:a16="http://schemas.microsoft.com/office/drawing/2014/main" val="2293952507"/>
                    </a:ext>
                  </a:extLst>
                </a:gridCol>
              </a:tblGrid>
              <a:tr h="416021">
                <a:tc gridSpan="5">
                  <a:txBody>
                    <a:bodyPr/>
                    <a:lstStyle/>
                    <a:p>
                      <a:pPr marL="0" marR="0" algn="l">
                        <a:spcBef>
                          <a:spcPts val="300"/>
                        </a:spcBef>
                        <a:spcAft>
                          <a:spcPts val="300"/>
                        </a:spcAft>
                      </a:pPr>
                      <a:r>
                        <a:rPr lang="fr" sz="1400" dirty="0">
                          <a:effectLst/>
                          <a:latin typeface="Century Gothic" panose="020B0502020202020204" pitchFamily="34" charset="0"/>
                        </a:rPr>
                        <a:t>HISTORIQUE DES VERSIONS</a:t>
                      </a:r>
                      <a:endParaRPr lang="en-US" sz="2400" b="1" dirty="0">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9266157"/>
                  </a:ext>
                </a:extLst>
              </a:tr>
              <a:tr h="416021">
                <a:tc>
                  <a:txBody>
                    <a:bodyPr/>
                    <a:lstStyle/>
                    <a:p>
                      <a:pPr marL="0" marR="0" algn="l">
                        <a:spcBef>
                          <a:spcPts val="300"/>
                        </a:spcBef>
                        <a:spcAft>
                          <a:spcPts val="300"/>
                        </a:spcAft>
                      </a:pPr>
                      <a:r>
                        <a:rPr lang="fr" sz="1400" b="1">
                          <a:solidFill>
                            <a:schemeClr val="tx1"/>
                          </a:solidFill>
                          <a:effectLst/>
                          <a:latin typeface="Century Gothic" panose="020B0502020202020204" pitchFamily="34" charset="0"/>
                        </a:rPr>
                        <a:t>VERSION</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fr" sz="1400" b="1" dirty="0">
                          <a:solidFill>
                            <a:schemeClr val="tx1"/>
                          </a:solidFill>
                          <a:effectLst/>
                          <a:latin typeface="Century Gothic" panose="020B0502020202020204" pitchFamily="34" charset="0"/>
                        </a:rPr>
                        <a:t>APPROUVÉ PAR</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fr" sz="1400" b="1" dirty="0">
                          <a:solidFill>
                            <a:schemeClr val="tx1"/>
                          </a:solidFill>
                          <a:effectLst/>
                          <a:latin typeface="Century Gothic" panose="020B0502020202020204" pitchFamily="34" charset="0"/>
                        </a:rPr>
                        <a:t>DATE DE RÉVISION</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fr" sz="1400" b="1">
                          <a:solidFill>
                            <a:schemeClr val="tx1"/>
                          </a:solidFill>
                          <a:effectLst/>
                          <a:latin typeface="Century Gothic" panose="020B0502020202020204" pitchFamily="34" charset="0"/>
                        </a:rPr>
                        <a:t>DESCRIPTION DU CHANGEMENT</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fr" sz="1400" b="1" dirty="0">
                          <a:solidFill>
                            <a:schemeClr val="tx1"/>
                          </a:solidFill>
                          <a:effectLst/>
                          <a:latin typeface="Century Gothic" panose="020B0502020202020204" pitchFamily="34" charset="0"/>
                        </a:rPr>
                        <a:t>AUTEUR</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29097060"/>
                  </a:ext>
                </a:extLst>
              </a:tr>
              <a:tr h="416021">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9043089"/>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82363844"/>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3404358"/>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4021803"/>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19674101"/>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965387"/>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9847898"/>
                  </a:ext>
                </a:extLst>
              </a:tr>
            </a:tbl>
          </a:graphicData>
        </a:graphic>
      </p:graphicFrame>
      <p:graphicFrame>
        <p:nvGraphicFramePr>
          <p:cNvPr id="17" name="Table 16">
            <a:extLst>
              <a:ext uri="{FF2B5EF4-FFF2-40B4-BE49-F238E27FC236}">
                <a16:creationId xmlns:a16="http://schemas.microsoft.com/office/drawing/2014/main" id="{A9455C73-1B3D-6F46-AEF0-1BBBE497B265}"/>
              </a:ext>
            </a:extLst>
          </p:cNvPr>
          <p:cNvGraphicFramePr>
            <a:graphicFrameLocks noGrp="1"/>
          </p:cNvGraphicFramePr>
          <p:nvPr>
            <p:extLst>
              <p:ext uri="{D42A27DB-BD31-4B8C-83A1-F6EECF244321}">
                <p14:modId xmlns:p14="http://schemas.microsoft.com/office/powerpoint/2010/main" val="766796727"/>
              </p:ext>
            </p:extLst>
          </p:nvPr>
        </p:nvGraphicFramePr>
        <p:xfrm>
          <a:off x="405063" y="4743885"/>
          <a:ext cx="11353799" cy="1159610"/>
        </p:xfrm>
        <a:graphic>
          <a:graphicData uri="http://schemas.openxmlformats.org/drawingml/2006/table">
            <a:tbl>
              <a:tblPr firstRow="1" firstCol="1" bandRow="1">
                <a:tableStyleId>{5C22544A-7EE6-4342-B048-85BDC9FD1C3A}</a:tableStyleId>
              </a:tblPr>
              <a:tblGrid>
                <a:gridCol w="1416954">
                  <a:extLst>
                    <a:ext uri="{9D8B030D-6E8A-4147-A177-3AD203B41FA5}">
                      <a16:colId xmlns:a16="http://schemas.microsoft.com/office/drawing/2014/main" val="332525248"/>
                    </a:ext>
                  </a:extLst>
                </a:gridCol>
                <a:gridCol w="2974572">
                  <a:extLst>
                    <a:ext uri="{9D8B030D-6E8A-4147-A177-3AD203B41FA5}">
                      <a16:colId xmlns:a16="http://schemas.microsoft.com/office/drawing/2014/main" val="2863594441"/>
                    </a:ext>
                  </a:extLst>
                </a:gridCol>
                <a:gridCol w="631394">
                  <a:extLst>
                    <a:ext uri="{9D8B030D-6E8A-4147-A177-3AD203B41FA5}">
                      <a16:colId xmlns:a16="http://schemas.microsoft.com/office/drawing/2014/main" val="2637052626"/>
                    </a:ext>
                  </a:extLst>
                </a:gridCol>
                <a:gridCol w="3789898">
                  <a:extLst>
                    <a:ext uri="{9D8B030D-6E8A-4147-A177-3AD203B41FA5}">
                      <a16:colId xmlns:a16="http://schemas.microsoft.com/office/drawing/2014/main" val="1119338906"/>
                    </a:ext>
                  </a:extLst>
                </a:gridCol>
                <a:gridCol w="758434">
                  <a:extLst>
                    <a:ext uri="{9D8B030D-6E8A-4147-A177-3AD203B41FA5}">
                      <a16:colId xmlns:a16="http://schemas.microsoft.com/office/drawing/2014/main" val="1533297771"/>
                    </a:ext>
                  </a:extLst>
                </a:gridCol>
                <a:gridCol w="1782547">
                  <a:extLst>
                    <a:ext uri="{9D8B030D-6E8A-4147-A177-3AD203B41FA5}">
                      <a16:colId xmlns:a16="http://schemas.microsoft.com/office/drawing/2014/main" val="2055991214"/>
                    </a:ext>
                  </a:extLst>
                </a:gridCol>
              </a:tblGrid>
              <a:tr h="579805">
                <a:tc>
                  <a:txBody>
                    <a:bodyPr/>
                    <a:lstStyle/>
                    <a:p>
                      <a:pPr marL="0" marR="0" algn="l">
                        <a:spcBef>
                          <a:spcPts val="0"/>
                        </a:spcBef>
                        <a:spcAft>
                          <a:spcPts val="0"/>
                        </a:spcAft>
                      </a:pPr>
                      <a:r>
                        <a:rPr lang="fr" sz="1400" dirty="0">
                          <a:effectLst/>
                          <a:latin typeface="Century Gothic" panose="020B0502020202020204" pitchFamily="34" charset="0"/>
                        </a:rPr>
                        <a:t>PRÉPARÉ PAR</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fr" sz="1400" b="1" dirty="0">
                          <a:solidFill>
                            <a:schemeClr val="bg1"/>
                          </a:solidFill>
                          <a:effectLst/>
                          <a:latin typeface="Century Gothic" panose="020B0502020202020204" pitchFamily="34" charset="0"/>
                        </a:rPr>
                        <a:t>TITRE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fr"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1881248"/>
                  </a:ext>
                </a:extLst>
              </a:tr>
              <a:tr h="579805">
                <a:tc>
                  <a:txBody>
                    <a:bodyPr/>
                    <a:lstStyle/>
                    <a:p>
                      <a:pPr marL="0" marR="0" algn="l">
                        <a:spcBef>
                          <a:spcPts val="0"/>
                        </a:spcBef>
                        <a:spcAft>
                          <a:spcPts val="0"/>
                        </a:spcAft>
                      </a:pPr>
                      <a:r>
                        <a:rPr lang="fr" sz="1400" dirty="0">
                          <a:effectLst/>
                          <a:latin typeface="Century Gothic" panose="020B0502020202020204" pitchFamily="34" charset="0"/>
                        </a:rPr>
                        <a:t>APPROUVÉ PAR</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fr" sz="1400" b="1" dirty="0">
                          <a:solidFill>
                            <a:schemeClr val="bg1"/>
                          </a:solidFill>
                          <a:effectLst/>
                          <a:latin typeface="Century Gothic" panose="020B0502020202020204" pitchFamily="34" charset="0"/>
                        </a:rPr>
                        <a:t>TITRE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fr"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36940674"/>
                  </a:ext>
                </a:extLst>
              </a:tr>
            </a:tbl>
          </a:graphicData>
        </a:graphic>
      </p:graphicFrame>
    </p:spTree>
    <p:extLst>
      <p:ext uri="{BB962C8B-B14F-4D97-AF65-F5344CB8AC3E}">
        <p14:creationId xmlns:p14="http://schemas.microsoft.com/office/powerpoint/2010/main" val="305996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573916385"/>
              </p:ext>
            </p:extLst>
          </p:nvPr>
        </p:nvGraphicFramePr>
        <p:xfrm>
          <a:off x="328246" y="228600"/>
          <a:ext cx="11578003"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49811">
                  <a:extLst>
                    <a:ext uri="{9D8B030D-6E8A-4147-A177-3AD203B41FA5}">
                      <a16:colId xmlns:a16="http://schemas.microsoft.com/office/drawing/2014/main" val="2448353432"/>
                    </a:ext>
                  </a:extLst>
                </a:gridCol>
                <a:gridCol w="10028192">
                  <a:extLst>
                    <a:ext uri="{9D8B030D-6E8A-4147-A177-3AD203B41FA5}">
                      <a16:colId xmlns:a16="http://schemas.microsoft.com/office/drawing/2014/main" val="185754983"/>
                    </a:ext>
                  </a:extLst>
                </a:gridCol>
              </a:tblGrid>
              <a:tr h="5543550">
                <a:tc>
                  <a:txBody>
                    <a:bodyPr/>
                    <a:lstStyle/>
                    <a:p>
                      <a:pPr algn="l" fontAlgn="b"/>
                      <a:r>
                        <a:rPr lang="fr" sz="1400" b="1" u="none" strike="noStrike" dirty="0">
                          <a:solidFill>
                            <a:schemeClr val="bg1"/>
                          </a:solidFill>
                          <a:effectLst/>
                          <a:latin typeface="Century Gothic" panose="020B0502020202020204" pitchFamily="34" charset="0"/>
                        </a:rPr>
                        <a:t>TABLE</a:t>
                      </a:r>
                    </a:p>
                    <a:p>
                      <a:pPr algn="l" fontAlgn="b"/>
                      <a:r>
                        <a:rPr lang="fr" sz="1400" b="1" i="0" u="none" strike="noStrike" dirty="0">
                          <a:solidFill>
                            <a:schemeClr val="bg1"/>
                          </a:solidFill>
                          <a:effectLst/>
                          <a:latin typeface="Century Gothic" panose="020B0502020202020204" pitchFamily="34" charset="0"/>
                        </a:rPr>
                        <a:t>De</a:t>
                      </a:r>
                    </a:p>
                    <a:p>
                      <a:pPr algn="l" fontAlgn="b"/>
                      <a:r>
                        <a:rPr lang="fr" sz="1400" b="1" i="0" u="none" strike="noStrike" dirty="0">
                          <a:solidFill>
                            <a:schemeClr val="bg1"/>
                          </a:solidFill>
                          <a:effectLst/>
                          <a:latin typeface="Century Gothic" panose="020B0502020202020204" pitchFamily="34" charset="0"/>
                        </a:rPr>
                        <a:t>CONTENU</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1171575" y="6477000"/>
            <a:ext cx="10893466"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CE QU'IL Y A À L'INTÉRIEUR</a:t>
            </a:r>
          </a:p>
        </p:txBody>
      </p:sp>
      <p:sp>
        <p:nvSpPr>
          <p:cNvPr id="3" name="TextBox 2">
            <a:extLst>
              <a:ext uri="{FF2B5EF4-FFF2-40B4-BE49-F238E27FC236}">
                <a16:creationId xmlns:a16="http://schemas.microsoft.com/office/drawing/2014/main" id="{2F866523-4C8E-7643-889D-E7B32BD5DA74}"/>
              </a:ext>
            </a:extLst>
          </p:cNvPr>
          <p:cNvSpPr txBox="1"/>
          <p:nvPr/>
        </p:nvSpPr>
        <p:spPr>
          <a:xfrm>
            <a:off x="2037348" y="352926"/>
            <a:ext cx="5069305" cy="5222007"/>
          </a:xfrm>
          <a:prstGeom prst="rect">
            <a:avLst/>
          </a:prstGeom>
          <a:noFill/>
        </p:spPr>
        <p:txBody>
          <a:bodyPr wrap="square" rtlCol="0">
            <a:spAutoFit/>
          </a:bodyPr>
          <a:lstStyle/>
          <a:p>
            <a:pPr>
              <a:lnSpc>
                <a:spcPct val="150000"/>
              </a:lnSpc>
            </a:pPr>
            <a:r>
              <a:rPr lang="fr" sz="1400" dirty="0">
                <a:latin typeface="Century Gothic" panose="020B0502020202020204" pitchFamily="34" charset="0"/>
              </a:rPr>
              <a:t>1. PRIORITÉS DE RÉTABLISSEMENT DES FONCTIONS OPÉRATIONNELLES</a:t>
            </a:r>
          </a:p>
          <a:p>
            <a:pPr>
              <a:lnSpc>
                <a:spcPct val="150000"/>
              </a:lnSpc>
            </a:pPr>
            <a:r>
              <a:rPr lang="fr" sz="1400" dirty="0">
                <a:latin typeface="Century Gothic" panose="020B0502020202020204" pitchFamily="34" charset="0"/>
              </a:rPr>
              <a:t>2. STRATÉGIE DE RELOCALISATION</a:t>
            </a:r>
          </a:p>
          <a:p>
            <a:pPr>
              <a:lnSpc>
                <a:spcPct val="150000"/>
              </a:lnSpc>
            </a:pPr>
            <a:r>
              <a:rPr lang="fr" sz="1400" dirty="0">
                <a:latin typeface="Century Gothic" panose="020B0502020202020204" pitchFamily="34" charset="0"/>
              </a:rPr>
              <a:t>3. AUTRE SITE D'AFFAIRES</a:t>
            </a:r>
          </a:p>
          <a:p>
            <a:pPr>
              <a:lnSpc>
                <a:spcPct val="150000"/>
              </a:lnSpc>
            </a:pPr>
            <a:r>
              <a:rPr lang="fr" sz="1400" dirty="0">
                <a:latin typeface="Century Gothic" panose="020B0502020202020204" pitchFamily="34" charset="0"/>
              </a:rPr>
              <a:t>4. PLAN DE RELANCE</a:t>
            </a:r>
          </a:p>
          <a:p>
            <a:pPr>
              <a:lnSpc>
                <a:spcPct val="150000"/>
              </a:lnSpc>
            </a:pPr>
            <a:r>
              <a:rPr lang="fr" sz="1400" dirty="0">
                <a:latin typeface="Century Gothic" panose="020B0502020202020204" pitchFamily="34" charset="0"/>
              </a:rPr>
              <a:t>5. PHASES DE RÉCUPÉRATION</a:t>
            </a:r>
          </a:p>
          <a:p>
            <a:pPr lvl="1">
              <a:lnSpc>
                <a:spcPct val="150000"/>
              </a:lnSpc>
            </a:pPr>
            <a:r>
              <a:rPr lang="fr" sz="1400" dirty="0">
                <a:latin typeface="Century Gothic" panose="020B0502020202020204" pitchFamily="34" charset="0"/>
              </a:rPr>
              <a:t>A. CATASTROPHE</a:t>
            </a:r>
          </a:p>
          <a:p>
            <a:pPr lvl="1">
              <a:lnSpc>
                <a:spcPct val="150000"/>
              </a:lnSpc>
            </a:pPr>
            <a:r>
              <a:rPr lang="fr" sz="1400" dirty="0">
                <a:latin typeface="Century Gothic" panose="020B0502020202020204" pitchFamily="34" charset="0"/>
              </a:rPr>
              <a:t>B. PLANIFIER L'ACTIVATION</a:t>
            </a:r>
          </a:p>
          <a:p>
            <a:pPr lvl="1">
              <a:lnSpc>
                <a:spcPct val="150000"/>
              </a:lnSpc>
            </a:pPr>
            <a:r>
              <a:rPr lang="fr" sz="1400" dirty="0">
                <a:latin typeface="Century Gothic" panose="020B0502020202020204" pitchFamily="34" charset="0"/>
              </a:rPr>
              <a:t>C. EXPLOITATION D'UN AUTRE SITE</a:t>
            </a:r>
          </a:p>
          <a:p>
            <a:pPr lvl="1">
              <a:lnSpc>
                <a:spcPct val="150000"/>
              </a:lnSpc>
            </a:pPr>
            <a:r>
              <a:rPr lang="fr" sz="1400" dirty="0">
                <a:latin typeface="Century Gothic" panose="020B0502020202020204" pitchFamily="34" charset="0"/>
              </a:rPr>
              <a:t>D. TRANSITION VERS LE SITE PRINCIPAL</a:t>
            </a:r>
          </a:p>
          <a:p>
            <a:pPr>
              <a:lnSpc>
                <a:spcPct val="150000"/>
              </a:lnSpc>
            </a:pPr>
            <a:r>
              <a:rPr lang="fr" sz="1400" dirty="0">
                <a:latin typeface="Century Gothic" panose="020B0502020202020204" pitchFamily="34" charset="0"/>
              </a:rPr>
              <a:t>6. SAUVEGARDE DES ENREGISTREMENTS</a:t>
            </a:r>
          </a:p>
          <a:p>
            <a:pPr>
              <a:lnSpc>
                <a:spcPct val="150000"/>
              </a:lnSpc>
            </a:pPr>
            <a:r>
              <a:rPr lang="fr" sz="1400" dirty="0">
                <a:latin typeface="Century Gothic" panose="020B0502020202020204" pitchFamily="34" charset="0"/>
              </a:rPr>
              <a:t>7. PLAN DE RESTAURATION</a:t>
            </a:r>
          </a:p>
          <a:p>
            <a:pPr>
              <a:lnSpc>
                <a:spcPct val="150000"/>
              </a:lnSpc>
            </a:pPr>
            <a:r>
              <a:rPr lang="fr" sz="1400" dirty="0">
                <a:latin typeface="Century Gothic" panose="020B0502020202020204" pitchFamily="34" charset="0"/>
              </a:rPr>
              <a:t>8. ÉQUIPES DE RÉCUPÉRATION</a:t>
            </a:r>
          </a:p>
          <a:p>
            <a:pPr lvl="1">
              <a:lnSpc>
                <a:spcPct val="150000"/>
              </a:lnSpc>
            </a:pPr>
            <a:r>
              <a:rPr lang="fr" sz="1400" dirty="0">
                <a:latin typeface="Century Gothic" panose="020B0502020202020204" pitchFamily="34" charset="0"/>
              </a:rPr>
              <a:t>A. RÔLES D'ÉQUIPE</a:t>
            </a:r>
          </a:p>
          <a:p>
            <a:pPr lvl="1">
              <a:lnSpc>
                <a:spcPct val="150000"/>
              </a:lnSpc>
            </a:pPr>
            <a:r>
              <a:rPr lang="fr" sz="1400" dirty="0">
                <a:latin typeface="Century Gothic" panose="020B0502020202020204" pitchFamily="34" charset="0"/>
              </a:rPr>
              <a:t>B. CONTACTS DE L'ÉQUIPE</a:t>
            </a:r>
          </a:p>
          <a:p>
            <a:pPr lvl="1">
              <a:lnSpc>
                <a:spcPct val="150000"/>
              </a:lnSpc>
            </a:pPr>
            <a:r>
              <a:rPr lang="fr" sz="1400" dirty="0">
                <a:latin typeface="Century Gothic" panose="020B0502020202020204" pitchFamily="34" charset="0"/>
              </a:rPr>
              <a:t>C. RESPONSABILITÉS DE L'ÉQUIPE</a:t>
            </a:r>
          </a:p>
          <a:p>
            <a:pPr lvl="1">
              <a:lnSpc>
                <a:spcPct val="150000"/>
              </a:lnSpc>
            </a:pPr>
            <a:r>
              <a:rPr lang="fr" sz="1400" dirty="0">
                <a:latin typeface="Century Gothic" panose="020B0502020202020204" pitchFamily="34" charset="0"/>
              </a:rPr>
              <a:t>D. ÉQUIPES MINISTÉRIELLES DE RÉTABLISSEMENT</a:t>
            </a:r>
          </a:p>
        </p:txBody>
      </p:sp>
      <p:sp>
        <p:nvSpPr>
          <p:cNvPr id="9" name="TextBox 8">
            <a:extLst>
              <a:ext uri="{FF2B5EF4-FFF2-40B4-BE49-F238E27FC236}">
                <a16:creationId xmlns:a16="http://schemas.microsoft.com/office/drawing/2014/main" id="{FAA68176-D69D-184C-B32B-7E597C7E4672}"/>
              </a:ext>
            </a:extLst>
          </p:cNvPr>
          <p:cNvSpPr txBox="1"/>
          <p:nvPr/>
        </p:nvSpPr>
        <p:spPr>
          <a:xfrm>
            <a:off x="6281102" y="352926"/>
            <a:ext cx="5582652" cy="5222007"/>
          </a:xfrm>
          <a:prstGeom prst="rect">
            <a:avLst/>
          </a:prstGeom>
          <a:noFill/>
        </p:spPr>
        <p:txBody>
          <a:bodyPr wrap="square" rtlCol="0">
            <a:spAutoFit/>
          </a:bodyPr>
          <a:lstStyle/>
          <a:p>
            <a:pPr>
              <a:lnSpc>
                <a:spcPct val="150000"/>
              </a:lnSpc>
            </a:pPr>
            <a:r>
              <a:rPr lang="fr" sz="1400" dirty="0">
                <a:latin typeface="Century Gothic" panose="020B0502020202020204" pitchFamily="34" charset="0"/>
              </a:rPr>
              <a:t>9. PROCÉDURES DE RECOUVREMENT</a:t>
            </a:r>
          </a:p>
          <a:p>
            <a:pPr lvl="1">
              <a:lnSpc>
                <a:spcPct val="150000"/>
              </a:lnSpc>
            </a:pPr>
            <a:r>
              <a:rPr lang="fr" sz="1400" dirty="0">
                <a:latin typeface="Century Gothic" panose="020B0502020202020204" pitchFamily="34" charset="0"/>
              </a:rPr>
              <a:t>A. PROCÉDURE DE RÉCUPÉRATION POTENTIELLE</a:t>
            </a:r>
          </a:p>
          <a:p>
            <a:pPr>
              <a:lnSpc>
                <a:spcPct val="150000"/>
              </a:lnSpc>
            </a:pPr>
            <a:r>
              <a:rPr lang="fr" sz="1400" dirty="0">
                <a:latin typeface="Century Gothic" panose="020B0502020202020204" pitchFamily="34" charset="0"/>
              </a:rPr>
              <a:t>10. ANNEXES</a:t>
            </a:r>
          </a:p>
          <a:p>
            <a:pPr lvl="1">
              <a:lnSpc>
                <a:spcPct val="150000"/>
              </a:lnSpc>
            </a:pPr>
            <a:r>
              <a:rPr lang="fr" sz="1400" dirty="0">
                <a:latin typeface="Century Gothic" panose="020B0502020202020204" pitchFamily="34" charset="0"/>
              </a:rPr>
              <a:t>A. LISTE DE CONTACTS DES EMPLOYÉS</a:t>
            </a:r>
          </a:p>
          <a:p>
            <a:pPr lvl="1">
              <a:lnSpc>
                <a:spcPct val="150000"/>
              </a:lnSpc>
            </a:pPr>
            <a:r>
              <a:rPr lang="fr" sz="1400" dirty="0">
                <a:latin typeface="Century Gothic" panose="020B0502020202020204" pitchFamily="34" charset="0"/>
              </a:rPr>
              <a:t>B. PRIORITÉS EN MATIÈRE DE RÉTABLISSEMENT</a:t>
            </a:r>
          </a:p>
          <a:p>
            <a:pPr lvl="1">
              <a:lnSpc>
                <a:spcPct val="150000"/>
              </a:lnSpc>
            </a:pPr>
            <a:r>
              <a:rPr lang="fr" sz="1400" dirty="0">
                <a:latin typeface="Century Gothic" panose="020B0502020202020204" pitchFamily="34" charset="0"/>
              </a:rPr>
              <a:t>C. RESSOURCES DU SITE ALTERNATIF</a:t>
            </a:r>
          </a:p>
          <a:p>
            <a:pPr lvl="1">
              <a:lnSpc>
                <a:spcPct val="150000"/>
              </a:lnSpc>
            </a:pPr>
            <a:r>
              <a:rPr lang="fr" sz="1400" dirty="0">
                <a:latin typeface="Century Gothic" panose="020B0502020202020204" pitchFamily="34" charset="0"/>
              </a:rPr>
              <a:t>D. EMPLACEMENTS DES CENTRES D'OPÉRATIONS D'URGENCE (COU)</a:t>
            </a:r>
          </a:p>
          <a:p>
            <a:pPr lvl="1">
              <a:lnSpc>
                <a:spcPct val="150000"/>
              </a:lnSpc>
            </a:pPr>
            <a:r>
              <a:rPr lang="fr" sz="1400" dirty="0">
                <a:latin typeface="Century Gothic" panose="020B0502020202020204" pitchFamily="34" charset="0"/>
              </a:rPr>
              <a:t>E. REGISTRES DE L'ÉTAT CIVIL</a:t>
            </a:r>
          </a:p>
          <a:p>
            <a:pPr lvl="1">
              <a:lnSpc>
                <a:spcPct val="150000"/>
              </a:lnSpc>
            </a:pPr>
            <a:r>
              <a:rPr lang="fr" sz="1400" dirty="0">
                <a:latin typeface="Century Gothic" panose="020B0502020202020204" pitchFamily="34" charset="0"/>
              </a:rPr>
              <a:t>F. LISTES DE FOURNISSEURS</a:t>
            </a:r>
          </a:p>
          <a:p>
            <a:pPr lvl="1">
              <a:lnSpc>
                <a:spcPct val="150000"/>
              </a:lnSpc>
            </a:pPr>
            <a:r>
              <a:rPr lang="fr" sz="1400" dirty="0">
                <a:latin typeface="Century Gothic" panose="020B0502020202020204" pitchFamily="34" charset="0"/>
              </a:rPr>
              <a:t>G. RAPPORTS ET RESSOURCES SUR LE SYSTÈME INFORMATIQUE</a:t>
            </a:r>
          </a:p>
          <a:p>
            <a:pPr lvl="1">
              <a:lnSpc>
                <a:spcPct val="150000"/>
              </a:lnSpc>
            </a:pPr>
            <a:r>
              <a:rPr lang="fr" sz="1400" dirty="0">
                <a:latin typeface="Century Gothic" panose="020B0502020202020204" pitchFamily="34" charset="0"/>
              </a:rPr>
              <a:t>H. RENSEIGNEMENTS SUR LE TRANSPORT SUR UN AUTRE SITE</a:t>
            </a:r>
          </a:p>
          <a:p>
            <a:pPr lvl="1">
              <a:lnSpc>
                <a:spcPct val="150000"/>
              </a:lnSpc>
            </a:pPr>
            <a:r>
              <a:rPr lang="fr" sz="1400" dirty="0">
                <a:latin typeface="Century Gothic" panose="020B0502020202020204" pitchFamily="34" charset="0"/>
              </a:rPr>
              <a:t>I. ÉVALUATIONS DE L'IMPACT ET DES RISQUES</a:t>
            </a:r>
          </a:p>
          <a:p>
            <a:pPr lvl="1">
              <a:lnSpc>
                <a:spcPct val="150000"/>
              </a:lnSpc>
            </a:pPr>
            <a:r>
              <a:rPr lang="fr" sz="1400" dirty="0">
                <a:latin typeface="Century Gothic" panose="020B0502020202020204" pitchFamily="34" charset="0"/>
              </a:rPr>
              <a:t>J. ANALYSE DE L'IMPACT SUR L'ENTREPRISE</a:t>
            </a:r>
          </a:p>
          <a:p>
            <a:pPr lvl="1">
              <a:lnSpc>
                <a:spcPct val="150000"/>
              </a:lnSpc>
            </a:pPr>
            <a:r>
              <a:rPr lang="fr" sz="1400" dirty="0">
                <a:latin typeface="Century Gothic" panose="020B0502020202020204" pitchFamily="34" charset="0"/>
              </a:rPr>
              <a:t>K. LISTES DE TÂCHES DE RÉCUPÉRATION</a:t>
            </a:r>
          </a:p>
          <a:p>
            <a:pPr lvl="1">
              <a:lnSpc>
                <a:spcPct val="150000"/>
              </a:lnSpc>
            </a:pPr>
            <a:r>
              <a:rPr lang="fr" sz="1400" dirty="0">
                <a:latin typeface="Century Gothic" panose="020B0502020202020204" pitchFamily="34" charset="0"/>
              </a:rPr>
              <a:t>L. PLAN DE REDRESSEMENT DU BUREAU</a:t>
            </a:r>
          </a:p>
          <a:p>
            <a:pPr>
              <a:lnSpc>
                <a:spcPct val="150000"/>
              </a:lnSpc>
            </a:pPr>
            <a:endParaRPr lang="en-US" sz="14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1. PRIORITÉS DE RÉTABLISSEMENT DES FONCTIONS OPÉRATIONNELLES</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584775"/>
          </a:xfrm>
          <a:prstGeom prst="rect">
            <a:avLst/>
          </a:prstGeom>
          <a:noFill/>
        </p:spPr>
        <p:txBody>
          <a:bodyPr wrap="square" rtlCol="0">
            <a:spAutoFit/>
          </a:bodyPr>
          <a:lstStyle/>
          <a:p>
            <a:r>
              <a:rPr lang="fr" sz="1600" dirty="0">
                <a:latin typeface="Century Gothic" panose="020B0502020202020204" pitchFamily="34" charset="0"/>
              </a:rPr>
              <a:t>Les équipes de reprise après sinistre utilisent cette stratégie pour récupérer les opérations commerciales essentielles sur un autre site. Le système d'information et les équipes informatiques restaurent les fonctions informatiques en fonction des fonctions critiques de l'entreprise.</a:t>
            </a:r>
          </a:p>
        </p:txBody>
      </p:sp>
    </p:spTree>
    <p:extLst>
      <p:ext uri="{BB962C8B-B14F-4D97-AF65-F5344CB8AC3E}">
        <p14:creationId xmlns:p14="http://schemas.microsoft.com/office/powerpoint/2010/main" val="103672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219446284"/>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2. STRATÉGIE DE RELOCALISATION</a:t>
            </a:r>
          </a:p>
        </p:txBody>
      </p:sp>
    </p:spTree>
    <p:extLst>
      <p:ext uri="{BB962C8B-B14F-4D97-AF65-F5344CB8AC3E}">
        <p14:creationId xmlns:p14="http://schemas.microsoft.com/office/powerpoint/2010/main" val="26558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923154343"/>
              </p:ext>
            </p:extLst>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3. AUTRE SITE D'AFFAIRES</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830997"/>
          </a:xfrm>
          <a:prstGeom prst="rect">
            <a:avLst/>
          </a:prstGeom>
          <a:noFill/>
        </p:spPr>
        <p:txBody>
          <a:bodyPr wrap="square" rtlCol="0">
            <a:spAutoFit/>
          </a:bodyPr>
          <a:lstStyle/>
          <a:p>
            <a:r>
              <a:rPr lang="fr" sz="1600" dirty="0">
                <a:latin typeface="Century Gothic" panose="020B0502020202020204" pitchFamily="34" charset="0"/>
              </a:rPr>
              <a:t>Une organisation utilise l'autre site d'affaires et la stratégie de relocalisation en cas de sinistre ou de perturbation qui empêche la poursuite des processus opérationnels sur le site d'origine de l'entreprise. Cette stratégie devrait inclure des sites de relocalisation à court et à long terme dans le cas des deux types de perturbations.</a:t>
            </a:r>
          </a:p>
        </p:txBody>
      </p:sp>
    </p:spTree>
    <p:extLst>
      <p:ext uri="{BB962C8B-B14F-4D97-AF65-F5344CB8AC3E}">
        <p14:creationId xmlns:p14="http://schemas.microsoft.com/office/powerpoint/2010/main" val="414092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381411337"/>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4. PLAN DE RELANCE</a:t>
            </a:r>
          </a:p>
        </p:txBody>
      </p:sp>
    </p:spTree>
    <p:extLst>
      <p:ext uri="{BB962C8B-B14F-4D97-AF65-F5344CB8AC3E}">
        <p14:creationId xmlns:p14="http://schemas.microsoft.com/office/powerpoint/2010/main" val="152169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2EC703F3-1228-CC4F-9BEA-BD4180A8B305}"/>
              </a:ext>
            </a:extLst>
          </p:cNvPr>
          <p:cNvGraphicFramePr>
            <a:graphicFrameLocks noGrp="1"/>
          </p:cNvGraphicFramePr>
          <p:nvPr>
            <p:extLst>
              <p:ext uri="{D42A27DB-BD31-4B8C-83A1-F6EECF244321}">
                <p14:modId xmlns:p14="http://schemas.microsoft.com/office/powerpoint/2010/main" val="2357627643"/>
              </p:ext>
            </p:extLst>
          </p:nvPr>
        </p:nvGraphicFramePr>
        <p:xfrm>
          <a:off x="8289138" y="123362"/>
          <a:ext cx="3476908" cy="24714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551210">
                <a:tc>
                  <a:txBody>
                    <a:bodyPr/>
                    <a:lstStyle/>
                    <a:p>
                      <a:pPr algn="l" fontAlgn="b"/>
                      <a:r>
                        <a:rPr lang="fr" sz="1600" b="1" u="none" strike="noStrike" dirty="0">
                          <a:solidFill>
                            <a:schemeClr val="bg1"/>
                          </a:solidFill>
                          <a:effectLst/>
                          <a:latin typeface="Century Gothic" panose="020B0502020202020204" pitchFamily="34" charset="0"/>
                        </a:rPr>
                        <a:t>C. EXPLOITATION D'UN AUTRE SITE</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071318"/>
                  </a:ext>
                </a:extLst>
              </a:tr>
              <a:tr h="1920240">
                <a:tc>
                  <a:txBody>
                    <a:bodyPr/>
                    <a:lstStyle/>
                    <a:p>
                      <a:pPr algn="l" fontAlgn="b"/>
                      <a:r>
                        <a:rPr lang="fr" sz="1600" b="0" u="none" strike="noStrike" dirty="0">
                          <a:solidFill>
                            <a:schemeClr val="tx1"/>
                          </a:solidFill>
                          <a:effectLst/>
                          <a:latin typeface="Century Gothic" panose="020B0502020202020204" pitchFamily="34" charset="0"/>
                        </a:rPr>
                        <a:t>Cette phase se poursuit jusqu'à ce que l'entreprise puisse restaurer l'installation principale.</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9" name="Table 8">
            <a:extLst>
              <a:ext uri="{FF2B5EF4-FFF2-40B4-BE49-F238E27FC236}">
                <a16:creationId xmlns:a16="http://schemas.microsoft.com/office/drawing/2014/main" id="{79487483-FCAD-A74E-9D31-19CA87E15568}"/>
              </a:ext>
            </a:extLst>
          </p:cNvPr>
          <p:cNvGraphicFramePr>
            <a:graphicFrameLocks noGrp="1"/>
          </p:cNvGraphicFramePr>
          <p:nvPr>
            <p:extLst>
              <p:ext uri="{D42A27DB-BD31-4B8C-83A1-F6EECF244321}">
                <p14:modId xmlns:p14="http://schemas.microsoft.com/office/powerpoint/2010/main" val="4147975084"/>
              </p:ext>
            </p:extLst>
          </p:nvPr>
        </p:nvGraphicFramePr>
        <p:xfrm>
          <a:off x="4006776" y="552496"/>
          <a:ext cx="3476908" cy="457229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548931">
                <a:tc>
                  <a:txBody>
                    <a:bodyPr/>
                    <a:lstStyle/>
                    <a:p>
                      <a:pPr algn="l" fontAlgn="b"/>
                      <a:r>
                        <a:rPr lang="fr" sz="1600" b="1" u="none" strike="noStrike" dirty="0">
                          <a:solidFill>
                            <a:schemeClr val="bg1"/>
                          </a:solidFill>
                          <a:effectLst/>
                          <a:latin typeface="Century Gothic" panose="020B0502020202020204" pitchFamily="34" charset="0"/>
                        </a:rPr>
                        <a:t>B. PLANIFIER L'ACTIVATION</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764071318"/>
                  </a:ext>
                </a:extLst>
              </a:tr>
              <a:tr h="4023360">
                <a:tc>
                  <a:txBody>
                    <a:bodyPr/>
                    <a:lstStyle/>
                    <a:p>
                      <a:pPr algn="l" fontAlgn="b"/>
                      <a:r>
                        <a:rPr lang="fr" sz="1600" b="0" u="none" strike="noStrike" dirty="0">
                          <a:solidFill>
                            <a:schemeClr val="tx1"/>
                          </a:solidFill>
                          <a:effectLst/>
                          <a:latin typeface="Century Gothic" panose="020B0502020202020204" pitchFamily="34" charset="0"/>
                        </a:rPr>
                        <a:t>L'entreprise met en œuvre le plan de continuité des activités au cours de cette phase. Cette phase se poursuivra jusqu'à ce que l'entreprise sécurise l'autre site commercial et déplace les opérations commerciales.</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6" name="Table 5">
            <a:extLst>
              <a:ext uri="{FF2B5EF4-FFF2-40B4-BE49-F238E27FC236}">
                <a16:creationId xmlns:a16="http://schemas.microsoft.com/office/drawing/2014/main" id="{E4B3906C-2899-4848-B78B-B04184BB2E50}"/>
              </a:ext>
            </a:extLst>
          </p:cNvPr>
          <p:cNvGraphicFramePr>
            <a:graphicFrameLocks noGrp="1"/>
          </p:cNvGraphicFramePr>
          <p:nvPr>
            <p:extLst>
              <p:ext uri="{D42A27DB-BD31-4B8C-83A1-F6EECF244321}">
                <p14:modId xmlns:p14="http://schemas.microsoft.com/office/powerpoint/2010/main" val="3661115188"/>
              </p:ext>
            </p:extLst>
          </p:nvPr>
        </p:nvGraphicFramePr>
        <p:xfrm>
          <a:off x="6550684" y="2881394"/>
          <a:ext cx="4703470" cy="318716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4703470">
                  <a:extLst>
                    <a:ext uri="{9D8B030D-6E8A-4147-A177-3AD203B41FA5}">
                      <a16:colId xmlns:a16="http://schemas.microsoft.com/office/drawing/2014/main" val="2448353432"/>
                    </a:ext>
                  </a:extLst>
                </a:gridCol>
              </a:tblGrid>
              <a:tr h="548931">
                <a:tc>
                  <a:txBody>
                    <a:bodyPr/>
                    <a:lstStyle/>
                    <a:p>
                      <a:pPr algn="l" fontAlgn="b"/>
                      <a:r>
                        <a:rPr lang="fr" sz="1600" b="1" u="none" strike="noStrike" dirty="0">
                          <a:solidFill>
                            <a:schemeClr val="bg1"/>
                          </a:solidFill>
                          <a:effectLst/>
                          <a:latin typeface="Century Gothic" panose="020B0502020202020204" pitchFamily="34" charset="0"/>
                        </a:rPr>
                        <a:t>D. TRANSITION VERS LE SITE PRINCIPAL</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764071318"/>
                  </a:ext>
                </a:extLst>
              </a:tr>
              <a:tr h="2638235">
                <a:tc>
                  <a:txBody>
                    <a:bodyPr/>
                    <a:lstStyle/>
                    <a:p>
                      <a:pPr algn="l" fontAlgn="b"/>
                      <a:r>
                        <a:rPr lang="fr" sz="1600" b="0" u="none" strike="noStrike" dirty="0">
                          <a:solidFill>
                            <a:schemeClr val="tx1"/>
                          </a:solidFill>
                          <a:effectLst/>
                          <a:latin typeface="Century Gothic" panose="020B0502020202020204" pitchFamily="34" charset="0"/>
                        </a:rPr>
                        <a:t>Cette phase se poursuit jusqu'à ce que l'entreprise puisse déplacer de manière appropriée les opérations commerciales vers le site commercial d'origine. </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10" name="Table 9">
            <a:extLst>
              <a:ext uri="{FF2B5EF4-FFF2-40B4-BE49-F238E27FC236}">
                <a16:creationId xmlns:a16="http://schemas.microsoft.com/office/drawing/2014/main" id="{7771ACC8-66E4-5E41-A606-ABE3F4CA3443}"/>
              </a:ext>
            </a:extLst>
          </p:cNvPr>
          <p:cNvGraphicFramePr>
            <a:graphicFrameLocks noGrp="1"/>
          </p:cNvGraphicFramePr>
          <p:nvPr>
            <p:extLst>
              <p:ext uri="{D42A27DB-BD31-4B8C-83A1-F6EECF244321}">
                <p14:modId xmlns:p14="http://schemas.microsoft.com/office/powerpoint/2010/main" val="2892787537"/>
              </p:ext>
            </p:extLst>
          </p:nvPr>
        </p:nvGraphicFramePr>
        <p:xfrm>
          <a:off x="360853" y="2679875"/>
          <a:ext cx="3476908" cy="282997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487411">
                <a:tc>
                  <a:txBody>
                    <a:bodyPr/>
                    <a:lstStyle/>
                    <a:p>
                      <a:pPr algn="l" fontAlgn="b"/>
                      <a:r>
                        <a:rPr lang="fr" sz="1600" b="1" u="none" strike="noStrike" dirty="0">
                          <a:solidFill>
                            <a:schemeClr val="bg1"/>
                          </a:solidFill>
                          <a:effectLst/>
                          <a:latin typeface="Century Gothic" panose="020B0502020202020204" pitchFamily="34" charset="0"/>
                        </a:rPr>
                        <a:t>A. CATASTROPHE</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2764071318"/>
                  </a:ext>
                </a:extLst>
              </a:tr>
              <a:tr h="2342560">
                <a:tc>
                  <a:txBody>
                    <a:bodyPr/>
                    <a:lstStyle/>
                    <a:p>
                      <a:pPr algn="l" fontAlgn="b"/>
                      <a:r>
                        <a:rPr lang="fr" sz="1600" b="0" u="none" strike="noStrike" dirty="0">
                          <a:solidFill>
                            <a:schemeClr val="tx1"/>
                          </a:solidFill>
                          <a:effectLst/>
                          <a:latin typeface="Century Gothic" panose="020B0502020202020204" pitchFamily="34" charset="0"/>
                        </a:rPr>
                        <a:t>L'entreprise déclare une catastrophe et décide d'activer le reste du plan de redressement.</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20177" y="6477000"/>
            <a:ext cx="11844864" cy="646331"/>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5. PHASES DE RÉCUPÉRATION</a:t>
            </a:r>
          </a:p>
          <a:p>
            <a:pPr algn="r"/>
            <a:endParaRPr lang="en-US" b="1" dirty="0">
              <a:solidFill>
                <a:schemeClr val="bg1"/>
              </a:solidFill>
              <a:latin typeface="Century Gothic" panose="020B0502020202020204" pitchFamily="34" charset="0"/>
              <a:ea typeface="Arial" charset="0"/>
              <a:cs typeface="Arial" charset="0"/>
            </a:endParaRPr>
          </a:p>
        </p:txBody>
      </p:sp>
      <p:sp>
        <p:nvSpPr>
          <p:cNvPr id="12" name="TextBox 11">
            <a:extLst>
              <a:ext uri="{FF2B5EF4-FFF2-40B4-BE49-F238E27FC236}">
                <a16:creationId xmlns:a16="http://schemas.microsoft.com/office/drawing/2014/main" id="{403094BE-D411-1E45-AC78-FD6FF2B5A5A1}"/>
              </a:ext>
            </a:extLst>
          </p:cNvPr>
          <p:cNvSpPr txBox="1"/>
          <p:nvPr/>
        </p:nvSpPr>
        <p:spPr>
          <a:xfrm>
            <a:off x="440936" y="383219"/>
            <a:ext cx="3316742" cy="2031325"/>
          </a:xfrm>
          <a:prstGeom prst="rect">
            <a:avLst/>
          </a:prstGeom>
          <a:noFill/>
        </p:spPr>
        <p:txBody>
          <a:bodyPr wrap="square" numCol="1" rtlCol="0">
            <a:spAutoFit/>
          </a:bodyPr>
          <a:lstStyle/>
          <a:p>
            <a:r>
              <a:rPr lang="fr" dirty="0">
                <a:latin typeface="Century Gothic" panose="020B0502020202020204" pitchFamily="34" charset="0"/>
              </a:rPr>
              <a:t>Ce sont les activités les plus nécessaires à la poursuite de l'entreprise, et le plan de redressement devrait cibler ces fonctions essentielles de l'entreprise. Le plan de redressement devrait se dérouler comme suit :</a:t>
            </a:r>
            <a:endParaRPr lang="en-US" sz="1600" dirty="0">
              <a:latin typeface="Century Gothic" panose="020B0502020202020204" pitchFamily="34" charset="0"/>
            </a:endParaRPr>
          </a:p>
        </p:txBody>
      </p:sp>
    </p:spTree>
    <p:extLst>
      <p:ext uri="{BB962C8B-B14F-4D97-AF65-F5344CB8AC3E}">
        <p14:creationId xmlns:p14="http://schemas.microsoft.com/office/powerpoint/2010/main" val="405518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266431907"/>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6. SAUVEGARDE DES ENREGISTREMENTS</a:t>
            </a:r>
          </a:p>
        </p:txBody>
      </p:sp>
    </p:spTree>
    <p:extLst>
      <p:ext uri="{BB962C8B-B14F-4D97-AF65-F5344CB8AC3E}">
        <p14:creationId xmlns:p14="http://schemas.microsoft.com/office/powerpoint/2010/main" val="3543057122"/>
      </p:ext>
    </p:extLst>
  </p:cSld>
  <p:clrMapOvr>
    <a:masterClrMapping/>
  </p:clrMapOvr>
</p:sld>
</file>

<file path=ppt/theme/theme1.xml><?xml version="1.0" encoding="utf-8"?>
<a:theme xmlns:a="http://schemas.openxmlformats.org/drawingml/2006/main" name="IC-Business-Continuity-Plan-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E83BE7B5-FCFF-41BC-988D-356DD4C83AB6}" vid="{3CAFC71F-B24C-4491-8BAB-F291AA0293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IC-Business-Continuity-Plan-9465_PowerPoint</Template>
  <TotalTime>6</TotalTime>
  <Words>1098</Words>
  <Application>Microsoft Macintosh PowerPoint</Application>
  <PresentationFormat>Grand écran</PresentationFormat>
  <Paragraphs>140</Paragraphs>
  <Slides>14</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 Unicode MS</vt:lpstr>
      <vt:lpstr>Arial</vt:lpstr>
      <vt:lpstr>Calibri</vt:lpstr>
      <vt:lpstr>Calibri Light</vt:lpstr>
      <vt:lpstr>Century Gothic</vt:lpstr>
      <vt:lpstr>IC-Business-Continuity-Plan-Template_PowerPoint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Ainhoa Carpio-Talleux</cp:lastModifiedBy>
  <cp:revision>4</cp:revision>
  <dcterms:created xsi:type="dcterms:W3CDTF">2019-10-16T20:26:32Z</dcterms:created>
  <dcterms:modified xsi:type="dcterms:W3CDTF">2025-06-30T09:52:33Z</dcterms:modified>
</cp:coreProperties>
</file>