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31"/>
  </p:notesMasterIdLst>
  <p:handoutMasterIdLst>
    <p:handoutMasterId r:id="rId32"/>
  </p:handoutMasterIdLst>
  <p:sldIdLst>
    <p:sldId id="258" r:id="rId3"/>
    <p:sldId id="1396" r:id="rId4"/>
    <p:sldId id="425" r:id="rId5"/>
    <p:sldId id="1395" r:id="rId6"/>
    <p:sldId id="1397" r:id="rId7"/>
    <p:sldId id="445" r:id="rId8"/>
    <p:sldId id="436" r:id="rId9"/>
    <p:sldId id="1216" r:id="rId10"/>
    <p:sldId id="1220" r:id="rId11"/>
    <p:sldId id="1221" r:id="rId12"/>
    <p:sldId id="1217" r:id="rId13"/>
    <p:sldId id="1224" r:id="rId14"/>
    <p:sldId id="1225" r:id="rId15"/>
    <p:sldId id="1218" r:id="rId16"/>
    <p:sldId id="1227" r:id="rId17"/>
    <p:sldId id="1226" r:id="rId18"/>
    <p:sldId id="1231" r:id="rId19"/>
    <p:sldId id="1232" r:id="rId20"/>
    <p:sldId id="1233" r:id="rId21"/>
    <p:sldId id="1234" r:id="rId22"/>
    <p:sldId id="1235" r:id="rId23"/>
    <p:sldId id="1236" r:id="rId24"/>
    <p:sldId id="1237" r:id="rId25"/>
    <p:sldId id="1238" r:id="rId26"/>
    <p:sldId id="1239" r:id="rId27"/>
    <p:sldId id="446" r:id="rId28"/>
    <p:sldId id="1240" r:id="rId29"/>
    <p:sldId id="449" r:id="rId30"/>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1396"/>
          </p14:sldIdLst>
        </p14:section>
        <p14:section name="Ausgangslage" id="{39A07389-A308-4920-9A39-125120DF1ED1}">
          <p14:sldIdLst>
            <p14:sldId id="425"/>
            <p14:sldId id="1395"/>
            <p14:sldId id="1397"/>
          </p14:sldIdLst>
        </p14:section>
        <p14:section name="6 potentielle Störfaktoren" id="{69FA17EF-1746-442C-921D-DF0EE7B37086}">
          <p14:sldIdLst>
            <p14:sldId id="445"/>
            <p14:sldId id="436"/>
          </p14:sldIdLst>
        </p14:section>
        <p14:section name="1. Verwechslungsgefahr" id="{A7EBEBF6-382E-4FBB-A45D-3D9826329476}">
          <p14:sldIdLst>
            <p14:sldId id="1216"/>
            <p14:sldId id="1220"/>
            <p14:sldId id="1221"/>
          </p14:sldIdLst>
        </p14:section>
        <p14:section name="2. Zielgruppenausschluss" id="{B1F5E4DF-F670-4174-8C18-6CE37AA83F28}">
          <p14:sldIdLst>
            <p14:sldId id="1217"/>
            <p14:sldId id="1224"/>
            <p14:sldId id="1225"/>
          </p14:sldIdLst>
        </p14:section>
        <p14:section name="3. Falsche Assoziationen" id="{9050DE7E-B5C4-4209-A48F-2F0DA8EB4E27}">
          <p14:sldIdLst>
            <p14:sldId id="1218"/>
            <p14:sldId id="1227"/>
            <p14:sldId id="1226"/>
          </p14:sldIdLst>
        </p14:section>
        <p14:section name="4. Kein Kampagneneffekt" id="{30772828-AEC7-4938-8930-13B1A82AC75B}">
          <p14:sldIdLst>
            <p14:sldId id="1231"/>
            <p14:sldId id="1232"/>
            <p14:sldId id="1233"/>
          </p14:sldIdLst>
        </p14:section>
        <p14:section name="5. Nur visueller Fokus" id="{34B50D56-8C36-4596-B507-3D5B7249D021}">
          <p14:sldIdLst>
            <p14:sldId id="1234"/>
            <p14:sldId id="1235"/>
            <p14:sldId id="1236"/>
          </p14:sldIdLst>
        </p14:section>
        <p14:section name="6. Keine Konsistenz" id="{523B1765-7FE1-4FEC-B1A6-8B0B3E8E1929}">
          <p14:sldIdLst>
            <p14:sldId id="1237"/>
            <p14:sldId id="1238"/>
            <p14:sldId id="1239"/>
          </p14:sldIdLst>
        </p14:section>
        <p14:section name="Zusammenfassung" id="{9FF804C9-4CCB-4843-8C29-AF19B9A56D2C}">
          <p14:sldIdLst>
            <p14:sldId id="446"/>
            <p14:sldId id="1240"/>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141E"/>
    <a:srgbClr val="FFC729"/>
    <a:srgbClr val="515251"/>
    <a:srgbClr val="FFFF66"/>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63" autoAdjust="0"/>
    <p:restoredTop sz="94675" autoAdjust="0"/>
  </p:normalViewPr>
  <p:slideViewPr>
    <p:cSldViewPr>
      <p:cViewPr varScale="1">
        <p:scale>
          <a:sx n="138" d="100"/>
          <a:sy n="138" d="100"/>
        </p:scale>
        <p:origin x="1032" y="108"/>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3" d="2"/>
        <a:sy n="3" d="2"/>
      </p:scale>
      <p:origin x="0" y="0"/>
    </p:cViewPr>
  </p:notesTextViewPr>
  <p:sorterViewPr>
    <p:cViewPr>
      <p:scale>
        <a:sx n="200" d="100"/>
        <a:sy n="200" d="100"/>
      </p:scale>
      <p:origin x="0" y="0"/>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pPr marL="0" marR="0" lvl="0" indent="0" algn="r" defTabSz="408154" rtl="0" eaLnBrk="1" fontAlgn="auto" latinLnBrk="0" hangingPunct="1">
              <a:lnSpc>
                <a:spcPct val="100000"/>
              </a:lnSpc>
              <a:spcBef>
                <a:spcPts val="0"/>
              </a:spcBef>
              <a:spcAft>
                <a:spcPts val="0"/>
              </a:spcAft>
              <a:buClrTx/>
              <a:buSzTx/>
              <a:buFontTx/>
              <a:buNone/>
              <a:tabLst/>
              <a:defRPr/>
            </a:pPr>
            <a:fld id="{21DB8195-CA79-894E-876D-5DC0665E8EF2}"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08154"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7977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21DB8195-CA79-894E-876D-5DC0665E8EF2}" type="slidenum">
              <a:rPr lang="de-DE" smtClean="0"/>
              <a:t>28</a:t>
            </a:fld>
            <a:endParaRPr lang="de-DE"/>
          </a:p>
        </p:txBody>
      </p:sp>
    </p:spTree>
    <p:extLst>
      <p:ext uri="{BB962C8B-B14F-4D97-AF65-F5344CB8AC3E}">
        <p14:creationId xmlns:p14="http://schemas.microsoft.com/office/powerpoint/2010/main" val="39184993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7.xml"/><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png"/><Relationship Id="rId7"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6.png"/><Relationship Id="rId7"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57.png"/><Relationship Id="rId9"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56.png"/><Relationship Id="rId12" Type="http://schemas.openxmlformats.org/officeDocument/2006/relationships/image" Target="../media/image66.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63.png"/><Relationship Id="rId11" Type="http://schemas.openxmlformats.org/officeDocument/2006/relationships/image" Target="../media/image48.png"/><Relationship Id="rId5" Type="http://schemas.microsoft.com/office/2007/relationships/hdphoto" Target="../media/hdphoto1.wdp"/><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49.png"/><Relationship Id="rId3" Type="http://schemas.openxmlformats.org/officeDocument/2006/relationships/image" Target="../media/image67.png"/><Relationship Id="rId7" Type="http://schemas.openxmlformats.org/officeDocument/2006/relationships/image" Target="../media/image14.png"/><Relationship Id="rId12" Type="http://schemas.openxmlformats.org/officeDocument/2006/relationships/image" Target="../media/image48.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9.png"/><Relationship Id="rId5" Type="http://schemas.openxmlformats.org/officeDocument/2006/relationships/image" Target="../media/image7.png"/><Relationship Id="rId10" Type="http://schemas.openxmlformats.org/officeDocument/2006/relationships/image" Target="../media/image70.png"/><Relationship Id="rId4" Type="http://schemas.openxmlformats.org/officeDocument/2006/relationships/image" Target="../media/image56.png"/><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image" Target="../media/image71.png"/><Relationship Id="rId21" Type="http://schemas.openxmlformats.org/officeDocument/2006/relationships/image" Target="../media/image44.svg"/><Relationship Id="rId7" Type="http://schemas.openxmlformats.org/officeDocument/2006/relationships/image" Target="../media/image75.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image" Target="../media/image5.jpeg"/><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33.xml"/><Relationship Id="rId6" Type="http://schemas.openxmlformats.org/officeDocument/2006/relationships/image" Target="../media/image74.png"/><Relationship Id="rId11" Type="http://schemas.openxmlformats.org/officeDocument/2006/relationships/image" Target="../media/image34.svg"/><Relationship Id="rId5" Type="http://schemas.openxmlformats.org/officeDocument/2006/relationships/image" Target="../media/image73.pn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2.svg"/><Relationship Id="rId4" Type="http://schemas.openxmlformats.org/officeDocument/2006/relationships/image" Target="../media/image72.png"/><Relationship Id="rId9" Type="http://schemas.openxmlformats.org/officeDocument/2006/relationships/image" Target="../media/image32.svg"/><Relationship Id="rId14" Type="http://schemas.openxmlformats.org/officeDocument/2006/relationships/image" Target="../media/image37.png"/><Relationship Id="rId22" Type="http://schemas.openxmlformats.org/officeDocument/2006/relationships/image" Target="../media/image7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18.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image" Target="../media/image7.png"/><Relationship Id="rId21" Type="http://schemas.openxmlformats.org/officeDocument/2006/relationships/image" Target="../media/image36.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5" Type="http://schemas.openxmlformats.org/officeDocument/2006/relationships/image" Target="../media/image40.svg"/><Relationship Id="rId2" Type="http://schemas.openxmlformats.org/officeDocument/2006/relationships/image" Target="../media/image5.jpe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svg"/><Relationship Id="rId1" Type="http://schemas.openxmlformats.org/officeDocument/2006/relationships/slideLayout" Target="../slideLayouts/slideLayout33.xml"/><Relationship Id="rId6" Type="http://schemas.openxmlformats.org/officeDocument/2006/relationships/image" Target="../media/image21.png"/><Relationship Id="rId11" Type="http://schemas.openxmlformats.org/officeDocument/2006/relationships/image" Target="../media/image26.svg"/><Relationship Id="rId24" Type="http://schemas.openxmlformats.org/officeDocument/2006/relationships/image" Target="../media/image39.png"/><Relationship Id="rId5" Type="http://schemas.openxmlformats.org/officeDocument/2006/relationships/image" Target="../media/image20.svg"/><Relationship Id="rId15" Type="http://schemas.openxmlformats.org/officeDocument/2006/relationships/image" Target="../media/image30.svg"/><Relationship Id="rId23" Type="http://schemas.openxmlformats.org/officeDocument/2006/relationships/image" Target="../media/image38.sv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svg"/><Relationship Id="rId30"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image" Target="../media/image10.png"/><Relationship Id="rId9"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de-DE" sz="1600" dirty="0"/>
              <a:t>APG</a:t>
            </a:r>
            <a:r>
              <a:rPr lang="de-DE" sz="1600"/>
              <a:t>|SGA Design tutorial module III «Expert»</a:t>
            </a:r>
            <a:br>
              <a:rPr lang="de-DE"/>
            </a:br>
            <a:r>
              <a:rPr lang="de-DE"/>
              <a:t>Designing outdoor advertising effectively</a:t>
            </a:r>
            <a:br>
              <a:rPr lang="de-DE"/>
            </a:br>
            <a:r>
              <a:rPr lang="de-DE" sz="1100"/>
              <a:t>Status November 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Risk of confusion</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583812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«Differentiating instead of losing.»</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Just as with positioning, your advertising must also differentiate itself, and be as distinctive as possible</a:t>
            </a:r>
            <a:r>
              <a:rPr kumimoji="0" lang="de-CH" sz="1200" b="0" i="0" u="none" strike="noStrike" kern="1200" cap="none" spc="0" normalizeH="0" baseline="0" noProof="0">
                <a:ln>
                  <a:noFill/>
                </a:ln>
                <a:solidFill>
                  <a:srgbClr val="6D001D"/>
                </a:solidFill>
                <a:effectLst/>
                <a:uLnTx/>
                <a:uFillTx/>
                <a:latin typeface="Arial"/>
                <a:ea typeface="+mn-ea"/>
                <a:cs typeface="+mn-cs"/>
              </a:rPr>
              <a:t>. </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One of the biggest loss factors is when your advertising is assigned to competitors. It's even worse when the misattribution happens to a company outside of your industry! The most devastating thing that can happen to you is when people have no idea what you are talking about and who is advertising</a:t>
            </a:r>
            <a:r>
              <a:rPr kumimoji="0" lang="de-CH" sz="1000" b="0" i="0" u="none" strike="noStrike" kern="1200" cap="none" spc="0" normalizeH="0" baseline="0" noProof="0">
                <a:ln>
                  <a:noFill/>
                </a:ln>
                <a:solidFill>
                  <a:srgbClr val="000000"/>
                </a:solidFill>
                <a:effectLst/>
                <a:uLnTx/>
                <a:uFillTx/>
                <a:latin typeface="Arial"/>
                <a:ea typeface="+mn-ea"/>
                <a:cs typeface="+mn-cs"/>
              </a:rPr>
              <a:t>.</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a:ln>
                  <a:noFill/>
                </a:ln>
                <a:solidFill>
                  <a:srgbClr val="000000"/>
                </a:solidFill>
                <a:effectLst/>
                <a:uLnTx/>
                <a:uFillTx/>
                <a:latin typeface="Arial"/>
                <a:ea typeface="+mn-ea"/>
                <a:cs typeface="+mn-cs"/>
              </a:rPr>
              <a:t>Recommendation</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Make sure that your effect elements - especially colors, images and pictures - are really relevant to your industry and your company and are not already </a:t>
            </a:r>
            <a:r>
              <a:rPr kumimoji="0" lang="de-CH"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mn-ea"/>
                <a:cs typeface="+mn-cs"/>
              </a:rPr>
              <a:t>mentally</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 occupied elsewhere.</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a:extLst>
              <a:ext uri="{FF2B5EF4-FFF2-40B4-BE49-F238E27FC236}">
                <a16:creationId xmlns:a16="http://schemas.microsoft.com/office/drawing/2014/main" id="{08182A35-C533-4020-BD1B-7653A7887C0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pic>
        <p:nvPicPr>
          <p:cNvPr id="9" name="Grafik 8" descr="Ein Bild, das Text, Person enthält.&#10;&#10;Automatisch generierte Beschreibung">
            <a:extLst>
              <a:ext uri="{FF2B5EF4-FFF2-40B4-BE49-F238E27FC236}">
                <a16:creationId xmlns:a16="http://schemas.microsoft.com/office/drawing/2014/main" id="{679302ED-FCC2-428D-B5E0-B6217DAFC009}"/>
              </a:ext>
            </a:extLst>
          </p:cNvPr>
          <p:cNvPicPr>
            <a:picLocks noChangeAspect="1"/>
          </p:cNvPicPr>
          <p:nvPr/>
        </p:nvPicPr>
        <p:blipFill>
          <a:blip r:embed="rId4"/>
          <a:stretch>
            <a:fillRect/>
          </a:stretch>
        </p:blipFill>
        <p:spPr>
          <a:xfrm>
            <a:off x="7245930" y="1927836"/>
            <a:ext cx="1223136" cy="1786325"/>
          </a:xfrm>
          <a:prstGeom prst="rect">
            <a:avLst/>
          </a:prstGeom>
        </p:spPr>
      </p:pic>
    </p:spTree>
    <p:extLst>
      <p:ext uri="{BB962C8B-B14F-4D97-AF65-F5344CB8AC3E}">
        <p14:creationId xmlns:p14="http://schemas.microsoft.com/office/powerpoint/2010/main" val="34199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2</a:t>
            </a:r>
            <a:br>
              <a:rPr lang="de-DE"/>
            </a:br>
            <a:r>
              <a:rPr lang="de-CH"/>
              <a:t>Target group exclusion</a:t>
            </a:r>
            <a:endParaRPr lang="de-DE" dirty="0"/>
          </a:p>
        </p:txBody>
      </p:sp>
    </p:spTree>
    <p:extLst>
      <p:ext uri="{BB962C8B-B14F-4D97-AF65-F5344CB8AC3E}">
        <p14:creationId xmlns:p14="http://schemas.microsoft.com/office/powerpoint/2010/main" val="318643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18" name="Grafik 17">
            <a:extLst>
              <a:ext uri="{FF2B5EF4-FFF2-40B4-BE49-F238E27FC236}">
                <a16:creationId xmlns:a16="http://schemas.microsoft.com/office/drawing/2014/main" id="{D34D95DB-D852-4B03-A6BA-6CFDDEC3F5F0}"/>
              </a:ext>
            </a:extLst>
          </p:cNvPr>
          <p:cNvPicPr>
            <a:picLocks noChangeAspect="1"/>
          </p:cNvPicPr>
          <p:nvPr/>
        </p:nvPicPr>
        <p:blipFill rotWithShape="1">
          <a:blip r:embed="rId3"/>
          <a:srcRect l="-183" r="82661" b="69200"/>
          <a:stretch/>
        </p:blipFill>
        <p:spPr>
          <a:xfrm>
            <a:off x="372968" y="1166102"/>
            <a:ext cx="1951348" cy="343458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Target group exclusion</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The motif influences the reach</a:t>
            </a:r>
            <a:endParaRPr lang="de-CH" dirty="0"/>
          </a:p>
        </p:txBody>
      </p:sp>
      <p:pic>
        <p:nvPicPr>
          <p:cNvPr id="15" name="Grafik 14">
            <a:extLst>
              <a:ext uri="{FF2B5EF4-FFF2-40B4-BE49-F238E27FC236}">
                <a16:creationId xmlns:a16="http://schemas.microsoft.com/office/drawing/2014/main" id="{5EA2CF84-2CBD-4D7E-982B-33A112F553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9" name="Grafik 18">
            <a:extLst>
              <a:ext uri="{FF2B5EF4-FFF2-40B4-BE49-F238E27FC236}">
                <a16:creationId xmlns:a16="http://schemas.microsoft.com/office/drawing/2014/main" id="{EF2672BC-D9ED-4DA0-8E50-24DBDC5EF0C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21" name="Textfeld 20">
            <a:extLst>
              <a:ext uri="{FF2B5EF4-FFF2-40B4-BE49-F238E27FC236}">
                <a16:creationId xmlns:a16="http://schemas.microsoft.com/office/drawing/2014/main" id="{12A7A3E6-30F4-4FBA-84D5-796339524D7B}"/>
              </a:ext>
            </a:extLst>
          </p:cNvPr>
          <p:cNvSpPr txBox="1"/>
          <p:nvPr/>
        </p:nvSpPr>
        <p:spPr>
          <a:xfrm>
            <a:off x="5227818" y="1059582"/>
            <a:ext cx="1512167" cy="504056"/>
          </a:xfrm>
          <a:prstGeom prst="rect">
            <a:avLst/>
          </a:prstGeom>
          <a:noFill/>
        </p:spPr>
        <p:txBody>
          <a:bodyPr wrap="square" lIns="0" tIns="0" rIns="0" bIns="0" rtlCol="0">
            <a:noAutofit/>
          </a:bodyPr>
          <a:lstStyle/>
          <a:p>
            <a:pPr algn="ctr"/>
            <a:r>
              <a:rPr lang="en-US" sz="950"/>
              <a:t>Target group approach very narrowly defined i.e. only a few people feel affected</a:t>
            </a:r>
            <a:endParaRPr lang="de-CH" sz="950" dirty="0"/>
          </a:p>
        </p:txBody>
      </p:sp>
      <p:sp>
        <p:nvSpPr>
          <p:cNvPr id="22" name="Textfeld 21">
            <a:extLst>
              <a:ext uri="{FF2B5EF4-FFF2-40B4-BE49-F238E27FC236}">
                <a16:creationId xmlns:a16="http://schemas.microsoft.com/office/drawing/2014/main" id="{130D7398-567F-4EDB-8E68-0B37E2FA72F8}"/>
              </a:ext>
            </a:extLst>
          </p:cNvPr>
          <p:cNvSpPr txBox="1"/>
          <p:nvPr/>
        </p:nvSpPr>
        <p:spPr>
          <a:xfrm>
            <a:off x="6984268" y="1066814"/>
            <a:ext cx="1620180" cy="504056"/>
          </a:xfrm>
          <a:prstGeom prst="rect">
            <a:avLst/>
          </a:prstGeom>
          <a:noFill/>
        </p:spPr>
        <p:txBody>
          <a:bodyPr wrap="square" lIns="0" tIns="0" rIns="0" bIns="0" rtlCol="0">
            <a:noAutofit/>
          </a:bodyPr>
          <a:lstStyle/>
          <a:p>
            <a:pPr algn="ctr"/>
            <a:r>
              <a:rPr lang="en-US" sz="950"/>
              <a:t>Target group approach broader and more open, i.e. many people feel addressed</a:t>
            </a:r>
            <a:endParaRPr lang="de-CH" sz="950" dirty="0"/>
          </a:p>
        </p:txBody>
      </p:sp>
      <p:sp>
        <p:nvSpPr>
          <p:cNvPr id="24" name="L-Form 23">
            <a:extLst>
              <a:ext uri="{FF2B5EF4-FFF2-40B4-BE49-F238E27FC236}">
                <a16:creationId xmlns:a16="http://schemas.microsoft.com/office/drawing/2014/main" id="{2C3BE72E-4D94-4DFB-B3C2-B36027F13A92}"/>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5" name="L-Form 24">
            <a:extLst>
              <a:ext uri="{FF2B5EF4-FFF2-40B4-BE49-F238E27FC236}">
                <a16:creationId xmlns:a16="http://schemas.microsoft.com/office/drawing/2014/main" id="{1B231A39-352C-4C43-9035-7B0BDAE4AC1F}"/>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 name="Grafik 3" descr="Ein Bild, das Auto enthält.&#10;&#10;Automatisch generierte Beschreibung">
            <a:extLst>
              <a:ext uri="{FF2B5EF4-FFF2-40B4-BE49-F238E27FC236}">
                <a16:creationId xmlns:a16="http://schemas.microsoft.com/office/drawing/2014/main" id="{817A274B-5058-43DB-BE4F-EEDD6797E4A0}"/>
              </a:ext>
            </a:extLst>
          </p:cNvPr>
          <p:cNvPicPr>
            <a:picLocks noChangeAspect="1"/>
          </p:cNvPicPr>
          <p:nvPr/>
        </p:nvPicPr>
        <p:blipFill rotWithShape="1">
          <a:blip r:embed="rId5"/>
          <a:srcRect r="16287"/>
          <a:stretch/>
        </p:blipFill>
        <p:spPr>
          <a:xfrm flipH="1">
            <a:off x="-5465" y="2795010"/>
            <a:ext cx="3490459" cy="2047424"/>
          </a:xfrm>
          <a:prstGeom prst="rect">
            <a:avLst/>
          </a:prstGeom>
        </p:spPr>
      </p:pic>
      <p:sp>
        <p:nvSpPr>
          <p:cNvPr id="7" name="Rechteck: abgerundete Ecken 6">
            <a:extLst>
              <a:ext uri="{FF2B5EF4-FFF2-40B4-BE49-F238E27FC236}">
                <a16:creationId xmlns:a16="http://schemas.microsoft.com/office/drawing/2014/main" id="{9CEC9B58-3B51-4668-B0BA-9A382D6FC5DD}"/>
              </a:ext>
            </a:extLst>
          </p:cNvPr>
          <p:cNvSpPr/>
          <p:nvPr/>
        </p:nvSpPr>
        <p:spPr>
          <a:xfrm>
            <a:off x="4692448" y="2279350"/>
            <a:ext cx="82227" cy="2061693"/>
          </a:xfrm>
          <a:prstGeom prst="roundRect">
            <a:avLst/>
          </a:prstGeom>
          <a:solidFill>
            <a:srgbClr val="5152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026" name="Picture 2" descr="Ampel, Stadt Symbol in Ciudad">
            <a:extLst>
              <a:ext uri="{FF2B5EF4-FFF2-40B4-BE49-F238E27FC236}">
                <a16:creationId xmlns:a16="http://schemas.microsoft.com/office/drawing/2014/main" id="{45FDE8C3-B638-4B2A-94B1-67B629D872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5551" y="1577262"/>
            <a:ext cx="675272" cy="782216"/>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1FA4C4A8-9F73-4A2E-B42A-5E46F1FCAE51}"/>
              </a:ext>
            </a:extLst>
          </p:cNvPr>
          <p:cNvPicPr>
            <a:picLocks noChangeAspect="1"/>
          </p:cNvPicPr>
          <p:nvPr/>
        </p:nvPicPr>
        <p:blipFill rotWithShape="1">
          <a:blip r:embed="rId7"/>
          <a:srcRect b="78953"/>
          <a:stretch/>
        </p:blipFill>
        <p:spPr>
          <a:xfrm>
            <a:off x="3418103" y="4644360"/>
            <a:ext cx="670618" cy="499140"/>
          </a:xfrm>
          <a:prstGeom prst="rect">
            <a:avLst/>
          </a:prstGeom>
        </p:spPr>
      </p:pic>
      <p:pic>
        <p:nvPicPr>
          <p:cNvPr id="6" name="Grafik 5" descr="Ein Bild, das Text, Wasser, draußen enthält.&#10;&#10;Automatisch generierte Beschreibung">
            <a:extLst>
              <a:ext uri="{FF2B5EF4-FFF2-40B4-BE49-F238E27FC236}">
                <a16:creationId xmlns:a16="http://schemas.microsoft.com/office/drawing/2014/main" id="{E73D2C34-B8F0-42D4-9B0A-632D094805B3}"/>
              </a:ext>
            </a:extLst>
          </p:cNvPr>
          <p:cNvPicPr>
            <a:picLocks noChangeAspect="1"/>
          </p:cNvPicPr>
          <p:nvPr/>
        </p:nvPicPr>
        <p:blipFill>
          <a:blip r:embed="rId8"/>
          <a:stretch>
            <a:fillRect/>
          </a:stretch>
        </p:blipFill>
        <p:spPr>
          <a:xfrm>
            <a:off x="5373514" y="1928033"/>
            <a:ext cx="1226229" cy="1790841"/>
          </a:xfrm>
          <a:prstGeom prst="rect">
            <a:avLst/>
          </a:prstGeom>
        </p:spPr>
      </p:pic>
      <p:pic>
        <p:nvPicPr>
          <p:cNvPr id="14" name="Grafik 13" descr="Ein Bild, das Text, draußen, Person, Baum enthält.&#10;&#10;Automatisch generierte Beschreibung">
            <a:extLst>
              <a:ext uri="{FF2B5EF4-FFF2-40B4-BE49-F238E27FC236}">
                <a16:creationId xmlns:a16="http://schemas.microsoft.com/office/drawing/2014/main" id="{C5D3384E-951E-47E7-87BC-38813562028F}"/>
              </a:ext>
            </a:extLst>
          </p:cNvPr>
          <p:cNvPicPr>
            <a:picLocks noChangeAspect="1"/>
          </p:cNvPicPr>
          <p:nvPr/>
        </p:nvPicPr>
        <p:blipFill>
          <a:blip r:embed="rId9"/>
          <a:stretch>
            <a:fillRect/>
          </a:stretch>
        </p:blipFill>
        <p:spPr>
          <a:xfrm>
            <a:off x="7248902" y="1933153"/>
            <a:ext cx="1225795" cy="1790208"/>
          </a:xfrm>
          <a:prstGeom prst="rect">
            <a:avLst/>
          </a:prstGeom>
        </p:spPr>
      </p:pic>
    </p:spTree>
    <p:extLst>
      <p:ext uri="{BB962C8B-B14F-4D97-AF65-F5344CB8AC3E}">
        <p14:creationId xmlns:p14="http://schemas.microsoft.com/office/powerpoint/2010/main" val="22141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Target group exclusion</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325952"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The size of the target group is largely determined by the chosen motif</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If your target group does not feel addressed by your advertising motif, it will ignore your advertisement</a:t>
            </a:r>
            <a:r>
              <a:rPr kumimoji="0" lang="de-CH" sz="1200" b="0" i="0" u="none" strike="noStrike" kern="1200" cap="none" spc="0" normalizeH="0" baseline="0" noProof="0">
                <a:ln>
                  <a:noFill/>
                </a:ln>
                <a:solidFill>
                  <a:srgbClr val="6D001D"/>
                </a:solidFill>
                <a:effectLst/>
                <a:uLnTx/>
                <a:uFillTx/>
                <a:latin typeface="Arial"/>
                <a:ea typeface="+mn-ea"/>
                <a:cs typeface="+mn-cs"/>
              </a:rPr>
              <a:t>.</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en-US" sz="1000">
                <a:solidFill>
                  <a:srgbClr val="000000"/>
                </a:solidFill>
                <a:latin typeface="Arial"/>
              </a:rPr>
              <a:t>Reach is not only defined by media performance, but is also influenced above all by the motif chosen</a:t>
            </a:r>
            <a:r>
              <a:rPr kumimoji="0" lang="de-DE" sz="10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Always use the strongest selling benefit argument for your design that is relevant and therefore of interest to a large part of your target group. The more people feel addressed within your desired target group, the greater your success will be</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a:extLst>
              <a:ext uri="{FF2B5EF4-FFF2-40B4-BE49-F238E27FC236}">
                <a16:creationId xmlns:a16="http://schemas.microsoft.com/office/drawing/2014/main" id="{F9F16419-DF31-40F3-9FE3-4CA8FD8AB5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pic>
        <p:nvPicPr>
          <p:cNvPr id="9" name="Grafik 8" descr="Ein Bild, das Text, draußen, Person, Baum enthält.&#10;&#10;Automatisch generierte Beschreibung">
            <a:extLst>
              <a:ext uri="{FF2B5EF4-FFF2-40B4-BE49-F238E27FC236}">
                <a16:creationId xmlns:a16="http://schemas.microsoft.com/office/drawing/2014/main" id="{9762BDA8-690C-417C-AEA7-15B802C97ACE}"/>
              </a:ext>
            </a:extLst>
          </p:cNvPr>
          <p:cNvPicPr>
            <a:picLocks noChangeAspect="1"/>
          </p:cNvPicPr>
          <p:nvPr/>
        </p:nvPicPr>
        <p:blipFill>
          <a:blip r:embed="rId4"/>
          <a:stretch>
            <a:fillRect/>
          </a:stretch>
        </p:blipFill>
        <p:spPr>
          <a:xfrm>
            <a:off x="7249161" y="1928863"/>
            <a:ext cx="1220823" cy="1782947"/>
          </a:xfrm>
          <a:prstGeom prst="rect">
            <a:avLst/>
          </a:prstGeom>
        </p:spPr>
      </p:pic>
    </p:spTree>
    <p:extLst>
      <p:ext uri="{BB962C8B-B14F-4D97-AF65-F5344CB8AC3E}">
        <p14:creationId xmlns:p14="http://schemas.microsoft.com/office/powerpoint/2010/main" val="225528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3</a:t>
            </a:r>
            <a:br>
              <a:rPr lang="de-DE"/>
            </a:br>
            <a:r>
              <a:rPr lang="de-CH"/>
              <a:t>Wrong associations</a:t>
            </a:r>
            <a:endParaRPr lang="de-DE" dirty="0"/>
          </a:p>
        </p:txBody>
      </p:sp>
    </p:spTree>
    <p:extLst>
      <p:ext uri="{BB962C8B-B14F-4D97-AF65-F5344CB8AC3E}">
        <p14:creationId xmlns:p14="http://schemas.microsoft.com/office/powerpoint/2010/main" val="276093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3"/>
          <a:stretch>
            <a:fillRect/>
          </a:stretch>
        </p:blipFill>
        <p:spPr>
          <a:xfrm>
            <a:off x="1959494" y="949299"/>
            <a:ext cx="1031359" cy="1031359"/>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3" name="Grafik 22">
            <a:extLst>
              <a:ext uri="{FF2B5EF4-FFF2-40B4-BE49-F238E27FC236}">
                <a16:creationId xmlns:a16="http://schemas.microsoft.com/office/drawing/2014/main" id="{55A791B3-82BC-4BC4-86E3-01216FAEE5E7}"/>
              </a:ext>
            </a:extLst>
          </p:cNvPr>
          <p:cNvPicPr>
            <a:picLocks noChangeAspect="1"/>
          </p:cNvPicPr>
          <p:nvPr/>
        </p:nvPicPr>
        <p:blipFill rotWithShape="1">
          <a:blip r:embed="rId4"/>
          <a:srcRect l="23332"/>
          <a:stretch/>
        </p:blipFill>
        <p:spPr>
          <a:xfrm>
            <a:off x="-5340" y="1421710"/>
            <a:ext cx="2555776" cy="239323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Wrong associations</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en-US" sz="1400">
                <a:solidFill>
                  <a:srgbClr val="C3141E"/>
                </a:solidFill>
              </a:rPr>
              <a:t>Each creation triggers certain - learned - associations that may be congruent</a:t>
            </a:r>
            <a:r>
              <a:rPr lang="de-DE" sz="1400">
                <a:solidFill>
                  <a:srgbClr val="C3141E"/>
                </a:solidFill>
              </a:rPr>
              <a:t> </a:t>
            </a:r>
            <a:endParaRPr lang="de-CH" dirty="0"/>
          </a:p>
        </p:txBody>
      </p:sp>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252205" y="1088226"/>
            <a:ext cx="1475132" cy="504056"/>
          </a:xfrm>
          <a:prstGeom prst="rect">
            <a:avLst/>
          </a:prstGeom>
          <a:noFill/>
        </p:spPr>
        <p:txBody>
          <a:bodyPr wrap="square" lIns="0" tIns="0" rIns="0" bIns="0" rtlCol="0">
            <a:noAutofit/>
          </a:bodyPr>
          <a:lstStyle/>
          <a:p>
            <a:pPr algn="ctr"/>
            <a:r>
              <a:rPr lang="en-US" sz="950"/>
              <a:t>Rather not crunchy: (ice cream with melted chocolate)</a:t>
            </a:r>
            <a:r>
              <a:rPr lang="de-CH" sz="950"/>
              <a:t> </a:t>
            </a:r>
            <a:endParaRPr lang="de-CH" sz="950" dirty="0"/>
          </a:p>
        </p:txBody>
      </p:sp>
      <p:sp>
        <p:nvSpPr>
          <p:cNvPr id="20" name="Textfeld 19">
            <a:extLst>
              <a:ext uri="{FF2B5EF4-FFF2-40B4-BE49-F238E27FC236}">
                <a16:creationId xmlns:a16="http://schemas.microsoft.com/office/drawing/2014/main" id="{7F1A60DB-8B14-41E3-B0A1-09C6300F1D11}"/>
              </a:ext>
            </a:extLst>
          </p:cNvPr>
          <p:cNvSpPr txBox="1"/>
          <p:nvPr/>
        </p:nvSpPr>
        <p:spPr>
          <a:xfrm>
            <a:off x="7046021" y="1103451"/>
            <a:ext cx="1620180" cy="504056"/>
          </a:xfrm>
          <a:prstGeom prst="rect">
            <a:avLst/>
          </a:prstGeom>
          <a:noFill/>
        </p:spPr>
        <p:txBody>
          <a:bodyPr wrap="square" lIns="0" tIns="0" rIns="0" bIns="0" rtlCol="0">
            <a:noAutofit/>
          </a:bodyPr>
          <a:lstStyle/>
          <a:p>
            <a:pPr algn="ctr"/>
            <a:r>
              <a:rPr lang="en-US" sz="950"/>
              <a:t>Crunchy (ice cream with broken chocolate)</a:t>
            </a:r>
            <a:r>
              <a:rPr lang="de-DE" sz="950"/>
              <a:t> </a:t>
            </a:r>
            <a:endParaRPr lang="de-CH" sz="950" dirty="0"/>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8" name="Grafik 27" descr="Ein Bild, das Text, Pflanze, Blatt enthält.&#10;&#10;Automatisch generierte Beschreibung">
            <a:extLst>
              <a:ext uri="{FF2B5EF4-FFF2-40B4-BE49-F238E27FC236}">
                <a16:creationId xmlns:a16="http://schemas.microsoft.com/office/drawing/2014/main" id="{C24387B5-0D10-412D-9E23-04328B549D6D}"/>
              </a:ext>
            </a:extLst>
          </p:cNvPr>
          <p:cNvPicPr>
            <a:picLocks noChangeAspect="1"/>
          </p:cNvPicPr>
          <p:nvPr/>
        </p:nvPicPr>
        <p:blipFill rotWithShape="1">
          <a:blip r:embed="rId6"/>
          <a:srcRect l="39954" t="57179"/>
          <a:stretch/>
        </p:blipFill>
        <p:spPr>
          <a:xfrm>
            <a:off x="83" y="3582023"/>
            <a:ext cx="2592930" cy="698441"/>
          </a:xfrm>
          <a:prstGeom prst="rect">
            <a:avLst/>
          </a:prstGeom>
        </p:spPr>
      </p:pic>
      <p:sp>
        <p:nvSpPr>
          <p:cNvPr id="24" name="Rechteck 23">
            <a:extLst>
              <a:ext uri="{FF2B5EF4-FFF2-40B4-BE49-F238E27FC236}">
                <a16:creationId xmlns:a16="http://schemas.microsoft.com/office/drawing/2014/main" id="{23CB8BCB-6975-4C74-9171-A9768AC79C4C}"/>
              </a:ext>
            </a:extLst>
          </p:cNvPr>
          <p:cNvSpPr/>
          <p:nvPr/>
        </p:nvSpPr>
        <p:spPr>
          <a:xfrm>
            <a:off x="-1" y="4276093"/>
            <a:ext cx="2591805" cy="99570"/>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7" name="Grafik 26" descr="Ein Bild, das Spielzeug, Puppe, Vektorgrafiken enthält.&#10;&#10;Automatisch generierte Beschreibung">
            <a:extLst>
              <a:ext uri="{FF2B5EF4-FFF2-40B4-BE49-F238E27FC236}">
                <a16:creationId xmlns:a16="http://schemas.microsoft.com/office/drawing/2014/main" id="{6EA08AF0-97DB-4F5A-89E2-9F9FBC1C08DB}"/>
              </a:ext>
            </a:extLst>
          </p:cNvPr>
          <p:cNvPicPr>
            <a:picLocks noChangeAspect="1"/>
          </p:cNvPicPr>
          <p:nvPr/>
        </p:nvPicPr>
        <p:blipFill>
          <a:blip r:embed="rId7"/>
          <a:stretch>
            <a:fillRect/>
          </a:stretch>
        </p:blipFill>
        <p:spPr>
          <a:xfrm>
            <a:off x="2461896" y="2233438"/>
            <a:ext cx="1670182" cy="2193841"/>
          </a:xfrm>
          <a:prstGeom prst="rect">
            <a:avLst/>
          </a:prstGeom>
          <a:effectLst>
            <a:outerShdw blurRad="50800" dist="38100" dir="2700000" algn="tl" rotWithShape="0">
              <a:prstClr val="black">
                <a:alpha val="40000"/>
              </a:prstClr>
            </a:outerShdw>
          </a:effectLst>
        </p:spPr>
      </p:pic>
      <p:pic>
        <p:nvPicPr>
          <p:cNvPr id="6" name="Grafik 5" descr="Ein Bild, das Text, Kuchen, Geburtstag, drinnen enthält.&#10;&#10;Automatisch generierte Beschreibung">
            <a:extLst>
              <a:ext uri="{FF2B5EF4-FFF2-40B4-BE49-F238E27FC236}">
                <a16:creationId xmlns:a16="http://schemas.microsoft.com/office/drawing/2014/main" id="{8A29D279-7056-49B0-99E1-913F10ED1E23}"/>
              </a:ext>
            </a:extLst>
          </p:cNvPr>
          <p:cNvPicPr>
            <a:picLocks noChangeAspect="1"/>
          </p:cNvPicPr>
          <p:nvPr/>
        </p:nvPicPr>
        <p:blipFill>
          <a:blip r:embed="rId8"/>
          <a:stretch>
            <a:fillRect/>
          </a:stretch>
        </p:blipFill>
        <p:spPr>
          <a:xfrm>
            <a:off x="7246377" y="1932332"/>
            <a:ext cx="1214180" cy="1773245"/>
          </a:xfrm>
          <a:prstGeom prst="rect">
            <a:avLst/>
          </a:prstGeom>
        </p:spPr>
      </p:pic>
      <p:pic>
        <p:nvPicPr>
          <p:cNvPr id="9" name="Grafik 8" descr="Ein Bild, das Text, drinnen, Dessert, ausgestaltet enthält.&#10;&#10;Automatisch generierte Beschreibung">
            <a:extLst>
              <a:ext uri="{FF2B5EF4-FFF2-40B4-BE49-F238E27FC236}">
                <a16:creationId xmlns:a16="http://schemas.microsoft.com/office/drawing/2014/main" id="{D1B657D0-76B5-4E6C-A410-18CAEA0E180B}"/>
              </a:ext>
            </a:extLst>
          </p:cNvPr>
          <p:cNvPicPr>
            <a:picLocks noChangeAspect="1"/>
          </p:cNvPicPr>
          <p:nvPr/>
        </p:nvPicPr>
        <p:blipFill>
          <a:blip r:embed="rId9"/>
          <a:stretch>
            <a:fillRect/>
          </a:stretch>
        </p:blipFill>
        <p:spPr>
          <a:xfrm>
            <a:off x="5375317" y="1921049"/>
            <a:ext cx="1218574" cy="1779662"/>
          </a:xfrm>
          <a:prstGeom prst="rect">
            <a:avLst/>
          </a:prstGeom>
        </p:spPr>
      </p:pic>
      <p:pic>
        <p:nvPicPr>
          <p:cNvPr id="14" name="Grafik 13" descr="Ein Bild, das Person, darstellend, Anzug, Linie enthält.&#10;&#10;Automatisch generierte Beschreibung">
            <a:extLst>
              <a:ext uri="{FF2B5EF4-FFF2-40B4-BE49-F238E27FC236}">
                <a16:creationId xmlns:a16="http://schemas.microsoft.com/office/drawing/2014/main" id="{175BB4DC-3466-487B-93A9-4AB3B2562B65}"/>
              </a:ext>
            </a:extLst>
          </p:cNvPr>
          <p:cNvPicPr>
            <a:picLocks noChangeAspect="1"/>
          </p:cNvPicPr>
          <p:nvPr/>
        </p:nvPicPr>
        <p:blipFill rotWithShape="1">
          <a:blip r:embed="rId10"/>
          <a:srcRect l="83589" b="51509"/>
          <a:stretch/>
        </p:blipFill>
        <p:spPr>
          <a:xfrm flipH="1">
            <a:off x="6250293" y="1996737"/>
            <a:ext cx="992190" cy="25057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447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Wrong associations</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82189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If something is not right, we do not buy it</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Sometimes creations are chosen, during the decoding of which unwanted misdirection happens in people's minds</a:t>
            </a:r>
            <a:r>
              <a:rPr kumimoji="0" lang="de-CH" sz="1200" b="0" i="0" u="none" strike="noStrike" kern="1200" cap="none" spc="0" normalizeH="0" baseline="0" noProof="0">
                <a:ln>
                  <a:noFill/>
                </a:ln>
                <a:solidFill>
                  <a:srgbClr val="6D001D"/>
                </a:solidFill>
                <a:effectLst/>
                <a:uLnTx/>
                <a:uFillTx/>
                <a:latin typeface="Arial"/>
                <a:ea typeface="+mn-ea"/>
                <a:cs typeface="+mn-cs"/>
              </a:rPr>
              <a:t>.</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If, for example, an ice cream, which is culturally learned to stand for </a:t>
            </a:r>
            <a:r>
              <a:rPr kumimoji="0" lang="de-DE"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mn-ea"/>
                <a:cs typeface="+mn-cs"/>
              </a:rPr>
              <a:t>cold</a:t>
            </a:r>
            <a:r>
              <a:rPr kumimoji="0" lang="de-DE"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mn-ea"/>
                <a:cs typeface="+mn-cs"/>
              </a:rPr>
              <a:t>, is depicted with a </a:t>
            </a:r>
            <a:r>
              <a:rPr kumimoji="0" lang="de-DE"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mn-ea"/>
                <a:cs typeface="+mn-cs"/>
              </a:rPr>
              <a:t>melted</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 chocolate coating, then an undesirable dissonance between expectation and message is created. In the worst case, this leads to a refusal to buy, because the goal (cooling/refreshment) does not correspond to the product promise made visually</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Verify that your motif actually evokes the right and desired associations that align with your message and the value proposition of your brand or product.</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Text, Kuchen, Geburtstag, drinnen enthält.&#10;&#10;Automatisch generierte Beschreibung">
            <a:extLst>
              <a:ext uri="{FF2B5EF4-FFF2-40B4-BE49-F238E27FC236}">
                <a16:creationId xmlns:a16="http://schemas.microsoft.com/office/drawing/2014/main" id="{923BBA3C-908D-4A40-AA68-D8693E231197}"/>
              </a:ext>
            </a:extLst>
          </p:cNvPr>
          <p:cNvPicPr>
            <a:picLocks noChangeAspect="1"/>
          </p:cNvPicPr>
          <p:nvPr/>
        </p:nvPicPr>
        <p:blipFill>
          <a:blip r:embed="rId4"/>
          <a:stretch>
            <a:fillRect/>
          </a:stretch>
        </p:blipFill>
        <p:spPr>
          <a:xfrm>
            <a:off x="7246377" y="1927619"/>
            <a:ext cx="1214180" cy="1773245"/>
          </a:xfrm>
          <a:prstGeom prst="rect">
            <a:avLst/>
          </a:prstGeom>
        </p:spPr>
      </p:pic>
      <p:sp>
        <p:nvSpPr>
          <p:cNvPr id="3" name="Rectangle 1">
            <a:extLst>
              <a:ext uri="{FF2B5EF4-FFF2-40B4-BE49-F238E27FC236}">
                <a16:creationId xmlns:a16="http://schemas.microsoft.com/office/drawing/2014/main" id="{FE3689B2-BA8F-E484-35A6-721F7E60F853}"/>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22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4</a:t>
            </a:r>
            <a:br>
              <a:rPr lang="de-DE"/>
            </a:br>
            <a:r>
              <a:rPr lang="de-CH"/>
              <a:t>No campaign effect</a:t>
            </a:r>
            <a:endParaRPr lang="de-DE" dirty="0"/>
          </a:p>
        </p:txBody>
      </p:sp>
    </p:spTree>
    <p:extLst>
      <p:ext uri="{BB962C8B-B14F-4D97-AF65-F5344CB8AC3E}">
        <p14:creationId xmlns:p14="http://schemas.microsoft.com/office/powerpoint/2010/main" val="69818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No campaign effect</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Unfavorable if different motifs are not perceived as a coherent campaign</a:t>
            </a:r>
            <a:endParaRPr lang="de-CH" dirty="0"/>
          </a:p>
        </p:txBody>
      </p:sp>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306345" y="1080804"/>
            <a:ext cx="3168352"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Same campaign, but visually very different motifs make it difficult for people to perceive the campaign as belonging together</a:t>
            </a:r>
            <a:r>
              <a:rPr kumimoji="0" lang="de-CH" sz="950" b="0" i="0" u="none" strike="noStrike" kern="1200" cap="none" spc="0" normalizeH="0" baseline="0" noProof="0">
                <a:ln>
                  <a:noFill/>
                </a:ln>
                <a:solidFill>
                  <a:srgbClr val="000000"/>
                </a:solidFill>
                <a:effectLst/>
                <a:uLnTx/>
                <a:uFillTx/>
                <a:latin typeface="Arial"/>
                <a:ea typeface="+mn-ea"/>
                <a:cs typeface="+mn-cs"/>
              </a:rPr>
              <a: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3" name="L-Form 22">
            <a:extLst>
              <a:ext uri="{FF2B5EF4-FFF2-40B4-BE49-F238E27FC236}">
                <a16:creationId xmlns:a16="http://schemas.microsoft.com/office/drawing/2014/main" id="{8021F9CC-EC01-44A0-8623-A0F9C353B075}"/>
              </a:ext>
            </a:extLst>
          </p:cNvPr>
          <p:cNvSpPr/>
          <p:nvPr/>
        </p:nvSpPr>
        <p:spPr>
          <a:xfrm rot="18909701">
            <a:off x="7667089" y="1648701"/>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descr="Ein Bild, das Text, Person, drinnen enthält.&#10;&#10;Automatisch generierte Beschreibung">
            <a:extLst>
              <a:ext uri="{FF2B5EF4-FFF2-40B4-BE49-F238E27FC236}">
                <a16:creationId xmlns:a16="http://schemas.microsoft.com/office/drawing/2014/main" id="{EB3FB77E-3445-43DD-B033-E192D5E8506D}"/>
              </a:ext>
            </a:extLst>
          </p:cNvPr>
          <p:cNvPicPr>
            <a:picLocks noChangeAspect="1"/>
          </p:cNvPicPr>
          <p:nvPr/>
        </p:nvPicPr>
        <p:blipFill>
          <a:blip r:embed="rId4"/>
          <a:stretch>
            <a:fillRect/>
          </a:stretch>
        </p:blipFill>
        <p:spPr>
          <a:xfrm>
            <a:off x="7248350" y="1925690"/>
            <a:ext cx="1226347" cy="1788924"/>
          </a:xfrm>
          <a:prstGeom prst="rect">
            <a:avLst/>
          </a:prstGeom>
        </p:spPr>
      </p:pic>
      <p:pic>
        <p:nvPicPr>
          <p:cNvPr id="14" name="Grafik 13" descr="Ein Bild, das Person, darstellend, Anzug, Linie enthält.&#10;&#10;Automatisch generierte Beschreibung">
            <a:extLst>
              <a:ext uri="{FF2B5EF4-FFF2-40B4-BE49-F238E27FC236}">
                <a16:creationId xmlns:a16="http://schemas.microsoft.com/office/drawing/2014/main" id="{1B1861C7-F92B-4735-8675-348A37B2E7F4}"/>
              </a:ext>
            </a:extLst>
          </p:cNvPr>
          <p:cNvPicPr>
            <a:picLocks noChangeAspect="1"/>
          </p:cNvPicPr>
          <p:nvPr/>
        </p:nvPicPr>
        <p:blipFill rotWithShape="1">
          <a:blip r:embed="rId5"/>
          <a:srcRect l="54519" r="28938" b="51283"/>
          <a:stretch/>
        </p:blipFill>
        <p:spPr>
          <a:xfrm>
            <a:off x="2705694" y="2031359"/>
            <a:ext cx="995516" cy="2505759"/>
          </a:xfrm>
          <a:prstGeom prst="rect">
            <a:avLst/>
          </a:prstGeom>
          <a:effectLst>
            <a:outerShdw blurRad="50800" dist="38100" dir="2700000" algn="tl" rotWithShape="0">
              <a:prstClr val="black">
                <a:alpha val="40000"/>
              </a:prstClr>
            </a:outerShdw>
          </a:effectLst>
        </p:spPr>
      </p:pic>
      <p:pic>
        <p:nvPicPr>
          <p:cNvPr id="22" name="Grafik 21" descr="Ein Bild, das Person, darstellend, Anzug, Linie enthält.&#10;&#10;Automatisch generierte Beschreibung">
            <a:extLst>
              <a:ext uri="{FF2B5EF4-FFF2-40B4-BE49-F238E27FC236}">
                <a16:creationId xmlns:a16="http://schemas.microsoft.com/office/drawing/2014/main" id="{B6C31663-3090-47B3-A0E4-750DC0E5ABD8}"/>
              </a:ext>
            </a:extLst>
          </p:cNvPr>
          <p:cNvPicPr>
            <a:picLocks noChangeAspect="1"/>
          </p:cNvPicPr>
          <p:nvPr/>
        </p:nvPicPr>
        <p:blipFill rotWithShape="1">
          <a:blip r:embed="rId5"/>
          <a:srcRect l="71219" r="16364" b="50000"/>
          <a:stretch/>
        </p:blipFill>
        <p:spPr>
          <a:xfrm>
            <a:off x="4263699" y="1965368"/>
            <a:ext cx="747229" cy="2571750"/>
          </a:xfrm>
          <a:prstGeom prst="rect">
            <a:avLst/>
          </a:prstGeom>
          <a:effectLst>
            <a:outerShdw blurRad="50800" dist="38100" dir="2700000" algn="tl" rotWithShape="0">
              <a:prstClr val="black">
                <a:alpha val="40000"/>
              </a:prstClr>
            </a:outerShdw>
          </a:effectLst>
        </p:spPr>
      </p:pic>
      <p:pic>
        <p:nvPicPr>
          <p:cNvPr id="27" name="Grafik 26">
            <a:extLst>
              <a:ext uri="{FF2B5EF4-FFF2-40B4-BE49-F238E27FC236}">
                <a16:creationId xmlns:a16="http://schemas.microsoft.com/office/drawing/2014/main" id="{5813CCEE-EC55-4824-8B2C-81B0BA4B8FD9}"/>
              </a:ext>
            </a:extLst>
          </p:cNvPr>
          <p:cNvPicPr>
            <a:picLocks noChangeAspect="1"/>
          </p:cNvPicPr>
          <p:nvPr/>
        </p:nvPicPr>
        <p:blipFill rotWithShape="1">
          <a:blip r:embed="rId6"/>
          <a:srcRect r="81025" b="70549"/>
          <a:stretch/>
        </p:blipFill>
        <p:spPr>
          <a:xfrm>
            <a:off x="72402" y="1239192"/>
            <a:ext cx="2114851" cy="3324712"/>
          </a:xfrm>
          <a:prstGeom prst="rect">
            <a:avLst/>
          </a:prstGeom>
        </p:spPr>
      </p:pic>
      <p:pic>
        <p:nvPicPr>
          <p:cNvPr id="28" name="Picture 6" descr="PNG Free Grass Cartoon – Free Download">
            <a:extLst>
              <a:ext uri="{FF2B5EF4-FFF2-40B4-BE49-F238E27FC236}">
                <a16:creationId xmlns:a16="http://schemas.microsoft.com/office/drawing/2014/main" id="{8A85FE65-641D-47E6-BC55-F0CA5660FC2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618" t="62392" r="2269"/>
          <a:stretch/>
        </p:blipFill>
        <p:spPr bwMode="auto">
          <a:xfrm>
            <a:off x="-9437" y="3681646"/>
            <a:ext cx="2637222" cy="61829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Blumen - Kostenlose Ökologie und umwelt Icons">
            <a:extLst>
              <a:ext uri="{FF2B5EF4-FFF2-40B4-BE49-F238E27FC236}">
                <a16:creationId xmlns:a16="http://schemas.microsoft.com/office/drawing/2014/main" id="{B9C111D6-311C-403D-BF97-0D27E73D90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597" y="3628074"/>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꽃 - 무료 자연개 아이콘">
            <a:extLst>
              <a:ext uri="{FF2B5EF4-FFF2-40B4-BE49-F238E27FC236}">
                <a16:creationId xmlns:a16="http://schemas.microsoft.com/office/drawing/2014/main" id="{46011A79-5B14-4269-86F8-0F6EB726ED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0009" y="3820876"/>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Text, Person, drinnen enthält.&#10;&#10;Automatisch generierte Beschreibung">
            <a:extLst>
              <a:ext uri="{FF2B5EF4-FFF2-40B4-BE49-F238E27FC236}">
                <a16:creationId xmlns:a16="http://schemas.microsoft.com/office/drawing/2014/main" id="{2CE84D86-CD6F-4658-9210-2B49C81E6CD9}"/>
              </a:ext>
            </a:extLst>
          </p:cNvPr>
          <p:cNvPicPr>
            <a:picLocks noChangeAspect="1"/>
          </p:cNvPicPr>
          <p:nvPr/>
        </p:nvPicPr>
        <p:blipFill>
          <a:blip r:embed="rId10"/>
          <a:stretch>
            <a:fillRect/>
          </a:stretch>
        </p:blipFill>
        <p:spPr>
          <a:xfrm>
            <a:off x="5370968" y="1925325"/>
            <a:ext cx="1227795" cy="1791037"/>
          </a:xfrm>
          <a:prstGeom prst="rect">
            <a:avLst/>
          </a:prstGeom>
        </p:spPr>
      </p:pic>
    </p:spTree>
    <p:extLst>
      <p:ext uri="{BB962C8B-B14F-4D97-AF65-F5344CB8AC3E}">
        <p14:creationId xmlns:p14="http://schemas.microsoft.com/office/powerpoint/2010/main" val="179983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No campaign effect</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1 + 1 should not make less than 2</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The use of different motifs is a good way to address different target groups</a:t>
            </a:r>
            <a:r>
              <a:rPr kumimoji="0" lang="de-CH" sz="1200" b="0" i="0" u="none" strike="noStrike" kern="1200" cap="none" spc="0" normalizeH="0" baseline="0" noProof="0">
                <a:ln>
                  <a:noFill/>
                </a:ln>
                <a:solidFill>
                  <a:srgbClr val="6D001D"/>
                </a:solidFill>
                <a:effectLst/>
                <a:uLnTx/>
                <a:uFillTx/>
                <a:latin typeface="Arial"/>
                <a:ea typeface="+mn-ea"/>
                <a:cs typeface="+mn-cs"/>
              </a:rPr>
              <a:t>.</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However, if the motifs differ too much from each other in the dominant visual elements, the campaign will no longer be perceived by the population as belonging together, which will result in a deterioration of the advertising effect.</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Make sure that your motifs are recognized as belonging together within a campaign and ideally even reinforce each other. Due to the distance effect, the use of the same colors and the placement of the central effect elements in the same position always helps.</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Grafik 8" descr="Ein Bild, das Text, Person, drinnen enthält.&#10;&#10;Automatisch generierte Beschreibung">
            <a:extLst>
              <a:ext uri="{FF2B5EF4-FFF2-40B4-BE49-F238E27FC236}">
                <a16:creationId xmlns:a16="http://schemas.microsoft.com/office/drawing/2014/main" id="{E15E72C9-F84F-4F39-95B4-C044820B92DE}"/>
              </a:ext>
            </a:extLst>
          </p:cNvPr>
          <p:cNvPicPr>
            <a:picLocks noChangeAspect="1"/>
          </p:cNvPicPr>
          <p:nvPr/>
        </p:nvPicPr>
        <p:blipFill>
          <a:blip r:embed="rId4"/>
          <a:stretch>
            <a:fillRect/>
          </a:stretch>
        </p:blipFill>
        <p:spPr>
          <a:xfrm>
            <a:off x="7248350" y="1929656"/>
            <a:ext cx="1226347" cy="1791014"/>
          </a:xfrm>
          <a:prstGeom prst="rect">
            <a:avLst/>
          </a:prstGeom>
        </p:spPr>
      </p:pic>
    </p:spTree>
    <p:extLst>
      <p:ext uri="{BB962C8B-B14F-4D97-AF65-F5344CB8AC3E}">
        <p14:creationId xmlns:p14="http://schemas.microsoft.com/office/powerpoint/2010/main" val="129208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de-CH"/>
              <a:t>Overview of design tutorials</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Basic</a:t>
            </a:r>
            <a:endParaRPr kumimoji="0" lang="de-CH"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t>
            </a:r>
            <a:r>
              <a:rPr lang="en-US" sz="1200">
                <a:solidFill>
                  <a:schemeClr val="bg1"/>
                </a:solidFill>
                <a:effectLst>
                  <a:outerShdw blurRad="38100" dist="38100" dir="2700000" algn="tl">
                    <a:srgbClr val="000000">
                      <a:alpha val="43137"/>
                    </a:srgbClr>
                  </a:outerShdw>
                </a:effectLst>
              </a:rPr>
              <a:t>Consider physiological and medium-specific aspects)</a:t>
            </a:r>
            <a:endParaRPr kumimoji="0" lang="de-CH" sz="1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Advanced</a:t>
            </a:r>
            <a:r>
              <a:rPr kumimoji="0" lang="de-CH" sz="16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t>
            </a:r>
            <a:r>
              <a:rPr lang="en-US" sz="1200">
                <a:solidFill>
                  <a:schemeClr val="bg1"/>
                </a:solidFill>
                <a:effectLst>
                  <a:outerShdw blurRad="38100" dist="38100" dir="2700000" algn="tl">
                    <a:srgbClr val="000000">
                      <a:alpha val="43137"/>
                    </a:srgbClr>
                  </a:outerShdw>
                </a:effectLst>
              </a:rPr>
              <a:t>Use cognitive aspects to control perception &amp; attention</a:t>
            </a:r>
            <a:r>
              <a:rPr kumimoji="0" lang="de-CH" sz="12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t>
            </a:r>
            <a:endParaRPr kumimoji="0" lang="de-CH" sz="1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Expert</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t>
            </a:r>
            <a:r>
              <a:rPr lang="en-US" sz="1200">
                <a:solidFill>
                  <a:schemeClr val="bg1"/>
                </a:solidFill>
                <a:effectLst>
                  <a:outerShdw blurRad="38100" dist="38100" dir="2700000" algn="tl">
                    <a:srgbClr val="000000">
                      <a:alpha val="43137"/>
                    </a:srgbClr>
                  </a:outerShdw>
                </a:effectLst>
              </a:rPr>
              <a:t>Incorporate cognitive aspects of information processing and learning</a:t>
            </a:r>
            <a:r>
              <a:rPr kumimoji="0" lang="de-CH" sz="12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mn-ea"/>
                <a:cs typeface="+mn-cs"/>
              </a:rPr>
              <a:t>)</a:t>
            </a:r>
            <a:endParaRPr kumimoji="0" lang="de-CH" sz="1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0" name="Rechteck 29">
            <a:extLst>
              <a:ext uri="{FF2B5EF4-FFF2-40B4-BE49-F238E27FC236}">
                <a16:creationId xmlns:a16="http://schemas.microsoft.com/office/drawing/2014/main" id="{EF6CB9DC-E49B-44AF-AC3E-2376DAC7538B}"/>
              </a:ext>
            </a:extLst>
          </p:cNvPr>
          <p:cNvSpPr/>
          <p:nvPr/>
        </p:nvSpPr>
        <p:spPr>
          <a:xfrm>
            <a:off x="323528"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2" name="Rechteck 31">
            <a:extLst>
              <a:ext uri="{FF2B5EF4-FFF2-40B4-BE49-F238E27FC236}">
                <a16:creationId xmlns:a16="http://schemas.microsoft.com/office/drawing/2014/main" id="{736AA567-6695-464D-A33B-57E55BC2EBD7}"/>
              </a:ext>
            </a:extLst>
          </p:cNvPr>
          <p:cNvSpPr/>
          <p:nvPr/>
        </p:nvSpPr>
        <p:spPr>
          <a:xfrm>
            <a:off x="3224898" y="1419622"/>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3" name="Grafik 32">
            <a:extLst>
              <a:ext uri="{FF2B5EF4-FFF2-40B4-BE49-F238E27FC236}">
                <a16:creationId xmlns:a16="http://schemas.microsoft.com/office/drawing/2014/main" id="{8CB81A81-6F01-41BC-A61F-94F0ED91D057}"/>
              </a:ext>
            </a:extLst>
          </p:cNvPr>
          <p:cNvPicPr>
            <a:picLocks noChangeAspect="1"/>
          </p:cNvPicPr>
          <p:nvPr/>
        </p:nvPicPr>
        <p:blipFill>
          <a:blip r:embed="rId3"/>
          <a:stretch>
            <a:fillRect/>
          </a:stretch>
        </p:blipFill>
        <p:spPr>
          <a:xfrm>
            <a:off x="8331175" y="4354804"/>
            <a:ext cx="318385" cy="581985"/>
          </a:xfrm>
          <a:prstGeom prst="rect">
            <a:avLst/>
          </a:prstGeom>
        </p:spPr>
      </p:pic>
    </p:spTree>
    <p:extLst>
      <p:ext uri="{BB962C8B-B14F-4D97-AF65-F5344CB8AC3E}">
        <p14:creationId xmlns:p14="http://schemas.microsoft.com/office/powerpoint/2010/main" val="31171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5</a:t>
            </a:r>
            <a:br>
              <a:rPr lang="de-DE"/>
            </a:br>
            <a:r>
              <a:rPr lang="de-CH"/>
              <a:t>Visual focus only</a:t>
            </a:r>
            <a:endParaRPr lang="de-DE" dirty="0"/>
          </a:p>
        </p:txBody>
      </p:sp>
    </p:spTree>
    <p:extLst>
      <p:ext uri="{BB962C8B-B14F-4D97-AF65-F5344CB8AC3E}">
        <p14:creationId xmlns:p14="http://schemas.microsoft.com/office/powerpoint/2010/main" val="417095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1" name="Picture 6" descr="PNG Free Grass Cartoon – Free Download">
            <a:extLst>
              <a:ext uri="{FF2B5EF4-FFF2-40B4-BE49-F238E27FC236}">
                <a16:creationId xmlns:a16="http://schemas.microsoft.com/office/drawing/2014/main" id="{CBABEB74-3965-4FA9-B396-610A737D8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18" t="62392" r="2269"/>
          <a:stretch/>
        </p:blipFill>
        <p:spPr bwMode="auto">
          <a:xfrm>
            <a:off x="2751395" y="3309724"/>
            <a:ext cx="2637222" cy="618296"/>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BF72C920-0E7B-46DC-91AE-9A6DCBD31E24}"/>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l="9821"/>
          <a:stretch/>
        </p:blipFill>
        <p:spPr>
          <a:xfrm>
            <a:off x="-9438" y="1523608"/>
            <a:ext cx="3035594" cy="2416662"/>
          </a:xfrm>
          <a:prstGeom prst="rect">
            <a:avLst/>
          </a:prstGeom>
        </p:spPr>
      </p:pic>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Visual focus only</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Images have the advantage of fast response, but they win with verbal effect elements</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pic>
        <p:nvPicPr>
          <p:cNvPr id="17" name="Grafik 16" descr="Ein Bild, das Person, darstellend, Gruppe, Tänzer enthält.&#10;&#10;Automatisch generierte Beschreibung">
            <a:extLst>
              <a:ext uri="{FF2B5EF4-FFF2-40B4-BE49-F238E27FC236}">
                <a16:creationId xmlns:a16="http://schemas.microsoft.com/office/drawing/2014/main" id="{D42EE39B-5374-4404-888A-343126DE680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3"/>
          <a:stretch/>
        </p:blipFill>
        <p:spPr>
          <a:xfrm>
            <a:off x="2890583" y="1894419"/>
            <a:ext cx="1617562" cy="2494102"/>
          </a:xfrm>
          <a:prstGeom prst="rect">
            <a:avLst/>
          </a:prstGeom>
          <a:effectLst>
            <a:outerShdw blurRad="50800" dist="38100" dir="2700000" algn="tl" rotWithShape="0">
              <a:prstClr val="black">
                <a:alpha val="40000"/>
              </a:prstClr>
            </a:outerShdw>
          </a:effectLst>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7"/>
          <a:stretch>
            <a:fillRect/>
          </a:stretch>
        </p:blipFill>
        <p:spPr>
          <a:xfrm>
            <a:off x="2970452" y="1097239"/>
            <a:ext cx="1031359" cy="1031359"/>
          </a:xfrm>
          <a:prstGeom prst="rect">
            <a:avLst/>
          </a:prstGeom>
        </p:spPr>
      </p:pic>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9" name="Textfeld 18">
            <a:extLst>
              <a:ext uri="{FF2B5EF4-FFF2-40B4-BE49-F238E27FC236}">
                <a16:creationId xmlns:a16="http://schemas.microsoft.com/office/drawing/2014/main" id="{25180A8F-24A9-4B7F-A150-D69D2121D461}"/>
              </a:ext>
            </a:extLst>
          </p:cNvPr>
          <p:cNvSpPr txBox="1"/>
          <p:nvPr/>
        </p:nvSpPr>
        <p:spPr>
          <a:xfrm>
            <a:off x="5325988" y="1091832"/>
            <a:ext cx="1296144"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Brand name only visible on the product</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0" name="Textfeld 19">
            <a:extLst>
              <a:ext uri="{FF2B5EF4-FFF2-40B4-BE49-F238E27FC236}">
                <a16:creationId xmlns:a16="http://schemas.microsoft.com/office/drawing/2014/main" id="{7F1A60DB-8B14-41E3-B0A1-09C6300F1D11}"/>
              </a:ext>
            </a:extLst>
          </p:cNvPr>
          <p:cNvSpPr txBox="1"/>
          <p:nvPr/>
        </p:nvSpPr>
        <p:spPr>
          <a:xfrm>
            <a:off x="7038274" y="1098540"/>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Brand name also legible in the headline</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a:extLst>
              <a:ext uri="{FF2B5EF4-FFF2-40B4-BE49-F238E27FC236}">
                <a16:creationId xmlns:a16="http://schemas.microsoft.com/office/drawing/2014/main" id="{14941A26-749A-49DD-B44B-986EEC74905B}"/>
              </a:ext>
            </a:extLst>
          </p:cNvPr>
          <p:cNvPicPr>
            <a:picLocks noChangeAspect="1"/>
          </p:cNvPicPr>
          <p:nvPr/>
        </p:nvPicPr>
        <p:blipFill>
          <a:blip r:embed="rId9"/>
          <a:stretch>
            <a:fillRect/>
          </a:stretch>
        </p:blipFill>
        <p:spPr>
          <a:xfrm>
            <a:off x="5383542" y="1933908"/>
            <a:ext cx="1212524" cy="1770826"/>
          </a:xfrm>
          <a:prstGeom prst="rect">
            <a:avLst/>
          </a:prstGeom>
        </p:spPr>
      </p:pic>
      <p:sp>
        <p:nvSpPr>
          <p:cNvPr id="32" name="Rechteck: abgerundete Ecken 31">
            <a:extLst>
              <a:ext uri="{FF2B5EF4-FFF2-40B4-BE49-F238E27FC236}">
                <a16:creationId xmlns:a16="http://schemas.microsoft.com/office/drawing/2014/main" id="{58E20245-1180-4185-97CD-EEF86F22EDC2}"/>
              </a:ext>
            </a:extLst>
          </p:cNvPr>
          <p:cNvSpPr/>
          <p:nvPr/>
        </p:nvSpPr>
        <p:spPr>
          <a:xfrm>
            <a:off x="801525" y="1518895"/>
            <a:ext cx="1795806" cy="587996"/>
          </a:xfrm>
          <a:prstGeom prst="roundRect">
            <a:avLst>
              <a:gd name="adj" fmla="val 10918"/>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abgerundete Ecken 14">
            <a:extLst>
              <a:ext uri="{FF2B5EF4-FFF2-40B4-BE49-F238E27FC236}">
                <a16:creationId xmlns:a16="http://schemas.microsoft.com/office/drawing/2014/main" id="{F28D95FD-8209-4C06-BDB5-731E2743B898}"/>
              </a:ext>
            </a:extLst>
          </p:cNvPr>
          <p:cNvSpPr/>
          <p:nvPr/>
        </p:nvSpPr>
        <p:spPr>
          <a:xfrm>
            <a:off x="857838" y="1523608"/>
            <a:ext cx="1819373" cy="573856"/>
          </a:xfrm>
          <a:prstGeom prst="roundRect">
            <a:avLst>
              <a:gd name="adj" fmla="val 10918"/>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Textfeld 26">
            <a:extLst>
              <a:ext uri="{FF2B5EF4-FFF2-40B4-BE49-F238E27FC236}">
                <a16:creationId xmlns:a16="http://schemas.microsoft.com/office/drawing/2014/main" id="{A35AA959-7A72-49D8-A480-719A1E8E3ED3}"/>
              </a:ext>
            </a:extLst>
          </p:cNvPr>
          <p:cNvSpPr txBox="1"/>
          <p:nvPr/>
        </p:nvSpPr>
        <p:spPr>
          <a:xfrm>
            <a:off x="1140306" y="1670010"/>
            <a:ext cx="1630950" cy="382767"/>
          </a:xfrm>
          <a:prstGeom prst="rect">
            <a:avLst/>
          </a:prstGeom>
          <a:noFill/>
        </p:spPr>
        <p:txBody>
          <a:bodyPr wrap="square" lIns="0" tIns="0" rIns="0" bIns="0" rtlCol="0">
            <a:noAutofit/>
          </a:bodyPr>
          <a:lstStyle/>
          <a:p>
            <a:pPr algn="ctr"/>
            <a:r>
              <a:rPr lang="de-CH" sz="1800" b="1" dirty="0">
                <a:solidFill>
                  <a:schemeClr val="bg1"/>
                </a:solidFill>
                <a:latin typeface="Arial Black" panose="020B0A04020102020204" pitchFamily="34" charset="0"/>
              </a:rPr>
              <a:t>Drogerie</a:t>
            </a:r>
            <a:endParaRPr lang="de-CH" sz="2400" b="1" dirty="0">
              <a:solidFill>
                <a:schemeClr val="bg1"/>
              </a:solidFill>
              <a:latin typeface="Arial Black" panose="020B0A04020102020204" pitchFamily="34" charset="0"/>
            </a:endParaRPr>
          </a:p>
        </p:txBody>
      </p:sp>
      <p:pic>
        <p:nvPicPr>
          <p:cNvPr id="3074" name="Picture 2">
            <a:extLst>
              <a:ext uri="{FF2B5EF4-FFF2-40B4-BE49-F238E27FC236}">
                <a16:creationId xmlns:a16="http://schemas.microsoft.com/office/drawing/2014/main" id="{C40FFDFE-7994-4C65-A33E-FF63695127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604" y="1569207"/>
            <a:ext cx="466591" cy="4604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lumen - Kostenlose Ökologie und umwelt Icons">
            <a:extLst>
              <a:ext uri="{FF2B5EF4-FFF2-40B4-BE49-F238E27FC236}">
                <a16:creationId xmlns:a16="http://schemas.microsoft.com/office/drawing/2014/main" id="{4A62C38B-4403-47AD-9F6C-7C7C5A1BF4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61701" y="3375767"/>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Blumen - Kostenlose Ökologie und umwelt Icons">
            <a:extLst>
              <a:ext uri="{FF2B5EF4-FFF2-40B4-BE49-F238E27FC236}">
                <a16:creationId xmlns:a16="http://schemas.microsoft.com/office/drawing/2014/main" id="{B94E10A3-3EB9-4EE3-9E63-970113525B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91938" y="338339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Ein Bild, das Text, Flasche enthält.&#10;&#10;Automatisch generierte Beschreibung">
            <a:extLst>
              <a:ext uri="{FF2B5EF4-FFF2-40B4-BE49-F238E27FC236}">
                <a16:creationId xmlns:a16="http://schemas.microsoft.com/office/drawing/2014/main" id="{4D5CE9D0-953A-4A69-92C2-786533C84653}"/>
              </a:ext>
            </a:extLst>
          </p:cNvPr>
          <p:cNvPicPr>
            <a:picLocks noChangeAspect="1"/>
          </p:cNvPicPr>
          <p:nvPr/>
        </p:nvPicPr>
        <p:blipFill>
          <a:blip r:embed="rId12"/>
          <a:stretch>
            <a:fillRect/>
          </a:stretch>
        </p:blipFill>
        <p:spPr>
          <a:xfrm>
            <a:off x="7245348" y="1929998"/>
            <a:ext cx="1222060" cy="1784752"/>
          </a:xfrm>
          <a:prstGeom prst="rect">
            <a:avLst/>
          </a:prstGeom>
        </p:spPr>
      </p:pic>
    </p:spTree>
    <p:extLst>
      <p:ext uri="{BB962C8B-B14F-4D97-AF65-F5344CB8AC3E}">
        <p14:creationId xmlns:p14="http://schemas.microsoft.com/office/powerpoint/2010/main" val="229872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Visual focus only</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6993" y="1877377"/>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3677880" cy="28766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Images are processed visually. Words aurally</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Images are said to have the highest activation potential in advertising. But enriching the motifs with verbal information is advantageous.</a:t>
            </a:r>
            <a:r>
              <a:rPr kumimoji="0" lang="de-CH" sz="1200" b="0" i="0" u="none" strike="noStrike" kern="1200" cap="none" spc="0" normalizeH="0" baseline="0" noProof="0">
                <a:ln>
                  <a:noFill/>
                </a:ln>
                <a:solidFill>
                  <a:srgbClr val="6D001D"/>
                </a:solidFill>
                <a:effectLst/>
                <a:uLnTx/>
                <a:uFillTx/>
                <a:latin typeface="Arial"/>
                <a:ea typeface="+mn-ea"/>
                <a:cs typeface="+mn-cs"/>
              </a:rPr>
              <a:t>  </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Posters are looked at first, and images are processed more quickly by the brain and are also better recognized later. For many brands, however, it can be an advantage if consumers can also name the brand verbally.</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Because reading takes place aurally in the mind, a combination of visual and verbal elements is particularly successful. Therefore, incorporate the brand name into the headline whenever possible. This will ensure the best memory performance. </a:t>
            </a: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5" name="Grafik 14" descr="Ein Bild, das Text, Flasche enthält.&#10;&#10;Automatisch generierte Beschreibung">
            <a:extLst>
              <a:ext uri="{FF2B5EF4-FFF2-40B4-BE49-F238E27FC236}">
                <a16:creationId xmlns:a16="http://schemas.microsoft.com/office/drawing/2014/main" id="{6446E7DB-FB46-43EC-B0F7-10B1E178BEC9}"/>
              </a:ext>
            </a:extLst>
          </p:cNvPr>
          <p:cNvPicPr>
            <a:picLocks noChangeAspect="1"/>
          </p:cNvPicPr>
          <p:nvPr/>
        </p:nvPicPr>
        <p:blipFill>
          <a:blip r:embed="rId4"/>
          <a:stretch>
            <a:fillRect/>
          </a:stretch>
        </p:blipFill>
        <p:spPr>
          <a:xfrm>
            <a:off x="7245348" y="1929998"/>
            <a:ext cx="1222060" cy="1784752"/>
          </a:xfrm>
          <a:prstGeom prst="rect">
            <a:avLst/>
          </a:prstGeom>
        </p:spPr>
      </p:pic>
    </p:spTree>
    <p:extLst>
      <p:ext uri="{BB962C8B-B14F-4D97-AF65-F5344CB8AC3E}">
        <p14:creationId xmlns:p14="http://schemas.microsoft.com/office/powerpoint/2010/main" val="261243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6</a:t>
            </a:r>
            <a:br>
              <a:rPr lang="de-DE"/>
            </a:br>
            <a:r>
              <a:rPr lang="de-CH"/>
              <a:t>No consistency</a:t>
            </a:r>
            <a:endParaRPr lang="de-DE" dirty="0"/>
          </a:p>
        </p:txBody>
      </p:sp>
    </p:spTree>
    <p:extLst>
      <p:ext uri="{BB962C8B-B14F-4D97-AF65-F5344CB8AC3E}">
        <p14:creationId xmlns:p14="http://schemas.microsoft.com/office/powerpoint/2010/main" val="426708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47" name="Rechteck 46">
            <a:extLst>
              <a:ext uri="{FF2B5EF4-FFF2-40B4-BE49-F238E27FC236}">
                <a16:creationId xmlns:a16="http://schemas.microsoft.com/office/drawing/2014/main" id="{28E48342-F2BB-49BB-BCFC-FEB1E38D2271}"/>
              </a:ext>
            </a:extLst>
          </p:cNvPr>
          <p:cNvSpPr/>
          <p:nvPr/>
        </p:nvSpPr>
        <p:spPr>
          <a:xfrm>
            <a:off x="3245856" y="1102647"/>
            <a:ext cx="5903583" cy="39352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5" name="Rechteck 44">
            <a:extLst>
              <a:ext uri="{FF2B5EF4-FFF2-40B4-BE49-F238E27FC236}">
                <a16:creationId xmlns:a16="http://schemas.microsoft.com/office/drawing/2014/main" id="{65D3129F-A0E1-472B-8198-FE8B8431C8AC}"/>
              </a:ext>
            </a:extLst>
          </p:cNvPr>
          <p:cNvSpPr/>
          <p:nvPr/>
        </p:nvSpPr>
        <p:spPr>
          <a:xfrm>
            <a:off x="3245856" y="1603313"/>
            <a:ext cx="5903583" cy="231638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8" name="Picture 8" descr="Window - Free icons">
            <a:extLst>
              <a:ext uri="{FF2B5EF4-FFF2-40B4-BE49-F238E27FC236}">
                <a16:creationId xmlns:a16="http://schemas.microsoft.com/office/drawing/2014/main" id="{7A99E233-8F2C-4F4E-92DC-936C4B22B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831" y="2040920"/>
            <a:ext cx="1082196" cy="1082196"/>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No consistency</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Each new performance starts again at the beginning</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4"/>
          <a:stretch>
            <a:fillRect/>
          </a:stretch>
        </p:blipFill>
        <p:spPr>
          <a:xfrm>
            <a:off x="1112526" y="1018706"/>
            <a:ext cx="1031359" cy="1031359"/>
          </a:xfrm>
          <a:prstGeom prst="rect">
            <a:avLst/>
          </a:prstGeom>
        </p:spPr>
      </p:pic>
      <p:pic>
        <p:nvPicPr>
          <p:cNvPr id="2056" name="Picture 8" descr="Window - Free icons">
            <a:extLst>
              <a:ext uri="{FF2B5EF4-FFF2-40B4-BE49-F238E27FC236}">
                <a16:creationId xmlns:a16="http://schemas.microsoft.com/office/drawing/2014/main" id="{0EBFF8E7-95B9-41FA-AC02-A519256C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5643" y="2040920"/>
            <a:ext cx="1082196" cy="1082196"/>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546E2781-E087-408E-B581-39D76241C2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8" name="Grafik 17">
            <a:extLst>
              <a:ext uri="{FF2B5EF4-FFF2-40B4-BE49-F238E27FC236}">
                <a16:creationId xmlns:a16="http://schemas.microsoft.com/office/drawing/2014/main" id="{1A593BB0-AA7C-4A6C-BE43-1938C4B8885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21" name="L-Form 20">
            <a:extLst>
              <a:ext uri="{FF2B5EF4-FFF2-40B4-BE49-F238E27FC236}">
                <a16:creationId xmlns:a16="http://schemas.microsoft.com/office/drawing/2014/main" id="{11823ED4-BDF7-4026-A096-BC2F4F0A9EBD}"/>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L-Form 21">
            <a:extLst>
              <a:ext uri="{FF2B5EF4-FFF2-40B4-BE49-F238E27FC236}">
                <a16:creationId xmlns:a16="http://schemas.microsoft.com/office/drawing/2014/main" id="{9AA75ABE-A953-491E-B841-1F904E457712}"/>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54" name="Picture 6" descr="PNG Free Grass Cartoon – Free Download">
            <a:extLst>
              <a:ext uri="{FF2B5EF4-FFF2-40B4-BE49-F238E27FC236}">
                <a16:creationId xmlns:a16="http://schemas.microsoft.com/office/drawing/2014/main" id="{348320AE-23B1-45D3-99D6-8BFEEA37D9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2392"/>
          <a:stretch/>
        </p:blipFill>
        <p:spPr bwMode="auto">
          <a:xfrm>
            <a:off x="-5439" y="3503459"/>
            <a:ext cx="3251295" cy="42449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B14FD69F-2800-471B-8792-21010EF1DEAD}"/>
              </a:ext>
            </a:extLst>
          </p:cNvPr>
          <p:cNvSpPr txBox="1"/>
          <p:nvPr/>
        </p:nvSpPr>
        <p:spPr>
          <a:xfrm>
            <a:off x="5587859" y="4075168"/>
            <a:ext cx="792088" cy="216734"/>
          </a:xfrm>
          <a:prstGeom prst="rect">
            <a:avLst/>
          </a:prstGeom>
          <a:noFill/>
        </p:spPr>
        <p:txBody>
          <a:bodyPr wrap="square" lIns="0" tIns="0" rIns="0" bIns="0" rtlCol="0">
            <a:noAutofit/>
          </a:bodyPr>
          <a:lstStyle/>
          <a:p>
            <a:pPr algn="ctr"/>
            <a:r>
              <a:rPr lang="de-CH" b="1" dirty="0"/>
              <a:t>2021</a:t>
            </a:r>
          </a:p>
        </p:txBody>
      </p:sp>
      <p:sp>
        <p:nvSpPr>
          <p:cNvPr id="53" name="Rechteck: abgerundete Ecken 52">
            <a:extLst>
              <a:ext uri="{FF2B5EF4-FFF2-40B4-BE49-F238E27FC236}">
                <a16:creationId xmlns:a16="http://schemas.microsoft.com/office/drawing/2014/main" id="{FE024BB4-065B-4498-BEB9-969E63751C89}"/>
              </a:ext>
            </a:extLst>
          </p:cNvPr>
          <p:cNvSpPr/>
          <p:nvPr/>
        </p:nvSpPr>
        <p:spPr>
          <a:xfrm>
            <a:off x="2249907" y="2117878"/>
            <a:ext cx="79042" cy="186052"/>
          </a:xfrm>
          <a:prstGeom prst="roundRect">
            <a:avLst>
              <a:gd name="adj" fmla="val 46114"/>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4" name="Grafik 43">
            <a:extLst>
              <a:ext uri="{FF2B5EF4-FFF2-40B4-BE49-F238E27FC236}">
                <a16:creationId xmlns:a16="http://schemas.microsoft.com/office/drawing/2014/main" id="{408691B7-12C7-4C01-8C05-9E70A3A2ED8A}"/>
              </a:ext>
            </a:extLst>
          </p:cNvPr>
          <p:cNvPicPr>
            <a:picLocks noChangeAspect="1"/>
          </p:cNvPicPr>
          <p:nvPr/>
        </p:nvPicPr>
        <p:blipFill rotWithShape="1">
          <a:blip r:embed="rId7"/>
          <a:srcRect t="78205" r="75890"/>
          <a:stretch/>
        </p:blipFill>
        <p:spPr>
          <a:xfrm>
            <a:off x="-340410" y="2072356"/>
            <a:ext cx="2305805" cy="2111179"/>
          </a:xfrm>
          <a:prstGeom prst="rect">
            <a:avLst/>
          </a:prstGeom>
        </p:spPr>
      </p:pic>
      <p:sp>
        <p:nvSpPr>
          <p:cNvPr id="24" name="Textfeld 23">
            <a:extLst>
              <a:ext uri="{FF2B5EF4-FFF2-40B4-BE49-F238E27FC236}">
                <a16:creationId xmlns:a16="http://schemas.microsoft.com/office/drawing/2014/main" id="{40200509-2064-4C72-92FE-E5CFC8767561}"/>
              </a:ext>
            </a:extLst>
          </p:cNvPr>
          <p:cNvSpPr txBox="1"/>
          <p:nvPr/>
        </p:nvSpPr>
        <p:spPr>
          <a:xfrm>
            <a:off x="7452320" y="4075168"/>
            <a:ext cx="792088" cy="216734"/>
          </a:xfrm>
          <a:prstGeom prst="rect">
            <a:avLst/>
          </a:prstGeom>
          <a:noFill/>
        </p:spPr>
        <p:txBody>
          <a:bodyPr wrap="square" lIns="0" tIns="0" rIns="0" bIns="0" rtlCol="0">
            <a:noAutofit/>
          </a:bodyPr>
          <a:lstStyle/>
          <a:p>
            <a:pPr algn="ctr"/>
            <a:r>
              <a:rPr lang="de-CH" b="1" dirty="0"/>
              <a:t>2022</a:t>
            </a:r>
          </a:p>
        </p:txBody>
      </p:sp>
      <p:pic>
        <p:nvPicPr>
          <p:cNvPr id="25" name="Grafik 24">
            <a:extLst>
              <a:ext uri="{FF2B5EF4-FFF2-40B4-BE49-F238E27FC236}">
                <a16:creationId xmlns:a16="http://schemas.microsoft.com/office/drawing/2014/main" id="{8F5FB33B-5A97-40E5-9098-532FA2F4A9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71727" y="1870237"/>
            <a:ext cx="1512168" cy="2505759"/>
          </a:xfrm>
          <a:prstGeom prst="rect">
            <a:avLst/>
          </a:prstGeom>
          <a:effectLst/>
        </p:spPr>
      </p:pic>
      <p:sp>
        <p:nvSpPr>
          <p:cNvPr id="52" name="Rechteck: abgerundete Ecken 51">
            <a:extLst>
              <a:ext uri="{FF2B5EF4-FFF2-40B4-BE49-F238E27FC236}">
                <a16:creationId xmlns:a16="http://schemas.microsoft.com/office/drawing/2014/main" id="{F803D5B4-F011-406B-9E03-83F84CA912FA}"/>
              </a:ext>
            </a:extLst>
          </p:cNvPr>
          <p:cNvSpPr/>
          <p:nvPr/>
        </p:nvSpPr>
        <p:spPr>
          <a:xfrm rot="19607424">
            <a:off x="2154040" y="1857355"/>
            <a:ext cx="1074993" cy="58490"/>
          </a:xfrm>
          <a:prstGeom prst="round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L-Form 25">
            <a:extLst>
              <a:ext uri="{FF2B5EF4-FFF2-40B4-BE49-F238E27FC236}">
                <a16:creationId xmlns:a16="http://schemas.microsoft.com/office/drawing/2014/main" id="{A71825CF-768D-4751-A0FD-FD9FF3B9F3B6}"/>
              </a:ext>
            </a:extLst>
          </p:cNvPr>
          <p:cNvSpPr/>
          <p:nvPr/>
        </p:nvSpPr>
        <p:spPr>
          <a:xfrm rot="18909701">
            <a:off x="4230063" y="1640592"/>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Textfeld 26">
            <a:extLst>
              <a:ext uri="{FF2B5EF4-FFF2-40B4-BE49-F238E27FC236}">
                <a16:creationId xmlns:a16="http://schemas.microsoft.com/office/drawing/2014/main" id="{9CE0628A-A0B3-49FB-9957-4A7A7D731832}"/>
              </a:ext>
            </a:extLst>
          </p:cNvPr>
          <p:cNvSpPr txBox="1"/>
          <p:nvPr/>
        </p:nvSpPr>
        <p:spPr>
          <a:xfrm>
            <a:off x="3924019" y="4068357"/>
            <a:ext cx="792088" cy="216734"/>
          </a:xfrm>
          <a:prstGeom prst="rect">
            <a:avLst/>
          </a:prstGeom>
          <a:noFill/>
        </p:spPr>
        <p:txBody>
          <a:bodyPr wrap="square" lIns="0" tIns="0" rIns="0" bIns="0" rtlCol="0">
            <a:noAutofit/>
          </a:bodyPr>
          <a:lstStyle/>
          <a:p>
            <a:pPr algn="ctr"/>
            <a:r>
              <a:rPr lang="de-CH" b="1" dirty="0"/>
              <a:t>2020</a:t>
            </a:r>
          </a:p>
        </p:txBody>
      </p:sp>
      <p:pic>
        <p:nvPicPr>
          <p:cNvPr id="6" name="Grafik 5" descr="Ein Bild, das Text enthält.&#10;&#10;Automatisch generierte Beschreibung">
            <a:extLst>
              <a:ext uri="{FF2B5EF4-FFF2-40B4-BE49-F238E27FC236}">
                <a16:creationId xmlns:a16="http://schemas.microsoft.com/office/drawing/2014/main" id="{6DDBAF1B-813D-48E2-A2C7-4BF3512D90A0}"/>
              </a:ext>
            </a:extLst>
          </p:cNvPr>
          <p:cNvPicPr>
            <a:picLocks noChangeAspect="1"/>
          </p:cNvPicPr>
          <p:nvPr/>
        </p:nvPicPr>
        <p:blipFill>
          <a:blip r:embed="rId8"/>
          <a:stretch>
            <a:fillRect/>
          </a:stretch>
        </p:blipFill>
        <p:spPr>
          <a:xfrm>
            <a:off x="5379543" y="1925687"/>
            <a:ext cx="1219042" cy="1780345"/>
          </a:xfrm>
          <a:prstGeom prst="rect">
            <a:avLst/>
          </a:prstGeom>
        </p:spPr>
      </p:pic>
      <p:pic>
        <p:nvPicPr>
          <p:cNvPr id="8" name="Grafik 7" descr="Ein Bild, das Text, Übungsgerät enthält.&#10;&#10;Automatisch generierte Beschreibung">
            <a:extLst>
              <a:ext uri="{FF2B5EF4-FFF2-40B4-BE49-F238E27FC236}">
                <a16:creationId xmlns:a16="http://schemas.microsoft.com/office/drawing/2014/main" id="{91F0C258-2C78-4844-80DF-71FF027A5C80}"/>
              </a:ext>
            </a:extLst>
          </p:cNvPr>
          <p:cNvPicPr>
            <a:picLocks noChangeAspect="1"/>
          </p:cNvPicPr>
          <p:nvPr/>
        </p:nvPicPr>
        <p:blipFill>
          <a:blip r:embed="rId9"/>
          <a:stretch>
            <a:fillRect/>
          </a:stretch>
        </p:blipFill>
        <p:spPr>
          <a:xfrm>
            <a:off x="3718883" y="1916030"/>
            <a:ext cx="1215083" cy="1774563"/>
          </a:xfrm>
          <a:prstGeom prst="rect">
            <a:avLst/>
          </a:prstGeom>
        </p:spPr>
      </p:pic>
      <p:pic>
        <p:nvPicPr>
          <p:cNvPr id="13" name="Grafik 12" descr="Ein Bild, das Text, Möbel, Sitz, Sofa enthält.&#10;&#10;Automatisch generierte Beschreibung">
            <a:extLst>
              <a:ext uri="{FF2B5EF4-FFF2-40B4-BE49-F238E27FC236}">
                <a16:creationId xmlns:a16="http://schemas.microsoft.com/office/drawing/2014/main" id="{94E5C5E3-9944-417C-8DAB-90E52E01F71D}"/>
              </a:ext>
            </a:extLst>
          </p:cNvPr>
          <p:cNvPicPr>
            <a:picLocks noChangeAspect="1"/>
          </p:cNvPicPr>
          <p:nvPr/>
        </p:nvPicPr>
        <p:blipFill>
          <a:blip r:embed="rId10"/>
          <a:stretch>
            <a:fillRect/>
          </a:stretch>
        </p:blipFill>
        <p:spPr>
          <a:xfrm>
            <a:off x="7254437" y="1930200"/>
            <a:ext cx="1213225" cy="1771850"/>
          </a:xfrm>
          <a:prstGeom prst="rect">
            <a:avLst/>
          </a:prstGeom>
        </p:spPr>
      </p:pic>
      <p:pic>
        <p:nvPicPr>
          <p:cNvPr id="20" name="Grafik 19" descr="Ein Bild, das Person, darstellend, Anzug, Linie enthält.&#10;&#10;Automatisch generierte Beschreibung">
            <a:extLst>
              <a:ext uri="{FF2B5EF4-FFF2-40B4-BE49-F238E27FC236}">
                <a16:creationId xmlns:a16="http://schemas.microsoft.com/office/drawing/2014/main" id="{B090581D-8E4A-4D64-8D24-89CF9099CB56}"/>
              </a:ext>
            </a:extLst>
          </p:cNvPr>
          <p:cNvPicPr>
            <a:picLocks noChangeAspect="1"/>
          </p:cNvPicPr>
          <p:nvPr/>
        </p:nvPicPr>
        <p:blipFill rotWithShape="1">
          <a:blip r:embed="rId11"/>
          <a:srcRect l="35823" r="46273" b="51400"/>
          <a:stretch/>
        </p:blipFill>
        <p:spPr>
          <a:xfrm>
            <a:off x="1025174" y="1981109"/>
            <a:ext cx="1077394" cy="2499742"/>
          </a:xfrm>
          <a:prstGeom prst="rect">
            <a:avLst/>
          </a:prstGeom>
          <a:effectLst>
            <a:outerShdw blurRad="50800" dist="38100" dir="2700000" algn="tl" rotWithShape="0">
              <a:prstClr val="black">
                <a:alpha val="40000"/>
              </a:prstClr>
            </a:outerShdw>
          </a:effectLst>
        </p:spPr>
      </p:pic>
      <p:pic>
        <p:nvPicPr>
          <p:cNvPr id="39" name="Picture 4" descr="Blumen - Kostenlose Ökologie und umwelt Icons">
            <a:extLst>
              <a:ext uri="{FF2B5EF4-FFF2-40B4-BE49-F238E27FC236}">
                <a16:creationId xmlns:a16="http://schemas.microsoft.com/office/drawing/2014/main" id="{EDE1F6BB-808F-4BE1-9ABE-FB708CDA45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91938" y="338339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Blumen - Kostenlose Ökologie und umwelt Icons">
            <a:extLst>
              <a:ext uri="{FF2B5EF4-FFF2-40B4-BE49-F238E27FC236}">
                <a16:creationId xmlns:a16="http://schemas.microsoft.com/office/drawing/2014/main" id="{C74019D4-3313-4E82-A7D6-8D38805380E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5385" y="3425315"/>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꽃 - 무료 자연개 아이콘">
            <a:extLst>
              <a:ext uri="{FF2B5EF4-FFF2-40B4-BE49-F238E27FC236}">
                <a16:creationId xmlns:a16="http://schemas.microsoft.com/office/drawing/2014/main" id="{89156CEF-0E7C-4CBB-B6C0-A170478A994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6971" y="3429756"/>
            <a:ext cx="278160" cy="278160"/>
          </a:xfrm>
          <a:prstGeom prst="rect">
            <a:avLst/>
          </a:prstGeom>
          <a:noFill/>
          <a:extLst>
            <a:ext uri="{909E8E84-426E-40DD-AFC4-6F175D3DCCD1}">
              <a14:hiddenFill xmlns:a14="http://schemas.microsoft.com/office/drawing/2010/main">
                <a:solidFill>
                  <a:srgbClr val="FFFFFF"/>
                </a:solidFill>
              </a14:hiddenFill>
            </a:ext>
          </a:extLst>
        </p:spPr>
      </p:pic>
      <p:sp>
        <p:nvSpPr>
          <p:cNvPr id="35" name="Rechteck: abgerundete Ecken 34">
            <a:extLst>
              <a:ext uri="{FF2B5EF4-FFF2-40B4-BE49-F238E27FC236}">
                <a16:creationId xmlns:a16="http://schemas.microsoft.com/office/drawing/2014/main" id="{D404A5E4-5BE9-463F-8C85-5AB7B543F9CC}"/>
              </a:ext>
            </a:extLst>
          </p:cNvPr>
          <p:cNvSpPr/>
          <p:nvPr/>
        </p:nvSpPr>
        <p:spPr>
          <a:xfrm rot="19607424">
            <a:off x="2134634" y="1843949"/>
            <a:ext cx="1103432" cy="45719"/>
          </a:xfrm>
          <a:prstGeom prst="round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4" name="Rechteck: abgerundete Ecken 33">
            <a:extLst>
              <a:ext uri="{FF2B5EF4-FFF2-40B4-BE49-F238E27FC236}">
                <a16:creationId xmlns:a16="http://schemas.microsoft.com/office/drawing/2014/main" id="{75655710-9951-41B0-A16F-FE3A6D5AFA3D}"/>
              </a:ext>
            </a:extLst>
          </p:cNvPr>
          <p:cNvSpPr/>
          <p:nvPr/>
        </p:nvSpPr>
        <p:spPr>
          <a:xfrm>
            <a:off x="2212224" y="2131821"/>
            <a:ext cx="79042" cy="186052"/>
          </a:xfrm>
          <a:prstGeom prst="roundRect">
            <a:avLst>
              <a:gd name="adj" fmla="val 46114"/>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7" name="Freihandform: Form 36">
            <a:extLst>
              <a:ext uri="{FF2B5EF4-FFF2-40B4-BE49-F238E27FC236}">
                <a16:creationId xmlns:a16="http://schemas.microsoft.com/office/drawing/2014/main" id="{36016BFD-0445-4A6A-8EA4-91514DC90312}"/>
              </a:ext>
            </a:extLst>
          </p:cNvPr>
          <p:cNvSpPr/>
          <p:nvPr/>
        </p:nvSpPr>
        <p:spPr>
          <a:xfrm>
            <a:off x="2288381" y="1619250"/>
            <a:ext cx="854869" cy="559594"/>
          </a:xfrm>
          <a:custGeom>
            <a:avLst/>
            <a:gdLst>
              <a:gd name="connsiteX0" fmla="*/ 0 w 854869"/>
              <a:gd name="connsiteY0" fmla="*/ 559594 h 559594"/>
              <a:gd name="connsiteX1" fmla="*/ 854869 w 854869"/>
              <a:gd name="connsiteY1" fmla="*/ 0 h 559594"/>
              <a:gd name="connsiteX2" fmla="*/ 850107 w 854869"/>
              <a:gd name="connsiteY2" fmla="*/ 535781 h 559594"/>
              <a:gd name="connsiteX3" fmla="*/ 0 w 854869"/>
              <a:gd name="connsiteY3" fmla="*/ 559594 h 559594"/>
            </a:gdLst>
            <a:ahLst/>
            <a:cxnLst>
              <a:cxn ang="0">
                <a:pos x="connsiteX0" y="connsiteY0"/>
              </a:cxn>
              <a:cxn ang="0">
                <a:pos x="connsiteX1" y="connsiteY1"/>
              </a:cxn>
              <a:cxn ang="0">
                <a:pos x="connsiteX2" y="connsiteY2"/>
              </a:cxn>
              <a:cxn ang="0">
                <a:pos x="connsiteX3" y="connsiteY3"/>
              </a:cxn>
            </a:cxnLst>
            <a:rect l="l" t="t" r="r" b="b"/>
            <a:pathLst>
              <a:path w="854869" h="559594">
                <a:moveTo>
                  <a:pt x="0" y="559594"/>
                </a:moveTo>
                <a:lnTo>
                  <a:pt x="854869" y="0"/>
                </a:lnTo>
                <a:cubicBezTo>
                  <a:pt x="853282" y="178594"/>
                  <a:pt x="851694" y="357187"/>
                  <a:pt x="850107" y="535781"/>
                </a:cubicBezTo>
                <a:lnTo>
                  <a:pt x="0" y="559594"/>
                </a:lnTo>
                <a:close/>
              </a:path>
            </a:pathLst>
          </a:cu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5" name="Rechteck: abgerundete Ecken 54">
            <a:extLst>
              <a:ext uri="{FF2B5EF4-FFF2-40B4-BE49-F238E27FC236}">
                <a16:creationId xmlns:a16="http://schemas.microsoft.com/office/drawing/2014/main" id="{3EEE94F9-41FD-4517-9B13-D72D9321AB25}"/>
              </a:ext>
            </a:extLst>
          </p:cNvPr>
          <p:cNvSpPr/>
          <p:nvPr/>
        </p:nvSpPr>
        <p:spPr>
          <a:xfrm>
            <a:off x="2288382" y="2152715"/>
            <a:ext cx="850106" cy="45719"/>
          </a:xfrm>
          <a:prstGeom prst="round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6" name="Rechteck 55">
            <a:extLst>
              <a:ext uri="{FF2B5EF4-FFF2-40B4-BE49-F238E27FC236}">
                <a16:creationId xmlns:a16="http://schemas.microsoft.com/office/drawing/2014/main" id="{8D23F561-4497-43DD-952F-0F2A210534AB}"/>
              </a:ext>
            </a:extLst>
          </p:cNvPr>
          <p:cNvSpPr/>
          <p:nvPr/>
        </p:nvSpPr>
        <p:spPr>
          <a:xfrm>
            <a:off x="3141038" y="1591368"/>
            <a:ext cx="108000" cy="605066"/>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6" name="Rechteck 45">
            <a:extLst>
              <a:ext uri="{FF2B5EF4-FFF2-40B4-BE49-F238E27FC236}">
                <a16:creationId xmlns:a16="http://schemas.microsoft.com/office/drawing/2014/main" id="{B09EA57D-5D4C-4DEA-A163-7FB254936618}"/>
              </a:ext>
            </a:extLst>
          </p:cNvPr>
          <p:cNvSpPr/>
          <p:nvPr/>
        </p:nvSpPr>
        <p:spPr>
          <a:xfrm>
            <a:off x="3142106" y="1489454"/>
            <a:ext cx="5996430" cy="113125"/>
          </a:xfrm>
          <a:prstGeom prst="rect">
            <a:avLst/>
          </a:prstGeom>
          <a:solidFill>
            <a:schemeClr val="tx2">
              <a:lumMod val="25000"/>
              <a:lumOff val="75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6" name="Ellipse 35">
            <a:extLst>
              <a:ext uri="{FF2B5EF4-FFF2-40B4-BE49-F238E27FC236}">
                <a16:creationId xmlns:a16="http://schemas.microsoft.com/office/drawing/2014/main" id="{11451A99-203F-4A4A-968A-19D6FDF37BD8}"/>
              </a:ext>
            </a:extLst>
          </p:cNvPr>
          <p:cNvSpPr/>
          <p:nvPr/>
        </p:nvSpPr>
        <p:spPr>
          <a:xfrm>
            <a:off x="3089576" y="1511151"/>
            <a:ext cx="108000" cy="108000"/>
          </a:xfrm>
          <a:prstGeom prst="ellips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3" name="Textfeld 22">
            <a:extLst>
              <a:ext uri="{FF2B5EF4-FFF2-40B4-BE49-F238E27FC236}">
                <a16:creationId xmlns:a16="http://schemas.microsoft.com/office/drawing/2014/main" id="{7BCDABA5-6BDA-4983-AE41-27097E8BCE82}"/>
              </a:ext>
            </a:extLst>
          </p:cNvPr>
          <p:cNvSpPr txBox="1"/>
          <p:nvPr/>
        </p:nvSpPr>
        <p:spPr>
          <a:xfrm>
            <a:off x="4340864" y="1431903"/>
            <a:ext cx="3261441" cy="214884"/>
          </a:xfrm>
          <a:prstGeom prst="rect">
            <a:avLst/>
          </a:prstGeom>
          <a:noFill/>
        </p:spPr>
        <p:txBody>
          <a:bodyPr wrap="square" lIns="0" tIns="0" rIns="0" bIns="0" rtlCol="0" anchor="ctr">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Constantly changing design prevents learning effects</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103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No consistency</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3677880" cy="314638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Success comes from repeating the same message</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Strong brands are created in people's minds through permanent repetition of the same emotional message</a:t>
            </a:r>
            <a:r>
              <a:rPr kumimoji="0" lang="de-CH" sz="1200" b="0" i="0" u="none" strike="noStrike" kern="1200" cap="none" spc="0" normalizeH="0" baseline="0" noProof="0">
                <a:ln>
                  <a:noFill/>
                </a:ln>
                <a:solidFill>
                  <a:srgbClr val="6D001D"/>
                </a:solidFill>
                <a:effectLst/>
                <a:uLnTx/>
                <a:uFillTx/>
                <a:latin typeface="Arial"/>
                <a:ea typeface="+mn-ea"/>
                <a:cs typeface="+mn-cs"/>
              </a:rPr>
              <a:t>. </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Learning, remembering, anchoring and recognizing are based on the building effect of repetition. In addition, repeated visibility also increases trust and competence attribution in the advertising company. If you keep changing your design and messages, you lose the recognition value and start your journey all over again each time.</a:t>
            </a: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a:ln>
                  <a:noFill/>
                </a:ln>
                <a:solidFill>
                  <a:srgbClr val="000000"/>
                </a:solidFill>
                <a:effectLst/>
                <a:uLnTx/>
                <a:uFillTx/>
                <a:latin typeface="Arial"/>
                <a:ea typeface="+mn-ea"/>
                <a:cs typeface="+mn-cs"/>
              </a:rPr>
              <a:t>Recommendation</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The most effective advertising images are those that do not change over a long period of time. Consistency and continuity in the message and in the visual design are therefore very central levers for a lasting advertising impact.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Grafik 8" descr="Ein Bild, das Text, Möbel, Sitz, Sofa enthält.&#10;&#10;Automatisch generierte Beschreibung">
            <a:extLst>
              <a:ext uri="{FF2B5EF4-FFF2-40B4-BE49-F238E27FC236}">
                <a16:creationId xmlns:a16="http://schemas.microsoft.com/office/drawing/2014/main" id="{708F38CC-4606-42A1-9681-44BC444C9FAC}"/>
              </a:ext>
            </a:extLst>
          </p:cNvPr>
          <p:cNvPicPr>
            <a:picLocks noChangeAspect="1"/>
          </p:cNvPicPr>
          <p:nvPr/>
        </p:nvPicPr>
        <p:blipFill>
          <a:blip r:embed="rId4"/>
          <a:stretch>
            <a:fillRect/>
          </a:stretch>
        </p:blipFill>
        <p:spPr>
          <a:xfrm>
            <a:off x="7254437" y="1930200"/>
            <a:ext cx="1213225" cy="1771850"/>
          </a:xfrm>
          <a:prstGeom prst="rect">
            <a:avLst/>
          </a:prstGeom>
        </p:spPr>
      </p:pic>
    </p:spTree>
    <p:extLst>
      <p:ext uri="{BB962C8B-B14F-4D97-AF65-F5344CB8AC3E}">
        <p14:creationId xmlns:p14="http://schemas.microsoft.com/office/powerpoint/2010/main" val="13452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Table of contents «Expert»</a:t>
            </a:r>
            <a:endParaRPr lang="de-DE" dirty="0"/>
          </a:p>
        </p:txBody>
      </p:sp>
      <p:sp>
        <p:nvSpPr>
          <p:cNvPr id="7" name="Inhaltsplatzhalter 5">
            <a:extLst>
              <a:ext uri="{FF2B5EF4-FFF2-40B4-BE49-F238E27FC236}">
                <a16:creationId xmlns:a16="http://schemas.microsoft.com/office/drawing/2014/main" id="{72EA71B2-66E5-707C-B574-02ECD5F0C424}"/>
              </a:ext>
            </a:extLst>
          </p:cNvPr>
          <p:cNvSpPr txBox="1">
            <a:spLocks/>
          </p:cNvSpPr>
          <p:nvPr/>
        </p:nvSpPr>
        <p:spPr>
          <a:xfrm>
            <a:off x="336550" y="1276350"/>
            <a:ext cx="6589187" cy="3321130"/>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r>
              <a:rPr lang="de-DE"/>
              <a:t>Starting point</a:t>
            </a:r>
          </a:p>
          <a:p>
            <a:r>
              <a:rPr lang="de-DE"/>
              <a:t>6 potential disruptive factors </a:t>
            </a:r>
          </a:p>
          <a:p>
            <a:r>
              <a:rPr lang="de-DE" b="1"/>
              <a:t>Summary</a:t>
            </a:r>
          </a:p>
          <a:p>
            <a:pPr marL="255118" indent="-255118">
              <a:buFont typeface="+mj-lt"/>
              <a:buAutoNum type="arabicPeriod"/>
            </a:pPr>
            <a:endParaRPr lang="de-DE" dirty="0"/>
          </a:p>
        </p:txBody>
      </p:sp>
    </p:spTree>
    <p:extLst>
      <p:ext uri="{BB962C8B-B14F-4D97-AF65-F5344CB8AC3E}">
        <p14:creationId xmlns:p14="http://schemas.microsoft.com/office/powerpoint/2010/main" val="1644678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pic>
        <p:nvPicPr>
          <p:cNvPr id="8" name="Grafik 7">
            <a:extLst>
              <a:ext uri="{FF2B5EF4-FFF2-40B4-BE49-F238E27FC236}">
                <a16:creationId xmlns:a16="http://schemas.microsoft.com/office/drawing/2014/main" id="{F860E34A-D944-43C2-A21A-93A6CFC389EC}"/>
              </a:ext>
            </a:extLst>
          </p:cNvPr>
          <p:cNvPicPr>
            <a:picLocks noChangeAspect="1"/>
          </p:cNvPicPr>
          <p:nvPr/>
        </p:nvPicPr>
        <p:blipFill>
          <a:blip r:embed="rId3"/>
          <a:stretch>
            <a:fillRect/>
          </a:stretch>
        </p:blipFill>
        <p:spPr>
          <a:xfrm>
            <a:off x="2095452" y="3004475"/>
            <a:ext cx="979808" cy="1623795"/>
          </a:xfrm>
          <a:prstGeom prst="rect">
            <a:avLst/>
          </a:prstGeom>
        </p:spPr>
      </p:pic>
      <p:pic>
        <p:nvPicPr>
          <p:cNvPr id="5" name="Grafik 4">
            <a:extLst>
              <a:ext uri="{FF2B5EF4-FFF2-40B4-BE49-F238E27FC236}">
                <a16:creationId xmlns:a16="http://schemas.microsoft.com/office/drawing/2014/main" id="{3BE4F5B9-5B7F-4F22-80A7-E69E6312FE8C}"/>
              </a:ext>
            </a:extLst>
          </p:cNvPr>
          <p:cNvPicPr>
            <a:picLocks noChangeAspect="1"/>
          </p:cNvPicPr>
          <p:nvPr/>
        </p:nvPicPr>
        <p:blipFill>
          <a:blip r:embed="rId4"/>
          <a:stretch>
            <a:fillRect/>
          </a:stretch>
        </p:blipFill>
        <p:spPr>
          <a:xfrm>
            <a:off x="5044087" y="1267065"/>
            <a:ext cx="968073" cy="1604347"/>
          </a:xfrm>
          <a:prstGeom prst="rect">
            <a:avLst/>
          </a:prstGeom>
        </p:spPr>
      </p:pic>
      <p:pic>
        <p:nvPicPr>
          <p:cNvPr id="4" name="Grafik 3">
            <a:extLst>
              <a:ext uri="{FF2B5EF4-FFF2-40B4-BE49-F238E27FC236}">
                <a16:creationId xmlns:a16="http://schemas.microsoft.com/office/drawing/2014/main" id="{91BE5FFE-2062-402B-B755-80AA9257F6F9}"/>
              </a:ext>
            </a:extLst>
          </p:cNvPr>
          <p:cNvPicPr>
            <a:picLocks noChangeAspect="1"/>
          </p:cNvPicPr>
          <p:nvPr/>
        </p:nvPicPr>
        <p:blipFill>
          <a:blip r:embed="rId5"/>
          <a:stretch>
            <a:fillRect/>
          </a:stretch>
        </p:blipFill>
        <p:spPr>
          <a:xfrm>
            <a:off x="2091390" y="1282904"/>
            <a:ext cx="968442" cy="1604958"/>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de-DE"/>
              <a:t>The </a:t>
            </a:r>
            <a:r>
              <a:rPr lang="de-DE" b="1"/>
              <a:t>6</a:t>
            </a:r>
            <a:r>
              <a:rPr lang="de-DE"/>
              <a:t> disruptive factors at a glance</a:t>
            </a:r>
            <a:endParaRPr lang="de-DE"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4" name="Rechteck 13">
            <a:extLst>
              <a:ext uri="{FF2B5EF4-FFF2-40B4-BE49-F238E27FC236}">
                <a16:creationId xmlns:a16="http://schemas.microsoft.com/office/drawing/2014/main" id="{514AB6C5-704A-4E99-B799-F4EB155F643E}"/>
              </a:ext>
            </a:extLst>
          </p:cNvPr>
          <p:cNvSpPr/>
          <p:nvPr/>
        </p:nvSpPr>
        <p:spPr>
          <a:xfrm>
            <a:off x="3203848"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6156176"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7" name="Rechteck 16">
            <a:extLst>
              <a:ext uri="{FF2B5EF4-FFF2-40B4-BE49-F238E27FC236}">
                <a16:creationId xmlns:a16="http://schemas.microsoft.com/office/drawing/2014/main" id="{9A221E44-58B9-46A5-9490-CA346132CB5C}"/>
              </a:ext>
            </a:extLst>
          </p:cNvPr>
          <p:cNvSpPr/>
          <p:nvPr/>
        </p:nvSpPr>
        <p:spPr>
          <a:xfrm>
            <a:off x="3208611"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6160939"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Content Placeholder 5">
            <a:extLst>
              <a:ext uri="{FF2B5EF4-FFF2-40B4-BE49-F238E27FC236}">
                <a16:creationId xmlns:a16="http://schemas.microsoft.com/office/drawing/2014/main" id="{ECDBFC88-81FF-4A70-9011-9E3AB439F95F}"/>
              </a:ext>
            </a:extLst>
          </p:cNvPr>
          <p:cNvSpPr txBox="1">
            <a:spLocks/>
          </p:cNvSpPr>
          <p:nvPr/>
        </p:nvSpPr>
        <p:spPr>
          <a:xfrm>
            <a:off x="332776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t>Target group exclusion</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en-US" sz="800">
                <a:solidFill>
                  <a:srgbClr val="323232"/>
                </a:solidFill>
              </a:rPr>
              <a:t>Make sure your motif is relevant to a large part of your target group</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Risk of confusion</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Check whether your design is not inadvertently assigned to another company / industry on cursory viewing</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6286454"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Wrong associations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Make sure that the associations triggered with your design are congruent with your product features and brand</a:t>
            </a:r>
            <a:r>
              <a:rPr kumimoji="0" lang="de-CH" sz="800" b="0" i="0" u="none" strike="noStrike" kern="1200" cap="none" spc="0" normalizeH="0" baseline="0" noProof="0">
                <a:ln>
                  <a:noFill/>
                </a:ln>
                <a:solidFill>
                  <a:srgbClr val="323232"/>
                </a:solidFill>
                <a:effectLst/>
                <a:uLnTx/>
                <a:uFillTx/>
                <a:latin typeface="Arial"/>
                <a:ea typeface="+mn-ea"/>
                <a:cs typeface="Arial"/>
              </a:rPr>
              <a:t> </a:t>
            </a:r>
            <a:endParaRPr kumimoji="0" lang="de-CH" sz="800" b="0" i="0" u="none" strike="noStrike" kern="1200" cap="none" spc="0" normalizeH="0" baseline="0" noProof="0" dirty="0">
              <a:ln>
                <a:noFill/>
              </a:ln>
              <a:solidFill>
                <a:srgbClr val="323232"/>
              </a:solidFill>
              <a:effectLst/>
              <a:uLnTx/>
              <a:uFillTx/>
              <a:latin typeface="Arial"/>
              <a:ea typeface="+mn-ea"/>
              <a:cs typeface="Arial"/>
            </a:endParaRPr>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No campaign effect</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a:ln>
                  <a:noFill/>
                </a:ln>
                <a:solidFill>
                  <a:srgbClr val="323232"/>
                </a:solidFill>
                <a:effectLst/>
                <a:uLnTx/>
                <a:uFillTx/>
                <a:latin typeface="Arial"/>
                <a:ea typeface="+mn-ea"/>
                <a:cs typeface="Arial"/>
              </a:rPr>
              <a:t>Multiple motifs make sense in many cases. However, design them in a way that they are perceived as one campaign</a:t>
            </a:r>
            <a:r>
              <a:rPr kumimoji="0" lang="de-CH" sz="800" b="0" i="0" u="none" strike="noStrike" kern="1200" cap="none" spc="0" normalizeH="0" baseline="0">
                <a:ln>
                  <a:noFill/>
                </a:ln>
                <a:solidFill>
                  <a:srgbClr val="323232"/>
                </a:solidFill>
                <a:effectLst/>
                <a:uLnTx/>
                <a:uFillTx/>
                <a:latin typeface="Arial"/>
                <a:ea typeface="+mn-ea"/>
                <a:cs typeface="Arial"/>
              </a:rPr>
              <a:t>  </a:t>
            </a:r>
            <a:endParaRPr kumimoji="0" lang="de-CH" sz="800" b="0" i="0" u="none" strike="noStrike" kern="1200" cap="none" spc="0" normalizeH="0" baseline="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5" name="Content Placeholder 5">
            <a:extLst>
              <a:ext uri="{FF2B5EF4-FFF2-40B4-BE49-F238E27FC236}">
                <a16:creationId xmlns:a16="http://schemas.microsoft.com/office/drawing/2014/main" id="{2A709E40-C412-4977-BD01-80D4BA9FA41C}"/>
              </a:ext>
            </a:extLst>
          </p:cNvPr>
          <p:cNvSpPr txBox="1">
            <a:spLocks/>
          </p:cNvSpPr>
          <p:nvPr/>
        </p:nvSpPr>
        <p:spPr>
          <a:xfrm>
            <a:off x="3327763"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5</a:t>
            </a:r>
            <a:r>
              <a:rPr lang="en-US" sz="800" b="1">
                <a:solidFill>
                  <a:schemeClr val="accent5"/>
                </a:solidFill>
              </a:rPr>
              <a:t>. </a:t>
            </a:r>
            <a:r>
              <a:rPr lang="de-CH" sz="800" b="1"/>
              <a:t>Visual focus only</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Put your brand in the headline as well to benefit from visual &amp; verbal/auditory processing</a:t>
            </a:r>
            <a:r>
              <a:rPr kumimoji="0" lang="de-CH" sz="800" b="0" i="0" u="none" strike="noStrike" kern="1200" cap="none" spc="0" normalizeH="0" baseline="0" noProof="0">
                <a:ln>
                  <a:noFill/>
                </a:ln>
                <a:solidFill>
                  <a:srgbClr val="323232"/>
                </a:solidFill>
                <a:effectLst/>
                <a:uLnTx/>
                <a:uFillTx/>
                <a:latin typeface="Arial"/>
                <a:ea typeface="+mn-ea"/>
                <a:cs typeface="Arial"/>
              </a:rPr>
              <a:t>  </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6286454"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6</a:t>
            </a:r>
            <a:r>
              <a:rPr lang="de-CH" sz="800" b="1">
                <a:solidFill>
                  <a:schemeClr val="accent5"/>
                </a:solidFill>
              </a:rPr>
              <a:t>. </a:t>
            </a:r>
            <a:r>
              <a:rPr lang="de-CH" sz="800" b="1"/>
              <a:t>No consistency</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en-US" sz="800">
                <a:solidFill>
                  <a:srgbClr val="323232"/>
                </a:solidFill>
              </a:rPr>
              <a:t>Memorizing, remembering and assigning are based on previously learned content. Therefore, remain consistent in your appearance for as long as possible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19" name="Grafik 18">
            <a:extLst>
              <a:ext uri="{FF2B5EF4-FFF2-40B4-BE49-F238E27FC236}">
                <a16:creationId xmlns:a16="http://schemas.microsoft.com/office/drawing/2014/main" id="{3FC2CE91-6D44-4A78-A423-05BC662119A7}"/>
              </a:ext>
            </a:extLst>
          </p:cNvPr>
          <p:cNvPicPr>
            <a:picLocks noChangeAspect="1"/>
          </p:cNvPicPr>
          <p:nvPr/>
        </p:nvPicPr>
        <p:blipFill>
          <a:blip r:embed="rId6"/>
          <a:stretch>
            <a:fillRect/>
          </a:stretch>
        </p:blipFill>
        <p:spPr>
          <a:xfrm>
            <a:off x="7965550" y="3004474"/>
            <a:ext cx="968336" cy="1604783"/>
          </a:xfrm>
          <a:prstGeom prst="rect">
            <a:avLst/>
          </a:prstGeom>
        </p:spPr>
      </p:pic>
      <p:pic>
        <p:nvPicPr>
          <p:cNvPr id="3" name="Grafik 2">
            <a:extLst>
              <a:ext uri="{FF2B5EF4-FFF2-40B4-BE49-F238E27FC236}">
                <a16:creationId xmlns:a16="http://schemas.microsoft.com/office/drawing/2014/main" id="{A532ED1E-5A54-4C00-B795-C07F048DD78B}"/>
              </a:ext>
            </a:extLst>
          </p:cNvPr>
          <p:cNvPicPr>
            <a:picLocks noChangeAspect="1"/>
          </p:cNvPicPr>
          <p:nvPr/>
        </p:nvPicPr>
        <p:blipFill>
          <a:blip r:embed="rId7"/>
          <a:stretch>
            <a:fillRect/>
          </a:stretch>
        </p:blipFill>
        <p:spPr>
          <a:xfrm>
            <a:off x="7963762" y="1262375"/>
            <a:ext cx="965863" cy="1600684"/>
          </a:xfrm>
          <a:prstGeom prst="rect">
            <a:avLst/>
          </a:prstGeom>
        </p:spPr>
      </p:pic>
      <p:pic>
        <p:nvPicPr>
          <p:cNvPr id="27" name="Grafik 26" descr="Gehirn im Kopf mit einfarbiger Füllung">
            <a:extLst>
              <a:ext uri="{FF2B5EF4-FFF2-40B4-BE49-F238E27FC236}">
                <a16:creationId xmlns:a16="http://schemas.microsoft.com/office/drawing/2014/main" id="{7506D50A-79C8-4CD7-9CE9-D0255AEB67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5242" y="2317115"/>
            <a:ext cx="265464" cy="265464"/>
          </a:xfrm>
          <a:prstGeom prst="rect">
            <a:avLst/>
          </a:prstGeom>
        </p:spPr>
      </p:pic>
      <p:pic>
        <p:nvPicPr>
          <p:cNvPr id="28" name="Grafik 27" descr="Gruppe mit einfarbiger Füllung">
            <a:extLst>
              <a:ext uri="{FF2B5EF4-FFF2-40B4-BE49-F238E27FC236}">
                <a16:creationId xmlns:a16="http://schemas.microsoft.com/office/drawing/2014/main" id="{475FE463-6F3A-4576-96E8-62DEE330B21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25043" y="2379450"/>
            <a:ext cx="170562" cy="170562"/>
          </a:xfrm>
          <a:prstGeom prst="rect">
            <a:avLst/>
          </a:prstGeom>
        </p:spPr>
      </p:pic>
      <p:pic>
        <p:nvPicPr>
          <p:cNvPr id="29" name="Grafik 28" descr="Frau schulterzuckend mit einfarbiger Füllung">
            <a:extLst>
              <a:ext uri="{FF2B5EF4-FFF2-40B4-BE49-F238E27FC236}">
                <a16:creationId xmlns:a16="http://schemas.microsoft.com/office/drawing/2014/main" id="{5B6FA260-556C-4B13-81A6-FC0E813676B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37268" y="2374683"/>
            <a:ext cx="197067" cy="197067"/>
          </a:xfrm>
          <a:prstGeom prst="rect">
            <a:avLst/>
          </a:prstGeom>
        </p:spPr>
      </p:pic>
      <p:pic>
        <p:nvPicPr>
          <p:cNvPr id="30" name="Grafik 29" descr="Blind mit einfarbiger Füllung">
            <a:extLst>
              <a:ext uri="{FF2B5EF4-FFF2-40B4-BE49-F238E27FC236}">
                <a16:creationId xmlns:a16="http://schemas.microsoft.com/office/drawing/2014/main" id="{A47384BB-1897-4A8E-A8C9-27BD0940A38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3528" y="4133352"/>
            <a:ext cx="262665" cy="262665"/>
          </a:xfrm>
          <a:prstGeom prst="rect">
            <a:avLst/>
          </a:prstGeom>
        </p:spPr>
      </p:pic>
      <p:pic>
        <p:nvPicPr>
          <p:cNvPr id="31" name="Grafik 30" descr="Kopf mit Zahnrädern mit einfarbiger Füllung">
            <a:extLst>
              <a:ext uri="{FF2B5EF4-FFF2-40B4-BE49-F238E27FC236}">
                <a16:creationId xmlns:a16="http://schemas.microsoft.com/office/drawing/2014/main" id="{23074583-ACFB-47A9-8B34-05612021C33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202162" y="2327894"/>
            <a:ext cx="262665" cy="262665"/>
          </a:xfrm>
          <a:prstGeom prst="rect">
            <a:avLst/>
          </a:prstGeom>
        </p:spPr>
      </p:pic>
      <p:pic>
        <p:nvPicPr>
          <p:cNvPr id="32" name="Grafik 31" descr="Workflow mit einfarbiger Füllung">
            <a:extLst>
              <a:ext uri="{FF2B5EF4-FFF2-40B4-BE49-F238E27FC236}">
                <a16:creationId xmlns:a16="http://schemas.microsoft.com/office/drawing/2014/main" id="{B361ABFD-5EBB-49F7-A5A7-4FAA2308706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197587" y="4148312"/>
            <a:ext cx="262665" cy="262665"/>
          </a:xfrm>
          <a:prstGeom prst="rect">
            <a:avLst/>
          </a:prstGeom>
        </p:spPr>
      </p:pic>
      <p:pic>
        <p:nvPicPr>
          <p:cNvPr id="33" name="Grafik 32" descr="Augen mit einfarbiger Füllung">
            <a:extLst>
              <a:ext uri="{FF2B5EF4-FFF2-40B4-BE49-F238E27FC236}">
                <a16:creationId xmlns:a16="http://schemas.microsoft.com/office/drawing/2014/main" id="{FF5F0395-A083-410A-8AD5-1F2C047CC064}"/>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03002" y="4163762"/>
            <a:ext cx="262666" cy="262666"/>
          </a:xfrm>
          <a:prstGeom prst="rect">
            <a:avLst/>
          </a:prstGeom>
        </p:spPr>
      </p:pic>
      <p:pic>
        <p:nvPicPr>
          <p:cNvPr id="6" name="Grafik 5">
            <a:extLst>
              <a:ext uri="{FF2B5EF4-FFF2-40B4-BE49-F238E27FC236}">
                <a16:creationId xmlns:a16="http://schemas.microsoft.com/office/drawing/2014/main" id="{BB590FDA-5CE1-465B-9AD2-94B3FAAD4378}"/>
              </a:ext>
            </a:extLst>
          </p:cNvPr>
          <p:cNvPicPr>
            <a:picLocks noChangeAspect="1"/>
          </p:cNvPicPr>
          <p:nvPr/>
        </p:nvPicPr>
        <p:blipFill>
          <a:blip r:embed="rId22"/>
          <a:stretch>
            <a:fillRect/>
          </a:stretch>
        </p:blipFill>
        <p:spPr>
          <a:xfrm>
            <a:off x="5039357" y="2998983"/>
            <a:ext cx="979807" cy="1623792"/>
          </a:xfrm>
          <a:prstGeom prst="rect">
            <a:avLst/>
          </a:prstGeom>
        </p:spPr>
      </p:pic>
    </p:spTree>
    <p:extLst>
      <p:ext uri="{BB962C8B-B14F-4D97-AF65-F5344CB8AC3E}">
        <p14:creationId xmlns:p14="http://schemas.microsoft.com/office/powerpoint/2010/main" val="387602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Even more successful together.</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a:t>
            </a:r>
            <a:r>
              <a:rPr lang="de-CH" sz="1200" b="1" dirty="0">
                <a:solidFill>
                  <a:schemeClr val="bg1"/>
                </a:solidFill>
              </a:rPr>
              <a:t>|SGA</a:t>
            </a:r>
            <a:r>
              <a:rPr lang="de-CH" sz="1200" dirty="0">
                <a:solidFill>
                  <a:schemeClr val="bg1"/>
                </a:solidFill>
              </a:rPr>
              <a:t>, Allgemeine Plakatgesellschaft AG</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br>
              <a:rPr lang="de-CH" sz="1200" dirty="0">
                <a:solidFill>
                  <a:schemeClr val="bg1"/>
                </a:solidFill>
              </a:rPr>
            </a:br>
            <a:r>
              <a:rPr lang="de-CH" sz="1200" dirty="0">
                <a:solidFill>
                  <a:schemeClr val="bg1"/>
                </a:solidFill>
              </a:rPr>
              <a:t>www.apgsga.ch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Table of contents «Expert»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Starting point</a:t>
            </a:r>
          </a:p>
          <a:p>
            <a:r>
              <a:rPr lang="de-DE"/>
              <a:t>6 potential disruptive factors </a:t>
            </a:r>
          </a:p>
          <a:p>
            <a:r>
              <a:rPr lang="de-DE"/>
              <a:t>Summary</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3" name="Rechteck: abgerundete Ecken 12">
            <a:extLst>
              <a:ext uri="{FF2B5EF4-FFF2-40B4-BE49-F238E27FC236}">
                <a16:creationId xmlns:a16="http://schemas.microsoft.com/office/drawing/2014/main" id="{331E3503-23D3-4D10-9824-3190F69499C9}"/>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Picture 2" descr="Wegweiser | Kostenlose Icon">
            <a:extLst>
              <a:ext uri="{FF2B5EF4-FFF2-40B4-BE49-F238E27FC236}">
                <a16:creationId xmlns:a16="http://schemas.microsoft.com/office/drawing/2014/main" id="{802B0CE7-1D44-4158-9879-8B841E6302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Person, darstellend, Anzug, Linie enthält.&#10;&#10;Automatisch generierte Beschreibung">
            <a:extLst>
              <a:ext uri="{FF2B5EF4-FFF2-40B4-BE49-F238E27FC236}">
                <a16:creationId xmlns:a16="http://schemas.microsoft.com/office/drawing/2014/main" id="{E5F8BFF1-58F9-42D9-95CD-ECB65D8A1881}"/>
              </a:ext>
            </a:extLst>
          </p:cNvPr>
          <p:cNvPicPr>
            <a:picLocks noChangeAspect="1"/>
          </p:cNvPicPr>
          <p:nvPr/>
        </p:nvPicPr>
        <p:blipFill rotWithShape="1">
          <a:blip r:embed="rId5"/>
          <a:srcRect l="71538" r="16496" b="52800"/>
          <a:stretch/>
        </p:blipFill>
        <p:spPr>
          <a:xfrm>
            <a:off x="5777002" y="1936845"/>
            <a:ext cx="720080" cy="24277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a:t>
            </a:r>
            <a:r>
              <a:rPr lang="en-US" sz="3200">
                <a:solidFill>
                  <a:srgbClr val="FFFFFF"/>
                </a:solidFill>
              </a:rPr>
              <a:t>Advertising messages should be transmitted error-free and securely.</a:t>
            </a:r>
            <a:r>
              <a:rPr lang="de-CH" sz="3200">
                <a:solidFill>
                  <a:srgbClr val="FFFFFF"/>
                </a:solidFill>
              </a:rPr>
              <a:t>»</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2825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62A27AA3-DE1B-4154-AE0E-6FB15AE3A76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The basic understanding</a:t>
            </a:r>
            <a:endParaRPr lang="de-CH" dirty="0"/>
          </a:p>
        </p:txBody>
      </p:sp>
      <p:pic>
        <p:nvPicPr>
          <p:cNvPr id="40" name="Grafik 39" descr="Ein Bild, das Text, Pflanze, Blatt enthält.&#10;&#10;Automatisch generierte Beschreibung">
            <a:extLst>
              <a:ext uri="{FF2B5EF4-FFF2-40B4-BE49-F238E27FC236}">
                <a16:creationId xmlns:a16="http://schemas.microsoft.com/office/drawing/2014/main" id="{65B85473-AF86-464B-AFDA-BFD8AF823271}"/>
              </a:ext>
            </a:extLst>
          </p:cNvPr>
          <p:cNvPicPr>
            <a:picLocks noChangeAspect="1"/>
          </p:cNvPicPr>
          <p:nvPr/>
        </p:nvPicPr>
        <p:blipFill rotWithShape="1">
          <a:blip r:embed="rId4"/>
          <a:srcRect l="39954" t="57179"/>
          <a:stretch/>
        </p:blipFill>
        <p:spPr>
          <a:xfrm>
            <a:off x="5235344" y="3265350"/>
            <a:ext cx="3903192" cy="555526"/>
          </a:xfrm>
          <a:prstGeom prst="rect">
            <a:avLst/>
          </a:prstGeom>
        </p:spPr>
      </p:pic>
      <p:sp>
        <p:nvSpPr>
          <p:cNvPr id="41" name="Rechteck 40">
            <a:extLst>
              <a:ext uri="{FF2B5EF4-FFF2-40B4-BE49-F238E27FC236}">
                <a16:creationId xmlns:a16="http://schemas.microsoft.com/office/drawing/2014/main" id="{3E16BDA4-78BE-4A0D-8B96-AA92B365957A}"/>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2" name="Grafik 11" descr="Ein Bild, das Tänzer, Sport enthält.&#10;&#10;Automatisch generierte Beschreibung">
            <a:extLst>
              <a:ext uri="{FF2B5EF4-FFF2-40B4-BE49-F238E27FC236}">
                <a16:creationId xmlns:a16="http://schemas.microsoft.com/office/drawing/2014/main" id="{DE6D5D03-72E6-40E7-BAED-E0AA3E0E8CD0}"/>
              </a:ext>
            </a:extLst>
          </p:cNvPr>
          <p:cNvPicPr>
            <a:picLocks/>
          </p:cNvPicPr>
          <p:nvPr/>
        </p:nvPicPr>
        <p:blipFill rotWithShape="1">
          <a:blip r:embed="rId5"/>
          <a:srcRect l="30766" r="47943" b="50882"/>
          <a:stretch/>
        </p:blipFill>
        <p:spPr>
          <a:xfrm flipH="1">
            <a:off x="2945979" y="2363678"/>
            <a:ext cx="1467629" cy="2053932"/>
          </a:xfrm>
          <a:prstGeom prst="rect">
            <a:avLst/>
          </a:prstGeom>
        </p:spPr>
      </p:pic>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4" name="Textfeld 23">
            <a:extLst>
              <a:ext uri="{FF2B5EF4-FFF2-40B4-BE49-F238E27FC236}">
                <a16:creationId xmlns:a16="http://schemas.microsoft.com/office/drawing/2014/main" id="{455D3996-0584-4609-A4E5-282EB3C127F5}"/>
              </a:ext>
            </a:extLst>
          </p:cNvPr>
          <p:cNvSpPr txBox="1"/>
          <p:nvPr/>
        </p:nvSpPr>
        <p:spPr>
          <a:xfrm>
            <a:off x="323529" y="1203597"/>
            <a:ext cx="6728679" cy="1210389"/>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3141E"/>
                </a:solidFill>
                <a:effectLst/>
                <a:uLnTx/>
                <a:uFillTx/>
                <a:latin typeface="Arial"/>
                <a:ea typeface="+mn-ea"/>
                <a:cs typeface="+mn-cs"/>
              </a:rPr>
              <a:t>Advertising is essentially based on learning and remembering</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en-US" sz="1200">
                <a:solidFill>
                  <a:srgbClr val="6D001D"/>
                </a:solidFill>
                <a:latin typeface="Arial"/>
              </a:rPr>
              <a:t>Unwanted loss of impact can occur when delivering and learning the message.</a:t>
            </a:r>
            <a:r>
              <a:rPr lang="de-CH" sz="1200">
                <a:solidFill>
                  <a:srgbClr val="6D001D"/>
                </a:solidFill>
                <a:latin typeface="Arial"/>
              </a:rPr>
              <a:t> </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6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Advertising impact results when the message is understood quickly and with certainty. It must be clear what the message is about (value proposition) and who it is from (sender). There are stumbling blocks to consider here in order to prevent unwanted interference during transmission</a:t>
            </a:r>
            <a:r>
              <a:rPr kumimoji="0" lang="de-CH" sz="1000" b="0" i="0" u="none" strike="noStrike" kern="1200" cap="none" spc="0" normalizeH="0" baseline="0" noProof="0">
                <a:ln>
                  <a:noFill/>
                </a:ln>
                <a:solidFill>
                  <a:srgbClr val="000000"/>
                </a:solidFill>
                <a:effectLst/>
                <a:uLnTx/>
                <a:uFillTx/>
                <a:latin typeface="Arial"/>
                <a:ea typeface="+mn-ea"/>
                <a:cs typeface="+mn-cs"/>
              </a:rPr>
              <a:t>.</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000000"/>
                </a:solidFill>
                <a:effectLst/>
                <a:uLnTx/>
                <a:uFillTx/>
                <a:latin typeface="Arial"/>
                <a:ea typeface="+mn-ea"/>
                <a:cs typeface="+mn-cs"/>
              </a:rPr>
              <a:t> </a:t>
            </a:r>
          </a:p>
        </p:txBody>
      </p:sp>
      <p:sp>
        <p:nvSpPr>
          <p:cNvPr id="19" name="Textfeld 18">
            <a:extLst>
              <a:ext uri="{FF2B5EF4-FFF2-40B4-BE49-F238E27FC236}">
                <a16:creationId xmlns:a16="http://schemas.microsoft.com/office/drawing/2014/main" id="{6AA605B4-2146-44DB-8DC8-4F3D87F6C3BC}"/>
              </a:ext>
            </a:extLst>
          </p:cNvPr>
          <p:cNvSpPr txBox="1"/>
          <p:nvPr/>
        </p:nvSpPr>
        <p:spPr>
          <a:xfrm>
            <a:off x="2035785" y="3490419"/>
            <a:ext cx="658756" cy="3054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Prepare</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Learning</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Textfeld 24">
            <a:extLst>
              <a:ext uri="{FF2B5EF4-FFF2-40B4-BE49-F238E27FC236}">
                <a16:creationId xmlns:a16="http://schemas.microsoft.com/office/drawing/2014/main" id="{93C8CC2D-765B-4AE9-B020-45F730C8FC55}"/>
              </a:ext>
            </a:extLst>
          </p:cNvPr>
          <p:cNvSpPr txBox="1"/>
          <p:nvPr/>
        </p:nvSpPr>
        <p:spPr>
          <a:xfrm>
            <a:off x="1529711" y="2499742"/>
            <a:ext cx="721844" cy="3054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Activate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Remembering</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7" name="Textfeld 26">
            <a:extLst>
              <a:ext uri="{FF2B5EF4-FFF2-40B4-BE49-F238E27FC236}">
                <a16:creationId xmlns:a16="http://schemas.microsoft.com/office/drawing/2014/main" id="{E33F7771-F7C0-4EC0-89DF-91F1BEF8B1B0}"/>
              </a:ext>
            </a:extLst>
          </p:cNvPr>
          <p:cNvSpPr txBox="1"/>
          <p:nvPr/>
        </p:nvSpPr>
        <p:spPr>
          <a:xfrm>
            <a:off x="3830833" y="2510879"/>
            <a:ext cx="914066" cy="262025"/>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Prepare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Learning</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8" name="Textfeld 27">
            <a:extLst>
              <a:ext uri="{FF2B5EF4-FFF2-40B4-BE49-F238E27FC236}">
                <a16:creationId xmlns:a16="http://schemas.microsoft.com/office/drawing/2014/main" id="{D95D44F6-BB3F-4C1E-8423-75863DB2E4A6}"/>
              </a:ext>
            </a:extLst>
          </p:cNvPr>
          <p:cNvSpPr txBox="1"/>
          <p:nvPr/>
        </p:nvSpPr>
        <p:spPr>
          <a:xfrm>
            <a:off x="224545" y="3388097"/>
            <a:ext cx="646212" cy="335781"/>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Prepare</a:t>
            </a: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Learning </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sp>
        <p:nvSpPr>
          <p:cNvPr id="29" name="Textfeld 28">
            <a:extLst>
              <a:ext uri="{FF2B5EF4-FFF2-40B4-BE49-F238E27FC236}">
                <a16:creationId xmlns:a16="http://schemas.microsoft.com/office/drawing/2014/main" id="{90C9B948-358A-421F-8F89-5A9711C34039}"/>
              </a:ext>
            </a:extLst>
          </p:cNvPr>
          <p:cNvSpPr txBox="1"/>
          <p:nvPr/>
        </p:nvSpPr>
        <p:spPr>
          <a:xfrm>
            <a:off x="6357736" y="2361915"/>
            <a:ext cx="793533" cy="26159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800" b="1" i="0" u="none" strike="noStrike" kern="1200" cap="none" spc="0" normalizeH="0" baseline="0" noProof="0">
                <a:ln>
                  <a:noFill/>
                </a:ln>
                <a:solidFill>
                  <a:srgbClr val="6D001D"/>
                </a:solidFill>
                <a:effectLst/>
                <a:uLnTx/>
                <a:uFillTx/>
                <a:latin typeface="Arial"/>
                <a:ea typeface="+mn-ea"/>
                <a:cs typeface="+mn-cs"/>
              </a:rPr>
              <a:t>Re-activate </a:t>
            </a:r>
            <a:endParaRPr kumimoji="0" lang="de-CH" sz="800" b="1"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700" b="0" i="0" u="none" strike="noStrike" kern="1200" cap="none" spc="0" normalizeH="0" baseline="0" noProof="0">
                <a:ln>
                  <a:noFill/>
                </a:ln>
                <a:solidFill>
                  <a:srgbClr val="000000"/>
                </a:solidFill>
                <a:effectLst/>
                <a:uLnTx/>
                <a:uFillTx/>
                <a:latin typeface="Arial"/>
                <a:ea typeface="+mn-ea"/>
                <a:cs typeface="+mn-cs"/>
              </a:rPr>
              <a:t>Confirming</a:t>
            </a:r>
            <a:endParaRPr kumimoji="0" lang="de-CH" sz="7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32" name="Gerader Verbinder 31">
            <a:extLst>
              <a:ext uri="{FF2B5EF4-FFF2-40B4-BE49-F238E27FC236}">
                <a16:creationId xmlns:a16="http://schemas.microsoft.com/office/drawing/2014/main" id="{810B016C-5615-4DAD-A8C1-A277A013D8B8}"/>
              </a:ext>
            </a:extLst>
          </p:cNvPr>
          <p:cNvCxnSpPr/>
          <p:nvPr/>
        </p:nvCxnSpPr>
        <p:spPr>
          <a:xfrm>
            <a:off x="1438052" y="2496949"/>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3" name="Gerader Verbinder 32">
            <a:extLst>
              <a:ext uri="{FF2B5EF4-FFF2-40B4-BE49-F238E27FC236}">
                <a16:creationId xmlns:a16="http://schemas.microsoft.com/office/drawing/2014/main" id="{8E598292-3FA4-4406-9D5A-324BE71A363F}"/>
              </a:ext>
            </a:extLst>
          </p:cNvPr>
          <p:cNvCxnSpPr/>
          <p:nvPr/>
        </p:nvCxnSpPr>
        <p:spPr>
          <a:xfrm>
            <a:off x="179512" y="3363838"/>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4" name="Gerader Verbinder 33">
            <a:extLst>
              <a:ext uri="{FF2B5EF4-FFF2-40B4-BE49-F238E27FC236}">
                <a16:creationId xmlns:a16="http://schemas.microsoft.com/office/drawing/2014/main" id="{04A93303-F01A-4DF2-B84D-19DA9E4D9785}"/>
              </a:ext>
            </a:extLst>
          </p:cNvPr>
          <p:cNvCxnSpPr/>
          <p:nvPr/>
        </p:nvCxnSpPr>
        <p:spPr>
          <a:xfrm>
            <a:off x="1988394" y="3468260"/>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5" name="Gerader Verbinder 34">
            <a:extLst>
              <a:ext uri="{FF2B5EF4-FFF2-40B4-BE49-F238E27FC236}">
                <a16:creationId xmlns:a16="http://schemas.microsoft.com/office/drawing/2014/main" id="{6ABCC398-3096-4638-9962-F2A5AC1091E0}"/>
              </a:ext>
            </a:extLst>
          </p:cNvPr>
          <p:cNvCxnSpPr/>
          <p:nvPr/>
        </p:nvCxnSpPr>
        <p:spPr>
          <a:xfrm>
            <a:off x="3787573" y="2499742"/>
            <a:ext cx="0" cy="277763"/>
          </a:xfrm>
          <a:prstGeom prst="line">
            <a:avLst/>
          </a:prstGeom>
          <a:ln/>
        </p:spPr>
        <p:style>
          <a:lnRef idx="1">
            <a:schemeClr val="accent5"/>
          </a:lnRef>
          <a:fillRef idx="0">
            <a:schemeClr val="accent5"/>
          </a:fillRef>
          <a:effectRef idx="0">
            <a:schemeClr val="accent5"/>
          </a:effectRef>
          <a:fontRef idx="minor">
            <a:schemeClr val="tx1"/>
          </a:fontRef>
        </p:style>
      </p:cxnSp>
      <p:cxnSp>
        <p:nvCxnSpPr>
          <p:cNvPr id="36" name="Gerader Verbinder 35">
            <a:extLst>
              <a:ext uri="{FF2B5EF4-FFF2-40B4-BE49-F238E27FC236}">
                <a16:creationId xmlns:a16="http://schemas.microsoft.com/office/drawing/2014/main" id="{65723B1C-4715-4AE0-A1CE-023487C15DA8}"/>
              </a:ext>
            </a:extLst>
          </p:cNvPr>
          <p:cNvCxnSpPr/>
          <p:nvPr/>
        </p:nvCxnSpPr>
        <p:spPr>
          <a:xfrm>
            <a:off x="6309903" y="2341034"/>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 name="Grafik 9">
            <a:extLst>
              <a:ext uri="{FF2B5EF4-FFF2-40B4-BE49-F238E27FC236}">
                <a16:creationId xmlns:a16="http://schemas.microsoft.com/office/drawing/2014/main" id="{EA96252B-EA81-4226-8BD6-5FF1C3B8A69C}"/>
              </a:ext>
            </a:extLst>
          </p:cNvPr>
          <p:cNvPicPr>
            <a:picLocks noChangeAspect="1"/>
          </p:cNvPicPr>
          <p:nvPr/>
        </p:nvPicPr>
        <p:blipFill rotWithShape="1">
          <a:blip r:embed="rId7"/>
          <a:srcRect l="12679" t="-1352"/>
          <a:stretch/>
        </p:blipFill>
        <p:spPr>
          <a:xfrm>
            <a:off x="0" y="4644229"/>
            <a:ext cx="2954568" cy="210085"/>
          </a:xfrm>
          <a:prstGeom prst="rect">
            <a:avLst/>
          </a:prstGeom>
        </p:spPr>
      </p:pic>
      <p:pic>
        <p:nvPicPr>
          <p:cNvPr id="39" name="Grafik 38">
            <a:extLst>
              <a:ext uri="{FF2B5EF4-FFF2-40B4-BE49-F238E27FC236}">
                <a16:creationId xmlns:a16="http://schemas.microsoft.com/office/drawing/2014/main" id="{67B33ED8-848B-4EF2-A5B9-3CA2ACC5AED6}"/>
              </a:ext>
            </a:extLst>
          </p:cNvPr>
          <p:cNvPicPr>
            <a:picLocks noChangeAspect="1"/>
          </p:cNvPicPr>
          <p:nvPr/>
        </p:nvPicPr>
        <p:blipFill rotWithShape="1">
          <a:blip r:embed="rId7"/>
          <a:srcRect l="12679" t="-1352"/>
          <a:stretch/>
        </p:blipFill>
        <p:spPr>
          <a:xfrm>
            <a:off x="-5465" y="4906190"/>
            <a:ext cx="2896861" cy="210085"/>
          </a:xfrm>
          <a:prstGeom prst="rect">
            <a:avLst/>
          </a:prstGeom>
        </p:spPr>
      </p:pic>
      <p:pic>
        <p:nvPicPr>
          <p:cNvPr id="15" name="Grafik 14" descr="Ein Bild, das Spielzeug, Puppe, Vektorgrafiken enthält.&#10;&#10;Automatisch generierte Beschreibung">
            <a:extLst>
              <a:ext uri="{FF2B5EF4-FFF2-40B4-BE49-F238E27FC236}">
                <a16:creationId xmlns:a16="http://schemas.microsoft.com/office/drawing/2014/main" id="{B9071C6F-411E-4DAB-9AC9-4B19B61E96EB}"/>
              </a:ext>
            </a:extLst>
          </p:cNvPr>
          <p:cNvPicPr>
            <a:picLocks noChangeAspect="1"/>
          </p:cNvPicPr>
          <p:nvPr/>
        </p:nvPicPr>
        <p:blipFill>
          <a:blip r:embed="rId8"/>
          <a:stretch>
            <a:fillRect/>
          </a:stretch>
        </p:blipFill>
        <p:spPr>
          <a:xfrm>
            <a:off x="427402" y="2521130"/>
            <a:ext cx="1552310" cy="1930099"/>
          </a:xfrm>
          <a:prstGeom prst="rect">
            <a:avLst/>
          </a:prstGeom>
          <a:effectLst>
            <a:outerShdw blurRad="50800" dist="38100" dir="2700000" algn="tl" rotWithShape="0">
              <a:prstClr val="black">
                <a:alpha val="40000"/>
              </a:prstClr>
            </a:outerShdw>
          </a:effectLst>
        </p:spPr>
      </p:pic>
      <p:pic>
        <p:nvPicPr>
          <p:cNvPr id="43" name="Grafik 42">
            <a:extLst>
              <a:ext uri="{FF2B5EF4-FFF2-40B4-BE49-F238E27FC236}">
                <a16:creationId xmlns:a16="http://schemas.microsoft.com/office/drawing/2014/main" id="{31D77608-D785-466A-8821-A643842F3B32}"/>
              </a:ext>
            </a:extLst>
          </p:cNvPr>
          <p:cNvPicPr>
            <a:picLocks noChangeAspect="1"/>
          </p:cNvPicPr>
          <p:nvPr/>
        </p:nvPicPr>
        <p:blipFill rotWithShape="1">
          <a:blip r:embed="rId9"/>
          <a:srcRect l="6563" t="78205" r="75890"/>
          <a:stretch/>
        </p:blipFill>
        <p:spPr>
          <a:xfrm>
            <a:off x="4474045" y="2314847"/>
            <a:ext cx="1678200" cy="2111179"/>
          </a:xfrm>
          <a:prstGeom prst="rect">
            <a:avLst/>
          </a:prstGeom>
        </p:spPr>
      </p:pic>
      <p:pic>
        <p:nvPicPr>
          <p:cNvPr id="42" name="Grafik 41">
            <a:extLst>
              <a:ext uri="{FF2B5EF4-FFF2-40B4-BE49-F238E27FC236}">
                <a16:creationId xmlns:a16="http://schemas.microsoft.com/office/drawing/2014/main" id="{998EADC3-C059-4CED-A1F5-E293E46DE5C0}"/>
              </a:ext>
            </a:extLst>
          </p:cNvPr>
          <p:cNvPicPr>
            <a:picLocks noChangeAspect="1"/>
          </p:cNvPicPr>
          <p:nvPr/>
        </p:nvPicPr>
        <p:blipFill rotWithShape="1">
          <a:blip r:embed="rId9"/>
          <a:srcRect l="6717" t="78205" r="83700"/>
          <a:stretch/>
        </p:blipFill>
        <p:spPr>
          <a:xfrm>
            <a:off x="4997746" y="2741608"/>
            <a:ext cx="720078" cy="1658803"/>
          </a:xfrm>
          <a:prstGeom prst="rect">
            <a:avLst/>
          </a:prstGeom>
        </p:spPr>
      </p:pic>
      <p:pic>
        <p:nvPicPr>
          <p:cNvPr id="44" name="Grafik 43">
            <a:extLst>
              <a:ext uri="{FF2B5EF4-FFF2-40B4-BE49-F238E27FC236}">
                <a16:creationId xmlns:a16="http://schemas.microsoft.com/office/drawing/2014/main" id="{925A9FD9-35AB-4070-B96C-D6BC25DD8AE6}"/>
              </a:ext>
            </a:extLst>
          </p:cNvPr>
          <p:cNvPicPr>
            <a:picLocks noChangeAspect="1"/>
          </p:cNvPicPr>
          <p:nvPr/>
        </p:nvPicPr>
        <p:blipFill rotWithShape="1">
          <a:blip r:embed="rId10"/>
          <a:srcRect b="78953"/>
          <a:stretch/>
        </p:blipFill>
        <p:spPr>
          <a:xfrm>
            <a:off x="3129093" y="4644360"/>
            <a:ext cx="670618" cy="499140"/>
          </a:xfrm>
          <a:prstGeom prst="rect">
            <a:avLst/>
          </a:prstGeom>
        </p:spPr>
      </p:pic>
      <p:pic>
        <p:nvPicPr>
          <p:cNvPr id="4" name="Grafik 3" descr="Ein Bild, das Person, Gruppe enthält.&#10;&#10;Automatisch generierte Beschreibung">
            <a:extLst>
              <a:ext uri="{FF2B5EF4-FFF2-40B4-BE49-F238E27FC236}">
                <a16:creationId xmlns:a16="http://schemas.microsoft.com/office/drawing/2014/main" id="{81875610-FEFF-4E92-A252-8726865C9C47}"/>
              </a:ext>
            </a:extLst>
          </p:cNvPr>
          <p:cNvPicPr>
            <a:picLocks noChangeAspect="1"/>
          </p:cNvPicPr>
          <p:nvPr/>
        </p:nvPicPr>
        <p:blipFill rotWithShape="1">
          <a:blip r:embed="rId11"/>
          <a:srcRect l="78016" r="-72" b="50000"/>
          <a:stretch/>
        </p:blipFill>
        <p:spPr>
          <a:xfrm>
            <a:off x="5513135" y="2349503"/>
            <a:ext cx="1122464" cy="2116537"/>
          </a:xfrm>
          <a:prstGeom prst="rect">
            <a:avLst/>
          </a:prstGeom>
          <a:effectLst>
            <a:outerShdw blurRad="50800" dist="38100" dir="2700000" algn="tl" rotWithShape="0">
              <a:prstClr val="black">
                <a:alpha val="40000"/>
              </a:prstClr>
            </a:outerShdw>
          </a:effectLst>
        </p:spPr>
      </p:pic>
      <p:pic>
        <p:nvPicPr>
          <p:cNvPr id="6" name="Grafik 5" descr="Ein Bild, das Platz enthält.&#10;&#10;Automatisch generierte Beschreibung">
            <a:extLst>
              <a:ext uri="{FF2B5EF4-FFF2-40B4-BE49-F238E27FC236}">
                <a16:creationId xmlns:a16="http://schemas.microsoft.com/office/drawing/2014/main" id="{989005CB-F310-4CCA-85DF-0E626AE27BBD}"/>
              </a:ext>
            </a:extLst>
          </p:cNvPr>
          <p:cNvPicPr>
            <a:picLocks noChangeAspect="1"/>
          </p:cNvPicPr>
          <p:nvPr/>
        </p:nvPicPr>
        <p:blipFill rotWithShape="1">
          <a:blip r:embed="rId12"/>
          <a:srcRect l="20103" t="14389" r="19623" b="14737"/>
          <a:stretch/>
        </p:blipFill>
        <p:spPr>
          <a:xfrm>
            <a:off x="7208157" y="1884475"/>
            <a:ext cx="1213765" cy="1773443"/>
          </a:xfrm>
          <a:prstGeom prst="rect">
            <a:avLst/>
          </a:prstGeom>
        </p:spPr>
      </p:pic>
      <p:sp>
        <p:nvSpPr>
          <p:cNvPr id="7" name="Textfeld 6">
            <a:extLst>
              <a:ext uri="{FF2B5EF4-FFF2-40B4-BE49-F238E27FC236}">
                <a16:creationId xmlns:a16="http://schemas.microsoft.com/office/drawing/2014/main" id="{B44C7A4E-D0A9-480E-B52A-113C84C54BA5}"/>
              </a:ext>
            </a:extLst>
          </p:cNvPr>
          <p:cNvSpPr txBox="1"/>
          <p:nvPr/>
        </p:nvSpPr>
        <p:spPr>
          <a:xfrm>
            <a:off x="7189468" y="2933511"/>
            <a:ext cx="1213764" cy="792088"/>
          </a:xfrm>
          <a:prstGeom prst="rect">
            <a:avLst/>
          </a:prstGeom>
          <a:noFill/>
        </p:spPr>
        <p:txBody>
          <a:bodyPr wrap="square" lIns="0" tIns="0" rIns="0" bIns="0" rtlCol="0">
            <a:noAutofit/>
          </a:bodyPr>
          <a:lstStyle/>
          <a:p>
            <a:pPr algn="ctr"/>
            <a:endParaRPr lang="de-CH">
              <a:solidFill>
                <a:schemeClr val="bg1"/>
              </a:solidFill>
            </a:endParaRPr>
          </a:p>
          <a:p>
            <a:pPr algn="ctr"/>
            <a:r>
              <a:rPr lang="de-CH" sz="1200">
                <a:solidFill>
                  <a:schemeClr val="bg1"/>
                </a:solidFill>
              </a:rPr>
              <a:t>Sender</a:t>
            </a:r>
            <a:endParaRPr lang="de-CH" sz="1200" dirty="0" err="1">
              <a:solidFill>
                <a:schemeClr val="bg1"/>
              </a:solidFill>
            </a:endParaRPr>
          </a:p>
        </p:txBody>
      </p:sp>
      <p:sp>
        <p:nvSpPr>
          <p:cNvPr id="38" name="Textfeld 37">
            <a:extLst>
              <a:ext uri="{FF2B5EF4-FFF2-40B4-BE49-F238E27FC236}">
                <a16:creationId xmlns:a16="http://schemas.microsoft.com/office/drawing/2014/main" id="{2A1CDCEF-74E2-4587-BF61-455C1123664A}"/>
              </a:ext>
            </a:extLst>
          </p:cNvPr>
          <p:cNvSpPr txBox="1"/>
          <p:nvPr/>
        </p:nvSpPr>
        <p:spPr>
          <a:xfrm>
            <a:off x="7524328" y="1943202"/>
            <a:ext cx="970018" cy="792088"/>
          </a:xfrm>
          <a:prstGeom prst="rect">
            <a:avLst/>
          </a:prstGeom>
          <a:noFill/>
        </p:spPr>
        <p:txBody>
          <a:bodyPr wrap="square" lIns="0" tIns="0" rIns="0" bIns="0" rtlCol="0">
            <a:noAutofit/>
          </a:bodyPr>
          <a:lstStyle/>
          <a:p>
            <a:endParaRPr lang="de-CH">
              <a:solidFill>
                <a:schemeClr val="bg1"/>
              </a:solidFill>
            </a:endParaRPr>
          </a:p>
          <a:p>
            <a:r>
              <a:rPr lang="de-CH" sz="1400">
                <a:solidFill>
                  <a:schemeClr val="bg1"/>
                </a:solidFill>
              </a:rPr>
              <a:t>Reward offered</a:t>
            </a:r>
            <a:endParaRPr lang="de-CH" sz="1400" dirty="0" err="1">
              <a:solidFill>
                <a:schemeClr val="bg1"/>
              </a:solidFill>
            </a:endParaRPr>
          </a:p>
        </p:txBody>
      </p:sp>
    </p:spTree>
    <p:extLst>
      <p:ext uri="{BB962C8B-B14F-4D97-AF65-F5344CB8AC3E}">
        <p14:creationId xmlns:p14="http://schemas.microsoft.com/office/powerpoint/2010/main" val="189122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Table of contents «Expert»</a:t>
            </a: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46256" y="1834549"/>
            <a:ext cx="1512168" cy="2505759"/>
          </a:xfrm>
          <a:prstGeom prst="rect">
            <a:avLst/>
          </a:prstGeom>
          <a:effectLst/>
        </p:spPr>
      </p:pic>
      <p:pic>
        <p:nvPicPr>
          <p:cNvPr id="14" name="Grafik 13">
            <a:extLst>
              <a:ext uri="{FF2B5EF4-FFF2-40B4-BE49-F238E27FC236}">
                <a16:creationId xmlns:a16="http://schemas.microsoft.com/office/drawing/2014/main" id="{B43607E2-F565-427F-A485-C919A53B2CB6}"/>
              </a:ext>
            </a:extLst>
          </p:cNvPr>
          <p:cNvPicPr>
            <a:picLocks noChangeAspect="1"/>
          </p:cNvPicPr>
          <p:nvPr/>
        </p:nvPicPr>
        <p:blipFill rotWithShape="1">
          <a:blip r:embed="rId4"/>
          <a:srcRect r="81025" b="70549"/>
          <a:stretch/>
        </p:blipFill>
        <p:spPr>
          <a:xfrm>
            <a:off x="4562574" y="1235235"/>
            <a:ext cx="2114851" cy="3324712"/>
          </a:xfrm>
          <a:prstGeom prst="rect">
            <a:avLst/>
          </a:prstGeom>
        </p:spPr>
      </p:pic>
      <p:pic>
        <p:nvPicPr>
          <p:cNvPr id="4" name="Grafik 3" descr="Ein Bild, das Person, darstellend, Gruppe, Tänzer enthält.&#10;&#10;Automatisch generierte Beschreibung">
            <a:extLst>
              <a:ext uri="{FF2B5EF4-FFF2-40B4-BE49-F238E27FC236}">
                <a16:creationId xmlns:a16="http://schemas.microsoft.com/office/drawing/2014/main" id="{97647D40-4091-4834-B49D-224C9C05B9BA}"/>
              </a:ext>
            </a:extLst>
          </p:cNvPr>
          <p:cNvPicPr>
            <a:picLocks noChangeAspect="1"/>
          </p:cNvPicPr>
          <p:nvPr/>
        </p:nvPicPr>
        <p:blipFill rotWithShape="1">
          <a:blip r:embed="rId5"/>
          <a:srcRect l="22334" r="58300" b="50000"/>
          <a:stretch/>
        </p:blipFill>
        <p:spPr>
          <a:xfrm>
            <a:off x="6000897" y="2016225"/>
            <a:ext cx="1008112" cy="2571750"/>
          </a:xfrm>
          <a:prstGeom prst="rect">
            <a:avLst/>
          </a:prstGeom>
        </p:spPr>
      </p:pic>
      <p:sp>
        <p:nvSpPr>
          <p:cNvPr id="15" name="Inhaltsplatzhalter 5">
            <a:extLst>
              <a:ext uri="{FF2B5EF4-FFF2-40B4-BE49-F238E27FC236}">
                <a16:creationId xmlns:a16="http://schemas.microsoft.com/office/drawing/2014/main" id="{38AA8CB6-DA1E-4753-5AE9-0AC988E7CF9D}"/>
              </a:ext>
            </a:extLst>
          </p:cNvPr>
          <p:cNvSpPr>
            <a:spLocks noGrp="1"/>
          </p:cNvSpPr>
          <p:nvPr>
            <p:ph sz="quarter" idx="13"/>
          </p:nvPr>
        </p:nvSpPr>
        <p:spPr>
          <a:xfrm>
            <a:off x="336550" y="1276350"/>
            <a:ext cx="4100513" cy="3544888"/>
          </a:xfrm>
        </p:spPr>
        <p:txBody>
          <a:bodyPr/>
          <a:lstStyle/>
          <a:p>
            <a:r>
              <a:rPr lang="de-DE"/>
              <a:t>Starting point</a:t>
            </a:r>
          </a:p>
          <a:p>
            <a:r>
              <a:rPr lang="de-DE" b="1"/>
              <a:t>6 potential disruptive factors</a:t>
            </a:r>
            <a:r>
              <a:rPr lang="de-DE"/>
              <a:t> </a:t>
            </a:r>
          </a:p>
          <a:p>
            <a:r>
              <a:rPr lang="de-DE"/>
              <a:t>Summary</a:t>
            </a:r>
            <a:endParaRPr lang="de-DE" dirty="0"/>
          </a:p>
          <a:p>
            <a:pPr marL="255118" indent="-255118">
              <a:buFont typeface="+mj-lt"/>
              <a:buAutoNum type="arabicPeriod"/>
            </a:pPr>
            <a:endParaRPr lang="de-DE" dirty="0"/>
          </a:p>
        </p:txBody>
      </p:sp>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draußen, Natur, Wolke enthält.&#10;&#10;Automatisch generierte Beschreibung">
            <a:extLst>
              <a:ext uri="{FF2B5EF4-FFF2-40B4-BE49-F238E27FC236}">
                <a16:creationId xmlns:a16="http://schemas.microsoft.com/office/drawing/2014/main" id="{D34AA1D4-3040-457F-822D-322FD125917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62" name="Rechteck 61">
            <a:extLst>
              <a:ext uri="{FF2B5EF4-FFF2-40B4-BE49-F238E27FC236}">
                <a16:creationId xmlns:a16="http://schemas.microsoft.com/office/drawing/2014/main" id="{0BACC2E2-1D9A-418E-AFF7-773A266D050A}"/>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3" name="Rechteck 62">
            <a:extLst>
              <a:ext uri="{FF2B5EF4-FFF2-40B4-BE49-F238E27FC236}">
                <a16:creationId xmlns:a16="http://schemas.microsoft.com/office/drawing/2014/main" id="{E6950438-5524-40E9-8260-53E12AF48693}"/>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8" name="Rechteck 67">
            <a:extLst>
              <a:ext uri="{FF2B5EF4-FFF2-40B4-BE49-F238E27FC236}">
                <a16:creationId xmlns:a16="http://schemas.microsoft.com/office/drawing/2014/main" id="{852F5826-30AF-4470-8EBD-E034C1369B01}"/>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419622"/>
            <a:ext cx="4576712" cy="508344"/>
          </a:xfrm>
          <a:prstGeom prst="rect">
            <a:avLst/>
          </a:prstGeom>
          <a:noFill/>
        </p:spPr>
        <p:txBody>
          <a:bodyPr wrap="square">
            <a:spAutoFit/>
          </a:bodyPr>
          <a:lstStyle/>
          <a:p>
            <a:pPr marL="0" indent="0">
              <a:lnSpc>
                <a:spcPct val="200000"/>
              </a:lnSpc>
              <a:buNone/>
            </a:pPr>
            <a:r>
              <a:rPr lang="de-CH"/>
              <a:t>Risk of confusion</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81528" y="2290004"/>
            <a:ext cx="4576712" cy="508344"/>
          </a:xfrm>
          <a:prstGeom prst="rect">
            <a:avLst/>
          </a:prstGeom>
          <a:noFill/>
        </p:spPr>
        <p:txBody>
          <a:bodyPr wrap="square">
            <a:spAutoFit/>
          </a:bodyPr>
          <a:lstStyle/>
          <a:p>
            <a:pPr marL="0" indent="0">
              <a:lnSpc>
                <a:spcPct val="200000"/>
              </a:lnSpc>
              <a:buNone/>
            </a:pPr>
            <a:r>
              <a:rPr lang="de-CH"/>
              <a:t>Wrong associations</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79849" y="1860984"/>
            <a:ext cx="4576712" cy="508344"/>
          </a:xfrm>
          <a:prstGeom prst="rect">
            <a:avLst/>
          </a:prstGeom>
          <a:noFill/>
        </p:spPr>
        <p:txBody>
          <a:bodyPr wrap="square">
            <a:spAutoFit/>
          </a:bodyPr>
          <a:lstStyle/>
          <a:p>
            <a:pPr marL="0" indent="0">
              <a:lnSpc>
                <a:spcPct val="200000"/>
              </a:lnSpc>
              <a:buNone/>
            </a:pPr>
            <a:r>
              <a:rPr lang="de-CH"/>
              <a:t>Target group exclusion</a:t>
            </a:r>
            <a:endParaRPr lang="de-CH" dirty="0"/>
          </a:p>
        </p:txBody>
      </p:sp>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br>
              <a:rPr lang="de-DE" b="1"/>
            </a:br>
            <a:r>
              <a:rPr lang="de-DE" b="1"/>
              <a:t>6</a:t>
            </a:r>
            <a:r>
              <a:rPr lang="de-DE"/>
              <a:t> potential disruptive factors </a:t>
            </a:r>
            <a:br>
              <a:rPr lang="de-DE"/>
            </a:br>
            <a:r>
              <a:rPr lang="de-DE"/>
              <a:t> </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9" name="Textfeld 68">
            <a:extLst>
              <a:ext uri="{FF2B5EF4-FFF2-40B4-BE49-F238E27FC236}">
                <a16:creationId xmlns:a16="http://schemas.microsoft.com/office/drawing/2014/main" id="{97947E14-5C89-4D8B-8EEA-7963068FC9D6}"/>
              </a:ext>
            </a:extLst>
          </p:cNvPr>
          <p:cNvSpPr txBox="1"/>
          <p:nvPr/>
        </p:nvSpPr>
        <p:spPr>
          <a:xfrm>
            <a:off x="1279008" y="2746865"/>
            <a:ext cx="4576712" cy="508344"/>
          </a:xfrm>
          <a:prstGeom prst="rect">
            <a:avLst/>
          </a:prstGeom>
          <a:noFill/>
        </p:spPr>
        <p:txBody>
          <a:bodyPr wrap="square">
            <a:spAutoFit/>
          </a:bodyPr>
          <a:lstStyle/>
          <a:p>
            <a:pPr marL="0" indent="0">
              <a:lnSpc>
                <a:spcPct val="200000"/>
              </a:lnSpc>
              <a:buNone/>
            </a:pPr>
            <a:r>
              <a:rPr lang="de-CH"/>
              <a:t>No campaign effect</a:t>
            </a:r>
            <a:endParaRPr lang="de-CH" dirty="0"/>
          </a:p>
        </p:txBody>
      </p:sp>
      <p:sp>
        <p:nvSpPr>
          <p:cNvPr id="70" name="Textfeld 69">
            <a:extLst>
              <a:ext uri="{FF2B5EF4-FFF2-40B4-BE49-F238E27FC236}">
                <a16:creationId xmlns:a16="http://schemas.microsoft.com/office/drawing/2014/main" id="{E8C73C73-D455-47D9-8DEE-6DD29F4DC9D2}"/>
              </a:ext>
            </a:extLst>
          </p:cNvPr>
          <p:cNvSpPr txBox="1"/>
          <p:nvPr/>
        </p:nvSpPr>
        <p:spPr>
          <a:xfrm>
            <a:off x="1286724" y="3717248"/>
            <a:ext cx="4576712" cy="508344"/>
          </a:xfrm>
          <a:prstGeom prst="rect">
            <a:avLst/>
          </a:prstGeom>
          <a:noFill/>
        </p:spPr>
        <p:txBody>
          <a:bodyPr wrap="square">
            <a:spAutoFit/>
          </a:bodyPr>
          <a:lstStyle/>
          <a:p>
            <a:pPr marL="0" indent="0">
              <a:lnSpc>
                <a:spcPct val="200000"/>
              </a:lnSpc>
              <a:buNone/>
            </a:pPr>
            <a:r>
              <a:rPr lang="de-CH"/>
              <a:t>No consistency</a:t>
            </a:r>
            <a:endParaRPr lang="de-CH" dirty="0"/>
          </a:p>
        </p:txBody>
      </p:sp>
      <p:sp>
        <p:nvSpPr>
          <p:cNvPr id="72" name="Textfeld 71">
            <a:extLst>
              <a:ext uri="{FF2B5EF4-FFF2-40B4-BE49-F238E27FC236}">
                <a16:creationId xmlns:a16="http://schemas.microsoft.com/office/drawing/2014/main" id="{A63DEB17-8F59-4ED4-AA28-9293D8746022}"/>
              </a:ext>
            </a:extLst>
          </p:cNvPr>
          <p:cNvSpPr txBox="1"/>
          <p:nvPr/>
        </p:nvSpPr>
        <p:spPr>
          <a:xfrm>
            <a:off x="1282866" y="3204478"/>
            <a:ext cx="4576712" cy="508344"/>
          </a:xfrm>
          <a:prstGeom prst="rect">
            <a:avLst/>
          </a:prstGeom>
          <a:noFill/>
        </p:spPr>
        <p:txBody>
          <a:bodyPr wrap="square">
            <a:spAutoFit/>
          </a:bodyPr>
          <a:lstStyle/>
          <a:p>
            <a:pPr marL="0" indent="0">
              <a:lnSpc>
                <a:spcPct val="200000"/>
              </a:lnSpc>
              <a:buNone/>
            </a:pPr>
            <a:r>
              <a:rPr lang="de-CH"/>
              <a:t>Visual focus only</a:t>
            </a:r>
            <a:endParaRPr lang="de-CH" dirty="0"/>
          </a:p>
        </p:txBody>
      </p:sp>
      <p:sp>
        <p:nvSpPr>
          <p:cNvPr id="74" name="Teilkreis 73">
            <a:extLst>
              <a:ext uri="{FF2B5EF4-FFF2-40B4-BE49-F238E27FC236}">
                <a16:creationId xmlns:a16="http://schemas.microsoft.com/office/drawing/2014/main" id="{9C100907-2851-464D-9491-2B23699D0BAC}"/>
              </a:ext>
            </a:extLst>
          </p:cNvPr>
          <p:cNvSpPr/>
          <p:nvPr/>
        </p:nvSpPr>
        <p:spPr>
          <a:xfrm>
            <a:off x="330163" y="1581593"/>
            <a:ext cx="396000" cy="396000"/>
          </a:xfrm>
          <a:prstGeom prst="pie">
            <a:avLst>
              <a:gd name="adj1" fmla="val 16168611"/>
              <a:gd name="adj2" fmla="val 1943740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6" name="Ellipse 75">
            <a:extLst>
              <a:ext uri="{FF2B5EF4-FFF2-40B4-BE49-F238E27FC236}">
                <a16:creationId xmlns:a16="http://schemas.microsoft.com/office/drawing/2014/main" id="{EB35304F-38B6-4C33-B81B-67FB1AEEA2AE}"/>
              </a:ext>
            </a:extLst>
          </p:cNvPr>
          <p:cNvSpPr/>
          <p:nvPr/>
        </p:nvSpPr>
        <p:spPr>
          <a:xfrm>
            <a:off x="418904" y="1626740"/>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7" name="Grafik 76" descr="Marke 1 mit einfarbiger Füllung">
            <a:extLst>
              <a:ext uri="{FF2B5EF4-FFF2-40B4-BE49-F238E27FC236}">
                <a16:creationId xmlns:a16="http://schemas.microsoft.com/office/drawing/2014/main" id="{70C40E9D-244E-4439-A249-63F38434C4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008" y="1577878"/>
            <a:ext cx="398707" cy="398707"/>
          </a:xfrm>
          <a:prstGeom prst="rect">
            <a:avLst/>
          </a:prstGeom>
        </p:spPr>
      </p:pic>
      <p:sp>
        <p:nvSpPr>
          <p:cNvPr id="78" name="Teilkreis 77">
            <a:extLst>
              <a:ext uri="{FF2B5EF4-FFF2-40B4-BE49-F238E27FC236}">
                <a16:creationId xmlns:a16="http://schemas.microsoft.com/office/drawing/2014/main" id="{79A483B0-5FE8-4E5A-B17C-E3DB04C21117}"/>
              </a:ext>
            </a:extLst>
          </p:cNvPr>
          <p:cNvSpPr/>
          <p:nvPr/>
        </p:nvSpPr>
        <p:spPr>
          <a:xfrm>
            <a:off x="333361" y="3396385"/>
            <a:ext cx="396000" cy="396000"/>
          </a:xfrm>
          <a:prstGeom prst="pie">
            <a:avLst>
              <a:gd name="adj1" fmla="val 16176424"/>
              <a:gd name="adj2" fmla="val 1166731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9" name="Ellipse 78">
            <a:extLst>
              <a:ext uri="{FF2B5EF4-FFF2-40B4-BE49-F238E27FC236}">
                <a16:creationId xmlns:a16="http://schemas.microsoft.com/office/drawing/2014/main" id="{83B564EF-C1FE-429C-8D50-D56E84700B16}"/>
              </a:ext>
            </a:extLst>
          </p:cNvPr>
          <p:cNvSpPr/>
          <p:nvPr/>
        </p:nvSpPr>
        <p:spPr>
          <a:xfrm>
            <a:off x="409453" y="3452802"/>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0" name="Grafik 79" descr="Marke 5 mit einfarbiger Füllung">
            <a:extLst>
              <a:ext uri="{FF2B5EF4-FFF2-40B4-BE49-F238E27FC236}">
                <a16:creationId xmlns:a16="http://schemas.microsoft.com/office/drawing/2014/main" id="{9552D29A-B6FD-4745-A971-EFF4F57654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5373" y="3384786"/>
            <a:ext cx="398707" cy="398707"/>
          </a:xfrm>
          <a:prstGeom prst="rect">
            <a:avLst/>
          </a:prstGeom>
        </p:spPr>
      </p:pic>
      <p:sp>
        <p:nvSpPr>
          <p:cNvPr id="81" name="Teilkreis 80">
            <a:extLst>
              <a:ext uri="{FF2B5EF4-FFF2-40B4-BE49-F238E27FC236}">
                <a16:creationId xmlns:a16="http://schemas.microsoft.com/office/drawing/2014/main" id="{4DE85E7B-0C89-4B49-8C60-6DE9111BC444}"/>
              </a:ext>
            </a:extLst>
          </p:cNvPr>
          <p:cNvSpPr/>
          <p:nvPr/>
        </p:nvSpPr>
        <p:spPr>
          <a:xfrm>
            <a:off x="328996" y="2919063"/>
            <a:ext cx="396000" cy="396000"/>
          </a:xfrm>
          <a:prstGeom prst="pie">
            <a:avLst>
              <a:gd name="adj1" fmla="val 16402435"/>
              <a:gd name="adj2" fmla="val 7985026"/>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2" name="Ellipse 81">
            <a:extLst>
              <a:ext uri="{FF2B5EF4-FFF2-40B4-BE49-F238E27FC236}">
                <a16:creationId xmlns:a16="http://schemas.microsoft.com/office/drawing/2014/main" id="{38474402-F46D-484F-A65B-663245D07FC8}"/>
              </a:ext>
            </a:extLst>
          </p:cNvPr>
          <p:cNvSpPr/>
          <p:nvPr/>
        </p:nvSpPr>
        <p:spPr>
          <a:xfrm>
            <a:off x="395135" y="2986401"/>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3" name="Grafik 82" descr="Marke 4 mit einfarbiger Füllung">
            <a:extLst>
              <a:ext uri="{FF2B5EF4-FFF2-40B4-BE49-F238E27FC236}">
                <a16:creationId xmlns:a16="http://schemas.microsoft.com/office/drawing/2014/main" id="{A4034482-BA0E-49BF-AA82-5E82A48454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2431" y="2913047"/>
            <a:ext cx="398707" cy="398707"/>
          </a:xfrm>
          <a:prstGeom prst="rect">
            <a:avLst/>
          </a:prstGeom>
        </p:spPr>
      </p:pic>
      <p:sp>
        <p:nvSpPr>
          <p:cNvPr id="84" name="Teilkreis 83">
            <a:extLst>
              <a:ext uri="{FF2B5EF4-FFF2-40B4-BE49-F238E27FC236}">
                <a16:creationId xmlns:a16="http://schemas.microsoft.com/office/drawing/2014/main" id="{5554F141-5189-4E50-9B51-0DAFDA317C29}"/>
              </a:ext>
            </a:extLst>
          </p:cNvPr>
          <p:cNvSpPr/>
          <p:nvPr/>
        </p:nvSpPr>
        <p:spPr>
          <a:xfrm>
            <a:off x="323528" y="2466756"/>
            <a:ext cx="396000" cy="396000"/>
          </a:xfrm>
          <a:prstGeom prst="pie">
            <a:avLst>
              <a:gd name="adj1" fmla="val 16167530"/>
              <a:gd name="adj2" fmla="val 3322985"/>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5" name="Ellipse 84">
            <a:extLst>
              <a:ext uri="{FF2B5EF4-FFF2-40B4-BE49-F238E27FC236}">
                <a16:creationId xmlns:a16="http://schemas.microsoft.com/office/drawing/2014/main" id="{3C7E0614-8B24-42E0-B3B5-E7B8BD54400E}"/>
              </a:ext>
            </a:extLst>
          </p:cNvPr>
          <p:cNvSpPr/>
          <p:nvPr/>
        </p:nvSpPr>
        <p:spPr>
          <a:xfrm>
            <a:off x="399910" y="2535082"/>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6" name="Grafik 85" descr="Marke 3 mit einfarbiger Füllung">
            <a:extLst>
              <a:ext uri="{FF2B5EF4-FFF2-40B4-BE49-F238E27FC236}">
                <a16:creationId xmlns:a16="http://schemas.microsoft.com/office/drawing/2014/main" id="{A9896723-B58B-4EB6-920B-3BBA542521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8808" y="2461728"/>
            <a:ext cx="398707" cy="398707"/>
          </a:xfrm>
          <a:prstGeom prst="rect">
            <a:avLst/>
          </a:prstGeom>
        </p:spPr>
      </p:pic>
      <p:sp>
        <p:nvSpPr>
          <p:cNvPr id="87" name="Teilkreis 86">
            <a:extLst>
              <a:ext uri="{FF2B5EF4-FFF2-40B4-BE49-F238E27FC236}">
                <a16:creationId xmlns:a16="http://schemas.microsoft.com/office/drawing/2014/main" id="{1341BFCC-72A7-40B3-AE80-F0FE30522380}"/>
              </a:ext>
            </a:extLst>
          </p:cNvPr>
          <p:cNvSpPr/>
          <p:nvPr/>
        </p:nvSpPr>
        <p:spPr>
          <a:xfrm>
            <a:off x="328866" y="2022163"/>
            <a:ext cx="396000" cy="396000"/>
          </a:xfrm>
          <a:prstGeom prst="pie">
            <a:avLst>
              <a:gd name="adj1" fmla="val 16199657"/>
              <a:gd name="adj2" fmla="val 2155041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88" name="Ellipse 87">
            <a:extLst>
              <a:ext uri="{FF2B5EF4-FFF2-40B4-BE49-F238E27FC236}">
                <a16:creationId xmlns:a16="http://schemas.microsoft.com/office/drawing/2014/main" id="{2C732FFD-1052-44A9-BDE1-EEE7FFD733A0}"/>
              </a:ext>
            </a:extLst>
          </p:cNvPr>
          <p:cNvSpPr/>
          <p:nvPr/>
        </p:nvSpPr>
        <p:spPr>
          <a:xfrm>
            <a:off x="418904" y="207890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89" name="Grafik 88" descr="Abzeichen mit einfarbiger Füllung">
            <a:extLst>
              <a:ext uri="{FF2B5EF4-FFF2-40B4-BE49-F238E27FC236}">
                <a16:creationId xmlns:a16="http://schemas.microsoft.com/office/drawing/2014/main" id="{BA525DCA-1D3A-4A44-A6D4-94357B30281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8809" y="2014735"/>
            <a:ext cx="398707" cy="398707"/>
          </a:xfrm>
          <a:prstGeom prst="rect">
            <a:avLst/>
          </a:prstGeom>
        </p:spPr>
      </p:pic>
      <p:sp>
        <p:nvSpPr>
          <p:cNvPr id="90" name="Teilkreis 89">
            <a:extLst>
              <a:ext uri="{FF2B5EF4-FFF2-40B4-BE49-F238E27FC236}">
                <a16:creationId xmlns:a16="http://schemas.microsoft.com/office/drawing/2014/main" id="{2E82B087-9F4C-4142-BFA2-99F9E5DCE31D}"/>
              </a:ext>
            </a:extLst>
          </p:cNvPr>
          <p:cNvSpPr/>
          <p:nvPr/>
        </p:nvSpPr>
        <p:spPr>
          <a:xfrm>
            <a:off x="332861" y="3868124"/>
            <a:ext cx="396000" cy="396000"/>
          </a:xfrm>
          <a:prstGeom prst="pie">
            <a:avLst>
              <a:gd name="adj1" fmla="val 16205733"/>
              <a:gd name="adj2" fmla="val 16200000"/>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1" name="Ellipse 90">
            <a:extLst>
              <a:ext uri="{FF2B5EF4-FFF2-40B4-BE49-F238E27FC236}">
                <a16:creationId xmlns:a16="http://schemas.microsoft.com/office/drawing/2014/main" id="{AC543BF6-9673-4342-9940-5C83A2AC10F5}"/>
              </a:ext>
            </a:extLst>
          </p:cNvPr>
          <p:cNvSpPr/>
          <p:nvPr/>
        </p:nvSpPr>
        <p:spPr>
          <a:xfrm>
            <a:off x="403516" y="393553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2" name="Grafik 91" descr="Marke 6 mit einfarbiger Füllung">
            <a:extLst>
              <a:ext uri="{FF2B5EF4-FFF2-40B4-BE49-F238E27FC236}">
                <a16:creationId xmlns:a16="http://schemas.microsoft.com/office/drawing/2014/main" id="{340EC50E-573F-4091-847F-409091820D6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0252" y="3865417"/>
            <a:ext cx="398707" cy="398707"/>
          </a:xfrm>
          <a:prstGeom prst="rect">
            <a:avLst/>
          </a:prstGeom>
        </p:spPr>
      </p:pic>
      <p:pic>
        <p:nvPicPr>
          <p:cNvPr id="4" name="Grafik 3" descr="Gehirn im Kopf mit einfarbiger Füllung">
            <a:extLst>
              <a:ext uri="{FF2B5EF4-FFF2-40B4-BE49-F238E27FC236}">
                <a16:creationId xmlns:a16="http://schemas.microsoft.com/office/drawing/2014/main" id="{44FA875A-C4CD-40B4-86DB-037495DA2DF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87450" y="1634634"/>
            <a:ext cx="265464" cy="265464"/>
          </a:xfrm>
          <a:prstGeom prst="rect">
            <a:avLst/>
          </a:prstGeom>
        </p:spPr>
      </p:pic>
      <p:pic>
        <p:nvPicPr>
          <p:cNvPr id="7" name="Grafik 6" descr="Gruppe mit einfarbiger Füllung">
            <a:extLst>
              <a:ext uri="{FF2B5EF4-FFF2-40B4-BE49-F238E27FC236}">
                <a16:creationId xmlns:a16="http://schemas.microsoft.com/office/drawing/2014/main" id="{7084AB9C-700A-4E8A-BEF2-B57CDB64D7F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66119" y="2110186"/>
            <a:ext cx="170562" cy="170562"/>
          </a:xfrm>
          <a:prstGeom prst="rect">
            <a:avLst/>
          </a:prstGeom>
        </p:spPr>
      </p:pic>
      <p:pic>
        <p:nvPicPr>
          <p:cNvPr id="18" name="Grafik 17" descr="Frau schulterzuckend mit einfarbiger Füllung">
            <a:extLst>
              <a:ext uri="{FF2B5EF4-FFF2-40B4-BE49-F238E27FC236}">
                <a16:creationId xmlns:a16="http://schemas.microsoft.com/office/drawing/2014/main" id="{81E2B0D3-5DDB-4967-B6AB-09136C9A8F6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8344" y="2105419"/>
            <a:ext cx="197067" cy="197067"/>
          </a:xfrm>
          <a:prstGeom prst="rect">
            <a:avLst/>
          </a:prstGeom>
        </p:spPr>
      </p:pic>
      <p:pic>
        <p:nvPicPr>
          <p:cNvPr id="56" name="Grafik 55" descr="Blind mit einfarbiger Füllung">
            <a:extLst>
              <a:ext uri="{FF2B5EF4-FFF2-40B4-BE49-F238E27FC236}">
                <a16:creationId xmlns:a16="http://schemas.microsoft.com/office/drawing/2014/main" id="{DEDEBE21-33F0-4CDB-80A4-6F6AC05507F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2544" y="2956818"/>
            <a:ext cx="262665" cy="262665"/>
          </a:xfrm>
          <a:prstGeom prst="rect">
            <a:avLst/>
          </a:prstGeom>
        </p:spPr>
      </p:pic>
      <p:pic>
        <p:nvPicPr>
          <p:cNvPr id="93" name="Grafik 92" descr="Kopf mit Zahnrädern mit einfarbiger Füllung">
            <a:extLst>
              <a:ext uri="{FF2B5EF4-FFF2-40B4-BE49-F238E27FC236}">
                <a16:creationId xmlns:a16="http://schemas.microsoft.com/office/drawing/2014/main" id="{3D368559-D46E-4FBE-A8BE-9980BE5388A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97043" y="2502379"/>
            <a:ext cx="262665" cy="262665"/>
          </a:xfrm>
          <a:prstGeom prst="rect">
            <a:avLst/>
          </a:prstGeom>
        </p:spPr>
      </p:pic>
      <p:pic>
        <p:nvPicPr>
          <p:cNvPr id="99" name="Grafik 98" descr="Workflow mit einfarbiger Füllung">
            <a:extLst>
              <a:ext uri="{FF2B5EF4-FFF2-40B4-BE49-F238E27FC236}">
                <a16:creationId xmlns:a16="http://schemas.microsoft.com/office/drawing/2014/main" id="{1A93C92C-1590-47D1-BD2D-88FAD56DA561}"/>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08347" y="3923339"/>
            <a:ext cx="262665" cy="262665"/>
          </a:xfrm>
          <a:prstGeom prst="rect">
            <a:avLst/>
          </a:prstGeom>
        </p:spPr>
      </p:pic>
      <p:pic>
        <p:nvPicPr>
          <p:cNvPr id="105" name="Grafik 104" descr="Augen mit einfarbiger Füllung">
            <a:extLst>
              <a:ext uri="{FF2B5EF4-FFF2-40B4-BE49-F238E27FC236}">
                <a16:creationId xmlns:a16="http://schemas.microsoft.com/office/drawing/2014/main" id="{76229594-AA70-4CE5-B205-8C2A4176D6C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5521" y="3413250"/>
            <a:ext cx="262666" cy="262666"/>
          </a:xfrm>
          <a:prstGeom prst="rect">
            <a:avLst/>
          </a:prstGeom>
        </p:spPr>
      </p:pic>
      <p:pic>
        <p:nvPicPr>
          <p:cNvPr id="107" name="Grafik 106">
            <a:extLst>
              <a:ext uri="{FF2B5EF4-FFF2-40B4-BE49-F238E27FC236}">
                <a16:creationId xmlns:a16="http://schemas.microsoft.com/office/drawing/2014/main" id="{EF0F781C-F969-43EC-A5A9-395F9272C8DC}"/>
              </a:ext>
            </a:extLst>
          </p:cNvPr>
          <p:cNvPicPr>
            <a:picLocks noChangeAspect="1"/>
          </p:cNvPicPr>
          <p:nvPr/>
        </p:nvPicPr>
        <p:blipFill>
          <a:blip r:embed="rId30"/>
          <a:stretch>
            <a:fillRect/>
          </a:stretch>
        </p:blipFill>
        <p:spPr>
          <a:xfrm>
            <a:off x="5292350" y="1891613"/>
            <a:ext cx="1563624" cy="28581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Disruptive factor </a:t>
            </a:r>
            <a:r>
              <a:rPr lang="de-DE" sz="1800" b="1" dirty="0">
                <a:solidFill>
                  <a:schemeClr val="accent6"/>
                </a:solidFill>
              </a:rPr>
              <a:t>1</a:t>
            </a:r>
            <a:br>
              <a:rPr lang="de-DE"/>
            </a:br>
            <a:r>
              <a:rPr lang="de-CH"/>
              <a:t>Risk of confusion</a:t>
            </a:r>
            <a:br>
              <a:rPr lang="de-CH"/>
            </a:br>
            <a:endParaRPr lang="de-DE" dirty="0"/>
          </a:p>
        </p:txBody>
      </p:sp>
    </p:spTree>
    <p:extLst>
      <p:ext uri="{BB962C8B-B14F-4D97-AF65-F5344CB8AC3E}">
        <p14:creationId xmlns:p14="http://schemas.microsoft.com/office/powerpoint/2010/main" val="17649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Risk of confusion</a:t>
            </a:r>
            <a:br>
              <a:rPr lang="de-CH"/>
            </a:br>
            <a:r>
              <a:rPr kumimoji="0" lang="en-US" sz="1400" b="0" i="0" u="none" strike="noStrike" kern="1200" cap="none" spc="0" normalizeH="0" baseline="0" noProof="0">
                <a:ln>
                  <a:noFill/>
                </a:ln>
                <a:solidFill>
                  <a:srgbClr val="C3141E"/>
                </a:solidFill>
                <a:effectLst/>
                <a:uLnTx/>
                <a:uFillTx/>
                <a:latin typeface="Arial"/>
                <a:ea typeface="+mj-ea"/>
                <a:cs typeface="Arial"/>
              </a:rPr>
              <a:t>Our brain instantly assigns advertising with learned codes to the company known for it</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pic>
        <p:nvPicPr>
          <p:cNvPr id="15" name="Grafik 14">
            <a:extLst>
              <a:ext uri="{FF2B5EF4-FFF2-40B4-BE49-F238E27FC236}">
                <a16:creationId xmlns:a16="http://schemas.microsoft.com/office/drawing/2014/main" id="{9448108C-9FF7-4580-B593-9CEE66B2EE9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16" name="Grafik 15">
            <a:extLst>
              <a:ext uri="{FF2B5EF4-FFF2-40B4-BE49-F238E27FC236}">
                <a16:creationId xmlns:a16="http://schemas.microsoft.com/office/drawing/2014/main" id="{43237B1B-B2E6-499D-8C09-A8E684995E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7" name="Textfeld 16">
            <a:extLst>
              <a:ext uri="{FF2B5EF4-FFF2-40B4-BE49-F238E27FC236}">
                <a16:creationId xmlns:a16="http://schemas.microsoft.com/office/drawing/2014/main" id="{0C1F9FA0-9DC5-4299-BC41-994E86B353C9}"/>
              </a:ext>
            </a:extLst>
          </p:cNvPr>
          <p:cNvSpPr txBox="1"/>
          <p:nvPr/>
        </p:nvSpPr>
        <p:spPr>
          <a:xfrm>
            <a:off x="5166065" y="1059705"/>
            <a:ext cx="1620179" cy="504056"/>
          </a:xfrm>
          <a:prstGeom prst="rect">
            <a:avLst/>
          </a:prstGeom>
          <a:noFill/>
        </p:spPr>
        <p:txBody>
          <a:bodyPr wrap="square" lIns="0" tIns="0" rIns="0" bIns="0" rtlCol="0">
            <a:noAutofit/>
          </a:bodyPr>
          <a:lstStyle/>
          <a:p>
            <a:pPr algn="ctr"/>
            <a:r>
              <a:rPr lang="en-US" sz="950"/>
              <a:t>Risk of confusion with an established brand from the telecommunications sector</a:t>
            </a:r>
            <a:endParaRPr lang="de-CH" sz="950" dirty="0"/>
          </a:p>
        </p:txBody>
      </p:sp>
      <p:sp>
        <p:nvSpPr>
          <p:cNvPr id="18" name="Textfeld 17">
            <a:extLst>
              <a:ext uri="{FF2B5EF4-FFF2-40B4-BE49-F238E27FC236}">
                <a16:creationId xmlns:a16="http://schemas.microsoft.com/office/drawing/2014/main" id="{8A014BD6-16C6-4A1C-A96C-D5C59EBEB2B2}"/>
              </a:ext>
            </a:extLst>
          </p:cNvPr>
          <p:cNvSpPr txBox="1"/>
          <p:nvPr/>
        </p:nvSpPr>
        <p:spPr>
          <a:xfrm>
            <a:off x="6935554" y="1062575"/>
            <a:ext cx="1841113" cy="504056"/>
          </a:xfrm>
          <a:prstGeom prst="rect">
            <a:avLst/>
          </a:prstGeom>
          <a:noFill/>
        </p:spPr>
        <p:txBody>
          <a:bodyPr wrap="square" lIns="0" tIns="0" rIns="0" bIns="0" rtlCol="0">
            <a:noAutofit/>
          </a:bodyPr>
          <a:lstStyle/>
          <a:p>
            <a:pPr algn="ctr"/>
            <a:r>
              <a:rPr lang="en-US" sz="950"/>
              <a:t>Risk of confusion with an established brand in the field of fashion or optics</a:t>
            </a:r>
            <a:endParaRPr lang="de-CH" sz="950" dirty="0"/>
          </a:p>
        </p:txBody>
      </p:sp>
      <p:sp>
        <p:nvSpPr>
          <p:cNvPr id="20" name="L-Form 19">
            <a:extLst>
              <a:ext uri="{FF2B5EF4-FFF2-40B4-BE49-F238E27FC236}">
                <a16:creationId xmlns:a16="http://schemas.microsoft.com/office/drawing/2014/main" id="{B00D4053-C9E8-459F-A45E-72B1EFDCA96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0" name="Grafik 29" descr="Ein Bild, das Text, Pflanze, Blatt enthält.&#10;&#10;Automatisch generierte Beschreibung">
            <a:extLst>
              <a:ext uri="{FF2B5EF4-FFF2-40B4-BE49-F238E27FC236}">
                <a16:creationId xmlns:a16="http://schemas.microsoft.com/office/drawing/2014/main" id="{18E95525-7D09-4AD3-9DE7-789E1DD36FA6}"/>
              </a:ext>
            </a:extLst>
          </p:cNvPr>
          <p:cNvPicPr>
            <a:picLocks noChangeAspect="1"/>
          </p:cNvPicPr>
          <p:nvPr/>
        </p:nvPicPr>
        <p:blipFill rotWithShape="1">
          <a:blip r:embed="rId4"/>
          <a:srcRect t="57179"/>
          <a:stretch/>
        </p:blipFill>
        <p:spPr>
          <a:xfrm>
            <a:off x="-9438" y="3476981"/>
            <a:ext cx="4318286" cy="698441"/>
          </a:xfrm>
          <a:prstGeom prst="rect">
            <a:avLst/>
          </a:prstGeom>
        </p:spPr>
      </p:pic>
      <p:sp>
        <p:nvSpPr>
          <p:cNvPr id="21" name="L-Form 20">
            <a:extLst>
              <a:ext uri="{FF2B5EF4-FFF2-40B4-BE49-F238E27FC236}">
                <a16:creationId xmlns:a16="http://schemas.microsoft.com/office/drawing/2014/main" id="{D7CA94EF-0150-4A1B-B779-16EB92B10CCF}"/>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 name="Grafik 6" descr="Ein Bild, das Text, Person enthält.&#10;&#10;Automatisch generierte Beschreibung">
            <a:extLst>
              <a:ext uri="{FF2B5EF4-FFF2-40B4-BE49-F238E27FC236}">
                <a16:creationId xmlns:a16="http://schemas.microsoft.com/office/drawing/2014/main" id="{31E37F5C-AA11-441B-9654-9ECF200F8BA3}"/>
              </a:ext>
            </a:extLst>
          </p:cNvPr>
          <p:cNvPicPr>
            <a:picLocks noChangeAspect="1"/>
          </p:cNvPicPr>
          <p:nvPr/>
        </p:nvPicPr>
        <p:blipFill>
          <a:blip r:embed="rId5"/>
          <a:stretch>
            <a:fillRect/>
          </a:stretch>
        </p:blipFill>
        <p:spPr>
          <a:xfrm>
            <a:off x="7245930" y="1927836"/>
            <a:ext cx="1223136" cy="1786325"/>
          </a:xfrm>
          <a:prstGeom prst="rect">
            <a:avLst/>
          </a:prstGeom>
        </p:spPr>
      </p:pic>
      <p:pic>
        <p:nvPicPr>
          <p:cNvPr id="14" name="Grafik 13">
            <a:extLst>
              <a:ext uri="{FF2B5EF4-FFF2-40B4-BE49-F238E27FC236}">
                <a16:creationId xmlns:a16="http://schemas.microsoft.com/office/drawing/2014/main" id="{6AC948C0-173A-4FBD-9136-B9A598CA40F0}"/>
              </a:ext>
            </a:extLst>
          </p:cNvPr>
          <p:cNvPicPr>
            <a:picLocks noChangeAspect="1"/>
          </p:cNvPicPr>
          <p:nvPr/>
        </p:nvPicPr>
        <p:blipFill>
          <a:blip r:embed="rId6"/>
          <a:stretch>
            <a:fillRect/>
          </a:stretch>
        </p:blipFill>
        <p:spPr>
          <a:xfrm>
            <a:off x="5376880" y="1933856"/>
            <a:ext cx="1212560" cy="1770878"/>
          </a:xfrm>
          <a:prstGeom prst="rect">
            <a:avLst/>
          </a:prstGeom>
        </p:spPr>
      </p:pic>
      <p:pic>
        <p:nvPicPr>
          <p:cNvPr id="25" name="Grafik 24" descr="Ein Bild, das Luft, ausführend, Fahrrad, mehrere enthält.&#10;&#10;Automatisch generierte Beschreibung">
            <a:extLst>
              <a:ext uri="{FF2B5EF4-FFF2-40B4-BE49-F238E27FC236}">
                <a16:creationId xmlns:a16="http://schemas.microsoft.com/office/drawing/2014/main" id="{8466DE01-6363-472A-A0C5-37ECB66D7191}"/>
              </a:ext>
            </a:extLst>
          </p:cNvPr>
          <p:cNvPicPr>
            <a:picLocks noChangeAspect="1"/>
          </p:cNvPicPr>
          <p:nvPr/>
        </p:nvPicPr>
        <p:blipFill rotWithShape="1">
          <a:blip r:embed="rId7"/>
          <a:srcRect t="56429" r="76775"/>
          <a:stretch/>
        </p:blipFill>
        <p:spPr>
          <a:xfrm>
            <a:off x="1876651" y="2364278"/>
            <a:ext cx="2695349" cy="2477552"/>
          </a:xfrm>
          <a:prstGeom prst="rect">
            <a:avLst/>
          </a:prstGeom>
          <a:effectLst>
            <a:outerShdw blurRad="50800" dist="38100" dir="2700000" algn="tl" rotWithShape="0">
              <a:prstClr val="black">
                <a:alpha val="40000"/>
              </a:prstClr>
            </a:outerShdw>
          </a:effectLst>
        </p:spPr>
      </p:pic>
      <p:pic>
        <p:nvPicPr>
          <p:cNvPr id="27" name="Grafik 26">
            <a:extLst>
              <a:ext uri="{FF2B5EF4-FFF2-40B4-BE49-F238E27FC236}">
                <a16:creationId xmlns:a16="http://schemas.microsoft.com/office/drawing/2014/main" id="{828EEC04-0ADC-4352-95E5-18A4E43AB524}"/>
              </a:ext>
            </a:extLst>
          </p:cNvPr>
          <p:cNvPicPr>
            <a:picLocks noChangeAspect="1"/>
          </p:cNvPicPr>
          <p:nvPr/>
        </p:nvPicPr>
        <p:blipFill rotWithShape="1">
          <a:blip r:embed="rId8"/>
          <a:srcRect l="82760" b="71859"/>
          <a:stretch/>
        </p:blipFill>
        <p:spPr>
          <a:xfrm>
            <a:off x="-16722" y="1131590"/>
            <a:ext cx="2025802" cy="3349261"/>
          </a:xfrm>
          <a:prstGeom prst="rect">
            <a:avLst/>
          </a:prstGeom>
        </p:spPr>
      </p:pic>
      <p:pic>
        <p:nvPicPr>
          <p:cNvPr id="31" name="Picture 4" descr="Blumen - Kostenlose Ökologie und umwelt Icons">
            <a:extLst>
              <a:ext uri="{FF2B5EF4-FFF2-40B4-BE49-F238E27FC236}">
                <a16:creationId xmlns:a16="http://schemas.microsoft.com/office/drawing/2014/main" id="{DFCC0763-63F2-4244-AE49-37D3D0BD87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꽃 - 무료 자연개 아이콘">
            <a:extLst>
              <a:ext uri="{FF2B5EF4-FFF2-40B4-BE49-F238E27FC236}">
                <a16:creationId xmlns:a16="http://schemas.microsoft.com/office/drawing/2014/main" id="{89612988-BD62-4554-A43C-0A8E5C2E143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1364</Words>
  <Application>Microsoft Office PowerPoint</Application>
  <PresentationFormat>Bildschirmpräsentation (16:9)</PresentationFormat>
  <Paragraphs>155</Paragraphs>
  <Slides>28</Slides>
  <Notes>2</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28</vt:i4>
      </vt:variant>
    </vt:vector>
  </HeadingPairs>
  <TitlesOfParts>
    <vt:vector size="34" baseType="lpstr">
      <vt:lpstr>Arial</vt:lpstr>
      <vt:lpstr>Arial Black</vt:lpstr>
      <vt:lpstr>Calibri</vt:lpstr>
      <vt:lpstr>Symbol</vt:lpstr>
      <vt:lpstr>Präsentation_Corporporate</vt:lpstr>
      <vt:lpstr>1_Präsentation_Corporporate</vt:lpstr>
      <vt:lpstr>APG|SGA Design tutorial module III «Expert» Designing outdoor advertising effectively Status November 2022</vt:lpstr>
      <vt:lpstr>Overview of design tutorials</vt:lpstr>
      <vt:lpstr>Table of contents «Expert» </vt:lpstr>
      <vt:lpstr>«Advertising messages should be transmitted error-free and securely.»</vt:lpstr>
      <vt:lpstr>The basic understanding</vt:lpstr>
      <vt:lpstr>Table of contents «Expert»</vt:lpstr>
      <vt:lpstr> 6 potential disruptive factors   </vt:lpstr>
      <vt:lpstr>Disruptive factor 1 Risk of confusion </vt:lpstr>
      <vt:lpstr>Risk of confusion Our brain instantly assigns advertising with learned codes to the company known for it    </vt:lpstr>
      <vt:lpstr>Risk of confusion</vt:lpstr>
      <vt:lpstr>Disruptive factor 2 Target group exclusion</vt:lpstr>
      <vt:lpstr>Target group exclusion The motif influences the reach</vt:lpstr>
      <vt:lpstr>Target group exclusion</vt:lpstr>
      <vt:lpstr>Disruptive factor 3 Wrong associations</vt:lpstr>
      <vt:lpstr>Wrong associations Each creation triggers certain - learned - associations that may be congruent </vt:lpstr>
      <vt:lpstr>Wrong associations</vt:lpstr>
      <vt:lpstr>Disruptive factor 4 No campaign effect</vt:lpstr>
      <vt:lpstr>No campaign effect Unfavorable if different motifs are not perceived as a coherent campaign</vt:lpstr>
      <vt:lpstr>No campaign effect</vt:lpstr>
      <vt:lpstr>Disruptive factor 5 Visual focus only</vt:lpstr>
      <vt:lpstr>Visual focus only Images have the advantage of fast response, but they win with verbal effect elements  </vt:lpstr>
      <vt:lpstr>Visual focus only</vt:lpstr>
      <vt:lpstr>Disruptive factor 6 No consistency</vt:lpstr>
      <vt:lpstr>No consistency Each new performance starts again at the beginning </vt:lpstr>
      <vt:lpstr>No consistency</vt:lpstr>
      <vt:lpstr>Table of contents «Expert»</vt:lpstr>
      <vt:lpstr>The 6 disruptive factors at a glance</vt:lpstr>
      <vt:lpstr>Even more successful together.</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Nguyen Elena eng</cp:lastModifiedBy>
  <cp:revision>252</cp:revision>
  <cp:lastPrinted>2023-01-09T13:52:59Z</cp:lastPrinted>
  <dcterms:created xsi:type="dcterms:W3CDTF">2021-02-19T09:21:13Z</dcterms:created>
  <dcterms:modified xsi:type="dcterms:W3CDTF">2023-01-25T10:37:34Z</dcterms:modified>
</cp:coreProperties>
</file>