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25"/>
  </p:notesMasterIdLst>
  <p:handoutMasterIdLst>
    <p:handoutMasterId r:id="rId26"/>
  </p:handoutMasterIdLst>
  <p:sldIdLst>
    <p:sldId id="258" r:id="rId3"/>
    <p:sldId id="1396" r:id="rId4"/>
    <p:sldId id="425" r:id="rId5"/>
    <p:sldId id="1395" r:id="rId6"/>
    <p:sldId id="428" r:id="rId7"/>
    <p:sldId id="445" r:id="rId8"/>
    <p:sldId id="436" r:id="rId9"/>
    <p:sldId id="1219" r:id="rId10"/>
    <p:sldId id="1222" r:id="rId11"/>
    <p:sldId id="1223" r:id="rId12"/>
    <p:sldId id="1216" r:id="rId13"/>
    <p:sldId id="1220" r:id="rId14"/>
    <p:sldId id="1221" r:id="rId15"/>
    <p:sldId id="1217" r:id="rId16"/>
    <p:sldId id="1224" r:id="rId17"/>
    <p:sldId id="1225" r:id="rId18"/>
    <p:sldId id="1218" r:id="rId19"/>
    <p:sldId id="1227" r:id="rId20"/>
    <p:sldId id="1226" r:id="rId21"/>
    <p:sldId id="1228" r:id="rId22"/>
    <p:sldId id="447" r:id="rId23"/>
    <p:sldId id="1302" r:id="rId24"/>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1396"/>
          </p14:sldIdLst>
        </p14:section>
        <p14:section name="Ausgangslage" id="{39A07389-A308-4920-9A39-125120DF1ED1}">
          <p14:sldIdLst>
            <p14:sldId id="425"/>
            <p14:sldId id="1395"/>
            <p14:sldId id="428"/>
          </p14:sldIdLst>
        </p14:section>
        <p14:section name="Die 4 Elemente der Aufmerksamkeit" id="{C4E330F5-5D7B-482F-AD0E-5585BE0C816F}">
          <p14:sldIdLst>
            <p14:sldId id="445"/>
            <p14:sldId id="436"/>
          </p14:sldIdLst>
        </p14:section>
        <p14:section name="1. Menschen und Tiere" id="{B02C07EB-79ED-45EB-A0D0-4D647ED238DA}">
          <p14:sldIdLst>
            <p14:sldId id="1219"/>
            <p14:sldId id="1222"/>
            <p14:sldId id="1223"/>
          </p14:sldIdLst>
        </p14:section>
        <p14:section name="2. Bewegung" id="{6E4CC83B-8634-4D15-9A88-4A7E94682973}">
          <p14:sldIdLst>
            <p14:sldId id="1216"/>
            <p14:sldId id="1220"/>
            <p14:sldId id="1221"/>
          </p14:sldIdLst>
        </p14:section>
        <p14:section name="3. Ungewöhnlches" id="{B1F5E4DF-F670-4174-8C18-6CE37AA83F28}">
          <p14:sldIdLst>
            <p14:sldId id="1217"/>
            <p14:sldId id="1224"/>
            <p14:sldId id="1225"/>
          </p14:sldIdLst>
        </p14:section>
        <p14:section name="4. Relevanz" id="{30772828-AEC7-4938-8930-13B1A82AC75B}">
          <p14:sldIdLst>
            <p14:sldId id="1218"/>
            <p14:sldId id="1227"/>
            <p14:sldId id="1226"/>
          </p14:sldIdLst>
        </p14:section>
        <p14:section name="Zusammenfassung" id="{9FF804C9-4CCB-4843-8C29-AF19B9A56D2C}">
          <p14:sldIdLst>
            <p14:sldId id="1228"/>
            <p14:sldId id="447"/>
            <p14:sldId id="1302"/>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29"/>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74" autoAdjust="0"/>
    <p:restoredTop sz="94675" autoAdjust="0"/>
  </p:normalViewPr>
  <p:slideViewPr>
    <p:cSldViewPr>
      <p:cViewPr varScale="1">
        <p:scale>
          <a:sx n="162" d="100"/>
          <a:sy n="162" d="100"/>
        </p:scale>
        <p:origin x="366" y="144"/>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100" d="100"/>
        <a:sy n="100" d="100"/>
      </p:scale>
      <p:origin x="0" y="0"/>
    </p:cViewPr>
  </p:notesTextViewPr>
  <p:sorterViewPr>
    <p:cViewPr>
      <p:scale>
        <a:sx n="200" d="100"/>
        <a:sy n="200" d="100"/>
      </p:scale>
      <p:origin x="0" y="-11172"/>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21DB8195-CA79-894E-876D-5DC0665E8EF2}" type="slidenum">
              <a:rPr lang="de-DE" smtClean="0"/>
              <a:t>5</a:t>
            </a:fld>
            <a:endParaRPr lang="de-DE"/>
          </a:p>
        </p:txBody>
      </p:sp>
    </p:spTree>
    <p:extLst>
      <p:ext uri="{BB962C8B-B14F-4D97-AF65-F5344CB8AC3E}">
        <p14:creationId xmlns:p14="http://schemas.microsoft.com/office/powerpoint/2010/main" val="2227245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12</a:t>
            </a:fld>
            <a:endParaRPr lang="de-DE"/>
          </a:p>
        </p:txBody>
      </p:sp>
    </p:spTree>
    <p:extLst>
      <p:ext uri="{BB962C8B-B14F-4D97-AF65-F5344CB8AC3E}">
        <p14:creationId xmlns:p14="http://schemas.microsoft.com/office/powerpoint/2010/main" val="1143726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16</a:t>
            </a:fld>
            <a:endParaRPr lang="de-DE"/>
          </a:p>
        </p:txBody>
      </p:sp>
    </p:spTree>
    <p:extLst>
      <p:ext uri="{BB962C8B-B14F-4D97-AF65-F5344CB8AC3E}">
        <p14:creationId xmlns:p14="http://schemas.microsoft.com/office/powerpoint/2010/main" val="4099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19</a:t>
            </a:fld>
            <a:endParaRPr lang="de-DE"/>
          </a:p>
        </p:txBody>
      </p:sp>
    </p:spTree>
    <p:extLst>
      <p:ext uri="{BB962C8B-B14F-4D97-AF65-F5344CB8AC3E}">
        <p14:creationId xmlns:p14="http://schemas.microsoft.com/office/powerpoint/2010/main" val="1073988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21</a:t>
            </a:fld>
            <a:endParaRPr lang="de-DE"/>
          </a:p>
        </p:txBody>
      </p:sp>
    </p:spTree>
    <p:extLst>
      <p:ext uri="{BB962C8B-B14F-4D97-AF65-F5344CB8AC3E}">
        <p14:creationId xmlns:p14="http://schemas.microsoft.com/office/powerpoint/2010/main" val="1005201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7.xml"/><Relationship Id="rId7" Type="http://schemas.openxmlformats.org/officeDocument/2006/relationships/image" Target="../media/image4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3.png"/><Relationship Id="rId5" Type="http://schemas.openxmlformats.org/officeDocument/2006/relationships/image" Target="../media/image5.jpeg"/><Relationship Id="rId10" Type="http://schemas.openxmlformats.org/officeDocument/2006/relationships/image" Target="../media/image16.png"/><Relationship Id="rId4" Type="http://schemas.openxmlformats.org/officeDocument/2006/relationships/notesSlide" Target="../notesSlides/notesSlide2.xml"/><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55.png"/><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28.svg"/><Relationship Id="rId18" Type="http://schemas.openxmlformats.org/officeDocument/2006/relationships/image" Target="../media/image33.png"/><Relationship Id="rId3" Type="http://schemas.openxmlformats.org/officeDocument/2006/relationships/slideLayout" Target="../slideLayouts/slideLayout33.xml"/><Relationship Id="rId21" Type="http://schemas.openxmlformats.org/officeDocument/2006/relationships/image" Target="../media/image38.svg"/><Relationship Id="rId7" Type="http://schemas.openxmlformats.org/officeDocument/2006/relationships/image" Target="../media/image44.pn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video" Target="../media/media2.mp4"/><Relationship Id="rId16" Type="http://schemas.openxmlformats.org/officeDocument/2006/relationships/image" Target="../media/image31.png"/><Relationship Id="rId20" Type="http://schemas.openxmlformats.org/officeDocument/2006/relationships/image" Target="../media/image37.png"/><Relationship Id="rId1" Type="http://schemas.microsoft.com/office/2007/relationships/media" Target="../media/media2.mp4"/><Relationship Id="rId6" Type="http://schemas.openxmlformats.org/officeDocument/2006/relationships/image" Target="../media/image43.png"/><Relationship Id="rId11" Type="http://schemas.openxmlformats.org/officeDocument/2006/relationships/image" Target="../media/image59.png"/><Relationship Id="rId5" Type="http://schemas.openxmlformats.org/officeDocument/2006/relationships/image" Target="../media/image5.jpeg"/><Relationship Id="rId15" Type="http://schemas.openxmlformats.org/officeDocument/2006/relationships/image" Target="../media/image30.svg"/><Relationship Id="rId10" Type="http://schemas.openxmlformats.org/officeDocument/2006/relationships/image" Target="../media/image58.png"/><Relationship Id="rId19" Type="http://schemas.openxmlformats.org/officeDocument/2006/relationships/image" Target="../media/image34.svg"/><Relationship Id="rId4" Type="http://schemas.openxmlformats.org/officeDocument/2006/relationships/notesSlide" Target="../notesSlides/notesSlide5.xml"/><Relationship Id="rId9" Type="http://schemas.openxmlformats.org/officeDocument/2006/relationships/image" Target="../media/image57.png"/><Relationship Id="rId14" Type="http://schemas.openxmlformats.org/officeDocument/2006/relationships/image" Target="../media/image29.png"/><Relationship Id="rId22" Type="http://schemas.openxmlformats.org/officeDocument/2006/relationships/image" Target="../media/image6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5.jpe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0.svg"/><Relationship Id="rId18" Type="http://schemas.openxmlformats.org/officeDocument/2006/relationships/image" Target="../media/image35.png"/><Relationship Id="rId3" Type="http://schemas.openxmlformats.org/officeDocument/2006/relationships/image" Target="../media/image21.png"/><Relationship Id="rId21" Type="http://schemas.openxmlformats.org/officeDocument/2006/relationships/image" Target="../media/image38.svg"/><Relationship Id="rId7" Type="http://schemas.openxmlformats.org/officeDocument/2006/relationships/image" Target="../media/image25.pn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image" Target="../media/image5.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33.xml"/><Relationship Id="rId6" Type="http://schemas.openxmlformats.org/officeDocument/2006/relationships/image" Target="../media/image24.svg"/><Relationship Id="rId11" Type="http://schemas.openxmlformats.org/officeDocument/2006/relationships/image" Target="../media/image28.svg"/><Relationship Id="rId5" Type="http://schemas.openxmlformats.org/officeDocument/2006/relationships/image" Target="../media/image23.png"/><Relationship Id="rId15" Type="http://schemas.openxmlformats.org/officeDocument/2006/relationships/image" Target="../media/image32.svg"/><Relationship Id="rId10" Type="http://schemas.openxmlformats.org/officeDocument/2006/relationships/image" Target="../media/image27.png"/><Relationship Id="rId19" Type="http://schemas.openxmlformats.org/officeDocument/2006/relationships/image" Target="../media/image36.svg"/><Relationship Id="rId4" Type="http://schemas.openxmlformats.org/officeDocument/2006/relationships/image" Target="../media/image22.svg"/><Relationship Id="rId9" Type="http://schemas.openxmlformats.org/officeDocument/2006/relationships/image" Target="../media/image7.png"/><Relationship Id="rId14" Type="http://schemas.openxmlformats.org/officeDocument/2006/relationships/image" Target="../media/image31.png"/><Relationship Id="rId2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fr-CH" sz="1600"/>
              <a:t>Tutoriel de conception </a:t>
            </a:r>
            <a:r>
              <a:rPr lang="de-DE" sz="1600"/>
              <a:t>APG|SGA </a:t>
            </a:r>
            <a:r>
              <a:rPr lang="fr-CH" sz="1600"/>
              <a:t>Module</a:t>
            </a:r>
            <a:r>
              <a:rPr lang="de-DE" sz="1600"/>
              <a:t> II « Advanced »</a:t>
            </a:r>
            <a:br>
              <a:rPr lang="de-DE"/>
            </a:br>
            <a:r>
              <a:rPr lang="fr-CH"/>
              <a:t>Concevoir une publicité extérieure efficace</a:t>
            </a:r>
            <a:br>
              <a:rPr lang="de-DE"/>
            </a:br>
            <a:r>
              <a:rPr lang="de-DE" sz="1100"/>
              <a:t>Situation novembre </a:t>
            </a:r>
            <a:r>
              <a:rPr lang="de-DE" sz="1100" dirty="0"/>
              <a:t>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fr-CH"/>
              <a:t>Des personnes et des animaux</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312456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a:ln>
                  <a:noFill/>
                </a:ln>
                <a:solidFill>
                  <a:srgbClr val="C3141E"/>
                </a:solidFill>
                <a:effectLst/>
                <a:uLnTx/>
                <a:uFillTx/>
                <a:latin typeface="Arial"/>
                <a:ea typeface="+mn-ea"/>
                <a:cs typeface="+mn-cs"/>
              </a:rPr>
              <a:t>« </a:t>
            </a:r>
            <a:r>
              <a:rPr kumimoji="0" lang="fr-CH" sz="1400" b="1" i="0" u="none" strike="noStrike" kern="1200" cap="none" spc="0" normalizeH="0" baseline="0">
                <a:ln>
                  <a:noFill/>
                </a:ln>
                <a:solidFill>
                  <a:srgbClr val="C3141E"/>
                </a:solidFill>
                <a:effectLst/>
                <a:uLnTx/>
                <a:uFillTx/>
                <a:latin typeface="Arial"/>
                <a:ea typeface="+mn-ea"/>
                <a:cs typeface="+mn-cs"/>
              </a:rPr>
              <a:t>Un des principaux critères de conception est un design qui attire l'attention</a:t>
            </a:r>
            <a:r>
              <a:rPr kumimoji="0" lang="de-CH" sz="1400" b="1" i="0" u="none" strike="noStrike" kern="1200" cap="none" spc="0" normalizeH="0" baseline="0">
                <a:ln>
                  <a:noFill/>
                </a:ln>
                <a:solidFill>
                  <a:srgbClr val="C3141E"/>
                </a:solidFill>
                <a:effectLst/>
                <a:uLnTx/>
                <a:uFillTx/>
                <a:latin typeface="Arial"/>
                <a:ea typeface="+mn-ea"/>
                <a:cs typeface="+mn-cs"/>
              </a:rPr>
              <a:t>. »</a:t>
            </a:r>
            <a:endParaRPr kumimoji="0" lang="de-CH" sz="1400" b="1" i="0" u="none" strike="noStrike" kern="1200" cap="none" spc="0" normalizeH="0" baseline="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Les affiches contenant des images percutantes sont particulièrement efficaces pour attirer l'attention des passants.</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a:solidFill>
                  <a:srgbClr val="000000"/>
                </a:solidFill>
                <a:latin typeface="Arial"/>
              </a:rPr>
              <a:t>Une bonne image attire l'attention, transmet instantanément une valeur ajoutée et déclenche les émotions souhaitées. Nous réagissons fortement aux émotions, comme dans l'exemple des bébés et des animaux, ainsi qu'à celles à caractère érotique.</a:t>
            </a:r>
            <a:r>
              <a:rPr lang="de-CH" sz="1000">
                <a:solidFill>
                  <a:srgbClr val="000000"/>
                </a:solidFill>
                <a:latin typeface="Arial"/>
              </a:rPr>
              <a:t> </a:t>
            </a:r>
            <a:r>
              <a:rPr lang="fr-CH" sz="1000">
                <a:solidFill>
                  <a:srgbClr val="000000"/>
                </a:solidFill>
                <a:latin typeface="Arial"/>
              </a:rPr>
              <a:t>Comme notre perception est en grande partie basée sur la reconnaissance des visages, nous accordons une part importante aux visages (et aux yeux) d'autres personnes, en particulier lorsqu'elles expriment des émotions positives, par exemple un sourire éclatant</a:t>
            </a:r>
            <a:r>
              <a:rPr lang="de-CH" sz="1000">
                <a:solidFill>
                  <a:srgbClr val="000000"/>
                </a:solidFill>
                <a:latin typeface="Arial"/>
              </a:rPr>
              <a:t>.</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le texte seul ne permet souvent pas d'attirer suffisamment l'attention. Utilisez donc des accroches adaptées à votre marque, à votre produit et à votre message, et consacrez au moins la moitié de l'affiche à cet effet.</a:t>
            </a: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i="0" u="none" strike="noStrike" kern="1200" cap="none" spc="0" normalizeH="0" baseline="0" noProof="0">
                <a:ln>
                  <a:noFill/>
                </a:ln>
                <a:solidFill>
                  <a:srgbClr val="000000"/>
                </a:solidFill>
                <a:effectLst/>
                <a:uLnTx/>
                <a:uFillTx/>
                <a:latin typeface="Arial"/>
                <a:ea typeface="+mn-ea"/>
                <a:cs typeface="+mn-cs"/>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6" name="Grafik 15">
            <a:extLst>
              <a:ext uri="{FF2B5EF4-FFF2-40B4-BE49-F238E27FC236}">
                <a16:creationId xmlns:a16="http://schemas.microsoft.com/office/drawing/2014/main" id="{87BBC44A-830A-4442-8ED9-76E217F3E3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4154" y="1882842"/>
            <a:ext cx="1512168" cy="2505759"/>
          </a:xfrm>
          <a:prstGeom prst="rect">
            <a:avLst/>
          </a:prstGeom>
          <a:effectLst/>
        </p:spPr>
      </p:pic>
      <p:pic>
        <p:nvPicPr>
          <p:cNvPr id="9" name="Grafik 8" descr="Ein Bild, das Person, Brille, Schutzbrille enthält.&#10;&#10;Automatisch generierte Beschreibung">
            <a:extLst>
              <a:ext uri="{FF2B5EF4-FFF2-40B4-BE49-F238E27FC236}">
                <a16:creationId xmlns:a16="http://schemas.microsoft.com/office/drawing/2014/main" id="{173C9BA5-F235-4680-B413-4679BB7EE1F5}"/>
              </a:ext>
            </a:extLst>
          </p:cNvPr>
          <p:cNvPicPr>
            <a:picLocks noChangeAspect="1"/>
          </p:cNvPicPr>
          <p:nvPr/>
        </p:nvPicPr>
        <p:blipFill>
          <a:blip r:embed="rId4"/>
          <a:stretch>
            <a:fillRect/>
          </a:stretch>
        </p:blipFill>
        <p:spPr>
          <a:xfrm>
            <a:off x="7212912" y="1927542"/>
            <a:ext cx="1224078" cy="1787700"/>
          </a:xfrm>
          <a:prstGeom prst="rect">
            <a:avLst/>
          </a:prstGeom>
        </p:spPr>
      </p:pic>
    </p:spTree>
    <p:extLst>
      <p:ext uri="{BB962C8B-B14F-4D97-AF65-F5344CB8AC3E}">
        <p14:creationId xmlns:p14="http://schemas.microsoft.com/office/powerpoint/2010/main" val="42231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Élément d'attention n° 2</a:t>
            </a:r>
            <a:br>
              <a:rPr lang="de-DE"/>
            </a:br>
            <a:r>
              <a:rPr lang="de-DE"/>
              <a:t>Du mouvement</a:t>
            </a:r>
            <a:endParaRPr lang="de-DE" dirty="0"/>
          </a:p>
        </p:txBody>
      </p:sp>
    </p:spTree>
    <p:extLst>
      <p:ext uri="{BB962C8B-B14F-4D97-AF65-F5344CB8AC3E}">
        <p14:creationId xmlns:p14="http://schemas.microsoft.com/office/powerpoint/2010/main" val="17649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5"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Du mouvement</a:t>
            </a:r>
            <a:r>
              <a:rPr kumimoji="0" lang="de-CH" sz="2400" b="0" i="0" u="none" strike="noStrike" kern="1200" cap="none" spc="0" normalizeH="0" baseline="0" noProof="0">
                <a:ln>
                  <a:noFill/>
                </a:ln>
                <a:solidFill>
                  <a:srgbClr val="C3141E"/>
                </a:solidFill>
                <a:effectLst/>
                <a:uLnTx/>
                <a:uFillTx/>
                <a:latin typeface="Arial"/>
                <a:ea typeface="+mj-ea"/>
                <a:cs typeface="Arial"/>
              </a:rPr>
              <a:t> </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 mouvement attire les regards</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6941132" y="1072837"/>
            <a:ext cx="1951348"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Les spots numériques Out of Home « légèrement animés ou en mode full motion » attirent les regards </a:t>
            </a:r>
            <a:r>
              <a:rPr kumimoji="0" lang="de-DE" sz="950" b="0" i="0" u="none" strike="noStrike" kern="1200" cap="none" spc="0" normalizeH="0" baseline="0" noProof="0">
                <a:ln>
                  <a:noFill/>
                </a:ln>
                <a:solidFill>
                  <a:srgbClr val="000000"/>
                </a:solidFill>
                <a:effectLst/>
                <a:uLnTx/>
                <a:uFillTx/>
                <a:latin typeface="Arial"/>
                <a:ea typeface="+mn-ea"/>
                <a:cs typeface="+mn-cs"/>
              </a:rPr>
              <a: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883111" y="1616611"/>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2" name="Grafik 21" descr="Ein Bild, das Platz enthält.&#10;&#10;Automatisch generierte Beschreibung">
            <a:extLst>
              <a:ext uri="{FF2B5EF4-FFF2-40B4-BE49-F238E27FC236}">
                <a16:creationId xmlns:a16="http://schemas.microsoft.com/office/drawing/2014/main" id="{74EE5BB9-9A5B-4F25-AD00-23FA51BE421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24" name="Burger_gut">
            <a:hlinkClick r:id="" action="ppaction://media"/>
            <a:extLst>
              <a:ext uri="{FF2B5EF4-FFF2-40B4-BE49-F238E27FC236}">
                <a16:creationId xmlns:a16="http://schemas.microsoft.com/office/drawing/2014/main" id="{08E24E83-DC28-46B8-BD4B-3F8C454D8CB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60945" y="1968067"/>
            <a:ext cx="1024335" cy="1820541"/>
          </a:xfrm>
          <a:prstGeom prst="rect">
            <a:avLst/>
          </a:prstGeom>
        </p:spPr>
      </p:pic>
      <p:pic>
        <p:nvPicPr>
          <p:cNvPr id="15" name="Grafik 14">
            <a:extLst>
              <a:ext uri="{FF2B5EF4-FFF2-40B4-BE49-F238E27FC236}">
                <a16:creationId xmlns:a16="http://schemas.microsoft.com/office/drawing/2014/main" id="{4ECE97E6-3ED4-4EC4-A7B1-46297F1D4A08}"/>
              </a:ext>
            </a:extLst>
          </p:cNvPr>
          <p:cNvPicPr>
            <a:picLocks noChangeAspect="1"/>
          </p:cNvPicPr>
          <p:nvPr/>
        </p:nvPicPr>
        <p:blipFill rotWithShape="1">
          <a:blip r:embed="rId8"/>
          <a:srcRect l="-183" r="82661" b="69200"/>
          <a:stretch/>
        </p:blipFill>
        <p:spPr>
          <a:xfrm>
            <a:off x="372968" y="1166102"/>
            <a:ext cx="1951348" cy="3434586"/>
          </a:xfrm>
          <a:prstGeom prst="rect">
            <a:avLst/>
          </a:prstGeom>
        </p:spPr>
      </p:pic>
      <p:pic>
        <p:nvPicPr>
          <p:cNvPr id="16" name="Grafik 15" descr="Ein Bild, das Auto enthält.&#10;&#10;Automatisch generierte Beschreibung">
            <a:extLst>
              <a:ext uri="{FF2B5EF4-FFF2-40B4-BE49-F238E27FC236}">
                <a16:creationId xmlns:a16="http://schemas.microsoft.com/office/drawing/2014/main" id="{DAB5F0CC-7C13-4B48-86C6-66EBCA0DF536}"/>
              </a:ext>
            </a:extLst>
          </p:cNvPr>
          <p:cNvPicPr>
            <a:picLocks noChangeAspect="1"/>
          </p:cNvPicPr>
          <p:nvPr/>
        </p:nvPicPr>
        <p:blipFill rotWithShape="1">
          <a:blip r:embed="rId9"/>
          <a:srcRect r="16287"/>
          <a:stretch/>
        </p:blipFill>
        <p:spPr>
          <a:xfrm flipH="1">
            <a:off x="-5465" y="2795010"/>
            <a:ext cx="3490459" cy="2047424"/>
          </a:xfrm>
          <a:prstGeom prst="rect">
            <a:avLst/>
          </a:prstGeom>
        </p:spPr>
      </p:pic>
      <p:sp>
        <p:nvSpPr>
          <p:cNvPr id="3" name="Parallelogramm 2">
            <a:extLst>
              <a:ext uri="{FF2B5EF4-FFF2-40B4-BE49-F238E27FC236}">
                <a16:creationId xmlns:a16="http://schemas.microsoft.com/office/drawing/2014/main" id="{5A42BABD-E116-4857-B9B9-97B5B5DAE5AD}"/>
              </a:ext>
            </a:extLst>
          </p:cNvPr>
          <p:cNvSpPr/>
          <p:nvPr/>
        </p:nvSpPr>
        <p:spPr>
          <a:xfrm>
            <a:off x="4932040" y="4643314"/>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Parallelogramm 20">
            <a:extLst>
              <a:ext uri="{FF2B5EF4-FFF2-40B4-BE49-F238E27FC236}">
                <a16:creationId xmlns:a16="http://schemas.microsoft.com/office/drawing/2014/main" id="{EB33A15C-9A80-4F6F-9953-B9FCA75C1466}"/>
              </a:ext>
            </a:extLst>
          </p:cNvPr>
          <p:cNvSpPr/>
          <p:nvPr/>
        </p:nvSpPr>
        <p:spPr>
          <a:xfrm>
            <a:off x="4861975" y="4913177"/>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7" name="Grafik 26" descr="Ein Bild, das Person, darstellend, Anzug, Linie enthält.&#10;&#10;Automatisch generierte Beschreibung">
            <a:extLst>
              <a:ext uri="{FF2B5EF4-FFF2-40B4-BE49-F238E27FC236}">
                <a16:creationId xmlns:a16="http://schemas.microsoft.com/office/drawing/2014/main" id="{641CF78A-1878-4F8B-B9E6-890ECE4CF08F}"/>
              </a:ext>
            </a:extLst>
          </p:cNvPr>
          <p:cNvPicPr>
            <a:picLocks noChangeAspect="1"/>
          </p:cNvPicPr>
          <p:nvPr/>
        </p:nvPicPr>
        <p:blipFill rotWithShape="1">
          <a:blip r:embed="rId10"/>
          <a:srcRect l="83589" b="51509"/>
          <a:stretch/>
        </p:blipFill>
        <p:spPr>
          <a:xfrm flipH="1">
            <a:off x="6222207" y="2009237"/>
            <a:ext cx="977704" cy="24691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21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repeatCount="indefinite" fill="hold" display="0">
                  <p:stCondLst>
                    <p:cond delay="indefinite"/>
                  </p:stCondLst>
                </p:cTn>
                <p:tgtEl>
                  <p:spTgt spid="2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Du mouvement</a:t>
            </a:r>
            <a:r>
              <a:rPr kumimoji="0" lang="de-CH" sz="2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Notre regard est attiré par le mouvement</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Notre évolution biologique nous pousse à regarder </a:t>
            </a:r>
            <a:r>
              <a:rPr lang="fr-CH" sz="1200">
                <a:solidFill>
                  <a:srgbClr val="6D001D"/>
                </a:solidFill>
                <a:latin typeface="Arial"/>
              </a:rPr>
              <a:t>en direction du mouvement </a:t>
            </a:r>
            <a:r>
              <a:rPr kumimoji="0" lang="fr-CH" sz="1200" b="0" i="0" u="none" strike="noStrike" kern="1200" cap="none" spc="0" normalizeH="0" baseline="0" noProof="0">
                <a:ln>
                  <a:noFill/>
                </a:ln>
                <a:solidFill>
                  <a:srgbClr val="6D001D"/>
                </a:solidFill>
                <a:effectLst/>
                <a:uLnTx/>
                <a:uFillTx/>
                <a:latin typeface="Arial"/>
                <a:ea typeface="+mn-ea"/>
                <a:cs typeface="+mn-cs"/>
              </a:rPr>
              <a:t>pour voir ce qu'il se passe</a:t>
            </a:r>
            <a:r>
              <a:rPr kumimoji="0" lang="de-CH" sz="1200" b="0" i="0" u="none" strike="noStrike" kern="1200" cap="none" spc="0" normalizeH="0" baseline="0" noProof="0">
                <a:ln>
                  <a:noFill/>
                </a:ln>
                <a:solidFill>
                  <a:srgbClr val="6D001D"/>
                </a:solidFill>
                <a:effectLst/>
                <a:uLnTx/>
                <a:uFillTx/>
                <a:latin typeface="Arial"/>
                <a:ea typeface="+mn-ea"/>
                <a:cs typeface="+mn-cs"/>
              </a:rPr>
              <a:t>. </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L'image animée est une source de profit, surtout lorsque les surfaces numériques sont grandes et que la publicité est dynamique. Comme le montre très clairement la recherche AM4DOOH, les spots Digital Out of Home sur des ePanels et des eBoards attirent non seulement davantage le regard, mais aussi plus fréquemment et plus longtemps. </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concevez vos spots Digital Out of Home selon nos règles de conception d'affiches, et assurez plus d'attention à votre message publicitaire grâce à une animation bien ciblée.</a:t>
            </a:r>
            <a:r>
              <a:rPr lang="de-CH" sz="1000">
                <a:solidFill>
                  <a:srgbClr val="000000"/>
                </a:solidFill>
                <a:latin typeface="Arial"/>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Platz enthält.&#10;&#10;Automatisch generierte Beschreibung">
            <a:extLst>
              <a:ext uri="{FF2B5EF4-FFF2-40B4-BE49-F238E27FC236}">
                <a16:creationId xmlns:a16="http://schemas.microsoft.com/office/drawing/2014/main" id="{976A609D-163B-4994-B371-A0AA28F704B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5" name="Burger_gut">
            <a:hlinkClick r:id="" action="ppaction://media"/>
            <a:extLst>
              <a:ext uri="{FF2B5EF4-FFF2-40B4-BE49-F238E27FC236}">
                <a16:creationId xmlns:a16="http://schemas.microsoft.com/office/drawing/2014/main" id="{7FFACCA8-C0A2-4F95-8A5E-C01EB8C664D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60945" y="1968067"/>
            <a:ext cx="1024335" cy="1820541"/>
          </a:xfrm>
          <a:prstGeom prst="rect">
            <a:avLst/>
          </a:prstGeom>
        </p:spPr>
      </p:pic>
    </p:spTree>
    <p:extLst>
      <p:ext uri="{BB962C8B-B14F-4D97-AF65-F5344CB8AC3E}">
        <p14:creationId xmlns:p14="http://schemas.microsoft.com/office/powerpoint/2010/main" val="34199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Élément d'attention n° 3</a:t>
            </a:r>
            <a:br>
              <a:rPr lang="de-DE"/>
            </a:br>
            <a:r>
              <a:rPr lang="de-CH"/>
              <a:t>Un événement exceptionnel</a:t>
            </a:r>
            <a:endParaRPr lang="de-DE" dirty="0"/>
          </a:p>
        </p:txBody>
      </p:sp>
    </p:spTree>
    <p:extLst>
      <p:ext uri="{BB962C8B-B14F-4D97-AF65-F5344CB8AC3E}">
        <p14:creationId xmlns:p14="http://schemas.microsoft.com/office/powerpoint/2010/main" val="318643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5464" y="1029240"/>
            <a:ext cx="9144000" cy="3124567"/>
          </a:xfrm>
          <a:prstGeom prst="rect">
            <a:avLst/>
          </a:prstGeom>
        </p:spPr>
      </p:pic>
      <p:pic>
        <p:nvPicPr>
          <p:cNvPr id="18" name="Grafik 17">
            <a:extLst>
              <a:ext uri="{FF2B5EF4-FFF2-40B4-BE49-F238E27FC236}">
                <a16:creationId xmlns:a16="http://schemas.microsoft.com/office/drawing/2014/main" id="{D34D95DB-D852-4B03-A6BA-6CFDDEC3F5F0}"/>
              </a:ext>
            </a:extLst>
          </p:cNvPr>
          <p:cNvPicPr>
            <a:picLocks noChangeAspect="1"/>
          </p:cNvPicPr>
          <p:nvPr/>
        </p:nvPicPr>
        <p:blipFill rotWithShape="1">
          <a:blip r:embed="rId3"/>
          <a:srcRect l="-183" r="82661" b="69200"/>
          <a:stretch/>
        </p:blipFill>
        <p:spPr>
          <a:xfrm>
            <a:off x="372968" y="1166102"/>
            <a:ext cx="1951348" cy="343458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Un événement exceptionnel</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fr-CH" sz="1400">
                <a:solidFill>
                  <a:srgbClr val="C3141E"/>
                </a:solidFill>
              </a:rPr>
              <a:t>Les différences par rapport à l'habitude attirent notre attention</a:t>
            </a:r>
            <a:endParaRPr lang="de-CH" dirty="0"/>
          </a:p>
        </p:txBody>
      </p:sp>
      <p:pic>
        <p:nvPicPr>
          <p:cNvPr id="23" name="Grafik 22" descr="Ein Bild, das Luft, ausführend, Fahrrad, mehrere enthält.&#10;&#10;Automatisch generierte Beschreibung">
            <a:extLst>
              <a:ext uri="{FF2B5EF4-FFF2-40B4-BE49-F238E27FC236}">
                <a16:creationId xmlns:a16="http://schemas.microsoft.com/office/drawing/2014/main" id="{02139E56-5186-4EE6-966F-4ADE9AC65E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22373" y="2211710"/>
            <a:ext cx="2784787" cy="2614985"/>
          </a:xfrm>
          <a:prstGeom prst="rect">
            <a:avLst/>
          </a:prstGeom>
          <a:effectLst>
            <a:outerShdw blurRad="50800" dist="38100" dir="2700000" algn="tl" rotWithShape="0">
              <a:prstClr val="black">
                <a:alpha val="40000"/>
              </a:prstClr>
            </a:outerShdw>
          </a:effectLst>
        </p:spPr>
      </p:pic>
      <p:sp>
        <p:nvSpPr>
          <p:cNvPr id="31" name="Textfeld 30">
            <a:extLst>
              <a:ext uri="{FF2B5EF4-FFF2-40B4-BE49-F238E27FC236}">
                <a16:creationId xmlns:a16="http://schemas.microsoft.com/office/drawing/2014/main" id="{B064877D-5124-4735-81F7-95C5E2519630}"/>
              </a:ext>
            </a:extLst>
          </p:cNvPr>
          <p:cNvSpPr txBox="1"/>
          <p:nvPr/>
        </p:nvSpPr>
        <p:spPr>
          <a:xfrm>
            <a:off x="5623165" y="1387352"/>
            <a:ext cx="2632030" cy="322073"/>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Les sujets qui s'écartent de la normalité ou des modèles familiers attirent notre attention</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33" name="L-Form 32">
            <a:extLst>
              <a:ext uri="{FF2B5EF4-FFF2-40B4-BE49-F238E27FC236}">
                <a16:creationId xmlns:a16="http://schemas.microsoft.com/office/drawing/2014/main" id="{C268FED4-371F-42FF-AFF4-3DF3A2845869}"/>
              </a:ext>
            </a:extLst>
          </p:cNvPr>
          <p:cNvSpPr/>
          <p:nvPr/>
        </p:nvSpPr>
        <p:spPr>
          <a:xfrm rot="18909701">
            <a:off x="6849180" y="1653114"/>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a:extLst>
              <a:ext uri="{FF2B5EF4-FFF2-40B4-BE49-F238E27FC236}">
                <a16:creationId xmlns:a16="http://schemas.microsoft.com/office/drawing/2014/main" id="{3622E4A4-01E2-4AE1-AF86-9DE80E5B276C}"/>
              </a:ext>
            </a:extLst>
          </p:cNvPr>
          <p:cNvPicPr>
            <a:picLocks noChangeAspect="1"/>
          </p:cNvPicPr>
          <p:nvPr/>
        </p:nvPicPr>
        <p:blipFill rotWithShape="1">
          <a:blip r:embed="rId5"/>
          <a:srcRect b="12883"/>
          <a:stretch/>
        </p:blipFill>
        <p:spPr>
          <a:xfrm>
            <a:off x="5220072" y="1888072"/>
            <a:ext cx="3438216" cy="2442214"/>
          </a:xfrm>
          <a:prstGeom prst="rect">
            <a:avLst/>
          </a:prstGeom>
        </p:spPr>
      </p:pic>
      <p:pic>
        <p:nvPicPr>
          <p:cNvPr id="7" name="Grafik 6" descr="Ein Bild, das Text, Hund enthält.&#10;&#10;Automatisch generierte Beschreibung">
            <a:extLst>
              <a:ext uri="{FF2B5EF4-FFF2-40B4-BE49-F238E27FC236}">
                <a16:creationId xmlns:a16="http://schemas.microsoft.com/office/drawing/2014/main" id="{987A0BEF-B977-4745-BDEB-C00810D0F11D}"/>
              </a:ext>
            </a:extLst>
          </p:cNvPr>
          <p:cNvPicPr>
            <a:picLocks noChangeAspect="1"/>
          </p:cNvPicPr>
          <p:nvPr/>
        </p:nvPicPr>
        <p:blipFill>
          <a:blip r:embed="rId6"/>
          <a:stretch>
            <a:fillRect/>
          </a:stretch>
        </p:blipFill>
        <p:spPr>
          <a:xfrm>
            <a:off x="5370859" y="1942879"/>
            <a:ext cx="3089698" cy="1472454"/>
          </a:xfrm>
          <a:prstGeom prst="rect">
            <a:avLst/>
          </a:prstGeom>
        </p:spPr>
      </p:pic>
      <p:pic>
        <p:nvPicPr>
          <p:cNvPr id="16" name="Grafik 15" descr="Ein Bild, das Person, darstellend, Gruppe, Tänzer enthält.&#10;&#10;Automatisch generierte Beschreibung">
            <a:extLst>
              <a:ext uri="{FF2B5EF4-FFF2-40B4-BE49-F238E27FC236}">
                <a16:creationId xmlns:a16="http://schemas.microsoft.com/office/drawing/2014/main" id="{E280F142-32D8-4FB0-8266-3D904272554D}"/>
              </a:ext>
            </a:extLst>
          </p:cNvPr>
          <p:cNvPicPr>
            <a:picLocks noChangeAspect="1"/>
          </p:cNvPicPr>
          <p:nvPr/>
        </p:nvPicPr>
        <p:blipFill rotWithShape="1">
          <a:blip r:embed="rId7"/>
          <a:srcRect l="61932" r="18184" b="50000"/>
          <a:stretch/>
        </p:blipFill>
        <p:spPr>
          <a:xfrm>
            <a:off x="4505321" y="1965368"/>
            <a:ext cx="1035049" cy="2571750"/>
          </a:xfrm>
          <a:prstGeom prst="rect">
            <a:avLst/>
          </a:prstGeom>
        </p:spPr>
      </p:pic>
      <p:pic>
        <p:nvPicPr>
          <p:cNvPr id="17" name="Grafik 16" descr="Ein Bild, das Luft, ausführend, Fahrrad, mehrere enthält.&#10;&#10;Automatisch generierte Beschreibung">
            <a:extLst>
              <a:ext uri="{FF2B5EF4-FFF2-40B4-BE49-F238E27FC236}">
                <a16:creationId xmlns:a16="http://schemas.microsoft.com/office/drawing/2014/main" id="{DA7C49F8-35B7-4E0A-9810-2F520DF0AC71}"/>
              </a:ext>
            </a:extLst>
          </p:cNvPr>
          <p:cNvPicPr>
            <a:picLocks noChangeAspect="1"/>
          </p:cNvPicPr>
          <p:nvPr/>
        </p:nvPicPr>
        <p:blipFill rotWithShape="1">
          <a:blip r:embed="rId8"/>
          <a:srcRect l="86506" t="27251" b="51938"/>
          <a:stretch/>
        </p:blipFill>
        <p:spPr>
          <a:xfrm rot="21376261">
            <a:off x="3935562" y="3488815"/>
            <a:ext cx="1233858" cy="9324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141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Un événement exceptionnel </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54197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Ce qui nous interpelle, c'est la différence</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 cerveau aime ce qu'il connaît, mais il est attentif aux différences. C'est pourquoi les choses surprenantes et inhabituelles attirent notre attention.</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Notre attention augmente surtout par les stimuli colorés, grands, clairs et nouveaux, qui s'écartent des modèles connus et appris. Ils éveillent notre intérêt et notre curiosité. Les bulles de textes remplissent également, au sens figuré, cet effet d'augmentation de l'attention.</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détournez-vous de la norme et attirez davantage l'attention par une conception inhabituelle. Les </a:t>
            </a:r>
            <a:r>
              <a:rPr kumimoji="0" lang="fr-CH" sz="1000" b="0" i="0" u="none" strike="noStrike" kern="1200" cap="none" spc="0" normalizeH="0" baseline="0" noProof="0">
                <a:ln>
                  <a:noFill/>
                </a:ln>
                <a:solidFill>
                  <a:srgbClr val="000000"/>
                </a:solidFill>
                <a:effectLst/>
                <a:uLnTx/>
                <a:uFillTx/>
                <a:latin typeface="Arial"/>
                <a:ea typeface="+mn-ea"/>
                <a:cs typeface="+mn-cs"/>
              </a:rPr>
              <a:t>bulles de textes </a:t>
            </a:r>
            <a:r>
              <a:rPr kumimoji="0" lang="fr-CH" sz="1000" i="0" u="none" strike="noStrike" kern="1200" cap="none" spc="0" normalizeH="0" baseline="0" noProof="0">
                <a:ln>
                  <a:noFill/>
                </a:ln>
                <a:solidFill>
                  <a:srgbClr val="000000"/>
                </a:solidFill>
                <a:effectLst/>
                <a:uLnTx/>
                <a:uFillTx/>
                <a:latin typeface="Arial"/>
                <a:ea typeface="+mn-ea"/>
                <a:cs typeface="+mn-cs"/>
              </a:rPr>
              <a:t>sont un moyen stylistique apprécié et volontiers utilisé. Ils conviennent également très bien pour rompre un modèle et attirer les regards.</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a:extLst>
              <a:ext uri="{FF2B5EF4-FFF2-40B4-BE49-F238E27FC236}">
                <a16:creationId xmlns:a16="http://schemas.microsoft.com/office/drawing/2014/main" id="{E33D1630-4855-40D8-8EFD-22D593294A6C}"/>
              </a:ext>
            </a:extLst>
          </p:cNvPr>
          <p:cNvPicPr>
            <a:picLocks noChangeAspect="1"/>
          </p:cNvPicPr>
          <p:nvPr/>
        </p:nvPicPr>
        <p:blipFill rotWithShape="1">
          <a:blip r:embed="rId4"/>
          <a:srcRect b="12883"/>
          <a:stretch/>
        </p:blipFill>
        <p:spPr>
          <a:xfrm>
            <a:off x="5220072" y="1888072"/>
            <a:ext cx="3438216" cy="2442214"/>
          </a:xfrm>
          <a:prstGeom prst="rect">
            <a:avLst/>
          </a:prstGeom>
        </p:spPr>
      </p:pic>
      <p:pic>
        <p:nvPicPr>
          <p:cNvPr id="9" name="Grafik 8" descr="Ein Bild, das Text, Hund enthält.&#10;&#10;Automatisch generierte Beschreibung">
            <a:extLst>
              <a:ext uri="{FF2B5EF4-FFF2-40B4-BE49-F238E27FC236}">
                <a16:creationId xmlns:a16="http://schemas.microsoft.com/office/drawing/2014/main" id="{00A7FAD0-B932-417B-BD0E-C72914ABAD93}"/>
              </a:ext>
            </a:extLst>
          </p:cNvPr>
          <p:cNvPicPr>
            <a:picLocks noChangeAspect="1"/>
          </p:cNvPicPr>
          <p:nvPr/>
        </p:nvPicPr>
        <p:blipFill>
          <a:blip r:embed="rId5"/>
          <a:stretch>
            <a:fillRect/>
          </a:stretch>
        </p:blipFill>
        <p:spPr>
          <a:xfrm>
            <a:off x="5370859" y="1942879"/>
            <a:ext cx="3089698" cy="1472454"/>
          </a:xfrm>
          <a:prstGeom prst="rect">
            <a:avLst/>
          </a:prstGeom>
        </p:spPr>
      </p:pic>
    </p:spTree>
    <p:extLst>
      <p:ext uri="{BB962C8B-B14F-4D97-AF65-F5344CB8AC3E}">
        <p14:creationId xmlns:p14="http://schemas.microsoft.com/office/powerpoint/2010/main" val="225528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Élément d'attention n° 4</a:t>
            </a:r>
            <a:br>
              <a:rPr lang="de-DE"/>
            </a:br>
            <a:r>
              <a:rPr lang="de-CH"/>
              <a:t>Un élément pertinent</a:t>
            </a:r>
            <a:endParaRPr lang="de-DE" dirty="0"/>
          </a:p>
        </p:txBody>
      </p:sp>
    </p:spTree>
    <p:extLst>
      <p:ext uri="{BB962C8B-B14F-4D97-AF65-F5344CB8AC3E}">
        <p14:creationId xmlns:p14="http://schemas.microsoft.com/office/powerpoint/2010/main" val="276093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8" name="Grafik 17" descr="Ein Bild, das Text, Pflanze, Blatt enthält.&#10;&#10;Automatisch generierte Beschreibung">
            <a:extLst>
              <a:ext uri="{FF2B5EF4-FFF2-40B4-BE49-F238E27FC236}">
                <a16:creationId xmlns:a16="http://schemas.microsoft.com/office/drawing/2014/main" id="{C5CAF617-8FC5-436A-BC60-48E15C5D85A0}"/>
              </a:ext>
            </a:extLst>
          </p:cNvPr>
          <p:cNvPicPr>
            <a:picLocks noChangeAspect="1"/>
          </p:cNvPicPr>
          <p:nvPr/>
        </p:nvPicPr>
        <p:blipFill rotWithShape="1">
          <a:blip r:embed="rId3"/>
          <a:srcRect t="57179"/>
          <a:stretch/>
        </p:blipFill>
        <p:spPr>
          <a:xfrm>
            <a:off x="-9438" y="3476981"/>
            <a:ext cx="4318286" cy="698441"/>
          </a:xfrm>
          <a:prstGeom prst="rect">
            <a:avLst/>
          </a:prstGeom>
        </p:spPr>
      </p:pic>
      <p:pic>
        <p:nvPicPr>
          <p:cNvPr id="19" name="Picture 4" descr="Blumen - Kostenlose Ökologie und umwelt Icons">
            <a:extLst>
              <a:ext uri="{FF2B5EF4-FFF2-40B4-BE49-F238E27FC236}">
                <a16:creationId xmlns:a16="http://schemas.microsoft.com/office/drawing/2014/main" id="{A6170DD9-37CF-4766-991E-F590F19E0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꽃 - 무료 자연개 아이콘">
            <a:extLst>
              <a:ext uri="{FF2B5EF4-FFF2-40B4-BE49-F238E27FC236}">
                <a16:creationId xmlns:a16="http://schemas.microsoft.com/office/drawing/2014/main" id="{BC348531-B5D6-4290-A08C-3C7F52C89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A3B8F47C-12A2-4B52-BC57-A2119D4541E7}"/>
              </a:ext>
            </a:extLst>
          </p:cNvPr>
          <p:cNvPicPr>
            <a:picLocks noChangeAspect="1"/>
          </p:cNvPicPr>
          <p:nvPr/>
        </p:nvPicPr>
        <p:blipFill rotWithShape="1">
          <a:blip r:embed="rId6"/>
          <a:srcRect l="4789" t="29804" r="75660" b="40438"/>
          <a:stretch/>
        </p:blipFill>
        <p:spPr>
          <a:xfrm>
            <a:off x="0" y="898415"/>
            <a:ext cx="2308820" cy="3559332"/>
          </a:xfrm>
          <a:prstGeom prst="rect">
            <a:avLst/>
          </a:prstGeom>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Un élément pertinent</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fr-CH" sz="1400">
                <a:solidFill>
                  <a:srgbClr val="C3141E"/>
                </a:solidFill>
              </a:rPr>
              <a:t>Les besoins et les motivations guident notre perception</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6932854" y="1054462"/>
            <a:ext cx="1887618" cy="60214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Si nous avons « faim » ou « soif », par exemple, nous remarquons plus facilement les messages publicitaires en question.</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7" name="Grafik 16" descr="Ein Bild, das Person, darstellend, Gruppe, Tänzer enthält.&#10;&#10;Automatisch generierte Beschreibung">
            <a:extLst>
              <a:ext uri="{FF2B5EF4-FFF2-40B4-BE49-F238E27FC236}">
                <a16:creationId xmlns:a16="http://schemas.microsoft.com/office/drawing/2014/main" id="{D42EE39B-5374-4404-888A-343126DE680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3"/>
          <a:stretch/>
        </p:blipFill>
        <p:spPr>
          <a:xfrm>
            <a:off x="3209148" y="1824286"/>
            <a:ext cx="1617562" cy="2494102"/>
          </a:xfrm>
          <a:prstGeom prst="rect">
            <a:avLst/>
          </a:prstGeom>
          <a:effectLst>
            <a:outerShdw blurRad="50800" dist="38100" dir="2700000" algn="tl" rotWithShape="0">
              <a:prstClr val="black">
                <a:alpha val="40000"/>
              </a:prstClr>
            </a:outerShdw>
          </a:effectLst>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9"/>
          <a:stretch>
            <a:fillRect/>
          </a:stretch>
        </p:blipFill>
        <p:spPr>
          <a:xfrm>
            <a:off x="4514158" y="1157409"/>
            <a:ext cx="1031359" cy="1031359"/>
          </a:xfrm>
          <a:prstGeom prst="rect">
            <a:avLst/>
          </a:prstGeom>
        </p:spPr>
      </p:pic>
      <p:pic>
        <p:nvPicPr>
          <p:cNvPr id="1026" name="Picture 2" descr="Wolke Clip Art">
            <a:extLst>
              <a:ext uri="{FF2B5EF4-FFF2-40B4-BE49-F238E27FC236}">
                <a16:creationId xmlns:a16="http://schemas.microsoft.com/office/drawing/2014/main" id="{1DA968D8-BDE2-432B-A47F-AFC0E65DC4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6286" y="1360280"/>
            <a:ext cx="1316966" cy="737501"/>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Essen, Tasse, Dessert enthält.&#10;&#10;Automatisch generierte Beschreibung">
            <a:extLst>
              <a:ext uri="{FF2B5EF4-FFF2-40B4-BE49-F238E27FC236}">
                <a16:creationId xmlns:a16="http://schemas.microsoft.com/office/drawing/2014/main" id="{E4DC93D0-5866-4BF1-8249-CA43D944BAB8}"/>
              </a:ext>
            </a:extLst>
          </p:cNvPr>
          <p:cNvPicPr>
            <a:picLocks noChangeAspect="1"/>
          </p:cNvPicPr>
          <p:nvPr/>
        </p:nvPicPr>
        <p:blipFill>
          <a:blip r:embed="rId11"/>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27447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Un élément pertinent</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90201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Notre attention est avant tout déterminée par nos intentions</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Les contenus qui correspondent à nos intérêts ou à nos préoccupations du moment bénéficient d'une grande attention.</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Une bonne publicité est liée aux intentions, aux rêves et aux souhaits. Il peut s'agir de motifs prioritaires tels que la joie de vivre, la famille, le plaisir, le bonheur, la sécurité, etc. Toutefois, il peut aussi y avoir des situations défavorables au moment de la rencontre avec l'affiche : par exemple, la faim, la soif, le besoin de chaleur en hiver ou de fraîcheur en été, une pause dans le quotidien chargé ou une autre forme de motivation.  </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tenez en compte et présentez votre produit comme étant la solution à l'objectif ou au besoin approprié de votre groupe cible.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Essen, Tasse, Dessert enthält.&#10;&#10;Automatisch generierte Beschreibung">
            <a:extLst>
              <a:ext uri="{FF2B5EF4-FFF2-40B4-BE49-F238E27FC236}">
                <a16:creationId xmlns:a16="http://schemas.microsoft.com/office/drawing/2014/main" id="{2C963B3F-9BC6-4138-880E-67BA0611E0F8}"/>
              </a:ext>
            </a:extLst>
          </p:cNvPr>
          <p:cNvPicPr>
            <a:picLocks noChangeAspect="1"/>
          </p:cNvPicPr>
          <p:nvPr/>
        </p:nvPicPr>
        <p:blipFill>
          <a:blip r:embed="rId5"/>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42522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fr-CH"/>
              <a:t>Aperçu des tutoriels de conception</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Basic</a:t>
            </a:r>
            <a:endParaRPr kumimoji="0" lang="de-CH" sz="1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Prendre en compte les aspects physiques et spécifiques du média</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a:ea typeface="+mn-ea"/>
                <a:cs typeface="+mn-cs"/>
              </a:rPr>
              <a:t>Advanced</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Utiliser les aspects cognitifs pour gérer la perception &amp; l'attention</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Expert</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Intégrer les aspects cognitifs du traitement des informations et de l'apprentissage</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0" name="Rechteck 29">
            <a:extLst>
              <a:ext uri="{FF2B5EF4-FFF2-40B4-BE49-F238E27FC236}">
                <a16:creationId xmlns:a16="http://schemas.microsoft.com/office/drawing/2014/main" id="{EF6CB9DC-E49B-44AF-AC3E-2376DAC7538B}"/>
              </a:ext>
            </a:extLst>
          </p:cNvPr>
          <p:cNvSpPr/>
          <p:nvPr/>
        </p:nvSpPr>
        <p:spPr>
          <a:xfrm>
            <a:off x="6156175" y="1437213"/>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2" name="Rechteck 31">
            <a:extLst>
              <a:ext uri="{FF2B5EF4-FFF2-40B4-BE49-F238E27FC236}">
                <a16:creationId xmlns:a16="http://schemas.microsoft.com/office/drawing/2014/main" id="{736AA567-6695-464D-A33B-57E55BC2EBD7}"/>
              </a:ext>
            </a:extLst>
          </p:cNvPr>
          <p:cNvSpPr/>
          <p:nvPr/>
        </p:nvSpPr>
        <p:spPr>
          <a:xfrm>
            <a:off x="269745" y="1442246"/>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4" name="Grafik 33">
            <a:extLst>
              <a:ext uri="{FF2B5EF4-FFF2-40B4-BE49-F238E27FC236}">
                <a16:creationId xmlns:a16="http://schemas.microsoft.com/office/drawing/2014/main" id="{020F656B-0F74-4673-B37B-D6E9668D7D9E}"/>
              </a:ext>
            </a:extLst>
          </p:cNvPr>
          <p:cNvPicPr>
            <a:picLocks noChangeAspect="1"/>
          </p:cNvPicPr>
          <p:nvPr/>
        </p:nvPicPr>
        <p:blipFill>
          <a:blip r:embed="rId3"/>
          <a:stretch>
            <a:fillRect/>
          </a:stretch>
        </p:blipFill>
        <p:spPr>
          <a:xfrm>
            <a:off x="5261727" y="4354804"/>
            <a:ext cx="318385" cy="581985"/>
          </a:xfrm>
          <a:prstGeom prst="rect">
            <a:avLst/>
          </a:prstGeom>
        </p:spPr>
      </p:pic>
    </p:spTree>
    <p:extLst>
      <p:ext uri="{BB962C8B-B14F-4D97-AF65-F5344CB8AC3E}">
        <p14:creationId xmlns:p14="http://schemas.microsoft.com/office/powerpoint/2010/main" val="31171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«Advanced»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fr-CH"/>
              <a:t>Les 4 éléments pour attirer l'attention</a:t>
            </a:r>
            <a:r>
              <a:rPr lang="de-CH" b="1"/>
              <a:t> </a:t>
            </a:r>
          </a:p>
          <a:p>
            <a:r>
              <a:rPr lang="de-DE" b="1"/>
              <a:t>Synthèse</a:t>
            </a:r>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Tree>
    <p:extLst>
      <p:ext uri="{BB962C8B-B14F-4D97-AF65-F5344CB8AC3E}">
        <p14:creationId xmlns:p14="http://schemas.microsoft.com/office/powerpoint/2010/main" val="184457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5"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fr-CH"/>
              <a:t>Les </a:t>
            </a:r>
            <a:r>
              <a:rPr lang="fr-CH" b="1"/>
              <a:t>4 règles de l'attention</a:t>
            </a:r>
            <a:r>
              <a:rPr lang="fr-CH"/>
              <a:t> en bref</a:t>
            </a:r>
            <a:endParaRPr lang="de-DE"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5287702" y="1482506"/>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5287702" y="3286741"/>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621073"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en-US" sz="800" b="1"/>
              <a:t>Des personnes et des animaux</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Le modèle avec enfants, </a:t>
            </a:r>
            <a:br>
              <a:rPr kumimoji="0" lang="fr-CH" sz="800" b="0" i="0" u="none" strike="noStrike" kern="1200" cap="none" spc="0" normalizeH="0" baseline="0" noProof="0">
                <a:ln>
                  <a:noFill/>
                </a:ln>
                <a:solidFill>
                  <a:srgbClr val="323232"/>
                </a:solidFill>
                <a:effectLst/>
                <a:uLnTx/>
                <a:uFillTx/>
                <a:latin typeface="Arial"/>
                <a:ea typeface="+mn-ea"/>
                <a:cs typeface="Arial"/>
              </a:rPr>
            </a:br>
            <a:r>
              <a:rPr kumimoji="0" lang="fr-CH" sz="800" b="0" i="0" u="none" strike="noStrike" kern="1200" cap="none" spc="0" normalizeH="0" baseline="0" noProof="0">
                <a:ln>
                  <a:noFill/>
                </a:ln>
                <a:solidFill>
                  <a:srgbClr val="323232"/>
                </a:solidFill>
                <a:effectLst/>
                <a:uLnTx/>
                <a:uFillTx/>
                <a:latin typeface="Arial"/>
                <a:ea typeface="+mn-ea"/>
                <a:cs typeface="Arial"/>
              </a:rPr>
              <a:t>des motifs érotiques et en particulier les visages, attirent l'attention.</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5405782" y="1609625"/>
            <a:ext cx="1563939" cy="706659"/>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t>Du mouvement</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Les spots DOOH attirent de plus en plus les regards parce qu'il y a du mouvement. </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Un événement exceptionnel</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a:ln>
                  <a:noFill/>
                </a:ln>
                <a:solidFill>
                  <a:srgbClr val="323232"/>
                </a:solidFill>
                <a:effectLst/>
                <a:uLnTx/>
                <a:uFillTx/>
                <a:latin typeface="Arial"/>
                <a:ea typeface="+mn-ea"/>
                <a:cs typeface="Arial"/>
              </a:rPr>
              <a:t>Notre cerveau remarque surtout les différences et les changements de ce qui est habituel. Les bulles de textes sont un outil de style qui fonctionne bien.</a:t>
            </a:r>
            <a:r>
              <a:rPr kumimoji="0" lang="de-CH" sz="800" b="0" i="0" u="none" strike="noStrike" kern="1200" cap="none" spc="0" normalizeH="0" baseline="0">
                <a:ln>
                  <a:noFill/>
                </a:ln>
                <a:solidFill>
                  <a:srgbClr val="323232"/>
                </a:solidFill>
                <a:effectLst/>
                <a:uLnTx/>
                <a:uFillTx/>
                <a:latin typeface="Arial"/>
                <a:ea typeface="+mn-ea"/>
                <a:cs typeface="Arial"/>
              </a:rPr>
              <a:t> </a:t>
            </a:r>
            <a:endParaRPr kumimoji="0" lang="de-CH" sz="800" b="0" i="0" u="none" strike="noStrike" kern="1200" cap="none" spc="0" normalizeH="0" baseline="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5413217" y="3411271"/>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Un élément pertinent </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Les messages qui attirent le plus notre attention sont ceux qui correspondent à nos intentions et donc, les plus pertinents pour nous.</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32" name="Grafik 31" descr="Ein Bild, das Platz enthält.&#10;&#10;Automatisch generierte Beschreibung">
            <a:extLst>
              <a:ext uri="{FF2B5EF4-FFF2-40B4-BE49-F238E27FC236}">
                <a16:creationId xmlns:a16="http://schemas.microsoft.com/office/drawing/2014/main" id="{2FCA04AC-85CE-461A-B845-EEF199AFD80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211323" y="1243036"/>
            <a:ext cx="840080" cy="1684853"/>
          </a:xfrm>
          <a:prstGeom prst="rect">
            <a:avLst/>
          </a:prstGeom>
        </p:spPr>
      </p:pic>
      <p:pic>
        <p:nvPicPr>
          <p:cNvPr id="33" name="Burger_gut">
            <a:hlinkClick r:id="" action="ppaction://media"/>
            <a:extLst>
              <a:ext uri="{FF2B5EF4-FFF2-40B4-BE49-F238E27FC236}">
                <a16:creationId xmlns:a16="http://schemas.microsoft.com/office/drawing/2014/main" id="{EE23747E-5140-40E5-AA27-7E7764C7CE0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284754" y="1322966"/>
            <a:ext cx="684430" cy="1216432"/>
          </a:xfrm>
          <a:prstGeom prst="rect">
            <a:avLst/>
          </a:prstGeom>
        </p:spPr>
      </p:pic>
      <p:pic>
        <p:nvPicPr>
          <p:cNvPr id="8" name="Grafik 7">
            <a:extLst>
              <a:ext uri="{FF2B5EF4-FFF2-40B4-BE49-F238E27FC236}">
                <a16:creationId xmlns:a16="http://schemas.microsoft.com/office/drawing/2014/main" id="{8063830B-D3D0-4AAE-B0B7-253B7C8AE9A6}"/>
              </a:ext>
            </a:extLst>
          </p:cNvPr>
          <p:cNvPicPr>
            <a:picLocks noChangeAspect="1"/>
          </p:cNvPicPr>
          <p:nvPr/>
        </p:nvPicPr>
        <p:blipFill>
          <a:blip r:embed="rId8"/>
          <a:stretch>
            <a:fillRect/>
          </a:stretch>
        </p:blipFill>
        <p:spPr>
          <a:xfrm>
            <a:off x="3914830" y="1316340"/>
            <a:ext cx="960927" cy="1592503"/>
          </a:xfrm>
          <a:prstGeom prst="rect">
            <a:avLst/>
          </a:prstGeom>
        </p:spPr>
      </p:pic>
      <p:pic>
        <p:nvPicPr>
          <p:cNvPr id="6" name="Grafik 5">
            <a:extLst>
              <a:ext uri="{FF2B5EF4-FFF2-40B4-BE49-F238E27FC236}">
                <a16:creationId xmlns:a16="http://schemas.microsoft.com/office/drawing/2014/main" id="{AAF9B637-2BAD-4463-A1DD-2E752724C109}"/>
              </a:ext>
            </a:extLst>
          </p:cNvPr>
          <p:cNvPicPr>
            <a:picLocks noChangeAspect="1"/>
          </p:cNvPicPr>
          <p:nvPr/>
        </p:nvPicPr>
        <p:blipFill>
          <a:blip r:embed="rId9"/>
          <a:stretch>
            <a:fillRect/>
          </a:stretch>
        </p:blipFill>
        <p:spPr>
          <a:xfrm>
            <a:off x="2959756" y="1326280"/>
            <a:ext cx="952855" cy="1579125"/>
          </a:xfrm>
          <a:prstGeom prst="rect">
            <a:avLst/>
          </a:prstGeom>
        </p:spPr>
      </p:pic>
      <p:pic>
        <p:nvPicPr>
          <p:cNvPr id="5" name="Grafik 4">
            <a:extLst>
              <a:ext uri="{FF2B5EF4-FFF2-40B4-BE49-F238E27FC236}">
                <a16:creationId xmlns:a16="http://schemas.microsoft.com/office/drawing/2014/main" id="{B10B5184-0F8C-4151-8A90-4AABB045401E}"/>
              </a:ext>
            </a:extLst>
          </p:cNvPr>
          <p:cNvPicPr>
            <a:picLocks noChangeAspect="1"/>
          </p:cNvPicPr>
          <p:nvPr/>
        </p:nvPicPr>
        <p:blipFill>
          <a:blip r:embed="rId10"/>
          <a:stretch>
            <a:fillRect/>
          </a:stretch>
        </p:blipFill>
        <p:spPr>
          <a:xfrm>
            <a:off x="1997495" y="1319780"/>
            <a:ext cx="956777" cy="1585625"/>
          </a:xfrm>
          <a:prstGeom prst="rect">
            <a:avLst/>
          </a:prstGeom>
        </p:spPr>
      </p:pic>
      <p:pic>
        <p:nvPicPr>
          <p:cNvPr id="13" name="Grafik 12">
            <a:extLst>
              <a:ext uri="{FF2B5EF4-FFF2-40B4-BE49-F238E27FC236}">
                <a16:creationId xmlns:a16="http://schemas.microsoft.com/office/drawing/2014/main" id="{B7C3769F-03CF-4B29-B652-220F25EF72EA}"/>
              </a:ext>
            </a:extLst>
          </p:cNvPr>
          <p:cNvPicPr>
            <a:picLocks noChangeAspect="1"/>
          </p:cNvPicPr>
          <p:nvPr/>
        </p:nvPicPr>
        <p:blipFill>
          <a:blip r:embed="rId11"/>
          <a:stretch>
            <a:fillRect/>
          </a:stretch>
        </p:blipFill>
        <p:spPr>
          <a:xfrm>
            <a:off x="2014569" y="3147814"/>
            <a:ext cx="1952358" cy="1384652"/>
          </a:xfrm>
          <a:prstGeom prst="rect">
            <a:avLst/>
          </a:prstGeom>
        </p:spPr>
      </p:pic>
      <p:pic>
        <p:nvPicPr>
          <p:cNvPr id="20" name="Grafik 19" descr="Schneller Vorlauf mit einfarbiger Füllung">
            <a:extLst>
              <a:ext uri="{FF2B5EF4-FFF2-40B4-BE49-F238E27FC236}">
                <a16:creationId xmlns:a16="http://schemas.microsoft.com/office/drawing/2014/main" id="{863EE2D7-EE8F-4C45-9213-FCD0C9329A0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64088" y="2294883"/>
            <a:ext cx="320319" cy="320319"/>
          </a:xfrm>
          <a:prstGeom prst="rect">
            <a:avLst/>
          </a:prstGeom>
        </p:spPr>
      </p:pic>
      <p:pic>
        <p:nvPicPr>
          <p:cNvPr id="21" name="Grafik 20" descr="Sternaugengesichtskontur mit einfarbiger Füllung mit einfarbiger Füllung">
            <a:extLst>
              <a:ext uri="{FF2B5EF4-FFF2-40B4-BE49-F238E27FC236}">
                <a16:creationId xmlns:a16="http://schemas.microsoft.com/office/drawing/2014/main" id="{8039DD84-34C1-4F4A-A5F5-D81E26673AC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6486" y="4142000"/>
            <a:ext cx="221651" cy="221651"/>
          </a:xfrm>
          <a:prstGeom prst="rect">
            <a:avLst/>
          </a:prstGeom>
        </p:spPr>
      </p:pic>
      <p:pic>
        <p:nvPicPr>
          <p:cNvPr id="25" name="Grafik 24" descr="Teils sonnig mit einfarbiger Füllung">
            <a:extLst>
              <a:ext uri="{FF2B5EF4-FFF2-40B4-BE49-F238E27FC236}">
                <a16:creationId xmlns:a16="http://schemas.microsoft.com/office/drawing/2014/main" id="{8F677915-45AD-4C0F-8E5D-938360F7F78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37731" y="4106193"/>
            <a:ext cx="257458" cy="257458"/>
          </a:xfrm>
          <a:prstGeom prst="rect">
            <a:avLst/>
          </a:prstGeom>
        </p:spPr>
      </p:pic>
      <p:pic>
        <p:nvPicPr>
          <p:cNvPr id="27" name="Grafik 26" descr="Wolke mit Blitz und Regen mit einfarbiger Füllung">
            <a:extLst>
              <a:ext uri="{FF2B5EF4-FFF2-40B4-BE49-F238E27FC236}">
                <a16:creationId xmlns:a16="http://schemas.microsoft.com/office/drawing/2014/main" id="{59F61809-B4E0-4366-9AF2-DC7D45B3C2C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330680" y="4211866"/>
            <a:ext cx="214562" cy="214562"/>
          </a:xfrm>
          <a:prstGeom prst="rect">
            <a:avLst/>
          </a:prstGeom>
        </p:spPr>
      </p:pic>
      <p:pic>
        <p:nvPicPr>
          <p:cNvPr id="28" name="Grafik 27" descr="Katze mit einfarbiger Füllung">
            <a:extLst>
              <a:ext uri="{FF2B5EF4-FFF2-40B4-BE49-F238E27FC236}">
                <a16:creationId xmlns:a16="http://schemas.microsoft.com/office/drawing/2014/main" id="{874C8298-ED82-4F14-8686-E8F8FCE523D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14856" y="2316285"/>
            <a:ext cx="255465" cy="255465"/>
          </a:xfrm>
          <a:prstGeom prst="rect">
            <a:avLst/>
          </a:prstGeom>
        </p:spPr>
      </p:pic>
      <p:pic>
        <p:nvPicPr>
          <p:cNvPr id="3" name="Grafik 2">
            <a:extLst>
              <a:ext uri="{FF2B5EF4-FFF2-40B4-BE49-F238E27FC236}">
                <a16:creationId xmlns:a16="http://schemas.microsoft.com/office/drawing/2014/main" id="{67AE6DDE-D85D-4342-91E2-C97796E5FABB}"/>
              </a:ext>
            </a:extLst>
          </p:cNvPr>
          <p:cNvPicPr>
            <a:picLocks noChangeAspect="1"/>
          </p:cNvPicPr>
          <p:nvPr/>
        </p:nvPicPr>
        <p:blipFill>
          <a:blip r:embed="rId22"/>
          <a:stretch>
            <a:fillRect/>
          </a:stretch>
        </p:blipFill>
        <p:spPr>
          <a:xfrm>
            <a:off x="7146505" y="3104212"/>
            <a:ext cx="960927" cy="1592504"/>
          </a:xfrm>
          <a:prstGeom prst="rect">
            <a:avLst/>
          </a:prstGeom>
        </p:spPr>
      </p:pic>
    </p:spTree>
    <p:extLst>
      <p:ext uri="{BB962C8B-B14F-4D97-AF65-F5344CB8AC3E}">
        <p14:creationId xmlns:p14="http://schemas.microsoft.com/office/powerpoint/2010/main" val="380888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
                                        </p:tgtEl>
                                      </p:cBhvr>
                                    </p:cmd>
                                  </p:childTnLst>
                                </p:cTn>
                              </p:par>
                            </p:childTnLst>
                          </p:cTn>
                        </p:par>
                      </p:childTnLst>
                    </p:cTn>
                  </p:par>
                </p:childTnLst>
              </p:cTn>
              <p:nextCondLst>
                <p:cond evt="onClick" delay="0">
                  <p:tgtEl>
                    <p:spTgt spid="33"/>
                  </p:tgtEl>
                </p:cond>
              </p:nextCondLst>
            </p:seq>
            <p:video>
              <p:cMediaNode vol="80000">
                <p:cTn id="12" repeatCount="indefinite" fill="hold" display="0">
                  <p:stCondLst>
                    <p:cond delay="indefinite"/>
                  </p:stCondLst>
                </p:cTn>
                <p:tgtEl>
                  <p:spTgt spid="3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Ensemble, toujours plus performants.</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a:t>
            </a:r>
            <a:r>
              <a:rPr lang="de-CH" sz="1200" b="1" dirty="0">
                <a:solidFill>
                  <a:schemeClr val="bg1"/>
                </a:solidFill>
              </a:rPr>
              <a:t>|SGA</a:t>
            </a:r>
            <a:r>
              <a:rPr lang="de-CH" sz="1200">
                <a:solidFill>
                  <a:schemeClr val="bg1"/>
                </a:solidFill>
              </a:rPr>
              <a:t>, Société Générale d'Affichage SA</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endParaRPr lang="de-CH" sz="1200" dirty="0">
              <a:solidFill>
                <a:schemeClr val="bg1"/>
              </a:solidFill>
            </a:endParaRPr>
          </a:p>
          <a:p>
            <a:pPr>
              <a:tabLst>
                <a:tab pos="228055" algn="l"/>
              </a:tabLst>
            </a:pPr>
            <a:r>
              <a:rPr lang="de-CH" sz="1200">
                <a:solidFill>
                  <a:schemeClr val="bg1"/>
                </a:solidFill>
              </a:rPr>
              <a:t>www</a:t>
            </a:r>
            <a:r>
              <a:rPr lang="de-CH" sz="1200" dirty="0">
                <a:solidFill>
                  <a:schemeClr val="bg1"/>
                </a:solidFill>
              </a:rPr>
              <a:t>.apgsga.ch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346228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 Advanced »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Situation initiale</a:t>
            </a:r>
          </a:p>
          <a:p>
            <a:r>
              <a:rPr lang="fr-CH"/>
              <a:t>Les 4 éléments pour attirer l'attention</a:t>
            </a:r>
            <a:r>
              <a:rPr lang="de-DE"/>
              <a:t> </a:t>
            </a:r>
          </a:p>
          <a:p>
            <a:r>
              <a:rPr lang="de-DE"/>
              <a:t>Synthèse</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3" name="Rechteck: abgerundete Ecken 12">
            <a:extLst>
              <a:ext uri="{FF2B5EF4-FFF2-40B4-BE49-F238E27FC236}">
                <a16:creationId xmlns:a16="http://schemas.microsoft.com/office/drawing/2014/main" id="{1E95CD3E-C6F0-4DBC-82C5-E40E1EB57048}"/>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Picture 2" descr="Wegweiser | Kostenlose Icon">
            <a:extLst>
              <a:ext uri="{FF2B5EF4-FFF2-40B4-BE49-F238E27FC236}">
                <a16:creationId xmlns:a16="http://schemas.microsoft.com/office/drawing/2014/main" id="{221B2ED5-86BF-46D1-8E1F-8C3189388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Text, Spielzeug, Puppe, Vektorgrafiken enthält.&#10;&#10;Automatisch generierte Beschreibung">
            <a:extLst>
              <a:ext uri="{FF2B5EF4-FFF2-40B4-BE49-F238E27FC236}">
                <a16:creationId xmlns:a16="http://schemas.microsoft.com/office/drawing/2014/main" id="{9C28345F-F396-4F36-B9B7-11D04FD02C3E}"/>
              </a:ext>
            </a:extLst>
          </p:cNvPr>
          <p:cNvPicPr>
            <a:picLocks noChangeAspect="1"/>
          </p:cNvPicPr>
          <p:nvPr/>
        </p:nvPicPr>
        <p:blipFill>
          <a:blip r:embed="rId5"/>
          <a:stretch>
            <a:fillRect/>
          </a:stretch>
        </p:blipFill>
        <p:spPr>
          <a:xfrm>
            <a:off x="5329358" y="2220642"/>
            <a:ext cx="1615800" cy="2142058"/>
          </a:xfrm>
          <a:prstGeom prst="rect">
            <a:avLst/>
          </a:prstGeom>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 </a:t>
            </a:r>
            <a:r>
              <a:rPr lang="fr-CH" sz="3200">
                <a:solidFill>
                  <a:srgbClr val="FFFFFF"/>
                </a:solidFill>
              </a:rPr>
              <a:t>Quand on ne se fait pas remarquer, on disparaît</a:t>
            </a:r>
            <a:r>
              <a:rPr lang="de-CH" sz="3200">
                <a:solidFill>
                  <a:srgbClr val="FFFFFF"/>
                </a:solidFill>
              </a:rPr>
              <a:t>. »</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2825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cxnSp>
        <p:nvCxnSpPr>
          <p:cNvPr id="32" name="Gerader Verbinder 31">
            <a:extLst>
              <a:ext uri="{FF2B5EF4-FFF2-40B4-BE49-F238E27FC236}">
                <a16:creationId xmlns:a16="http://schemas.microsoft.com/office/drawing/2014/main" id="{D677C0B6-D050-41F7-A47E-8BD56A531387}"/>
              </a:ext>
            </a:extLst>
          </p:cNvPr>
          <p:cNvCxnSpPr>
            <a:cxnSpLocks/>
          </p:cNvCxnSpPr>
          <p:nvPr/>
        </p:nvCxnSpPr>
        <p:spPr>
          <a:xfrm flipV="1">
            <a:off x="-10928" y="4798243"/>
            <a:ext cx="9150215" cy="5755"/>
          </a:xfrm>
          <a:prstGeom prst="line">
            <a:avLst/>
          </a:prstGeom>
          <a:ln w="762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Rechteck 30">
            <a:extLst>
              <a:ext uri="{FF2B5EF4-FFF2-40B4-BE49-F238E27FC236}">
                <a16:creationId xmlns:a16="http://schemas.microsoft.com/office/drawing/2014/main" id="{62A27AA3-DE1B-4154-AE0E-6FB15AE3A76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5" name="Grafik 24" descr="Ein Bild, das Text, Pflanze, Blatt enthält.&#10;&#10;Automatisch generierte Beschreibung">
            <a:extLst>
              <a:ext uri="{FF2B5EF4-FFF2-40B4-BE49-F238E27FC236}">
                <a16:creationId xmlns:a16="http://schemas.microsoft.com/office/drawing/2014/main" id="{4191FE75-C1E1-4420-8192-CBB0D41916AD}"/>
              </a:ext>
            </a:extLst>
          </p:cNvPr>
          <p:cNvPicPr>
            <a:picLocks noChangeAspect="1"/>
          </p:cNvPicPr>
          <p:nvPr/>
        </p:nvPicPr>
        <p:blipFill rotWithShape="1">
          <a:blip r:embed="rId4"/>
          <a:srcRect l="39954" t="57179"/>
          <a:stretch/>
        </p:blipFill>
        <p:spPr>
          <a:xfrm>
            <a:off x="5235344" y="3265350"/>
            <a:ext cx="3903192" cy="555526"/>
          </a:xfrm>
          <a:prstGeom prst="rect">
            <a:avLst/>
          </a:prstGeom>
        </p:spPr>
      </p:pic>
      <p:sp>
        <p:nvSpPr>
          <p:cNvPr id="27" name="Rechteck 26">
            <a:extLst>
              <a:ext uri="{FF2B5EF4-FFF2-40B4-BE49-F238E27FC236}">
                <a16:creationId xmlns:a16="http://schemas.microsoft.com/office/drawing/2014/main" id="{8F9CFCE6-22B8-4D8D-95FF-FECFAB9F6B73}"/>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8" name="Grafik 27">
            <a:extLst>
              <a:ext uri="{FF2B5EF4-FFF2-40B4-BE49-F238E27FC236}">
                <a16:creationId xmlns:a16="http://schemas.microsoft.com/office/drawing/2014/main" id="{AF2F9A77-8B7C-4F17-8DD9-C499DACBD80A}"/>
              </a:ext>
            </a:extLst>
          </p:cNvPr>
          <p:cNvPicPr>
            <a:picLocks noChangeAspect="1"/>
          </p:cNvPicPr>
          <p:nvPr/>
        </p:nvPicPr>
        <p:blipFill rotWithShape="1">
          <a:blip r:embed="rId5"/>
          <a:srcRect t="78205" r="75890"/>
          <a:stretch/>
        </p:blipFill>
        <p:spPr>
          <a:xfrm>
            <a:off x="3846440" y="2314847"/>
            <a:ext cx="2305805" cy="2111179"/>
          </a:xfrm>
          <a:prstGeom prst="rect">
            <a:avLst/>
          </a:prstGeom>
        </p:spPr>
      </p:pic>
      <p:pic>
        <p:nvPicPr>
          <p:cNvPr id="29" name="Grafik 28">
            <a:extLst>
              <a:ext uri="{FF2B5EF4-FFF2-40B4-BE49-F238E27FC236}">
                <a16:creationId xmlns:a16="http://schemas.microsoft.com/office/drawing/2014/main" id="{2CAD443D-132C-4465-AF04-833D7004EEE9}"/>
              </a:ext>
            </a:extLst>
          </p:cNvPr>
          <p:cNvPicPr>
            <a:picLocks noChangeAspect="1"/>
          </p:cNvPicPr>
          <p:nvPr/>
        </p:nvPicPr>
        <p:blipFill rotWithShape="1">
          <a:blip r:embed="rId5"/>
          <a:srcRect l="6717" t="78205" r="83700"/>
          <a:stretch/>
        </p:blipFill>
        <p:spPr>
          <a:xfrm>
            <a:off x="4997746" y="2741608"/>
            <a:ext cx="720078" cy="1658803"/>
          </a:xfrm>
          <a:prstGeom prst="rect">
            <a:avLst/>
          </a:prstGeom>
        </p:spPr>
      </p:pic>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Réflexion de base</a:t>
            </a:r>
            <a:endParaRPr lang="de-CH" dirty="0"/>
          </a:p>
        </p:txBody>
      </p:sp>
      <p:pic>
        <p:nvPicPr>
          <p:cNvPr id="12" name="Grafik 11" descr="Ein Bild, das Tänzer, Sport enthält.&#10;&#10;Automatisch generierte Beschreibung">
            <a:extLst>
              <a:ext uri="{FF2B5EF4-FFF2-40B4-BE49-F238E27FC236}">
                <a16:creationId xmlns:a16="http://schemas.microsoft.com/office/drawing/2014/main" id="{DE6D5D03-72E6-40E7-BAED-E0AA3E0E8CD0}"/>
              </a:ext>
            </a:extLst>
          </p:cNvPr>
          <p:cNvPicPr>
            <a:picLocks noChangeAspect="1"/>
          </p:cNvPicPr>
          <p:nvPr/>
        </p:nvPicPr>
        <p:blipFill rotWithShape="1">
          <a:blip r:embed="rId6"/>
          <a:srcRect l="30766" r="47943" b="50882"/>
          <a:stretch/>
        </p:blipFill>
        <p:spPr>
          <a:xfrm flipH="1">
            <a:off x="4753637" y="2280164"/>
            <a:ext cx="1318136" cy="1844718"/>
          </a:xfrm>
          <a:prstGeom prst="rect">
            <a:avLst/>
          </a:prstGeom>
        </p:spPr>
      </p:pic>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4" name="Textfeld 23">
            <a:extLst>
              <a:ext uri="{FF2B5EF4-FFF2-40B4-BE49-F238E27FC236}">
                <a16:creationId xmlns:a16="http://schemas.microsoft.com/office/drawing/2014/main" id="{455D3996-0584-4609-A4E5-282EB3C127F5}"/>
              </a:ext>
            </a:extLst>
          </p:cNvPr>
          <p:cNvSpPr txBox="1"/>
          <p:nvPr/>
        </p:nvSpPr>
        <p:spPr>
          <a:xfrm>
            <a:off x="325116" y="1102704"/>
            <a:ext cx="4968551" cy="1499225"/>
          </a:xfrm>
          <a:prstGeom prst="rect">
            <a:avLst/>
          </a:prstGeom>
          <a:noFill/>
        </p:spPr>
        <p:txBody>
          <a:bodyPr wrap="square" lIns="0" tIns="0" rIns="0" bIns="0" rtlCol="0">
            <a:noAutofit/>
          </a:bodyPr>
          <a:lstStyle/>
          <a:p>
            <a:r>
              <a:rPr lang="fr-CH" sz="1400" b="1">
                <a:solidFill>
                  <a:schemeClr val="accent5"/>
                </a:solidFill>
              </a:rPr>
              <a:t>Le monde extérieur offre de nombreuses stimulations</a:t>
            </a:r>
          </a:p>
          <a:p>
            <a:endParaRPr lang="de-DE" sz="1400" b="1">
              <a:solidFill>
                <a:schemeClr val="accent5"/>
              </a:solidFill>
            </a:endParaRPr>
          </a:p>
          <a:p>
            <a:r>
              <a:rPr lang="fr-CH" sz="1200">
                <a:solidFill>
                  <a:schemeClr val="accent6"/>
                </a:solidFill>
              </a:rPr>
              <a:t>La publicité extérieure s'inscrit dans un environnement où les influences concurrentes sont nombreuses.   </a:t>
            </a:r>
          </a:p>
          <a:p>
            <a:endParaRPr lang="de-CH" sz="600" dirty="0">
              <a:solidFill>
                <a:schemeClr val="accent6"/>
              </a:solidFill>
            </a:endParaRPr>
          </a:p>
          <a:p>
            <a:r>
              <a:rPr lang="fr-CH" sz="1000"/>
              <a:t>La publicité extérieure doit s'imposer face aux facteurs environnants quotidiens. La pression publicitaire, tout comme des critères précis de conception, tels que l'effet de la distance, la compréhension des facteurs cognitifs permettant d'attirer l'attention, sont </a:t>
            </a:r>
            <a:br>
              <a:rPr lang="fr-CH" sz="1000"/>
            </a:br>
            <a:r>
              <a:rPr lang="fr-CH" sz="1000"/>
              <a:t>des éléments importants de réussite au succès de votre publicité</a:t>
            </a:r>
            <a:r>
              <a:rPr lang="de-CH" sz="1000"/>
              <a:t>. </a:t>
            </a:r>
            <a:endParaRPr lang="de-CH" sz="1000" dirty="0"/>
          </a:p>
          <a:p>
            <a:r>
              <a:rPr lang="de-CH" dirty="0"/>
              <a:t> </a:t>
            </a:r>
          </a:p>
        </p:txBody>
      </p:sp>
      <p:pic>
        <p:nvPicPr>
          <p:cNvPr id="19" name="Grafik 18" descr="Ein Bild, das Luft, ausführend, Fahrrad, mehrere enthält.&#10;&#10;Automatisch generierte Beschreibung">
            <a:extLst>
              <a:ext uri="{FF2B5EF4-FFF2-40B4-BE49-F238E27FC236}">
                <a16:creationId xmlns:a16="http://schemas.microsoft.com/office/drawing/2014/main" id="{B5E4CF38-8207-4827-AE79-B6BCC9B241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72102" y="2363395"/>
            <a:ext cx="2472097" cy="2334843"/>
          </a:xfrm>
          <a:prstGeom prst="rect">
            <a:avLst/>
          </a:prstGeom>
          <a:effectLst>
            <a:outerShdw blurRad="50800" dist="38100" dir="2700000" algn="tl" rotWithShape="0">
              <a:prstClr val="black">
                <a:alpha val="40000"/>
              </a:prstClr>
            </a:outerShdw>
          </a:effectLst>
        </p:spPr>
      </p:pic>
      <p:pic>
        <p:nvPicPr>
          <p:cNvPr id="8" name="Grafik 7" descr="Ein Bild, das Auto enthält.&#10;&#10;Automatisch generierte Beschreibung">
            <a:extLst>
              <a:ext uri="{FF2B5EF4-FFF2-40B4-BE49-F238E27FC236}">
                <a16:creationId xmlns:a16="http://schemas.microsoft.com/office/drawing/2014/main" id="{E76F40F3-5B6F-44F9-AD24-FEE1DC9DD45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12694"/>
          <a:stretch/>
        </p:blipFill>
        <p:spPr>
          <a:xfrm flipH="1">
            <a:off x="1208" y="2931790"/>
            <a:ext cx="3408179" cy="2219965"/>
          </a:xfrm>
          <a:prstGeom prst="rect">
            <a:avLst/>
          </a:prstGeom>
          <a:effectLst/>
        </p:spPr>
      </p:pic>
      <p:pic>
        <p:nvPicPr>
          <p:cNvPr id="14" name="Grafik 13" descr="Ein Bild, das Person, darstellend, Gruppe, Tänzer enthält.&#10;&#10;Automatisch generierte Beschreibung">
            <a:extLst>
              <a:ext uri="{FF2B5EF4-FFF2-40B4-BE49-F238E27FC236}">
                <a16:creationId xmlns:a16="http://schemas.microsoft.com/office/drawing/2014/main" id="{09BDBC35-C4CE-4063-90B0-2CB17AA2ABBE}"/>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963574" y="2005324"/>
            <a:ext cx="811120" cy="2316455"/>
          </a:xfrm>
          <a:prstGeom prst="rect">
            <a:avLst/>
          </a:prstGeom>
          <a:effectLst>
            <a:outerShdw blurRad="50800" dist="38100" dir="2700000" algn="tl" rotWithShape="0">
              <a:prstClr val="black">
                <a:alpha val="40000"/>
              </a:prstClr>
            </a:outerShdw>
          </a:effectLst>
        </p:spPr>
      </p:pic>
      <p:pic>
        <p:nvPicPr>
          <p:cNvPr id="18" name="Grafik 17" descr="Ein Bild, das Person, darstellend, Anzug, Linie enthält.&#10;&#10;Automatisch generierte Beschreibung">
            <a:extLst>
              <a:ext uri="{FF2B5EF4-FFF2-40B4-BE49-F238E27FC236}">
                <a16:creationId xmlns:a16="http://schemas.microsoft.com/office/drawing/2014/main" id="{D9E9601F-B58C-4302-8852-A616F44CA41B}"/>
              </a:ext>
            </a:extLst>
          </p:cNvPr>
          <p:cNvPicPr>
            <a:picLocks noChangeAspect="1"/>
          </p:cNvPicPr>
          <p:nvPr/>
        </p:nvPicPr>
        <p:blipFill rotWithShape="1">
          <a:blip r:embed="rId11"/>
          <a:srcRect l="54519" r="28938" b="51283"/>
          <a:stretch/>
        </p:blipFill>
        <p:spPr>
          <a:xfrm>
            <a:off x="8100392" y="1963371"/>
            <a:ext cx="1008112" cy="2537464"/>
          </a:xfrm>
          <a:prstGeom prst="rect">
            <a:avLst/>
          </a:prstGeom>
          <a:effectLst>
            <a:outerShdw blurRad="50800" dist="38100" dir="2700000" algn="tl" rotWithShape="0">
              <a:prstClr val="black">
                <a:alpha val="40000"/>
              </a:prstClr>
            </a:outerShdw>
          </a:effectLst>
        </p:spPr>
      </p:pic>
      <p:sp>
        <p:nvSpPr>
          <p:cNvPr id="33" name="Rechteck: abgerundete Ecken 32">
            <a:extLst>
              <a:ext uri="{FF2B5EF4-FFF2-40B4-BE49-F238E27FC236}">
                <a16:creationId xmlns:a16="http://schemas.microsoft.com/office/drawing/2014/main" id="{465A0FD0-C535-489A-B80B-89647BD08468}"/>
              </a:ext>
            </a:extLst>
          </p:cNvPr>
          <p:cNvSpPr/>
          <p:nvPr/>
        </p:nvSpPr>
        <p:spPr>
          <a:xfrm>
            <a:off x="5672983" y="2286340"/>
            <a:ext cx="82227" cy="2061693"/>
          </a:xfrm>
          <a:prstGeom prst="roundRect">
            <a:avLst/>
          </a:prstGeom>
          <a:solidFill>
            <a:srgbClr val="5152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4" name="Picture 2" descr="Ampel, Stadt Symbol in Ciudad">
            <a:extLst>
              <a:ext uri="{FF2B5EF4-FFF2-40B4-BE49-F238E27FC236}">
                <a16:creationId xmlns:a16="http://schemas.microsoft.com/office/drawing/2014/main" id="{4D49151D-DE6A-4440-94E5-810EB09DF8F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76086" y="1584252"/>
            <a:ext cx="675272" cy="782216"/>
          </a:xfrm>
          <a:prstGeom prst="rect">
            <a:avLst/>
          </a:prstGeom>
          <a:noFill/>
          <a:extLst>
            <a:ext uri="{909E8E84-426E-40DD-AFC4-6F175D3DCCD1}">
              <a14:hiddenFill xmlns:a14="http://schemas.microsoft.com/office/drawing/2010/main">
                <a:solidFill>
                  <a:srgbClr val="FFFFFF"/>
                </a:solidFill>
              </a14:hiddenFill>
            </a:ext>
          </a:extLst>
        </p:spPr>
      </p:pic>
      <p:pic>
        <p:nvPicPr>
          <p:cNvPr id="35" name="Grafik 34">
            <a:extLst>
              <a:ext uri="{FF2B5EF4-FFF2-40B4-BE49-F238E27FC236}">
                <a16:creationId xmlns:a16="http://schemas.microsoft.com/office/drawing/2014/main" id="{DD6FE651-840C-4D26-BA79-66EEDE5BD20F}"/>
              </a:ext>
            </a:extLst>
          </p:cNvPr>
          <p:cNvPicPr>
            <a:picLocks noChangeAspect="1"/>
          </p:cNvPicPr>
          <p:nvPr/>
        </p:nvPicPr>
        <p:blipFill rotWithShape="1">
          <a:blip r:embed="rId13"/>
          <a:srcRect b="78953"/>
          <a:stretch/>
        </p:blipFill>
        <p:spPr>
          <a:xfrm>
            <a:off x="4525748" y="4640900"/>
            <a:ext cx="670618" cy="499140"/>
          </a:xfrm>
          <a:prstGeom prst="rect">
            <a:avLst/>
          </a:prstGeom>
        </p:spPr>
      </p:pic>
    </p:spTree>
    <p:extLst>
      <p:ext uri="{BB962C8B-B14F-4D97-AF65-F5344CB8AC3E}">
        <p14:creationId xmlns:p14="http://schemas.microsoft.com/office/powerpoint/2010/main" val="37942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pic>
        <p:nvPicPr>
          <p:cNvPr id="13" name="Grafik 12">
            <a:extLst>
              <a:ext uri="{FF2B5EF4-FFF2-40B4-BE49-F238E27FC236}">
                <a16:creationId xmlns:a16="http://schemas.microsoft.com/office/drawing/2014/main" id="{16BB559F-61D0-4409-A2CF-084607ADDC1E}"/>
              </a:ext>
            </a:extLst>
          </p:cNvPr>
          <p:cNvPicPr>
            <a:picLocks noChangeAspect="1"/>
          </p:cNvPicPr>
          <p:nvPr/>
        </p:nvPicPr>
        <p:blipFill rotWithShape="1">
          <a:blip r:embed="rId3"/>
          <a:srcRect t="79476" r="82635"/>
          <a:stretch/>
        </p:blipFill>
        <p:spPr>
          <a:xfrm>
            <a:off x="4275059" y="2139702"/>
            <a:ext cx="2229894" cy="2639046"/>
          </a:xfrm>
          <a:prstGeom prst="rect">
            <a:avLst/>
          </a:prstGeom>
        </p:spPr>
      </p:pic>
      <p:sp>
        <p:nvSpPr>
          <p:cNvPr id="2" name="Titel 1"/>
          <p:cNvSpPr>
            <a:spLocks noGrp="1"/>
          </p:cNvSpPr>
          <p:nvPr>
            <p:ph type="title"/>
          </p:nvPr>
        </p:nvSpPr>
        <p:spPr/>
        <p:txBody>
          <a:bodyPr/>
          <a:lstStyle/>
          <a:p>
            <a:r>
              <a:rPr lang="de-DE"/>
              <a:t>Sommaire « Advanced »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fr-CH" b="1"/>
              <a:t>Les 4 éléments pour attirer l'attention</a:t>
            </a:r>
            <a:r>
              <a:rPr lang="de-CH" b="1"/>
              <a:t> </a:t>
            </a:r>
          </a:p>
          <a:p>
            <a:r>
              <a:rPr lang="de-DE"/>
              <a:t>Synthèse</a:t>
            </a:r>
            <a:endParaRPr lang="de-DE" dirty="0"/>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4" name="Grafik 3" descr="Ein Bild, das Person, darstellend, Gruppe, Tänzer enthält.&#10;&#10;Automatisch generierte Beschreibung">
            <a:extLst>
              <a:ext uri="{FF2B5EF4-FFF2-40B4-BE49-F238E27FC236}">
                <a16:creationId xmlns:a16="http://schemas.microsoft.com/office/drawing/2014/main" id="{97647D40-4091-4834-B49D-224C9C05B9BA}"/>
              </a:ext>
            </a:extLst>
          </p:cNvPr>
          <p:cNvPicPr>
            <a:picLocks noChangeAspect="1"/>
          </p:cNvPicPr>
          <p:nvPr/>
        </p:nvPicPr>
        <p:blipFill rotWithShape="1">
          <a:blip r:embed="rId5"/>
          <a:srcRect l="22334" r="58300" b="50000"/>
          <a:stretch/>
        </p:blipFill>
        <p:spPr>
          <a:xfrm>
            <a:off x="6000897" y="2016225"/>
            <a:ext cx="1008112" cy="2571750"/>
          </a:xfrm>
          <a:prstGeom prst="rect">
            <a:avLst/>
          </a:prstGeom>
        </p:spPr>
      </p:pic>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draußen, Natur, Wolke enthält.&#10;&#10;Automatisch generierte Beschreibung">
            <a:extLst>
              <a:ext uri="{FF2B5EF4-FFF2-40B4-BE49-F238E27FC236}">
                <a16:creationId xmlns:a16="http://schemas.microsoft.com/office/drawing/2014/main" id="{D34AA1D4-3040-457F-822D-322FD125917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62" name="Rechteck 61">
            <a:extLst>
              <a:ext uri="{FF2B5EF4-FFF2-40B4-BE49-F238E27FC236}">
                <a16:creationId xmlns:a16="http://schemas.microsoft.com/office/drawing/2014/main" id="{0BACC2E2-1D9A-418E-AFF7-773A266D050A}"/>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3" name="Rechteck 62">
            <a:extLst>
              <a:ext uri="{FF2B5EF4-FFF2-40B4-BE49-F238E27FC236}">
                <a16:creationId xmlns:a16="http://schemas.microsoft.com/office/drawing/2014/main" id="{E6950438-5524-40E9-8260-53E12AF48693}"/>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8" name="Rechteck 67">
            <a:extLst>
              <a:ext uri="{FF2B5EF4-FFF2-40B4-BE49-F238E27FC236}">
                <a16:creationId xmlns:a16="http://schemas.microsoft.com/office/drawing/2014/main" id="{852F5826-30AF-4470-8EBD-E034C1369B01}"/>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995686"/>
            <a:ext cx="4576712" cy="508344"/>
          </a:xfrm>
          <a:prstGeom prst="rect">
            <a:avLst/>
          </a:prstGeom>
          <a:noFill/>
        </p:spPr>
        <p:txBody>
          <a:bodyPr wrap="square">
            <a:spAutoFit/>
          </a:bodyPr>
          <a:lstStyle/>
          <a:p>
            <a:pPr marL="0" indent="0">
              <a:lnSpc>
                <a:spcPct val="200000"/>
              </a:lnSpc>
              <a:buNone/>
            </a:pPr>
            <a:r>
              <a:rPr lang="de-CH"/>
              <a:t>Du mouvement</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91432" y="2893900"/>
            <a:ext cx="4576712" cy="508344"/>
          </a:xfrm>
          <a:prstGeom prst="rect">
            <a:avLst/>
          </a:prstGeom>
          <a:noFill/>
        </p:spPr>
        <p:txBody>
          <a:bodyPr wrap="square">
            <a:spAutoFit/>
          </a:bodyPr>
          <a:lstStyle/>
          <a:p>
            <a:pPr marL="0" indent="0">
              <a:lnSpc>
                <a:spcPct val="200000"/>
              </a:lnSpc>
              <a:buNone/>
            </a:pPr>
            <a:r>
              <a:rPr lang="de-CH"/>
              <a:t>Un élément pertinent</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91432" y="2459513"/>
            <a:ext cx="4576712" cy="508344"/>
          </a:xfrm>
          <a:prstGeom prst="rect">
            <a:avLst/>
          </a:prstGeom>
          <a:noFill/>
        </p:spPr>
        <p:txBody>
          <a:bodyPr wrap="square">
            <a:spAutoFit/>
          </a:bodyPr>
          <a:lstStyle/>
          <a:p>
            <a:pPr marL="0" indent="0">
              <a:lnSpc>
                <a:spcPct val="200000"/>
              </a:lnSpc>
              <a:buNone/>
            </a:pPr>
            <a:r>
              <a:rPr lang="de-CH"/>
              <a:t>Un événement exceptionnel</a:t>
            </a:r>
            <a:endParaRPr lang="de-CH" dirty="0"/>
          </a:p>
        </p:txBody>
      </p:sp>
      <p:sp>
        <p:nvSpPr>
          <p:cNvPr id="66" name="Ellipse 65">
            <a:extLst>
              <a:ext uri="{FF2B5EF4-FFF2-40B4-BE49-F238E27FC236}">
                <a16:creationId xmlns:a16="http://schemas.microsoft.com/office/drawing/2014/main" id="{1F4341D7-F3B6-42A4-BB3E-5FDA82843F27}"/>
              </a:ext>
            </a:extLst>
          </p:cNvPr>
          <p:cNvSpPr/>
          <p:nvPr/>
        </p:nvSpPr>
        <p:spPr>
          <a:xfrm>
            <a:off x="403516" y="2642909"/>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0" name="Teilkreis 59">
            <a:extLst>
              <a:ext uri="{FF2B5EF4-FFF2-40B4-BE49-F238E27FC236}">
                <a16:creationId xmlns:a16="http://schemas.microsoft.com/office/drawing/2014/main" id="{83B16F21-4C53-49DB-902D-0BEC3794CCC1}"/>
              </a:ext>
            </a:extLst>
          </p:cNvPr>
          <p:cNvSpPr/>
          <p:nvPr/>
        </p:nvSpPr>
        <p:spPr>
          <a:xfrm>
            <a:off x="323528" y="2574582"/>
            <a:ext cx="396000" cy="396000"/>
          </a:xfrm>
          <a:prstGeom prst="pie">
            <a:avLst>
              <a:gd name="adj1" fmla="val 16217581"/>
              <a:gd name="adj2" fmla="val 10800843"/>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8" name="Teilkreis 57">
            <a:extLst>
              <a:ext uri="{FF2B5EF4-FFF2-40B4-BE49-F238E27FC236}">
                <a16:creationId xmlns:a16="http://schemas.microsoft.com/office/drawing/2014/main" id="{F8ACEAE1-4D27-4B4D-B47B-390F0CAA2A1B}"/>
              </a:ext>
            </a:extLst>
          </p:cNvPr>
          <p:cNvSpPr/>
          <p:nvPr/>
        </p:nvSpPr>
        <p:spPr>
          <a:xfrm>
            <a:off x="330163" y="1689419"/>
            <a:ext cx="396000" cy="396000"/>
          </a:xfrm>
          <a:prstGeom prst="pie">
            <a:avLst>
              <a:gd name="adj1" fmla="val 16043728"/>
              <a:gd name="adj2" fmla="val 12884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4" name="Ellipse 63">
            <a:extLst>
              <a:ext uri="{FF2B5EF4-FFF2-40B4-BE49-F238E27FC236}">
                <a16:creationId xmlns:a16="http://schemas.microsoft.com/office/drawing/2014/main" id="{BA82FC1C-3B4B-4669-92F6-B16F44C1AC04}"/>
              </a:ext>
            </a:extLst>
          </p:cNvPr>
          <p:cNvSpPr/>
          <p:nvPr/>
        </p:nvSpPr>
        <p:spPr>
          <a:xfrm>
            <a:off x="414028" y="1737633"/>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5" name="Grafik 54" descr="Marke 1 mit einfarbiger Füllung">
            <a:extLst>
              <a:ext uri="{FF2B5EF4-FFF2-40B4-BE49-F238E27FC236}">
                <a16:creationId xmlns:a16="http://schemas.microsoft.com/office/drawing/2014/main" id="{5DF6089D-CA2B-49DF-B365-87A61AE0E1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3" y="1679729"/>
            <a:ext cx="398707" cy="398707"/>
          </a:xfrm>
          <a:prstGeom prst="rect">
            <a:avLst/>
          </a:prstGeom>
        </p:spPr>
      </p:pic>
      <p:sp>
        <p:nvSpPr>
          <p:cNvPr id="67" name="Ellipse 66">
            <a:extLst>
              <a:ext uri="{FF2B5EF4-FFF2-40B4-BE49-F238E27FC236}">
                <a16:creationId xmlns:a16="http://schemas.microsoft.com/office/drawing/2014/main" id="{B9012EE8-E643-482D-9AE4-3CB7D1D39460}"/>
              </a:ext>
            </a:extLst>
          </p:cNvPr>
          <p:cNvSpPr/>
          <p:nvPr/>
        </p:nvSpPr>
        <p:spPr>
          <a:xfrm>
            <a:off x="397937" y="2651976"/>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Marke 3 mit einfarbiger Füllung">
            <a:extLst>
              <a:ext uri="{FF2B5EF4-FFF2-40B4-BE49-F238E27FC236}">
                <a16:creationId xmlns:a16="http://schemas.microsoft.com/office/drawing/2014/main" id="{E2A3C2D7-2FD5-4956-B5BB-D3358B1BFE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4891" y="2564648"/>
            <a:ext cx="398707" cy="398707"/>
          </a:xfrm>
          <a:prstGeom prst="rect">
            <a:avLst/>
          </a:prstGeom>
        </p:spPr>
      </p:pic>
      <p:sp>
        <p:nvSpPr>
          <p:cNvPr id="59" name="Teilkreis 58">
            <a:extLst>
              <a:ext uri="{FF2B5EF4-FFF2-40B4-BE49-F238E27FC236}">
                <a16:creationId xmlns:a16="http://schemas.microsoft.com/office/drawing/2014/main" id="{D50C6FFE-7D55-43DD-8258-6D84CCC2655F}"/>
              </a:ext>
            </a:extLst>
          </p:cNvPr>
          <p:cNvSpPr/>
          <p:nvPr/>
        </p:nvSpPr>
        <p:spPr>
          <a:xfrm>
            <a:off x="328866" y="2129989"/>
            <a:ext cx="396000" cy="396000"/>
          </a:xfrm>
          <a:prstGeom prst="pie">
            <a:avLst>
              <a:gd name="adj1" fmla="val 16116193"/>
              <a:gd name="adj2" fmla="val 522658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5" name="Ellipse 64">
            <a:extLst>
              <a:ext uri="{FF2B5EF4-FFF2-40B4-BE49-F238E27FC236}">
                <a16:creationId xmlns:a16="http://schemas.microsoft.com/office/drawing/2014/main" id="{1CC104F5-9FB9-4259-A1A6-CAA426CE6D7E}"/>
              </a:ext>
            </a:extLst>
          </p:cNvPr>
          <p:cNvSpPr/>
          <p:nvPr/>
        </p:nvSpPr>
        <p:spPr>
          <a:xfrm>
            <a:off x="407518" y="220054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 name="Grafik 8" descr="Abzeichen mit einfarbiger Füllung">
            <a:extLst>
              <a:ext uri="{FF2B5EF4-FFF2-40B4-BE49-F238E27FC236}">
                <a16:creationId xmlns:a16="http://schemas.microsoft.com/office/drawing/2014/main" id="{AC8C1EAC-4A44-42F0-A880-76BC5D8140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7512" y="2127321"/>
            <a:ext cx="398707" cy="398707"/>
          </a:xfrm>
          <a:prstGeom prst="rect">
            <a:avLst/>
          </a:prstGeom>
        </p:spPr>
      </p:pic>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r>
              <a:rPr lang="fr-CH"/>
              <a:t>Les </a:t>
            </a:r>
            <a:r>
              <a:rPr lang="fr-CH" b="1"/>
              <a:t>4</a:t>
            </a:r>
            <a:r>
              <a:rPr lang="fr-CH"/>
              <a:t> éléments pour attirer l'attention</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6" name="Grafik 5" descr="Schneller Vorlauf mit einfarbiger Füllung">
            <a:extLst>
              <a:ext uri="{FF2B5EF4-FFF2-40B4-BE49-F238E27FC236}">
                <a16:creationId xmlns:a16="http://schemas.microsoft.com/office/drawing/2014/main" id="{2044C285-9A53-4140-B0B9-D7586B931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8654" y="2173137"/>
            <a:ext cx="320319" cy="320319"/>
          </a:xfrm>
          <a:prstGeom prst="rect">
            <a:avLst/>
          </a:prstGeom>
        </p:spPr>
      </p:pic>
      <p:pic>
        <p:nvPicPr>
          <p:cNvPr id="8" name="Grafik 7" descr="Sternaugengesichtskontur mit einfarbiger Füllung mit einfarbiger Füllung">
            <a:extLst>
              <a:ext uri="{FF2B5EF4-FFF2-40B4-BE49-F238E27FC236}">
                <a16:creationId xmlns:a16="http://schemas.microsoft.com/office/drawing/2014/main" id="{CF516B5C-1365-4125-A49E-E7435E30F9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0866" y="2642736"/>
            <a:ext cx="283002" cy="283002"/>
          </a:xfrm>
          <a:prstGeom prst="rect">
            <a:avLst/>
          </a:prstGeom>
        </p:spPr>
      </p:pic>
      <p:pic>
        <p:nvPicPr>
          <p:cNvPr id="14" name="Grafik 13" descr="Teils sonnig mit einfarbiger Füllung">
            <a:extLst>
              <a:ext uri="{FF2B5EF4-FFF2-40B4-BE49-F238E27FC236}">
                <a16:creationId xmlns:a16="http://schemas.microsoft.com/office/drawing/2014/main" id="{DCD31651-6D33-426F-B94C-2557762E007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0866" y="3082009"/>
            <a:ext cx="257458" cy="257458"/>
          </a:xfrm>
          <a:prstGeom prst="rect">
            <a:avLst/>
          </a:prstGeom>
        </p:spPr>
      </p:pic>
      <p:pic>
        <p:nvPicPr>
          <p:cNvPr id="20" name="Grafik 19" descr="Wolke mit Blitz und Regen mit einfarbiger Füllung">
            <a:extLst>
              <a:ext uri="{FF2B5EF4-FFF2-40B4-BE49-F238E27FC236}">
                <a16:creationId xmlns:a16="http://schemas.microsoft.com/office/drawing/2014/main" id="{BCCE1AF6-0B46-48FC-9AC6-30C5DE33244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83815" y="3187682"/>
            <a:ext cx="214562" cy="214562"/>
          </a:xfrm>
          <a:prstGeom prst="rect">
            <a:avLst/>
          </a:prstGeom>
        </p:spPr>
      </p:pic>
      <p:sp>
        <p:nvSpPr>
          <p:cNvPr id="69" name="Textfeld 68">
            <a:extLst>
              <a:ext uri="{FF2B5EF4-FFF2-40B4-BE49-F238E27FC236}">
                <a16:creationId xmlns:a16="http://schemas.microsoft.com/office/drawing/2014/main" id="{95AF13DE-4D85-4843-904A-B52C63D9FD5A}"/>
              </a:ext>
            </a:extLst>
          </p:cNvPr>
          <p:cNvSpPr txBox="1"/>
          <p:nvPr/>
        </p:nvSpPr>
        <p:spPr>
          <a:xfrm>
            <a:off x="1291432" y="1559350"/>
            <a:ext cx="4576712" cy="508344"/>
          </a:xfrm>
          <a:prstGeom prst="rect">
            <a:avLst/>
          </a:prstGeom>
          <a:noFill/>
        </p:spPr>
        <p:txBody>
          <a:bodyPr wrap="square">
            <a:spAutoFit/>
          </a:bodyPr>
          <a:lstStyle/>
          <a:p>
            <a:pPr marL="0" indent="0">
              <a:lnSpc>
                <a:spcPct val="200000"/>
              </a:lnSpc>
              <a:buNone/>
            </a:pPr>
            <a:r>
              <a:rPr lang="en-US"/>
              <a:t>Des personnes et des animaux</a:t>
            </a:r>
            <a:endParaRPr lang="de-CH"/>
          </a:p>
        </p:txBody>
      </p:sp>
      <p:sp>
        <p:nvSpPr>
          <p:cNvPr id="70" name="Teilkreis 69">
            <a:extLst>
              <a:ext uri="{FF2B5EF4-FFF2-40B4-BE49-F238E27FC236}">
                <a16:creationId xmlns:a16="http://schemas.microsoft.com/office/drawing/2014/main" id="{8F6E7DC1-0A00-45CC-B64A-FF2344AD10E6}"/>
              </a:ext>
            </a:extLst>
          </p:cNvPr>
          <p:cNvSpPr/>
          <p:nvPr/>
        </p:nvSpPr>
        <p:spPr>
          <a:xfrm>
            <a:off x="328996" y="3026889"/>
            <a:ext cx="396000" cy="396000"/>
          </a:xfrm>
          <a:prstGeom prst="pie">
            <a:avLst>
              <a:gd name="adj1" fmla="val 16402435"/>
              <a:gd name="adj2" fmla="val 1639722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2" name="Ellipse 71">
            <a:extLst>
              <a:ext uri="{FF2B5EF4-FFF2-40B4-BE49-F238E27FC236}">
                <a16:creationId xmlns:a16="http://schemas.microsoft.com/office/drawing/2014/main" id="{3F771488-5792-4DB9-A1E9-4CCFE294A8F0}"/>
              </a:ext>
            </a:extLst>
          </p:cNvPr>
          <p:cNvSpPr/>
          <p:nvPr/>
        </p:nvSpPr>
        <p:spPr>
          <a:xfrm>
            <a:off x="399020" y="309714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4" name="Grafik 73" descr="Marke 4 mit einfarbiger Füllung">
            <a:extLst>
              <a:ext uri="{FF2B5EF4-FFF2-40B4-BE49-F238E27FC236}">
                <a16:creationId xmlns:a16="http://schemas.microsoft.com/office/drawing/2014/main" id="{0BB9184F-13FD-4B2C-9CA2-C89BE6060ED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7511" y="3019467"/>
            <a:ext cx="398707" cy="398707"/>
          </a:xfrm>
          <a:prstGeom prst="rect">
            <a:avLst/>
          </a:prstGeom>
        </p:spPr>
      </p:pic>
      <p:pic>
        <p:nvPicPr>
          <p:cNvPr id="4" name="Grafik 3" descr="Katze mit einfarbiger Füllung">
            <a:extLst>
              <a:ext uri="{FF2B5EF4-FFF2-40B4-BE49-F238E27FC236}">
                <a16:creationId xmlns:a16="http://schemas.microsoft.com/office/drawing/2014/main" id="{7D6254A1-AC92-41F6-AC66-B23CC198ABB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54360" y="1748675"/>
            <a:ext cx="313184" cy="313184"/>
          </a:xfrm>
          <a:prstGeom prst="rect">
            <a:avLst/>
          </a:prstGeom>
        </p:spPr>
      </p:pic>
      <p:pic>
        <p:nvPicPr>
          <p:cNvPr id="76" name="Grafik 75">
            <a:extLst>
              <a:ext uri="{FF2B5EF4-FFF2-40B4-BE49-F238E27FC236}">
                <a16:creationId xmlns:a16="http://schemas.microsoft.com/office/drawing/2014/main" id="{CB8D03FA-9DBD-41A1-AE03-0D8CBB28EC4B}"/>
              </a:ext>
            </a:extLst>
          </p:cNvPr>
          <p:cNvPicPr>
            <a:picLocks noChangeAspect="1"/>
          </p:cNvPicPr>
          <p:nvPr/>
        </p:nvPicPr>
        <p:blipFill>
          <a:blip r:embed="rId22"/>
          <a:stretch>
            <a:fillRect/>
          </a:stretch>
        </p:blipFill>
        <p:spPr>
          <a:xfrm>
            <a:off x="5300112" y="1923678"/>
            <a:ext cx="1564929" cy="28605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Élément d'attention n° 1 </a:t>
            </a:r>
            <a:br>
              <a:rPr lang="de-DE"/>
            </a:br>
            <a:r>
              <a:rPr lang="fr-CH"/>
              <a:t>Des personnes et des animaux</a:t>
            </a:r>
            <a:endParaRPr lang="de-DE" dirty="0"/>
          </a:p>
        </p:txBody>
      </p:sp>
    </p:spTree>
    <p:extLst>
      <p:ext uri="{BB962C8B-B14F-4D97-AF65-F5344CB8AC3E}">
        <p14:creationId xmlns:p14="http://schemas.microsoft.com/office/powerpoint/2010/main" val="355902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7322" y="1879843"/>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Des personnes et des animaux</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Les images de personnes et d'animaux - surtout les bébés, les enfants et les visages - attirent notre regard</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222524" y="1100169"/>
            <a:ext cx="1512168"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Élément accrocheur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950" b="0" i="0" u="none" strike="noStrike" kern="1200" cap="none" spc="0" normalizeH="0" baseline="0" noProof="0">
                <a:ln>
                  <a:noFill/>
                </a:ln>
                <a:solidFill>
                  <a:srgbClr val="000000"/>
                </a:solidFill>
                <a:effectLst/>
                <a:uLnTx/>
                <a:uFillTx/>
                <a:latin typeface="Arial"/>
                <a:ea typeface="+mn-ea"/>
                <a:cs typeface="+mn-cs"/>
              </a:rPr>
              <a:t>« Des animaux adorables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6989172" y="1100169"/>
            <a:ext cx="1687284"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Élément accrocheur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 Des personnes séduisantes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a:extLst>
              <a:ext uri="{FF2B5EF4-FFF2-40B4-BE49-F238E27FC236}">
                <a16:creationId xmlns:a16="http://schemas.microsoft.com/office/drawing/2014/main" id="{FFCDDCA9-101F-480D-A581-62D9657603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88316" y="1879843"/>
            <a:ext cx="1512168" cy="2505759"/>
          </a:xfrm>
          <a:prstGeom prst="rect">
            <a:avLst/>
          </a:prstGeom>
          <a:effectLst/>
        </p:spPr>
      </p:pic>
      <p:sp>
        <p:nvSpPr>
          <p:cNvPr id="21" name="Textfeld 20">
            <a:extLst>
              <a:ext uri="{FF2B5EF4-FFF2-40B4-BE49-F238E27FC236}">
                <a16:creationId xmlns:a16="http://schemas.microsoft.com/office/drawing/2014/main" id="{6BAA4040-EFE7-4A94-8A7E-140CCDDAE78D}"/>
              </a:ext>
            </a:extLst>
          </p:cNvPr>
          <p:cNvSpPr txBox="1"/>
          <p:nvPr/>
        </p:nvSpPr>
        <p:spPr>
          <a:xfrm>
            <a:off x="3347864" y="1100169"/>
            <a:ext cx="1620180" cy="509055"/>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Élément accrocheur</a:t>
            </a:r>
            <a:br>
              <a:rPr kumimoji="0" lang="de-DE" sz="950" b="0" i="0" u="none" strike="noStrike" kern="1200" cap="none" spc="0" normalizeH="0" baseline="0" noProof="0">
                <a:ln>
                  <a:noFill/>
                </a:ln>
                <a:solidFill>
                  <a:srgbClr val="000000"/>
                </a:solidFill>
                <a:effectLst/>
                <a:uLnTx/>
                <a:uFillTx/>
                <a:latin typeface="Arial"/>
                <a:ea typeface="+mn-ea"/>
                <a:cs typeface="+mn-cs"/>
              </a:rPr>
            </a:br>
            <a:r>
              <a:rPr lang="de-DE" sz="950">
                <a:solidFill>
                  <a:srgbClr val="000000"/>
                </a:solidFill>
                <a:latin typeface="Arial"/>
              </a:rPr>
              <a:t>« </a:t>
            </a:r>
            <a:r>
              <a:rPr kumimoji="0" lang="de-DE" sz="950" b="0" i="0" u="none" strike="noStrike" kern="1200" cap="none" spc="0" normalizeH="0" baseline="0" noProof="0">
                <a:ln>
                  <a:noFill/>
                </a:ln>
                <a:solidFill>
                  <a:srgbClr val="000000"/>
                </a:solidFill>
                <a:effectLst/>
                <a:uLnTx/>
                <a:uFillTx/>
                <a:latin typeface="Arial"/>
                <a:ea typeface="+mn-ea"/>
                <a:cs typeface="+mn-cs"/>
              </a:rPr>
              <a:t>Des bébés tout mignons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L-Form 21">
            <a:extLst>
              <a:ext uri="{FF2B5EF4-FFF2-40B4-BE49-F238E27FC236}">
                <a16:creationId xmlns:a16="http://schemas.microsoft.com/office/drawing/2014/main" id="{AC0BF266-C94E-49E0-9504-A9CF316B9606}"/>
              </a:ext>
            </a:extLst>
          </p:cNvPr>
          <p:cNvSpPr/>
          <p:nvPr/>
        </p:nvSpPr>
        <p:spPr>
          <a:xfrm rot="18909701">
            <a:off x="4066689" y="1646503"/>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descr="Ein Bild, das Text, Person, Wand, drinnen enthält.&#10;&#10;Automatisch generierte Beschreibung">
            <a:extLst>
              <a:ext uri="{FF2B5EF4-FFF2-40B4-BE49-F238E27FC236}">
                <a16:creationId xmlns:a16="http://schemas.microsoft.com/office/drawing/2014/main" id="{542B892A-7D31-44CA-9586-9D5CA8166127}"/>
              </a:ext>
            </a:extLst>
          </p:cNvPr>
          <p:cNvPicPr>
            <a:picLocks noChangeAspect="1"/>
          </p:cNvPicPr>
          <p:nvPr/>
        </p:nvPicPr>
        <p:blipFill>
          <a:blip r:embed="rId4"/>
          <a:stretch>
            <a:fillRect/>
          </a:stretch>
        </p:blipFill>
        <p:spPr>
          <a:xfrm>
            <a:off x="3537114" y="1927542"/>
            <a:ext cx="1220110" cy="1781905"/>
          </a:xfrm>
          <a:prstGeom prst="rect">
            <a:avLst/>
          </a:prstGeom>
        </p:spPr>
      </p:pic>
      <p:pic>
        <p:nvPicPr>
          <p:cNvPr id="6" name="Grafik 5" descr="Ein Bild, das Hund, drinnen, Säugetier enthält.&#10;&#10;Automatisch generierte Beschreibung">
            <a:extLst>
              <a:ext uri="{FF2B5EF4-FFF2-40B4-BE49-F238E27FC236}">
                <a16:creationId xmlns:a16="http://schemas.microsoft.com/office/drawing/2014/main" id="{F0266854-B16C-49C3-A0B4-73CC2FE17EB0}"/>
              </a:ext>
            </a:extLst>
          </p:cNvPr>
          <p:cNvPicPr>
            <a:picLocks noChangeAspect="1"/>
          </p:cNvPicPr>
          <p:nvPr/>
        </p:nvPicPr>
        <p:blipFill>
          <a:blip r:embed="rId5"/>
          <a:stretch>
            <a:fillRect/>
          </a:stretch>
        </p:blipFill>
        <p:spPr>
          <a:xfrm>
            <a:off x="5374930" y="1927542"/>
            <a:ext cx="1214406" cy="1773574"/>
          </a:xfrm>
          <a:prstGeom prst="rect">
            <a:avLst/>
          </a:prstGeom>
        </p:spPr>
      </p:pic>
      <p:pic>
        <p:nvPicPr>
          <p:cNvPr id="8" name="Grafik 7" descr="Ein Bild, das Person, Brille, Schutzbrille enthält.&#10;&#10;Automatisch generierte Beschreibung">
            <a:extLst>
              <a:ext uri="{FF2B5EF4-FFF2-40B4-BE49-F238E27FC236}">
                <a16:creationId xmlns:a16="http://schemas.microsoft.com/office/drawing/2014/main" id="{A03C9846-EEB5-4D28-A89A-2613B8C0DB5A}"/>
              </a:ext>
            </a:extLst>
          </p:cNvPr>
          <p:cNvPicPr>
            <a:picLocks noChangeAspect="1"/>
          </p:cNvPicPr>
          <p:nvPr/>
        </p:nvPicPr>
        <p:blipFill>
          <a:blip r:embed="rId6"/>
          <a:stretch>
            <a:fillRect/>
          </a:stretch>
        </p:blipFill>
        <p:spPr>
          <a:xfrm>
            <a:off x="7212912" y="1927542"/>
            <a:ext cx="1224078" cy="1787700"/>
          </a:xfrm>
          <a:prstGeom prst="rect">
            <a:avLst/>
          </a:prstGeom>
        </p:spPr>
      </p:pic>
      <p:pic>
        <p:nvPicPr>
          <p:cNvPr id="24" name="Grafik 23">
            <a:extLst>
              <a:ext uri="{FF2B5EF4-FFF2-40B4-BE49-F238E27FC236}">
                <a16:creationId xmlns:a16="http://schemas.microsoft.com/office/drawing/2014/main" id="{FA6BC007-694B-43B3-8361-F628173A14AD}"/>
              </a:ext>
            </a:extLst>
          </p:cNvPr>
          <p:cNvPicPr>
            <a:picLocks noChangeAspect="1"/>
          </p:cNvPicPr>
          <p:nvPr/>
        </p:nvPicPr>
        <p:blipFill rotWithShape="1">
          <a:blip r:embed="rId7"/>
          <a:srcRect l="82760" b="71859"/>
          <a:stretch/>
        </p:blipFill>
        <p:spPr>
          <a:xfrm>
            <a:off x="-7142" y="1131590"/>
            <a:ext cx="2025802" cy="3349261"/>
          </a:xfrm>
          <a:prstGeom prst="rect">
            <a:avLst/>
          </a:prstGeom>
        </p:spPr>
      </p:pic>
      <p:pic>
        <p:nvPicPr>
          <p:cNvPr id="19" name="Grafik 18" descr="Ein Bild, das Person, darstellend, Gruppe, Tänzer enthält.&#10;&#10;Automatisch generierte Beschreibung">
            <a:extLst>
              <a:ext uri="{FF2B5EF4-FFF2-40B4-BE49-F238E27FC236}">
                <a16:creationId xmlns:a16="http://schemas.microsoft.com/office/drawing/2014/main" id="{98BDC9DE-82F9-4D28-B796-53BC63E3C4C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616838" y="1852310"/>
            <a:ext cx="972531" cy="26770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812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1106</Words>
  <Application>Microsoft Office PowerPoint</Application>
  <PresentationFormat>Bildschirmpräsentation (16:9)</PresentationFormat>
  <Paragraphs>108</Paragraphs>
  <Slides>22</Slides>
  <Notes>5</Notes>
  <HiddenSlides>0</HiddenSlides>
  <MMClips>3</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22</vt:i4>
      </vt:variant>
    </vt:vector>
  </HeadingPairs>
  <TitlesOfParts>
    <vt:vector size="27" baseType="lpstr">
      <vt:lpstr>Arial</vt:lpstr>
      <vt:lpstr>Calibri</vt:lpstr>
      <vt:lpstr>Symbol</vt:lpstr>
      <vt:lpstr>Präsentation_Corporporate</vt:lpstr>
      <vt:lpstr>1_Präsentation_Corporporate</vt:lpstr>
      <vt:lpstr>Tutoriel de conception APG|SGA Module II « Advanced » Concevoir une publicité extérieure efficace Situation novembre 2022</vt:lpstr>
      <vt:lpstr>Aperçu des tutoriels de conception</vt:lpstr>
      <vt:lpstr>Sommaire « Advanced » </vt:lpstr>
      <vt:lpstr>« Quand on ne se fait pas remarquer, on disparaît. »</vt:lpstr>
      <vt:lpstr>Réflexion de base</vt:lpstr>
      <vt:lpstr>Sommaire « Advanced » </vt:lpstr>
      <vt:lpstr>Les 4 éléments pour attirer l'attention</vt:lpstr>
      <vt:lpstr>Élément d'attention n° 1  Des personnes et des animaux</vt:lpstr>
      <vt:lpstr>Des personnes et des animaux Les images de personnes et d'animaux - surtout les bébés, les enfants et les visages - attirent notre regard </vt:lpstr>
      <vt:lpstr>Des personnes et des animaux</vt:lpstr>
      <vt:lpstr>Élément d'attention n° 2 Du mouvement</vt:lpstr>
      <vt:lpstr>Du mouvement  Le mouvement attire les regards</vt:lpstr>
      <vt:lpstr>Du mouvement </vt:lpstr>
      <vt:lpstr>Élément d'attention n° 3 Un événement exceptionnel</vt:lpstr>
      <vt:lpstr>Un événement exceptionnel Les différences par rapport à l'habitude attirent notre attention</vt:lpstr>
      <vt:lpstr>Un événement exceptionnel </vt:lpstr>
      <vt:lpstr>Élément d'attention n° 4 Un élément pertinent</vt:lpstr>
      <vt:lpstr>Un élément pertinent Les besoins et les motivations guident notre perception</vt:lpstr>
      <vt:lpstr>Un élément pertinent</vt:lpstr>
      <vt:lpstr>Sommaire «Advanced» </vt:lpstr>
      <vt:lpstr>Les 4 règles de l'attention en bref</vt:lpstr>
      <vt:lpstr>Ensemble, toujours plus performants.</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Bachmann Céline ceb</cp:lastModifiedBy>
  <cp:revision>236</cp:revision>
  <cp:lastPrinted>2022-02-21T16:18:11Z</cp:lastPrinted>
  <dcterms:created xsi:type="dcterms:W3CDTF">2021-02-19T09:21:13Z</dcterms:created>
  <dcterms:modified xsi:type="dcterms:W3CDTF">2023-01-25T09:13:18Z</dcterms:modified>
</cp:coreProperties>
</file>