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0" r:id="rId2"/>
  </p:sldMasterIdLst>
  <p:notesMasterIdLst>
    <p:notesMasterId r:id="rId31"/>
  </p:notesMasterIdLst>
  <p:handoutMasterIdLst>
    <p:handoutMasterId r:id="rId32"/>
  </p:handoutMasterIdLst>
  <p:sldIdLst>
    <p:sldId id="258" r:id="rId3"/>
    <p:sldId id="1396" r:id="rId4"/>
    <p:sldId id="425" r:id="rId5"/>
    <p:sldId id="1395" r:id="rId6"/>
    <p:sldId id="1397" r:id="rId7"/>
    <p:sldId id="445" r:id="rId8"/>
    <p:sldId id="436" r:id="rId9"/>
    <p:sldId id="1216" r:id="rId10"/>
    <p:sldId id="1220" r:id="rId11"/>
    <p:sldId id="1221" r:id="rId12"/>
    <p:sldId id="1217" r:id="rId13"/>
    <p:sldId id="1224" r:id="rId14"/>
    <p:sldId id="1225" r:id="rId15"/>
    <p:sldId id="1218" r:id="rId16"/>
    <p:sldId id="1227" r:id="rId17"/>
    <p:sldId id="1226" r:id="rId18"/>
    <p:sldId id="1231" r:id="rId19"/>
    <p:sldId id="1232" r:id="rId20"/>
    <p:sldId id="1233" r:id="rId21"/>
    <p:sldId id="1234" r:id="rId22"/>
    <p:sldId id="1235" r:id="rId23"/>
    <p:sldId id="1236" r:id="rId24"/>
    <p:sldId id="1237" r:id="rId25"/>
    <p:sldId id="1238" r:id="rId26"/>
    <p:sldId id="1239" r:id="rId27"/>
    <p:sldId id="446" r:id="rId28"/>
    <p:sldId id="1240" r:id="rId29"/>
    <p:sldId id="449" r:id="rId30"/>
  </p:sldIdLst>
  <p:sldSz cx="9144000" cy="5143500" type="screen16x9"/>
  <p:notesSz cx="6797675" cy="9926638"/>
  <p:defaultText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F3F6B83-6205-4CC5-AEC1-0E9A7244C737}">
          <p14:sldIdLst>
            <p14:sldId id="258"/>
            <p14:sldId id="1396"/>
          </p14:sldIdLst>
        </p14:section>
        <p14:section name="Ausgangslage" id="{39A07389-A308-4920-9A39-125120DF1ED1}">
          <p14:sldIdLst>
            <p14:sldId id="425"/>
            <p14:sldId id="1395"/>
            <p14:sldId id="1397"/>
          </p14:sldIdLst>
        </p14:section>
        <p14:section name="6 potentielle Störfaktoren" id="{69FA17EF-1746-442C-921D-DF0EE7B37086}">
          <p14:sldIdLst>
            <p14:sldId id="445"/>
            <p14:sldId id="436"/>
          </p14:sldIdLst>
        </p14:section>
        <p14:section name="1. Verwechslungsgefahr" id="{A7EBEBF6-382E-4FBB-A45D-3D9826329476}">
          <p14:sldIdLst>
            <p14:sldId id="1216"/>
            <p14:sldId id="1220"/>
            <p14:sldId id="1221"/>
          </p14:sldIdLst>
        </p14:section>
        <p14:section name="2. Zielgruppenausschluss" id="{B1F5E4DF-F670-4174-8C18-6CE37AA83F28}">
          <p14:sldIdLst>
            <p14:sldId id="1217"/>
            <p14:sldId id="1224"/>
            <p14:sldId id="1225"/>
          </p14:sldIdLst>
        </p14:section>
        <p14:section name="3. Falsche Assoziationen" id="{9050DE7E-B5C4-4209-A48F-2F0DA8EB4E27}">
          <p14:sldIdLst>
            <p14:sldId id="1218"/>
            <p14:sldId id="1227"/>
            <p14:sldId id="1226"/>
          </p14:sldIdLst>
        </p14:section>
        <p14:section name="4. Kein Kampagneneffekt" id="{30772828-AEC7-4938-8930-13B1A82AC75B}">
          <p14:sldIdLst>
            <p14:sldId id="1231"/>
            <p14:sldId id="1232"/>
            <p14:sldId id="1233"/>
          </p14:sldIdLst>
        </p14:section>
        <p14:section name="5. Nur visueller Fokus" id="{34B50D56-8C36-4596-B507-3D5B7249D021}">
          <p14:sldIdLst>
            <p14:sldId id="1234"/>
            <p14:sldId id="1235"/>
            <p14:sldId id="1236"/>
          </p14:sldIdLst>
        </p14:section>
        <p14:section name="6. Keine Konsistenz" id="{523B1765-7FE1-4FEC-B1A6-8B0B3E8E1929}">
          <p14:sldIdLst>
            <p14:sldId id="1237"/>
            <p14:sldId id="1238"/>
            <p14:sldId id="1239"/>
          </p14:sldIdLst>
        </p14:section>
        <p14:section name="Zusammenfassung" id="{9FF804C9-4CCB-4843-8C29-AF19B9A56D2C}">
          <p14:sldIdLst>
            <p14:sldId id="446"/>
            <p14:sldId id="1240"/>
            <p14:sldId id="449"/>
          </p14:sldIdLst>
        </p14:section>
      </p14:sectionLst>
    </p:ext>
    <p:ext uri="{EFAFB233-063F-42B5-8137-9DF3F51BA10A}">
      <p15:sldGuideLst xmlns:p15="http://schemas.microsoft.com/office/powerpoint/2012/main">
        <p15:guide id="1" orient="horz" pos="953" userDrawn="1">
          <p15:clr>
            <a:srgbClr val="A4A3A4"/>
          </p15:clr>
        </p15:guide>
        <p15:guide id="2" pos="2994" userDrawn="1">
          <p15:clr>
            <a:srgbClr val="A4A3A4"/>
          </p15:clr>
        </p15:guide>
        <p15:guide id="3" pos="3175" userDrawn="1">
          <p15:clr>
            <a:srgbClr val="A4A3A4"/>
          </p15:clr>
        </p15:guide>
        <p15:guide id="4" pos="2177" userDrawn="1">
          <p15:clr>
            <a:srgbClr val="A4A3A4"/>
          </p15:clr>
        </p15:guide>
        <p15:guide id="5" pos="1966" userDrawn="1">
          <p15:clr>
            <a:srgbClr val="9FCC3B"/>
          </p15:clr>
        </p15:guide>
        <p15:guide id="6" pos="89" userDrawn="1">
          <p15:clr>
            <a:srgbClr val="9FCC3B"/>
          </p15:clr>
        </p15:guide>
        <p15:guide id="8" pos="3787" userDrawn="1">
          <p15:clr>
            <a:srgbClr val="9FCC3B"/>
          </p15:clr>
        </p15:guide>
        <p15:guide id="9" pos="4173" userDrawn="1">
          <p15:clr>
            <a:srgbClr val="A4A3A4"/>
          </p15:clr>
        </p15:guide>
        <p15:guide id="10" pos="5556" userDrawn="1">
          <p15:clr>
            <a:srgbClr val="A4A3A4"/>
          </p15:clr>
        </p15:guide>
        <p15:guide id="11" orient="horz" pos="1180" userDrawn="1">
          <p15:clr>
            <a:srgbClr val="A4A3A4"/>
          </p15:clr>
        </p15:guide>
        <p15:guide id="12" orient="horz" pos="3992" userDrawn="1">
          <p15:clr>
            <a:srgbClr val="A4A3A4"/>
          </p15:clr>
        </p15:guide>
        <p15:guide id="13" orient="horz" pos="1938" userDrawn="1">
          <p15:clr>
            <a:srgbClr val="A4A3A4"/>
          </p15:clr>
        </p15:guide>
        <p15:guide id="14" orient="horz" pos="804" userDrawn="1">
          <p15:clr>
            <a:srgbClr val="9FCC3B"/>
          </p15:clr>
        </p15:guide>
        <p15:guide id="15" orient="horz" pos="3007" userDrawn="1">
          <p15:clr>
            <a:srgbClr val="9FCC3B"/>
          </p15:clr>
        </p15:guide>
        <p15:guide id="16" orient="horz" pos="1308">
          <p15:clr>
            <a:srgbClr val="A4A3A4"/>
          </p15:clr>
        </p15:guide>
        <p15:guide id="17" orient="horz" pos="654">
          <p15:clr>
            <a:srgbClr val="A4A3A4"/>
          </p15:clr>
        </p15:guide>
        <p15:guide id="18" orient="horz" pos="2607">
          <p15:clr>
            <a:srgbClr val="A4A3A4"/>
          </p15:clr>
        </p15:guide>
        <p15:guide id="19" pos="2789">
          <p15:clr>
            <a:srgbClr val="A4A3A4"/>
          </p15:clr>
        </p15:guide>
        <p15:guide id="20" pos="2964">
          <p15:clr>
            <a:srgbClr val="A4A3A4"/>
          </p15:clr>
        </p15:guide>
        <p15:guide id="21" pos="1589">
          <p15:clr>
            <a:srgbClr val="A4A3A4"/>
          </p15:clr>
        </p15:guide>
        <p15:guide id="22" pos="1420">
          <p15:clr>
            <a:srgbClr val="A4A3A4"/>
          </p15:clr>
        </p15:guide>
        <p15:guide id="23" pos="600" userDrawn="1">
          <p15:clr>
            <a:srgbClr val="A4A3A4"/>
          </p15:clr>
        </p15:guide>
        <p15:guide id="24" pos="4163">
          <p15:clr>
            <a:srgbClr val="A4A3A4"/>
          </p15:clr>
        </p15:guide>
        <p15:guide id="25" pos="4342">
          <p15:clr>
            <a:srgbClr val="A4A3A4"/>
          </p15:clr>
        </p15:guide>
        <p15:guide id="26" pos="5662" userDrawn="1">
          <p15:clr>
            <a:srgbClr val="9FCC3B"/>
          </p15:clr>
        </p15:guide>
        <p15:guide id="27"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141E"/>
    <a:srgbClr val="FFC729"/>
    <a:srgbClr val="515251"/>
    <a:srgbClr val="FFFF66"/>
    <a:srgbClr val="C80883"/>
    <a:srgbClr val="2F2F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63" autoAdjust="0"/>
    <p:restoredTop sz="94675" autoAdjust="0"/>
  </p:normalViewPr>
  <p:slideViewPr>
    <p:cSldViewPr>
      <p:cViewPr varScale="1">
        <p:scale>
          <a:sx n="162" d="100"/>
          <a:sy n="162" d="100"/>
        </p:scale>
        <p:origin x="426" y="144"/>
      </p:cViewPr>
      <p:guideLst>
        <p:guide orient="horz" pos="953"/>
        <p:guide pos="2994"/>
        <p:guide pos="3175"/>
        <p:guide pos="2177"/>
        <p:guide pos="1966"/>
        <p:guide pos="89"/>
        <p:guide pos="3787"/>
        <p:guide pos="4173"/>
        <p:guide pos="5556"/>
        <p:guide orient="horz" pos="1180"/>
        <p:guide orient="horz" pos="3992"/>
        <p:guide orient="horz" pos="1938"/>
        <p:guide orient="horz" pos="804"/>
        <p:guide orient="horz" pos="3007"/>
        <p:guide orient="horz" pos="1308"/>
        <p:guide orient="horz" pos="654"/>
        <p:guide orient="horz" pos="2607"/>
        <p:guide pos="2789"/>
        <p:guide pos="2964"/>
        <p:guide pos="1589"/>
        <p:guide pos="1420"/>
        <p:guide pos="600"/>
        <p:guide pos="4163"/>
        <p:guide pos="4342"/>
        <p:guide pos="5662"/>
        <p:guide pos="2880"/>
      </p:guideLst>
    </p:cSldViewPr>
  </p:slideViewPr>
  <p:notesTextViewPr>
    <p:cViewPr>
      <p:scale>
        <a:sx n="3" d="2"/>
        <a:sy n="3" d="2"/>
      </p:scale>
      <p:origin x="0" y="0"/>
    </p:cViewPr>
  </p:notesTextViewPr>
  <p:sorterViewPr>
    <p:cViewPr>
      <p:scale>
        <a:sx n="200" d="100"/>
        <a:sy n="200" d="100"/>
      </p:scale>
      <p:origin x="0" y="0"/>
    </p:cViewPr>
  </p:sorterViewPr>
  <p:notesViewPr>
    <p:cSldViewPr>
      <p:cViewPr varScale="1">
        <p:scale>
          <a:sx n="89" d="100"/>
          <a:sy n="89" d="100"/>
        </p:scale>
        <p:origin x="373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6149469-4C97-A344-A789-BEA0F7D52BD0}" type="datetimeFigureOut">
              <a:rPr lang="de-DE" smtClean="0"/>
              <a:t>25.01.2023</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D96B02A-2F4B-4B43-A0E2-3B0B5FB4A75D}" type="slidenum">
              <a:rPr lang="de-DE" smtClean="0"/>
              <a:t>‹Nr.›</a:t>
            </a:fld>
            <a:endParaRPr lang="de-DE"/>
          </a:p>
        </p:txBody>
      </p:sp>
    </p:spTree>
    <p:extLst>
      <p:ext uri="{BB962C8B-B14F-4D97-AF65-F5344CB8AC3E}">
        <p14:creationId xmlns:p14="http://schemas.microsoft.com/office/powerpoint/2010/main" val="3797948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58365A0-F4C8-9840-9F01-D7A430E4F4D8}" type="datetimeFigureOut">
              <a:rPr lang="de-DE" smtClean="0"/>
              <a:t>25.01.2023</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DB8195-CA79-894E-876D-5DC0665E8EF2}" type="slidenum">
              <a:rPr lang="de-DE" smtClean="0"/>
              <a:t>‹Nr.›</a:t>
            </a:fld>
            <a:endParaRPr lang="de-DE"/>
          </a:p>
        </p:txBody>
      </p:sp>
    </p:spTree>
    <p:extLst>
      <p:ext uri="{BB962C8B-B14F-4D97-AF65-F5344CB8AC3E}">
        <p14:creationId xmlns:p14="http://schemas.microsoft.com/office/powerpoint/2010/main" val="1155550368"/>
      </p:ext>
    </p:extLst>
  </p:cSld>
  <p:clrMap bg1="lt1" tx1="dk1" bg2="lt2" tx2="dk2" accent1="accent1" accent2="accent2" accent3="accent3" accent4="accent4" accent5="accent5" accent6="accent6" hlink="hlink" folHlink="folHlink"/>
  <p:hf hdr="0" ftr="0" dt="0"/>
  <p:notesStyle>
    <a:lvl1pPr marL="0" algn="l" defTabSz="390952" rtl="0" eaLnBrk="1" latinLnBrk="0" hangingPunct="1">
      <a:defRPr sz="1000" kern="1200">
        <a:solidFill>
          <a:schemeClr val="tx1"/>
        </a:solidFill>
        <a:latin typeface="+mn-lt"/>
        <a:ea typeface="+mn-ea"/>
        <a:cs typeface="+mn-cs"/>
      </a:defRPr>
    </a:lvl1pPr>
    <a:lvl2pPr marL="390952" algn="l" defTabSz="390952" rtl="0" eaLnBrk="1" latinLnBrk="0" hangingPunct="1">
      <a:defRPr sz="1000" kern="1200">
        <a:solidFill>
          <a:schemeClr val="tx1"/>
        </a:solidFill>
        <a:latin typeface="+mn-lt"/>
        <a:ea typeface="+mn-ea"/>
        <a:cs typeface="+mn-cs"/>
      </a:defRPr>
    </a:lvl2pPr>
    <a:lvl3pPr marL="781903" algn="l" defTabSz="390952" rtl="0" eaLnBrk="1" latinLnBrk="0" hangingPunct="1">
      <a:defRPr sz="1000" kern="1200">
        <a:solidFill>
          <a:schemeClr val="tx1"/>
        </a:solidFill>
        <a:latin typeface="+mn-lt"/>
        <a:ea typeface="+mn-ea"/>
        <a:cs typeface="+mn-cs"/>
      </a:defRPr>
    </a:lvl3pPr>
    <a:lvl4pPr marL="1172855" algn="l" defTabSz="390952" rtl="0" eaLnBrk="1" latinLnBrk="0" hangingPunct="1">
      <a:defRPr sz="1000" kern="1200">
        <a:solidFill>
          <a:schemeClr val="tx1"/>
        </a:solidFill>
        <a:latin typeface="+mn-lt"/>
        <a:ea typeface="+mn-ea"/>
        <a:cs typeface="+mn-cs"/>
      </a:defRPr>
    </a:lvl4pPr>
    <a:lvl5pPr marL="1563807" algn="l" defTabSz="390952" rtl="0" eaLnBrk="1" latinLnBrk="0" hangingPunct="1">
      <a:defRPr sz="1000" kern="1200">
        <a:solidFill>
          <a:schemeClr val="tx1"/>
        </a:solidFill>
        <a:latin typeface="+mn-lt"/>
        <a:ea typeface="+mn-ea"/>
        <a:cs typeface="+mn-cs"/>
      </a:defRPr>
    </a:lvl5pPr>
    <a:lvl6pPr marL="1954759" algn="l" defTabSz="390952" rtl="0" eaLnBrk="1" latinLnBrk="0" hangingPunct="1">
      <a:defRPr sz="1000" kern="1200">
        <a:solidFill>
          <a:schemeClr val="tx1"/>
        </a:solidFill>
        <a:latin typeface="+mn-lt"/>
        <a:ea typeface="+mn-ea"/>
        <a:cs typeface="+mn-cs"/>
      </a:defRPr>
    </a:lvl6pPr>
    <a:lvl7pPr marL="2345710" algn="l" defTabSz="390952" rtl="0" eaLnBrk="1" latinLnBrk="0" hangingPunct="1">
      <a:defRPr sz="1000" kern="1200">
        <a:solidFill>
          <a:schemeClr val="tx1"/>
        </a:solidFill>
        <a:latin typeface="+mn-lt"/>
        <a:ea typeface="+mn-ea"/>
        <a:cs typeface="+mn-cs"/>
      </a:defRPr>
    </a:lvl7pPr>
    <a:lvl8pPr marL="2736662" algn="l" defTabSz="390952" rtl="0" eaLnBrk="1" latinLnBrk="0" hangingPunct="1">
      <a:defRPr sz="1000" kern="1200">
        <a:solidFill>
          <a:schemeClr val="tx1"/>
        </a:solidFill>
        <a:latin typeface="+mn-lt"/>
        <a:ea typeface="+mn-ea"/>
        <a:cs typeface="+mn-cs"/>
      </a:defRPr>
    </a:lvl8pPr>
    <a:lvl9pPr marL="3127614" algn="l" defTabSz="3909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de-CH"/>
          </a:p>
        </p:txBody>
      </p:sp>
      <p:sp>
        <p:nvSpPr>
          <p:cNvPr id="4" name="Espace réservé du numéro de diapositive 3"/>
          <p:cNvSpPr>
            <a:spLocks noGrp="1"/>
          </p:cNvSpPr>
          <p:nvPr>
            <p:ph type="sldNum" sz="quarter" idx="5"/>
          </p:nvPr>
        </p:nvSpPr>
        <p:spPr/>
        <p:txBody>
          <a:bodyPr/>
          <a:lstStyle/>
          <a:p>
            <a:fld id="{21DB8195-CA79-894E-876D-5DC0665E8EF2}" type="slidenum">
              <a:rPr lang="de-DE" smtClean="0"/>
              <a:t>2</a:t>
            </a:fld>
            <a:endParaRPr lang="de-DE"/>
          </a:p>
        </p:txBody>
      </p:sp>
    </p:spTree>
    <p:extLst>
      <p:ext uri="{BB962C8B-B14F-4D97-AF65-F5344CB8AC3E}">
        <p14:creationId xmlns:p14="http://schemas.microsoft.com/office/powerpoint/2010/main" val="12968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pPr marL="0" marR="0" lvl="0" indent="0" algn="r" defTabSz="408154" rtl="0" eaLnBrk="1" fontAlgn="auto" latinLnBrk="0" hangingPunct="1">
              <a:lnSpc>
                <a:spcPct val="100000"/>
              </a:lnSpc>
              <a:spcBef>
                <a:spcPts val="0"/>
              </a:spcBef>
              <a:spcAft>
                <a:spcPts val="0"/>
              </a:spcAft>
              <a:buClrTx/>
              <a:buSzTx/>
              <a:buFontTx/>
              <a:buNone/>
              <a:tabLst/>
              <a:defRPr/>
            </a:pPr>
            <a:fld id="{21DB8195-CA79-894E-876D-5DC0665E8EF2}"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08154"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7977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21DB8195-CA79-894E-876D-5DC0665E8EF2}" type="slidenum">
              <a:rPr lang="de-DE" smtClean="0"/>
              <a:t>10</a:t>
            </a:fld>
            <a:endParaRPr lang="de-DE"/>
          </a:p>
        </p:txBody>
      </p:sp>
    </p:spTree>
    <p:extLst>
      <p:ext uri="{BB962C8B-B14F-4D97-AF65-F5344CB8AC3E}">
        <p14:creationId xmlns:p14="http://schemas.microsoft.com/office/powerpoint/2010/main" val="935276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21DB8195-CA79-894E-876D-5DC0665E8EF2}" type="slidenum">
              <a:rPr lang="de-DE" smtClean="0"/>
              <a:t>13</a:t>
            </a:fld>
            <a:endParaRPr lang="de-DE"/>
          </a:p>
        </p:txBody>
      </p:sp>
    </p:spTree>
    <p:extLst>
      <p:ext uri="{BB962C8B-B14F-4D97-AF65-F5344CB8AC3E}">
        <p14:creationId xmlns:p14="http://schemas.microsoft.com/office/powerpoint/2010/main" val="1609350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21DB8195-CA79-894E-876D-5DC0665E8EF2}" type="slidenum">
              <a:rPr lang="de-DE" smtClean="0"/>
              <a:t>25</a:t>
            </a:fld>
            <a:endParaRPr lang="de-DE"/>
          </a:p>
        </p:txBody>
      </p:sp>
    </p:spTree>
    <p:extLst>
      <p:ext uri="{BB962C8B-B14F-4D97-AF65-F5344CB8AC3E}">
        <p14:creationId xmlns:p14="http://schemas.microsoft.com/office/powerpoint/2010/main" val="3715422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21DB8195-CA79-894E-876D-5DC0665E8EF2}" type="slidenum">
              <a:rPr lang="de-DE" smtClean="0"/>
              <a:t>27</a:t>
            </a:fld>
            <a:endParaRPr lang="de-DE"/>
          </a:p>
        </p:txBody>
      </p:sp>
    </p:spTree>
    <p:extLst>
      <p:ext uri="{BB962C8B-B14F-4D97-AF65-F5344CB8AC3E}">
        <p14:creationId xmlns:p14="http://schemas.microsoft.com/office/powerpoint/2010/main" val="13208752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1">
    <p:spTree>
      <p:nvGrpSpPr>
        <p:cNvPr id="1" name=""/>
        <p:cNvGrpSpPr/>
        <p:nvPr/>
      </p:nvGrpSpPr>
      <p:grpSpPr>
        <a:xfrm>
          <a:off x="0" y="0"/>
          <a:ext cx="0" cy="0"/>
          <a:chOff x="0" y="0"/>
          <a:chExt cx="0" cy="0"/>
        </a:xfrm>
      </p:grpSpPr>
      <p:pic>
        <p:nvPicPr>
          <p:cNvPr id="1026" name="Picture 2" descr="Gestalten AG: Emotionale Werbung ohne Gesicht - Werbung">
            <a:extLst>
              <a:ext uri="{FF2B5EF4-FFF2-40B4-BE49-F238E27FC236}">
                <a16:creationId xmlns:a16="http://schemas.microsoft.com/office/drawing/2014/main" id="{E87E641E-5F2B-41B5-9F51-798C154CF32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5989" y="1"/>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userDrawn="1"/>
        </p:nvSpPr>
        <p:spPr>
          <a:xfrm>
            <a:off x="-5989" y="398"/>
            <a:ext cx="9149989" cy="5143102"/>
          </a:xfrm>
          <a:prstGeom prst="rect">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406775806"/>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4192242720"/>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84177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3864110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pic>
        <p:nvPicPr>
          <p:cNvPr id="5" name="Grafik 4" descr="Ein Bild, das Boden, drinnen, Person, mehrere enthält.&#10;&#10;Automatisch generierte Beschreibung">
            <a:extLst>
              <a:ext uri="{FF2B5EF4-FFF2-40B4-BE49-F238E27FC236}">
                <a16:creationId xmlns:a16="http://schemas.microsoft.com/office/drawing/2014/main" id="{BD103131-8A95-4DE5-B82E-837EB801BD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2674" y="0"/>
            <a:ext cx="9156674" cy="5143102"/>
          </a:xfrm>
          <a:prstGeom prst="rect">
            <a:avLst/>
          </a:prstGeom>
        </p:spPr>
      </p:pic>
      <p:sp>
        <p:nvSpPr>
          <p:cNvPr id="12" name="Rechteck 11"/>
          <p:cNvSpPr/>
          <p:nvPr userDrawn="1"/>
        </p:nvSpPr>
        <p:spPr>
          <a:xfrm>
            <a:off x="0" y="-20538"/>
            <a:ext cx="9144000" cy="5164038"/>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794844201"/>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folie 1">
    <p:spTree>
      <p:nvGrpSpPr>
        <p:cNvPr id="1" name=""/>
        <p:cNvGrpSpPr/>
        <p:nvPr/>
      </p:nvGrpSpPr>
      <p:grpSpPr>
        <a:xfrm>
          <a:off x="0" y="0"/>
          <a:ext cx="0" cy="0"/>
          <a:chOff x="0" y="0"/>
          <a:chExt cx="0" cy="0"/>
        </a:xfrm>
      </p:grpSpPr>
      <p:pic>
        <p:nvPicPr>
          <p:cNvPr id="44" name="Grafik 43">
            <a:extLst>
              <a:ext uri="{FF2B5EF4-FFF2-40B4-BE49-F238E27FC236}">
                <a16:creationId xmlns:a16="http://schemas.microsoft.com/office/drawing/2014/main" id="{641B555F-D0A5-44B7-8D47-80E24318164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Rechteck 11"/>
          <p:cNvSpPr/>
          <p:nvPr userDrawn="1"/>
        </p:nvSpPr>
        <p:spPr>
          <a:xfrm>
            <a:off x="0" y="398"/>
            <a:ext cx="9144000" cy="5143102"/>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21542773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elfolie 1">
    <p:spTree>
      <p:nvGrpSpPr>
        <p:cNvPr id="1" name=""/>
        <p:cNvGrpSpPr/>
        <p:nvPr/>
      </p:nvGrpSpPr>
      <p:grpSpPr>
        <a:xfrm>
          <a:off x="0" y="0"/>
          <a:ext cx="0" cy="0"/>
          <a:chOff x="0" y="0"/>
          <a:chExt cx="0" cy="0"/>
        </a:xfrm>
      </p:grpSpPr>
      <p:pic>
        <p:nvPicPr>
          <p:cNvPr id="44" name="00004018_TMA_2160p">
            <a:hlinkClick r:id="" action="ppaction://media"/>
            <a:extLst>
              <a:ext uri="{FF2B5EF4-FFF2-40B4-BE49-F238E27FC236}">
                <a16:creationId xmlns:a16="http://schemas.microsoft.com/office/drawing/2014/main" id="{87FF3EC7-A531-44D9-B1CB-13185464F08F}"/>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12" name="Rechteck 11"/>
          <p:cNvSpPr/>
          <p:nvPr userDrawn="1"/>
        </p:nvSpPr>
        <p:spPr>
          <a:xfrm>
            <a:off x="-7374" y="-4496"/>
            <a:ext cx="9151374" cy="5148691"/>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1425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4"/>
                                        </p:tgtEl>
                                      </p:cBhvr>
                                    </p:cmd>
                                  </p:childTnLst>
                                </p:cTn>
                              </p:par>
                            </p:childTnLst>
                          </p:cTn>
                        </p:par>
                      </p:childTnLst>
                    </p:cTn>
                  </p:par>
                </p:childTnLst>
              </p:cTn>
              <p:nextCondLst>
                <p:cond evt="onClick" delay="0">
                  <p:tgtEl>
                    <p:spTgt spid="44"/>
                  </p:tgtEl>
                </p:cond>
              </p:nextCondLst>
            </p:seq>
            <p:video>
              <p:cMediaNode vol="80000">
                <p:cTn id="12" repeatCount="indefinite" fill="hold" display="0">
                  <p:stCondLst>
                    <p:cond delay="indefinite"/>
                  </p:stCondLst>
                </p:cTn>
                <p:tgtEl>
                  <p:spTgt spid="44"/>
                </p:tgtEl>
              </p:cMediaNode>
            </p:video>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23953517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84904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260902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7466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2138087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314629336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61206965"/>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81583426"/>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5"/>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p:nvPr>
        </p:nvSpPr>
        <p:spPr>
          <a:xfrm>
            <a:off x="134561" y="1156990"/>
            <a:ext cx="9009439" cy="1607159"/>
          </a:xfrm>
          <a:noFill/>
          <a:ln>
            <a:noFill/>
          </a:ln>
        </p:spPr>
        <p:txBody>
          <a:bodyPr lIns="184702" tIns="123134" rIns="184702" bIns="123134" anchor="ctr"/>
          <a:lstStyle>
            <a:lvl1pPr algn="l">
              <a:spcBef>
                <a:spcPts val="342"/>
              </a:spcBef>
              <a:spcAft>
                <a:spcPts val="342"/>
              </a:spcAft>
              <a:defRPr sz="3400" b="0" cap="none">
                <a:solidFill>
                  <a:schemeClr val="bg1"/>
                </a:solidFill>
              </a:defRPr>
            </a:lvl1pPr>
          </a:lstStyle>
          <a:p>
            <a:r>
              <a:rPr lang="de-DE" dirty="0"/>
              <a:t>Titelmasterformat durch Klicken bearbeiten</a:t>
            </a:r>
          </a:p>
        </p:txBody>
      </p:sp>
      <p:sp>
        <p:nvSpPr>
          <p:cNvPr id="10" name="Rechteck 9"/>
          <p:cNvSpPr/>
          <p:nvPr userDrawn="1"/>
        </p:nvSpPr>
        <p:spPr>
          <a:xfrm>
            <a:off x="0" y="1232451"/>
            <a:ext cx="134561"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Textplatzhalter 5"/>
          <p:cNvSpPr>
            <a:spLocks noGrp="1"/>
          </p:cNvSpPr>
          <p:nvPr>
            <p:ph type="body" sz="quarter" idx="14"/>
          </p:nvPr>
        </p:nvSpPr>
        <p:spPr>
          <a:xfrm>
            <a:off x="-1" y="1156990"/>
            <a:ext cx="144000" cy="1607159"/>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6091429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333038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Tree>
    <p:extLst>
      <p:ext uri="{BB962C8B-B14F-4D97-AF65-F5344CB8AC3E}">
        <p14:creationId xmlns:p14="http://schemas.microsoft.com/office/powerpoint/2010/main" val="3014040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Rechteck 6"/>
          <p:cNvSpPr/>
          <p:nvPr userDrawn="1"/>
        </p:nvSpPr>
        <p:spPr>
          <a:xfrm>
            <a:off x="0" y="0"/>
            <a:ext cx="9144000" cy="11788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Datumsplatzhalter 1"/>
          <p:cNvSpPr>
            <a:spLocks noGrp="1"/>
          </p:cNvSpPr>
          <p:nvPr>
            <p:ph type="dt" sz="half" idx="10"/>
          </p:nvPr>
        </p:nvSpPr>
        <p:spPr/>
        <p:txBody>
          <a:bodyPr/>
          <a:lstStyle/>
          <a:p>
            <a:fld id="{334D9EDD-8D47-4158-807E-B8CCA1A6A5CC}" type="datetime1">
              <a:rPr lang="de-CH" smtClean="0"/>
              <a:t>25.01.2023</a:t>
            </a:fld>
            <a:endParaRPr lang="de-DE"/>
          </a:p>
        </p:txBody>
      </p:sp>
      <p:sp>
        <p:nvSpPr>
          <p:cNvPr id="3" name="Fußzeilenplatzhalter 2"/>
          <p:cNvSpPr>
            <a:spLocks noGrp="1"/>
          </p:cNvSpPr>
          <p:nvPr>
            <p:ph type="ftr" sz="quarter" idx="11"/>
          </p:nvPr>
        </p:nvSpPr>
        <p:spPr/>
        <p:txBody>
          <a:bodyPr/>
          <a:lstStyle/>
          <a:p>
            <a:r>
              <a:rPr lang="en-US"/>
              <a:t>APG|SGA Out of Home Media</a:t>
            </a:r>
            <a:endParaRPr lang="de-DE"/>
          </a:p>
        </p:txBody>
      </p:sp>
      <p:sp>
        <p:nvSpPr>
          <p:cNvPr id="4" name="Foliennummernplatzhalter 3"/>
          <p:cNvSpPr>
            <a:spLocks noGrp="1"/>
          </p:cNvSpPr>
          <p:nvPr>
            <p:ph type="sldNum" sz="quarter" idx="12"/>
          </p:nvPr>
        </p:nvSpPr>
        <p:spPr/>
        <p:txBody>
          <a:bodyPr/>
          <a:lstStyle/>
          <a:p>
            <a:fld id="{4B7C9098-C545-8644-9F2C-F1C3812C33E3}" type="slidenum">
              <a:rPr lang="de-DE" smtClean="0"/>
              <a:t>‹Nr.›</a:t>
            </a:fld>
            <a:endParaRPr lang="de-DE"/>
          </a:p>
        </p:txBody>
      </p:sp>
      <p:sp>
        <p:nvSpPr>
          <p:cNvPr id="5" name="Rechteck 4"/>
          <p:cNvSpPr/>
          <p:nvPr userDrawn="1"/>
        </p:nvSpPr>
        <p:spPr>
          <a:xfrm>
            <a:off x="-1" y="0"/>
            <a:ext cx="144000" cy="144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6" name="Rechteck 5"/>
          <p:cNvSpPr/>
          <p:nvPr userDrawn="1"/>
        </p:nvSpPr>
        <p:spPr>
          <a:xfrm>
            <a:off x="143999" y="0"/>
            <a:ext cx="9000001" cy="144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Tree>
    <p:extLst>
      <p:ext uri="{BB962C8B-B14F-4D97-AF65-F5344CB8AC3E}">
        <p14:creationId xmlns:p14="http://schemas.microsoft.com/office/powerpoint/2010/main" val="1805295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elfolie 1">
    <p:spTree>
      <p:nvGrpSpPr>
        <p:cNvPr id="1" name=""/>
        <p:cNvGrpSpPr/>
        <p:nvPr/>
      </p:nvGrpSpPr>
      <p:grpSpPr>
        <a:xfrm>
          <a:off x="0" y="0"/>
          <a:ext cx="0" cy="0"/>
          <a:chOff x="0" y="0"/>
          <a:chExt cx="0" cy="0"/>
        </a:xfrm>
      </p:grpSpPr>
      <p:pic>
        <p:nvPicPr>
          <p:cNvPr id="3" name="00004018_TMA_2160p">
            <a:hlinkClick r:id="" action="ppaction://media"/>
            <a:extLst>
              <a:ext uri="{FF2B5EF4-FFF2-40B4-BE49-F238E27FC236}">
                <a16:creationId xmlns:a16="http://schemas.microsoft.com/office/drawing/2014/main" id="{7B6B7C50-3AB7-4FC9-9744-4D001795D5FC}"/>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42" name="Rechteck 41">
            <a:extLst>
              <a:ext uri="{FF2B5EF4-FFF2-40B4-BE49-F238E27FC236}">
                <a16:creationId xmlns:a16="http://schemas.microsoft.com/office/drawing/2014/main" id="{B179E93D-A4DA-48AA-9D7D-2D635E05464B}"/>
              </a:ext>
            </a:extLst>
          </p:cNvPr>
          <p:cNvSpPr/>
          <p:nvPr userDrawn="1"/>
        </p:nvSpPr>
        <p:spPr>
          <a:xfrm>
            <a:off x="-7374" y="-7374"/>
            <a:ext cx="9151374" cy="5154561"/>
          </a:xfrm>
          <a:prstGeom prst="rect">
            <a:avLst/>
          </a:prstGeom>
          <a:solidFill>
            <a:schemeClr val="accent6">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lIns="360000" tIns="381600" rIns="0" bIns="0" rtlCol="0" anchor="t" anchorCtr="0"/>
          <a:lstStyle/>
          <a:p>
            <a:endParaRPr lang="de-DE" sz="44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4319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7771366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66668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857088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174328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35209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2046051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7737781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91345095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5742763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005609622"/>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936850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20733727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5930447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9875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386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1855934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213611610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91920280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5932773"/>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1295085436"/>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50" r:id="rId3"/>
    <p:sldLayoutId id="2147483652" r:id="rId4"/>
    <p:sldLayoutId id="2147483660" r:id="rId5"/>
    <p:sldLayoutId id="2147483669" r:id="rId6"/>
    <p:sldLayoutId id="2147483666" r:id="rId7"/>
    <p:sldLayoutId id="2147483649" r:id="rId8"/>
    <p:sldLayoutId id="2147483651" r:id="rId9"/>
    <p:sldLayoutId id="2147483664" r:id="rId10"/>
    <p:sldLayoutId id="2147483667" r:id="rId11"/>
    <p:sldLayoutId id="2147483654" r:id="rId12"/>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F26B43"/>
          </p15:clr>
        </p15:guide>
        <p15:guide id="2" pos="5942" userDrawn="1">
          <p15:clr>
            <a:srgbClr val="F26B43"/>
          </p15:clr>
        </p15:guide>
        <p15:guide id="3" orient="horz" pos="1180" userDrawn="1">
          <p15:clr>
            <a:srgbClr val="F26B43"/>
          </p15:clr>
        </p15:guide>
        <p15:guide id="4" orient="horz" pos="3992" userDrawn="1">
          <p15:clr>
            <a:srgbClr val="F26B43"/>
          </p15:clr>
        </p15:guide>
        <p15:guide id="6" orient="horz" pos="953" userDrawn="1">
          <p15:clr>
            <a:srgbClr val="F26B43"/>
          </p15:clr>
        </p15:guide>
        <p15:guide id="9" pos="2994" userDrawn="1">
          <p15:clr>
            <a:srgbClr val="F26B43"/>
          </p15:clr>
        </p15:guide>
        <p15:guide id="10" pos="3175" userDrawn="1">
          <p15:clr>
            <a:srgbClr val="F26B43"/>
          </p15:clr>
        </p15:guide>
        <p15:guide id="11" pos="1996" userDrawn="1">
          <p15:clr>
            <a:srgbClr val="FBAE40"/>
          </p15:clr>
        </p15:guide>
        <p15:guide id="13" pos="2177" userDrawn="1">
          <p15:clr>
            <a:srgbClr val="FBAE40"/>
          </p15:clr>
        </p15:guide>
        <p15:guide id="14" pos="3992" userDrawn="1">
          <p15:clr>
            <a:srgbClr val="FBAE40"/>
          </p15:clr>
        </p15:guide>
        <p15:guide id="15" pos="4173" userDrawn="1">
          <p15:clr>
            <a:srgbClr val="FBAE4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26073492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5942">
          <p15:clr>
            <a:srgbClr val="F26B43"/>
          </p15:clr>
        </p15:guide>
        <p15:guide id="3" orient="horz" pos="1180">
          <p15:clr>
            <a:srgbClr val="F26B43"/>
          </p15:clr>
        </p15:guide>
        <p15:guide id="4" orient="horz" pos="3992">
          <p15:clr>
            <a:srgbClr val="F26B43"/>
          </p15:clr>
        </p15:guide>
        <p15:guide id="6" orient="horz" pos="953">
          <p15:clr>
            <a:srgbClr val="F26B43"/>
          </p15:clr>
        </p15:guide>
        <p15:guide id="9" pos="2994">
          <p15:clr>
            <a:srgbClr val="F26B43"/>
          </p15:clr>
        </p15:guide>
        <p15:guide id="10" pos="3175">
          <p15:clr>
            <a:srgbClr val="F26B43"/>
          </p15:clr>
        </p15:guide>
        <p15:guide id="11" pos="1996">
          <p15:clr>
            <a:srgbClr val="FBAE40"/>
          </p15:clr>
        </p15:guide>
        <p15:guide id="13" pos="2177">
          <p15:clr>
            <a:srgbClr val="FBAE40"/>
          </p15:clr>
        </p15:guide>
        <p15:guide id="14" pos="3992">
          <p15:clr>
            <a:srgbClr val="FBAE40"/>
          </p15:clr>
        </p15:guide>
        <p15:guide id="15" pos="4173">
          <p15:clr>
            <a:srgbClr val="FBAE4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45.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0.png"/><Relationship Id="rId7"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7.png"/><Relationship Id="rId9"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6.png"/><Relationship Id="rId7"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image" Target="../media/image57.png"/><Relationship Id="rId9"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56.png"/><Relationship Id="rId12" Type="http://schemas.openxmlformats.org/officeDocument/2006/relationships/image" Target="../media/image66.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63.png"/><Relationship Id="rId11" Type="http://schemas.openxmlformats.org/officeDocument/2006/relationships/image" Target="../media/image48.png"/><Relationship Id="rId5" Type="http://schemas.microsoft.com/office/2007/relationships/hdphoto" Target="../media/hdphoto1.wdp"/><Relationship Id="rId10" Type="http://schemas.openxmlformats.org/officeDocument/2006/relationships/image" Target="../media/image65.png"/><Relationship Id="rId4" Type="http://schemas.openxmlformats.org/officeDocument/2006/relationships/image" Target="../media/image62.png"/><Relationship Id="rId9"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49.png"/><Relationship Id="rId3" Type="http://schemas.openxmlformats.org/officeDocument/2006/relationships/image" Target="../media/image67.png"/><Relationship Id="rId7" Type="http://schemas.openxmlformats.org/officeDocument/2006/relationships/image" Target="../media/image14.png"/><Relationship Id="rId12" Type="http://schemas.openxmlformats.org/officeDocument/2006/relationships/image" Target="../media/image48.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0.png"/><Relationship Id="rId11" Type="http://schemas.openxmlformats.org/officeDocument/2006/relationships/image" Target="../media/image9.png"/><Relationship Id="rId5" Type="http://schemas.openxmlformats.org/officeDocument/2006/relationships/image" Target="../media/image7.png"/><Relationship Id="rId10" Type="http://schemas.openxmlformats.org/officeDocument/2006/relationships/image" Target="../media/image70.png"/><Relationship Id="rId4" Type="http://schemas.openxmlformats.org/officeDocument/2006/relationships/image" Target="../media/image56.png"/><Relationship Id="rId9"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35.png"/><Relationship Id="rId18" Type="http://schemas.openxmlformats.org/officeDocument/2006/relationships/image" Target="../media/image40.svg"/><Relationship Id="rId3" Type="http://schemas.openxmlformats.org/officeDocument/2006/relationships/image" Target="../media/image5.jpeg"/><Relationship Id="rId21" Type="http://schemas.openxmlformats.org/officeDocument/2006/relationships/image" Target="../media/image43.png"/><Relationship Id="rId7" Type="http://schemas.openxmlformats.org/officeDocument/2006/relationships/image" Target="../media/image74.png"/><Relationship Id="rId12" Type="http://schemas.openxmlformats.org/officeDocument/2006/relationships/image" Target="../media/image34.svg"/><Relationship Id="rId17" Type="http://schemas.openxmlformats.org/officeDocument/2006/relationships/image" Target="../media/image39.png"/><Relationship Id="rId2" Type="http://schemas.openxmlformats.org/officeDocument/2006/relationships/notesSlide" Target="../notesSlides/notesSlide6.xml"/><Relationship Id="rId16" Type="http://schemas.openxmlformats.org/officeDocument/2006/relationships/image" Target="../media/image38.svg"/><Relationship Id="rId20" Type="http://schemas.openxmlformats.org/officeDocument/2006/relationships/image" Target="../media/image42.svg"/><Relationship Id="rId1" Type="http://schemas.openxmlformats.org/officeDocument/2006/relationships/slideLayout" Target="../slideLayouts/slideLayout33.xml"/><Relationship Id="rId6" Type="http://schemas.openxmlformats.org/officeDocument/2006/relationships/image" Target="../media/image73.png"/><Relationship Id="rId11" Type="http://schemas.openxmlformats.org/officeDocument/2006/relationships/image" Target="../media/image33.png"/><Relationship Id="rId5" Type="http://schemas.openxmlformats.org/officeDocument/2006/relationships/image" Target="../media/image72.png"/><Relationship Id="rId15" Type="http://schemas.openxmlformats.org/officeDocument/2006/relationships/image" Target="../media/image37.png"/><Relationship Id="rId23" Type="http://schemas.openxmlformats.org/officeDocument/2006/relationships/image" Target="../media/image76.png"/><Relationship Id="rId10" Type="http://schemas.openxmlformats.org/officeDocument/2006/relationships/image" Target="../media/image32.svg"/><Relationship Id="rId19" Type="http://schemas.openxmlformats.org/officeDocument/2006/relationships/image" Target="../media/image41.png"/><Relationship Id="rId4" Type="http://schemas.openxmlformats.org/officeDocument/2006/relationships/image" Target="../media/image71.png"/><Relationship Id="rId9" Type="http://schemas.openxmlformats.org/officeDocument/2006/relationships/image" Target="../media/image31.png"/><Relationship Id="rId14" Type="http://schemas.openxmlformats.org/officeDocument/2006/relationships/image" Target="../media/image36.svg"/><Relationship Id="rId22" Type="http://schemas.openxmlformats.org/officeDocument/2006/relationships/image" Target="../media/image44.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jpe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7.png"/><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18.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18" Type="http://schemas.openxmlformats.org/officeDocument/2006/relationships/image" Target="../media/image33.png"/><Relationship Id="rId26" Type="http://schemas.openxmlformats.org/officeDocument/2006/relationships/image" Target="../media/image41.png"/><Relationship Id="rId3" Type="http://schemas.openxmlformats.org/officeDocument/2006/relationships/image" Target="../media/image7.png"/><Relationship Id="rId21" Type="http://schemas.openxmlformats.org/officeDocument/2006/relationships/image" Target="../media/image36.svg"/><Relationship Id="rId7" Type="http://schemas.openxmlformats.org/officeDocument/2006/relationships/image" Target="../media/image22.svg"/><Relationship Id="rId12" Type="http://schemas.openxmlformats.org/officeDocument/2006/relationships/image" Target="../media/image27.png"/><Relationship Id="rId17" Type="http://schemas.openxmlformats.org/officeDocument/2006/relationships/image" Target="../media/image32.svg"/><Relationship Id="rId25" Type="http://schemas.openxmlformats.org/officeDocument/2006/relationships/image" Target="../media/image40.svg"/><Relationship Id="rId2" Type="http://schemas.openxmlformats.org/officeDocument/2006/relationships/image" Target="../media/image5.jpeg"/><Relationship Id="rId16" Type="http://schemas.openxmlformats.org/officeDocument/2006/relationships/image" Target="../media/image31.png"/><Relationship Id="rId20" Type="http://schemas.openxmlformats.org/officeDocument/2006/relationships/image" Target="../media/image35.png"/><Relationship Id="rId29" Type="http://schemas.openxmlformats.org/officeDocument/2006/relationships/image" Target="../media/image44.svg"/><Relationship Id="rId1" Type="http://schemas.openxmlformats.org/officeDocument/2006/relationships/slideLayout" Target="../slideLayouts/slideLayout33.xml"/><Relationship Id="rId6" Type="http://schemas.openxmlformats.org/officeDocument/2006/relationships/image" Target="../media/image21.png"/><Relationship Id="rId11" Type="http://schemas.openxmlformats.org/officeDocument/2006/relationships/image" Target="../media/image26.svg"/><Relationship Id="rId24" Type="http://schemas.openxmlformats.org/officeDocument/2006/relationships/image" Target="../media/image39.png"/><Relationship Id="rId5" Type="http://schemas.openxmlformats.org/officeDocument/2006/relationships/image" Target="../media/image20.svg"/><Relationship Id="rId15" Type="http://schemas.openxmlformats.org/officeDocument/2006/relationships/image" Target="../media/image30.svg"/><Relationship Id="rId23" Type="http://schemas.openxmlformats.org/officeDocument/2006/relationships/image" Target="../media/image38.svg"/><Relationship Id="rId28" Type="http://schemas.openxmlformats.org/officeDocument/2006/relationships/image" Target="../media/image43.png"/><Relationship Id="rId10" Type="http://schemas.openxmlformats.org/officeDocument/2006/relationships/image" Target="../media/image25.png"/><Relationship Id="rId19" Type="http://schemas.openxmlformats.org/officeDocument/2006/relationships/image" Target="../media/image34.sv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9.png"/><Relationship Id="rId22" Type="http://schemas.openxmlformats.org/officeDocument/2006/relationships/image" Target="../media/image37.png"/><Relationship Id="rId27" Type="http://schemas.openxmlformats.org/officeDocument/2006/relationships/image" Target="../media/image42.svg"/><Relationship Id="rId30"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47.png"/><Relationship Id="rId2" Type="http://schemas.openxmlformats.org/officeDocument/2006/relationships/image" Target="../media/image5.jpeg"/><Relationship Id="rId1" Type="http://schemas.openxmlformats.org/officeDocument/2006/relationships/slideLayout" Target="../slideLayouts/slideLayout17.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49.png"/><Relationship Id="rId4" Type="http://schemas.openxmlformats.org/officeDocument/2006/relationships/image" Target="../media/image10.png"/><Relationship Id="rId9"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561" y="1203598"/>
            <a:ext cx="9009439" cy="1606809"/>
          </a:xfrm>
        </p:spPr>
        <p:txBody>
          <a:bodyPr/>
          <a:lstStyle/>
          <a:p>
            <a:r>
              <a:rPr lang="fr-CH" sz="1600"/>
              <a:t>Tutoriel de conception </a:t>
            </a:r>
            <a:r>
              <a:rPr lang="de-DE" sz="1600"/>
              <a:t>APG|SGA </a:t>
            </a:r>
            <a:r>
              <a:rPr lang="fr-CH" sz="1600"/>
              <a:t>Module</a:t>
            </a:r>
            <a:r>
              <a:rPr lang="de-DE" sz="1600"/>
              <a:t> III « Expert »</a:t>
            </a:r>
            <a:br>
              <a:rPr lang="de-DE"/>
            </a:br>
            <a:r>
              <a:rPr lang="fr-CH"/>
              <a:t>Concevoir une publicité extérieure efficace</a:t>
            </a:r>
            <a:br>
              <a:rPr lang="de-DE"/>
            </a:br>
            <a:r>
              <a:rPr lang="de-DE" sz="1100"/>
              <a:t>Situation novembre 2022</a:t>
            </a:r>
            <a:endParaRPr lang="de-DE" dirty="0"/>
          </a:p>
        </p:txBody>
      </p:sp>
    </p:spTree>
    <p:extLst>
      <p:ext uri="{BB962C8B-B14F-4D97-AF65-F5344CB8AC3E}">
        <p14:creationId xmlns:p14="http://schemas.microsoft.com/office/powerpoint/2010/main" val="238232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Risque de confusion</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5838120"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Se différencier plutôt que de perdre</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Tout comme dans le cas du positionnement, votre publicité doit se différencier et être aussi unique que possible</a:t>
            </a:r>
            <a:r>
              <a:rPr kumimoji="0" lang="de-CH" sz="1200" b="0" i="0" u="none" strike="noStrike" kern="1200" cap="none" spc="0" normalizeH="0" baseline="0" noProof="0">
                <a:ln>
                  <a:noFill/>
                </a:ln>
                <a:solidFill>
                  <a:srgbClr val="6D001D"/>
                </a:solidFill>
                <a:effectLst/>
                <a:uLnTx/>
                <a:uFillTx/>
                <a:latin typeface="Arial"/>
                <a:ea typeface="+mn-ea"/>
                <a:cs typeface="+mn-cs"/>
              </a:rPr>
              <a:t>. </a:t>
            </a:r>
            <a:br>
              <a:rPr kumimoji="0" lang="de-CH" sz="1200" b="0" i="0" u="none" strike="noStrike" kern="1200" cap="none" spc="0" normalizeH="0" baseline="0" noProof="0" dirty="0">
                <a:ln>
                  <a:noFill/>
                </a:ln>
                <a:solidFill>
                  <a:srgbClr val="6D001D"/>
                </a:solidFill>
                <a:effectLst/>
                <a:uLnTx/>
                <a:uFillTx/>
                <a:latin typeface="Arial"/>
                <a:ea typeface="+mn-ea"/>
                <a:cs typeface="+mn-cs"/>
              </a:rPr>
            </a:b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Un des plus grands facteurs de déperdition est l'attribution de votre publicité à une entreprise concurrente. La situation est encore pire lorsque l'erreur d'attribution concerne une entreprise qui ne fait pas partie de votre secteur d'activité ! Le plus catastrophique qui puisse vous arriver est que les gens n'aient aucune idée de quoi il s'agit ni de qui fait la publicité.</a:t>
            </a: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 </a:t>
            </a:r>
            <a:r>
              <a:rPr kumimoji="0" lang="fr-CH" sz="1000" i="0" u="none" strike="noStrike" kern="1200" cap="none" spc="0" normalizeH="0" baseline="0" noProof="0">
                <a:ln>
                  <a:noFill/>
                </a:ln>
                <a:solidFill>
                  <a:srgbClr val="000000"/>
                </a:solidFill>
                <a:effectLst/>
                <a:uLnTx/>
                <a:uFillTx/>
                <a:latin typeface="Arial"/>
                <a:ea typeface="+mn-ea"/>
                <a:cs typeface="+mn-cs"/>
              </a:rPr>
              <a:t>assurez-vous que vos éléments d'impact - en particulier les couleurs, les descriptions et les images - soient en rapport avec votre secteur et votre entreprise, et pas déjà "visuellement" utilisés par d'autres.</a:t>
            </a:r>
            <a:r>
              <a:rPr kumimoji="0" lang="de-CH" sz="1000" i="0" u="none" strike="noStrike" kern="1200" cap="none" spc="0" normalizeH="0" baseline="0" noProof="0">
                <a:ln>
                  <a:noFill/>
                </a:ln>
                <a:solidFill>
                  <a:srgbClr val="000000"/>
                </a:solidFill>
                <a:effectLst/>
                <a:uLnTx/>
                <a:uFillTx/>
                <a:latin typeface="Arial"/>
                <a:ea typeface="+mn-ea"/>
                <a:cs typeface="+mn-cs"/>
              </a:rPr>
              <a:t>  </a:t>
            </a:r>
            <a:endParaRPr kumimoji="0" lang="de-CH" sz="100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4" name="Grafik 13">
            <a:extLst>
              <a:ext uri="{FF2B5EF4-FFF2-40B4-BE49-F238E27FC236}">
                <a16:creationId xmlns:a16="http://schemas.microsoft.com/office/drawing/2014/main" id="{08182A35-C533-4020-BD1B-7653A7887C0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pic>
        <p:nvPicPr>
          <p:cNvPr id="9" name="Grafik 8" descr="Ein Bild, das Text, Person enthält.&#10;&#10;Automatisch generierte Beschreibung">
            <a:extLst>
              <a:ext uri="{FF2B5EF4-FFF2-40B4-BE49-F238E27FC236}">
                <a16:creationId xmlns:a16="http://schemas.microsoft.com/office/drawing/2014/main" id="{679302ED-FCC2-428D-B5E0-B6217DAFC009}"/>
              </a:ext>
            </a:extLst>
          </p:cNvPr>
          <p:cNvPicPr>
            <a:picLocks noChangeAspect="1"/>
          </p:cNvPicPr>
          <p:nvPr/>
        </p:nvPicPr>
        <p:blipFill>
          <a:blip r:embed="rId5"/>
          <a:stretch>
            <a:fillRect/>
          </a:stretch>
        </p:blipFill>
        <p:spPr>
          <a:xfrm>
            <a:off x="7245930" y="1927836"/>
            <a:ext cx="1223136" cy="1786325"/>
          </a:xfrm>
          <a:prstGeom prst="rect">
            <a:avLst/>
          </a:prstGeom>
        </p:spPr>
      </p:pic>
    </p:spTree>
    <p:extLst>
      <p:ext uri="{BB962C8B-B14F-4D97-AF65-F5344CB8AC3E}">
        <p14:creationId xmlns:p14="http://schemas.microsoft.com/office/powerpoint/2010/main" val="341992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Facteur de perturbation 2</a:t>
            </a:r>
            <a:br>
              <a:rPr lang="de-DE"/>
            </a:br>
            <a:r>
              <a:rPr lang="de-CH"/>
              <a:t>Exclusion de groupes cibles</a:t>
            </a:r>
            <a:endParaRPr lang="de-DE" dirty="0"/>
          </a:p>
        </p:txBody>
      </p:sp>
    </p:spTree>
    <p:extLst>
      <p:ext uri="{BB962C8B-B14F-4D97-AF65-F5344CB8AC3E}">
        <p14:creationId xmlns:p14="http://schemas.microsoft.com/office/powerpoint/2010/main" val="318643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descr="Ein Bild, das draußen, Natur, Wolke enthält.&#10;&#10;Automatisch generierte Beschreibung">
            <a:extLst>
              <a:ext uri="{FF2B5EF4-FFF2-40B4-BE49-F238E27FC236}">
                <a16:creationId xmlns:a16="http://schemas.microsoft.com/office/drawing/2014/main" id="{1E889E1B-B01F-4268-AF81-60E276FDCB0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18" name="Grafik 17">
            <a:extLst>
              <a:ext uri="{FF2B5EF4-FFF2-40B4-BE49-F238E27FC236}">
                <a16:creationId xmlns:a16="http://schemas.microsoft.com/office/drawing/2014/main" id="{D34D95DB-D852-4B03-A6BA-6CFDDEC3F5F0}"/>
              </a:ext>
            </a:extLst>
          </p:cNvPr>
          <p:cNvPicPr>
            <a:picLocks noChangeAspect="1"/>
          </p:cNvPicPr>
          <p:nvPr/>
        </p:nvPicPr>
        <p:blipFill rotWithShape="1">
          <a:blip r:embed="rId3"/>
          <a:srcRect l="-183" r="82661" b="69200"/>
          <a:stretch/>
        </p:blipFill>
        <p:spPr>
          <a:xfrm>
            <a:off x="372968" y="1166102"/>
            <a:ext cx="1951348" cy="3434586"/>
          </a:xfrm>
          <a:prstGeom prst="rect">
            <a:avLst/>
          </a:prstGeom>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Exclusion de groupes cibles</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latin typeface="Arial"/>
                <a:ea typeface="+mj-ea"/>
                <a:cs typeface="Arial"/>
              </a:rPr>
              <a:t>Le sujet a une influence sur la pénétration</a:t>
            </a:r>
            <a:endParaRPr lang="de-CH" dirty="0"/>
          </a:p>
        </p:txBody>
      </p:sp>
      <p:pic>
        <p:nvPicPr>
          <p:cNvPr id="15" name="Grafik 14">
            <a:extLst>
              <a:ext uri="{FF2B5EF4-FFF2-40B4-BE49-F238E27FC236}">
                <a16:creationId xmlns:a16="http://schemas.microsoft.com/office/drawing/2014/main" id="{5EA2CF84-2CBD-4D7E-982B-33A112F5533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9" name="Grafik 18">
            <a:extLst>
              <a:ext uri="{FF2B5EF4-FFF2-40B4-BE49-F238E27FC236}">
                <a16:creationId xmlns:a16="http://schemas.microsoft.com/office/drawing/2014/main" id="{EF2672BC-D9ED-4DA0-8E50-24DBDC5EF0C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21" name="Textfeld 20">
            <a:extLst>
              <a:ext uri="{FF2B5EF4-FFF2-40B4-BE49-F238E27FC236}">
                <a16:creationId xmlns:a16="http://schemas.microsoft.com/office/drawing/2014/main" id="{12A7A3E6-30F4-4FBA-84D5-796339524D7B}"/>
              </a:ext>
            </a:extLst>
          </p:cNvPr>
          <p:cNvSpPr txBox="1"/>
          <p:nvPr/>
        </p:nvSpPr>
        <p:spPr>
          <a:xfrm>
            <a:off x="5227818" y="1059582"/>
            <a:ext cx="1512167" cy="504056"/>
          </a:xfrm>
          <a:prstGeom prst="rect">
            <a:avLst/>
          </a:prstGeom>
          <a:noFill/>
        </p:spPr>
        <p:txBody>
          <a:bodyPr wrap="square" lIns="0" tIns="0" rIns="0" bIns="0" rtlCol="0">
            <a:noAutofit/>
          </a:bodyPr>
          <a:lstStyle/>
          <a:p>
            <a:pPr algn="ctr"/>
            <a:r>
              <a:rPr lang="fr-CH" sz="950"/>
              <a:t>Le groupe cible est très restreint, c'est-à-dire que seules quelques personnes se sentent concernées</a:t>
            </a:r>
            <a:endParaRPr lang="de-CH" sz="950" dirty="0"/>
          </a:p>
        </p:txBody>
      </p:sp>
      <p:sp>
        <p:nvSpPr>
          <p:cNvPr id="22" name="Textfeld 21">
            <a:extLst>
              <a:ext uri="{FF2B5EF4-FFF2-40B4-BE49-F238E27FC236}">
                <a16:creationId xmlns:a16="http://schemas.microsoft.com/office/drawing/2014/main" id="{130D7398-567F-4EDB-8E68-0B37E2FA72F8}"/>
              </a:ext>
            </a:extLst>
          </p:cNvPr>
          <p:cNvSpPr txBox="1"/>
          <p:nvPr/>
        </p:nvSpPr>
        <p:spPr>
          <a:xfrm>
            <a:off x="6984268" y="1066814"/>
            <a:ext cx="1620180" cy="504056"/>
          </a:xfrm>
          <a:prstGeom prst="rect">
            <a:avLst/>
          </a:prstGeom>
          <a:noFill/>
        </p:spPr>
        <p:txBody>
          <a:bodyPr wrap="square" lIns="0" tIns="0" rIns="0" bIns="0" rtlCol="0">
            <a:noAutofit/>
          </a:bodyPr>
          <a:lstStyle/>
          <a:p>
            <a:pPr algn="ctr"/>
            <a:r>
              <a:rPr lang="fr-CH" sz="950"/>
              <a:t>Ciblage plus large et plus ouvert, c'est-à-dire que de nombreuses personnes se sentent concernées</a:t>
            </a:r>
            <a:endParaRPr lang="de-CH" sz="950" dirty="0"/>
          </a:p>
        </p:txBody>
      </p:sp>
      <p:sp>
        <p:nvSpPr>
          <p:cNvPr id="24" name="L-Form 23">
            <a:extLst>
              <a:ext uri="{FF2B5EF4-FFF2-40B4-BE49-F238E27FC236}">
                <a16:creationId xmlns:a16="http://schemas.microsoft.com/office/drawing/2014/main" id="{2C3BE72E-4D94-4DFB-B3C2-B36027F13A92}"/>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5" name="L-Form 24">
            <a:extLst>
              <a:ext uri="{FF2B5EF4-FFF2-40B4-BE49-F238E27FC236}">
                <a16:creationId xmlns:a16="http://schemas.microsoft.com/office/drawing/2014/main" id="{1B231A39-352C-4C43-9035-7B0BDAE4AC1F}"/>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4" name="Grafik 3" descr="Ein Bild, das Auto enthält.&#10;&#10;Automatisch generierte Beschreibung">
            <a:extLst>
              <a:ext uri="{FF2B5EF4-FFF2-40B4-BE49-F238E27FC236}">
                <a16:creationId xmlns:a16="http://schemas.microsoft.com/office/drawing/2014/main" id="{817A274B-5058-43DB-BE4F-EEDD6797E4A0}"/>
              </a:ext>
            </a:extLst>
          </p:cNvPr>
          <p:cNvPicPr>
            <a:picLocks noChangeAspect="1"/>
          </p:cNvPicPr>
          <p:nvPr/>
        </p:nvPicPr>
        <p:blipFill rotWithShape="1">
          <a:blip r:embed="rId5"/>
          <a:srcRect r="16287"/>
          <a:stretch/>
        </p:blipFill>
        <p:spPr>
          <a:xfrm flipH="1">
            <a:off x="-5465" y="2795010"/>
            <a:ext cx="3490459" cy="2047424"/>
          </a:xfrm>
          <a:prstGeom prst="rect">
            <a:avLst/>
          </a:prstGeom>
        </p:spPr>
      </p:pic>
      <p:sp>
        <p:nvSpPr>
          <p:cNvPr id="7" name="Rechteck: abgerundete Ecken 6">
            <a:extLst>
              <a:ext uri="{FF2B5EF4-FFF2-40B4-BE49-F238E27FC236}">
                <a16:creationId xmlns:a16="http://schemas.microsoft.com/office/drawing/2014/main" id="{9CEC9B58-3B51-4668-B0BA-9A382D6FC5DD}"/>
              </a:ext>
            </a:extLst>
          </p:cNvPr>
          <p:cNvSpPr/>
          <p:nvPr/>
        </p:nvSpPr>
        <p:spPr>
          <a:xfrm>
            <a:off x="4692448" y="2279350"/>
            <a:ext cx="82227" cy="2061693"/>
          </a:xfrm>
          <a:prstGeom prst="roundRect">
            <a:avLst/>
          </a:prstGeom>
          <a:solidFill>
            <a:srgbClr val="5152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026" name="Picture 2" descr="Ampel, Stadt Symbol in Ciudad">
            <a:extLst>
              <a:ext uri="{FF2B5EF4-FFF2-40B4-BE49-F238E27FC236}">
                <a16:creationId xmlns:a16="http://schemas.microsoft.com/office/drawing/2014/main" id="{45FDE8C3-B638-4B2A-94B1-67B629D872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5551" y="1577262"/>
            <a:ext cx="675272" cy="782216"/>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1FA4C4A8-9F73-4A2E-B42A-5E46F1FCAE51}"/>
              </a:ext>
            </a:extLst>
          </p:cNvPr>
          <p:cNvPicPr>
            <a:picLocks noChangeAspect="1"/>
          </p:cNvPicPr>
          <p:nvPr/>
        </p:nvPicPr>
        <p:blipFill rotWithShape="1">
          <a:blip r:embed="rId7"/>
          <a:srcRect b="78953"/>
          <a:stretch/>
        </p:blipFill>
        <p:spPr>
          <a:xfrm>
            <a:off x="3418103" y="4644360"/>
            <a:ext cx="670618" cy="499140"/>
          </a:xfrm>
          <a:prstGeom prst="rect">
            <a:avLst/>
          </a:prstGeom>
        </p:spPr>
      </p:pic>
      <p:pic>
        <p:nvPicPr>
          <p:cNvPr id="6" name="Grafik 5" descr="Ein Bild, das Text, Wasser, draußen enthält.&#10;&#10;Automatisch generierte Beschreibung">
            <a:extLst>
              <a:ext uri="{FF2B5EF4-FFF2-40B4-BE49-F238E27FC236}">
                <a16:creationId xmlns:a16="http://schemas.microsoft.com/office/drawing/2014/main" id="{E73D2C34-B8F0-42D4-9B0A-632D094805B3}"/>
              </a:ext>
            </a:extLst>
          </p:cNvPr>
          <p:cNvPicPr>
            <a:picLocks noChangeAspect="1"/>
          </p:cNvPicPr>
          <p:nvPr/>
        </p:nvPicPr>
        <p:blipFill>
          <a:blip r:embed="rId8"/>
          <a:stretch>
            <a:fillRect/>
          </a:stretch>
        </p:blipFill>
        <p:spPr>
          <a:xfrm>
            <a:off x="5373514" y="1928033"/>
            <a:ext cx="1226229" cy="1790841"/>
          </a:xfrm>
          <a:prstGeom prst="rect">
            <a:avLst/>
          </a:prstGeom>
        </p:spPr>
      </p:pic>
      <p:pic>
        <p:nvPicPr>
          <p:cNvPr id="14" name="Grafik 13" descr="Ein Bild, das Text, draußen, Person, Baum enthält.&#10;&#10;Automatisch generierte Beschreibung">
            <a:extLst>
              <a:ext uri="{FF2B5EF4-FFF2-40B4-BE49-F238E27FC236}">
                <a16:creationId xmlns:a16="http://schemas.microsoft.com/office/drawing/2014/main" id="{C5D3384E-951E-47E7-87BC-38813562028F}"/>
              </a:ext>
            </a:extLst>
          </p:cNvPr>
          <p:cNvPicPr>
            <a:picLocks noChangeAspect="1"/>
          </p:cNvPicPr>
          <p:nvPr/>
        </p:nvPicPr>
        <p:blipFill>
          <a:blip r:embed="rId9"/>
          <a:stretch>
            <a:fillRect/>
          </a:stretch>
        </p:blipFill>
        <p:spPr>
          <a:xfrm>
            <a:off x="7248902" y="1933153"/>
            <a:ext cx="1225795" cy="1790208"/>
          </a:xfrm>
          <a:prstGeom prst="rect">
            <a:avLst/>
          </a:prstGeom>
        </p:spPr>
      </p:pic>
    </p:spTree>
    <p:extLst>
      <p:ext uri="{BB962C8B-B14F-4D97-AF65-F5344CB8AC3E}">
        <p14:creationId xmlns:p14="http://schemas.microsoft.com/office/powerpoint/2010/main" val="221419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Exclusion de groupes cibles</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325952"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La taille du groupe cible est déterminée en grande partie par le choix du sujet</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Si votre groupe cible ne se sent pas concerné par votre sujet publicitaire, il ignorera votre publicité.</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000">
                <a:solidFill>
                  <a:srgbClr val="000000"/>
                </a:solidFill>
                <a:latin typeface="Arial"/>
              </a:rPr>
              <a:t>La pénétration n'est pas seulement définie par la performance du média, elle est aussi et surtout influencée par le motif choisi. </a:t>
            </a:r>
          </a:p>
          <a:p>
            <a:pPr marL="0" marR="0" lvl="0" indent="0" algn="l" defTabSz="408154" rtl="0" eaLnBrk="1" fontAlgn="auto" latinLnBrk="0" hangingPunct="1">
              <a:lnSpc>
                <a:spcPct val="100000"/>
              </a:lnSpc>
              <a:spcBef>
                <a:spcPts val="0"/>
              </a:spcBef>
              <a:spcAft>
                <a:spcPts val="0"/>
              </a:spcAft>
              <a:buClrTx/>
              <a:buSzTx/>
              <a:buFontTx/>
              <a:buNone/>
              <a:tabLst/>
              <a:defRPr/>
            </a:pPr>
            <a:endParaRPr lang="de-DE" sz="100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 </a:t>
            </a:r>
            <a:r>
              <a:rPr kumimoji="0" lang="fr-CH" sz="1000" i="0" u="none" strike="noStrike" kern="1200" cap="none" spc="0" normalizeH="0" baseline="0" noProof="0">
                <a:ln>
                  <a:noFill/>
                </a:ln>
                <a:solidFill>
                  <a:srgbClr val="000000"/>
                </a:solidFill>
                <a:effectLst/>
                <a:uLnTx/>
                <a:uFillTx/>
                <a:latin typeface="Arial"/>
                <a:ea typeface="+mn-ea"/>
                <a:cs typeface="+mn-cs"/>
              </a:rPr>
              <a:t>utilisez toujours l'argument utile le plus vendeur pour votre conception, celui qui est pertinent et donc intéressant pour une majeure partie de votre groupe cible. Plus de personnes se sentent concernées au sein de votre groupe cible, plus votre succès sera grand. </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14" name="Grafik 13">
            <a:extLst>
              <a:ext uri="{FF2B5EF4-FFF2-40B4-BE49-F238E27FC236}">
                <a16:creationId xmlns:a16="http://schemas.microsoft.com/office/drawing/2014/main" id="{F9F16419-DF31-40F3-9FE3-4CA8FD8AB5D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pic>
        <p:nvPicPr>
          <p:cNvPr id="9" name="Grafik 8" descr="Ein Bild, das Text, draußen, Person, Baum enthält.&#10;&#10;Automatisch generierte Beschreibung">
            <a:extLst>
              <a:ext uri="{FF2B5EF4-FFF2-40B4-BE49-F238E27FC236}">
                <a16:creationId xmlns:a16="http://schemas.microsoft.com/office/drawing/2014/main" id="{9762BDA8-690C-417C-AEA7-15B802C97ACE}"/>
              </a:ext>
            </a:extLst>
          </p:cNvPr>
          <p:cNvPicPr>
            <a:picLocks noChangeAspect="1"/>
          </p:cNvPicPr>
          <p:nvPr/>
        </p:nvPicPr>
        <p:blipFill>
          <a:blip r:embed="rId5"/>
          <a:stretch>
            <a:fillRect/>
          </a:stretch>
        </p:blipFill>
        <p:spPr>
          <a:xfrm>
            <a:off x="7249161" y="1928863"/>
            <a:ext cx="1220823" cy="1782947"/>
          </a:xfrm>
          <a:prstGeom prst="rect">
            <a:avLst/>
          </a:prstGeom>
        </p:spPr>
      </p:pic>
    </p:spTree>
    <p:extLst>
      <p:ext uri="{BB962C8B-B14F-4D97-AF65-F5344CB8AC3E}">
        <p14:creationId xmlns:p14="http://schemas.microsoft.com/office/powerpoint/2010/main" val="2255286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Facteur de perturbation 3</a:t>
            </a:r>
            <a:br>
              <a:rPr lang="de-DE"/>
            </a:br>
            <a:r>
              <a:rPr lang="de-CH"/>
              <a:t>Mauvaises associations</a:t>
            </a:r>
            <a:endParaRPr lang="de-DE" dirty="0"/>
          </a:p>
        </p:txBody>
      </p:sp>
    </p:spTree>
    <p:extLst>
      <p:ext uri="{BB962C8B-B14F-4D97-AF65-F5344CB8AC3E}">
        <p14:creationId xmlns:p14="http://schemas.microsoft.com/office/powerpoint/2010/main" val="276093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5" name="Grafik 4" descr="Ein Bild, das Text, Pflanze, Vektorgrafiken, Silhouette enthält.&#10;&#10;Automatisch generierte Beschreibung">
            <a:extLst>
              <a:ext uri="{FF2B5EF4-FFF2-40B4-BE49-F238E27FC236}">
                <a16:creationId xmlns:a16="http://schemas.microsoft.com/office/drawing/2014/main" id="{E21E05AD-5E91-48A8-B22E-453CFDE64C25}"/>
              </a:ext>
            </a:extLst>
          </p:cNvPr>
          <p:cNvPicPr>
            <a:picLocks noChangeAspect="1"/>
          </p:cNvPicPr>
          <p:nvPr/>
        </p:nvPicPr>
        <p:blipFill>
          <a:blip r:embed="rId3"/>
          <a:stretch>
            <a:fillRect/>
          </a:stretch>
        </p:blipFill>
        <p:spPr>
          <a:xfrm>
            <a:off x="1959494" y="949299"/>
            <a:ext cx="1031359" cy="1031359"/>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3" name="Grafik 22">
            <a:extLst>
              <a:ext uri="{FF2B5EF4-FFF2-40B4-BE49-F238E27FC236}">
                <a16:creationId xmlns:a16="http://schemas.microsoft.com/office/drawing/2014/main" id="{55A791B3-82BC-4BC4-86E3-01216FAEE5E7}"/>
              </a:ext>
            </a:extLst>
          </p:cNvPr>
          <p:cNvPicPr>
            <a:picLocks noChangeAspect="1"/>
          </p:cNvPicPr>
          <p:nvPr/>
        </p:nvPicPr>
        <p:blipFill rotWithShape="1">
          <a:blip r:embed="rId4"/>
          <a:srcRect l="23332"/>
          <a:stretch/>
        </p:blipFill>
        <p:spPr>
          <a:xfrm>
            <a:off x="-5340" y="1421710"/>
            <a:ext cx="2555776" cy="2393236"/>
          </a:xfrm>
          <a:prstGeom prst="rect">
            <a:avLst/>
          </a:prstGeom>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Mauvaises associations</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fr-CH" sz="1400">
                <a:solidFill>
                  <a:srgbClr val="C3141E"/>
                </a:solidFill>
              </a:rPr>
              <a:t>Chaque création peut déclencher des associations - acquises - qui peuvent être congruentes</a:t>
            </a:r>
            <a:endParaRPr lang="de-CH" dirty="0"/>
          </a:p>
        </p:txBody>
      </p:sp>
      <p:pic>
        <p:nvPicPr>
          <p:cNvPr id="16" name="Grafik 15">
            <a:extLst>
              <a:ext uri="{FF2B5EF4-FFF2-40B4-BE49-F238E27FC236}">
                <a16:creationId xmlns:a16="http://schemas.microsoft.com/office/drawing/2014/main" id="{546E2781-E087-408E-B581-39D76241C2E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8" name="Grafik 17">
            <a:extLst>
              <a:ext uri="{FF2B5EF4-FFF2-40B4-BE49-F238E27FC236}">
                <a16:creationId xmlns:a16="http://schemas.microsoft.com/office/drawing/2014/main" id="{1A593BB0-AA7C-4A6C-BE43-1938C4B8885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9" name="Textfeld 18">
            <a:extLst>
              <a:ext uri="{FF2B5EF4-FFF2-40B4-BE49-F238E27FC236}">
                <a16:creationId xmlns:a16="http://schemas.microsoft.com/office/drawing/2014/main" id="{25180A8F-24A9-4B7F-A150-D69D2121D461}"/>
              </a:ext>
            </a:extLst>
          </p:cNvPr>
          <p:cNvSpPr txBox="1"/>
          <p:nvPr/>
        </p:nvSpPr>
        <p:spPr>
          <a:xfrm>
            <a:off x="5252205" y="1088226"/>
            <a:ext cx="1475132" cy="504056"/>
          </a:xfrm>
          <a:prstGeom prst="rect">
            <a:avLst/>
          </a:prstGeom>
          <a:noFill/>
        </p:spPr>
        <p:txBody>
          <a:bodyPr wrap="square" lIns="0" tIns="0" rIns="0" bIns="0" rtlCol="0">
            <a:noAutofit/>
          </a:bodyPr>
          <a:lstStyle/>
          <a:p>
            <a:pPr algn="ctr"/>
            <a:r>
              <a:rPr lang="fr-CH" sz="950"/>
              <a:t>Pas vraiment à croquer : (glace au chocolat fondu)</a:t>
            </a:r>
            <a:r>
              <a:rPr lang="de-CH" sz="950"/>
              <a:t> </a:t>
            </a:r>
            <a:endParaRPr lang="de-CH" sz="950" dirty="0"/>
          </a:p>
        </p:txBody>
      </p:sp>
      <p:sp>
        <p:nvSpPr>
          <p:cNvPr id="20" name="Textfeld 19">
            <a:extLst>
              <a:ext uri="{FF2B5EF4-FFF2-40B4-BE49-F238E27FC236}">
                <a16:creationId xmlns:a16="http://schemas.microsoft.com/office/drawing/2014/main" id="{7F1A60DB-8B14-41E3-B0A1-09C6300F1D11}"/>
              </a:ext>
            </a:extLst>
          </p:cNvPr>
          <p:cNvSpPr txBox="1"/>
          <p:nvPr/>
        </p:nvSpPr>
        <p:spPr>
          <a:xfrm>
            <a:off x="7046021" y="1103451"/>
            <a:ext cx="1620180" cy="504056"/>
          </a:xfrm>
          <a:prstGeom prst="rect">
            <a:avLst/>
          </a:prstGeom>
          <a:noFill/>
        </p:spPr>
        <p:txBody>
          <a:bodyPr wrap="square" lIns="0" tIns="0" rIns="0" bIns="0" rtlCol="0">
            <a:noAutofit/>
          </a:bodyPr>
          <a:lstStyle/>
          <a:p>
            <a:pPr algn="ctr"/>
            <a:r>
              <a:rPr lang="fr-CH" sz="950"/>
              <a:t>Croquant (glace au chocolat en morceaux) </a:t>
            </a:r>
            <a:endParaRPr lang="de-CH" sz="950" dirty="0"/>
          </a:p>
        </p:txBody>
      </p:sp>
      <p:sp>
        <p:nvSpPr>
          <p:cNvPr id="21" name="L-Form 20">
            <a:extLst>
              <a:ext uri="{FF2B5EF4-FFF2-40B4-BE49-F238E27FC236}">
                <a16:creationId xmlns:a16="http://schemas.microsoft.com/office/drawing/2014/main" id="{11823ED4-BDF7-4026-A096-BC2F4F0A9EBD}"/>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2" name="L-Form 21">
            <a:extLst>
              <a:ext uri="{FF2B5EF4-FFF2-40B4-BE49-F238E27FC236}">
                <a16:creationId xmlns:a16="http://schemas.microsoft.com/office/drawing/2014/main" id="{9AA75ABE-A953-491E-B841-1F904E457712}"/>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8" name="Grafik 27" descr="Ein Bild, das Text, Pflanze, Blatt enthält.&#10;&#10;Automatisch generierte Beschreibung">
            <a:extLst>
              <a:ext uri="{FF2B5EF4-FFF2-40B4-BE49-F238E27FC236}">
                <a16:creationId xmlns:a16="http://schemas.microsoft.com/office/drawing/2014/main" id="{C24387B5-0D10-412D-9E23-04328B549D6D}"/>
              </a:ext>
            </a:extLst>
          </p:cNvPr>
          <p:cNvPicPr>
            <a:picLocks noChangeAspect="1"/>
          </p:cNvPicPr>
          <p:nvPr/>
        </p:nvPicPr>
        <p:blipFill rotWithShape="1">
          <a:blip r:embed="rId6"/>
          <a:srcRect l="39954" t="57179"/>
          <a:stretch/>
        </p:blipFill>
        <p:spPr>
          <a:xfrm>
            <a:off x="83" y="3582023"/>
            <a:ext cx="2592930" cy="698441"/>
          </a:xfrm>
          <a:prstGeom prst="rect">
            <a:avLst/>
          </a:prstGeom>
        </p:spPr>
      </p:pic>
      <p:sp>
        <p:nvSpPr>
          <p:cNvPr id="24" name="Rechteck 23">
            <a:extLst>
              <a:ext uri="{FF2B5EF4-FFF2-40B4-BE49-F238E27FC236}">
                <a16:creationId xmlns:a16="http://schemas.microsoft.com/office/drawing/2014/main" id="{23CB8BCB-6975-4C74-9171-A9768AC79C4C}"/>
              </a:ext>
            </a:extLst>
          </p:cNvPr>
          <p:cNvSpPr/>
          <p:nvPr/>
        </p:nvSpPr>
        <p:spPr>
          <a:xfrm>
            <a:off x="-1" y="4276093"/>
            <a:ext cx="2591805" cy="99570"/>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7" name="Grafik 26" descr="Ein Bild, das Spielzeug, Puppe, Vektorgrafiken enthält.&#10;&#10;Automatisch generierte Beschreibung">
            <a:extLst>
              <a:ext uri="{FF2B5EF4-FFF2-40B4-BE49-F238E27FC236}">
                <a16:creationId xmlns:a16="http://schemas.microsoft.com/office/drawing/2014/main" id="{6EA08AF0-97DB-4F5A-89E2-9F9FBC1C08DB}"/>
              </a:ext>
            </a:extLst>
          </p:cNvPr>
          <p:cNvPicPr>
            <a:picLocks noChangeAspect="1"/>
          </p:cNvPicPr>
          <p:nvPr/>
        </p:nvPicPr>
        <p:blipFill>
          <a:blip r:embed="rId7"/>
          <a:stretch>
            <a:fillRect/>
          </a:stretch>
        </p:blipFill>
        <p:spPr>
          <a:xfrm>
            <a:off x="2461896" y="2233438"/>
            <a:ext cx="1670182" cy="2193841"/>
          </a:xfrm>
          <a:prstGeom prst="rect">
            <a:avLst/>
          </a:prstGeom>
          <a:effectLst>
            <a:outerShdw blurRad="50800" dist="38100" dir="2700000" algn="tl" rotWithShape="0">
              <a:prstClr val="black">
                <a:alpha val="40000"/>
              </a:prstClr>
            </a:outerShdw>
          </a:effectLst>
        </p:spPr>
      </p:pic>
      <p:pic>
        <p:nvPicPr>
          <p:cNvPr id="6" name="Grafik 5" descr="Ein Bild, das Text, Kuchen, Geburtstag, drinnen enthält.&#10;&#10;Automatisch generierte Beschreibung">
            <a:extLst>
              <a:ext uri="{FF2B5EF4-FFF2-40B4-BE49-F238E27FC236}">
                <a16:creationId xmlns:a16="http://schemas.microsoft.com/office/drawing/2014/main" id="{8A29D279-7056-49B0-99E1-913F10ED1E23}"/>
              </a:ext>
            </a:extLst>
          </p:cNvPr>
          <p:cNvPicPr>
            <a:picLocks noChangeAspect="1"/>
          </p:cNvPicPr>
          <p:nvPr/>
        </p:nvPicPr>
        <p:blipFill>
          <a:blip r:embed="rId8"/>
          <a:stretch>
            <a:fillRect/>
          </a:stretch>
        </p:blipFill>
        <p:spPr>
          <a:xfrm>
            <a:off x="7246377" y="1932332"/>
            <a:ext cx="1214180" cy="1773245"/>
          </a:xfrm>
          <a:prstGeom prst="rect">
            <a:avLst/>
          </a:prstGeom>
        </p:spPr>
      </p:pic>
      <p:pic>
        <p:nvPicPr>
          <p:cNvPr id="9" name="Grafik 8" descr="Ein Bild, das Text, drinnen, Dessert, ausgestaltet enthält.&#10;&#10;Automatisch generierte Beschreibung">
            <a:extLst>
              <a:ext uri="{FF2B5EF4-FFF2-40B4-BE49-F238E27FC236}">
                <a16:creationId xmlns:a16="http://schemas.microsoft.com/office/drawing/2014/main" id="{D1B657D0-76B5-4E6C-A410-18CAEA0E180B}"/>
              </a:ext>
            </a:extLst>
          </p:cNvPr>
          <p:cNvPicPr>
            <a:picLocks noChangeAspect="1"/>
          </p:cNvPicPr>
          <p:nvPr/>
        </p:nvPicPr>
        <p:blipFill>
          <a:blip r:embed="rId9"/>
          <a:stretch>
            <a:fillRect/>
          </a:stretch>
        </p:blipFill>
        <p:spPr>
          <a:xfrm>
            <a:off x="5375317" y="1921049"/>
            <a:ext cx="1218574" cy="1779662"/>
          </a:xfrm>
          <a:prstGeom prst="rect">
            <a:avLst/>
          </a:prstGeom>
        </p:spPr>
      </p:pic>
      <p:pic>
        <p:nvPicPr>
          <p:cNvPr id="14" name="Grafik 13" descr="Ein Bild, das Person, darstellend, Anzug, Linie enthält.&#10;&#10;Automatisch generierte Beschreibung">
            <a:extLst>
              <a:ext uri="{FF2B5EF4-FFF2-40B4-BE49-F238E27FC236}">
                <a16:creationId xmlns:a16="http://schemas.microsoft.com/office/drawing/2014/main" id="{175BB4DC-3466-487B-93A9-4AB3B2562B65}"/>
              </a:ext>
            </a:extLst>
          </p:cNvPr>
          <p:cNvPicPr>
            <a:picLocks noChangeAspect="1"/>
          </p:cNvPicPr>
          <p:nvPr/>
        </p:nvPicPr>
        <p:blipFill rotWithShape="1">
          <a:blip r:embed="rId10"/>
          <a:srcRect l="83589" b="51509"/>
          <a:stretch/>
        </p:blipFill>
        <p:spPr>
          <a:xfrm flipH="1">
            <a:off x="6250293" y="1996737"/>
            <a:ext cx="992190" cy="250575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4472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Mauvaises associations</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3677880" cy="3013412"/>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Si quelque chose cloche, nous ne l'achetons pas</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Parfois, certaines créations provoquent de fausses routes indésirées, lors de leur décodage dans les esprits.</a:t>
            </a:r>
            <a:endParaRPr lang="de-CH" sz="1200">
              <a:solidFill>
                <a:srgbClr val="6D001D"/>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Si par exemple une glace, qui est un synonyme de </a:t>
            </a:r>
            <a:br>
              <a:rPr kumimoji="0" lang="fr-CH" sz="1000" b="0" i="0" u="none" strike="noStrike" kern="1200" cap="none" spc="0" normalizeH="0" baseline="0" noProof="0">
                <a:ln>
                  <a:noFill/>
                </a:ln>
                <a:solidFill>
                  <a:srgbClr val="000000"/>
                </a:solidFill>
                <a:effectLst/>
                <a:uLnTx/>
                <a:uFillTx/>
                <a:latin typeface="Arial"/>
                <a:ea typeface="+mn-ea"/>
                <a:cs typeface="+mn-cs"/>
              </a:rPr>
            </a:br>
            <a:r>
              <a:rPr kumimoji="0" lang="fr-CH" sz="1000" b="0" i="0" u="none" strike="noStrike" kern="1200" cap="none" spc="0" normalizeH="0" baseline="0" noProof="0">
                <a:ln>
                  <a:noFill/>
                </a:ln>
                <a:solidFill>
                  <a:srgbClr val="000000"/>
                </a:solidFill>
                <a:effectLst/>
                <a:uLnTx/>
                <a:uFillTx/>
                <a:latin typeface="Arial"/>
                <a:ea typeface="+mn-ea"/>
                <a:cs typeface="+mn-cs"/>
              </a:rPr>
              <a:t>« froid », est illustrée avec une couche de chocolat « fondu », il en résulte une dissonance indésirable entre notre attente et le message. Dans le pire des cas, cela peut conduire à un refus d'achat, car l'objectif (rafraîchissement/fraîcheur) ne correspond pas à la promesse visuelle du produit. </a:t>
            </a:r>
            <a:r>
              <a:rPr kumimoji="0" lang="de-DE"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 </a:t>
            </a:r>
            <a:r>
              <a:rPr kumimoji="0" lang="fr-CH" sz="1000" i="0" u="none" strike="noStrike" kern="1200" cap="none" spc="0" normalizeH="0" baseline="0" noProof="0">
                <a:ln>
                  <a:noFill/>
                </a:ln>
                <a:solidFill>
                  <a:srgbClr val="000000"/>
                </a:solidFill>
                <a:effectLst/>
                <a:uLnTx/>
                <a:uFillTx/>
                <a:latin typeface="Arial"/>
                <a:ea typeface="+mn-ea"/>
                <a:cs typeface="+mn-cs"/>
              </a:rPr>
              <a:t>vérifiez que votre sujet suscite les bonnes associations, qui correspondent à votre message et à la promesse de performance de votre marque ou de votre produit.</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descr="Ein Bild, das Text, Kuchen, Geburtstag, drinnen enthält.&#10;&#10;Automatisch generierte Beschreibung">
            <a:extLst>
              <a:ext uri="{FF2B5EF4-FFF2-40B4-BE49-F238E27FC236}">
                <a16:creationId xmlns:a16="http://schemas.microsoft.com/office/drawing/2014/main" id="{923BBA3C-908D-4A40-AA68-D8693E231197}"/>
              </a:ext>
            </a:extLst>
          </p:cNvPr>
          <p:cNvPicPr>
            <a:picLocks noChangeAspect="1"/>
          </p:cNvPicPr>
          <p:nvPr/>
        </p:nvPicPr>
        <p:blipFill>
          <a:blip r:embed="rId4"/>
          <a:stretch>
            <a:fillRect/>
          </a:stretch>
        </p:blipFill>
        <p:spPr>
          <a:xfrm>
            <a:off x="7246377" y="1927619"/>
            <a:ext cx="1214180" cy="1773245"/>
          </a:xfrm>
          <a:prstGeom prst="rect">
            <a:avLst/>
          </a:prstGeom>
        </p:spPr>
      </p:pic>
    </p:spTree>
    <p:extLst>
      <p:ext uri="{BB962C8B-B14F-4D97-AF65-F5344CB8AC3E}">
        <p14:creationId xmlns:p14="http://schemas.microsoft.com/office/powerpoint/2010/main" val="425223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Facteur de perturbation 4</a:t>
            </a:r>
            <a:br>
              <a:rPr lang="de-DE"/>
            </a:br>
            <a:r>
              <a:rPr lang="fr-CH"/>
              <a:t>Pas d'impact de campagne</a:t>
            </a:r>
            <a:endParaRPr lang="de-DE" dirty="0"/>
          </a:p>
        </p:txBody>
      </p:sp>
    </p:spTree>
    <p:extLst>
      <p:ext uri="{BB962C8B-B14F-4D97-AF65-F5344CB8AC3E}">
        <p14:creationId xmlns:p14="http://schemas.microsoft.com/office/powerpoint/2010/main" val="69818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fr-CH"/>
              <a:t>Pas d'impact de campagne</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latin typeface="Arial"/>
                <a:ea typeface="+mj-ea"/>
                <a:cs typeface="Arial"/>
              </a:rPr>
              <a:t>Défavorable = lorsque différents sujets ne sont pas perçus comme une seule campagne cohérente</a:t>
            </a:r>
            <a:endParaRPr lang="de-CH" dirty="0"/>
          </a:p>
        </p:txBody>
      </p:sp>
      <p:pic>
        <p:nvPicPr>
          <p:cNvPr id="16" name="Grafik 15">
            <a:extLst>
              <a:ext uri="{FF2B5EF4-FFF2-40B4-BE49-F238E27FC236}">
                <a16:creationId xmlns:a16="http://schemas.microsoft.com/office/drawing/2014/main" id="{546E2781-E087-408E-B581-39D76241C2E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8" name="Grafik 17">
            <a:extLst>
              <a:ext uri="{FF2B5EF4-FFF2-40B4-BE49-F238E27FC236}">
                <a16:creationId xmlns:a16="http://schemas.microsoft.com/office/drawing/2014/main" id="{1A593BB0-AA7C-4A6C-BE43-1938C4B8885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9" name="Textfeld 18">
            <a:extLst>
              <a:ext uri="{FF2B5EF4-FFF2-40B4-BE49-F238E27FC236}">
                <a16:creationId xmlns:a16="http://schemas.microsoft.com/office/drawing/2014/main" id="{25180A8F-24A9-4B7F-A150-D69D2121D461}"/>
              </a:ext>
            </a:extLst>
          </p:cNvPr>
          <p:cNvSpPr txBox="1"/>
          <p:nvPr/>
        </p:nvSpPr>
        <p:spPr>
          <a:xfrm>
            <a:off x="5306345" y="1080804"/>
            <a:ext cx="3168352"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Une même campagne, mais des sujets visuellement très différents, la rendent difficile à percevoir comme un ensemble cohérent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1" name="L-Form 20">
            <a:extLst>
              <a:ext uri="{FF2B5EF4-FFF2-40B4-BE49-F238E27FC236}">
                <a16:creationId xmlns:a16="http://schemas.microsoft.com/office/drawing/2014/main" id="{11823ED4-BDF7-4026-A096-BC2F4F0A9EBD}"/>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3" name="L-Form 22">
            <a:extLst>
              <a:ext uri="{FF2B5EF4-FFF2-40B4-BE49-F238E27FC236}">
                <a16:creationId xmlns:a16="http://schemas.microsoft.com/office/drawing/2014/main" id="{8021F9CC-EC01-44A0-8623-A0F9C353B075}"/>
              </a:ext>
            </a:extLst>
          </p:cNvPr>
          <p:cNvSpPr/>
          <p:nvPr/>
        </p:nvSpPr>
        <p:spPr>
          <a:xfrm rot="18909701">
            <a:off x="7667089" y="1648701"/>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7" name="Grafik 6" descr="Ein Bild, das Text, Person, drinnen enthält.&#10;&#10;Automatisch generierte Beschreibung">
            <a:extLst>
              <a:ext uri="{FF2B5EF4-FFF2-40B4-BE49-F238E27FC236}">
                <a16:creationId xmlns:a16="http://schemas.microsoft.com/office/drawing/2014/main" id="{EB3FB77E-3445-43DD-B033-E192D5E8506D}"/>
              </a:ext>
            </a:extLst>
          </p:cNvPr>
          <p:cNvPicPr>
            <a:picLocks noChangeAspect="1"/>
          </p:cNvPicPr>
          <p:nvPr/>
        </p:nvPicPr>
        <p:blipFill>
          <a:blip r:embed="rId4"/>
          <a:stretch>
            <a:fillRect/>
          </a:stretch>
        </p:blipFill>
        <p:spPr>
          <a:xfrm>
            <a:off x="7248350" y="1925690"/>
            <a:ext cx="1226347" cy="1788924"/>
          </a:xfrm>
          <a:prstGeom prst="rect">
            <a:avLst/>
          </a:prstGeom>
        </p:spPr>
      </p:pic>
      <p:pic>
        <p:nvPicPr>
          <p:cNvPr id="14" name="Grafik 13" descr="Ein Bild, das Person, darstellend, Anzug, Linie enthält.&#10;&#10;Automatisch generierte Beschreibung">
            <a:extLst>
              <a:ext uri="{FF2B5EF4-FFF2-40B4-BE49-F238E27FC236}">
                <a16:creationId xmlns:a16="http://schemas.microsoft.com/office/drawing/2014/main" id="{1B1861C7-F92B-4735-8675-348A37B2E7F4}"/>
              </a:ext>
            </a:extLst>
          </p:cNvPr>
          <p:cNvPicPr>
            <a:picLocks noChangeAspect="1"/>
          </p:cNvPicPr>
          <p:nvPr/>
        </p:nvPicPr>
        <p:blipFill rotWithShape="1">
          <a:blip r:embed="rId5"/>
          <a:srcRect l="54519" r="28938" b="51283"/>
          <a:stretch/>
        </p:blipFill>
        <p:spPr>
          <a:xfrm>
            <a:off x="2705694" y="2031359"/>
            <a:ext cx="995516" cy="2505759"/>
          </a:xfrm>
          <a:prstGeom prst="rect">
            <a:avLst/>
          </a:prstGeom>
          <a:effectLst>
            <a:outerShdw blurRad="50800" dist="38100" dir="2700000" algn="tl" rotWithShape="0">
              <a:prstClr val="black">
                <a:alpha val="40000"/>
              </a:prstClr>
            </a:outerShdw>
          </a:effectLst>
        </p:spPr>
      </p:pic>
      <p:pic>
        <p:nvPicPr>
          <p:cNvPr id="22" name="Grafik 21" descr="Ein Bild, das Person, darstellend, Anzug, Linie enthält.&#10;&#10;Automatisch generierte Beschreibung">
            <a:extLst>
              <a:ext uri="{FF2B5EF4-FFF2-40B4-BE49-F238E27FC236}">
                <a16:creationId xmlns:a16="http://schemas.microsoft.com/office/drawing/2014/main" id="{B6C31663-3090-47B3-A0E4-750DC0E5ABD8}"/>
              </a:ext>
            </a:extLst>
          </p:cNvPr>
          <p:cNvPicPr>
            <a:picLocks noChangeAspect="1"/>
          </p:cNvPicPr>
          <p:nvPr/>
        </p:nvPicPr>
        <p:blipFill rotWithShape="1">
          <a:blip r:embed="rId5"/>
          <a:srcRect l="71219" r="16364" b="50000"/>
          <a:stretch/>
        </p:blipFill>
        <p:spPr>
          <a:xfrm>
            <a:off x="4263699" y="1965368"/>
            <a:ext cx="747229" cy="2571750"/>
          </a:xfrm>
          <a:prstGeom prst="rect">
            <a:avLst/>
          </a:prstGeom>
          <a:effectLst>
            <a:outerShdw blurRad="50800" dist="38100" dir="2700000" algn="tl" rotWithShape="0">
              <a:prstClr val="black">
                <a:alpha val="40000"/>
              </a:prstClr>
            </a:outerShdw>
          </a:effectLst>
        </p:spPr>
      </p:pic>
      <p:pic>
        <p:nvPicPr>
          <p:cNvPr id="27" name="Grafik 26">
            <a:extLst>
              <a:ext uri="{FF2B5EF4-FFF2-40B4-BE49-F238E27FC236}">
                <a16:creationId xmlns:a16="http://schemas.microsoft.com/office/drawing/2014/main" id="{5813CCEE-EC55-4824-8B2C-81B0BA4B8FD9}"/>
              </a:ext>
            </a:extLst>
          </p:cNvPr>
          <p:cNvPicPr>
            <a:picLocks noChangeAspect="1"/>
          </p:cNvPicPr>
          <p:nvPr/>
        </p:nvPicPr>
        <p:blipFill rotWithShape="1">
          <a:blip r:embed="rId6"/>
          <a:srcRect r="81025" b="70549"/>
          <a:stretch/>
        </p:blipFill>
        <p:spPr>
          <a:xfrm>
            <a:off x="72402" y="1239192"/>
            <a:ext cx="2114851" cy="3324712"/>
          </a:xfrm>
          <a:prstGeom prst="rect">
            <a:avLst/>
          </a:prstGeom>
        </p:spPr>
      </p:pic>
      <p:pic>
        <p:nvPicPr>
          <p:cNvPr id="28" name="Picture 6" descr="PNG Free Grass Cartoon – Free Download">
            <a:extLst>
              <a:ext uri="{FF2B5EF4-FFF2-40B4-BE49-F238E27FC236}">
                <a16:creationId xmlns:a16="http://schemas.microsoft.com/office/drawing/2014/main" id="{8A85FE65-641D-47E6-BC55-F0CA5660FC2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6618" t="62392" r="2269"/>
          <a:stretch/>
        </p:blipFill>
        <p:spPr bwMode="auto">
          <a:xfrm>
            <a:off x="-9437" y="3681646"/>
            <a:ext cx="2637222" cy="61829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Blumen - Kostenlose Ökologie und umwelt Icons">
            <a:extLst>
              <a:ext uri="{FF2B5EF4-FFF2-40B4-BE49-F238E27FC236}">
                <a16:creationId xmlns:a16="http://schemas.microsoft.com/office/drawing/2014/main" id="{B9C111D6-311C-403D-BF97-0D27E73D903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597" y="3628074"/>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꽃 - 무료 자연개 아이콘">
            <a:extLst>
              <a:ext uri="{FF2B5EF4-FFF2-40B4-BE49-F238E27FC236}">
                <a16:creationId xmlns:a16="http://schemas.microsoft.com/office/drawing/2014/main" id="{46011A79-5B14-4269-86F8-0F6EB726ED2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80009" y="3820876"/>
            <a:ext cx="278160" cy="278160"/>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descr="Ein Bild, das Text, Person, drinnen enthält.&#10;&#10;Automatisch generierte Beschreibung">
            <a:extLst>
              <a:ext uri="{FF2B5EF4-FFF2-40B4-BE49-F238E27FC236}">
                <a16:creationId xmlns:a16="http://schemas.microsoft.com/office/drawing/2014/main" id="{2CE84D86-CD6F-4658-9210-2B49C81E6CD9}"/>
              </a:ext>
            </a:extLst>
          </p:cNvPr>
          <p:cNvPicPr>
            <a:picLocks noChangeAspect="1"/>
          </p:cNvPicPr>
          <p:nvPr/>
        </p:nvPicPr>
        <p:blipFill>
          <a:blip r:embed="rId10"/>
          <a:stretch>
            <a:fillRect/>
          </a:stretch>
        </p:blipFill>
        <p:spPr>
          <a:xfrm>
            <a:off x="5370968" y="1925325"/>
            <a:ext cx="1227795" cy="1791037"/>
          </a:xfrm>
          <a:prstGeom prst="rect">
            <a:avLst/>
          </a:prstGeom>
        </p:spPr>
      </p:pic>
    </p:spTree>
    <p:extLst>
      <p:ext uri="{BB962C8B-B14F-4D97-AF65-F5344CB8AC3E}">
        <p14:creationId xmlns:p14="http://schemas.microsoft.com/office/powerpoint/2010/main" val="179983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fr-CH"/>
              <a:t>Pas d'impact de campagne</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3677880"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1 + 1 ne devrait pas être inférieur à 2</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En utilisant plusieurs sujets, il est possible de s'adresser à différents groupes cibles.</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Si les sujets se différencient trop au niveau des éléments visuels dominants, la campagne n'est plus perçue comme un ensemble cohérent par la population, ce qui entraîne une diminution de l'impact publicitaire. </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 </a:t>
            </a:r>
            <a:r>
              <a:rPr kumimoji="0" lang="fr-CH" sz="1000" i="0" u="none" strike="noStrike" kern="1200" cap="none" spc="0" normalizeH="0" baseline="0" noProof="0">
                <a:ln>
                  <a:noFill/>
                </a:ln>
                <a:solidFill>
                  <a:srgbClr val="000000"/>
                </a:solidFill>
                <a:effectLst/>
                <a:uLnTx/>
                <a:uFillTx/>
                <a:latin typeface="Arial"/>
                <a:ea typeface="+mn-ea"/>
                <a:cs typeface="+mn-cs"/>
              </a:rPr>
              <a:t>assurez-vous que vos sujets soient reconnus comme partie intégrante d'une même campagne et, dans l'idéal, qu'ils se renforcent mutuellement. En raison de l'effet de distance, l'utilisation de couleurs identiques et le placement des éléments centraux au même endroit, sont particulièrement utiles.</a:t>
            </a:r>
            <a:r>
              <a:rPr kumimoji="0" lang="fr-CH" sz="1000" b="1" i="0" u="none" strike="noStrike" kern="1200" cap="none" spc="0" normalizeH="0" baseline="0" noProof="0">
                <a:ln>
                  <a:noFill/>
                </a:ln>
                <a:solidFill>
                  <a:srgbClr val="000000"/>
                </a:solidFill>
                <a:effectLst/>
                <a:uLnTx/>
                <a:uFillTx/>
                <a:latin typeface="Arial"/>
                <a:ea typeface="+mn-ea"/>
                <a:cs typeface="+mn-cs"/>
              </a:rPr>
              <a:t> </a:t>
            </a: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Grafik 8" descr="Ein Bild, das Text, Person, drinnen enthält.&#10;&#10;Automatisch generierte Beschreibung">
            <a:extLst>
              <a:ext uri="{FF2B5EF4-FFF2-40B4-BE49-F238E27FC236}">
                <a16:creationId xmlns:a16="http://schemas.microsoft.com/office/drawing/2014/main" id="{E15E72C9-F84F-4F39-95B4-C044820B92DE}"/>
              </a:ext>
            </a:extLst>
          </p:cNvPr>
          <p:cNvPicPr>
            <a:picLocks noChangeAspect="1"/>
          </p:cNvPicPr>
          <p:nvPr/>
        </p:nvPicPr>
        <p:blipFill>
          <a:blip r:embed="rId4"/>
          <a:stretch>
            <a:fillRect/>
          </a:stretch>
        </p:blipFill>
        <p:spPr>
          <a:xfrm>
            <a:off x="7248350" y="1929656"/>
            <a:ext cx="1226347" cy="1791014"/>
          </a:xfrm>
          <a:prstGeom prst="rect">
            <a:avLst/>
          </a:prstGeom>
        </p:spPr>
      </p:pic>
    </p:spTree>
    <p:extLst>
      <p:ext uri="{BB962C8B-B14F-4D97-AF65-F5344CB8AC3E}">
        <p14:creationId xmlns:p14="http://schemas.microsoft.com/office/powerpoint/2010/main" val="129208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hteck 38">
            <a:extLst>
              <a:ext uri="{FF2B5EF4-FFF2-40B4-BE49-F238E27FC236}">
                <a16:creationId xmlns:a16="http://schemas.microsoft.com/office/drawing/2014/main" id="{A99FAF9C-0FAA-41F0-BE0E-E96705437FF2}"/>
              </a:ext>
            </a:extLst>
          </p:cNvPr>
          <p:cNvSpPr/>
          <p:nvPr/>
        </p:nvSpPr>
        <p:spPr>
          <a:xfrm>
            <a:off x="6177226" y="1437214"/>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5" name="Grafik 34" descr="Ein Bild, das draußen, Natur, Wolke enthält.&#10;&#10;Automatisch generierte Beschreibung">
            <a:extLst>
              <a:ext uri="{FF2B5EF4-FFF2-40B4-BE49-F238E27FC236}">
                <a16:creationId xmlns:a16="http://schemas.microsoft.com/office/drawing/2014/main" id="{75AD75AD-F707-44DC-9399-157B22C7AA04}"/>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16" name="Rechteck 15">
            <a:extLst>
              <a:ext uri="{FF2B5EF4-FFF2-40B4-BE49-F238E27FC236}">
                <a16:creationId xmlns:a16="http://schemas.microsoft.com/office/drawing/2014/main" id="{76D2B3CB-F049-4D6D-A04F-C8E27CF6FD71}"/>
              </a:ext>
            </a:extLst>
          </p:cNvPr>
          <p:cNvSpPr/>
          <p:nvPr/>
        </p:nvSpPr>
        <p:spPr>
          <a:xfrm>
            <a:off x="6166235" y="1437214"/>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hteck 14">
            <a:extLst>
              <a:ext uri="{FF2B5EF4-FFF2-40B4-BE49-F238E27FC236}">
                <a16:creationId xmlns:a16="http://schemas.microsoft.com/office/drawing/2014/main" id="{E6F444D1-1828-432A-9901-79CF69FD5884}"/>
              </a:ext>
            </a:extLst>
          </p:cNvPr>
          <p:cNvSpPr/>
          <p:nvPr/>
        </p:nvSpPr>
        <p:spPr>
          <a:xfrm>
            <a:off x="321390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CE00FA2-B95A-4EAA-B997-C8BF999EA645}"/>
              </a:ext>
            </a:extLst>
          </p:cNvPr>
          <p:cNvSpPr/>
          <p:nvPr/>
        </p:nvSpPr>
        <p:spPr>
          <a:xfrm>
            <a:off x="26692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77C70A48-ECDC-48FA-BE99-8242FFBB2EB4}"/>
              </a:ext>
            </a:extLst>
          </p:cNvPr>
          <p:cNvSpPr>
            <a:spLocks noGrp="1"/>
          </p:cNvSpPr>
          <p:nvPr>
            <p:ph type="title"/>
          </p:nvPr>
        </p:nvSpPr>
        <p:spPr/>
        <p:txBody>
          <a:bodyPr/>
          <a:lstStyle/>
          <a:p>
            <a:pPr algn="l"/>
            <a:r>
              <a:rPr lang="fr-CH"/>
              <a:t>Aperçu des tutoriels de conception</a:t>
            </a:r>
            <a:endParaRPr lang="de-CH" dirty="0"/>
          </a:p>
        </p:txBody>
      </p:sp>
      <p:sp>
        <p:nvSpPr>
          <p:cNvPr id="10" name="Textfeld 9">
            <a:extLst>
              <a:ext uri="{FF2B5EF4-FFF2-40B4-BE49-F238E27FC236}">
                <a16:creationId xmlns:a16="http://schemas.microsoft.com/office/drawing/2014/main" id="{5BD0948E-D241-4DA0-AAF9-929B03D3F29A}"/>
              </a:ext>
            </a:extLst>
          </p:cNvPr>
          <p:cNvSpPr txBox="1"/>
          <p:nvPr/>
        </p:nvSpPr>
        <p:spPr>
          <a:xfrm>
            <a:off x="1259632" y="3003798"/>
            <a:ext cx="616302" cy="466624"/>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400" b="0" i="0" u="none" strike="noStrike" kern="1200" cap="none" spc="0" normalizeH="0" baseline="0" noProof="0" dirty="0">
                <a:ln>
                  <a:noFill/>
                </a:ln>
                <a:solidFill>
                  <a:prstClr val="white"/>
                </a:solidFill>
                <a:effectLst/>
                <a:uLnTx/>
                <a:uFillTx/>
                <a:latin typeface="Arial"/>
                <a:ea typeface="+mn-ea"/>
                <a:cs typeface="+mn-cs"/>
              </a:rPr>
              <a:t>Viel Text und Bilder die man gar nicht lesen kann</a:t>
            </a:r>
          </a:p>
        </p:txBody>
      </p:sp>
      <p:sp>
        <p:nvSpPr>
          <p:cNvPr id="6" name="Rechteck 5">
            <a:extLst>
              <a:ext uri="{FF2B5EF4-FFF2-40B4-BE49-F238E27FC236}">
                <a16:creationId xmlns:a16="http://schemas.microsoft.com/office/drawing/2014/main" id="{954AE44D-30DC-4BD7-9953-F108D6A2A10D}"/>
              </a:ext>
            </a:extLst>
          </p:cNvPr>
          <p:cNvSpPr/>
          <p:nvPr/>
        </p:nvSpPr>
        <p:spPr>
          <a:xfrm>
            <a:off x="323528" y="1491630"/>
            <a:ext cx="2592288" cy="3240360"/>
          </a:xfrm>
          <a:prstGeom prst="rect">
            <a:avLst/>
          </a:prstGeom>
          <a:solidFill>
            <a:schemeClr val="accent6">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Basic</a:t>
            </a:r>
            <a:endParaRPr kumimoji="0" lang="de-CH"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a:p>
            <a:pPr algn="ctr"/>
            <a:r>
              <a:rPr lang="de-CH" sz="1200">
                <a:solidFill>
                  <a:schemeClr val="bg1"/>
                </a:solidFill>
                <a:effectLst>
                  <a:outerShdw blurRad="38100" dist="38100" dir="2700000" algn="tl">
                    <a:srgbClr val="000000">
                      <a:alpha val="43137"/>
                    </a:srgbClr>
                  </a:outerShdw>
                </a:effectLst>
              </a:rPr>
              <a:t>(</a:t>
            </a:r>
            <a:r>
              <a:rPr lang="fr-CH" sz="1200">
                <a:solidFill>
                  <a:schemeClr val="bg1"/>
                </a:solidFill>
                <a:effectLst>
                  <a:outerShdw blurRad="38100" dist="38100" dir="2700000" algn="tl">
                    <a:srgbClr val="000000">
                      <a:alpha val="43137"/>
                    </a:srgbClr>
                  </a:outerShdw>
                </a:effectLst>
              </a:rPr>
              <a:t>Prendre en compte les aspects physiques et spécifiques du média</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13" name="Rechteck 12">
            <a:extLst>
              <a:ext uri="{FF2B5EF4-FFF2-40B4-BE49-F238E27FC236}">
                <a16:creationId xmlns:a16="http://schemas.microsoft.com/office/drawing/2014/main" id="{F4AFAC7C-3473-414B-B067-CF2CD37D94B8}"/>
              </a:ext>
            </a:extLst>
          </p:cNvPr>
          <p:cNvSpPr/>
          <p:nvPr/>
        </p:nvSpPr>
        <p:spPr>
          <a:xfrm>
            <a:off x="3275854" y="1491630"/>
            <a:ext cx="2592288" cy="3240360"/>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Arial"/>
                <a:ea typeface="+mn-ea"/>
                <a:cs typeface="+mn-cs"/>
              </a:rPr>
              <a:t>Advanced</a:t>
            </a:r>
            <a:r>
              <a:rPr kumimoji="0" lang="de-CH"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 </a:t>
            </a:r>
          </a:p>
          <a:p>
            <a:pPr algn="ctr"/>
            <a:r>
              <a:rPr lang="de-CH" sz="1200">
                <a:solidFill>
                  <a:schemeClr val="bg1"/>
                </a:solidFill>
                <a:effectLst>
                  <a:outerShdw blurRad="38100" dist="38100" dir="2700000" algn="tl">
                    <a:srgbClr val="000000">
                      <a:alpha val="43137"/>
                    </a:srgbClr>
                  </a:outerShdw>
                </a:effectLst>
              </a:rPr>
              <a:t>(</a:t>
            </a:r>
            <a:r>
              <a:rPr lang="fr-CH" sz="1200">
                <a:solidFill>
                  <a:schemeClr val="bg1"/>
                </a:solidFill>
                <a:effectLst>
                  <a:outerShdw blurRad="38100" dist="38100" dir="2700000" algn="tl">
                    <a:srgbClr val="000000">
                      <a:alpha val="43137"/>
                    </a:srgbClr>
                  </a:outerShdw>
                </a:effectLst>
              </a:rPr>
              <a:t>Utiliser les aspects cognitifs pour gérer la perception &amp; l'attention</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14" name="Rechteck 13">
            <a:extLst>
              <a:ext uri="{FF2B5EF4-FFF2-40B4-BE49-F238E27FC236}">
                <a16:creationId xmlns:a16="http://schemas.microsoft.com/office/drawing/2014/main" id="{08A0F4BF-CEDA-482D-B95C-BB03948F47BF}"/>
              </a:ext>
            </a:extLst>
          </p:cNvPr>
          <p:cNvSpPr/>
          <p:nvPr/>
        </p:nvSpPr>
        <p:spPr>
          <a:xfrm>
            <a:off x="6228184" y="1494339"/>
            <a:ext cx="2592288" cy="3240360"/>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Expert</a:t>
            </a:r>
            <a:r>
              <a:rPr kumimoji="0" lang="de-CH"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 </a:t>
            </a:r>
          </a:p>
          <a:p>
            <a:pPr algn="ctr"/>
            <a:r>
              <a:rPr lang="de-CH" sz="1200">
                <a:solidFill>
                  <a:schemeClr val="bg1"/>
                </a:solidFill>
                <a:effectLst>
                  <a:outerShdw blurRad="38100" dist="38100" dir="2700000" algn="tl">
                    <a:srgbClr val="000000">
                      <a:alpha val="43137"/>
                    </a:srgbClr>
                  </a:outerShdw>
                </a:effectLst>
              </a:rPr>
              <a:t>(</a:t>
            </a:r>
            <a:r>
              <a:rPr lang="fr-CH" sz="1200">
                <a:solidFill>
                  <a:schemeClr val="bg1"/>
                </a:solidFill>
                <a:effectLst>
                  <a:outerShdw blurRad="38100" dist="38100" dir="2700000" algn="tl">
                    <a:srgbClr val="000000">
                      <a:alpha val="43137"/>
                    </a:srgbClr>
                  </a:outerShdw>
                </a:effectLst>
              </a:rPr>
              <a:t>Intégrer les aspects cognitifs du traitement des informations et de l'apprentissage</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36" name="Rechtwinkliges Dreieck 35">
            <a:extLst>
              <a:ext uri="{FF2B5EF4-FFF2-40B4-BE49-F238E27FC236}">
                <a16:creationId xmlns:a16="http://schemas.microsoft.com/office/drawing/2014/main" id="{9FC7C250-AE9F-416E-B8BE-19B02B0C9C5F}"/>
              </a:ext>
            </a:extLst>
          </p:cNvPr>
          <p:cNvSpPr/>
          <p:nvPr/>
        </p:nvSpPr>
        <p:spPr>
          <a:xfrm rot="16200000">
            <a:off x="1883587"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8" name="Rechteck 17">
            <a:extLst>
              <a:ext uri="{FF2B5EF4-FFF2-40B4-BE49-F238E27FC236}">
                <a16:creationId xmlns:a16="http://schemas.microsoft.com/office/drawing/2014/main" id="{2C801F89-7FCD-4190-A76E-4E9ACD67AF94}"/>
              </a:ext>
            </a:extLst>
          </p:cNvPr>
          <p:cNvSpPr/>
          <p:nvPr/>
        </p:nvSpPr>
        <p:spPr>
          <a:xfrm>
            <a:off x="2408919"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0" name="Rechteck 19">
            <a:extLst>
              <a:ext uri="{FF2B5EF4-FFF2-40B4-BE49-F238E27FC236}">
                <a16:creationId xmlns:a16="http://schemas.microsoft.com/office/drawing/2014/main" id="{4151CEB3-2E90-4A8A-9EB9-E04FD9F5010D}"/>
              </a:ext>
            </a:extLst>
          </p:cNvPr>
          <p:cNvSpPr/>
          <p:nvPr/>
        </p:nvSpPr>
        <p:spPr>
          <a:xfrm>
            <a:off x="2561319" y="4155926"/>
            <a:ext cx="112246" cy="489871"/>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1" name="Rechteck 20">
            <a:extLst>
              <a:ext uri="{FF2B5EF4-FFF2-40B4-BE49-F238E27FC236}">
                <a16:creationId xmlns:a16="http://schemas.microsoft.com/office/drawing/2014/main" id="{C320F739-828F-4F5C-BE3C-4B11792A8366}"/>
              </a:ext>
            </a:extLst>
          </p:cNvPr>
          <p:cNvSpPr/>
          <p:nvPr/>
        </p:nvSpPr>
        <p:spPr>
          <a:xfrm>
            <a:off x="2713719"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7" name="Rechtwinkliges Dreieck 36">
            <a:extLst>
              <a:ext uri="{FF2B5EF4-FFF2-40B4-BE49-F238E27FC236}">
                <a16:creationId xmlns:a16="http://schemas.microsoft.com/office/drawing/2014/main" id="{67B5A091-8808-49B7-BF18-CF050ABEDCF6}"/>
              </a:ext>
            </a:extLst>
          </p:cNvPr>
          <p:cNvSpPr/>
          <p:nvPr/>
        </p:nvSpPr>
        <p:spPr>
          <a:xfrm rot="16200000">
            <a:off x="4835914"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5" name="Rechteck 24">
            <a:extLst>
              <a:ext uri="{FF2B5EF4-FFF2-40B4-BE49-F238E27FC236}">
                <a16:creationId xmlns:a16="http://schemas.microsoft.com/office/drawing/2014/main" id="{EF282E82-2287-4068-BFAA-4599F87CEF99}"/>
              </a:ext>
            </a:extLst>
          </p:cNvPr>
          <p:cNvSpPr/>
          <p:nvPr/>
        </p:nvSpPr>
        <p:spPr>
          <a:xfrm>
            <a:off x="537336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Rechteck 25">
            <a:extLst>
              <a:ext uri="{FF2B5EF4-FFF2-40B4-BE49-F238E27FC236}">
                <a16:creationId xmlns:a16="http://schemas.microsoft.com/office/drawing/2014/main" id="{9C499279-1309-49B8-88A6-F8F3B9201462}"/>
              </a:ext>
            </a:extLst>
          </p:cNvPr>
          <p:cNvSpPr/>
          <p:nvPr/>
        </p:nvSpPr>
        <p:spPr>
          <a:xfrm>
            <a:off x="552576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8" name="Rechtwinkliges Dreieck 37">
            <a:extLst>
              <a:ext uri="{FF2B5EF4-FFF2-40B4-BE49-F238E27FC236}">
                <a16:creationId xmlns:a16="http://schemas.microsoft.com/office/drawing/2014/main" id="{7C059DD8-7804-4CF4-8850-67DA2E5191F7}"/>
              </a:ext>
            </a:extLst>
          </p:cNvPr>
          <p:cNvSpPr/>
          <p:nvPr/>
        </p:nvSpPr>
        <p:spPr>
          <a:xfrm rot="16200000">
            <a:off x="7788244" y="3705071"/>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7" name="Rechteck 26">
            <a:extLst>
              <a:ext uri="{FF2B5EF4-FFF2-40B4-BE49-F238E27FC236}">
                <a16:creationId xmlns:a16="http://schemas.microsoft.com/office/drawing/2014/main" id="{A5FF884A-15DD-40E9-BDB1-F290F8ED8F9F}"/>
              </a:ext>
            </a:extLst>
          </p:cNvPr>
          <p:cNvSpPr/>
          <p:nvPr/>
        </p:nvSpPr>
        <p:spPr>
          <a:xfrm>
            <a:off x="5678163"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8" name="Rechteck 27">
            <a:extLst>
              <a:ext uri="{FF2B5EF4-FFF2-40B4-BE49-F238E27FC236}">
                <a16:creationId xmlns:a16="http://schemas.microsoft.com/office/drawing/2014/main" id="{C82271A8-5AFA-4EC6-B02E-8B3BC33F7E35}"/>
              </a:ext>
            </a:extLst>
          </p:cNvPr>
          <p:cNvSpPr/>
          <p:nvPr/>
        </p:nvSpPr>
        <p:spPr>
          <a:xfrm>
            <a:off x="829695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9" name="Rechteck 28">
            <a:extLst>
              <a:ext uri="{FF2B5EF4-FFF2-40B4-BE49-F238E27FC236}">
                <a16:creationId xmlns:a16="http://schemas.microsoft.com/office/drawing/2014/main" id="{9ABD592F-EADD-4412-8ECE-C41588885993}"/>
              </a:ext>
            </a:extLst>
          </p:cNvPr>
          <p:cNvSpPr/>
          <p:nvPr/>
        </p:nvSpPr>
        <p:spPr>
          <a:xfrm>
            <a:off x="844935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1" name="Rechteck 30">
            <a:extLst>
              <a:ext uri="{FF2B5EF4-FFF2-40B4-BE49-F238E27FC236}">
                <a16:creationId xmlns:a16="http://schemas.microsoft.com/office/drawing/2014/main" id="{964070D7-591C-4C31-8819-D3D84EF29118}"/>
              </a:ext>
            </a:extLst>
          </p:cNvPr>
          <p:cNvSpPr/>
          <p:nvPr/>
        </p:nvSpPr>
        <p:spPr>
          <a:xfrm>
            <a:off x="8601753" y="4011910"/>
            <a:ext cx="112246" cy="633887"/>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0" name="Rechteck 29">
            <a:extLst>
              <a:ext uri="{FF2B5EF4-FFF2-40B4-BE49-F238E27FC236}">
                <a16:creationId xmlns:a16="http://schemas.microsoft.com/office/drawing/2014/main" id="{EF6CB9DC-E49B-44AF-AC3E-2376DAC7538B}"/>
              </a:ext>
            </a:extLst>
          </p:cNvPr>
          <p:cNvSpPr/>
          <p:nvPr/>
        </p:nvSpPr>
        <p:spPr>
          <a:xfrm>
            <a:off x="3214837" y="1437212"/>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2" name="Rechteck 31">
            <a:extLst>
              <a:ext uri="{FF2B5EF4-FFF2-40B4-BE49-F238E27FC236}">
                <a16:creationId xmlns:a16="http://schemas.microsoft.com/office/drawing/2014/main" id="{736AA567-6695-464D-A33B-57E55BC2EBD7}"/>
              </a:ext>
            </a:extLst>
          </p:cNvPr>
          <p:cNvSpPr/>
          <p:nvPr/>
        </p:nvSpPr>
        <p:spPr>
          <a:xfrm>
            <a:off x="270920" y="1437213"/>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3" name="Grafik 32">
            <a:extLst>
              <a:ext uri="{FF2B5EF4-FFF2-40B4-BE49-F238E27FC236}">
                <a16:creationId xmlns:a16="http://schemas.microsoft.com/office/drawing/2014/main" id="{8CB81A81-6F01-41BC-A61F-94F0ED91D057}"/>
              </a:ext>
            </a:extLst>
          </p:cNvPr>
          <p:cNvPicPr>
            <a:picLocks noChangeAspect="1"/>
          </p:cNvPicPr>
          <p:nvPr/>
        </p:nvPicPr>
        <p:blipFill>
          <a:blip r:embed="rId4"/>
          <a:stretch>
            <a:fillRect/>
          </a:stretch>
        </p:blipFill>
        <p:spPr>
          <a:xfrm>
            <a:off x="8331175" y="4354804"/>
            <a:ext cx="318385" cy="581985"/>
          </a:xfrm>
          <a:prstGeom prst="rect">
            <a:avLst/>
          </a:prstGeom>
        </p:spPr>
      </p:pic>
    </p:spTree>
    <p:extLst>
      <p:ext uri="{BB962C8B-B14F-4D97-AF65-F5344CB8AC3E}">
        <p14:creationId xmlns:p14="http://schemas.microsoft.com/office/powerpoint/2010/main" val="31171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sz="1800" b="1">
                <a:solidFill>
                  <a:schemeClr val="accent6"/>
                </a:solidFill>
              </a:rPr>
            </a:br>
            <a:r>
              <a:rPr lang="de-DE" sz="1800" b="1">
                <a:solidFill>
                  <a:schemeClr val="accent6"/>
                </a:solidFill>
              </a:rPr>
              <a:t>Facteur de perturbation 5</a:t>
            </a:r>
            <a:br>
              <a:rPr lang="de-DE"/>
            </a:br>
            <a:r>
              <a:rPr lang="de-CH"/>
              <a:t>Focus visuel uniquement</a:t>
            </a:r>
            <a:br>
              <a:rPr lang="de-CH"/>
            </a:br>
            <a:endParaRPr lang="de-DE" dirty="0"/>
          </a:p>
        </p:txBody>
      </p:sp>
    </p:spTree>
    <p:extLst>
      <p:ext uri="{BB962C8B-B14F-4D97-AF65-F5344CB8AC3E}">
        <p14:creationId xmlns:p14="http://schemas.microsoft.com/office/powerpoint/2010/main" val="417095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1" name="Picture 6" descr="PNG Free Grass Cartoon – Free Download">
            <a:extLst>
              <a:ext uri="{FF2B5EF4-FFF2-40B4-BE49-F238E27FC236}">
                <a16:creationId xmlns:a16="http://schemas.microsoft.com/office/drawing/2014/main" id="{CBABEB74-3965-4FA9-B396-610A737D8C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18" t="62392" r="2269"/>
          <a:stretch/>
        </p:blipFill>
        <p:spPr bwMode="auto">
          <a:xfrm>
            <a:off x="2751395" y="3309724"/>
            <a:ext cx="2637222" cy="618296"/>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a:extLst>
              <a:ext uri="{FF2B5EF4-FFF2-40B4-BE49-F238E27FC236}">
                <a16:creationId xmlns:a16="http://schemas.microsoft.com/office/drawing/2014/main" id="{BF72C920-0E7B-46DC-91AE-9A6DCBD31E24}"/>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11200"/>
                    </a14:imgEffect>
                  </a14:imgLayer>
                </a14:imgProps>
              </a:ext>
            </a:extLst>
          </a:blip>
          <a:srcRect l="9821"/>
          <a:stretch/>
        </p:blipFill>
        <p:spPr>
          <a:xfrm>
            <a:off x="-9438" y="1523608"/>
            <a:ext cx="3035594" cy="2416662"/>
          </a:xfrm>
          <a:prstGeom prst="rect">
            <a:avLst/>
          </a:prstGeom>
        </p:spPr>
      </p:pic>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Focus visuel uniquement</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latin typeface="Arial"/>
                <a:ea typeface="+mj-ea"/>
                <a:cs typeface="Arial"/>
              </a:rPr>
              <a:t>Les images ont certes l'avantage d'être rapidement assimilées, mais elles gagnent à être accompagnées d'éléments verbaux</a:t>
            </a:r>
            <a:r>
              <a:rPr kumimoji="0" lang="de-DE" sz="1400" b="0" i="0" u="none" strike="noStrike" kern="1200" cap="none" spc="0" normalizeH="0" baseline="0" noProof="0">
                <a:ln>
                  <a:noFill/>
                </a:ln>
                <a:solidFill>
                  <a:srgbClr val="C3141E"/>
                </a:solidFill>
                <a:effectLst/>
                <a:uLnTx/>
                <a:uFillTx/>
                <a:latin typeface="Arial"/>
                <a:ea typeface="+mj-ea"/>
                <a:cs typeface="Arial"/>
              </a:rPr>
              <a:t>  </a:t>
            </a:r>
            <a:endParaRPr lang="de-CH" dirty="0"/>
          </a:p>
        </p:txBody>
      </p:sp>
      <p:pic>
        <p:nvPicPr>
          <p:cNvPr id="17" name="Grafik 16" descr="Ein Bild, das Person, darstellend, Gruppe, Tänzer enthält.&#10;&#10;Automatisch generierte Beschreibung">
            <a:extLst>
              <a:ext uri="{FF2B5EF4-FFF2-40B4-BE49-F238E27FC236}">
                <a16:creationId xmlns:a16="http://schemas.microsoft.com/office/drawing/2014/main" id="{D42EE39B-5374-4404-888A-343126DE680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3"/>
          <a:stretch/>
        </p:blipFill>
        <p:spPr>
          <a:xfrm>
            <a:off x="2890583" y="1894419"/>
            <a:ext cx="1617562" cy="2494102"/>
          </a:xfrm>
          <a:prstGeom prst="rect">
            <a:avLst/>
          </a:prstGeom>
          <a:effectLst>
            <a:outerShdw blurRad="50800" dist="38100" dir="2700000" algn="tl" rotWithShape="0">
              <a:prstClr val="black">
                <a:alpha val="40000"/>
              </a:prstClr>
            </a:outerShdw>
          </a:effectLst>
        </p:spPr>
      </p:pic>
      <p:pic>
        <p:nvPicPr>
          <p:cNvPr id="5" name="Grafik 4" descr="Ein Bild, das Text, Pflanze, Vektorgrafiken, Silhouette enthält.&#10;&#10;Automatisch generierte Beschreibung">
            <a:extLst>
              <a:ext uri="{FF2B5EF4-FFF2-40B4-BE49-F238E27FC236}">
                <a16:creationId xmlns:a16="http://schemas.microsoft.com/office/drawing/2014/main" id="{E21E05AD-5E91-48A8-B22E-453CFDE64C25}"/>
              </a:ext>
            </a:extLst>
          </p:cNvPr>
          <p:cNvPicPr>
            <a:picLocks noChangeAspect="1"/>
          </p:cNvPicPr>
          <p:nvPr/>
        </p:nvPicPr>
        <p:blipFill>
          <a:blip r:embed="rId7"/>
          <a:stretch>
            <a:fillRect/>
          </a:stretch>
        </p:blipFill>
        <p:spPr>
          <a:xfrm>
            <a:off x="2970452" y="1097239"/>
            <a:ext cx="1031359" cy="1031359"/>
          </a:xfrm>
          <a:prstGeom prst="rect">
            <a:avLst/>
          </a:prstGeom>
        </p:spPr>
      </p:pic>
      <p:pic>
        <p:nvPicPr>
          <p:cNvPr id="16" name="Grafik 15">
            <a:extLst>
              <a:ext uri="{FF2B5EF4-FFF2-40B4-BE49-F238E27FC236}">
                <a16:creationId xmlns:a16="http://schemas.microsoft.com/office/drawing/2014/main" id="{546E2781-E087-408E-B581-39D76241C2E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8" name="Grafik 17">
            <a:extLst>
              <a:ext uri="{FF2B5EF4-FFF2-40B4-BE49-F238E27FC236}">
                <a16:creationId xmlns:a16="http://schemas.microsoft.com/office/drawing/2014/main" id="{1A593BB0-AA7C-4A6C-BE43-1938C4B8885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9" name="Textfeld 18">
            <a:extLst>
              <a:ext uri="{FF2B5EF4-FFF2-40B4-BE49-F238E27FC236}">
                <a16:creationId xmlns:a16="http://schemas.microsoft.com/office/drawing/2014/main" id="{25180A8F-24A9-4B7F-A150-D69D2121D461}"/>
              </a:ext>
            </a:extLst>
          </p:cNvPr>
          <p:cNvSpPr txBox="1"/>
          <p:nvPr/>
        </p:nvSpPr>
        <p:spPr>
          <a:xfrm>
            <a:off x="5325988" y="1091832"/>
            <a:ext cx="1296144"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Nom de la marque visible uniquement sur le produit</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0" name="Textfeld 19">
            <a:extLst>
              <a:ext uri="{FF2B5EF4-FFF2-40B4-BE49-F238E27FC236}">
                <a16:creationId xmlns:a16="http://schemas.microsoft.com/office/drawing/2014/main" id="{7F1A60DB-8B14-41E3-B0A1-09C6300F1D11}"/>
              </a:ext>
            </a:extLst>
          </p:cNvPr>
          <p:cNvSpPr txBox="1"/>
          <p:nvPr/>
        </p:nvSpPr>
        <p:spPr>
          <a:xfrm>
            <a:off x="7038274" y="1098540"/>
            <a:ext cx="162018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Nom de la marque également lisible dans le titre</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1" name="L-Form 20">
            <a:extLst>
              <a:ext uri="{FF2B5EF4-FFF2-40B4-BE49-F238E27FC236}">
                <a16:creationId xmlns:a16="http://schemas.microsoft.com/office/drawing/2014/main" id="{11823ED4-BDF7-4026-A096-BC2F4F0A9EBD}"/>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2" name="L-Form 21">
            <a:extLst>
              <a:ext uri="{FF2B5EF4-FFF2-40B4-BE49-F238E27FC236}">
                <a16:creationId xmlns:a16="http://schemas.microsoft.com/office/drawing/2014/main" id="{9AA75ABE-A953-491E-B841-1F904E457712}"/>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7" name="Grafik 6">
            <a:extLst>
              <a:ext uri="{FF2B5EF4-FFF2-40B4-BE49-F238E27FC236}">
                <a16:creationId xmlns:a16="http://schemas.microsoft.com/office/drawing/2014/main" id="{14941A26-749A-49DD-B44B-986EEC74905B}"/>
              </a:ext>
            </a:extLst>
          </p:cNvPr>
          <p:cNvPicPr>
            <a:picLocks noChangeAspect="1"/>
          </p:cNvPicPr>
          <p:nvPr/>
        </p:nvPicPr>
        <p:blipFill>
          <a:blip r:embed="rId9"/>
          <a:stretch>
            <a:fillRect/>
          </a:stretch>
        </p:blipFill>
        <p:spPr>
          <a:xfrm>
            <a:off x="5383542" y="1933908"/>
            <a:ext cx="1212524" cy="1770826"/>
          </a:xfrm>
          <a:prstGeom prst="rect">
            <a:avLst/>
          </a:prstGeom>
        </p:spPr>
      </p:pic>
      <p:sp>
        <p:nvSpPr>
          <p:cNvPr id="32" name="Rechteck: abgerundete Ecken 31">
            <a:extLst>
              <a:ext uri="{FF2B5EF4-FFF2-40B4-BE49-F238E27FC236}">
                <a16:creationId xmlns:a16="http://schemas.microsoft.com/office/drawing/2014/main" id="{58E20245-1180-4185-97CD-EEF86F22EDC2}"/>
              </a:ext>
            </a:extLst>
          </p:cNvPr>
          <p:cNvSpPr/>
          <p:nvPr/>
        </p:nvSpPr>
        <p:spPr>
          <a:xfrm>
            <a:off x="801525" y="1518895"/>
            <a:ext cx="1795806" cy="587996"/>
          </a:xfrm>
          <a:prstGeom prst="roundRect">
            <a:avLst>
              <a:gd name="adj" fmla="val 10918"/>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5" name="Rechteck: abgerundete Ecken 14">
            <a:extLst>
              <a:ext uri="{FF2B5EF4-FFF2-40B4-BE49-F238E27FC236}">
                <a16:creationId xmlns:a16="http://schemas.microsoft.com/office/drawing/2014/main" id="{F28D95FD-8209-4C06-BDB5-731E2743B898}"/>
              </a:ext>
            </a:extLst>
          </p:cNvPr>
          <p:cNvSpPr/>
          <p:nvPr/>
        </p:nvSpPr>
        <p:spPr>
          <a:xfrm>
            <a:off x="857838" y="1523608"/>
            <a:ext cx="1819373" cy="573856"/>
          </a:xfrm>
          <a:prstGeom prst="roundRect">
            <a:avLst>
              <a:gd name="adj" fmla="val 10918"/>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7" name="Textfeld 26">
            <a:extLst>
              <a:ext uri="{FF2B5EF4-FFF2-40B4-BE49-F238E27FC236}">
                <a16:creationId xmlns:a16="http://schemas.microsoft.com/office/drawing/2014/main" id="{A35AA959-7A72-49D8-A480-719A1E8E3ED3}"/>
              </a:ext>
            </a:extLst>
          </p:cNvPr>
          <p:cNvSpPr txBox="1"/>
          <p:nvPr/>
        </p:nvSpPr>
        <p:spPr>
          <a:xfrm>
            <a:off x="1140306" y="1670010"/>
            <a:ext cx="1630950" cy="382767"/>
          </a:xfrm>
          <a:prstGeom prst="rect">
            <a:avLst/>
          </a:prstGeom>
          <a:noFill/>
        </p:spPr>
        <p:txBody>
          <a:bodyPr wrap="square" lIns="0" tIns="0" rIns="0" bIns="0" rtlCol="0">
            <a:noAutofit/>
          </a:bodyPr>
          <a:lstStyle/>
          <a:p>
            <a:pPr algn="ctr"/>
            <a:r>
              <a:rPr lang="de-CH" sz="1800" b="1" dirty="0">
                <a:solidFill>
                  <a:schemeClr val="bg1"/>
                </a:solidFill>
                <a:latin typeface="Arial Black" panose="020B0A04020102020204" pitchFamily="34" charset="0"/>
              </a:rPr>
              <a:t>Drogerie</a:t>
            </a:r>
            <a:endParaRPr lang="de-CH" sz="2400" b="1" dirty="0">
              <a:solidFill>
                <a:schemeClr val="bg1"/>
              </a:solidFill>
              <a:latin typeface="Arial Black" panose="020B0A04020102020204" pitchFamily="34" charset="0"/>
            </a:endParaRPr>
          </a:p>
        </p:txBody>
      </p:sp>
      <p:pic>
        <p:nvPicPr>
          <p:cNvPr id="3074" name="Picture 2">
            <a:extLst>
              <a:ext uri="{FF2B5EF4-FFF2-40B4-BE49-F238E27FC236}">
                <a16:creationId xmlns:a16="http://schemas.microsoft.com/office/drawing/2014/main" id="{C40FFDFE-7994-4C65-A33E-FF636951270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4604" y="1569207"/>
            <a:ext cx="466591" cy="4604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lumen - Kostenlose Ökologie und umwelt Icons">
            <a:extLst>
              <a:ext uri="{FF2B5EF4-FFF2-40B4-BE49-F238E27FC236}">
                <a16:creationId xmlns:a16="http://schemas.microsoft.com/office/drawing/2014/main" id="{4A62C38B-4403-47AD-9F6C-7C7C5A1BF4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61701" y="3375767"/>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Blumen - Kostenlose Ökologie und umwelt Icons">
            <a:extLst>
              <a:ext uri="{FF2B5EF4-FFF2-40B4-BE49-F238E27FC236}">
                <a16:creationId xmlns:a16="http://schemas.microsoft.com/office/drawing/2014/main" id="{B94E10A3-3EB9-4EE3-9E63-970113525B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91938" y="3383395"/>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descr="Ein Bild, das Text, Flasche enthält.&#10;&#10;Automatisch generierte Beschreibung">
            <a:extLst>
              <a:ext uri="{FF2B5EF4-FFF2-40B4-BE49-F238E27FC236}">
                <a16:creationId xmlns:a16="http://schemas.microsoft.com/office/drawing/2014/main" id="{4D5CE9D0-953A-4A69-92C2-786533C84653}"/>
              </a:ext>
            </a:extLst>
          </p:cNvPr>
          <p:cNvPicPr>
            <a:picLocks noChangeAspect="1"/>
          </p:cNvPicPr>
          <p:nvPr/>
        </p:nvPicPr>
        <p:blipFill>
          <a:blip r:embed="rId12"/>
          <a:stretch>
            <a:fillRect/>
          </a:stretch>
        </p:blipFill>
        <p:spPr>
          <a:xfrm>
            <a:off x="7245348" y="1929998"/>
            <a:ext cx="1222060" cy="1784752"/>
          </a:xfrm>
          <a:prstGeom prst="rect">
            <a:avLst/>
          </a:prstGeom>
        </p:spPr>
      </p:pic>
    </p:spTree>
    <p:extLst>
      <p:ext uri="{BB962C8B-B14F-4D97-AF65-F5344CB8AC3E}">
        <p14:creationId xmlns:p14="http://schemas.microsoft.com/office/powerpoint/2010/main" val="229872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Focus visuel uniquement</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6993" y="1877377"/>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3677880"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Les images sont analysées visuellement. Les mots de manière auditive</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Le plus grand potentiel de motivation dans la publicité est attribué aux images. Cependant, l'avantage revient à celui qui enrichit son sujet d'informations verbales.</a:t>
            </a:r>
            <a:r>
              <a:rPr kumimoji="0" lang="de-CH" sz="1200" b="0" i="0" u="none" strike="noStrike" kern="1200" cap="none" spc="0" normalizeH="0" baseline="0" noProof="0">
                <a:ln>
                  <a:noFill/>
                </a:ln>
                <a:solidFill>
                  <a:srgbClr val="6D001D"/>
                </a:solidFill>
                <a:effectLst/>
                <a:uLnTx/>
                <a:uFillTx/>
                <a:latin typeface="Arial"/>
                <a:ea typeface="+mn-ea"/>
                <a:cs typeface="+mn-cs"/>
              </a:rPr>
              <a:t>  </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Les affiches sont regardées d'abord car les images sont plus rapidement assimilées par le cerveau et donc plus facilement reconnues par la suite. Pour de nombreuses marques, il peut être avantageux que les consommateurs puissent également nommer verbalement le nom de la marque. </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 </a:t>
            </a:r>
            <a:r>
              <a:rPr kumimoji="0" lang="fr-CH" sz="1000" i="0" u="none" strike="noStrike" kern="1200" cap="none" spc="0" normalizeH="0" baseline="0" noProof="0">
                <a:ln>
                  <a:noFill/>
                </a:ln>
                <a:solidFill>
                  <a:srgbClr val="000000"/>
                </a:solidFill>
                <a:effectLst/>
                <a:uLnTx/>
                <a:uFillTx/>
                <a:latin typeface="Arial"/>
                <a:ea typeface="+mn-ea"/>
                <a:cs typeface="+mn-cs"/>
              </a:rPr>
              <a:t>comme la lecture orale se fait dans la tête, une combinaison d'éléments visuels et verbaux est particulièrement efficace. Intégrez donc si possible le nom de la marque dans le titre, cela vous assurera une meilleure mémorisation. </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15" name="Grafik 14" descr="Ein Bild, das Text, Flasche enthält.&#10;&#10;Automatisch generierte Beschreibung">
            <a:extLst>
              <a:ext uri="{FF2B5EF4-FFF2-40B4-BE49-F238E27FC236}">
                <a16:creationId xmlns:a16="http://schemas.microsoft.com/office/drawing/2014/main" id="{6446E7DB-FB46-43EC-B0F7-10B1E178BEC9}"/>
              </a:ext>
            </a:extLst>
          </p:cNvPr>
          <p:cNvPicPr>
            <a:picLocks noChangeAspect="1"/>
          </p:cNvPicPr>
          <p:nvPr/>
        </p:nvPicPr>
        <p:blipFill>
          <a:blip r:embed="rId4"/>
          <a:stretch>
            <a:fillRect/>
          </a:stretch>
        </p:blipFill>
        <p:spPr>
          <a:xfrm>
            <a:off x="7245348" y="1929998"/>
            <a:ext cx="1222060" cy="1784752"/>
          </a:xfrm>
          <a:prstGeom prst="rect">
            <a:avLst/>
          </a:prstGeom>
        </p:spPr>
      </p:pic>
    </p:spTree>
    <p:extLst>
      <p:ext uri="{BB962C8B-B14F-4D97-AF65-F5344CB8AC3E}">
        <p14:creationId xmlns:p14="http://schemas.microsoft.com/office/powerpoint/2010/main" val="2612432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sz="1800" b="1">
                <a:solidFill>
                  <a:schemeClr val="accent6"/>
                </a:solidFill>
              </a:rPr>
            </a:br>
            <a:r>
              <a:rPr lang="de-DE" sz="1800" b="1">
                <a:solidFill>
                  <a:schemeClr val="accent6"/>
                </a:solidFill>
              </a:rPr>
              <a:t>Facteur de perturbation 6</a:t>
            </a:r>
            <a:br>
              <a:rPr lang="de-DE"/>
            </a:br>
            <a:r>
              <a:rPr lang="de-CH"/>
              <a:t>Aucune consistance</a:t>
            </a:r>
            <a:br>
              <a:rPr lang="de-CH"/>
            </a:br>
            <a:endParaRPr lang="de-DE" dirty="0"/>
          </a:p>
        </p:txBody>
      </p:sp>
    </p:spTree>
    <p:extLst>
      <p:ext uri="{BB962C8B-B14F-4D97-AF65-F5344CB8AC3E}">
        <p14:creationId xmlns:p14="http://schemas.microsoft.com/office/powerpoint/2010/main" val="426708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47" name="Rechteck 46">
            <a:extLst>
              <a:ext uri="{FF2B5EF4-FFF2-40B4-BE49-F238E27FC236}">
                <a16:creationId xmlns:a16="http://schemas.microsoft.com/office/drawing/2014/main" id="{28E48342-F2BB-49BB-BCFC-FEB1E38D2271}"/>
              </a:ext>
            </a:extLst>
          </p:cNvPr>
          <p:cNvSpPr/>
          <p:nvPr/>
        </p:nvSpPr>
        <p:spPr>
          <a:xfrm>
            <a:off x="3245856" y="1102647"/>
            <a:ext cx="5903583" cy="39352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5" name="Rechteck 44">
            <a:extLst>
              <a:ext uri="{FF2B5EF4-FFF2-40B4-BE49-F238E27FC236}">
                <a16:creationId xmlns:a16="http://schemas.microsoft.com/office/drawing/2014/main" id="{65D3129F-A0E1-472B-8198-FE8B8431C8AC}"/>
              </a:ext>
            </a:extLst>
          </p:cNvPr>
          <p:cNvSpPr/>
          <p:nvPr/>
        </p:nvSpPr>
        <p:spPr>
          <a:xfrm>
            <a:off x="3245856" y="1603313"/>
            <a:ext cx="5903583" cy="231638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48" name="Picture 8" descr="Window - Free icons">
            <a:extLst>
              <a:ext uri="{FF2B5EF4-FFF2-40B4-BE49-F238E27FC236}">
                <a16:creationId xmlns:a16="http://schemas.microsoft.com/office/drawing/2014/main" id="{7A99E233-8F2C-4F4E-92DC-936C4B22B5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7831" y="2040920"/>
            <a:ext cx="1082196" cy="1082196"/>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Aucune consistance</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fr-CH" sz="1400">
                <a:solidFill>
                  <a:srgbClr val="C3141E"/>
                </a:solidFill>
              </a:rPr>
              <a:t>O</a:t>
            </a:r>
            <a:r>
              <a:rPr kumimoji="0" lang="fr-CH" sz="1400" b="0" i="0" u="none" strike="noStrike" kern="1200" cap="none" spc="0" normalizeH="0" baseline="0" noProof="0">
                <a:ln>
                  <a:noFill/>
                </a:ln>
                <a:solidFill>
                  <a:srgbClr val="C3141E"/>
                </a:solidFill>
                <a:effectLst/>
                <a:uLnTx/>
                <a:uFillTx/>
                <a:latin typeface="Arial"/>
                <a:ea typeface="+mj-ea"/>
                <a:cs typeface="Arial"/>
              </a:rPr>
              <a:t>n recommence au début à chaque nouvel affichage </a:t>
            </a:r>
            <a:endParaRPr lang="de-CH" dirty="0"/>
          </a:p>
        </p:txBody>
      </p:sp>
      <p:pic>
        <p:nvPicPr>
          <p:cNvPr id="5" name="Grafik 4" descr="Ein Bild, das Text, Pflanze, Vektorgrafiken, Silhouette enthält.&#10;&#10;Automatisch generierte Beschreibung">
            <a:extLst>
              <a:ext uri="{FF2B5EF4-FFF2-40B4-BE49-F238E27FC236}">
                <a16:creationId xmlns:a16="http://schemas.microsoft.com/office/drawing/2014/main" id="{E21E05AD-5E91-48A8-B22E-453CFDE64C25}"/>
              </a:ext>
            </a:extLst>
          </p:cNvPr>
          <p:cNvPicPr>
            <a:picLocks noChangeAspect="1"/>
          </p:cNvPicPr>
          <p:nvPr/>
        </p:nvPicPr>
        <p:blipFill>
          <a:blip r:embed="rId4"/>
          <a:stretch>
            <a:fillRect/>
          </a:stretch>
        </p:blipFill>
        <p:spPr>
          <a:xfrm>
            <a:off x="1112526" y="1018706"/>
            <a:ext cx="1031359" cy="1031359"/>
          </a:xfrm>
          <a:prstGeom prst="rect">
            <a:avLst/>
          </a:prstGeom>
        </p:spPr>
      </p:pic>
      <p:pic>
        <p:nvPicPr>
          <p:cNvPr id="2056" name="Picture 8" descr="Window - Free icons">
            <a:extLst>
              <a:ext uri="{FF2B5EF4-FFF2-40B4-BE49-F238E27FC236}">
                <a16:creationId xmlns:a16="http://schemas.microsoft.com/office/drawing/2014/main" id="{0EBFF8E7-95B9-41FA-AC02-A519256CF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5643" y="2040920"/>
            <a:ext cx="1082196" cy="1082196"/>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546E2781-E087-408E-B581-39D76241C2E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8" name="Grafik 17">
            <a:extLst>
              <a:ext uri="{FF2B5EF4-FFF2-40B4-BE49-F238E27FC236}">
                <a16:creationId xmlns:a16="http://schemas.microsoft.com/office/drawing/2014/main" id="{1A593BB0-AA7C-4A6C-BE43-1938C4B8885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21" name="L-Form 20">
            <a:extLst>
              <a:ext uri="{FF2B5EF4-FFF2-40B4-BE49-F238E27FC236}">
                <a16:creationId xmlns:a16="http://schemas.microsoft.com/office/drawing/2014/main" id="{11823ED4-BDF7-4026-A096-BC2F4F0A9EBD}"/>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2" name="L-Form 21">
            <a:extLst>
              <a:ext uri="{FF2B5EF4-FFF2-40B4-BE49-F238E27FC236}">
                <a16:creationId xmlns:a16="http://schemas.microsoft.com/office/drawing/2014/main" id="{9AA75ABE-A953-491E-B841-1F904E457712}"/>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54" name="Picture 6" descr="PNG Free Grass Cartoon – Free Download">
            <a:extLst>
              <a:ext uri="{FF2B5EF4-FFF2-40B4-BE49-F238E27FC236}">
                <a16:creationId xmlns:a16="http://schemas.microsoft.com/office/drawing/2014/main" id="{348320AE-23B1-45D3-99D6-8BFEEA37D95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2392"/>
          <a:stretch/>
        </p:blipFill>
        <p:spPr bwMode="auto">
          <a:xfrm>
            <a:off x="-5439" y="3503459"/>
            <a:ext cx="3251295" cy="42449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B14FD69F-2800-471B-8792-21010EF1DEAD}"/>
              </a:ext>
            </a:extLst>
          </p:cNvPr>
          <p:cNvSpPr txBox="1"/>
          <p:nvPr/>
        </p:nvSpPr>
        <p:spPr>
          <a:xfrm>
            <a:off x="5587859" y="4075168"/>
            <a:ext cx="792088" cy="216734"/>
          </a:xfrm>
          <a:prstGeom prst="rect">
            <a:avLst/>
          </a:prstGeom>
          <a:noFill/>
        </p:spPr>
        <p:txBody>
          <a:bodyPr wrap="square" lIns="0" tIns="0" rIns="0" bIns="0" rtlCol="0">
            <a:noAutofit/>
          </a:bodyPr>
          <a:lstStyle/>
          <a:p>
            <a:pPr algn="ctr"/>
            <a:r>
              <a:rPr lang="de-CH" b="1" dirty="0"/>
              <a:t>2021</a:t>
            </a:r>
          </a:p>
        </p:txBody>
      </p:sp>
      <p:sp>
        <p:nvSpPr>
          <p:cNvPr id="53" name="Rechteck: abgerundete Ecken 52">
            <a:extLst>
              <a:ext uri="{FF2B5EF4-FFF2-40B4-BE49-F238E27FC236}">
                <a16:creationId xmlns:a16="http://schemas.microsoft.com/office/drawing/2014/main" id="{FE024BB4-065B-4498-BEB9-969E63751C89}"/>
              </a:ext>
            </a:extLst>
          </p:cNvPr>
          <p:cNvSpPr/>
          <p:nvPr/>
        </p:nvSpPr>
        <p:spPr>
          <a:xfrm>
            <a:off x="2249907" y="2117878"/>
            <a:ext cx="79042" cy="186052"/>
          </a:xfrm>
          <a:prstGeom prst="roundRect">
            <a:avLst>
              <a:gd name="adj" fmla="val 46114"/>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44" name="Grafik 43">
            <a:extLst>
              <a:ext uri="{FF2B5EF4-FFF2-40B4-BE49-F238E27FC236}">
                <a16:creationId xmlns:a16="http://schemas.microsoft.com/office/drawing/2014/main" id="{408691B7-12C7-4C01-8C05-9E70A3A2ED8A}"/>
              </a:ext>
            </a:extLst>
          </p:cNvPr>
          <p:cNvPicPr>
            <a:picLocks noChangeAspect="1"/>
          </p:cNvPicPr>
          <p:nvPr/>
        </p:nvPicPr>
        <p:blipFill rotWithShape="1">
          <a:blip r:embed="rId7"/>
          <a:srcRect t="78205" r="75890"/>
          <a:stretch/>
        </p:blipFill>
        <p:spPr>
          <a:xfrm>
            <a:off x="-340410" y="2072356"/>
            <a:ext cx="2305805" cy="2111179"/>
          </a:xfrm>
          <a:prstGeom prst="rect">
            <a:avLst/>
          </a:prstGeom>
        </p:spPr>
      </p:pic>
      <p:sp>
        <p:nvSpPr>
          <p:cNvPr id="24" name="Textfeld 23">
            <a:extLst>
              <a:ext uri="{FF2B5EF4-FFF2-40B4-BE49-F238E27FC236}">
                <a16:creationId xmlns:a16="http://schemas.microsoft.com/office/drawing/2014/main" id="{40200509-2064-4C72-92FE-E5CFC8767561}"/>
              </a:ext>
            </a:extLst>
          </p:cNvPr>
          <p:cNvSpPr txBox="1"/>
          <p:nvPr/>
        </p:nvSpPr>
        <p:spPr>
          <a:xfrm>
            <a:off x="7452320" y="4075168"/>
            <a:ext cx="792088" cy="216734"/>
          </a:xfrm>
          <a:prstGeom prst="rect">
            <a:avLst/>
          </a:prstGeom>
          <a:noFill/>
        </p:spPr>
        <p:txBody>
          <a:bodyPr wrap="square" lIns="0" tIns="0" rIns="0" bIns="0" rtlCol="0">
            <a:noAutofit/>
          </a:bodyPr>
          <a:lstStyle/>
          <a:p>
            <a:pPr algn="ctr"/>
            <a:r>
              <a:rPr lang="de-CH" b="1" dirty="0"/>
              <a:t>2022</a:t>
            </a:r>
          </a:p>
        </p:txBody>
      </p:sp>
      <p:pic>
        <p:nvPicPr>
          <p:cNvPr id="25" name="Grafik 24">
            <a:extLst>
              <a:ext uri="{FF2B5EF4-FFF2-40B4-BE49-F238E27FC236}">
                <a16:creationId xmlns:a16="http://schemas.microsoft.com/office/drawing/2014/main" id="{8F5FB33B-5A97-40E5-9098-532FA2F4A9A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571727" y="1870237"/>
            <a:ext cx="1512168" cy="2505759"/>
          </a:xfrm>
          <a:prstGeom prst="rect">
            <a:avLst/>
          </a:prstGeom>
          <a:effectLst/>
        </p:spPr>
      </p:pic>
      <p:sp>
        <p:nvSpPr>
          <p:cNvPr id="52" name="Rechteck: abgerundete Ecken 51">
            <a:extLst>
              <a:ext uri="{FF2B5EF4-FFF2-40B4-BE49-F238E27FC236}">
                <a16:creationId xmlns:a16="http://schemas.microsoft.com/office/drawing/2014/main" id="{F803D5B4-F011-406B-9E03-83F84CA912FA}"/>
              </a:ext>
            </a:extLst>
          </p:cNvPr>
          <p:cNvSpPr/>
          <p:nvPr/>
        </p:nvSpPr>
        <p:spPr>
          <a:xfrm rot="19607424">
            <a:off x="2154040" y="1857355"/>
            <a:ext cx="1074993" cy="58490"/>
          </a:xfrm>
          <a:prstGeom prst="round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6" name="L-Form 25">
            <a:extLst>
              <a:ext uri="{FF2B5EF4-FFF2-40B4-BE49-F238E27FC236}">
                <a16:creationId xmlns:a16="http://schemas.microsoft.com/office/drawing/2014/main" id="{A71825CF-768D-4751-A0FD-FD9FF3B9F3B6}"/>
              </a:ext>
            </a:extLst>
          </p:cNvPr>
          <p:cNvSpPr/>
          <p:nvPr/>
        </p:nvSpPr>
        <p:spPr>
          <a:xfrm rot="18909701">
            <a:off x="4230063" y="1640592"/>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7" name="Textfeld 26">
            <a:extLst>
              <a:ext uri="{FF2B5EF4-FFF2-40B4-BE49-F238E27FC236}">
                <a16:creationId xmlns:a16="http://schemas.microsoft.com/office/drawing/2014/main" id="{9CE0628A-A0B3-49FB-9957-4A7A7D731832}"/>
              </a:ext>
            </a:extLst>
          </p:cNvPr>
          <p:cNvSpPr txBox="1"/>
          <p:nvPr/>
        </p:nvSpPr>
        <p:spPr>
          <a:xfrm>
            <a:off x="3924019" y="4068357"/>
            <a:ext cx="792088" cy="216734"/>
          </a:xfrm>
          <a:prstGeom prst="rect">
            <a:avLst/>
          </a:prstGeom>
          <a:noFill/>
        </p:spPr>
        <p:txBody>
          <a:bodyPr wrap="square" lIns="0" tIns="0" rIns="0" bIns="0" rtlCol="0">
            <a:noAutofit/>
          </a:bodyPr>
          <a:lstStyle/>
          <a:p>
            <a:pPr algn="ctr"/>
            <a:r>
              <a:rPr lang="de-CH" b="1" dirty="0"/>
              <a:t>2020</a:t>
            </a:r>
          </a:p>
        </p:txBody>
      </p:sp>
      <p:pic>
        <p:nvPicPr>
          <p:cNvPr id="6" name="Grafik 5" descr="Ein Bild, das Text enthält.&#10;&#10;Automatisch generierte Beschreibung">
            <a:extLst>
              <a:ext uri="{FF2B5EF4-FFF2-40B4-BE49-F238E27FC236}">
                <a16:creationId xmlns:a16="http://schemas.microsoft.com/office/drawing/2014/main" id="{6DDBAF1B-813D-48E2-A2C7-4BF3512D90A0}"/>
              </a:ext>
            </a:extLst>
          </p:cNvPr>
          <p:cNvPicPr>
            <a:picLocks noChangeAspect="1"/>
          </p:cNvPicPr>
          <p:nvPr/>
        </p:nvPicPr>
        <p:blipFill>
          <a:blip r:embed="rId8"/>
          <a:stretch>
            <a:fillRect/>
          </a:stretch>
        </p:blipFill>
        <p:spPr>
          <a:xfrm>
            <a:off x="5379543" y="1925687"/>
            <a:ext cx="1219042" cy="1780345"/>
          </a:xfrm>
          <a:prstGeom prst="rect">
            <a:avLst/>
          </a:prstGeom>
        </p:spPr>
      </p:pic>
      <p:pic>
        <p:nvPicPr>
          <p:cNvPr id="8" name="Grafik 7" descr="Ein Bild, das Text, Übungsgerät enthält.&#10;&#10;Automatisch generierte Beschreibung">
            <a:extLst>
              <a:ext uri="{FF2B5EF4-FFF2-40B4-BE49-F238E27FC236}">
                <a16:creationId xmlns:a16="http://schemas.microsoft.com/office/drawing/2014/main" id="{91F0C258-2C78-4844-80DF-71FF027A5C80}"/>
              </a:ext>
            </a:extLst>
          </p:cNvPr>
          <p:cNvPicPr>
            <a:picLocks noChangeAspect="1"/>
          </p:cNvPicPr>
          <p:nvPr/>
        </p:nvPicPr>
        <p:blipFill>
          <a:blip r:embed="rId9"/>
          <a:stretch>
            <a:fillRect/>
          </a:stretch>
        </p:blipFill>
        <p:spPr>
          <a:xfrm>
            <a:off x="3718883" y="1916030"/>
            <a:ext cx="1215083" cy="1774563"/>
          </a:xfrm>
          <a:prstGeom prst="rect">
            <a:avLst/>
          </a:prstGeom>
        </p:spPr>
      </p:pic>
      <p:pic>
        <p:nvPicPr>
          <p:cNvPr id="13" name="Grafik 12" descr="Ein Bild, das Text, Möbel, Sitz, Sofa enthält.&#10;&#10;Automatisch generierte Beschreibung">
            <a:extLst>
              <a:ext uri="{FF2B5EF4-FFF2-40B4-BE49-F238E27FC236}">
                <a16:creationId xmlns:a16="http://schemas.microsoft.com/office/drawing/2014/main" id="{94E5C5E3-9944-417C-8DAB-90E52E01F71D}"/>
              </a:ext>
            </a:extLst>
          </p:cNvPr>
          <p:cNvPicPr>
            <a:picLocks noChangeAspect="1"/>
          </p:cNvPicPr>
          <p:nvPr/>
        </p:nvPicPr>
        <p:blipFill>
          <a:blip r:embed="rId10"/>
          <a:stretch>
            <a:fillRect/>
          </a:stretch>
        </p:blipFill>
        <p:spPr>
          <a:xfrm>
            <a:off x="7254437" y="1930200"/>
            <a:ext cx="1213225" cy="1771850"/>
          </a:xfrm>
          <a:prstGeom prst="rect">
            <a:avLst/>
          </a:prstGeom>
        </p:spPr>
      </p:pic>
      <p:pic>
        <p:nvPicPr>
          <p:cNvPr id="20" name="Grafik 19" descr="Ein Bild, das Person, darstellend, Anzug, Linie enthält.&#10;&#10;Automatisch generierte Beschreibung">
            <a:extLst>
              <a:ext uri="{FF2B5EF4-FFF2-40B4-BE49-F238E27FC236}">
                <a16:creationId xmlns:a16="http://schemas.microsoft.com/office/drawing/2014/main" id="{B090581D-8E4A-4D64-8D24-89CF9099CB56}"/>
              </a:ext>
            </a:extLst>
          </p:cNvPr>
          <p:cNvPicPr>
            <a:picLocks noChangeAspect="1"/>
          </p:cNvPicPr>
          <p:nvPr/>
        </p:nvPicPr>
        <p:blipFill rotWithShape="1">
          <a:blip r:embed="rId11"/>
          <a:srcRect l="35823" r="46273" b="51400"/>
          <a:stretch/>
        </p:blipFill>
        <p:spPr>
          <a:xfrm>
            <a:off x="1025174" y="1981109"/>
            <a:ext cx="1077394" cy="2499742"/>
          </a:xfrm>
          <a:prstGeom prst="rect">
            <a:avLst/>
          </a:prstGeom>
          <a:effectLst>
            <a:outerShdw blurRad="50800" dist="38100" dir="2700000" algn="tl" rotWithShape="0">
              <a:prstClr val="black">
                <a:alpha val="40000"/>
              </a:prstClr>
            </a:outerShdw>
          </a:effectLst>
        </p:spPr>
      </p:pic>
      <p:pic>
        <p:nvPicPr>
          <p:cNvPr id="39" name="Picture 4" descr="Blumen - Kostenlose Ökologie und umwelt Icons">
            <a:extLst>
              <a:ext uri="{FF2B5EF4-FFF2-40B4-BE49-F238E27FC236}">
                <a16:creationId xmlns:a16="http://schemas.microsoft.com/office/drawing/2014/main" id="{EDE1F6BB-808F-4BE1-9ABE-FB708CDA453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91938" y="3383395"/>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Blumen - Kostenlose Ökologie und umwelt Icons">
            <a:extLst>
              <a:ext uri="{FF2B5EF4-FFF2-40B4-BE49-F238E27FC236}">
                <a16:creationId xmlns:a16="http://schemas.microsoft.com/office/drawing/2014/main" id="{C74019D4-3313-4E82-A7D6-8D38805380E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5385" y="3425315"/>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꽃 - 무료 자연개 아이콘">
            <a:extLst>
              <a:ext uri="{FF2B5EF4-FFF2-40B4-BE49-F238E27FC236}">
                <a16:creationId xmlns:a16="http://schemas.microsoft.com/office/drawing/2014/main" id="{89156CEF-0E7C-4CBB-B6C0-A170478A994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6971" y="3429756"/>
            <a:ext cx="278160" cy="278160"/>
          </a:xfrm>
          <a:prstGeom prst="rect">
            <a:avLst/>
          </a:prstGeom>
          <a:noFill/>
          <a:extLst>
            <a:ext uri="{909E8E84-426E-40DD-AFC4-6F175D3DCCD1}">
              <a14:hiddenFill xmlns:a14="http://schemas.microsoft.com/office/drawing/2010/main">
                <a:solidFill>
                  <a:srgbClr val="FFFFFF"/>
                </a:solidFill>
              </a14:hiddenFill>
            </a:ext>
          </a:extLst>
        </p:spPr>
      </p:pic>
      <p:sp>
        <p:nvSpPr>
          <p:cNvPr id="35" name="Rechteck: abgerundete Ecken 34">
            <a:extLst>
              <a:ext uri="{FF2B5EF4-FFF2-40B4-BE49-F238E27FC236}">
                <a16:creationId xmlns:a16="http://schemas.microsoft.com/office/drawing/2014/main" id="{D404A5E4-5BE9-463F-8C85-5AB7B543F9CC}"/>
              </a:ext>
            </a:extLst>
          </p:cNvPr>
          <p:cNvSpPr/>
          <p:nvPr/>
        </p:nvSpPr>
        <p:spPr>
          <a:xfrm rot="19607424">
            <a:off x="2134634" y="1843949"/>
            <a:ext cx="1103432" cy="45719"/>
          </a:xfrm>
          <a:prstGeom prst="round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4" name="Rechteck: abgerundete Ecken 33">
            <a:extLst>
              <a:ext uri="{FF2B5EF4-FFF2-40B4-BE49-F238E27FC236}">
                <a16:creationId xmlns:a16="http://schemas.microsoft.com/office/drawing/2014/main" id="{75655710-9951-41B0-A16F-FE3A6D5AFA3D}"/>
              </a:ext>
            </a:extLst>
          </p:cNvPr>
          <p:cNvSpPr/>
          <p:nvPr/>
        </p:nvSpPr>
        <p:spPr>
          <a:xfrm>
            <a:off x="2212224" y="2131821"/>
            <a:ext cx="79042" cy="186052"/>
          </a:xfrm>
          <a:prstGeom prst="roundRect">
            <a:avLst>
              <a:gd name="adj" fmla="val 46114"/>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7" name="Freihandform: Form 36">
            <a:extLst>
              <a:ext uri="{FF2B5EF4-FFF2-40B4-BE49-F238E27FC236}">
                <a16:creationId xmlns:a16="http://schemas.microsoft.com/office/drawing/2014/main" id="{36016BFD-0445-4A6A-8EA4-91514DC90312}"/>
              </a:ext>
            </a:extLst>
          </p:cNvPr>
          <p:cNvSpPr/>
          <p:nvPr/>
        </p:nvSpPr>
        <p:spPr>
          <a:xfrm>
            <a:off x="2288381" y="1619250"/>
            <a:ext cx="854869" cy="559594"/>
          </a:xfrm>
          <a:custGeom>
            <a:avLst/>
            <a:gdLst>
              <a:gd name="connsiteX0" fmla="*/ 0 w 854869"/>
              <a:gd name="connsiteY0" fmla="*/ 559594 h 559594"/>
              <a:gd name="connsiteX1" fmla="*/ 854869 w 854869"/>
              <a:gd name="connsiteY1" fmla="*/ 0 h 559594"/>
              <a:gd name="connsiteX2" fmla="*/ 850107 w 854869"/>
              <a:gd name="connsiteY2" fmla="*/ 535781 h 559594"/>
              <a:gd name="connsiteX3" fmla="*/ 0 w 854869"/>
              <a:gd name="connsiteY3" fmla="*/ 559594 h 559594"/>
            </a:gdLst>
            <a:ahLst/>
            <a:cxnLst>
              <a:cxn ang="0">
                <a:pos x="connsiteX0" y="connsiteY0"/>
              </a:cxn>
              <a:cxn ang="0">
                <a:pos x="connsiteX1" y="connsiteY1"/>
              </a:cxn>
              <a:cxn ang="0">
                <a:pos x="connsiteX2" y="connsiteY2"/>
              </a:cxn>
              <a:cxn ang="0">
                <a:pos x="connsiteX3" y="connsiteY3"/>
              </a:cxn>
            </a:cxnLst>
            <a:rect l="l" t="t" r="r" b="b"/>
            <a:pathLst>
              <a:path w="854869" h="559594">
                <a:moveTo>
                  <a:pt x="0" y="559594"/>
                </a:moveTo>
                <a:lnTo>
                  <a:pt x="854869" y="0"/>
                </a:lnTo>
                <a:cubicBezTo>
                  <a:pt x="853282" y="178594"/>
                  <a:pt x="851694" y="357187"/>
                  <a:pt x="850107" y="535781"/>
                </a:cubicBezTo>
                <a:lnTo>
                  <a:pt x="0" y="559594"/>
                </a:lnTo>
                <a:close/>
              </a:path>
            </a:pathLst>
          </a:cu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5" name="Rechteck: abgerundete Ecken 54">
            <a:extLst>
              <a:ext uri="{FF2B5EF4-FFF2-40B4-BE49-F238E27FC236}">
                <a16:creationId xmlns:a16="http://schemas.microsoft.com/office/drawing/2014/main" id="{3EEE94F9-41FD-4517-9B13-D72D9321AB25}"/>
              </a:ext>
            </a:extLst>
          </p:cNvPr>
          <p:cNvSpPr/>
          <p:nvPr/>
        </p:nvSpPr>
        <p:spPr>
          <a:xfrm>
            <a:off x="2288382" y="2152715"/>
            <a:ext cx="850106" cy="45719"/>
          </a:xfrm>
          <a:prstGeom prst="round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6" name="Rechteck 55">
            <a:extLst>
              <a:ext uri="{FF2B5EF4-FFF2-40B4-BE49-F238E27FC236}">
                <a16:creationId xmlns:a16="http://schemas.microsoft.com/office/drawing/2014/main" id="{8D23F561-4497-43DD-952F-0F2A210534AB}"/>
              </a:ext>
            </a:extLst>
          </p:cNvPr>
          <p:cNvSpPr/>
          <p:nvPr/>
        </p:nvSpPr>
        <p:spPr>
          <a:xfrm>
            <a:off x="3141038" y="1591368"/>
            <a:ext cx="108000" cy="605066"/>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6" name="Rechteck 45">
            <a:extLst>
              <a:ext uri="{FF2B5EF4-FFF2-40B4-BE49-F238E27FC236}">
                <a16:creationId xmlns:a16="http://schemas.microsoft.com/office/drawing/2014/main" id="{B09EA57D-5D4C-4DEA-A163-7FB254936618}"/>
              </a:ext>
            </a:extLst>
          </p:cNvPr>
          <p:cNvSpPr/>
          <p:nvPr/>
        </p:nvSpPr>
        <p:spPr>
          <a:xfrm>
            <a:off x="3142106" y="1489454"/>
            <a:ext cx="5996430" cy="113125"/>
          </a:xfrm>
          <a:prstGeom prst="rect">
            <a:avLst/>
          </a:prstGeom>
          <a:solidFill>
            <a:schemeClr val="tx2">
              <a:lumMod val="25000"/>
              <a:lumOff val="75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6" name="Ellipse 35">
            <a:extLst>
              <a:ext uri="{FF2B5EF4-FFF2-40B4-BE49-F238E27FC236}">
                <a16:creationId xmlns:a16="http://schemas.microsoft.com/office/drawing/2014/main" id="{11451A99-203F-4A4A-968A-19D6FDF37BD8}"/>
              </a:ext>
            </a:extLst>
          </p:cNvPr>
          <p:cNvSpPr/>
          <p:nvPr/>
        </p:nvSpPr>
        <p:spPr>
          <a:xfrm>
            <a:off x="3089576" y="1511151"/>
            <a:ext cx="108000" cy="108000"/>
          </a:xfrm>
          <a:prstGeom prst="ellipse">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3" name="Textfeld 22">
            <a:extLst>
              <a:ext uri="{FF2B5EF4-FFF2-40B4-BE49-F238E27FC236}">
                <a16:creationId xmlns:a16="http://schemas.microsoft.com/office/drawing/2014/main" id="{7BCDABA5-6BDA-4983-AE41-27097E8BCE82}"/>
              </a:ext>
            </a:extLst>
          </p:cNvPr>
          <p:cNvSpPr txBox="1"/>
          <p:nvPr/>
        </p:nvSpPr>
        <p:spPr>
          <a:xfrm>
            <a:off x="4072492" y="1431903"/>
            <a:ext cx="4027900" cy="214884"/>
          </a:xfrm>
          <a:prstGeom prst="rect">
            <a:avLst/>
          </a:prstGeom>
          <a:noFill/>
        </p:spPr>
        <p:txBody>
          <a:bodyPr wrap="square" lIns="0" tIns="0" rIns="0" bIns="0" rtlCol="0" anchor="ctr">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Une conception qui change constamment freine les effets didactiques </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3103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Aucune consistance</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3821896" cy="3013412"/>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Le succès vient de la répétition du même message</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Les marques fortes se construisent dans les esprits en répétant en permanence le même message émotionnel</a:t>
            </a:r>
            <a:r>
              <a:rPr kumimoji="0" lang="de-CH" sz="1200" b="0" i="0" u="none" strike="noStrike" kern="1200" cap="none" spc="0" normalizeH="0" baseline="0" noProof="0">
                <a:ln>
                  <a:noFill/>
                </a:ln>
                <a:solidFill>
                  <a:srgbClr val="6D001D"/>
                </a:solidFill>
                <a:effectLst/>
                <a:uLnTx/>
                <a:uFillTx/>
                <a:latin typeface="Arial"/>
                <a:ea typeface="+mn-ea"/>
                <a:cs typeface="+mn-cs"/>
              </a:rPr>
              <a:t>. </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Apprendre, mémoriser, ancrer et reconnaître sont des processus basés sur l'effet constructif de la répétition. Par ailleurs, la répétition de la visibilité augmente également la confiance et l'attribution de compétences à l'entreprise qui fait de la publicité. Modifier sans cesse sa conception et ses messages, c'est perdre toute valeur de reconnaissance et à chaque fois tout recommencer. </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1" i="0" u="none" strike="noStrike" kern="1200" cap="none" spc="0" normalizeH="0" baseline="0" noProof="0">
                <a:ln>
                  <a:noFill/>
                </a:ln>
                <a:solidFill>
                  <a:srgbClr val="000000"/>
                </a:solidFill>
                <a:effectLst/>
                <a:uLnTx/>
                <a:uFillTx/>
                <a:latin typeface="Arial"/>
                <a:ea typeface="+mn-ea"/>
                <a:cs typeface="+mn-cs"/>
              </a:rPr>
              <a:t>Recommandation :</a:t>
            </a:r>
            <a:r>
              <a:rPr kumimoji="0" lang="fr-CH" sz="1000" i="0" u="none" strike="noStrike" kern="1200" cap="none" spc="0" normalizeH="0" baseline="0" noProof="0">
                <a:ln>
                  <a:noFill/>
                </a:ln>
                <a:solidFill>
                  <a:srgbClr val="000000"/>
                </a:solidFill>
                <a:effectLst/>
                <a:uLnTx/>
                <a:uFillTx/>
                <a:latin typeface="Arial"/>
                <a:ea typeface="+mn-ea"/>
                <a:cs typeface="+mn-cs"/>
              </a:rPr>
              <a:t> les images publicitaires les plus efficaces sont celles qui ne changent pas pendant une longue période. La cohérence et la continuité du message, ainsi que la conception visuelle, sont donc des leviers tout à fait essentiels pour un impact publicitaire de longue durée.  </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Grafik 8" descr="Ein Bild, das Text, Möbel, Sitz, Sofa enthält.&#10;&#10;Automatisch generierte Beschreibung">
            <a:extLst>
              <a:ext uri="{FF2B5EF4-FFF2-40B4-BE49-F238E27FC236}">
                <a16:creationId xmlns:a16="http://schemas.microsoft.com/office/drawing/2014/main" id="{708F38CC-4606-42A1-9681-44BC444C9FAC}"/>
              </a:ext>
            </a:extLst>
          </p:cNvPr>
          <p:cNvPicPr>
            <a:picLocks noChangeAspect="1"/>
          </p:cNvPicPr>
          <p:nvPr/>
        </p:nvPicPr>
        <p:blipFill>
          <a:blip r:embed="rId5"/>
          <a:stretch>
            <a:fillRect/>
          </a:stretch>
        </p:blipFill>
        <p:spPr>
          <a:xfrm>
            <a:off x="7254437" y="1930200"/>
            <a:ext cx="1213225" cy="1771850"/>
          </a:xfrm>
          <a:prstGeom prst="rect">
            <a:avLst/>
          </a:prstGeom>
        </p:spPr>
      </p:pic>
    </p:spTree>
    <p:extLst>
      <p:ext uri="{BB962C8B-B14F-4D97-AF65-F5344CB8AC3E}">
        <p14:creationId xmlns:p14="http://schemas.microsoft.com/office/powerpoint/2010/main" val="134521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Sommaire «Expert»</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Situation initiale</a:t>
            </a:r>
          </a:p>
          <a:p>
            <a:r>
              <a:rPr lang="de-DE"/>
              <a:t>6 facteurs potentiels de perturbation </a:t>
            </a:r>
            <a:r>
              <a:rPr lang="de-DE" b="1"/>
              <a:t> </a:t>
            </a:r>
          </a:p>
          <a:p>
            <a:r>
              <a:rPr lang="de-DE" b="1"/>
              <a:t>Synthèse</a:t>
            </a:r>
            <a:endParaRPr lang="de-DE" b="1" dirty="0"/>
          </a:p>
          <a:p>
            <a:pPr marL="255118" indent="-255118">
              <a:buFont typeface="+mj-lt"/>
              <a:buAutoNum type="arabicPeriod"/>
            </a:pPr>
            <a:endParaRPr lang="de-DE" dirty="0"/>
          </a:p>
        </p:txBody>
      </p:sp>
    </p:spTree>
    <p:extLst>
      <p:ext uri="{BB962C8B-B14F-4D97-AF65-F5344CB8AC3E}">
        <p14:creationId xmlns:p14="http://schemas.microsoft.com/office/powerpoint/2010/main" val="1644678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descr="Ein Bild, das draußen, Natur, Wolke enthält.&#10;&#10;Automatisch generierte Beschreibung">
            <a:extLst>
              <a:ext uri="{FF2B5EF4-FFF2-40B4-BE49-F238E27FC236}">
                <a16:creationId xmlns:a16="http://schemas.microsoft.com/office/drawing/2014/main" id="{48617F8E-C87F-45AC-A442-06559028A47E}"/>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pic>
        <p:nvPicPr>
          <p:cNvPr id="8" name="Grafik 7">
            <a:extLst>
              <a:ext uri="{FF2B5EF4-FFF2-40B4-BE49-F238E27FC236}">
                <a16:creationId xmlns:a16="http://schemas.microsoft.com/office/drawing/2014/main" id="{F860E34A-D944-43C2-A21A-93A6CFC389EC}"/>
              </a:ext>
            </a:extLst>
          </p:cNvPr>
          <p:cNvPicPr>
            <a:picLocks noChangeAspect="1"/>
          </p:cNvPicPr>
          <p:nvPr/>
        </p:nvPicPr>
        <p:blipFill>
          <a:blip r:embed="rId4"/>
          <a:stretch>
            <a:fillRect/>
          </a:stretch>
        </p:blipFill>
        <p:spPr>
          <a:xfrm>
            <a:off x="2095452" y="3004475"/>
            <a:ext cx="979808" cy="1623795"/>
          </a:xfrm>
          <a:prstGeom prst="rect">
            <a:avLst/>
          </a:prstGeom>
        </p:spPr>
      </p:pic>
      <p:pic>
        <p:nvPicPr>
          <p:cNvPr id="5" name="Grafik 4">
            <a:extLst>
              <a:ext uri="{FF2B5EF4-FFF2-40B4-BE49-F238E27FC236}">
                <a16:creationId xmlns:a16="http://schemas.microsoft.com/office/drawing/2014/main" id="{3BE4F5B9-5B7F-4F22-80A7-E69E6312FE8C}"/>
              </a:ext>
            </a:extLst>
          </p:cNvPr>
          <p:cNvPicPr>
            <a:picLocks noChangeAspect="1"/>
          </p:cNvPicPr>
          <p:nvPr/>
        </p:nvPicPr>
        <p:blipFill>
          <a:blip r:embed="rId5"/>
          <a:stretch>
            <a:fillRect/>
          </a:stretch>
        </p:blipFill>
        <p:spPr>
          <a:xfrm>
            <a:off x="5044087" y="1267065"/>
            <a:ext cx="968073" cy="1604347"/>
          </a:xfrm>
          <a:prstGeom prst="rect">
            <a:avLst/>
          </a:prstGeom>
        </p:spPr>
      </p:pic>
      <p:pic>
        <p:nvPicPr>
          <p:cNvPr id="4" name="Grafik 3">
            <a:extLst>
              <a:ext uri="{FF2B5EF4-FFF2-40B4-BE49-F238E27FC236}">
                <a16:creationId xmlns:a16="http://schemas.microsoft.com/office/drawing/2014/main" id="{91BE5FFE-2062-402B-B755-80AA9257F6F9}"/>
              </a:ext>
            </a:extLst>
          </p:cNvPr>
          <p:cNvPicPr>
            <a:picLocks noChangeAspect="1"/>
          </p:cNvPicPr>
          <p:nvPr/>
        </p:nvPicPr>
        <p:blipFill>
          <a:blip r:embed="rId6"/>
          <a:stretch>
            <a:fillRect/>
          </a:stretch>
        </p:blipFill>
        <p:spPr>
          <a:xfrm>
            <a:off x="2091390" y="1282904"/>
            <a:ext cx="968442" cy="1604958"/>
          </a:xfrm>
          <a:prstGeom prst="rect">
            <a:avLst/>
          </a:prstGeom>
        </p:spPr>
      </p:pic>
      <p:sp>
        <p:nvSpPr>
          <p:cNvPr id="2" name="Titel 1"/>
          <p:cNvSpPr>
            <a:spLocks noGrp="1"/>
          </p:cNvSpPr>
          <p:nvPr>
            <p:ph type="title"/>
          </p:nvPr>
        </p:nvSpPr>
        <p:spPr>
          <a:xfrm>
            <a:off x="144000" y="-1"/>
            <a:ext cx="9009438" cy="1031359"/>
          </a:xfrm>
        </p:spPr>
        <p:txBody>
          <a:bodyPr anchor="ctr">
            <a:normAutofit/>
          </a:bodyPr>
          <a:lstStyle/>
          <a:p>
            <a:r>
              <a:rPr lang="fr-CH"/>
              <a:t>Aperçu de </a:t>
            </a:r>
            <a:r>
              <a:rPr lang="fr-CH" b="1"/>
              <a:t>6 facteurs de perturbation  </a:t>
            </a:r>
            <a:endParaRPr lang="de-DE" b="1" dirty="0"/>
          </a:p>
        </p:txBody>
      </p:sp>
      <p:sp>
        <p:nvSpPr>
          <p:cNvPr id="7" name="Rechteck 6">
            <a:extLst>
              <a:ext uri="{FF2B5EF4-FFF2-40B4-BE49-F238E27FC236}">
                <a16:creationId xmlns:a16="http://schemas.microsoft.com/office/drawing/2014/main" id="{A01B4F25-4691-42BD-97AA-F95384445C08}"/>
              </a:ext>
            </a:extLst>
          </p:cNvPr>
          <p:cNvSpPr/>
          <p:nvPr/>
        </p:nvSpPr>
        <p:spPr>
          <a:xfrm>
            <a:off x="251520"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4" name="Rechteck 13">
            <a:extLst>
              <a:ext uri="{FF2B5EF4-FFF2-40B4-BE49-F238E27FC236}">
                <a16:creationId xmlns:a16="http://schemas.microsoft.com/office/drawing/2014/main" id="{514AB6C5-704A-4E99-B799-F4EB155F643E}"/>
              </a:ext>
            </a:extLst>
          </p:cNvPr>
          <p:cNvSpPr/>
          <p:nvPr/>
        </p:nvSpPr>
        <p:spPr>
          <a:xfrm>
            <a:off x="3203848"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5" name="Rechteck 14">
            <a:extLst>
              <a:ext uri="{FF2B5EF4-FFF2-40B4-BE49-F238E27FC236}">
                <a16:creationId xmlns:a16="http://schemas.microsoft.com/office/drawing/2014/main" id="{29DFE18A-A636-4231-B550-BC9683FCA37B}"/>
              </a:ext>
            </a:extLst>
          </p:cNvPr>
          <p:cNvSpPr/>
          <p:nvPr/>
        </p:nvSpPr>
        <p:spPr>
          <a:xfrm>
            <a:off x="6156176"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6" name="Rechteck 15">
            <a:extLst>
              <a:ext uri="{FF2B5EF4-FFF2-40B4-BE49-F238E27FC236}">
                <a16:creationId xmlns:a16="http://schemas.microsoft.com/office/drawing/2014/main" id="{D1A90AD5-69E1-4816-AACF-990F5C0F803A}"/>
              </a:ext>
            </a:extLst>
          </p:cNvPr>
          <p:cNvSpPr/>
          <p:nvPr/>
        </p:nvSpPr>
        <p:spPr>
          <a:xfrm>
            <a:off x="251520"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7" name="Rechteck 16">
            <a:extLst>
              <a:ext uri="{FF2B5EF4-FFF2-40B4-BE49-F238E27FC236}">
                <a16:creationId xmlns:a16="http://schemas.microsoft.com/office/drawing/2014/main" id="{9A221E44-58B9-46A5-9490-CA346132CB5C}"/>
              </a:ext>
            </a:extLst>
          </p:cNvPr>
          <p:cNvSpPr/>
          <p:nvPr/>
        </p:nvSpPr>
        <p:spPr>
          <a:xfrm>
            <a:off x="3208611"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AD47E299-4458-4A63-86B6-757D4BB5A4DD}"/>
              </a:ext>
            </a:extLst>
          </p:cNvPr>
          <p:cNvSpPr/>
          <p:nvPr/>
        </p:nvSpPr>
        <p:spPr>
          <a:xfrm>
            <a:off x="6160939"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Content Placeholder 5">
            <a:extLst>
              <a:ext uri="{FF2B5EF4-FFF2-40B4-BE49-F238E27FC236}">
                <a16:creationId xmlns:a16="http://schemas.microsoft.com/office/drawing/2014/main" id="{ECDBFC88-81FF-4A70-9011-9E3AB439F95F}"/>
              </a:ext>
            </a:extLst>
          </p:cNvPr>
          <p:cNvSpPr txBox="1">
            <a:spLocks/>
          </p:cNvSpPr>
          <p:nvPr/>
        </p:nvSpPr>
        <p:spPr>
          <a:xfrm>
            <a:off x="3327763" y="1602999"/>
            <a:ext cx="1539655" cy="695467"/>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2</a:t>
            </a:r>
            <a:r>
              <a:rPr lang="de-CH" sz="800" b="1">
                <a:solidFill>
                  <a:schemeClr val="accent5"/>
                </a:solidFill>
              </a:rPr>
              <a:t>. </a:t>
            </a:r>
            <a:r>
              <a:rPr lang="de-CH" sz="800" b="1"/>
              <a:t>Exclusion de groupes cibles</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lang="fr-CH" sz="800">
                <a:solidFill>
                  <a:srgbClr val="323232"/>
                </a:solidFill>
              </a:rPr>
              <a:t>Assurez-vous que votre sujet soit en adéquation avec une majeure partie de votre groupe cible</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2" name="Content Placeholder 5">
            <a:extLst>
              <a:ext uri="{FF2B5EF4-FFF2-40B4-BE49-F238E27FC236}">
                <a16:creationId xmlns:a16="http://schemas.microsoft.com/office/drawing/2014/main" id="{D0BB2894-C45B-454B-B84A-8633ABB27E88}"/>
              </a:ext>
            </a:extLst>
          </p:cNvPr>
          <p:cNvSpPr txBox="1">
            <a:spLocks/>
          </p:cNvSpPr>
          <p:nvPr/>
        </p:nvSpPr>
        <p:spPr>
          <a:xfrm>
            <a:off x="374203"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1</a:t>
            </a:r>
            <a:r>
              <a:rPr lang="en-US" sz="800" b="1">
                <a:solidFill>
                  <a:schemeClr val="accent5"/>
                </a:solidFill>
              </a:rPr>
              <a:t>. </a:t>
            </a:r>
            <a:r>
              <a:rPr lang="de-CH" sz="800" b="1"/>
              <a:t>Risque de confusion</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noProof="0">
                <a:ln>
                  <a:noFill/>
                </a:ln>
                <a:solidFill>
                  <a:srgbClr val="323232"/>
                </a:solidFill>
                <a:effectLst/>
                <a:uLnTx/>
                <a:uFillTx/>
                <a:latin typeface="Arial"/>
                <a:ea typeface="+mn-ea"/>
                <a:cs typeface="Arial"/>
              </a:rPr>
              <a:t>Vérifiez par un bref contrôle que votre création ne soit pas attribuée par erreur à une autre entreprise ou marque</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3" name="Content Placeholder 5">
            <a:extLst>
              <a:ext uri="{FF2B5EF4-FFF2-40B4-BE49-F238E27FC236}">
                <a16:creationId xmlns:a16="http://schemas.microsoft.com/office/drawing/2014/main" id="{3F5620D0-A7A2-40CE-BC72-CAFE40362B28}"/>
              </a:ext>
            </a:extLst>
          </p:cNvPr>
          <p:cNvSpPr txBox="1">
            <a:spLocks/>
          </p:cNvSpPr>
          <p:nvPr/>
        </p:nvSpPr>
        <p:spPr>
          <a:xfrm>
            <a:off x="6286454"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3</a:t>
            </a:r>
            <a:r>
              <a:rPr lang="de-CH" sz="800" b="1">
                <a:solidFill>
                  <a:schemeClr val="accent5"/>
                </a:solidFill>
              </a:rPr>
              <a:t>. </a:t>
            </a:r>
            <a:r>
              <a:rPr lang="de-CH" sz="800" b="1"/>
              <a:t>Mauvaises associations</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noProof="0">
                <a:ln>
                  <a:noFill/>
                </a:ln>
                <a:solidFill>
                  <a:srgbClr val="323232"/>
                </a:solidFill>
                <a:effectLst/>
                <a:uLnTx/>
                <a:uFillTx/>
                <a:latin typeface="Arial"/>
                <a:ea typeface="+mn-ea"/>
                <a:cs typeface="Arial"/>
              </a:rPr>
              <a:t>Veillez à ce que les associations générées par votre conception soient en accord avec les caractéristiques de votre produit et de votre marque</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4" name="Content Placeholder 5">
            <a:extLst>
              <a:ext uri="{FF2B5EF4-FFF2-40B4-BE49-F238E27FC236}">
                <a16:creationId xmlns:a16="http://schemas.microsoft.com/office/drawing/2014/main" id="{18EC4222-0082-4616-8FFA-BFD33FC103C8}"/>
              </a:ext>
            </a:extLst>
          </p:cNvPr>
          <p:cNvSpPr txBox="1">
            <a:spLocks/>
          </p:cNvSpPr>
          <p:nvPr/>
        </p:nvSpPr>
        <p:spPr>
          <a:xfrm>
            <a:off x="378945"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4</a:t>
            </a:r>
            <a:r>
              <a:rPr lang="de-CH" sz="800" b="1">
                <a:solidFill>
                  <a:schemeClr val="accent5"/>
                </a:solidFill>
              </a:rPr>
              <a:t>. </a:t>
            </a:r>
            <a:r>
              <a:rPr lang="fr-CH" sz="800" b="1"/>
              <a:t>Pas d'impact de campagne</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a:ln>
                  <a:noFill/>
                </a:ln>
                <a:solidFill>
                  <a:srgbClr val="323232"/>
                </a:solidFill>
                <a:effectLst/>
                <a:uLnTx/>
                <a:uFillTx/>
                <a:latin typeface="Arial"/>
                <a:ea typeface="+mn-ea"/>
                <a:cs typeface="Arial"/>
              </a:rPr>
              <a:t>Il est souvent judicieux d'avoir plusieurs sujets. Toutefois, il faut les concevoir de manière à ce qu'ils soient perçus comme une seule campagne</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5" name="Content Placeholder 5">
            <a:extLst>
              <a:ext uri="{FF2B5EF4-FFF2-40B4-BE49-F238E27FC236}">
                <a16:creationId xmlns:a16="http://schemas.microsoft.com/office/drawing/2014/main" id="{2A709E40-C412-4977-BD01-80D4BA9FA41C}"/>
              </a:ext>
            </a:extLst>
          </p:cNvPr>
          <p:cNvSpPr txBox="1">
            <a:spLocks/>
          </p:cNvSpPr>
          <p:nvPr/>
        </p:nvSpPr>
        <p:spPr>
          <a:xfrm>
            <a:off x="3327763" y="3398830"/>
            <a:ext cx="159142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5</a:t>
            </a:r>
            <a:r>
              <a:rPr lang="en-US" sz="800" b="1">
                <a:solidFill>
                  <a:schemeClr val="accent5"/>
                </a:solidFill>
              </a:rPr>
              <a:t>. </a:t>
            </a:r>
            <a:r>
              <a:rPr lang="de-CH" sz="800" b="1"/>
              <a:t>Focus visuel uniquement</a:t>
            </a:r>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noProof="0">
                <a:ln>
                  <a:noFill/>
                </a:ln>
                <a:solidFill>
                  <a:srgbClr val="323232"/>
                </a:solidFill>
                <a:effectLst/>
                <a:uLnTx/>
                <a:uFillTx/>
                <a:latin typeface="Arial"/>
                <a:ea typeface="+mn-ea"/>
                <a:cs typeface="Arial"/>
              </a:rPr>
              <a:t>Placez également votre marque dans le titre pour bénéficier d'un effet visuel et verbal/auditif</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6" name="Content Placeholder 5">
            <a:extLst>
              <a:ext uri="{FF2B5EF4-FFF2-40B4-BE49-F238E27FC236}">
                <a16:creationId xmlns:a16="http://schemas.microsoft.com/office/drawing/2014/main" id="{D0350706-D805-41D3-817D-5B04AD8516F1}"/>
              </a:ext>
            </a:extLst>
          </p:cNvPr>
          <p:cNvSpPr txBox="1">
            <a:spLocks/>
          </p:cNvSpPr>
          <p:nvPr/>
        </p:nvSpPr>
        <p:spPr>
          <a:xfrm>
            <a:off x="6286454" y="3398830"/>
            <a:ext cx="1669658" cy="1027598"/>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6</a:t>
            </a:r>
            <a:r>
              <a:rPr lang="de-CH" sz="800" b="1">
                <a:solidFill>
                  <a:schemeClr val="accent5"/>
                </a:solidFill>
              </a:rPr>
              <a:t>. </a:t>
            </a:r>
            <a:r>
              <a:rPr lang="de-CH" sz="800" b="1"/>
              <a:t>Aucune consistance</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lang="fr-CH" sz="800">
                <a:solidFill>
                  <a:srgbClr val="323232"/>
                </a:solidFill>
              </a:rPr>
              <a:t>La mémorisation et l'attribution se basent sur des connaissances déjà acquises. Restez donc cohérent dans votre message le plus longtemps  possible</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pic>
        <p:nvPicPr>
          <p:cNvPr id="19" name="Grafik 18">
            <a:extLst>
              <a:ext uri="{FF2B5EF4-FFF2-40B4-BE49-F238E27FC236}">
                <a16:creationId xmlns:a16="http://schemas.microsoft.com/office/drawing/2014/main" id="{3FC2CE91-6D44-4A78-A423-05BC662119A7}"/>
              </a:ext>
            </a:extLst>
          </p:cNvPr>
          <p:cNvPicPr>
            <a:picLocks noChangeAspect="1"/>
          </p:cNvPicPr>
          <p:nvPr/>
        </p:nvPicPr>
        <p:blipFill>
          <a:blip r:embed="rId7"/>
          <a:stretch>
            <a:fillRect/>
          </a:stretch>
        </p:blipFill>
        <p:spPr>
          <a:xfrm>
            <a:off x="7965550" y="3004474"/>
            <a:ext cx="968336" cy="1604783"/>
          </a:xfrm>
          <a:prstGeom prst="rect">
            <a:avLst/>
          </a:prstGeom>
        </p:spPr>
      </p:pic>
      <p:pic>
        <p:nvPicPr>
          <p:cNvPr id="3" name="Grafik 2">
            <a:extLst>
              <a:ext uri="{FF2B5EF4-FFF2-40B4-BE49-F238E27FC236}">
                <a16:creationId xmlns:a16="http://schemas.microsoft.com/office/drawing/2014/main" id="{A532ED1E-5A54-4C00-B795-C07F048DD78B}"/>
              </a:ext>
            </a:extLst>
          </p:cNvPr>
          <p:cNvPicPr>
            <a:picLocks noChangeAspect="1"/>
          </p:cNvPicPr>
          <p:nvPr/>
        </p:nvPicPr>
        <p:blipFill>
          <a:blip r:embed="rId8"/>
          <a:stretch>
            <a:fillRect/>
          </a:stretch>
        </p:blipFill>
        <p:spPr>
          <a:xfrm>
            <a:off x="7963762" y="1262375"/>
            <a:ext cx="965863" cy="1600684"/>
          </a:xfrm>
          <a:prstGeom prst="rect">
            <a:avLst/>
          </a:prstGeom>
        </p:spPr>
      </p:pic>
      <p:pic>
        <p:nvPicPr>
          <p:cNvPr id="27" name="Grafik 26" descr="Gehirn im Kopf mit einfarbiger Füllung">
            <a:extLst>
              <a:ext uri="{FF2B5EF4-FFF2-40B4-BE49-F238E27FC236}">
                <a16:creationId xmlns:a16="http://schemas.microsoft.com/office/drawing/2014/main" id="{7506D50A-79C8-4CD7-9CE9-D0255AEB674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5242" y="2317115"/>
            <a:ext cx="265464" cy="265464"/>
          </a:xfrm>
          <a:prstGeom prst="rect">
            <a:avLst/>
          </a:prstGeom>
        </p:spPr>
      </p:pic>
      <p:pic>
        <p:nvPicPr>
          <p:cNvPr id="28" name="Grafik 27" descr="Gruppe mit einfarbiger Füllung">
            <a:extLst>
              <a:ext uri="{FF2B5EF4-FFF2-40B4-BE49-F238E27FC236}">
                <a16:creationId xmlns:a16="http://schemas.microsoft.com/office/drawing/2014/main" id="{475FE463-6F3A-4576-96E8-62DEE330B2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25043" y="2379450"/>
            <a:ext cx="170562" cy="170562"/>
          </a:xfrm>
          <a:prstGeom prst="rect">
            <a:avLst/>
          </a:prstGeom>
        </p:spPr>
      </p:pic>
      <p:pic>
        <p:nvPicPr>
          <p:cNvPr id="29" name="Grafik 28" descr="Frau schulterzuckend mit einfarbiger Füllung">
            <a:extLst>
              <a:ext uri="{FF2B5EF4-FFF2-40B4-BE49-F238E27FC236}">
                <a16:creationId xmlns:a16="http://schemas.microsoft.com/office/drawing/2014/main" id="{5B6FA260-556C-4B13-81A6-FC0E813676B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37268" y="2374683"/>
            <a:ext cx="197067" cy="197067"/>
          </a:xfrm>
          <a:prstGeom prst="rect">
            <a:avLst/>
          </a:prstGeom>
        </p:spPr>
      </p:pic>
      <p:pic>
        <p:nvPicPr>
          <p:cNvPr id="30" name="Grafik 29" descr="Blind mit einfarbiger Füllung">
            <a:extLst>
              <a:ext uri="{FF2B5EF4-FFF2-40B4-BE49-F238E27FC236}">
                <a16:creationId xmlns:a16="http://schemas.microsoft.com/office/drawing/2014/main" id="{A47384BB-1897-4A8E-A8C9-27BD0940A38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23528" y="4133352"/>
            <a:ext cx="262665" cy="262665"/>
          </a:xfrm>
          <a:prstGeom prst="rect">
            <a:avLst/>
          </a:prstGeom>
        </p:spPr>
      </p:pic>
      <p:pic>
        <p:nvPicPr>
          <p:cNvPr id="31" name="Grafik 30" descr="Kopf mit Zahnrädern mit einfarbiger Füllung">
            <a:extLst>
              <a:ext uri="{FF2B5EF4-FFF2-40B4-BE49-F238E27FC236}">
                <a16:creationId xmlns:a16="http://schemas.microsoft.com/office/drawing/2014/main" id="{23074583-ACFB-47A9-8B34-05612021C33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202162" y="2327894"/>
            <a:ext cx="262665" cy="262665"/>
          </a:xfrm>
          <a:prstGeom prst="rect">
            <a:avLst/>
          </a:prstGeom>
        </p:spPr>
      </p:pic>
      <p:pic>
        <p:nvPicPr>
          <p:cNvPr id="32" name="Grafik 31" descr="Workflow mit einfarbiger Füllung">
            <a:extLst>
              <a:ext uri="{FF2B5EF4-FFF2-40B4-BE49-F238E27FC236}">
                <a16:creationId xmlns:a16="http://schemas.microsoft.com/office/drawing/2014/main" id="{B361ABFD-5EBB-49F7-A5A7-4FAA2308706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197587" y="4148312"/>
            <a:ext cx="262665" cy="262665"/>
          </a:xfrm>
          <a:prstGeom prst="rect">
            <a:avLst/>
          </a:prstGeom>
        </p:spPr>
      </p:pic>
      <p:pic>
        <p:nvPicPr>
          <p:cNvPr id="33" name="Grafik 32" descr="Augen mit einfarbiger Füllung">
            <a:extLst>
              <a:ext uri="{FF2B5EF4-FFF2-40B4-BE49-F238E27FC236}">
                <a16:creationId xmlns:a16="http://schemas.microsoft.com/office/drawing/2014/main" id="{FF5F0395-A083-410A-8AD5-1F2C047CC064}"/>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303002" y="4163762"/>
            <a:ext cx="262666" cy="262666"/>
          </a:xfrm>
          <a:prstGeom prst="rect">
            <a:avLst/>
          </a:prstGeom>
        </p:spPr>
      </p:pic>
      <p:pic>
        <p:nvPicPr>
          <p:cNvPr id="6" name="Grafik 5">
            <a:extLst>
              <a:ext uri="{FF2B5EF4-FFF2-40B4-BE49-F238E27FC236}">
                <a16:creationId xmlns:a16="http://schemas.microsoft.com/office/drawing/2014/main" id="{BB590FDA-5CE1-465B-9AD2-94B3FAAD4378}"/>
              </a:ext>
            </a:extLst>
          </p:cNvPr>
          <p:cNvPicPr>
            <a:picLocks noChangeAspect="1"/>
          </p:cNvPicPr>
          <p:nvPr/>
        </p:nvPicPr>
        <p:blipFill>
          <a:blip r:embed="rId23"/>
          <a:stretch>
            <a:fillRect/>
          </a:stretch>
        </p:blipFill>
        <p:spPr>
          <a:xfrm>
            <a:off x="5039357" y="2998983"/>
            <a:ext cx="979807" cy="1623792"/>
          </a:xfrm>
          <a:prstGeom prst="rect">
            <a:avLst/>
          </a:prstGeom>
        </p:spPr>
      </p:pic>
    </p:spTree>
    <p:extLst>
      <p:ext uri="{BB962C8B-B14F-4D97-AF65-F5344CB8AC3E}">
        <p14:creationId xmlns:p14="http://schemas.microsoft.com/office/powerpoint/2010/main" val="387602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46C3A-B852-48E5-9DF2-7DB5ADC8EC94}"/>
              </a:ext>
            </a:extLst>
          </p:cNvPr>
          <p:cNvSpPr>
            <a:spLocks noGrp="1"/>
          </p:cNvSpPr>
          <p:nvPr>
            <p:ph type="title"/>
          </p:nvPr>
        </p:nvSpPr>
        <p:spPr>
          <a:solidFill>
            <a:schemeClr val="bg2">
              <a:alpha val="35000"/>
            </a:schemeClr>
          </a:solidFill>
        </p:spPr>
        <p:txBody>
          <a:bodyPr/>
          <a:lstStyle/>
          <a:p>
            <a:r>
              <a:rPr lang="de-CH"/>
              <a:t>Ensemble, toujours plus performants.</a:t>
            </a:r>
            <a:endParaRPr lang="de-CH" dirty="0"/>
          </a:p>
        </p:txBody>
      </p:sp>
      <p:sp>
        <p:nvSpPr>
          <p:cNvPr id="4" name="Titel 4">
            <a:extLst>
              <a:ext uri="{FF2B5EF4-FFF2-40B4-BE49-F238E27FC236}">
                <a16:creationId xmlns:a16="http://schemas.microsoft.com/office/drawing/2014/main" id="{E79DD3A9-1788-4C0E-A274-3FD8A920C32B}"/>
              </a:ext>
            </a:extLst>
          </p:cNvPr>
          <p:cNvSpPr txBox="1">
            <a:spLocks/>
          </p:cNvSpPr>
          <p:nvPr/>
        </p:nvSpPr>
        <p:spPr>
          <a:xfrm>
            <a:off x="328430" y="3078862"/>
            <a:ext cx="4370205" cy="1660731"/>
          </a:xfrm>
          <a:prstGeom prst="rect">
            <a:avLst/>
          </a:prstGeom>
          <a:noFill/>
          <a:ln>
            <a:noFill/>
          </a:ln>
        </p:spPr>
        <p:txBody>
          <a:bodyPr vert="horz" lIns="0" tIns="0" rIns="0" bIns="0" rtlCol="0" anchor="t">
            <a:noAutofit/>
          </a:bodyPr>
          <a:lstStyle>
            <a:lvl1pPr algn="l" defTabSz="477317" rtl="0" eaLnBrk="1" latinLnBrk="0" hangingPunct="1">
              <a:spcBef>
                <a:spcPct val="0"/>
              </a:spcBef>
              <a:buNone/>
              <a:defRPr sz="4000" b="0" kern="1200" cap="none">
                <a:solidFill>
                  <a:schemeClr val="accent5"/>
                </a:solidFill>
                <a:latin typeface="Arial"/>
                <a:ea typeface="+mj-ea"/>
                <a:cs typeface="Arial"/>
              </a:defRPr>
            </a:lvl1pPr>
          </a:lstStyle>
          <a:p>
            <a:r>
              <a:rPr lang="de-CH" sz="1200" b="1">
                <a:solidFill>
                  <a:schemeClr val="bg1"/>
                </a:solidFill>
              </a:rPr>
              <a:t>APG|SGA</a:t>
            </a:r>
            <a:r>
              <a:rPr lang="de-CH" sz="1200">
                <a:solidFill>
                  <a:schemeClr val="bg1"/>
                </a:solidFill>
              </a:rPr>
              <a:t>, Société Générale d'Affichage SA</a:t>
            </a:r>
            <a:br>
              <a:rPr lang="de-CH" sz="1200">
                <a:solidFill>
                  <a:schemeClr val="bg1"/>
                </a:solidFill>
              </a:rPr>
            </a:br>
            <a:r>
              <a:rPr lang="de-CH" sz="1200">
                <a:solidFill>
                  <a:schemeClr val="bg1"/>
                </a:solidFill>
              </a:rPr>
              <a:t>Giesshübelstrasse 4</a:t>
            </a:r>
          </a:p>
          <a:p>
            <a:r>
              <a:rPr lang="de-CH" sz="1200">
                <a:solidFill>
                  <a:schemeClr val="bg1"/>
                </a:solidFill>
              </a:rPr>
              <a:t>8027 Zürich</a:t>
            </a:r>
            <a:br>
              <a:rPr lang="de-CH" sz="1200" dirty="0">
                <a:solidFill>
                  <a:schemeClr val="bg1"/>
                </a:solidFill>
              </a:rPr>
            </a:br>
            <a:br>
              <a:rPr lang="de-CH" sz="1200" dirty="0">
                <a:solidFill>
                  <a:schemeClr val="bg1"/>
                </a:solidFill>
              </a:rPr>
            </a:br>
            <a:r>
              <a:rPr lang="de-CH" sz="1200" dirty="0">
                <a:solidFill>
                  <a:schemeClr val="bg1"/>
                </a:solidFill>
              </a:rPr>
              <a:t>www.apgsga.ch</a:t>
            </a:r>
            <a:br>
              <a:rPr lang="de-CH" sz="1200" dirty="0">
                <a:solidFill>
                  <a:schemeClr val="bg1"/>
                </a:solidFill>
              </a:rPr>
            </a:br>
            <a:endParaRPr lang="de-DE" sz="1200" dirty="0">
              <a:solidFill>
                <a:schemeClr val="bg1"/>
              </a:solidFill>
            </a:endParaRPr>
          </a:p>
        </p:txBody>
      </p:sp>
    </p:spTree>
    <p:extLst>
      <p:ext uri="{BB962C8B-B14F-4D97-AF65-F5344CB8AC3E}">
        <p14:creationId xmlns:p14="http://schemas.microsoft.com/office/powerpoint/2010/main" val="139394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B2C4172C-0808-4634-A65E-C0C0A356BB53}"/>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8217DA59-BE90-4BAD-B050-36D48C385F70}"/>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6A5AE98A-94B3-4C3F-8B00-CE2D0F45882B}"/>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75174FC-5118-4DD3-B44E-69745816FD4F}"/>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Sommaire « Expert »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b="1"/>
              <a:t>Situation initiale</a:t>
            </a:r>
          </a:p>
          <a:p>
            <a:r>
              <a:rPr lang="de-DE"/>
              <a:t>6 facteurs potentiels de perturbation   </a:t>
            </a:r>
          </a:p>
          <a:p>
            <a:r>
              <a:rPr lang="de-DE"/>
              <a:t>Synthèse</a:t>
            </a:r>
            <a:endParaRPr lang="de-DE" dirty="0"/>
          </a:p>
          <a:p>
            <a:pPr marL="255118" indent="-255118">
              <a:buFont typeface="+mj-lt"/>
              <a:buAutoNum type="arabicPeriod"/>
            </a:pPr>
            <a:endParaRPr lang="de-DE" dirty="0"/>
          </a:p>
        </p:txBody>
      </p:sp>
      <p:pic>
        <p:nvPicPr>
          <p:cNvPr id="12" name="Grafik 11">
            <a:extLst>
              <a:ext uri="{FF2B5EF4-FFF2-40B4-BE49-F238E27FC236}">
                <a16:creationId xmlns:a16="http://schemas.microsoft.com/office/drawing/2014/main" id="{B739335B-3BC4-422C-AB83-CD254B10AB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3" name="Rechteck: abgerundete Ecken 12">
            <a:extLst>
              <a:ext uri="{FF2B5EF4-FFF2-40B4-BE49-F238E27FC236}">
                <a16:creationId xmlns:a16="http://schemas.microsoft.com/office/drawing/2014/main" id="{331E3503-23D3-4D10-9824-3190F69499C9}"/>
              </a:ext>
            </a:extLst>
          </p:cNvPr>
          <p:cNvSpPr/>
          <p:nvPr/>
        </p:nvSpPr>
        <p:spPr>
          <a:xfrm>
            <a:off x="5564004" y="1860494"/>
            <a:ext cx="89520" cy="2364324"/>
          </a:xfrm>
          <a:prstGeom prst="roundRect">
            <a:avLst/>
          </a:prstGeom>
          <a:solidFill>
            <a:srgbClr val="4140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4" name="Picture 2" descr="Wegweiser | Kostenlose Icon">
            <a:extLst>
              <a:ext uri="{FF2B5EF4-FFF2-40B4-BE49-F238E27FC236}">
                <a16:creationId xmlns:a16="http://schemas.microsoft.com/office/drawing/2014/main" id="{802B0CE7-1D44-4158-9879-8B841E6302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1632" y="1861511"/>
            <a:ext cx="1214264" cy="1214264"/>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descr="Ein Bild, das Person, darstellend, Anzug, Linie enthält.&#10;&#10;Automatisch generierte Beschreibung">
            <a:extLst>
              <a:ext uri="{FF2B5EF4-FFF2-40B4-BE49-F238E27FC236}">
                <a16:creationId xmlns:a16="http://schemas.microsoft.com/office/drawing/2014/main" id="{E5F8BFF1-58F9-42D9-95CD-ECB65D8A1881}"/>
              </a:ext>
            </a:extLst>
          </p:cNvPr>
          <p:cNvPicPr>
            <a:picLocks noChangeAspect="1"/>
          </p:cNvPicPr>
          <p:nvPr/>
        </p:nvPicPr>
        <p:blipFill rotWithShape="1">
          <a:blip r:embed="rId5"/>
          <a:srcRect l="71538" r="16496" b="52800"/>
          <a:stretch/>
        </p:blipFill>
        <p:spPr>
          <a:xfrm>
            <a:off x="5777002" y="1936845"/>
            <a:ext cx="720080" cy="242773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2174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solidFill>
            <a:schemeClr val="accent6"/>
          </a:solidFill>
        </p:spPr>
        <p:txBody>
          <a:bodyPr/>
          <a:lstStyle/>
          <a:p>
            <a:r>
              <a:rPr lang="de-DE" dirty="0"/>
              <a:t> </a:t>
            </a:r>
          </a:p>
        </p:txBody>
      </p:sp>
      <p:sp>
        <p:nvSpPr>
          <p:cNvPr id="5" name="Titel 4"/>
          <p:cNvSpPr>
            <a:spLocks noGrp="1"/>
          </p:cNvSpPr>
          <p:nvPr>
            <p:ph type="title"/>
          </p:nvPr>
        </p:nvSpPr>
        <p:spPr/>
        <p:txBody>
          <a:bodyPr/>
          <a:lstStyle/>
          <a:p>
            <a:pPr>
              <a:spcBef>
                <a:spcPts val="0"/>
              </a:spcBef>
              <a:spcAft>
                <a:spcPts val="0"/>
              </a:spcAft>
            </a:pPr>
            <a:r>
              <a:rPr lang="de-CH" sz="3200">
                <a:solidFill>
                  <a:srgbClr val="FFFFFF"/>
                </a:solidFill>
              </a:rPr>
              <a:t>« </a:t>
            </a:r>
            <a:r>
              <a:rPr lang="fr-CH" sz="3200">
                <a:solidFill>
                  <a:srgbClr val="FFFFFF"/>
                </a:solidFill>
              </a:rPr>
              <a:t>Les messages publicitaires doivent être transmis sans fausse note et en toute clarté</a:t>
            </a:r>
            <a:r>
              <a:rPr lang="de-CH" sz="3200">
                <a:solidFill>
                  <a:srgbClr val="FFFFFF"/>
                </a:solidFill>
              </a:rPr>
              <a:t>. »</a:t>
            </a:r>
            <a:endParaRPr lang="de-DE" sz="3200" dirty="0">
              <a:solidFill>
                <a:srgbClr val="D1CCBD"/>
              </a:solidFill>
              <a:ea typeface="+mn-ea"/>
              <a:cs typeface="+mn-cs"/>
            </a:endParaRPr>
          </a:p>
        </p:txBody>
      </p:sp>
      <p:sp>
        <p:nvSpPr>
          <p:cNvPr id="7" name="Textplatzhalter 6"/>
          <p:cNvSpPr>
            <a:spLocks noGrp="1"/>
          </p:cNvSpPr>
          <p:nvPr>
            <p:ph type="body" sz="quarter" idx="14"/>
          </p:nvPr>
        </p:nvSpPr>
        <p:spPr>
          <a:solidFill>
            <a:schemeClr val="accent5"/>
          </a:solidFill>
        </p:spPr>
        <p:txBody>
          <a:bodyPr/>
          <a:lstStyle/>
          <a:p>
            <a:r>
              <a:rPr lang="de-DE" dirty="0"/>
              <a:t> </a:t>
            </a:r>
          </a:p>
        </p:txBody>
      </p:sp>
    </p:spTree>
    <p:extLst>
      <p:ext uri="{BB962C8B-B14F-4D97-AF65-F5344CB8AC3E}">
        <p14:creationId xmlns:p14="http://schemas.microsoft.com/office/powerpoint/2010/main" val="28257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5" descr="Ein Bild, das draußen, Natur, Wolke enthält.&#10;&#10;Automatisch generierte Beschreibung">
            <a:extLst>
              <a:ext uri="{FF2B5EF4-FFF2-40B4-BE49-F238E27FC236}">
                <a16:creationId xmlns:a16="http://schemas.microsoft.com/office/drawing/2014/main" id="{E7FD1EE7-38E3-4203-A817-FDCF8BF2D672}"/>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21" name="Rechteck 20">
            <a:extLst>
              <a:ext uri="{FF2B5EF4-FFF2-40B4-BE49-F238E27FC236}">
                <a16:creationId xmlns:a16="http://schemas.microsoft.com/office/drawing/2014/main" id="{669F4F45-B29A-4125-9325-A2AABEAA9154}"/>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2" name="Rechteck 21">
            <a:extLst>
              <a:ext uri="{FF2B5EF4-FFF2-40B4-BE49-F238E27FC236}">
                <a16:creationId xmlns:a16="http://schemas.microsoft.com/office/drawing/2014/main" id="{FEF30244-0EE9-45B1-B1C2-0AC76BB27E14}"/>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3" name="Rechteck 22">
            <a:extLst>
              <a:ext uri="{FF2B5EF4-FFF2-40B4-BE49-F238E27FC236}">
                <a16:creationId xmlns:a16="http://schemas.microsoft.com/office/drawing/2014/main" id="{54A76DF5-3440-4C14-8A47-FD983924BF77}"/>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1" name="Rechteck 30">
            <a:extLst>
              <a:ext uri="{FF2B5EF4-FFF2-40B4-BE49-F238E27FC236}">
                <a16:creationId xmlns:a16="http://schemas.microsoft.com/office/drawing/2014/main" id="{62A27AA3-DE1B-4154-AE0E-6FB15AE3A76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E8222B8-2554-4A2F-979E-6B0FCF1A5EB9}"/>
              </a:ext>
            </a:extLst>
          </p:cNvPr>
          <p:cNvSpPr>
            <a:spLocks noGrp="1"/>
          </p:cNvSpPr>
          <p:nvPr>
            <p:ph type="title"/>
          </p:nvPr>
        </p:nvSpPr>
        <p:spPr/>
        <p:txBody>
          <a:bodyPr/>
          <a:lstStyle/>
          <a:p>
            <a:r>
              <a:rPr lang="de-DE"/>
              <a:t>Réflexion de base </a:t>
            </a:r>
            <a:endParaRPr lang="de-CH" dirty="0"/>
          </a:p>
        </p:txBody>
      </p:sp>
      <p:pic>
        <p:nvPicPr>
          <p:cNvPr id="40" name="Grafik 39" descr="Ein Bild, das Text, Pflanze, Blatt enthält.&#10;&#10;Automatisch generierte Beschreibung">
            <a:extLst>
              <a:ext uri="{FF2B5EF4-FFF2-40B4-BE49-F238E27FC236}">
                <a16:creationId xmlns:a16="http://schemas.microsoft.com/office/drawing/2014/main" id="{65B85473-AF86-464B-AFDA-BFD8AF823271}"/>
              </a:ext>
            </a:extLst>
          </p:cNvPr>
          <p:cNvPicPr>
            <a:picLocks noChangeAspect="1"/>
          </p:cNvPicPr>
          <p:nvPr/>
        </p:nvPicPr>
        <p:blipFill rotWithShape="1">
          <a:blip r:embed="rId4"/>
          <a:srcRect l="39954" t="57179"/>
          <a:stretch/>
        </p:blipFill>
        <p:spPr>
          <a:xfrm>
            <a:off x="5235344" y="3265350"/>
            <a:ext cx="3903192" cy="555526"/>
          </a:xfrm>
          <a:prstGeom prst="rect">
            <a:avLst/>
          </a:prstGeom>
        </p:spPr>
      </p:pic>
      <p:sp>
        <p:nvSpPr>
          <p:cNvPr id="41" name="Rechteck 40">
            <a:extLst>
              <a:ext uri="{FF2B5EF4-FFF2-40B4-BE49-F238E27FC236}">
                <a16:creationId xmlns:a16="http://schemas.microsoft.com/office/drawing/2014/main" id="{3E16BDA4-78BE-4A0D-8B96-AA92B365957A}"/>
              </a:ext>
            </a:extLst>
          </p:cNvPr>
          <p:cNvSpPr/>
          <p:nvPr/>
        </p:nvSpPr>
        <p:spPr>
          <a:xfrm>
            <a:off x="5241292" y="3827670"/>
            <a:ext cx="3901499" cy="96664"/>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12" name="Grafik 11" descr="Ein Bild, das Tänzer, Sport enthält.&#10;&#10;Automatisch generierte Beschreibung">
            <a:extLst>
              <a:ext uri="{FF2B5EF4-FFF2-40B4-BE49-F238E27FC236}">
                <a16:creationId xmlns:a16="http://schemas.microsoft.com/office/drawing/2014/main" id="{DE6D5D03-72E6-40E7-BAED-E0AA3E0E8CD0}"/>
              </a:ext>
            </a:extLst>
          </p:cNvPr>
          <p:cNvPicPr>
            <a:picLocks/>
          </p:cNvPicPr>
          <p:nvPr/>
        </p:nvPicPr>
        <p:blipFill rotWithShape="1">
          <a:blip r:embed="rId5"/>
          <a:srcRect l="30766" r="47943" b="50882"/>
          <a:stretch/>
        </p:blipFill>
        <p:spPr>
          <a:xfrm flipH="1">
            <a:off x="2945979" y="2363678"/>
            <a:ext cx="1467629" cy="2053932"/>
          </a:xfrm>
          <a:prstGeom prst="rect">
            <a:avLst/>
          </a:prstGeom>
        </p:spPr>
      </p:pic>
      <p:pic>
        <p:nvPicPr>
          <p:cNvPr id="20" name="Grafik 19">
            <a:extLst>
              <a:ext uri="{FF2B5EF4-FFF2-40B4-BE49-F238E27FC236}">
                <a16:creationId xmlns:a16="http://schemas.microsoft.com/office/drawing/2014/main" id="{951A00DD-8154-4DDC-92E2-4E0F0A2F60C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052209" y="1829221"/>
            <a:ext cx="1512168" cy="2505759"/>
          </a:xfrm>
          <a:prstGeom prst="rect">
            <a:avLst/>
          </a:prstGeom>
          <a:effectLst/>
        </p:spPr>
      </p:pic>
      <p:sp>
        <p:nvSpPr>
          <p:cNvPr id="24" name="Textfeld 23">
            <a:extLst>
              <a:ext uri="{FF2B5EF4-FFF2-40B4-BE49-F238E27FC236}">
                <a16:creationId xmlns:a16="http://schemas.microsoft.com/office/drawing/2014/main" id="{455D3996-0584-4609-A4E5-282EB3C127F5}"/>
              </a:ext>
            </a:extLst>
          </p:cNvPr>
          <p:cNvSpPr txBox="1"/>
          <p:nvPr/>
        </p:nvSpPr>
        <p:spPr>
          <a:xfrm>
            <a:off x="323527" y="1026145"/>
            <a:ext cx="8155283" cy="137552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400" b="1" i="0" u="none" strike="noStrike" kern="1200" cap="none" spc="0" normalizeH="0" baseline="0" noProof="0">
                <a:ln>
                  <a:noFill/>
                </a:ln>
                <a:solidFill>
                  <a:srgbClr val="C3141E"/>
                </a:solidFill>
                <a:effectLst/>
                <a:uLnTx/>
                <a:uFillTx/>
                <a:latin typeface="Arial"/>
                <a:ea typeface="+mn-ea"/>
                <a:cs typeface="+mn-cs"/>
              </a:rPr>
              <a:t>La publicité est essentiellement basée sur l'acquisition du message et de la mémorisation</a:t>
            </a:r>
            <a:r>
              <a:rPr kumimoji="0" lang="de-CH" sz="1400" b="1" i="0" u="none" strike="noStrike" kern="1200" cap="none" spc="0" normalizeH="0" baseline="0" noProof="0">
                <a:ln>
                  <a:noFill/>
                </a:ln>
                <a:solidFill>
                  <a:srgbClr val="C3141E"/>
                </a:solidFill>
                <a:effectLst/>
                <a:uLnTx/>
                <a:uFillTx/>
                <a:latin typeface="Arial"/>
                <a:ea typeface="+mn-ea"/>
                <a:cs typeface="+mn-cs"/>
              </a:rPr>
              <a:t> </a:t>
            </a:r>
            <a:br>
              <a:rPr kumimoji="0" lang="de-CH" sz="1400" b="1" i="0" u="none" strike="noStrike" kern="1200" cap="none" spc="0" normalizeH="0" baseline="0" noProof="0">
                <a:ln>
                  <a:noFill/>
                </a:ln>
                <a:solidFill>
                  <a:srgbClr val="C3141E"/>
                </a:solidFill>
                <a:effectLst/>
                <a:uLnTx/>
                <a:uFillTx/>
                <a:latin typeface="Arial"/>
                <a:ea typeface="+mn-ea"/>
                <a:cs typeface="+mn-cs"/>
              </a:rPr>
            </a:br>
            <a:endParaRPr kumimoji="0" lang="de-DE"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200">
                <a:solidFill>
                  <a:srgbClr val="6D001D"/>
                </a:solidFill>
                <a:latin typeface="Arial"/>
              </a:rPr>
              <a:t>Lors de la transmission et du processus d'acquisition du message, des pertes d'efficacité </a:t>
            </a:r>
            <a:br>
              <a:rPr lang="fr-CH" sz="1200">
                <a:solidFill>
                  <a:srgbClr val="6D001D"/>
                </a:solidFill>
                <a:latin typeface="Arial"/>
              </a:rPr>
            </a:br>
            <a:r>
              <a:rPr lang="fr-CH" sz="1200">
                <a:solidFill>
                  <a:srgbClr val="6D001D"/>
                </a:solidFill>
                <a:latin typeface="Arial"/>
              </a:rPr>
              <a:t>imprévues peuvent se produire</a:t>
            </a:r>
            <a:br>
              <a:rPr lang="fr-CH" sz="1200">
                <a:solidFill>
                  <a:srgbClr val="6D001D"/>
                </a:solidFill>
                <a:latin typeface="Arial"/>
              </a:rPr>
            </a:br>
            <a:endParaRPr kumimoji="0" lang="de-CH" sz="6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L'effet publicitaire est atteint lorsque le message est compris rapidement et avec certitude. Le but doit être clair </a:t>
            </a:r>
            <a:br>
              <a:rPr kumimoji="0" lang="fr-CH" sz="1000" b="0" i="0" u="none" strike="noStrike" kern="1200" cap="none" spc="0" normalizeH="0" baseline="0" noProof="0">
                <a:ln>
                  <a:noFill/>
                </a:ln>
                <a:solidFill>
                  <a:srgbClr val="000000"/>
                </a:solidFill>
                <a:effectLst/>
                <a:uLnTx/>
                <a:uFillTx/>
                <a:latin typeface="Arial"/>
                <a:ea typeface="+mn-ea"/>
                <a:cs typeface="+mn-cs"/>
              </a:rPr>
            </a:br>
            <a:r>
              <a:rPr kumimoji="0" lang="fr-CH" sz="1000" b="0" i="0" u="none" strike="noStrike" kern="1200" cap="none" spc="0" normalizeH="0" baseline="0" noProof="0">
                <a:ln>
                  <a:noFill/>
                </a:ln>
                <a:solidFill>
                  <a:srgbClr val="000000"/>
                </a:solidFill>
                <a:effectLst/>
                <a:uLnTx/>
                <a:uFillTx/>
                <a:latin typeface="Arial"/>
                <a:ea typeface="+mn-ea"/>
                <a:cs typeface="+mn-cs"/>
              </a:rPr>
              <a:t>(promesse de performance) et la source du message (mandataire) également.</a:t>
            </a:r>
            <a:r>
              <a:rPr kumimoji="0" lang="de-CH" sz="1000" b="0" i="0" u="none" strike="noStrike" kern="1200" cap="none" spc="0" normalizeH="0" baseline="0" noProof="0">
                <a:ln>
                  <a:noFill/>
                </a:ln>
                <a:solidFill>
                  <a:srgbClr val="000000"/>
                </a:solidFill>
                <a:effectLst/>
                <a:uLnTx/>
                <a:uFillTx/>
                <a:latin typeface="Arial"/>
                <a:ea typeface="+mn-ea"/>
                <a:cs typeface="+mn-cs"/>
              </a:rPr>
              <a:t> </a:t>
            </a:r>
            <a:r>
              <a:rPr kumimoji="0" lang="fr-CH" sz="1000" b="0" i="0" u="none" strike="noStrike" kern="1200" cap="none" spc="0" normalizeH="0" baseline="0" noProof="0">
                <a:ln>
                  <a:noFill/>
                </a:ln>
                <a:solidFill>
                  <a:srgbClr val="000000"/>
                </a:solidFill>
                <a:effectLst/>
                <a:uLnTx/>
                <a:uFillTx/>
                <a:latin typeface="Arial"/>
                <a:ea typeface="+mn-ea"/>
                <a:cs typeface="+mn-cs"/>
              </a:rPr>
              <a:t>Il y a des pièges à éviter en </a:t>
            </a:r>
            <a:br>
              <a:rPr kumimoji="0" lang="fr-CH" sz="1000" b="0" i="0" u="none" strike="noStrike" kern="1200" cap="none" spc="0" normalizeH="0" baseline="0" noProof="0">
                <a:ln>
                  <a:noFill/>
                </a:ln>
                <a:solidFill>
                  <a:srgbClr val="000000"/>
                </a:solidFill>
                <a:effectLst/>
                <a:uLnTx/>
                <a:uFillTx/>
                <a:latin typeface="Arial"/>
                <a:ea typeface="+mn-ea"/>
                <a:cs typeface="+mn-cs"/>
              </a:rPr>
            </a:br>
            <a:r>
              <a:rPr kumimoji="0" lang="fr-CH" sz="1000" b="0" i="0" u="none" strike="noStrike" kern="1200" cap="none" spc="0" normalizeH="0" baseline="0" noProof="0">
                <a:ln>
                  <a:noFill/>
                </a:ln>
                <a:solidFill>
                  <a:srgbClr val="000000"/>
                </a:solidFill>
                <a:effectLst/>
                <a:uLnTx/>
                <a:uFillTx/>
                <a:latin typeface="Arial"/>
                <a:ea typeface="+mn-ea"/>
                <a:cs typeface="+mn-cs"/>
              </a:rPr>
              <a:t>raison d'erreurs imprévues au moment de la transmission.</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000000"/>
                </a:solidFill>
                <a:effectLst/>
                <a:uLnTx/>
                <a:uFillTx/>
                <a:latin typeface="Arial"/>
                <a:ea typeface="+mn-ea"/>
                <a:cs typeface="+mn-cs"/>
              </a:rPr>
              <a:t> </a:t>
            </a:r>
          </a:p>
        </p:txBody>
      </p:sp>
      <p:sp>
        <p:nvSpPr>
          <p:cNvPr id="19" name="Textfeld 18">
            <a:extLst>
              <a:ext uri="{FF2B5EF4-FFF2-40B4-BE49-F238E27FC236}">
                <a16:creationId xmlns:a16="http://schemas.microsoft.com/office/drawing/2014/main" id="{6AA605B4-2146-44DB-8DC8-4F3D87F6C3BC}"/>
              </a:ext>
            </a:extLst>
          </p:cNvPr>
          <p:cNvSpPr txBox="1"/>
          <p:nvPr/>
        </p:nvSpPr>
        <p:spPr>
          <a:xfrm>
            <a:off x="2035785" y="3490419"/>
            <a:ext cx="658756" cy="30546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Former</a:t>
            </a:r>
            <a:endParaRPr kumimoji="0" lang="de-CH" sz="800" b="1"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Apprendre</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Textfeld 24">
            <a:extLst>
              <a:ext uri="{FF2B5EF4-FFF2-40B4-BE49-F238E27FC236}">
                <a16:creationId xmlns:a16="http://schemas.microsoft.com/office/drawing/2014/main" id="{93C8CC2D-765B-4AE9-B020-45F730C8FC55}"/>
              </a:ext>
            </a:extLst>
          </p:cNvPr>
          <p:cNvSpPr txBox="1"/>
          <p:nvPr/>
        </p:nvSpPr>
        <p:spPr>
          <a:xfrm>
            <a:off x="1494803" y="2482307"/>
            <a:ext cx="721844" cy="30546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Activer </a:t>
            </a:r>
            <a:endParaRPr kumimoji="0" lang="de-CH" sz="800" b="1"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Se rappeler</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sp>
        <p:nvSpPr>
          <p:cNvPr id="27" name="Textfeld 26">
            <a:extLst>
              <a:ext uri="{FF2B5EF4-FFF2-40B4-BE49-F238E27FC236}">
                <a16:creationId xmlns:a16="http://schemas.microsoft.com/office/drawing/2014/main" id="{E33F7771-F7C0-4EC0-89DF-91F1BEF8B1B0}"/>
              </a:ext>
            </a:extLst>
          </p:cNvPr>
          <p:cNvSpPr txBox="1"/>
          <p:nvPr/>
        </p:nvSpPr>
        <p:spPr>
          <a:xfrm>
            <a:off x="3830833" y="2510879"/>
            <a:ext cx="914066" cy="262025"/>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Former </a:t>
            </a:r>
            <a:endParaRPr kumimoji="0" lang="de-CH" sz="800" b="1"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Apprendre</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sp>
        <p:nvSpPr>
          <p:cNvPr id="28" name="Textfeld 27">
            <a:extLst>
              <a:ext uri="{FF2B5EF4-FFF2-40B4-BE49-F238E27FC236}">
                <a16:creationId xmlns:a16="http://schemas.microsoft.com/office/drawing/2014/main" id="{D95D44F6-BB3F-4C1E-8423-75863DB2E4A6}"/>
              </a:ext>
            </a:extLst>
          </p:cNvPr>
          <p:cNvSpPr txBox="1"/>
          <p:nvPr/>
        </p:nvSpPr>
        <p:spPr>
          <a:xfrm>
            <a:off x="224545" y="3388097"/>
            <a:ext cx="646212" cy="335781"/>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Former</a:t>
            </a:r>
            <a:endParaRPr kumimoji="0" lang="de-CH" sz="800" b="1"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Apprendre </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sp>
        <p:nvSpPr>
          <p:cNvPr id="29" name="Textfeld 28">
            <a:extLst>
              <a:ext uri="{FF2B5EF4-FFF2-40B4-BE49-F238E27FC236}">
                <a16:creationId xmlns:a16="http://schemas.microsoft.com/office/drawing/2014/main" id="{90C9B948-358A-421F-8F89-5A9711C34039}"/>
              </a:ext>
            </a:extLst>
          </p:cNvPr>
          <p:cNvSpPr txBox="1"/>
          <p:nvPr/>
        </p:nvSpPr>
        <p:spPr>
          <a:xfrm>
            <a:off x="6357736" y="2361915"/>
            <a:ext cx="793533" cy="261596"/>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Réactiver </a:t>
            </a:r>
            <a:endParaRPr kumimoji="0" lang="de-CH" sz="800" b="1"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Garantir</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cxnSp>
        <p:nvCxnSpPr>
          <p:cNvPr id="32" name="Gerader Verbinder 31">
            <a:extLst>
              <a:ext uri="{FF2B5EF4-FFF2-40B4-BE49-F238E27FC236}">
                <a16:creationId xmlns:a16="http://schemas.microsoft.com/office/drawing/2014/main" id="{810B016C-5615-4DAD-A8C1-A277A013D8B8}"/>
              </a:ext>
            </a:extLst>
          </p:cNvPr>
          <p:cNvCxnSpPr/>
          <p:nvPr/>
        </p:nvCxnSpPr>
        <p:spPr>
          <a:xfrm>
            <a:off x="1438052" y="2496949"/>
            <a:ext cx="0" cy="277763"/>
          </a:xfrm>
          <a:prstGeom prst="line">
            <a:avLst/>
          </a:prstGeom>
          <a:ln/>
        </p:spPr>
        <p:style>
          <a:lnRef idx="1">
            <a:schemeClr val="accent5"/>
          </a:lnRef>
          <a:fillRef idx="0">
            <a:schemeClr val="accent5"/>
          </a:fillRef>
          <a:effectRef idx="0">
            <a:schemeClr val="accent5"/>
          </a:effectRef>
          <a:fontRef idx="minor">
            <a:schemeClr val="tx1"/>
          </a:fontRef>
        </p:style>
      </p:cxnSp>
      <p:cxnSp>
        <p:nvCxnSpPr>
          <p:cNvPr id="33" name="Gerader Verbinder 32">
            <a:extLst>
              <a:ext uri="{FF2B5EF4-FFF2-40B4-BE49-F238E27FC236}">
                <a16:creationId xmlns:a16="http://schemas.microsoft.com/office/drawing/2014/main" id="{8E598292-3FA4-4406-9D5A-324BE71A363F}"/>
              </a:ext>
            </a:extLst>
          </p:cNvPr>
          <p:cNvCxnSpPr/>
          <p:nvPr/>
        </p:nvCxnSpPr>
        <p:spPr>
          <a:xfrm>
            <a:off x="179512" y="3363838"/>
            <a:ext cx="0" cy="277763"/>
          </a:xfrm>
          <a:prstGeom prst="line">
            <a:avLst/>
          </a:prstGeom>
          <a:ln/>
        </p:spPr>
        <p:style>
          <a:lnRef idx="1">
            <a:schemeClr val="accent5"/>
          </a:lnRef>
          <a:fillRef idx="0">
            <a:schemeClr val="accent5"/>
          </a:fillRef>
          <a:effectRef idx="0">
            <a:schemeClr val="accent5"/>
          </a:effectRef>
          <a:fontRef idx="minor">
            <a:schemeClr val="tx1"/>
          </a:fontRef>
        </p:style>
      </p:cxnSp>
      <p:cxnSp>
        <p:nvCxnSpPr>
          <p:cNvPr id="34" name="Gerader Verbinder 33">
            <a:extLst>
              <a:ext uri="{FF2B5EF4-FFF2-40B4-BE49-F238E27FC236}">
                <a16:creationId xmlns:a16="http://schemas.microsoft.com/office/drawing/2014/main" id="{04A93303-F01A-4DF2-B84D-19DA9E4D9785}"/>
              </a:ext>
            </a:extLst>
          </p:cNvPr>
          <p:cNvCxnSpPr/>
          <p:nvPr/>
        </p:nvCxnSpPr>
        <p:spPr>
          <a:xfrm>
            <a:off x="1988394" y="3468260"/>
            <a:ext cx="0" cy="277763"/>
          </a:xfrm>
          <a:prstGeom prst="line">
            <a:avLst/>
          </a:prstGeom>
          <a:ln/>
        </p:spPr>
        <p:style>
          <a:lnRef idx="1">
            <a:schemeClr val="accent5"/>
          </a:lnRef>
          <a:fillRef idx="0">
            <a:schemeClr val="accent5"/>
          </a:fillRef>
          <a:effectRef idx="0">
            <a:schemeClr val="accent5"/>
          </a:effectRef>
          <a:fontRef idx="minor">
            <a:schemeClr val="tx1"/>
          </a:fontRef>
        </p:style>
      </p:cxnSp>
      <p:cxnSp>
        <p:nvCxnSpPr>
          <p:cNvPr id="35" name="Gerader Verbinder 34">
            <a:extLst>
              <a:ext uri="{FF2B5EF4-FFF2-40B4-BE49-F238E27FC236}">
                <a16:creationId xmlns:a16="http://schemas.microsoft.com/office/drawing/2014/main" id="{6ABCC398-3096-4638-9962-F2A5AC1091E0}"/>
              </a:ext>
            </a:extLst>
          </p:cNvPr>
          <p:cNvCxnSpPr/>
          <p:nvPr/>
        </p:nvCxnSpPr>
        <p:spPr>
          <a:xfrm>
            <a:off x="3787573" y="2499742"/>
            <a:ext cx="0" cy="277763"/>
          </a:xfrm>
          <a:prstGeom prst="line">
            <a:avLst/>
          </a:prstGeom>
          <a:ln/>
        </p:spPr>
        <p:style>
          <a:lnRef idx="1">
            <a:schemeClr val="accent5"/>
          </a:lnRef>
          <a:fillRef idx="0">
            <a:schemeClr val="accent5"/>
          </a:fillRef>
          <a:effectRef idx="0">
            <a:schemeClr val="accent5"/>
          </a:effectRef>
          <a:fontRef idx="minor">
            <a:schemeClr val="tx1"/>
          </a:fontRef>
        </p:style>
      </p:cxnSp>
      <p:cxnSp>
        <p:nvCxnSpPr>
          <p:cNvPr id="36" name="Gerader Verbinder 35">
            <a:extLst>
              <a:ext uri="{FF2B5EF4-FFF2-40B4-BE49-F238E27FC236}">
                <a16:creationId xmlns:a16="http://schemas.microsoft.com/office/drawing/2014/main" id="{65723B1C-4715-4AE0-A1CE-023487C15DA8}"/>
              </a:ext>
            </a:extLst>
          </p:cNvPr>
          <p:cNvCxnSpPr/>
          <p:nvPr/>
        </p:nvCxnSpPr>
        <p:spPr>
          <a:xfrm>
            <a:off x="6309903" y="2341034"/>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10" name="Grafik 9">
            <a:extLst>
              <a:ext uri="{FF2B5EF4-FFF2-40B4-BE49-F238E27FC236}">
                <a16:creationId xmlns:a16="http://schemas.microsoft.com/office/drawing/2014/main" id="{EA96252B-EA81-4226-8BD6-5FF1C3B8A69C}"/>
              </a:ext>
            </a:extLst>
          </p:cNvPr>
          <p:cNvPicPr>
            <a:picLocks noChangeAspect="1"/>
          </p:cNvPicPr>
          <p:nvPr/>
        </p:nvPicPr>
        <p:blipFill rotWithShape="1">
          <a:blip r:embed="rId7"/>
          <a:srcRect l="12679" t="-1352"/>
          <a:stretch/>
        </p:blipFill>
        <p:spPr>
          <a:xfrm>
            <a:off x="0" y="4644229"/>
            <a:ext cx="2954568" cy="210085"/>
          </a:xfrm>
          <a:prstGeom prst="rect">
            <a:avLst/>
          </a:prstGeom>
        </p:spPr>
      </p:pic>
      <p:pic>
        <p:nvPicPr>
          <p:cNvPr id="39" name="Grafik 38">
            <a:extLst>
              <a:ext uri="{FF2B5EF4-FFF2-40B4-BE49-F238E27FC236}">
                <a16:creationId xmlns:a16="http://schemas.microsoft.com/office/drawing/2014/main" id="{67B33ED8-848B-4EF2-A5B9-3CA2ACC5AED6}"/>
              </a:ext>
            </a:extLst>
          </p:cNvPr>
          <p:cNvPicPr>
            <a:picLocks noChangeAspect="1"/>
          </p:cNvPicPr>
          <p:nvPr/>
        </p:nvPicPr>
        <p:blipFill rotWithShape="1">
          <a:blip r:embed="rId7"/>
          <a:srcRect l="12679" t="-1352"/>
          <a:stretch/>
        </p:blipFill>
        <p:spPr>
          <a:xfrm>
            <a:off x="-5465" y="4906190"/>
            <a:ext cx="2896861" cy="210085"/>
          </a:xfrm>
          <a:prstGeom prst="rect">
            <a:avLst/>
          </a:prstGeom>
        </p:spPr>
      </p:pic>
      <p:pic>
        <p:nvPicPr>
          <p:cNvPr id="15" name="Grafik 14" descr="Ein Bild, das Spielzeug, Puppe, Vektorgrafiken enthält.&#10;&#10;Automatisch generierte Beschreibung">
            <a:extLst>
              <a:ext uri="{FF2B5EF4-FFF2-40B4-BE49-F238E27FC236}">
                <a16:creationId xmlns:a16="http://schemas.microsoft.com/office/drawing/2014/main" id="{B9071C6F-411E-4DAB-9AC9-4B19B61E96EB}"/>
              </a:ext>
            </a:extLst>
          </p:cNvPr>
          <p:cNvPicPr>
            <a:picLocks noChangeAspect="1"/>
          </p:cNvPicPr>
          <p:nvPr/>
        </p:nvPicPr>
        <p:blipFill>
          <a:blip r:embed="rId8"/>
          <a:stretch>
            <a:fillRect/>
          </a:stretch>
        </p:blipFill>
        <p:spPr>
          <a:xfrm>
            <a:off x="549699" y="2741829"/>
            <a:ext cx="1552310" cy="1930099"/>
          </a:xfrm>
          <a:prstGeom prst="rect">
            <a:avLst/>
          </a:prstGeom>
          <a:effectLst>
            <a:outerShdw blurRad="50800" dist="38100" dir="2700000" algn="tl" rotWithShape="0">
              <a:prstClr val="black">
                <a:alpha val="40000"/>
              </a:prstClr>
            </a:outerShdw>
          </a:effectLst>
        </p:spPr>
      </p:pic>
      <p:pic>
        <p:nvPicPr>
          <p:cNvPr id="43" name="Grafik 42">
            <a:extLst>
              <a:ext uri="{FF2B5EF4-FFF2-40B4-BE49-F238E27FC236}">
                <a16:creationId xmlns:a16="http://schemas.microsoft.com/office/drawing/2014/main" id="{31D77608-D785-466A-8821-A643842F3B32}"/>
              </a:ext>
            </a:extLst>
          </p:cNvPr>
          <p:cNvPicPr>
            <a:picLocks noChangeAspect="1"/>
          </p:cNvPicPr>
          <p:nvPr/>
        </p:nvPicPr>
        <p:blipFill rotWithShape="1">
          <a:blip r:embed="rId9"/>
          <a:srcRect l="6563" t="78205" r="75890"/>
          <a:stretch/>
        </p:blipFill>
        <p:spPr>
          <a:xfrm>
            <a:off x="4474045" y="2314847"/>
            <a:ext cx="1678200" cy="2111179"/>
          </a:xfrm>
          <a:prstGeom prst="rect">
            <a:avLst/>
          </a:prstGeom>
        </p:spPr>
      </p:pic>
      <p:pic>
        <p:nvPicPr>
          <p:cNvPr id="42" name="Grafik 41">
            <a:extLst>
              <a:ext uri="{FF2B5EF4-FFF2-40B4-BE49-F238E27FC236}">
                <a16:creationId xmlns:a16="http://schemas.microsoft.com/office/drawing/2014/main" id="{998EADC3-C059-4CED-A1F5-E293E46DE5C0}"/>
              </a:ext>
            </a:extLst>
          </p:cNvPr>
          <p:cNvPicPr>
            <a:picLocks noChangeAspect="1"/>
          </p:cNvPicPr>
          <p:nvPr/>
        </p:nvPicPr>
        <p:blipFill rotWithShape="1">
          <a:blip r:embed="rId9"/>
          <a:srcRect l="6717" t="78205" r="83700"/>
          <a:stretch/>
        </p:blipFill>
        <p:spPr>
          <a:xfrm>
            <a:off x="4997746" y="2741608"/>
            <a:ext cx="720078" cy="1658803"/>
          </a:xfrm>
          <a:prstGeom prst="rect">
            <a:avLst/>
          </a:prstGeom>
        </p:spPr>
      </p:pic>
      <p:pic>
        <p:nvPicPr>
          <p:cNvPr id="44" name="Grafik 43">
            <a:extLst>
              <a:ext uri="{FF2B5EF4-FFF2-40B4-BE49-F238E27FC236}">
                <a16:creationId xmlns:a16="http://schemas.microsoft.com/office/drawing/2014/main" id="{925A9FD9-35AB-4070-B96C-D6BC25DD8AE6}"/>
              </a:ext>
            </a:extLst>
          </p:cNvPr>
          <p:cNvPicPr>
            <a:picLocks noChangeAspect="1"/>
          </p:cNvPicPr>
          <p:nvPr/>
        </p:nvPicPr>
        <p:blipFill rotWithShape="1">
          <a:blip r:embed="rId10"/>
          <a:srcRect b="78953"/>
          <a:stretch/>
        </p:blipFill>
        <p:spPr>
          <a:xfrm>
            <a:off x="3129093" y="4644360"/>
            <a:ext cx="670618" cy="499140"/>
          </a:xfrm>
          <a:prstGeom prst="rect">
            <a:avLst/>
          </a:prstGeom>
        </p:spPr>
      </p:pic>
      <p:pic>
        <p:nvPicPr>
          <p:cNvPr id="4" name="Grafik 3" descr="Ein Bild, das Person, Gruppe enthält.&#10;&#10;Automatisch generierte Beschreibung">
            <a:extLst>
              <a:ext uri="{FF2B5EF4-FFF2-40B4-BE49-F238E27FC236}">
                <a16:creationId xmlns:a16="http://schemas.microsoft.com/office/drawing/2014/main" id="{81875610-FEFF-4E92-A252-8726865C9C47}"/>
              </a:ext>
            </a:extLst>
          </p:cNvPr>
          <p:cNvPicPr>
            <a:picLocks noChangeAspect="1"/>
          </p:cNvPicPr>
          <p:nvPr/>
        </p:nvPicPr>
        <p:blipFill rotWithShape="1">
          <a:blip r:embed="rId11"/>
          <a:srcRect l="78016" r="-72" b="50000"/>
          <a:stretch/>
        </p:blipFill>
        <p:spPr>
          <a:xfrm>
            <a:off x="5513135" y="2349503"/>
            <a:ext cx="1122464" cy="2116537"/>
          </a:xfrm>
          <a:prstGeom prst="rect">
            <a:avLst/>
          </a:prstGeom>
          <a:effectLst>
            <a:outerShdw blurRad="50800" dist="38100" dir="2700000" algn="tl" rotWithShape="0">
              <a:prstClr val="black">
                <a:alpha val="40000"/>
              </a:prstClr>
            </a:outerShdw>
          </a:effectLst>
        </p:spPr>
      </p:pic>
      <p:pic>
        <p:nvPicPr>
          <p:cNvPr id="6" name="Grafik 5" descr="Ein Bild, das Platz enthält.&#10;&#10;Automatisch generierte Beschreibung">
            <a:extLst>
              <a:ext uri="{FF2B5EF4-FFF2-40B4-BE49-F238E27FC236}">
                <a16:creationId xmlns:a16="http://schemas.microsoft.com/office/drawing/2014/main" id="{989005CB-F310-4CCA-85DF-0E626AE27BBD}"/>
              </a:ext>
            </a:extLst>
          </p:cNvPr>
          <p:cNvPicPr>
            <a:picLocks noChangeAspect="1"/>
          </p:cNvPicPr>
          <p:nvPr/>
        </p:nvPicPr>
        <p:blipFill rotWithShape="1">
          <a:blip r:embed="rId12"/>
          <a:srcRect l="20103" t="14389" r="19623" b="14737"/>
          <a:stretch/>
        </p:blipFill>
        <p:spPr>
          <a:xfrm>
            <a:off x="7208157" y="1884475"/>
            <a:ext cx="1213765" cy="1773443"/>
          </a:xfrm>
          <a:prstGeom prst="rect">
            <a:avLst/>
          </a:prstGeom>
        </p:spPr>
      </p:pic>
      <p:sp>
        <p:nvSpPr>
          <p:cNvPr id="7" name="Textfeld 6">
            <a:extLst>
              <a:ext uri="{FF2B5EF4-FFF2-40B4-BE49-F238E27FC236}">
                <a16:creationId xmlns:a16="http://schemas.microsoft.com/office/drawing/2014/main" id="{B44C7A4E-D0A9-480E-B52A-113C84C54BA5}"/>
              </a:ext>
            </a:extLst>
          </p:cNvPr>
          <p:cNvSpPr txBox="1"/>
          <p:nvPr/>
        </p:nvSpPr>
        <p:spPr>
          <a:xfrm>
            <a:off x="7189468" y="2933511"/>
            <a:ext cx="1213764" cy="792088"/>
          </a:xfrm>
          <a:prstGeom prst="rect">
            <a:avLst/>
          </a:prstGeom>
          <a:noFill/>
        </p:spPr>
        <p:txBody>
          <a:bodyPr wrap="square" lIns="0" tIns="0" rIns="0" bIns="0" rtlCol="0">
            <a:noAutofit/>
          </a:bodyPr>
          <a:lstStyle/>
          <a:p>
            <a:pPr algn="ctr"/>
            <a:endParaRPr lang="de-CH">
              <a:solidFill>
                <a:schemeClr val="bg1"/>
              </a:solidFill>
            </a:endParaRPr>
          </a:p>
          <a:p>
            <a:pPr algn="ctr"/>
            <a:r>
              <a:rPr lang="de-CH" sz="1200">
                <a:solidFill>
                  <a:schemeClr val="bg1"/>
                </a:solidFill>
              </a:rPr>
              <a:t>Mandataire</a:t>
            </a:r>
            <a:endParaRPr lang="de-CH" sz="1200" dirty="0" err="1">
              <a:solidFill>
                <a:schemeClr val="bg1"/>
              </a:solidFill>
            </a:endParaRPr>
          </a:p>
        </p:txBody>
      </p:sp>
      <p:sp>
        <p:nvSpPr>
          <p:cNvPr id="38" name="Textfeld 37">
            <a:extLst>
              <a:ext uri="{FF2B5EF4-FFF2-40B4-BE49-F238E27FC236}">
                <a16:creationId xmlns:a16="http://schemas.microsoft.com/office/drawing/2014/main" id="{2A1CDCEF-74E2-4587-BF61-455C1123664A}"/>
              </a:ext>
            </a:extLst>
          </p:cNvPr>
          <p:cNvSpPr txBox="1"/>
          <p:nvPr/>
        </p:nvSpPr>
        <p:spPr>
          <a:xfrm>
            <a:off x="7307218" y="1943202"/>
            <a:ext cx="1096014" cy="982212"/>
          </a:xfrm>
          <a:prstGeom prst="rect">
            <a:avLst/>
          </a:prstGeom>
          <a:noFill/>
        </p:spPr>
        <p:txBody>
          <a:bodyPr wrap="square" lIns="0" tIns="0" rIns="0" bIns="0" rtlCol="0">
            <a:noAutofit/>
          </a:bodyPr>
          <a:lstStyle/>
          <a:p>
            <a:endParaRPr lang="de-CH">
              <a:solidFill>
                <a:schemeClr val="bg1"/>
              </a:solidFill>
            </a:endParaRPr>
          </a:p>
          <a:p>
            <a:r>
              <a:rPr lang="de-CH" sz="1400">
                <a:solidFill>
                  <a:schemeClr val="bg1"/>
                </a:solidFill>
              </a:rPr>
              <a:t>Promesse de récompense </a:t>
            </a:r>
            <a:endParaRPr lang="de-CH" sz="1400" dirty="0" err="1">
              <a:solidFill>
                <a:schemeClr val="bg1"/>
              </a:solidFill>
            </a:endParaRPr>
          </a:p>
        </p:txBody>
      </p:sp>
    </p:spTree>
    <p:extLst>
      <p:ext uri="{BB962C8B-B14F-4D97-AF65-F5344CB8AC3E}">
        <p14:creationId xmlns:p14="http://schemas.microsoft.com/office/powerpoint/2010/main" val="189122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A7838A0-4546-4D72-974C-9A14F08729E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4845BC5A-E50B-4179-BC20-E6DA791697B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9B3D93DD-3309-4E1A-B812-4620CB5EB17D}"/>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0EAADE09-C920-4991-94C4-B50EAD1AF616}"/>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Sommaire « Expert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Situation initiale</a:t>
            </a:r>
          </a:p>
          <a:p>
            <a:r>
              <a:rPr lang="de-DE" b="1"/>
              <a:t>6 facteurs potentiels de perturbation </a:t>
            </a:r>
            <a:r>
              <a:rPr lang="de-CH" b="1"/>
              <a:t> </a:t>
            </a:r>
          </a:p>
          <a:p>
            <a:r>
              <a:rPr lang="de-DE"/>
              <a:t>Synthèse</a:t>
            </a:r>
            <a:endParaRPr lang="de-DE" dirty="0"/>
          </a:p>
          <a:p>
            <a:pPr marL="255118" indent="-255118">
              <a:buFont typeface="+mj-lt"/>
              <a:buAutoNum type="arabicPeriod"/>
            </a:pPr>
            <a:endParaRPr lang="de-DE" dirty="0"/>
          </a:p>
        </p:txBody>
      </p:sp>
      <p:pic>
        <p:nvPicPr>
          <p:cNvPr id="11" name="Grafik 10">
            <a:extLst>
              <a:ext uri="{FF2B5EF4-FFF2-40B4-BE49-F238E27FC236}">
                <a16:creationId xmlns:a16="http://schemas.microsoft.com/office/drawing/2014/main" id="{66465A62-1FC5-46D1-B66F-AA69077E106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46256" y="1834549"/>
            <a:ext cx="1512168" cy="2505759"/>
          </a:xfrm>
          <a:prstGeom prst="rect">
            <a:avLst/>
          </a:prstGeom>
          <a:effectLst/>
        </p:spPr>
      </p:pic>
      <p:pic>
        <p:nvPicPr>
          <p:cNvPr id="14" name="Grafik 13">
            <a:extLst>
              <a:ext uri="{FF2B5EF4-FFF2-40B4-BE49-F238E27FC236}">
                <a16:creationId xmlns:a16="http://schemas.microsoft.com/office/drawing/2014/main" id="{B43607E2-F565-427F-A485-C919A53B2CB6}"/>
              </a:ext>
            </a:extLst>
          </p:cNvPr>
          <p:cNvPicPr>
            <a:picLocks noChangeAspect="1"/>
          </p:cNvPicPr>
          <p:nvPr/>
        </p:nvPicPr>
        <p:blipFill rotWithShape="1">
          <a:blip r:embed="rId4"/>
          <a:srcRect r="81025" b="70549"/>
          <a:stretch/>
        </p:blipFill>
        <p:spPr>
          <a:xfrm>
            <a:off x="4562574" y="1235235"/>
            <a:ext cx="2114851" cy="3324712"/>
          </a:xfrm>
          <a:prstGeom prst="rect">
            <a:avLst/>
          </a:prstGeom>
        </p:spPr>
      </p:pic>
      <p:pic>
        <p:nvPicPr>
          <p:cNvPr id="4" name="Grafik 3" descr="Ein Bild, das Person, darstellend, Gruppe, Tänzer enthält.&#10;&#10;Automatisch generierte Beschreibung">
            <a:extLst>
              <a:ext uri="{FF2B5EF4-FFF2-40B4-BE49-F238E27FC236}">
                <a16:creationId xmlns:a16="http://schemas.microsoft.com/office/drawing/2014/main" id="{97647D40-4091-4834-B49D-224C9C05B9BA}"/>
              </a:ext>
            </a:extLst>
          </p:cNvPr>
          <p:cNvPicPr>
            <a:picLocks noChangeAspect="1"/>
          </p:cNvPicPr>
          <p:nvPr/>
        </p:nvPicPr>
        <p:blipFill rotWithShape="1">
          <a:blip r:embed="rId5"/>
          <a:srcRect l="22334" r="58300" b="50000"/>
          <a:stretch/>
        </p:blipFill>
        <p:spPr>
          <a:xfrm>
            <a:off x="6000897" y="2016225"/>
            <a:ext cx="1008112" cy="2571750"/>
          </a:xfrm>
          <a:prstGeom prst="rect">
            <a:avLst/>
          </a:prstGeom>
        </p:spPr>
      </p:pic>
    </p:spTree>
    <p:extLst>
      <p:ext uri="{BB962C8B-B14F-4D97-AF65-F5344CB8AC3E}">
        <p14:creationId xmlns:p14="http://schemas.microsoft.com/office/powerpoint/2010/main" val="73980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Grafik 60" descr="Ein Bild, das draußen, Natur, Wolke enthält.&#10;&#10;Automatisch generierte Beschreibung">
            <a:extLst>
              <a:ext uri="{FF2B5EF4-FFF2-40B4-BE49-F238E27FC236}">
                <a16:creationId xmlns:a16="http://schemas.microsoft.com/office/drawing/2014/main" id="{D34AA1D4-3040-457F-822D-322FD125917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62" name="Rechteck 61">
            <a:extLst>
              <a:ext uri="{FF2B5EF4-FFF2-40B4-BE49-F238E27FC236}">
                <a16:creationId xmlns:a16="http://schemas.microsoft.com/office/drawing/2014/main" id="{0BACC2E2-1D9A-418E-AFF7-773A266D050A}"/>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3" name="Rechteck 62">
            <a:extLst>
              <a:ext uri="{FF2B5EF4-FFF2-40B4-BE49-F238E27FC236}">
                <a16:creationId xmlns:a16="http://schemas.microsoft.com/office/drawing/2014/main" id="{E6950438-5524-40E9-8260-53E12AF48693}"/>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8" name="Rechteck 67">
            <a:extLst>
              <a:ext uri="{FF2B5EF4-FFF2-40B4-BE49-F238E27FC236}">
                <a16:creationId xmlns:a16="http://schemas.microsoft.com/office/drawing/2014/main" id="{852F5826-30AF-4470-8EBD-E034C1369B01}"/>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71" name="Textfeld 70">
            <a:extLst>
              <a:ext uri="{FF2B5EF4-FFF2-40B4-BE49-F238E27FC236}">
                <a16:creationId xmlns:a16="http://schemas.microsoft.com/office/drawing/2014/main" id="{49916B0D-0C82-45A1-9F76-865056242F09}"/>
              </a:ext>
            </a:extLst>
          </p:cNvPr>
          <p:cNvSpPr txBox="1"/>
          <p:nvPr/>
        </p:nvSpPr>
        <p:spPr>
          <a:xfrm>
            <a:off x="1282463" y="1419622"/>
            <a:ext cx="4576712" cy="508344"/>
          </a:xfrm>
          <a:prstGeom prst="rect">
            <a:avLst/>
          </a:prstGeom>
          <a:noFill/>
        </p:spPr>
        <p:txBody>
          <a:bodyPr wrap="square">
            <a:spAutoFit/>
          </a:bodyPr>
          <a:lstStyle/>
          <a:p>
            <a:pPr marL="0" indent="0">
              <a:lnSpc>
                <a:spcPct val="200000"/>
              </a:lnSpc>
              <a:buNone/>
            </a:pPr>
            <a:r>
              <a:rPr lang="de-CH"/>
              <a:t>Risque de confusion</a:t>
            </a:r>
            <a:endParaRPr lang="de-CH" dirty="0"/>
          </a:p>
        </p:txBody>
      </p:sp>
      <p:sp>
        <p:nvSpPr>
          <p:cNvPr id="75" name="Textfeld 74">
            <a:extLst>
              <a:ext uri="{FF2B5EF4-FFF2-40B4-BE49-F238E27FC236}">
                <a16:creationId xmlns:a16="http://schemas.microsoft.com/office/drawing/2014/main" id="{2CD77EB1-55A0-455E-876D-EDC03D2E8513}"/>
              </a:ext>
            </a:extLst>
          </p:cNvPr>
          <p:cNvSpPr txBox="1"/>
          <p:nvPr/>
        </p:nvSpPr>
        <p:spPr>
          <a:xfrm>
            <a:off x="1281528" y="2290004"/>
            <a:ext cx="4576712" cy="508344"/>
          </a:xfrm>
          <a:prstGeom prst="rect">
            <a:avLst/>
          </a:prstGeom>
          <a:noFill/>
        </p:spPr>
        <p:txBody>
          <a:bodyPr wrap="square">
            <a:spAutoFit/>
          </a:bodyPr>
          <a:lstStyle/>
          <a:p>
            <a:pPr marL="0" indent="0">
              <a:lnSpc>
                <a:spcPct val="200000"/>
              </a:lnSpc>
              <a:buNone/>
            </a:pPr>
            <a:r>
              <a:rPr lang="de-CH"/>
              <a:t>Mauvaises associations</a:t>
            </a:r>
            <a:endParaRPr lang="de-CH" dirty="0"/>
          </a:p>
        </p:txBody>
      </p:sp>
      <p:sp>
        <p:nvSpPr>
          <p:cNvPr id="73" name="Textfeld 72">
            <a:extLst>
              <a:ext uri="{FF2B5EF4-FFF2-40B4-BE49-F238E27FC236}">
                <a16:creationId xmlns:a16="http://schemas.microsoft.com/office/drawing/2014/main" id="{4C19CE9D-1632-49A0-8941-470689238244}"/>
              </a:ext>
            </a:extLst>
          </p:cNvPr>
          <p:cNvSpPr txBox="1"/>
          <p:nvPr/>
        </p:nvSpPr>
        <p:spPr>
          <a:xfrm>
            <a:off x="1279849" y="1860984"/>
            <a:ext cx="4576712" cy="508344"/>
          </a:xfrm>
          <a:prstGeom prst="rect">
            <a:avLst/>
          </a:prstGeom>
          <a:noFill/>
        </p:spPr>
        <p:txBody>
          <a:bodyPr wrap="square">
            <a:spAutoFit/>
          </a:bodyPr>
          <a:lstStyle/>
          <a:p>
            <a:pPr marL="0" indent="0">
              <a:lnSpc>
                <a:spcPct val="200000"/>
              </a:lnSpc>
              <a:buNone/>
            </a:pPr>
            <a:r>
              <a:rPr lang="de-CH"/>
              <a:t>Exclusion de groupes cibles</a:t>
            </a:r>
            <a:endParaRPr lang="de-CH" dirty="0"/>
          </a:p>
        </p:txBody>
      </p:sp>
      <p:pic>
        <p:nvPicPr>
          <p:cNvPr id="10" name="Grafik 9">
            <a:extLst>
              <a:ext uri="{FF2B5EF4-FFF2-40B4-BE49-F238E27FC236}">
                <a16:creationId xmlns:a16="http://schemas.microsoft.com/office/drawing/2014/main" id="{7FE700E2-BDD2-4628-8249-3E1639FEF91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74754" y="1426554"/>
            <a:ext cx="1957686" cy="3244011"/>
          </a:xfrm>
          <a:prstGeom prst="rect">
            <a:avLst/>
          </a:prstGeom>
          <a:effectLst/>
        </p:spPr>
      </p:pic>
      <p:sp>
        <p:nvSpPr>
          <p:cNvPr id="2" name="Titel 1"/>
          <p:cNvSpPr>
            <a:spLocks noGrp="1"/>
          </p:cNvSpPr>
          <p:nvPr>
            <p:ph type="title"/>
          </p:nvPr>
        </p:nvSpPr>
        <p:spPr>
          <a:xfrm>
            <a:off x="144000" y="-1"/>
            <a:ext cx="9009438" cy="1031359"/>
          </a:xfrm>
        </p:spPr>
        <p:txBody>
          <a:bodyPr anchor="ctr">
            <a:normAutofit/>
          </a:bodyPr>
          <a:lstStyle/>
          <a:p>
            <a:br>
              <a:rPr lang="de-DE" b="1"/>
            </a:br>
            <a:r>
              <a:rPr lang="de-DE" b="1"/>
              <a:t>6</a:t>
            </a:r>
            <a:r>
              <a:rPr lang="de-DE"/>
              <a:t> facteurs potentiels de perturbation  </a:t>
            </a:r>
            <a:br>
              <a:rPr lang="de-DE"/>
            </a:br>
            <a:r>
              <a:rPr lang="de-DE"/>
              <a:t> </a:t>
            </a:r>
            <a:endParaRPr lang="de-DE" dirty="0"/>
          </a:p>
        </p:txBody>
      </p:sp>
      <p:sp>
        <p:nvSpPr>
          <p:cNvPr id="12" name="Rechteck 11">
            <a:extLst>
              <a:ext uri="{FF2B5EF4-FFF2-40B4-BE49-F238E27FC236}">
                <a16:creationId xmlns:a16="http://schemas.microsoft.com/office/drawing/2014/main" id="{301545A9-32C5-4F35-B70C-D56CE408DCB5}"/>
              </a:ext>
            </a:extLst>
          </p:cNvPr>
          <p:cNvSpPr/>
          <p:nvPr/>
        </p:nvSpPr>
        <p:spPr>
          <a:xfrm>
            <a:off x="6786563" y="1514525"/>
            <a:ext cx="1552575" cy="2238375"/>
          </a:xfrm>
          <a:prstGeom prst="rect">
            <a:avLst/>
          </a:prstGeom>
          <a:solidFill>
            <a:schemeClr val="bg2"/>
          </a:solid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cxnSp>
        <p:nvCxnSpPr>
          <p:cNvPr id="16" name="Gerader Verbinder 15">
            <a:extLst>
              <a:ext uri="{FF2B5EF4-FFF2-40B4-BE49-F238E27FC236}">
                <a16:creationId xmlns:a16="http://schemas.microsoft.com/office/drawing/2014/main" id="{0CAEF02D-777F-4043-BEF6-5752C05C5A80}"/>
              </a:ext>
            </a:extLst>
          </p:cNvPr>
          <p:cNvCxnSpPr/>
          <p:nvPr/>
        </p:nvCxnSpPr>
        <p:spPr>
          <a:xfrm>
            <a:off x="7020272"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Gerader Verbinder 16">
            <a:extLst>
              <a:ext uri="{FF2B5EF4-FFF2-40B4-BE49-F238E27FC236}">
                <a16:creationId xmlns:a16="http://schemas.microsoft.com/office/drawing/2014/main" id="{5935C311-3C03-43A1-A310-52974A31847A}"/>
              </a:ext>
            </a:extLst>
          </p:cNvPr>
          <p:cNvCxnSpPr>
            <a:cxnSpLocks/>
          </p:cNvCxnSpPr>
          <p:nvPr/>
        </p:nvCxnSpPr>
        <p:spPr>
          <a:xfrm>
            <a:off x="7247034" y="192367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 name="Gerader Verbinder 18">
            <a:extLst>
              <a:ext uri="{FF2B5EF4-FFF2-40B4-BE49-F238E27FC236}">
                <a16:creationId xmlns:a16="http://schemas.microsoft.com/office/drawing/2014/main" id="{B758B202-CD40-44B6-9BC3-367870480427}"/>
              </a:ext>
            </a:extLst>
          </p:cNvPr>
          <p:cNvCxnSpPr>
            <a:cxnSpLocks/>
          </p:cNvCxnSpPr>
          <p:nvPr/>
        </p:nvCxnSpPr>
        <p:spPr>
          <a:xfrm>
            <a:off x="7396419" y="192367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1" name="Gerader Verbinder 20">
            <a:extLst>
              <a:ext uri="{FF2B5EF4-FFF2-40B4-BE49-F238E27FC236}">
                <a16:creationId xmlns:a16="http://schemas.microsoft.com/office/drawing/2014/main" id="{805F1DC5-CF76-410E-BB7D-D07BBB7AD5FB}"/>
              </a:ext>
            </a:extLst>
          </p:cNvPr>
          <p:cNvCxnSpPr/>
          <p:nvPr/>
        </p:nvCxnSpPr>
        <p:spPr>
          <a:xfrm>
            <a:off x="7524328"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Gerader Verbinder 21">
            <a:extLst>
              <a:ext uri="{FF2B5EF4-FFF2-40B4-BE49-F238E27FC236}">
                <a16:creationId xmlns:a16="http://schemas.microsoft.com/office/drawing/2014/main" id="{CD7C1C2B-D60E-4B76-9781-AA9E73FA752E}"/>
              </a:ext>
            </a:extLst>
          </p:cNvPr>
          <p:cNvCxnSpPr>
            <a:cxnSpLocks/>
          </p:cNvCxnSpPr>
          <p:nvPr/>
        </p:nvCxnSpPr>
        <p:spPr>
          <a:xfrm>
            <a:off x="7020272" y="199568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3" name="Gerader Verbinder 22">
            <a:extLst>
              <a:ext uri="{FF2B5EF4-FFF2-40B4-BE49-F238E27FC236}">
                <a16:creationId xmlns:a16="http://schemas.microsoft.com/office/drawing/2014/main" id="{C9A56FEE-767B-4D8A-A749-5C5B74B8EE29}"/>
              </a:ext>
            </a:extLst>
          </p:cNvPr>
          <p:cNvCxnSpPr>
            <a:cxnSpLocks/>
          </p:cNvCxnSpPr>
          <p:nvPr/>
        </p:nvCxnSpPr>
        <p:spPr>
          <a:xfrm>
            <a:off x="7169657" y="199568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4" name="Gerader Verbinder 23">
            <a:extLst>
              <a:ext uri="{FF2B5EF4-FFF2-40B4-BE49-F238E27FC236}">
                <a16:creationId xmlns:a16="http://schemas.microsoft.com/office/drawing/2014/main" id="{DEA3B932-1E8A-4071-97E7-A6D2299D742B}"/>
              </a:ext>
            </a:extLst>
          </p:cNvPr>
          <p:cNvCxnSpPr/>
          <p:nvPr/>
        </p:nvCxnSpPr>
        <p:spPr>
          <a:xfrm>
            <a:off x="7567624"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5" name="Gerader Verbinder 24">
            <a:extLst>
              <a:ext uri="{FF2B5EF4-FFF2-40B4-BE49-F238E27FC236}">
                <a16:creationId xmlns:a16="http://schemas.microsoft.com/office/drawing/2014/main" id="{E707338D-AEE5-4FC3-8947-AC3AF1601D35}"/>
              </a:ext>
            </a:extLst>
          </p:cNvPr>
          <p:cNvCxnSpPr/>
          <p:nvPr/>
        </p:nvCxnSpPr>
        <p:spPr>
          <a:xfrm>
            <a:off x="7321726"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6" name="Gerader Verbinder 25">
            <a:extLst>
              <a:ext uri="{FF2B5EF4-FFF2-40B4-BE49-F238E27FC236}">
                <a16:creationId xmlns:a16="http://schemas.microsoft.com/office/drawing/2014/main" id="{A072D67D-102E-4FED-A8E2-5EFECF684C71}"/>
              </a:ext>
            </a:extLst>
          </p:cNvPr>
          <p:cNvCxnSpPr/>
          <p:nvPr/>
        </p:nvCxnSpPr>
        <p:spPr>
          <a:xfrm>
            <a:off x="7236296" y="206551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7" name="Gerader Verbinder 26">
            <a:extLst>
              <a:ext uri="{FF2B5EF4-FFF2-40B4-BE49-F238E27FC236}">
                <a16:creationId xmlns:a16="http://schemas.microsoft.com/office/drawing/2014/main" id="{1DFE3B8F-CA1E-4B9E-B37D-EE8F2FB7B34D}"/>
              </a:ext>
            </a:extLst>
          </p:cNvPr>
          <p:cNvCxnSpPr>
            <a:cxnSpLocks/>
          </p:cNvCxnSpPr>
          <p:nvPr/>
        </p:nvCxnSpPr>
        <p:spPr>
          <a:xfrm>
            <a:off x="7020272"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8" name="Gerader Verbinder 27">
            <a:extLst>
              <a:ext uri="{FF2B5EF4-FFF2-40B4-BE49-F238E27FC236}">
                <a16:creationId xmlns:a16="http://schemas.microsoft.com/office/drawing/2014/main" id="{89E408FC-B37C-43A1-A5A7-D9DED9290CD5}"/>
              </a:ext>
            </a:extLst>
          </p:cNvPr>
          <p:cNvCxnSpPr>
            <a:cxnSpLocks/>
          </p:cNvCxnSpPr>
          <p:nvPr/>
        </p:nvCxnSpPr>
        <p:spPr>
          <a:xfrm>
            <a:off x="7103018"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9" name="Gerader Verbinder 28">
            <a:extLst>
              <a:ext uri="{FF2B5EF4-FFF2-40B4-BE49-F238E27FC236}">
                <a16:creationId xmlns:a16="http://schemas.microsoft.com/office/drawing/2014/main" id="{92B348BE-7ACC-45FE-9C74-E4368E24638A}"/>
              </a:ext>
            </a:extLst>
          </p:cNvPr>
          <p:cNvCxnSpPr/>
          <p:nvPr/>
        </p:nvCxnSpPr>
        <p:spPr>
          <a:xfrm>
            <a:off x="7020272"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0" name="Gerader Verbinder 29">
            <a:extLst>
              <a:ext uri="{FF2B5EF4-FFF2-40B4-BE49-F238E27FC236}">
                <a16:creationId xmlns:a16="http://schemas.microsoft.com/office/drawing/2014/main" id="{B4E28B84-ED2F-44DF-8EED-B821703AF051}"/>
              </a:ext>
            </a:extLst>
          </p:cNvPr>
          <p:cNvCxnSpPr>
            <a:cxnSpLocks/>
          </p:cNvCxnSpPr>
          <p:nvPr/>
        </p:nvCxnSpPr>
        <p:spPr>
          <a:xfrm>
            <a:off x="7247034" y="2213893"/>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1" name="Gerader Verbinder 30">
            <a:extLst>
              <a:ext uri="{FF2B5EF4-FFF2-40B4-BE49-F238E27FC236}">
                <a16:creationId xmlns:a16="http://schemas.microsoft.com/office/drawing/2014/main" id="{8E71DAB3-AE94-4BB4-8C9B-0E351D0EDBAE}"/>
              </a:ext>
            </a:extLst>
          </p:cNvPr>
          <p:cNvCxnSpPr>
            <a:cxnSpLocks/>
          </p:cNvCxnSpPr>
          <p:nvPr/>
        </p:nvCxnSpPr>
        <p:spPr>
          <a:xfrm>
            <a:off x="7396419" y="221389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2" name="Gerader Verbinder 31">
            <a:extLst>
              <a:ext uri="{FF2B5EF4-FFF2-40B4-BE49-F238E27FC236}">
                <a16:creationId xmlns:a16="http://schemas.microsoft.com/office/drawing/2014/main" id="{72D2D51E-0D32-482E-B72D-94D2DCC55A14}"/>
              </a:ext>
            </a:extLst>
          </p:cNvPr>
          <p:cNvCxnSpPr/>
          <p:nvPr/>
        </p:nvCxnSpPr>
        <p:spPr>
          <a:xfrm>
            <a:off x="7524328"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3" name="Gerader Verbinder 32">
            <a:extLst>
              <a:ext uri="{FF2B5EF4-FFF2-40B4-BE49-F238E27FC236}">
                <a16:creationId xmlns:a16="http://schemas.microsoft.com/office/drawing/2014/main" id="{B742982F-6BAF-4F54-9786-2064805304C4}"/>
              </a:ext>
            </a:extLst>
          </p:cNvPr>
          <p:cNvCxnSpPr>
            <a:cxnSpLocks/>
          </p:cNvCxnSpPr>
          <p:nvPr/>
        </p:nvCxnSpPr>
        <p:spPr>
          <a:xfrm>
            <a:off x="7020272" y="2285901"/>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4" name="Gerader Verbinder 33">
            <a:extLst>
              <a:ext uri="{FF2B5EF4-FFF2-40B4-BE49-F238E27FC236}">
                <a16:creationId xmlns:a16="http://schemas.microsoft.com/office/drawing/2014/main" id="{A8D1FB4D-E74E-4ED6-89F8-BAD8CB647D30}"/>
              </a:ext>
            </a:extLst>
          </p:cNvPr>
          <p:cNvCxnSpPr>
            <a:cxnSpLocks/>
          </p:cNvCxnSpPr>
          <p:nvPr/>
        </p:nvCxnSpPr>
        <p:spPr>
          <a:xfrm>
            <a:off x="7169657" y="228590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5" name="Gerader Verbinder 34">
            <a:extLst>
              <a:ext uri="{FF2B5EF4-FFF2-40B4-BE49-F238E27FC236}">
                <a16:creationId xmlns:a16="http://schemas.microsoft.com/office/drawing/2014/main" id="{49E5B1D9-4066-4D33-8BD1-0EA03C728F3B}"/>
              </a:ext>
            </a:extLst>
          </p:cNvPr>
          <p:cNvCxnSpPr/>
          <p:nvPr/>
        </p:nvCxnSpPr>
        <p:spPr>
          <a:xfrm>
            <a:off x="7567624"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6" name="Gerader Verbinder 35">
            <a:extLst>
              <a:ext uri="{FF2B5EF4-FFF2-40B4-BE49-F238E27FC236}">
                <a16:creationId xmlns:a16="http://schemas.microsoft.com/office/drawing/2014/main" id="{4F74088C-BD47-4E62-9AFF-45140730081A}"/>
              </a:ext>
            </a:extLst>
          </p:cNvPr>
          <p:cNvCxnSpPr/>
          <p:nvPr/>
        </p:nvCxnSpPr>
        <p:spPr>
          <a:xfrm>
            <a:off x="7321726"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7" name="Gerader Verbinder 36">
            <a:extLst>
              <a:ext uri="{FF2B5EF4-FFF2-40B4-BE49-F238E27FC236}">
                <a16:creationId xmlns:a16="http://schemas.microsoft.com/office/drawing/2014/main" id="{0A223722-E12B-4F8C-B5B0-128A7999F01E}"/>
              </a:ext>
            </a:extLst>
          </p:cNvPr>
          <p:cNvCxnSpPr/>
          <p:nvPr/>
        </p:nvCxnSpPr>
        <p:spPr>
          <a:xfrm>
            <a:off x="7236296"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8" name="Gerader Verbinder 37">
            <a:extLst>
              <a:ext uri="{FF2B5EF4-FFF2-40B4-BE49-F238E27FC236}">
                <a16:creationId xmlns:a16="http://schemas.microsoft.com/office/drawing/2014/main" id="{C54B7B3E-5BC6-4D16-AA78-0F6C5A140189}"/>
              </a:ext>
            </a:extLst>
          </p:cNvPr>
          <p:cNvCxnSpPr>
            <a:cxnSpLocks/>
          </p:cNvCxnSpPr>
          <p:nvPr/>
        </p:nvCxnSpPr>
        <p:spPr>
          <a:xfrm>
            <a:off x="7020272"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9" name="Gerader Verbinder 38">
            <a:extLst>
              <a:ext uri="{FF2B5EF4-FFF2-40B4-BE49-F238E27FC236}">
                <a16:creationId xmlns:a16="http://schemas.microsoft.com/office/drawing/2014/main" id="{D75A887B-41B4-4742-8A58-574DA6B4D737}"/>
              </a:ext>
            </a:extLst>
          </p:cNvPr>
          <p:cNvCxnSpPr>
            <a:cxnSpLocks/>
          </p:cNvCxnSpPr>
          <p:nvPr/>
        </p:nvCxnSpPr>
        <p:spPr>
          <a:xfrm>
            <a:off x="7103018"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0" name="Gerader Verbinder 39">
            <a:extLst>
              <a:ext uri="{FF2B5EF4-FFF2-40B4-BE49-F238E27FC236}">
                <a16:creationId xmlns:a16="http://schemas.microsoft.com/office/drawing/2014/main" id="{FB71C999-8E56-4725-9577-ECB989455896}"/>
              </a:ext>
            </a:extLst>
          </p:cNvPr>
          <p:cNvCxnSpPr/>
          <p:nvPr/>
        </p:nvCxnSpPr>
        <p:spPr>
          <a:xfrm>
            <a:off x="7020272"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1" name="Gerader Verbinder 40">
            <a:extLst>
              <a:ext uri="{FF2B5EF4-FFF2-40B4-BE49-F238E27FC236}">
                <a16:creationId xmlns:a16="http://schemas.microsoft.com/office/drawing/2014/main" id="{3EDB4D34-5941-4C6F-9904-862412D76456}"/>
              </a:ext>
            </a:extLst>
          </p:cNvPr>
          <p:cNvCxnSpPr>
            <a:cxnSpLocks/>
          </p:cNvCxnSpPr>
          <p:nvPr/>
        </p:nvCxnSpPr>
        <p:spPr>
          <a:xfrm>
            <a:off x="7247034" y="2571750"/>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2" name="Gerader Verbinder 41">
            <a:extLst>
              <a:ext uri="{FF2B5EF4-FFF2-40B4-BE49-F238E27FC236}">
                <a16:creationId xmlns:a16="http://schemas.microsoft.com/office/drawing/2014/main" id="{B2957ACE-CF9D-43B6-A508-1E226F1372A8}"/>
              </a:ext>
            </a:extLst>
          </p:cNvPr>
          <p:cNvCxnSpPr>
            <a:cxnSpLocks/>
          </p:cNvCxnSpPr>
          <p:nvPr/>
        </p:nvCxnSpPr>
        <p:spPr>
          <a:xfrm>
            <a:off x="7396419" y="2571750"/>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3" name="Gerader Verbinder 42">
            <a:extLst>
              <a:ext uri="{FF2B5EF4-FFF2-40B4-BE49-F238E27FC236}">
                <a16:creationId xmlns:a16="http://schemas.microsoft.com/office/drawing/2014/main" id="{16145B55-8A98-4CF8-BFF4-D76CC9EA0D21}"/>
              </a:ext>
            </a:extLst>
          </p:cNvPr>
          <p:cNvCxnSpPr/>
          <p:nvPr/>
        </p:nvCxnSpPr>
        <p:spPr>
          <a:xfrm>
            <a:off x="7524328"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4" name="Gerader Verbinder 43">
            <a:extLst>
              <a:ext uri="{FF2B5EF4-FFF2-40B4-BE49-F238E27FC236}">
                <a16:creationId xmlns:a16="http://schemas.microsoft.com/office/drawing/2014/main" id="{71DE98AF-1FE4-454C-8AC9-5CFE16C7C186}"/>
              </a:ext>
            </a:extLst>
          </p:cNvPr>
          <p:cNvCxnSpPr>
            <a:cxnSpLocks/>
          </p:cNvCxnSpPr>
          <p:nvPr/>
        </p:nvCxnSpPr>
        <p:spPr>
          <a:xfrm>
            <a:off x="7020272" y="264375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5" name="Gerader Verbinder 44">
            <a:extLst>
              <a:ext uri="{FF2B5EF4-FFF2-40B4-BE49-F238E27FC236}">
                <a16:creationId xmlns:a16="http://schemas.microsoft.com/office/drawing/2014/main" id="{709C219A-A319-4B13-9FD6-645C1A667666}"/>
              </a:ext>
            </a:extLst>
          </p:cNvPr>
          <p:cNvCxnSpPr>
            <a:cxnSpLocks/>
          </p:cNvCxnSpPr>
          <p:nvPr/>
        </p:nvCxnSpPr>
        <p:spPr>
          <a:xfrm>
            <a:off x="7169657" y="264375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6" name="Gerader Verbinder 45">
            <a:extLst>
              <a:ext uri="{FF2B5EF4-FFF2-40B4-BE49-F238E27FC236}">
                <a16:creationId xmlns:a16="http://schemas.microsoft.com/office/drawing/2014/main" id="{E4A317FC-4607-489A-879F-B1521C0FF1B7}"/>
              </a:ext>
            </a:extLst>
          </p:cNvPr>
          <p:cNvCxnSpPr/>
          <p:nvPr/>
        </p:nvCxnSpPr>
        <p:spPr>
          <a:xfrm>
            <a:off x="7567624"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7" name="Gerader Verbinder 46">
            <a:extLst>
              <a:ext uri="{FF2B5EF4-FFF2-40B4-BE49-F238E27FC236}">
                <a16:creationId xmlns:a16="http://schemas.microsoft.com/office/drawing/2014/main" id="{55F23D30-FBD2-4ADA-86EF-76CE048FC322}"/>
              </a:ext>
            </a:extLst>
          </p:cNvPr>
          <p:cNvCxnSpPr/>
          <p:nvPr/>
        </p:nvCxnSpPr>
        <p:spPr>
          <a:xfrm>
            <a:off x="7321726"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8" name="Gerader Verbinder 47">
            <a:extLst>
              <a:ext uri="{FF2B5EF4-FFF2-40B4-BE49-F238E27FC236}">
                <a16:creationId xmlns:a16="http://schemas.microsoft.com/office/drawing/2014/main" id="{CCB5F6AB-B145-415A-8C4E-4358BC32EB2C}"/>
              </a:ext>
            </a:extLst>
          </p:cNvPr>
          <p:cNvCxnSpPr/>
          <p:nvPr/>
        </p:nvCxnSpPr>
        <p:spPr>
          <a:xfrm>
            <a:off x="7236296" y="271358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9" name="Gerader Verbinder 48">
            <a:extLst>
              <a:ext uri="{FF2B5EF4-FFF2-40B4-BE49-F238E27FC236}">
                <a16:creationId xmlns:a16="http://schemas.microsoft.com/office/drawing/2014/main" id="{5E131243-1135-466B-A970-E4C8AFD3D35C}"/>
              </a:ext>
            </a:extLst>
          </p:cNvPr>
          <p:cNvCxnSpPr>
            <a:cxnSpLocks/>
          </p:cNvCxnSpPr>
          <p:nvPr/>
        </p:nvCxnSpPr>
        <p:spPr>
          <a:xfrm>
            <a:off x="7020272"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0" name="Gerader Verbinder 49">
            <a:extLst>
              <a:ext uri="{FF2B5EF4-FFF2-40B4-BE49-F238E27FC236}">
                <a16:creationId xmlns:a16="http://schemas.microsoft.com/office/drawing/2014/main" id="{5C51F208-DCB9-455C-A65D-8B6E6480FEED}"/>
              </a:ext>
            </a:extLst>
          </p:cNvPr>
          <p:cNvCxnSpPr>
            <a:cxnSpLocks/>
          </p:cNvCxnSpPr>
          <p:nvPr/>
        </p:nvCxnSpPr>
        <p:spPr>
          <a:xfrm>
            <a:off x="7103018"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1" name="Gerader Verbinder 50">
            <a:extLst>
              <a:ext uri="{FF2B5EF4-FFF2-40B4-BE49-F238E27FC236}">
                <a16:creationId xmlns:a16="http://schemas.microsoft.com/office/drawing/2014/main" id="{641E9EAB-9190-401F-8885-904F8F13E513}"/>
              </a:ext>
            </a:extLst>
          </p:cNvPr>
          <p:cNvCxnSpPr/>
          <p:nvPr/>
        </p:nvCxnSpPr>
        <p:spPr>
          <a:xfrm>
            <a:off x="7463058"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2" name="Gerader Verbinder 51">
            <a:extLst>
              <a:ext uri="{FF2B5EF4-FFF2-40B4-BE49-F238E27FC236}">
                <a16:creationId xmlns:a16="http://schemas.microsoft.com/office/drawing/2014/main" id="{D634ADD2-A0FB-45D5-A637-EBC5186EAD63}"/>
              </a:ext>
            </a:extLst>
          </p:cNvPr>
          <p:cNvCxnSpPr>
            <a:cxnSpLocks/>
          </p:cNvCxnSpPr>
          <p:nvPr/>
        </p:nvCxnSpPr>
        <p:spPr>
          <a:xfrm>
            <a:off x="7689820" y="235572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3" name="Gerader Verbinder 52">
            <a:extLst>
              <a:ext uri="{FF2B5EF4-FFF2-40B4-BE49-F238E27FC236}">
                <a16:creationId xmlns:a16="http://schemas.microsoft.com/office/drawing/2014/main" id="{CFE78E56-E1A2-4E41-9B89-9CB7F4BBC256}"/>
              </a:ext>
            </a:extLst>
          </p:cNvPr>
          <p:cNvCxnSpPr>
            <a:cxnSpLocks/>
          </p:cNvCxnSpPr>
          <p:nvPr/>
        </p:nvCxnSpPr>
        <p:spPr>
          <a:xfrm>
            <a:off x="7612443" y="2427734"/>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9" name="Textfeld 68">
            <a:extLst>
              <a:ext uri="{FF2B5EF4-FFF2-40B4-BE49-F238E27FC236}">
                <a16:creationId xmlns:a16="http://schemas.microsoft.com/office/drawing/2014/main" id="{97947E14-5C89-4D8B-8EEA-7963068FC9D6}"/>
              </a:ext>
            </a:extLst>
          </p:cNvPr>
          <p:cNvSpPr txBox="1"/>
          <p:nvPr/>
        </p:nvSpPr>
        <p:spPr>
          <a:xfrm>
            <a:off x="1279008" y="2746865"/>
            <a:ext cx="4576712" cy="508344"/>
          </a:xfrm>
          <a:prstGeom prst="rect">
            <a:avLst/>
          </a:prstGeom>
          <a:noFill/>
        </p:spPr>
        <p:txBody>
          <a:bodyPr wrap="square">
            <a:spAutoFit/>
          </a:bodyPr>
          <a:lstStyle/>
          <a:p>
            <a:pPr marL="0" indent="0">
              <a:lnSpc>
                <a:spcPct val="200000"/>
              </a:lnSpc>
              <a:buNone/>
            </a:pPr>
            <a:r>
              <a:rPr lang="fr-CH"/>
              <a:t>Pas d'impact de campagne</a:t>
            </a:r>
            <a:endParaRPr lang="de-CH" dirty="0"/>
          </a:p>
        </p:txBody>
      </p:sp>
      <p:sp>
        <p:nvSpPr>
          <p:cNvPr id="70" name="Textfeld 69">
            <a:extLst>
              <a:ext uri="{FF2B5EF4-FFF2-40B4-BE49-F238E27FC236}">
                <a16:creationId xmlns:a16="http://schemas.microsoft.com/office/drawing/2014/main" id="{E8C73C73-D455-47D9-8DEE-6DD29F4DC9D2}"/>
              </a:ext>
            </a:extLst>
          </p:cNvPr>
          <p:cNvSpPr txBox="1"/>
          <p:nvPr/>
        </p:nvSpPr>
        <p:spPr>
          <a:xfrm>
            <a:off x="1286724" y="3717248"/>
            <a:ext cx="4576712" cy="508344"/>
          </a:xfrm>
          <a:prstGeom prst="rect">
            <a:avLst/>
          </a:prstGeom>
          <a:noFill/>
        </p:spPr>
        <p:txBody>
          <a:bodyPr wrap="square">
            <a:spAutoFit/>
          </a:bodyPr>
          <a:lstStyle/>
          <a:p>
            <a:pPr marL="0" indent="0">
              <a:lnSpc>
                <a:spcPct val="200000"/>
              </a:lnSpc>
              <a:buNone/>
            </a:pPr>
            <a:r>
              <a:rPr lang="de-CH"/>
              <a:t>Aucune consistance</a:t>
            </a:r>
            <a:endParaRPr lang="de-CH" dirty="0"/>
          </a:p>
        </p:txBody>
      </p:sp>
      <p:sp>
        <p:nvSpPr>
          <p:cNvPr id="72" name="Textfeld 71">
            <a:extLst>
              <a:ext uri="{FF2B5EF4-FFF2-40B4-BE49-F238E27FC236}">
                <a16:creationId xmlns:a16="http://schemas.microsoft.com/office/drawing/2014/main" id="{A63DEB17-8F59-4ED4-AA28-9293D8746022}"/>
              </a:ext>
            </a:extLst>
          </p:cNvPr>
          <p:cNvSpPr txBox="1"/>
          <p:nvPr/>
        </p:nvSpPr>
        <p:spPr>
          <a:xfrm>
            <a:off x="1282866" y="3204478"/>
            <a:ext cx="4576712" cy="508344"/>
          </a:xfrm>
          <a:prstGeom prst="rect">
            <a:avLst/>
          </a:prstGeom>
          <a:noFill/>
        </p:spPr>
        <p:txBody>
          <a:bodyPr wrap="square">
            <a:spAutoFit/>
          </a:bodyPr>
          <a:lstStyle/>
          <a:p>
            <a:pPr marL="0" indent="0">
              <a:lnSpc>
                <a:spcPct val="200000"/>
              </a:lnSpc>
              <a:buNone/>
            </a:pPr>
            <a:r>
              <a:rPr lang="de-CH"/>
              <a:t>Focus visuel uniquement</a:t>
            </a:r>
            <a:endParaRPr lang="de-CH" dirty="0"/>
          </a:p>
        </p:txBody>
      </p:sp>
      <p:sp>
        <p:nvSpPr>
          <p:cNvPr id="74" name="Teilkreis 73">
            <a:extLst>
              <a:ext uri="{FF2B5EF4-FFF2-40B4-BE49-F238E27FC236}">
                <a16:creationId xmlns:a16="http://schemas.microsoft.com/office/drawing/2014/main" id="{9C100907-2851-464D-9491-2B23699D0BAC}"/>
              </a:ext>
            </a:extLst>
          </p:cNvPr>
          <p:cNvSpPr/>
          <p:nvPr/>
        </p:nvSpPr>
        <p:spPr>
          <a:xfrm>
            <a:off x="330163" y="1581593"/>
            <a:ext cx="396000" cy="396000"/>
          </a:xfrm>
          <a:prstGeom prst="pie">
            <a:avLst>
              <a:gd name="adj1" fmla="val 16168611"/>
              <a:gd name="adj2" fmla="val 1943740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76" name="Ellipse 75">
            <a:extLst>
              <a:ext uri="{FF2B5EF4-FFF2-40B4-BE49-F238E27FC236}">
                <a16:creationId xmlns:a16="http://schemas.microsoft.com/office/drawing/2014/main" id="{EB35304F-38B6-4C33-B81B-67FB1AEEA2AE}"/>
              </a:ext>
            </a:extLst>
          </p:cNvPr>
          <p:cNvSpPr/>
          <p:nvPr/>
        </p:nvSpPr>
        <p:spPr>
          <a:xfrm>
            <a:off x="418904" y="1626740"/>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77" name="Grafik 76" descr="Marke 1 mit einfarbiger Füllung">
            <a:extLst>
              <a:ext uri="{FF2B5EF4-FFF2-40B4-BE49-F238E27FC236}">
                <a16:creationId xmlns:a16="http://schemas.microsoft.com/office/drawing/2014/main" id="{70C40E9D-244E-4439-A249-63F38434C4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2008" y="1577878"/>
            <a:ext cx="398707" cy="398707"/>
          </a:xfrm>
          <a:prstGeom prst="rect">
            <a:avLst/>
          </a:prstGeom>
        </p:spPr>
      </p:pic>
      <p:sp>
        <p:nvSpPr>
          <p:cNvPr id="78" name="Teilkreis 77">
            <a:extLst>
              <a:ext uri="{FF2B5EF4-FFF2-40B4-BE49-F238E27FC236}">
                <a16:creationId xmlns:a16="http://schemas.microsoft.com/office/drawing/2014/main" id="{79A483B0-5FE8-4E5A-B17C-E3DB04C21117}"/>
              </a:ext>
            </a:extLst>
          </p:cNvPr>
          <p:cNvSpPr/>
          <p:nvPr/>
        </p:nvSpPr>
        <p:spPr>
          <a:xfrm>
            <a:off x="333361" y="3396385"/>
            <a:ext cx="396000" cy="396000"/>
          </a:xfrm>
          <a:prstGeom prst="pie">
            <a:avLst>
              <a:gd name="adj1" fmla="val 16176424"/>
              <a:gd name="adj2" fmla="val 1166731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79" name="Ellipse 78">
            <a:extLst>
              <a:ext uri="{FF2B5EF4-FFF2-40B4-BE49-F238E27FC236}">
                <a16:creationId xmlns:a16="http://schemas.microsoft.com/office/drawing/2014/main" id="{83B564EF-C1FE-429C-8D50-D56E84700B16}"/>
              </a:ext>
            </a:extLst>
          </p:cNvPr>
          <p:cNvSpPr/>
          <p:nvPr/>
        </p:nvSpPr>
        <p:spPr>
          <a:xfrm>
            <a:off x="409453" y="3452802"/>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80" name="Grafik 79" descr="Marke 5 mit einfarbiger Füllung">
            <a:extLst>
              <a:ext uri="{FF2B5EF4-FFF2-40B4-BE49-F238E27FC236}">
                <a16:creationId xmlns:a16="http://schemas.microsoft.com/office/drawing/2014/main" id="{9552D29A-B6FD-4745-A971-EFF4F576549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5373" y="3384786"/>
            <a:ext cx="398707" cy="398707"/>
          </a:xfrm>
          <a:prstGeom prst="rect">
            <a:avLst/>
          </a:prstGeom>
        </p:spPr>
      </p:pic>
      <p:sp>
        <p:nvSpPr>
          <p:cNvPr id="81" name="Teilkreis 80">
            <a:extLst>
              <a:ext uri="{FF2B5EF4-FFF2-40B4-BE49-F238E27FC236}">
                <a16:creationId xmlns:a16="http://schemas.microsoft.com/office/drawing/2014/main" id="{4DE85E7B-0C89-4B49-8C60-6DE9111BC444}"/>
              </a:ext>
            </a:extLst>
          </p:cNvPr>
          <p:cNvSpPr/>
          <p:nvPr/>
        </p:nvSpPr>
        <p:spPr>
          <a:xfrm>
            <a:off x="328996" y="2919063"/>
            <a:ext cx="396000" cy="396000"/>
          </a:xfrm>
          <a:prstGeom prst="pie">
            <a:avLst>
              <a:gd name="adj1" fmla="val 16402435"/>
              <a:gd name="adj2" fmla="val 7985026"/>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82" name="Ellipse 81">
            <a:extLst>
              <a:ext uri="{FF2B5EF4-FFF2-40B4-BE49-F238E27FC236}">
                <a16:creationId xmlns:a16="http://schemas.microsoft.com/office/drawing/2014/main" id="{38474402-F46D-484F-A65B-663245D07FC8}"/>
              </a:ext>
            </a:extLst>
          </p:cNvPr>
          <p:cNvSpPr/>
          <p:nvPr/>
        </p:nvSpPr>
        <p:spPr>
          <a:xfrm>
            <a:off x="395135" y="2986401"/>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83" name="Grafik 82" descr="Marke 4 mit einfarbiger Füllung">
            <a:extLst>
              <a:ext uri="{FF2B5EF4-FFF2-40B4-BE49-F238E27FC236}">
                <a16:creationId xmlns:a16="http://schemas.microsoft.com/office/drawing/2014/main" id="{A4034482-BA0E-49BF-AA82-5E82A484542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2431" y="2913047"/>
            <a:ext cx="398707" cy="398707"/>
          </a:xfrm>
          <a:prstGeom prst="rect">
            <a:avLst/>
          </a:prstGeom>
        </p:spPr>
      </p:pic>
      <p:sp>
        <p:nvSpPr>
          <p:cNvPr id="84" name="Teilkreis 83">
            <a:extLst>
              <a:ext uri="{FF2B5EF4-FFF2-40B4-BE49-F238E27FC236}">
                <a16:creationId xmlns:a16="http://schemas.microsoft.com/office/drawing/2014/main" id="{5554F141-5189-4E50-9B51-0DAFDA317C29}"/>
              </a:ext>
            </a:extLst>
          </p:cNvPr>
          <p:cNvSpPr/>
          <p:nvPr/>
        </p:nvSpPr>
        <p:spPr>
          <a:xfrm>
            <a:off x="323528" y="2466756"/>
            <a:ext cx="396000" cy="396000"/>
          </a:xfrm>
          <a:prstGeom prst="pie">
            <a:avLst>
              <a:gd name="adj1" fmla="val 16167530"/>
              <a:gd name="adj2" fmla="val 3322985"/>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85" name="Ellipse 84">
            <a:extLst>
              <a:ext uri="{FF2B5EF4-FFF2-40B4-BE49-F238E27FC236}">
                <a16:creationId xmlns:a16="http://schemas.microsoft.com/office/drawing/2014/main" id="{3C7E0614-8B24-42E0-B3B5-E7B8BD54400E}"/>
              </a:ext>
            </a:extLst>
          </p:cNvPr>
          <p:cNvSpPr/>
          <p:nvPr/>
        </p:nvSpPr>
        <p:spPr>
          <a:xfrm>
            <a:off x="399910" y="2535082"/>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86" name="Grafik 85" descr="Marke 3 mit einfarbiger Füllung">
            <a:extLst>
              <a:ext uri="{FF2B5EF4-FFF2-40B4-BE49-F238E27FC236}">
                <a16:creationId xmlns:a16="http://schemas.microsoft.com/office/drawing/2014/main" id="{A9896723-B58B-4EB6-920B-3BBA5425216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8808" y="2461728"/>
            <a:ext cx="398707" cy="398707"/>
          </a:xfrm>
          <a:prstGeom prst="rect">
            <a:avLst/>
          </a:prstGeom>
        </p:spPr>
      </p:pic>
      <p:sp>
        <p:nvSpPr>
          <p:cNvPr id="87" name="Teilkreis 86">
            <a:extLst>
              <a:ext uri="{FF2B5EF4-FFF2-40B4-BE49-F238E27FC236}">
                <a16:creationId xmlns:a16="http://schemas.microsoft.com/office/drawing/2014/main" id="{1341BFCC-72A7-40B3-AE80-F0FE30522380}"/>
              </a:ext>
            </a:extLst>
          </p:cNvPr>
          <p:cNvSpPr/>
          <p:nvPr/>
        </p:nvSpPr>
        <p:spPr>
          <a:xfrm>
            <a:off x="328866" y="2022163"/>
            <a:ext cx="396000" cy="396000"/>
          </a:xfrm>
          <a:prstGeom prst="pie">
            <a:avLst>
              <a:gd name="adj1" fmla="val 16199657"/>
              <a:gd name="adj2" fmla="val 2155041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88" name="Ellipse 87">
            <a:extLst>
              <a:ext uri="{FF2B5EF4-FFF2-40B4-BE49-F238E27FC236}">
                <a16:creationId xmlns:a16="http://schemas.microsoft.com/office/drawing/2014/main" id="{2C732FFD-1052-44A9-BDE1-EEE7FFD733A0}"/>
              </a:ext>
            </a:extLst>
          </p:cNvPr>
          <p:cNvSpPr/>
          <p:nvPr/>
        </p:nvSpPr>
        <p:spPr>
          <a:xfrm>
            <a:off x="418904" y="2078907"/>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89" name="Grafik 88" descr="Abzeichen mit einfarbiger Füllung">
            <a:extLst>
              <a:ext uri="{FF2B5EF4-FFF2-40B4-BE49-F238E27FC236}">
                <a16:creationId xmlns:a16="http://schemas.microsoft.com/office/drawing/2014/main" id="{BA525DCA-1D3A-4A44-A6D4-94357B30281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8809" y="2014735"/>
            <a:ext cx="398707" cy="398707"/>
          </a:xfrm>
          <a:prstGeom prst="rect">
            <a:avLst/>
          </a:prstGeom>
        </p:spPr>
      </p:pic>
      <p:sp>
        <p:nvSpPr>
          <p:cNvPr id="90" name="Teilkreis 89">
            <a:extLst>
              <a:ext uri="{FF2B5EF4-FFF2-40B4-BE49-F238E27FC236}">
                <a16:creationId xmlns:a16="http://schemas.microsoft.com/office/drawing/2014/main" id="{2E82B087-9F4C-4142-BFA2-99F9E5DCE31D}"/>
              </a:ext>
            </a:extLst>
          </p:cNvPr>
          <p:cNvSpPr/>
          <p:nvPr/>
        </p:nvSpPr>
        <p:spPr>
          <a:xfrm>
            <a:off x="332861" y="3868124"/>
            <a:ext cx="396000" cy="396000"/>
          </a:xfrm>
          <a:prstGeom prst="pie">
            <a:avLst>
              <a:gd name="adj1" fmla="val 16205733"/>
              <a:gd name="adj2" fmla="val 16200000"/>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1" name="Ellipse 90">
            <a:extLst>
              <a:ext uri="{FF2B5EF4-FFF2-40B4-BE49-F238E27FC236}">
                <a16:creationId xmlns:a16="http://schemas.microsoft.com/office/drawing/2014/main" id="{AC543BF6-9673-4342-9940-5C83A2AC10F5}"/>
              </a:ext>
            </a:extLst>
          </p:cNvPr>
          <p:cNvSpPr/>
          <p:nvPr/>
        </p:nvSpPr>
        <p:spPr>
          <a:xfrm>
            <a:off x="403516" y="3935538"/>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92" name="Grafik 91" descr="Marke 6 mit einfarbiger Füllung">
            <a:extLst>
              <a:ext uri="{FF2B5EF4-FFF2-40B4-BE49-F238E27FC236}">
                <a16:creationId xmlns:a16="http://schemas.microsoft.com/office/drawing/2014/main" id="{340EC50E-573F-4091-847F-409091820D6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0252" y="3865417"/>
            <a:ext cx="398707" cy="398707"/>
          </a:xfrm>
          <a:prstGeom prst="rect">
            <a:avLst/>
          </a:prstGeom>
        </p:spPr>
      </p:pic>
      <p:pic>
        <p:nvPicPr>
          <p:cNvPr id="4" name="Grafik 3" descr="Gehirn im Kopf mit einfarbiger Füllung">
            <a:extLst>
              <a:ext uri="{FF2B5EF4-FFF2-40B4-BE49-F238E27FC236}">
                <a16:creationId xmlns:a16="http://schemas.microsoft.com/office/drawing/2014/main" id="{44FA875A-C4CD-40B4-86DB-037495DA2DF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87450" y="1634634"/>
            <a:ext cx="265464" cy="265464"/>
          </a:xfrm>
          <a:prstGeom prst="rect">
            <a:avLst/>
          </a:prstGeom>
        </p:spPr>
      </p:pic>
      <p:pic>
        <p:nvPicPr>
          <p:cNvPr id="7" name="Grafik 6" descr="Gruppe mit einfarbiger Füllung">
            <a:extLst>
              <a:ext uri="{FF2B5EF4-FFF2-40B4-BE49-F238E27FC236}">
                <a16:creationId xmlns:a16="http://schemas.microsoft.com/office/drawing/2014/main" id="{7084AB9C-700A-4E8A-BEF2-B57CDB64D7F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66119" y="2110186"/>
            <a:ext cx="170562" cy="170562"/>
          </a:xfrm>
          <a:prstGeom prst="rect">
            <a:avLst/>
          </a:prstGeom>
        </p:spPr>
      </p:pic>
      <p:pic>
        <p:nvPicPr>
          <p:cNvPr id="18" name="Grafik 17" descr="Frau schulterzuckend mit einfarbiger Füllung">
            <a:extLst>
              <a:ext uri="{FF2B5EF4-FFF2-40B4-BE49-F238E27FC236}">
                <a16:creationId xmlns:a16="http://schemas.microsoft.com/office/drawing/2014/main" id="{81E2B0D3-5DDB-4967-B6AB-09136C9A8F6A}"/>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78344" y="2105419"/>
            <a:ext cx="197067" cy="197067"/>
          </a:xfrm>
          <a:prstGeom prst="rect">
            <a:avLst/>
          </a:prstGeom>
        </p:spPr>
      </p:pic>
      <p:pic>
        <p:nvPicPr>
          <p:cNvPr id="56" name="Grafik 55" descr="Blind mit einfarbiger Füllung">
            <a:extLst>
              <a:ext uri="{FF2B5EF4-FFF2-40B4-BE49-F238E27FC236}">
                <a16:creationId xmlns:a16="http://schemas.microsoft.com/office/drawing/2014/main" id="{DEDEBE21-33F0-4CDB-80A4-6F6AC05507FE}"/>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02544" y="2956818"/>
            <a:ext cx="262665" cy="262665"/>
          </a:xfrm>
          <a:prstGeom prst="rect">
            <a:avLst/>
          </a:prstGeom>
        </p:spPr>
      </p:pic>
      <p:pic>
        <p:nvPicPr>
          <p:cNvPr id="93" name="Grafik 92" descr="Kopf mit Zahnrädern mit einfarbiger Füllung">
            <a:extLst>
              <a:ext uri="{FF2B5EF4-FFF2-40B4-BE49-F238E27FC236}">
                <a16:creationId xmlns:a16="http://schemas.microsoft.com/office/drawing/2014/main" id="{3D368559-D46E-4FBE-A8BE-9980BE5388A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97043" y="2502379"/>
            <a:ext cx="262665" cy="262665"/>
          </a:xfrm>
          <a:prstGeom prst="rect">
            <a:avLst/>
          </a:prstGeom>
        </p:spPr>
      </p:pic>
      <p:pic>
        <p:nvPicPr>
          <p:cNvPr id="99" name="Grafik 98" descr="Workflow mit einfarbiger Füllung">
            <a:extLst>
              <a:ext uri="{FF2B5EF4-FFF2-40B4-BE49-F238E27FC236}">
                <a16:creationId xmlns:a16="http://schemas.microsoft.com/office/drawing/2014/main" id="{1A93C92C-1590-47D1-BD2D-88FAD56DA561}"/>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08347" y="3923339"/>
            <a:ext cx="262665" cy="262665"/>
          </a:xfrm>
          <a:prstGeom prst="rect">
            <a:avLst/>
          </a:prstGeom>
        </p:spPr>
      </p:pic>
      <p:pic>
        <p:nvPicPr>
          <p:cNvPr id="105" name="Grafik 104" descr="Augen mit einfarbiger Füllung">
            <a:extLst>
              <a:ext uri="{FF2B5EF4-FFF2-40B4-BE49-F238E27FC236}">
                <a16:creationId xmlns:a16="http://schemas.microsoft.com/office/drawing/2014/main" id="{76229594-AA70-4CE5-B205-8C2A4176D6C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05521" y="3413250"/>
            <a:ext cx="262666" cy="262666"/>
          </a:xfrm>
          <a:prstGeom prst="rect">
            <a:avLst/>
          </a:prstGeom>
        </p:spPr>
      </p:pic>
      <p:pic>
        <p:nvPicPr>
          <p:cNvPr id="107" name="Grafik 106">
            <a:extLst>
              <a:ext uri="{FF2B5EF4-FFF2-40B4-BE49-F238E27FC236}">
                <a16:creationId xmlns:a16="http://schemas.microsoft.com/office/drawing/2014/main" id="{EF0F781C-F969-43EC-A5A9-395F9272C8DC}"/>
              </a:ext>
            </a:extLst>
          </p:cNvPr>
          <p:cNvPicPr>
            <a:picLocks noChangeAspect="1"/>
          </p:cNvPicPr>
          <p:nvPr/>
        </p:nvPicPr>
        <p:blipFill>
          <a:blip r:embed="rId30"/>
          <a:stretch>
            <a:fillRect/>
          </a:stretch>
        </p:blipFill>
        <p:spPr>
          <a:xfrm>
            <a:off x="5292350" y="1891613"/>
            <a:ext cx="1563624" cy="28581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9725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Facteur de perturbation </a:t>
            </a:r>
            <a:r>
              <a:rPr lang="de-DE" sz="1800" b="1" dirty="0">
                <a:solidFill>
                  <a:schemeClr val="accent6"/>
                </a:solidFill>
              </a:rPr>
              <a:t>1</a:t>
            </a:r>
            <a:br>
              <a:rPr lang="de-DE"/>
            </a:br>
            <a:r>
              <a:rPr lang="de-CH"/>
              <a:t>Risque de confusion</a:t>
            </a:r>
            <a:endParaRPr lang="de-DE" dirty="0"/>
          </a:p>
        </p:txBody>
      </p:sp>
    </p:spTree>
    <p:extLst>
      <p:ext uri="{BB962C8B-B14F-4D97-AF65-F5344CB8AC3E}">
        <p14:creationId xmlns:p14="http://schemas.microsoft.com/office/powerpoint/2010/main" val="176495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Risque de confusion</a:t>
            </a:r>
            <a:r>
              <a:rPr kumimoji="0" lang="de-CH" sz="2400" b="0" i="0" u="none" strike="noStrike" kern="1200" cap="none" spc="0" normalizeH="0" baseline="0" noProof="0">
                <a:ln>
                  <a:noFill/>
                </a:ln>
                <a:solidFill>
                  <a:srgbClr val="C3141E"/>
                </a:solidFill>
                <a:effectLst/>
                <a:uLnTx/>
                <a:uFillTx/>
                <a:latin typeface="Arial"/>
                <a:ea typeface="+mj-ea"/>
                <a:cs typeface="Arial"/>
              </a:rPr>
              <a:t> </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latin typeface="Arial"/>
                <a:ea typeface="+mj-ea"/>
                <a:cs typeface="Arial"/>
              </a:rPr>
              <a:t>Notre cerveau associe instantanément une publicité à une entreprise reconnue grâce à des codes appris</a:t>
            </a:r>
            <a:r>
              <a:rPr kumimoji="0" lang="de-DE" sz="1400" b="0" i="0" u="none" strike="noStrike" kern="1200" cap="none" spc="0" normalizeH="0" baseline="0" noProof="0">
                <a:ln>
                  <a:noFill/>
                </a:ln>
                <a:solidFill>
                  <a:srgbClr val="C3141E"/>
                </a:solidFill>
                <a:effectLst/>
                <a:uLnTx/>
                <a:uFillTx/>
                <a:latin typeface="Arial"/>
                <a:ea typeface="+mj-ea"/>
                <a:cs typeface="Arial"/>
              </a:rPr>
              <a:t>    </a:t>
            </a:r>
            <a:endParaRPr lang="de-CH" dirty="0"/>
          </a:p>
        </p:txBody>
      </p:sp>
      <p:pic>
        <p:nvPicPr>
          <p:cNvPr id="15" name="Grafik 14">
            <a:extLst>
              <a:ext uri="{FF2B5EF4-FFF2-40B4-BE49-F238E27FC236}">
                <a16:creationId xmlns:a16="http://schemas.microsoft.com/office/drawing/2014/main" id="{9448108C-9FF7-4580-B593-9CEE66B2EE9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6" name="Grafik 15">
            <a:extLst>
              <a:ext uri="{FF2B5EF4-FFF2-40B4-BE49-F238E27FC236}">
                <a16:creationId xmlns:a16="http://schemas.microsoft.com/office/drawing/2014/main" id="{43237B1B-B2E6-499D-8C09-A8E684995E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7" name="Textfeld 16">
            <a:extLst>
              <a:ext uri="{FF2B5EF4-FFF2-40B4-BE49-F238E27FC236}">
                <a16:creationId xmlns:a16="http://schemas.microsoft.com/office/drawing/2014/main" id="{0C1F9FA0-9DC5-4299-BC41-994E86B353C9}"/>
              </a:ext>
            </a:extLst>
          </p:cNvPr>
          <p:cNvSpPr txBox="1"/>
          <p:nvPr/>
        </p:nvSpPr>
        <p:spPr>
          <a:xfrm>
            <a:off x="5166065" y="1059705"/>
            <a:ext cx="1620179" cy="504056"/>
          </a:xfrm>
          <a:prstGeom prst="rect">
            <a:avLst/>
          </a:prstGeom>
          <a:noFill/>
        </p:spPr>
        <p:txBody>
          <a:bodyPr wrap="square" lIns="0" tIns="0" rIns="0" bIns="0" rtlCol="0">
            <a:noAutofit/>
          </a:bodyPr>
          <a:lstStyle/>
          <a:p>
            <a:pPr algn="ctr"/>
            <a:r>
              <a:rPr lang="fr-CH" sz="950"/>
              <a:t>Risque de confusion avec une marque établie dans le secteur des télécommunications</a:t>
            </a:r>
            <a:endParaRPr lang="de-CH" sz="950" dirty="0"/>
          </a:p>
        </p:txBody>
      </p:sp>
      <p:sp>
        <p:nvSpPr>
          <p:cNvPr id="18" name="Textfeld 17">
            <a:extLst>
              <a:ext uri="{FF2B5EF4-FFF2-40B4-BE49-F238E27FC236}">
                <a16:creationId xmlns:a16="http://schemas.microsoft.com/office/drawing/2014/main" id="{8A014BD6-16C6-4A1C-A96C-D5C59EBEB2B2}"/>
              </a:ext>
            </a:extLst>
          </p:cNvPr>
          <p:cNvSpPr txBox="1"/>
          <p:nvPr/>
        </p:nvSpPr>
        <p:spPr>
          <a:xfrm>
            <a:off x="6935554" y="1062575"/>
            <a:ext cx="1841113" cy="504056"/>
          </a:xfrm>
          <a:prstGeom prst="rect">
            <a:avLst/>
          </a:prstGeom>
          <a:noFill/>
        </p:spPr>
        <p:txBody>
          <a:bodyPr wrap="square" lIns="0" tIns="0" rIns="0" bIns="0" rtlCol="0">
            <a:noAutofit/>
          </a:bodyPr>
          <a:lstStyle/>
          <a:p>
            <a:pPr algn="ctr"/>
            <a:r>
              <a:rPr lang="fr-CH" sz="950"/>
              <a:t>Risque de confusion avec une marque établie dans le domaine de la mode ou de l'optique</a:t>
            </a:r>
            <a:endParaRPr lang="de-CH" sz="950" dirty="0"/>
          </a:p>
        </p:txBody>
      </p:sp>
      <p:sp>
        <p:nvSpPr>
          <p:cNvPr id="20" name="L-Form 19">
            <a:extLst>
              <a:ext uri="{FF2B5EF4-FFF2-40B4-BE49-F238E27FC236}">
                <a16:creationId xmlns:a16="http://schemas.microsoft.com/office/drawing/2014/main" id="{B00D4053-C9E8-459F-A45E-72B1EFDCA96E}"/>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0" name="Grafik 29" descr="Ein Bild, das Text, Pflanze, Blatt enthält.&#10;&#10;Automatisch generierte Beschreibung">
            <a:extLst>
              <a:ext uri="{FF2B5EF4-FFF2-40B4-BE49-F238E27FC236}">
                <a16:creationId xmlns:a16="http://schemas.microsoft.com/office/drawing/2014/main" id="{18E95525-7D09-4AD3-9DE7-789E1DD36FA6}"/>
              </a:ext>
            </a:extLst>
          </p:cNvPr>
          <p:cNvPicPr>
            <a:picLocks noChangeAspect="1"/>
          </p:cNvPicPr>
          <p:nvPr/>
        </p:nvPicPr>
        <p:blipFill rotWithShape="1">
          <a:blip r:embed="rId4"/>
          <a:srcRect t="57179"/>
          <a:stretch/>
        </p:blipFill>
        <p:spPr>
          <a:xfrm>
            <a:off x="-9438" y="3476981"/>
            <a:ext cx="4318286" cy="698441"/>
          </a:xfrm>
          <a:prstGeom prst="rect">
            <a:avLst/>
          </a:prstGeom>
        </p:spPr>
      </p:pic>
      <p:sp>
        <p:nvSpPr>
          <p:cNvPr id="21" name="L-Form 20">
            <a:extLst>
              <a:ext uri="{FF2B5EF4-FFF2-40B4-BE49-F238E27FC236}">
                <a16:creationId xmlns:a16="http://schemas.microsoft.com/office/drawing/2014/main" id="{D7CA94EF-0150-4A1B-B779-16EB92B10CCF}"/>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7" name="Grafik 6" descr="Ein Bild, das Text, Person enthält.&#10;&#10;Automatisch generierte Beschreibung">
            <a:extLst>
              <a:ext uri="{FF2B5EF4-FFF2-40B4-BE49-F238E27FC236}">
                <a16:creationId xmlns:a16="http://schemas.microsoft.com/office/drawing/2014/main" id="{31E37F5C-AA11-441B-9654-9ECF200F8BA3}"/>
              </a:ext>
            </a:extLst>
          </p:cNvPr>
          <p:cNvPicPr>
            <a:picLocks noChangeAspect="1"/>
          </p:cNvPicPr>
          <p:nvPr/>
        </p:nvPicPr>
        <p:blipFill>
          <a:blip r:embed="rId5"/>
          <a:stretch>
            <a:fillRect/>
          </a:stretch>
        </p:blipFill>
        <p:spPr>
          <a:xfrm>
            <a:off x="7245930" y="1927836"/>
            <a:ext cx="1223136" cy="1786325"/>
          </a:xfrm>
          <a:prstGeom prst="rect">
            <a:avLst/>
          </a:prstGeom>
        </p:spPr>
      </p:pic>
      <p:pic>
        <p:nvPicPr>
          <p:cNvPr id="14" name="Grafik 13">
            <a:extLst>
              <a:ext uri="{FF2B5EF4-FFF2-40B4-BE49-F238E27FC236}">
                <a16:creationId xmlns:a16="http://schemas.microsoft.com/office/drawing/2014/main" id="{6AC948C0-173A-4FBD-9136-B9A598CA40F0}"/>
              </a:ext>
            </a:extLst>
          </p:cNvPr>
          <p:cNvPicPr>
            <a:picLocks noChangeAspect="1"/>
          </p:cNvPicPr>
          <p:nvPr/>
        </p:nvPicPr>
        <p:blipFill>
          <a:blip r:embed="rId6"/>
          <a:stretch>
            <a:fillRect/>
          </a:stretch>
        </p:blipFill>
        <p:spPr>
          <a:xfrm>
            <a:off x="5376880" y="1933856"/>
            <a:ext cx="1212560" cy="1770878"/>
          </a:xfrm>
          <a:prstGeom prst="rect">
            <a:avLst/>
          </a:prstGeom>
        </p:spPr>
      </p:pic>
      <p:pic>
        <p:nvPicPr>
          <p:cNvPr id="25" name="Grafik 24" descr="Ein Bild, das Luft, ausführend, Fahrrad, mehrere enthält.&#10;&#10;Automatisch generierte Beschreibung">
            <a:extLst>
              <a:ext uri="{FF2B5EF4-FFF2-40B4-BE49-F238E27FC236}">
                <a16:creationId xmlns:a16="http://schemas.microsoft.com/office/drawing/2014/main" id="{8466DE01-6363-472A-A0C5-37ECB66D7191}"/>
              </a:ext>
            </a:extLst>
          </p:cNvPr>
          <p:cNvPicPr>
            <a:picLocks noChangeAspect="1"/>
          </p:cNvPicPr>
          <p:nvPr/>
        </p:nvPicPr>
        <p:blipFill rotWithShape="1">
          <a:blip r:embed="rId7"/>
          <a:srcRect t="56429" r="76775"/>
          <a:stretch/>
        </p:blipFill>
        <p:spPr>
          <a:xfrm>
            <a:off x="1876651" y="2364278"/>
            <a:ext cx="2695349" cy="2477552"/>
          </a:xfrm>
          <a:prstGeom prst="rect">
            <a:avLst/>
          </a:prstGeom>
          <a:effectLst>
            <a:outerShdw blurRad="50800" dist="38100" dir="2700000" algn="tl" rotWithShape="0">
              <a:prstClr val="black">
                <a:alpha val="40000"/>
              </a:prstClr>
            </a:outerShdw>
          </a:effectLst>
        </p:spPr>
      </p:pic>
      <p:pic>
        <p:nvPicPr>
          <p:cNvPr id="27" name="Grafik 26">
            <a:extLst>
              <a:ext uri="{FF2B5EF4-FFF2-40B4-BE49-F238E27FC236}">
                <a16:creationId xmlns:a16="http://schemas.microsoft.com/office/drawing/2014/main" id="{828EEC04-0ADC-4352-95E5-18A4E43AB524}"/>
              </a:ext>
            </a:extLst>
          </p:cNvPr>
          <p:cNvPicPr>
            <a:picLocks noChangeAspect="1"/>
          </p:cNvPicPr>
          <p:nvPr/>
        </p:nvPicPr>
        <p:blipFill rotWithShape="1">
          <a:blip r:embed="rId8"/>
          <a:srcRect l="82760" b="71859"/>
          <a:stretch/>
        </p:blipFill>
        <p:spPr>
          <a:xfrm>
            <a:off x="-16722" y="1131590"/>
            <a:ext cx="2025802" cy="3349261"/>
          </a:xfrm>
          <a:prstGeom prst="rect">
            <a:avLst/>
          </a:prstGeom>
        </p:spPr>
      </p:pic>
      <p:pic>
        <p:nvPicPr>
          <p:cNvPr id="31" name="Picture 4" descr="Blumen - Kostenlose Ökologie und umwelt Icons">
            <a:extLst>
              <a:ext uri="{FF2B5EF4-FFF2-40B4-BE49-F238E27FC236}">
                <a16:creationId xmlns:a16="http://schemas.microsoft.com/office/drawing/2014/main" id="{DFCC0763-63F2-4244-AE49-37D3D0BD87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73106" y="3466209"/>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꽃 - 무료 자연개 아이콘">
            <a:extLst>
              <a:ext uri="{FF2B5EF4-FFF2-40B4-BE49-F238E27FC236}">
                <a16:creationId xmlns:a16="http://schemas.microsoft.com/office/drawing/2014/main" id="{89612988-BD62-4554-A43C-0A8E5C2E143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96422" y="3551544"/>
            <a:ext cx="278160" cy="278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59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2.xml><?xml version="1.0" encoding="utf-8"?>
<a:theme xmlns:a="http://schemas.openxmlformats.org/drawingml/2006/main" name="1_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Präsentation_Corporporate</Template>
  <TotalTime>0</TotalTime>
  <Words>1501</Words>
  <Application>Microsoft Office PowerPoint</Application>
  <PresentationFormat>Bildschirmpräsentation (16:9)</PresentationFormat>
  <Paragraphs>153</Paragraphs>
  <Slides>28</Slides>
  <Notes>6</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28</vt:i4>
      </vt:variant>
    </vt:vector>
  </HeadingPairs>
  <TitlesOfParts>
    <vt:vector size="34" baseType="lpstr">
      <vt:lpstr>Arial</vt:lpstr>
      <vt:lpstr>Arial Black</vt:lpstr>
      <vt:lpstr>Calibri</vt:lpstr>
      <vt:lpstr>Symbol</vt:lpstr>
      <vt:lpstr>Präsentation_Corporporate</vt:lpstr>
      <vt:lpstr>1_Präsentation_Corporporate</vt:lpstr>
      <vt:lpstr>Tutoriel de conception APG|SGA Module III « Expert » Concevoir une publicité extérieure efficace Situation novembre 2022</vt:lpstr>
      <vt:lpstr>Aperçu des tutoriels de conception</vt:lpstr>
      <vt:lpstr>Sommaire « Expert » </vt:lpstr>
      <vt:lpstr>« Les messages publicitaires doivent être transmis sans fausse note et en toute clarté. »</vt:lpstr>
      <vt:lpstr>Réflexion de base </vt:lpstr>
      <vt:lpstr>Sommaire « Expert »</vt:lpstr>
      <vt:lpstr> 6 facteurs potentiels de perturbation    </vt:lpstr>
      <vt:lpstr>Facteur de perturbation 1 Risque de confusion</vt:lpstr>
      <vt:lpstr>Risque de confusion  Notre cerveau associe instantanément une publicité à une entreprise reconnue grâce à des codes appris    </vt:lpstr>
      <vt:lpstr>Risque de confusion</vt:lpstr>
      <vt:lpstr>Facteur de perturbation 2 Exclusion de groupes cibles</vt:lpstr>
      <vt:lpstr>Exclusion de groupes cibles Le sujet a une influence sur la pénétration</vt:lpstr>
      <vt:lpstr>Exclusion de groupes cibles</vt:lpstr>
      <vt:lpstr>Facteur de perturbation 3 Mauvaises associations</vt:lpstr>
      <vt:lpstr>Mauvaises associations Chaque création peut déclencher des associations - acquises - qui peuvent être congruentes</vt:lpstr>
      <vt:lpstr>Mauvaises associations</vt:lpstr>
      <vt:lpstr>Facteur de perturbation 4 Pas d'impact de campagne</vt:lpstr>
      <vt:lpstr>Pas d'impact de campagne Défavorable = lorsque différents sujets ne sont pas perçus comme une seule campagne cohérente</vt:lpstr>
      <vt:lpstr>Pas d'impact de campagne</vt:lpstr>
      <vt:lpstr> Facteur de perturbation 5 Focus visuel uniquement </vt:lpstr>
      <vt:lpstr>Focus visuel uniquement Les images ont certes l'avantage d'être rapidement assimilées, mais elles gagnent à être accompagnées d'éléments verbaux  </vt:lpstr>
      <vt:lpstr>Focus visuel uniquement</vt:lpstr>
      <vt:lpstr> Facteur de perturbation 6 Aucune consistance </vt:lpstr>
      <vt:lpstr>Aucune consistance On recommence au début à chaque nouvel affichage </vt:lpstr>
      <vt:lpstr>Aucune consistance</vt:lpstr>
      <vt:lpstr>Sommaire «Expert»</vt:lpstr>
      <vt:lpstr>Aperçu de 6 facteurs de perturbation  </vt:lpstr>
      <vt:lpstr>Ensemble, toujours plus performants.</vt:lpstr>
    </vt:vector>
  </TitlesOfParts>
  <Company>Allgemeine Plakatgesellschaft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Nico Munz</dc:creator>
  <cp:lastModifiedBy>Bachmann Céline ceb</cp:lastModifiedBy>
  <cp:revision>294</cp:revision>
  <cp:lastPrinted>2022-11-14T16:00:23Z</cp:lastPrinted>
  <dcterms:created xsi:type="dcterms:W3CDTF">2021-02-19T09:21:13Z</dcterms:created>
  <dcterms:modified xsi:type="dcterms:W3CDTF">2023-01-25T09:15:32Z</dcterms:modified>
</cp:coreProperties>
</file>