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25"/>
  </p:notesMasterIdLst>
  <p:handoutMasterIdLst>
    <p:handoutMasterId r:id="rId26"/>
  </p:handoutMasterIdLst>
  <p:sldIdLst>
    <p:sldId id="258" r:id="rId3"/>
    <p:sldId id="1396" r:id="rId4"/>
    <p:sldId id="425" r:id="rId5"/>
    <p:sldId id="1395" r:id="rId6"/>
    <p:sldId id="428" r:id="rId7"/>
    <p:sldId id="445" r:id="rId8"/>
    <p:sldId id="436" r:id="rId9"/>
    <p:sldId id="1219" r:id="rId10"/>
    <p:sldId id="1222" r:id="rId11"/>
    <p:sldId id="1223" r:id="rId12"/>
    <p:sldId id="1216" r:id="rId13"/>
    <p:sldId id="1220" r:id="rId14"/>
    <p:sldId id="1221" r:id="rId15"/>
    <p:sldId id="1217" r:id="rId16"/>
    <p:sldId id="1224" r:id="rId17"/>
    <p:sldId id="1225" r:id="rId18"/>
    <p:sldId id="1218" r:id="rId19"/>
    <p:sldId id="1227" r:id="rId20"/>
    <p:sldId id="1226" r:id="rId21"/>
    <p:sldId id="1228" r:id="rId22"/>
    <p:sldId id="447" r:id="rId23"/>
    <p:sldId id="449" r:id="rId24"/>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1396"/>
          </p14:sldIdLst>
        </p14:section>
        <p14:section name="Ausgangslage" id="{39A07389-A308-4920-9A39-125120DF1ED1}">
          <p14:sldIdLst>
            <p14:sldId id="425"/>
            <p14:sldId id="1395"/>
            <p14:sldId id="428"/>
          </p14:sldIdLst>
        </p14:section>
        <p14:section name="Die 4 Elemente der Aufmerksamkeit" id="{C4E330F5-5D7B-482F-AD0E-5585BE0C816F}">
          <p14:sldIdLst>
            <p14:sldId id="445"/>
            <p14:sldId id="436"/>
          </p14:sldIdLst>
        </p14:section>
        <p14:section name="1. Menschen und Tiere" id="{B02C07EB-79ED-45EB-A0D0-4D647ED238DA}">
          <p14:sldIdLst>
            <p14:sldId id="1219"/>
            <p14:sldId id="1222"/>
            <p14:sldId id="1223"/>
          </p14:sldIdLst>
        </p14:section>
        <p14:section name="2. Bewegung" id="{6E4CC83B-8634-4D15-9A88-4A7E94682973}">
          <p14:sldIdLst>
            <p14:sldId id="1216"/>
            <p14:sldId id="1220"/>
            <p14:sldId id="1221"/>
          </p14:sldIdLst>
        </p14:section>
        <p14:section name="3. Ungewöhnlches" id="{B1F5E4DF-F670-4174-8C18-6CE37AA83F28}">
          <p14:sldIdLst>
            <p14:sldId id="1217"/>
            <p14:sldId id="1224"/>
            <p14:sldId id="1225"/>
          </p14:sldIdLst>
        </p14:section>
        <p14:section name="4. Relevanz" id="{30772828-AEC7-4938-8930-13B1A82AC75B}">
          <p14:sldIdLst>
            <p14:sldId id="1218"/>
            <p14:sldId id="1227"/>
            <p14:sldId id="1226"/>
          </p14:sldIdLst>
        </p14:section>
        <p14:section name="Zusammenfassung" id="{9FF804C9-4CCB-4843-8C29-AF19B9A56D2C}">
          <p14:sldIdLst>
            <p14:sldId id="1228"/>
            <p14:sldId id="447"/>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29"/>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74" autoAdjust="0"/>
    <p:restoredTop sz="94675" autoAdjust="0"/>
  </p:normalViewPr>
  <p:slideViewPr>
    <p:cSldViewPr>
      <p:cViewPr varScale="1">
        <p:scale>
          <a:sx n="162" d="100"/>
          <a:sy n="162" d="100"/>
        </p:scale>
        <p:origin x="366" y="144"/>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100" d="100"/>
        <a:sy n="100" d="100"/>
      </p:scale>
      <p:origin x="0" y="0"/>
    </p:cViewPr>
  </p:notesTextViewPr>
  <p:sorterViewPr>
    <p:cViewPr>
      <p:scale>
        <a:sx n="200" d="100"/>
        <a:sy n="200" d="100"/>
      </p:scale>
      <p:origin x="0" y="-11172"/>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21.03.2023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21.03.2023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21DB8195-CA79-894E-876D-5DC0665E8EF2}" type="slidenum">
              <a:rPr lang="de-DE" smtClean="0"/>
              <a:t>5</a:t>
            </a:fld>
            <a:endParaRPr lang="de-DE"/>
          </a:p>
        </p:txBody>
      </p:sp>
    </p:spTree>
    <p:extLst>
      <p:ext uri="{BB962C8B-B14F-4D97-AF65-F5344CB8AC3E}">
        <p14:creationId xmlns:p14="http://schemas.microsoft.com/office/powerpoint/2010/main" val="2227245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21.03.2023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21.03.2023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21.03.2023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21.03.2023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21.03.2023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21.03.2023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21.03.2023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21.03.2023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21.03.2023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21.03.2023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21.03.2023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21.03.2023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7.xml"/><Relationship Id="rId7"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55.png"/><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29.png"/><Relationship Id="rId18" Type="http://schemas.openxmlformats.org/officeDocument/2006/relationships/image" Target="../media/image34.svg"/><Relationship Id="rId3" Type="http://schemas.openxmlformats.org/officeDocument/2006/relationships/slideLayout" Target="../slideLayouts/slideLayout33.xml"/><Relationship Id="rId21" Type="http://schemas.openxmlformats.org/officeDocument/2006/relationships/image" Target="../media/image60.png"/><Relationship Id="rId7" Type="http://schemas.openxmlformats.org/officeDocument/2006/relationships/image" Target="../media/image56.png"/><Relationship Id="rId12" Type="http://schemas.openxmlformats.org/officeDocument/2006/relationships/image" Target="../media/image28.svg"/><Relationship Id="rId17" Type="http://schemas.openxmlformats.org/officeDocument/2006/relationships/image" Target="../media/image33.png"/><Relationship Id="rId2" Type="http://schemas.openxmlformats.org/officeDocument/2006/relationships/video" Target="../media/media2.mp4"/><Relationship Id="rId16" Type="http://schemas.openxmlformats.org/officeDocument/2006/relationships/image" Target="../media/image32.svg"/><Relationship Id="rId20" Type="http://schemas.openxmlformats.org/officeDocument/2006/relationships/image" Target="../media/image38.svg"/><Relationship Id="rId1" Type="http://schemas.microsoft.com/office/2007/relationships/media" Target="../media/media2.mp4"/><Relationship Id="rId6" Type="http://schemas.openxmlformats.org/officeDocument/2006/relationships/image" Target="../media/image44.png"/><Relationship Id="rId11" Type="http://schemas.openxmlformats.org/officeDocument/2006/relationships/image" Target="../media/image27.png"/><Relationship Id="rId5" Type="http://schemas.openxmlformats.org/officeDocument/2006/relationships/image" Target="../media/image43.png"/><Relationship Id="rId15" Type="http://schemas.openxmlformats.org/officeDocument/2006/relationships/image" Target="../media/image31.png"/><Relationship Id="rId10" Type="http://schemas.openxmlformats.org/officeDocument/2006/relationships/image" Target="../media/image59.png"/><Relationship Id="rId19" Type="http://schemas.openxmlformats.org/officeDocument/2006/relationships/image" Target="../media/image37.png"/><Relationship Id="rId4" Type="http://schemas.openxmlformats.org/officeDocument/2006/relationships/image" Target="../media/image5.jpeg"/><Relationship Id="rId9" Type="http://schemas.openxmlformats.org/officeDocument/2006/relationships/image" Target="../media/image58.png"/><Relationship Id="rId14" Type="http://schemas.openxmlformats.org/officeDocument/2006/relationships/image" Target="../media/image30.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5.jpe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0.svg"/><Relationship Id="rId18" Type="http://schemas.openxmlformats.org/officeDocument/2006/relationships/image" Target="../media/image35.png"/><Relationship Id="rId3" Type="http://schemas.openxmlformats.org/officeDocument/2006/relationships/image" Target="../media/image21.png"/><Relationship Id="rId21" Type="http://schemas.openxmlformats.org/officeDocument/2006/relationships/image" Target="../media/image38.svg"/><Relationship Id="rId7" Type="http://schemas.openxmlformats.org/officeDocument/2006/relationships/image" Target="../media/image25.pn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image" Target="../media/image5.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33.xml"/><Relationship Id="rId6" Type="http://schemas.openxmlformats.org/officeDocument/2006/relationships/image" Target="../media/image24.svg"/><Relationship Id="rId11" Type="http://schemas.openxmlformats.org/officeDocument/2006/relationships/image" Target="../media/image28.svg"/><Relationship Id="rId5" Type="http://schemas.openxmlformats.org/officeDocument/2006/relationships/image" Target="../media/image23.png"/><Relationship Id="rId15" Type="http://schemas.openxmlformats.org/officeDocument/2006/relationships/image" Target="../media/image32.svg"/><Relationship Id="rId10" Type="http://schemas.openxmlformats.org/officeDocument/2006/relationships/image" Target="../media/image27.png"/><Relationship Id="rId19" Type="http://schemas.openxmlformats.org/officeDocument/2006/relationships/image" Target="../media/image36.svg"/><Relationship Id="rId4" Type="http://schemas.openxmlformats.org/officeDocument/2006/relationships/image" Target="../media/image22.svg"/><Relationship Id="rId9" Type="http://schemas.openxmlformats.org/officeDocument/2006/relationships/image" Target="../media/image7.png"/><Relationship Id="rId14" Type="http://schemas.openxmlformats.org/officeDocument/2006/relationships/image" Target="../media/image31.png"/><Relationship Id="rId2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it-CH" sz="1600"/>
              <a:t>Tutorial di progettazione APG|SGA Modulo II</a:t>
            </a:r>
            <a:r>
              <a:rPr lang="de-DE" sz="1600"/>
              <a:t> «Avanzato»</a:t>
            </a:r>
            <a:br>
              <a:rPr lang="de-DE"/>
            </a:br>
            <a:r>
              <a:rPr lang="it-CH"/>
              <a:t>Progettare la pubblicità esterna in modo efficace</a:t>
            </a:r>
            <a:br>
              <a:rPr lang="de-DE"/>
            </a:br>
            <a:r>
              <a:rPr lang="de-DE" sz="1100"/>
              <a:t>Novembre </a:t>
            </a:r>
            <a:r>
              <a:rPr lang="de-DE" sz="1100" dirty="0"/>
              <a:t>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Persone e animali</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312456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a:ln>
                  <a:noFill/>
                </a:ln>
                <a:solidFill>
                  <a:srgbClr val="C3141E"/>
                </a:solidFill>
                <a:effectLst/>
                <a:uLnTx/>
                <a:uFillTx/>
                <a:latin typeface="Arial"/>
                <a:ea typeface="+mn-ea"/>
                <a:cs typeface="+mn-cs"/>
              </a:rPr>
              <a:t>«</a:t>
            </a:r>
            <a:r>
              <a:rPr kumimoji="0" lang="it-CH" sz="1400" b="1" i="0" u="none" strike="noStrike" kern="1200" cap="none" spc="0" normalizeH="0" baseline="0">
                <a:ln>
                  <a:noFill/>
                </a:ln>
                <a:solidFill>
                  <a:srgbClr val="C3141E"/>
                </a:solidFill>
                <a:effectLst/>
                <a:uLnTx/>
                <a:uFillTx/>
                <a:latin typeface="Arial"/>
                <a:ea typeface="+mn-ea"/>
                <a:cs typeface="+mn-cs"/>
              </a:rPr>
              <a:t>Uno dei criteri di progettazione più importanti è un design che attiri l'attenzione.</a:t>
            </a:r>
            <a:r>
              <a:rPr kumimoji="0" lang="de-CH" sz="1400" b="1" i="0" u="none" strike="noStrike" kern="1200" cap="none" spc="0" normalizeH="0" baseline="0">
                <a:ln>
                  <a:noFill/>
                </a:ln>
                <a:solidFill>
                  <a:srgbClr val="C3141E"/>
                </a:solidFill>
                <a:effectLst/>
                <a:uLnTx/>
                <a:uFillTx/>
                <a:latin typeface="Arial"/>
                <a:ea typeface="+mn-ea"/>
                <a:cs typeface="+mn-cs"/>
              </a:rPr>
              <a:t>»</a:t>
            </a:r>
            <a:endParaRPr kumimoji="0" lang="de-CH" sz="1400" b="1" i="0" u="none" strike="noStrike" kern="1200" cap="none" spc="0" normalizeH="0" baseline="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a:ln>
                  <a:noFill/>
                </a:ln>
                <a:solidFill>
                  <a:srgbClr val="6D001D"/>
                </a:solidFill>
                <a:effectLst/>
                <a:uLnTx/>
                <a:uFillTx/>
                <a:latin typeface="Arial"/>
                <a:ea typeface="+mn-ea"/>
                <a:cs typeface="+mn-cs"/>
              </a:rPr>
              <a:t>I manifesti con immagini accattivanti sono particolarmente in grado di attirare l'attenzione dei passanti o dei conducenti.</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it-CH" sz="1000">
                <a:solidFill>
                  <a:srgbClr val="000000"/>
                </a:solidFill>
                <a:latin typeface="Arial"/>
              </a:rPr>
              <a:t>Una buona immagine genera attenzione, trasmette la proposta di valore a colpo d'occhio e scatena le emozioni desiderate. In questo processo, reagiamo fortemente per natura a stimoli chiave come lo schema infantile con i bambini/animali e anche a stimoli erotici. Poiché la nostra percezione è anche fortemente progettata per riconoscere i volti, i visi (e anche gli occhi) delle altre persone ricevono una quota sproporzionata della nostra attenzione. In particolare quelli con emozioni positive, ad esempio un sorriso raggiante, attirano il nostro sguardo.</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1" i="0" u="none" strike="noStrike" kern="1200" cap="none" spc="0" normalizeH="0" baseline="0" noProof="0">
                <a:ln>
                  <a:noFill/>
                </a:ln>
                <a:solidFill>
                  <a:srgbClr val="000000"/>
                </a:solidFill>
                <a:effectLst/>
                <a:uLnTx/>
                <a:uFillTx/>
                <a:latin typeface="Arial"/>
                <a:ea typeface="+mn-ea"/>
                <a:cs typeface="+mn-cs"/>
              </a:rPr>
              <a:t>Raccomandazione:</a:t>
            </a:r>
            <a:r>
              <a:rPr kumimoji="0" lang="it-CH" sz="1000" i="0" u="none" strike="noStrike" kern="1200" cap="none" spc="0" normalizeH="0" baseline="0" noProof="0">
                <a:ln>
                  <a:noFill/>
                </a:ln>
                <a:solidFill>
                  <a:srgbClr val="000000"/>
                </a:solidFill>
                <a:effectLst/>
                <a:uLnTx/>
                <a:uFillTx/>
                <a:latin typeface="Arial"/>
                <a:ea typeface="+mn-ea"/>
                <a:cs typeface="+mn-cs"/>
              </a:rPr>
              <a:t> il testo da solo spesso non attira abbastanza l'attenzione. Per questo motivo, utilizzi dei richiami che corrispondano al suo marchio, al suo prodotto e al suo messaggio e utilizzi almeno la metà del manifesto per questo scopo.</a:t>
            </a:r>
            <a:r>
              <a:rPr kumimoji="0" lang="de-CH" sz="1000" i="0" u="none" strike="noStrike" kern="1200" cap="none" spc="0" normalizeH="0" baseline="0" noProof="0">
                <a:ln>
                  <a:noFill/>
                </a:ln>
                <a:solidFill>
                  <a:srgbClr val="000000"/>
                </a:solidFill>
                <a:effectLst/>
                <a:uLnTx/>
                <a:uFillTx/>
                <a:latin typeface="Arial"/>
                <a:ea typeface="+mn-ea"/>
                <a:cs typeface="+mn-cs"/>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6" name="Grafik 15">
            <a:extLst>
              <a:ext uri="{FF2B5EF4-FFF2-40B4-BE49-F238E27FC236}">
                <a16:creationId xmlns:a16="http://schemas.microsoft.com/office/drawing/2014/main" id="{87BBC44A-830A-4442-8ED9-76E217F3E3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4154" y="1882842"/>
            <a:ext cx="1512168" cy="2505759"/>
          </a:xfrm>
          <a:prstGeom prst="rect">
            <a:avLst/>
          </a:prstGeom>
          <a:effectLst/>
        </p:spPr>
      </p:pic>
      <p:pic>
        <p:nvPicPr>
          <p:cNvPr id="9" name="Grafik 8" descr="Ein Bild, das Person, Brille, Schutzbrille enthält.&#10;&#10;Automatisch generierte Beschreibung">
            <a:extLst>
              <a:ext uri="{FF2B5EF4-FFF2-40B4-BE49-F238E27FC236}">
                <a16:creationId xmlns:a16="http://schemas.microsoft.com/office/drawing/2014/main" id="{173C9BA5-F235-4680-B413-4679BB7EE1F5}"/>
              </a:ext>
            </a:extLst>
          </p:cNvPr>
          <p:cNvPicPr>
            <a:picLocks noChangeAspect="1"/>
          </p:cNvPicPr>
          <p:nvPr/>
        </p:nvPicPr>
        <p:blipFill>
          <a:blip r:embed="rId4"/>
          <a:stretch>
            <a:fillRect/>
          </a:stretch>
        </p:blipFill>
        <p:spPr>
          <a:xfrm>
            <a:off x="7212912" y="1927542"/>
            <a:ext cx="1224078" cy="1787700"/>
          </a:xfrm>
          <a:prstGeom prst="rect">
            <a:avLst/>
          </a:prstGeom>
        </p:spPr>
      </p:pic>
    </p:spTree>
    <p:extLst>
      <p:ext uri="{BB962C8B-B14F-4D97-AF65-F5344CB8AC3E}">
        <p14:creationId xmlns:p14="http://schemas.microsoft.com/office/powerpoint/2010/main" val="42231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it-CH" sz="1800" b="1">
                <a:solidFill>
                  <a:schemeClr val="accent6"/>
                </a:solidFill>
              </a:rPr>
              <a:t>Elemento di attenzione no. 2</a:t>
            </a:r>
            <a:br>
              <a:rPr lang="de-DE"/>
            </a:br>
            <a:r>
              <a:rPr lang="de-DE"/>
              <a:t>Movimento</a:t>
            </a:r>
            <a:endParaRPr lang="de-DE" dirty="0"/>
          </a:p>
        </p:txBody>
      </p:sp>
    </p:spTree>
    <p:extLst>
      <p:ext uri="{BB962C8B-B14F-4D97-AF65-F5344CB8AC3E}">
        <p14:creationId xmlns:p14="http://schemas.microsoft.com/office/powerpoint/2010/main" val="17649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Movimento</a:t>
            </a:r>
            <a:r>
              <a:rPr kumimoji="0" lang="de-CH" sz="2400" b="0" i="0" u="none" strike="noStrike" kern="1200" cap="none" spc="0" normalizeH="0" baseline="0" noProof="0">
                <a:ln>
                  <a:noFill/>
                </a:ln>
                <a:solidFill>
                  <a:srgbClr val="C3141E"/>
                </a:solidFill>
                <a:effectLst/>
                <a:uLnTx/>
                <a:uFillTx/>
                <a:latin typeface="Arial"/>
                <a:ea typeface="+mj-ea"/>
                <a:cs typeface="Arial"/>
              </a:rPr>
              <a:t> </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de-DE" sz="1400" b="0" i="0" u="none" strike="noStrike" kern="1200" cap="none" spc="0" normalizeH="0" baseline="0" noProof="0">
                <a:ln>
                  <a:noFill/>
                </a:ln>
                <a:solidFill>
                  <a:srgbClr val="C3141E"/>
                </a:solidFill>
                <a:effectLst/>
                <a:uLnTx/>
                <a:uFillTx/>
                <a:latin typeface="Arial"/>
                <a:ea typeface="+mj-ea"/>
                <a:cs typeface="Arial"/>
              </a:rPr>
              <a:t>Il movimento attira l'attenzione</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163021" y="1072837"/>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Gli spot digitali </a:t>
            </a:r>
            <a:r>
              <a:rPr kumimoji="0" lang="it-CH" sz="900" i="0" u="none" strike="noStrike" kern="1200" cap="none" spc="0" normalizeH="0" baseline="0" noProof="0">
                <a:ln>
                  <a:noFill/>
                </a:ln>
                <a:solidFill>
                  <a:srgbClr val="000000"/>
                </a:solidFill>
                <a:effectLst/>
                <a:uLnTx/>
                <a:uFillTx/>
                <a:latin typeface="Arial"/>
                <a:ea typeface="+mn-ea"/>
                <a:cs typeface="+mn-cs"/>
              </a:rPr>
              <a:t>Out of Home</a:t>
            </a:r>
            <a:r>
              <a:rPr kumimoji="0" lang="de-DE" sz="950" b="0" i="0" u="none" strike="noStrike" kern="1200" cap="none" spc="0" normalizeH="0" baseline="0" noProof="0">
                <a:ln>
                  <a:noFill/>
                </a:ln>
                <a:solidFill>
                  <a:srgbClr val="000000"/>
                </a:solidFill>
                <a:effectLst/>
                <a:uLnTx/>
                <a:uFillTx/>
                <a:latin typeface="Arial"/>
                <a:ea typeface="+mn-ea"/>
                <a:cs typeface="+mn-cs"/>
              </a:rPr>
              <a:t> «</a:t>
            </a:r>
            <a:r>
              <a:rPr kumimoji="0" lang="it-CH" sz="950" b="0" i="0" u="none" strike="noStrike" kern="1200" cap="none" spc="0" normalizeH="0" baseline="0" noProof="0">
                <a:ln>
                  <a:noFill/>
                </a:ln>
                <a:solidFill>
                  <a:srgbClr val="000000"/>
                </a:solidFill>
                <a:effectLst/>
                <a:uLnTx/>
                <a:uFillTx/>
                <a:latin typeface="Arial"/>
                <a:ea typeface="+mn-ea"/>
                <a:cs typeface="+mn-cs"/>
              </a:rPr>
              <a:t>leggermente animati o in full motion</a:t>
            </a:r>
            <a:r>
              <a:rPr kumimoji="0" lang="de-DE" sz="950" b="0" i="0" u="none" strike="noStrike" kern="1200" cap="none" spc="0" normalizeH="0" baseline="0" noProof="0">
                <a:ln>
                  <a:noFill/>
                </a:ln>
                <a:solidFill>
                  <a:srgbClr val="000000"/>
                </a:solidFill>
                <a:effectLst/>
                <a:uLnTx/>
                <a:uFillTx/>
                <a:latin typeface="Arial"/>
                <a:ea typeface="+mn-ea"/>
                <a:cs typeface="+mn-cs"/>
              </a:rPr>
              <a:t>» catturano l'attenzione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883111" y="1616611"/>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2" name="Grafik 21" descr="Ein Bild, das Platz enthält.&#10;&#10;Automatisch generierte Beschreibung">
            <a:extLst>
              <a:ext uri="{FF2B5EF4-FFF2-40B4-BE49-F238E27FC236}">
                <a16:creationId xmlns:a16="http://schemas.microsoft.com/office/drawing/2014/main" id="{74EE5BB9-9A5B-4F25-AD00-23FA51BE421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24" name="Burger_gut">
            <a:hlinkClick r:id="" action="ppaction://media"/>
            <a:extLst>
              <a:ext uri="{FF2B5EF4-FFF2-40B4-BE49-F238E27FC236}">
                <a16:creationId xmlns:a16="http://schemas.microsoft.com/office/drawing/2014/main" id="{08E24E83-DC28-46B8-BD4B-3F8C454D8CB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60945" y="1968067"/>
            <a:ext cx="1024335" cy="1820541"/>
          </a:xfrm>
          <a:prstGeom prst="rect">
            <a:avLst/>
          </a:prstGeom>
        </p:spPr>
      </p:pic>
      <p:pic>
        <p:nvPicPr>
          <p:cNvPr id="15" name="Grafik 14">
            <a:extLst>
              <a:ext uri="{FF2B5EF4-FFF2-40B4-BE49-F238E27FC236}">
                <a16:creationId xmlns:a16="http://schemas.microsoft.com/office/drawing/2014/main" id="{4ECE97E6-3ED4-4EC4-A7B1-46297F1D4A08}"/>
              </a:ext>
            </a:extLst>
          </p:cNvPr>
          <p:cNvPicPr>
            <a:picLocks noChangeAspect="1"/>
          </p:cNvPicPr>
          <p:nvPr/>
        </p:nvPicPr>
        <p:blipFill rotWithShape="1">
          <a:blip r:embed="rId7"/>
          <a:srcRect l="-183" r="82661" b="69200"/>
          <a:stretch/>
        </p:blipFill>
        <p:spPr>
          <a:xfrm>
            <a:off x="372968" y="1166102"/>
            <a:ext cx="1951348" cy="3434586"/>
          </a:xfrm>
          <a:prstGeom prst="rect">
            <a:avLst/>
          </a:prstGeom>
        </p:spPr>
      </p:pic>
      <p:pic>
        <p:nvPicPr>
          <p:cNvPr id="16" name="Grafik 15" descr="Ein Bild, das Auto enthält.&#10;&#10;Automatisch generierte Beschreibung">
            <a:extLst>
              <a:ext uri="{FF2B5EF4-FFF2-40B4-BE49-F238E27FC236}">
                <a16:creationId xmlns:a16="http://schemas.microsoft.com/office/drawing/2014/main" id="{DAB5F0CC-7C13-4B48-86C6-66EBCA0DF536}"/>
              </a:ext>
            </a:extLst>
          </p:cNvPr>
          <p:cNvPicPr>
            <a:picLocks noChangeAspect="1"/>
          </p:cNvPicPr>
          <p:nvPr/>
        </p:nvPicPr>
        <p:blipFill rotWithShape="1">
          <a:blip r:embed="rId8"/>
          <a:srcRect r="16287"/>
          <a:stretch/>
        </p:blipFill>
        <p:spPr>
          <a:xfrm flipH="1">
            <a:off x="-5465" y="2795010"/>
            <a:ext cx="3490459" cy="2047424"/>
          </a:xfrm>
          <a:prstGeom prst="rect">
            <a:avLst/>
          </a:prstGeom>
        </p:spPr>
      </p:pic>
      <p:sp>
        <p:nvSpPr>
          <p:cNvPr id="3" name="Parallelogramm 2">
            <a:extLst>
              <a:ext uri="{FF2B5EF4-FFF2-40B4-BE49-F238E27FC236}">
                <a16:creationId xmlns:a16="http://schemas.microsoft.com/office/drawing/2014/main" id="{5A42BABD-E116-4857-B9B9-97B5B5DAE5AD}"/>
              </a:ext>
            </a:extLst>
          </p:cNvPr>
          <p:cNvSpPr/>
          <p:nvPr/>
        </p:nvSpPr>
        <p:spPr>
          <a:xfrm>
            <a:off x="4932040" y="4643314"/>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Parallelogramm 20">
            <a:extLst>
              <a:ext uri="{FF2B5EF4-FFF2-40B4-BE49-F238E27FC236}">
                <a16:creationId xmlns:a16="http://schemas.microsoft.com/office/drawing/2014/main" id="{EB33A15C-9A80-4F6F-9953-B9FCA75C1466}"/>
              </a:ext>
            </a:extLst>
          </p:cNvPr>
          <p:cNvSpPr/>
          <p:nvPr/>
        </p:nvSpPr>
        <p:spPr>
          <a:xfrm>
            <a:off x="4861975" y="4913177"/>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7" name="Grafik 26" descr="Ein Bild, das Person, darstellend, Anzug, Linie enthält.&#10;&#10;Automatisch generierte Beschreibung">
            <a:extLst>
              <a:ext uri="{FF2B5EF4-FFF2-40B4-BE49-F238E27FC236}">
                <a16:creationId xmlns:a16="http://schemas.microsoft.com/office/drawing/2014/main" id="{641CF78A-1878-4F8B-B9E6-890ECE4CF08F}"/>
              </a:ext>
            </a:extLst>
          </p:cNvPr>
          <p:cNvPicPr>
            <a:picLocks noChangeAspect="1"/>
          </p:cNvPicPr>
          <p:nvPr/>
        </p:nvPicPr>
        <p:blipFill rotWithShape="1">
          <a:blip r:embed="rId9"/>
          <a:srcRect l="83589" b="51509"/>
          <a:stretch/>
        </p:blipFill>
        <p:spPr>
          <a:xfrm flipH="1">
            <a:off x="6222207" y="2009237"/>
            <a:ext cx="977704" cy="24691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21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repeatCount="indefinite" fill="hold" display="0">
                  <p:stCondLst>
                    <p:cond delay="indefinite"/>
                  </p:stCondLst>
                </p:cTn>
                <p:tgtEl>
                  <p:spTgt spid="2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Movimento</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«Guardiamo dove c'è movimento.»</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a:ln>
                  <a:noFill/>
                </a:ln>
                <a:solidFill>
                  <a:srgbClr val="6D001D"/>
                </a:solidFill>
                <a:effectLst/>
                <a:uLnTx/>
                <a:uFillTx/>
                <a:latin typeface="Arial"/>
                <a:ea typeface="+mn-ea"/>
                <a:cs typeface="+mn-cs"/>
              </a:rPr>
              <a:t>Il movimento ci porta evolutivamente a guardare per vedere di cosa si tratta.</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0" i="0" u="none" strike="noStrike" kern="1200" cap="none" spc="0" normalizeH="0" baseline="0" noProof="0">
                <a:ln>
                  <a:noFill/>
                </a:ln>
                <a:solidFill>
                  <a:srgbClr val="000000"/>
                </a:solidFill>
                <a:effectLst/>
                <a:uLnTx/>
                <a:uFillTx/>
                <a:latin typeface="Arial"/>
                <a:ea typeface="+mn-ea"/>
                <a:cs typeface="+mn-cs"/>
              </a:rPr>
              <a:t>L'immagine in movimento è vincente, soprattutto quando lo spazio digitale è ampio e la pubblicità è in movimento. Come dimostra la ricerca AM4DOOH, gli spot digitali </a:t>
            </a:r>
            <a:r>
              <a:rPr kumimoji="0" lang="it-CH" sz="1000" i="0" u="none" strike="noStrike" kern="1200" cap="none" spc="0" normalizeH="0" baseline="0" noProof="0">
                <a:ln>
                  <a:noFill/>
                </a:ln>
                <a:solidFill>
                  <a:srgbClr val="000000"/>
                </a:solidFill>
                <a:effectLst/>
                <a:uLnTx/>
                <a:uFillTx/>
                <a:latin typeface="Arial"/>
                <a:ea typeface="+mn-ea"/>
                <a:cs typeface="+mn-cs"/>
              </a:rPr>
              <a:t>Out of Home</a:t>
            </a:r>
            <a:r>
              <a:rPr kumimoji="0" lang="it-CH" sz="1000" b="0" i="0" u="none" strike="noStrike" kern="1200" cap="none" spc="0" normalizeH="0" baseline="0" noProof="0">
                <a:ln>
                  <a:noFill/>
                </a:ln>
                <a:solidFill>
                  <a:srgbClr val="000000"/>
                </a:solidFill>
                <a:effectLst/>
                <a:uLnTx/>
                <a:uFillTx/>
                <a:latin typeface="Arial"/>
                <a:ea typeface="+mn-ea"/>
                <a:cs typeface="+mn-cs"/>
              </a:rPr>
              <a:t> su ePanel e eBoard non solo attirano maggiormente l'attenzione, ma anche più spesso e più a lungo</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1" i="0" u="none" strike="noStrike" kern="1200" cap="none" spc="0" normalizeH="0" baseline="0" noProof="0">
                <a:ln>
                  <a:noFill/>
                </a:ln>
                <a:solidFill>
                  <a:srgbClr val="000000"/>
                </a:solidFill>
                <a:effectLst/>
                <a:uLnTx/>
                <a:uFillTx/>
                <a:latin typeface="Arial"/>
                <a:ea typeface="+mn-ea"/>
                <a:cs typeface="+mn-cs"/>
              </a:rPr>
              <a:t>Raccomandazione: </a:t>
            </a:r>
            <a:r>
              <a:rPr kumimoji="0" lang="it-CH" sz="1000" i="0" u="none" strike="noStrike" kern="1200" cap="none" spc="0" normalizeH="0" baseline="0" noProof="0">
                <a:ln>
                  <a:noFill/>
                </a:ln>
                <a:solidFill>
                  <a:srgbClr val="000000"/>
                </a:solidFill>
                <a:effectLst/>
                <a:uLnTx/>
                <a:uFillTx/>
                <a:latin typeface="Arial"/>
                <a:ea typeface="+mn-ea"/>
                <a:cs typeface="+mn-cs"/>
              </a:rPr>
              <a:t>progetti i suoi spot digitali Out of Home secondo le regole di cartellonistica già note e si assicuri un'attenzione ancora maggiore per il suo messaggio pubblicitario grazie a un movimento mirato</a:t>
            </a:r>
            <a:r>
              <a:rPr lang="de-CH" sz="1000">
                <a:solidFill>
                  <a:srgbClr val="000000"/>
                </a:solidFill>
                <a:latin typeface="Arial"/>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Platz enthält.&#10;&#10;Automatisch generierte Beschreibung">
            <a:extLst>
              <a:ext uri="{FF2B5EF4-FFF2-40B4-BE49-F238E27FC236}">
                <a16:creationId xmlns:a16="http://schemas.microsoft.com/office/drawing/2014/main" id="{976A609D-163B-4994-B371-A0AA28F704B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5" name="Burger_gut">
            <a:hlinkClick r:id="" action="ppaction://media"/>
            <a:extLst>
              <a:ext uri="{FF2B5EF4-FFF2-40B4-BE49-F238E27FC236}">
                <a16:creationId xmlns:a16="http://schemas.microsoft.com/office/drawing/2014/main" id="{7FFACCA8-C0A2-4F95-8A5E-C01EB8C664D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60945" y="1968067"/>
            <a:ext cx="1024335" cy="1820541"/>
          </a:xfrm>
          <a:prstGeom prst="rect">
            <a:avLst/>
          </a:prstGeom>
        </p:spPr>
      </p:pic>
    </p:spTree>
    <p:extLst>
      <p:ext uri="{BB962C8B-B14F-4D97-AF65-F5344CB8AC3E}">
        <p14:creationId xmlns:p14="http://schemas.microsoft.com/office/powerpoint/2010/main" val="34199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it-CH" sz="1800" b="1">
                <a:solidFill>
                  <a:schemeClr val="accent6"/>
                </a:solidFill>
              </a:rPr>
              <a:t>Elemento di attenzione no. 3</a:t>
            </a:r>
            <a:br>
              <a:rPr lang="de-DE"/>
            </a:br>
            <a:r>
              <a:rPr lang="de-DE"/>
              <a:t>Straordinario</a:t>
            </a:r>
            <a:endParaRPr lang="de-DE" dirty="0"/>
          </a:p>
        </p:txBody>
      </p:sp>
    </p:spTree>
    <p:extLst>
      <p:ext uri="{BB962C8B-B14F-4D97-AF65-F5344CB8AC3E}">
        <p14:creationId xmlns:p14="http://schemas.microsoft.com/office/powerpoint/2010/main" val="318643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5464" y="1029240"/>
            <a:ext cx="9144000" cy="3124567"/>
          </a:xfrm>
          <a:prstGeom prst="rect">
            <a:avLst/>
          </a:prstGeom>
        </p:spPr>
      </p:pic>
      <p:pic>
        <p:nvPicPr>
          <p:cNvPr id="18" name="Grafik 17">
            <a:extLst>
              <a:ext uri="{FF2B5EF4-FFF2-40B4-BE49-F238E27FC236}">
                <a16:creationId xmlns:a16="http://schemas.microsoft.com/office/drawing/2014/main" id="{D34D95DB-D852-4B03-A6BA-6CFDDEC3F5F0}"/>
              </a:ext>
            </a:extLst>
          </p:cNvPr>
          <p:cNvPicPr>
            <a:picLocks noChangeAspect="1"/>
          </p:cNvPicPr>
          <p:nvPr/>
        </p:nvPicPr>
        <p:blipFill rotWithShape="1">
          <a:blip r:embed="rId3"/>
          <a:srcRect l="-183" r="82661" b="69200"/>
          <a:stretch/>
        </p:blipFill>
        <p:spPr>
          <a:xfrm>
            <a:off x="372968" y="1166102"/>
            <a:ext cx="1951348" cy="343458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Straordinario</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it-CH" sz="1400">
                <a:solidFill>
                  <a:srgbClr val="C3141E"/>
                </a:solidFill>
              </a:rPr>
              <a:t>Deviazioni dal solito catturano il nostro sguardo</a:t>
            </a:r>
            <a:endParaRPr lang="de-CH" dirty="0"/>
          </a:p>
        </p:txBody>
      </p:sp>
      <p:pic>
        <p:nvPicPr>
          <p:cNvPr id="23" name="Grafik 22" descr="Ein Bild, das Luft, ausführend, Fahrrad, mehrere enthält.&#10;&#10;Automatisch generierte Beschreibung">
            <a:extLst>
              <a:ext uri="{FF2B5EF4-FFF2-40B4-BE49-F238E27FC236}">
                <a16:creationId xmlns:a16="http://schemas.microsoft.com/office/drawing/2014/main" id="{02139E56-5186-4EE6-966F-4ADE9AC65E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22373" y="2211710"/>
            <a:ext cx="2784787" cy="2614985"/>
          </a:xfrm>
          <a:prstGeom prst="rect">
            <a:avLst/>
          </a:prstGeom>
          <a:effectLst>
            <a:outerShdw blurRad="50800" dist="38100" dir="2700000" algn="tl" rotWithShape="0">
              <a:prstClr val="black">
                <a:alpha val="40000"/>
              </a:prstClr>
            </a:outerShdw>
          </a:effectLst>
        </p:spPr>
      </p:pic>
      <p:sp>
        <p:nvSpPr>
          <p:cNvPr id="31" name="Textfeld 30">
            <a:extLst>
              <a:ext uri="{FF2B5EF4-FFF2-40B4-BE49-F238E27FC236}">
                <a16:creationId xmlns:a16="http://schemas.microsoft.com/office/drawing/2014/main" id="{B064877D-5124-4735-81F7-95C5E2519630}"/>
              </a:ext>
            </a:extLst>
          </p:cNvPr>
          <p:cNvSpPr txBox="1"/>
          <p:nvPr/>
        </p:nvSpPr>
        <p:spPr>
          <a:xfrm>
            <a:off x="5623165" y="1205370"/>
            <a:ext cx="263203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it-CH" sz="950" b="0" i="0" u="none" strike="noStrike" kern="1200" cap="none" spc="0" normalizeH="0" baseline="0" noProof="0">
                <a:ln>
                  <a:noFill/>
                </a:ln>
                <a:solidFill>
                  <a:srgbClr val="000000"/>
                </a:solidFill>
                <a:effectLst/>
                <a:uLnTx/>
                <a:uFillTx/>
                <a:latin typeface="Arial"/>
                <a:ea typeface="+mn-ea"/>
                <a:cs typeface="+mn-cs"/>
              </a:rPr>
              <a:t>I soggetti che si discostano dalla norma o da schemi familiari attirano la nostra attenzione.</a:t>
            </a:r>
            <a:endParaRPr kumimoji="0" lang="it-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33" name="L-Form 32">
            <a:extLst>
              <a:ext uri="{FF2B5EF4-FFF2-40B4-BE49-F238E27FC236}">
                <a16:creationId xmlns:a16="http://schemas.microsoft.com/office/drawing/2014/main" id="{C268FED4-371F-42FF-AFF4-3DF3A2845869}"/>
              </a:ext>
            </a:extLst>
          </p:cNvPr>
          <p:cNvSpPr/>
          <p:nvPr/>
        </p:nvSpPr>
        <p:spPr>
          <a:xfrm rot="18909701">
            <a:off x="6849180" y="1653114"/>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a:extLst>
              <a:ext uri="{FF2B5EF4-FFF2-40B4-BE49-F238E27FC236}">
                <a16:creationId xmlns:a16="http://schemas.microsoft.com/office/drawing/2014/main" id="{3622E4A4-01E2-4AE1-AF86-9DE80E5B276C}"/>
              </a:ext>
            </a:extLst>
          </p:cNvPr>
          <p:cNvPicPr>
            <a:picLocks noChangeAspect="1"/>
          </p:cNvPicPr>
          <p:nvPr/>
        </p:nvPicPr>
        <p:blipFill rotWithShape="1">
          <a:blip r:embed="rId5"/>
          <a:srcRect b="12883"/>
          <a:stretch/>
        </p:blipFill>
        <p:spPr>
          <a:xfrm>
            <a:off x="5220072" y="1888072"/>
            <a:ext cx="3438216" cy="2442214"/>
          </a:xfrm>
          <a:prstGeom prst="rect">
            <a:avLst/>
          </a:prstGeom>
        </p:spPr>
      </p:pic>
      <p:pic>
        <p:nvPicPr>
          <p:cNvPr id="7" name="Grafik 6" descr="Ein Bild, das Text, Hund enthält.&#10;&#10;Automatisch generierte Beschreibung">
            <a:extLst>
              <a:ext uri="{FF2B5EF4-FFF2-40B4-BE49-F238E27FC236}">
                <a16:creationId xmlns:a16="http://schemas.microsoft.com/office/drawing/2014/main" id="{987A0BEF-B977-4745-BDEB-C00810D0F11D}"/>
              </a:ext>
            </a:extLst>
          </p:cNvPr>
          <p:cNvPicPr>
            <a:picLocks noChangeAspect="1"/>
          </p:cNvPicPr>
          <p:nvPr/>
        </p:nvPicPr>
        <p:blipFill>
          <a:blip r:embed="rId6"/>
          <a:stretch>
            <a:fillRect/>
          </a:stretch>
        </p:blipFill>
        <p:spPr>
          <a:xfrm>
            <a:off x="5370859" y="1942879"/>
            <a:ext cx="3089698" cy="1472454"/>
          </a:xfrm>
          <a:prstGeom prst="rect">
            <a:avLst/>
          </a:prstGeom>
        </p:spPr>
      </p:pic>
      <p:pic>
        <p:nvPicPr>
          <p:cNvPr id="16" name="Grafik 15" descr="Ein Bild, das Person, darstellend, Gruppe, Tänzer enthält.&#10;&#10;Automatisch generierte Beschreibung">
            <a:extLst>
              <a:ext uri="{FF2B5EF4-FFF2-40B4-BE49-F238E27FC236}">
                <a16:creationId xmlns:a16="http://schemas.microsoft.com/office/drawing/2014/main" id="{E280F142-32D8-4FB0-8266-3D904272554D}"/>
              </a:ext>
            </a:extLst>
          </p:cNvPr>
          <p:cNvPicPr>
            <a:picLocks noChangeAspect="1"/>
          </p:cNvPicPr>
          <p:nvPr/>
        </p:nvPicPr>
        <p:blipFill rotWithShape="1">
          <a:blip r:embed="rId7"/>
          <a:srcRect l="61932" r="18184" b="50000"/>
          <a:stretch/>
        </p:blipFill>
        <p:spPr>
          <a:xfrm>
            <a:off x="4505321" y="1965368"/>
            <a:ext cx="1035049" cy="2571750"/>
          </a:xfrm>
          <a:prstGeom prst="rect">
            <a:avLst/>
          </a:prstGeom>
        </p:spPr>
      </p:pic>
      <p:pic>
        <p:nvPicPr>
          <p:cNvPr id="17" name="Grafik 16" descr="Ein Bild, das Luft, ausführend, Fahrrad, mehrere enthält.&#10;&#10;Automatisch generierte Beschreibung">
            <a:extLst>
              <a:ext uri="{FF2B5EF4-FFF2-40B4-BE49-F238E27FC236}">
                <a16:creationId xmlns:a16="http://schemas.microsoft.com/office/drawing/2014/main" id="{DA7C49F8-35B7-4E0A-9810-2F520DF0AC71}"/>
              </a:ext>
            </a:extLst>
          </p:cNvPr>
          <p:cNvPicPr>
            <a:picLocks noChangeAspect="1"/>
          </p:cNvPicPr>
          <p:nvPr/>
        </p:nvPicPr>
        <p:blipFill rotWithShape="1">
          <a:blip r:embed="rId8"/>
          <a:srcRect l="86506" t="27251" b="51938"/>
          <a:stretch/>
        </p:blipFill>
        <p:spPr>
          <a:xfrm rot="21376261">
            <a:off x="3935562" y="3488815"/>
            <a:ext cx="1233858" cy="9324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141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Straordinario</a:t>
            </a:r>
            <a:r>
              <a:rPr lang="de-CH"/>
              <a:t> </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54197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it-CH" sz="1400" b="1" i="0" u="none" strike="noStrike" kern="1200" cap="none" spc="0" normalizeH="0" baseline="0" noProof="0">
                <a:ln>
                  <a:noFill/>
                </a:ln>
                <a:solidFill>
                  <a:srgbClr val="C3141E"/>
                </a:solidFill>
                <a:effectLst/>
                <a:uLnTx/>
                <a:uFillTx/>
                <a:latin typeface="Arial"/>
                <a:ea typeface="+mn-ea"/>
                <a:cs typeface="+mn-cs"/>
              </a:rPr>
              <a:t>Ciò che ci colpisce è la differenza.</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a:ln>
                  <a:noFill/>
                </a:ln>
                <a:solidFill>
                  <a:srgbClr val="6D001D"/>
                </a:solidFill>
                <a:effectLst/>
                <a:uLnTx/>
                <a:uFillTx/>
                <a:latin typeface="Arial"/>
                <a:ea typeface="+mn-ea"/>
                <a:cs typeface="+mn-cs"/>
              </a:rPr>
              <a:t>Il cervello ama il familiare, ma presta attenzione alle differenze. Ecco perché le cose sorprendenti e insolite attirano la nostra attenzione.</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0" i="0" u="none" strike="noStrike" kern="1200" cap="none" spc="0" normalizeH="0" baseline="0" noProof="0">
                <a:ln>
                  <a:noFill/>
                </a:ln>
                <a:solidFill>
                  <a:srgbClr val="000000"/>
                </a:solidFill>
                <a:effectLst/>
                <a:uLnTx/>
                <a:uFillTx/>
                <a:latin typeface="Arial"/>
                <a:ea typeface="+mn-ea"/>
                <a:cs typeface="+mn-cs"/>
              </a:rPr>
              <a:t>L'attenzione è particolarmente accentuata da stimoli colorati, grandi, luminosi e persino nuovi, che si discostano dagli schemi familiari e appresi. Questo suscita il nostro interesse e la nostra curiosità. Anche le bolle con testo hanno questo effetto di sensibilizzazione nel senso più ampio del termine.</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1" i="0" u="none" strike="noStrike" kern="1200" cap="none" spc="0" normalizeH="0" baseline="0" noProof="0">
                <a:ln>
                  <a:noFill/>
                </a:ln>
                <a:solidFill>
                  <a:srgbClr val="000000"/>
                </a:solidFill>
                <a:effectLst/>
                <a:uLnTx/>
                <a:uFillTx/>
                <a:latin typeface="Arial"/>
                <a:ea typeface="+mn-ea"/>
                <a:cs typeface="+mn-cs"/>
              </a:rPr>
              <a:t>Raccomandazione:</a:t>
            </a:r>
            <a:r>
              <a:rPr kumimoji="0" lang="it-CH" sz="1000" i="0" u="none" strike="noStrike" kern="1200" cap="none" spc="0" normalizeH="0" baseline="0" noProof="0">
                <a:ln>
                  <a:noFill/>
                </a:ln>
                <a:solidFill>
                  <a:srgbClr val="000000"/>
                </a:solidFill>
                <a:effectLst/>
                <a:uLnTx/>
                <a:uFillTx/>
                <a:latin typeface="Arial"/>
                <a:ea typeface="+mn-ea"/>
                <a:cs typeface="+mn-cs"/>
              </a:rPr>
              <a:t> per una volta, si allontani dalla norma e attiri l'attenzione con un design insolito. Un espediente stilistico popolare e spesso utilizzato sono le bolle con testo, che si prestano bene a interrompere uno schema e ad attirare l'attenzione.</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a:extLst>
              <a:ext uri="{FF2B5EF4-FFF2-40B4-BE49-F238E27FC236}">
                <a16:creationId xmlns:a16="http://schemas.microsoft.com/office/drawing/2014/main" id="{E33D1630-4855-40D8-8EFD-22D593294A6C}"/>
              </a:ext>
            </a:extLst>
          </p:cNvPr>
          <p:cNvPicPr>
            <a:picLocks noChangeAspect="1"/>
          </p:cNvPicPr>
          <p:nvPr/>
        </p:nvPicPr>
        <p:blipFill rotWithShape="1">
          <a:blip r:embed="rId3"/>
          <a:srcRect b="12883"/>
          <a:stretch/>
        </p:blipFill>
        <p:spPr>
          <a:xfrm>
            <a:off x="5220072" y="1888072"/>
            <a:ext cx="3438216" cy="2442214"/>
          </a:xfrm>
          <a:prstGeom prst="rect">
            <a:avLst/>
          </a:prstGeom>
        </p:spPr>
      </p:pic>
      <p:pic>
        <p:nvPicPr>
          <p:cNvPr id="9" name="Grafik 8" descr="Ein Bild, das Text, Hund enthält.&#10;&#10;Automatisch generierte Beschreibung">
            <a:extLst>
              <a:ext uri="{FF2B5EF4-FFF2-40B4-BE49-F238E27FC236}">
                <a16:creationId xmlns:a16="http://schemas.microsoft.com/office/drawing/2014/main" id="{00A7FAD0-B932-417B-BD0E-C72914ABAD93}"/>
              </a:ext>
            </a:extLst>
          </p:cNvPr>
          <p:cNvPicPr>
            <a:picLocks noChangeAspect="1"/>
          </p:cNvPicPr>
          <p:nvPr/>
        </p:nvPicPr>
        <p:blipFill>
          <a:blip r:embed="rId4"/>
          <a:stretch>
            <a:fillRect/>
          </a:stretch>
        </p:blipFill>
        <p:spPr>
          <a:xfrm>
            <a:off x="5370859" y="1942879"/>
            <a:ext cx="3089698" cy="1472454"/>
          </a:xfrm>
          <a:prstGeom prst="rect">
            <a:avLst/>
          </a:prstGeom>
        </p:spPr>
      </p:pic>
    </p:spTree>
    <p:extLst>
      <p:ext uri="{BB962C8B-B14F-4D97-AF65-F5344CB8AC3E}">
        <p14:creationId xmlns:p14="http://schemas.microsoft.com/office/powerpoint/2010/main" val="225528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it-CH" sz="1800" b="1">
                <a:solidFill>
                  <a:schemeClr val="accent6"/>
                </a:solidFill>
              </a:rPr>
              <a:t>Elemento di attenzione no. 4</a:t>
            </a:r>
            <a:br>
              <a:rPr lang="de-DE"/>
            </a:br>
            <a:r>
              <a:rPr lang="de-DE"/>
              <a:t>Rilevanza</a:t>
            </a:r>
            <a:endParaRPr lang="de-DE" dirty="0"/>
          </a:p>
        </p:txBody>
      </p:sp>
    </p:spTree>
    <p:extLst>
      <p:ext uri="{BB962C8B-B14F-4D97-AF65-F5344CB8AC3E}">
        <p14:creationId xmlns:p14="http://schemas.microsoft.com/office/powerpoint/2010/main" val="276093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8" name="Grafik 17" descr="Ein Bild, das Text, Pflanze, Blatt enthält.&#10;&#10;Automatisch generierte Beschreibung">
            <a:extLst>
              <a:ext uri="{FF2B5EF4-FFF2-40B4-BE49-F238E27FC236}">
                <a16:creationId xmlns:a16="http://schemas.microsoft.com/office/drawing/2014/main" id="{C5CAF617-8FC5-436A-BC60-48E15C5D85A0}"/>
              </a:ext>
            </a:extLst>
          </p:cNvPr>
          <p:cNvPicPr>
            <a:picLocks noChangeAspect="1"/>
          </p:cNvPicPr>
          <p:nvPr/>
        </p:nvPicPr>
        <p:blipFill rotWithShape="1">
          <a:blip r:embed="rId3"/>
          <a:srcRect t="57179"/>
          <a:stretch/>
        </p:blipFill>
        <p:spPr>
          <a:xfrm>
            <a:off x="-9438" y="3476981"/>
            <a:ext cx="4318286" cy="698441"/>
          </a:xfrm>
          <a:prstGeom prst="rect">
            <a:avLst/>
          </a:prstGeom>
        </p:spPr>
      </p:pic>
      <p:pic>
        <p:nvPicPr>
          <p:cNvPr id="19" name="Picture 4" descr="Blumen - Kostenlose Ökologie und umwelt Icons">
            <a:extLst>
              <a:ext uri="{FF2B5EF4-FFF2-40B4-BE49-F238E27FC236}">
                <a16:creationId xmlns:a16="http://schemas.microsoft.com/office/drawing/2014/main" id="{A6170DD9-37CF-4766-991E-F590F19E0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꽃 - 무료 자연개 아이콘">
            <a:extLst>
              <a:ext uri="{FF2B5EF4-FFF2-40B4-BE49-F238E27FC236}">
                <a16:creationId xmlns:a16="http://schemas.microsoft.com/office/drawing/2014/main" id="{BC348531-B5D6-4290-A08C-3C7F52C89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A3B8F47C-12A2-4B52-BC57-A2119D4541E7}"/>
              </a:ext>
            </a:extLst>
          </p:cNvPr>
          <p:cNvPicPr>
            <a:picLocks noChangeAspect="1"/>
          </p:cNvPicPr>
          <p:nvPr/>
        </p:nvPicPr>
        <p:blipFill rotWithShape="1">
          <a:blip r:embed="rId6"/>
          <a:srcRect l="4789" t="29804" r="75660" b="40438"/>
          <a:stretch/>
        </p:blipFill>
        <p:spPr>
          <a:xfrm>
            <a:off x="0" y="898415"/>
            <a:ext cx="2308820" cy="3559332"/>
          </a:xfrm>
          <a:prstGeom prst="rect">
            <a:avLst/>
          </a:prstGeom>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Rilevanza</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it-CH" sz="1400">
                <a:solidFill>
                  <a:srgbClr val="C3141E"/>
                </a:solidFill>
              </a:rPr>
              <a:t>Bisogni e motivazioni controllano la nostra percezione</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6932854" y="1054462"/>
            <a:ext cx="1831019" cy="60214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Se ad esempio siamo «affamati» o «assetati», </a:t>
            </a:r>
            <a:r>
              <a:rPr kumimoji="0" lang="it-CH" sz="950" b="0" i="0" u="none" strike="noStrike" kern="1200" cap="none" spc="0" normalizeH="0" baseline="0" noProof="0">
                <a:ln>
                  <a:noFill/>
                </a:ln>
                <a:solidFill>
                  <a:srgbClr val="000000"/>
                </a:solidFill>
                <a:effectLst/>
                <a:uLnTx/>
                <a:uFillTx/>
                <a:latin typeface="Arial"/>
                <a:ea typeface="+mn-ea"/>
                <a:cs typeface="+mn-cs"/>
              </a:rPr>
              <a:t>i messaggi pubblicitari appropriati attirano ancora di più la nostra attenzione.</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7" name="Grafik 16" descr="Ein Bild, das Person, darstellend, Gruppe, Tänzer enthält.&#10;&#10;Automatisch generierte Beschreibung">
            <a:extLst>
              <a:ext uri="{FF2B5EF4-FFF2-40B4-BE49-F238E27FC236}">
                <a16:creationId xmlns:a16="http://schemas.microsoft.com/office/drawing/2014/main" id="{D42EE39B-5374-4404-888A-343126DE680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3"/>
          <a:stretch/>
        </p:blipFill>
        <p:spPr>
          <a:xfrm>
            <a:off x="3209148" y="1824286"/>
            <a:ext cx="1617562" cy="2494102"/>
          </a:xfrm>
          <a:prstGeom prst="rect">
            <a:avLst/>
          </a:prstGeom>
          <a:effectLst>
            <a:outerShdw blurRad="50800" dist="38100" dir="2700000" algn="tl" rotWithShape="0">
              <a:prstClr val="black">
                <a:alpha val="40000"/>
              </a:prstClr>
            </a:outerShdw>
          </a:effectLst>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9"/>
          <a:stretch>
            <a:fillRect/>
          </a:stretch>
        </p:blipFill>
        <p:spPr>
          <a:xfrm>
            <a:off x="4514158" y="1157409"/>
            <a:ext cx="1031359" cy="1031359"/>
          </a:xfrm>
          <a:prstGeom prst="rect">
            <a:avLst/>
          </a:prstGeom>
        </p:spPr>
      </p:pic>
      <p:pic>
        <p:nvPicPr>
          <p:cNvPr id="1026" name="Picture 2" descr="Wolke Clip Art">
            <a:extLst>
              <a:ext uri="{FF2B5EF4-FFF2-40B4-BE49-F238E27FC236}">
                <a16:creationId xmlns:a16="http://schemas.microsoft.com/office/drawing/2014/main" id="{1DA968D8-BDE2-432B-A47F-AFC0E65DC4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6286" y="1360280"/>
            <a:ext cx="1316966" cy="737501"/>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Essen, Tasse, Dessert enthält.&#10;&#10;Automatisch generierte Beschreibung">
            <a:extLst>
              <a:ext uri="{FF2B5EF4-FFF2-40B4-BE49-F238E27FC236}">
                <a16:creationId xmlns:a16="http://schemas.microsoft.com/office/drawing/2014/main" id="{E4DC93D0-5866-4BF1-8249-CA43D944BAB8}"/>
              </a:ext>
            </a:extLst>
          </p:cNvPr>
          <p:cNvPicPr>
            <a:picLocks noChangeAspect="1"/>
          </p:cNvPicPr>
          <p:nvPr/>
        </p:nvPicPr>
        <p:blipFill>
          <a:blip r:embed="rId11"/>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27447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Rilevanza</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902016" cy="31245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it-CH" sz="1400" b="1" i="0" u="none" strike="noStrike" kern="1200" cap="none" spc="0" normalizeH="0" baseline="0" noProof="0">
                <a:ln>
                  <a:noFill/>
                </a:ln>
                <a:solidFill>
                  <a:srgbClr val="C3141E"/>
                </a:solidFill>
                <a:effectLst/>
                <a:uLnTx/>
                <a:uFillTx/>
                <a:latin typeface="Arial"/>
                <a:ea typeface="+mn-ea"/>
                <a:cs typeface="+mn-cs"/>
              </a:rPr>
              <a:t>La nostra attenzione è determinata principalmente dai nostri obiettivi</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a:ln>
                  <a:noFill/>
                </a:ln>
                <a:solidFill>
                  <a:srgbClr val="6D001D"/>
                </a:solidFill>
                <a:effectLst/>
                <a:uLnTx/>
                <a:uFillTx/>
                <a:latin typeface="Arial"/>
                <a:ea typeface="+mn-ea"/>
                <a:cs typeface="+mn-cs"/>
              </a:rPr>
              <a:t>Si presta molta attenzione ai contenuti che corrispondono a ciò che si sta cercando di ottenere o ai contenuti che si hanno in mente al momento.</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0" i="0" u="none" strike="noStrike" kern="1200" cap="none" spc="0" normalizeH="0" baseline="0" noProof="0">
                <a:ln>
                  <a:noFill/>
                </a:ln>
                <a:solidFill>
                  <a:srgbClr val="000000"/>
                </a:solidFill>
                <a:effectLst/>
                <a:uLnTx/>
                <a:uFillTx/>
                <a:latin typeface="Arial"/>
                <a:ea typeface="+mn-ea"/>
                <a:cs typeface="+mn-cs"/>
              </a:rPr>
              <a:t>Una buona pubblicità si collega agli obiettivi, ai sogni e ai desideri delle persone. Possono essere motivi prioritari come la gioia di vivere, la famiglia, il divertimento, la felicità, la sicurezza, ecc. Ma anche pregiudizi situazionali che sono attivi nelle persone nel momento temporale o locale dell'incontro con il manifesto. Per esempio, la fame, la sete, il bisogno di calore in inverno o di refrigerio in estate, una pausa dalla vita frenetica di tutti i giorni o qualche altra forma di ricompensa.  </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it-CH" sz="1000" b="1" i="0" u="none" strike="noStrike" kern="1200" cap="none" spc="0" normalizeH="0" baseline="0" noProof="0">
                <a:ln>
                  <a:noFill/>
                </a:ln>
                <a:solidFill>
                  <a:srgbClr val="000000"/>
                </a:solidFill>
                <a:effectLst/>
                <a:uLnTx/>
                <a:uFillTx/>
                <a:latin typeface="Arial"/>
                <a:ea typeface="+mn-ea"/>
                <a:cs typeface="+mn-cs"/>
              </a:rPr>
              <a:t>Raccomandazione:</a:t>
            </a:r>
            <a:r>
              <a:rPr kumimoji="0" lang="it-CH" sz="1000" i="0" u="none" strike="noStrike" kern="1200" cap="none" spc="0" normalizeH="0" baseline="0" noProof="0">
                <a:ln>
                  <a:noFill/>
                </a:ln>
                <a:solidFill>
                  <a:srgbClr val="000000"/>
                </a:solidFill>
                <a:effectLst/>
                <a:uLnTx/>
                <a:uFillTx/>
                <a:latin typeface="Arial"/>
                <a:ea typeface="+mn-ea"/>
                <a:cs typeface="+mn-cs"/>
              </a:rPr>
              <a:t> utilizzi queste conoscenze e presenti il suo prodotto come una soluzione per l'obiettivo o l'esigenza del suo gruppo target. </a:t>
            </a:r>
            <a:r>
              <a:rPr kumimoji="0" lang="de-CH" sz="1000" i="0" u="none" strike="noStrike" kern="1200" cap="none" spc="0" normalizeH="0" baseline="0" noProof="0">
                <a:ln>
                  <a:noFill/>
                </a:ln>
                <a:solidFill>
                  <a:srgbClr val="000000"/>
                </a:solidFill>
                <a:effectLst/>
                <a:uLnTx/>
                <a:uFillTx/>
                <a:latin typeface="Arial"/>
                <a:ea typeface="+mn-ea"/>
                <a:cs typeface="+mn-cs"/>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Essen, Tasse, Dessert enthält.&#10;&#10;Automatisch generierte Beschreibung">
            <a:extLst>
              <a:ext uri="{FF2B5EF4-FFF2-40B4-BE49-F238E27FC236}">
                <a16:creationId xmlns:a16="http://schemas.microsoft.com/office/drawing/2014/main" id="{2C963B3F-9BC6-4138-880E-67BA0611E0F8}"/>
              </a:ext>
            </a:extLst>
          </p:cNvPr>
          <p:cNvPicPr>
            <a:picLocks noChangeAspect="1"/>
          </p:cNvPicPr>
          <p:nvPr/>
        </p:nvPicPr>
        <p:blipFill>
          <a:blip r:embed="rId4"/>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42522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it-CH"/>
              <a:t>Panoramica dei tutorial di progettazione</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lang="de-CH" sz="2400" b="1">
                <a:solidFill>
                  <a:schemeClr val="bg1"/>
                </a:solidFill>
                <a:effectLst>
                  <a:outerShdw blurRad="38100" dist="38100" dir="2700000" algn="tl">
                    <a:srgbClr val="000000">
                      <a:alpha val="43137"/>
                    </a:srgbClr>
                  </a:outerShdw>
                </a:effectLst>
              </a:rPr>
              <a:t>Base</a:t>
            </a:r>
            <a:endParaRPr kumimoji="0" lang="de-CH"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algn="ctr"/>
            <a:r>
              <a:rPr lang="it-CH" sz="1200">
                <a:solidFill>
                  <a:schemeClr val="bg1"/>
                </a:solidFill>
                <a:effectLst>
                  <a:outerShdw blurRad="38100" dist="38100" dir="2700000" algn="tl">
                    <a:srgbClr val="000000">
                      <a:alpha val="43137"/>
                    </a:srgbClr>
                  </a:outerShdw>
                </a:effectLst>
              </a:rPr>
              <a:t>(Considerare gli aspetti fisiologici e specifici del mezzo)</a:t>
            </a:r>
            <a:endParaRPr lang="de-CH" sz="1200" dirty="0">
              <a:solidFill>
                <a:schemeClr val="bg1"/>
              </a:solidFill>
              <a:effectLst>
                <a:outerShdw blurRad="38100" dist="38100" dir="2700000" algn="tl">
                  <a:srgbClr val="000000">
                    <a:alpha val="43137"/>
                  </a:srgbClr>
                </a:outerShdw>
              </a:effectLst>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lang="de-CH" sz="2400" b="1">
                <a:solidFill>
                  <a:schemeClr val="bg1"/>
                </a:solidFill>
                <a:effectLst>
                  <a:outerShdw blurRad="38100" dist="38100" dir="2700000" algn="tl">
                    <a:srgbClr val="000000">
                      <a:alpha val="43137"/>
                    </a:srgbClr>
                  </a:outerShdw>
                </a:effectLst>
              </a:rPr>
              <a:t>Avanzato</a:t>
            </a:r>
            <a:r>
              <a:rPr kumimoji="0" lang="de-CH" sz="16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 </a:t>
            </a:r>
            <a:endPar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algn="ctr"/>
            <a:r>
              <a:rPr lang="it-CH" sz="1200">
                <a:solidFill>
                  <a:schemeClr val="bg1"/>
                </a:solidFill>
                <a:effectLst>
                  <a:outerShdw blurRad="38100" dist="38100" dir="2700000" algn="tl">
                    <a:srgbClr val="000000">
                      <a:alpha val="43137"/>
                    </a:srgbClr>
                  </a:outerShdw>
                </a:effectLst>
              </a:rPr>
              <a:t>(Utilizzo degli aspetti cognitivi per controllare la percezione e l'attenzione)</a:t>
            </a:r>
            <a:endParaRPr lang="de-CH" sz="1200" dirty="0">
              <a:solidFill>
                <a:schemeClr val="bg1"/>
              </a:solidFill>
              <a:effectLst>
                <a:outerShdw blurRad="38100" dist="38100" dir="2700000" algn="tl">
                  <a:srgbClr val="000000">
                    <a:alpha val="43137"/>
                  </a:srgbClr>
                </a:outerShdw>
              </a:effectLst>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lang="de-CH" sz="2400" b="1">
                <a:solidFill>
                  <a:schemeClr val="bg1"/>
                </a:solidFill>
                <a:effectLst>
                  <a:outerShdw blurRad="38100" dist="38100" dir="2700000" algn="tl">
                    <a:srgbClr val="000000">
                      <a:alpha val="43137"/>
                    </a:srgbClr>
                  </a:outerShdw>
                </a:effectLst>
              </a:rPr>
              <a:t>Esperto</a:t>
            </a:r>
          </a:p>
          <a:p>
            <a:pPr algn="ctr"/>
            <a:r>
              <a:rPr lang="it-CH" sz="1200">
                <a:solidFill>
                  <a:schemeClr val="bg1"/>
                </a:solidFill>
                <a:effectLst>
                  <a:outerShdw blurRad="38100" dist="38100" dir="2700000" algn="tl">
                    <a:srgbClr val="000000">
                      <a:alpha val="43137"/>
                    </a:srgbClr>
                  </a:outerShdw>
                </a:effectLst>
              </a:rPr>
              <a:t>(Includere gli aspetti cognitivi dell'elaborazione delle informazioni e dell'apprendimento)</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0" name="Rechteck 29">
            <a:extLst>
              <a:ext uri="{FF2B5EF4-FFF2-40B4-BE49-F238E27FC236}">
                <a16:creationId xmlns:a16="http://schemas.microsoft.com/office/drawing/2014/main" id="{EF6CB9DC-E49B-44AF-AC3E-2376DAC7538B}"/>
              </a:ext>
            </a:extLst>
          </p:cNvPr>
          <p:cNvSpPr/>
          <p:nvPr/>
        </p:nvSpPr>
        <p:spPr>
          <a:xfrm>
            <a:off x="6150785" y="1437213"/>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2" name="Rechteck 31">
            <a:extLst>
              <a:ext uri="{FF2B5EF4-FFF2-40B4-BE49-F238E27FC236}">
                <a16:creationId xmlns:a16="http://schemas.microsoft.com/office/drawing/2014/main" id="{736AA567-6695-464D-A33B-57E55BC2EBD7}"/>
              </a:ext>
            </a:extLst>
          </p:cNvPr>
          <p:cNvSpPr/>
          <p:nvPr/>
        </p:nvSpPr>
        <p:spPr>
          <a:xfrm>
            <a:off x="262045" y="1430775"/>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4" name="Grafik 33">
            <a:extLst>
              <a:ext uri="{FF2B5EF4-FFF2-40B4-BE49-F238E27FC236}">
                <a16:creationId xmlns:a16="http://schemas.microsoft.com/office/drawing/2014/main" id="{020F656B-0F74-4673-B37B-D6E9668D7D9E}"/>
              </a:ext>
            </a:extLst>
          </p:cNvPr>
          <p:cNvPicPr>
            <a:picLocks noChangeAspect="1"/>
          </p:cNvPicPr>
          <p:nvPr/>
        </p:nvPicPr>
        <p:blipFill>
          <a:blip r:embed="rId3"/>
          <a:stretch>
            <a:fillRect/>
          </a:stretch>
        </p:blipFill>
        <p:spPr>
          <a:xfrm>
            <a:off x="5261727" y="4354804"/>
            <a:ext cx="318385" cy="581985"/>
          </a:xfrm>
          <a:prstGeom prst="rect">
            <a:avLst/>
          </a:prstGeom>
        </p:spPr>
      </p:pic>
    </p:spTree>
    <p:extLst>
      <p:ext uri="{BB962C8B-B14F-4D97-AF65-F5344CB8AC3E}">
        <p14:creationId xmlns:p14="http://schemas.microsoft.com/office/powerpoint/2010/main" val="31171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Indice «Avanzato»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Punto di partenza</a:t>
            </a:r>
          </a:p>
          <a:p>
            <a:r>
              <a:rPr lang="it-CH"/>
              <a:t>I 4 elementi per l'attenzione </a:t>
            </a:r>
            <a:r>
              <a:rPr lang="de-DE"/>
              <a:t> </a:t>
            </a:r>
          </a:p>
          <a:p>
            <a:r>
              <a:rPr lang="de-DE" b="1"/>
              <a:t>Sintesi</a:t>
            </a:r>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Tree>
    <p:extLst>
      <p:ext uri="{BB962C8B-B14F-4D97-AF65-F5344CB8AC3E}">
        <p14:creationId xmlns:p14="http://schemas.microsoft.com/office/powerpoint/2010/main" val="184457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it-CH"/>
              <a:t>Le </a:t>
            </a:r>
            <a:r>
              <a:rPr lang="it-CH" b="1"/>
              <a:t>4 regole di attenzione</a:t>
            </a:r>
            <a:r>
              <a:rPr lang="it-CH"/>
              <a:t> in sintesi</a:t>
            </a:r>
            <a:endParaRPr lang="de-DE"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5287702" y="1482506"/>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5287702" y="3286741"/>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Persone e animali</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it-CH" sz="800" b="0" i="0" u="none" strike="noStrike" kern="1200" cap="none" spc="0" normalizeH="0" baseline="0" noProof="0">
                <a:ln>
                  <a:noFill/>
                </a:ln>
                <a:solidFill>
                  <a:srgbClr val="323232"/>
                </a:solidFill>
                <a:effectLst/>
                <a:uLnTx/>
                <a:uFillTx/>
                <a:latin typeface="Arial"/>
                <a:ea typeface="+mn-ea"/>
                <a:cs typeface="Arial"/>
              </a:rPr>
              <a:t>Schemi infantili, stimoli erotici e soprattutto volti attirano l'attenzione.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5405782" y="1609626"/>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solidFill>
                  <a:schemeClr val="tx1"/>
                </a:solidFill>
              </a:rPr>
              <a:t>Movimento</a:t>
            </a:r>
            <a:endParaRPr lang="de-CH" sz="800" b="1" dirty="0">
              <a:solidFill>
                <a:schemeClr val="tx1"/>
              </a:solidFill>
            </a:endParaRPr>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it-CH" sz="800" b="0" i="0" u="none" strike="noStrike" kern="1200" cap="none" spc="0" normalizeH="0" baseline="0" noProof="0">
                <a:ln>
                  <a:noFill/>
                </a:ln>
                <a:solidFill>
                  <a:srgbClr val="323232"/>
                </a:solidFill>
                <a:effectLst/>
                <a:uLnTx/>
                <a:uFillTx/>
                <a:latin typeface="Arial"/>
                <a:ea typeface="+mn-ea"/>
                <a:cs typeface="Arial"/>
              </a:rPr>
              <a:t>Gli spot DOOH attirano un numero sempre maggiore di occhi grazie al movimento </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Straordinario</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it-CH" sz="800" b="0" i="0" u="none" strike="noStrike" kern="1200" cap="none" spc="0" normalizeH="0" baseline="0">
                <a:ln>
                  <a:noFill/>
                </a:ln>
                <a:solidFill>
                  <a:srgbClr val="323232"/>
                </a:solidFill>
                <a:effectLst/>
                <a:uLnTx/>
                <a:uFillTx/>
                <a:latin typeface="Arial"/>
                <a:ea typeface="+mn-ea"/>
                <a:cs typeface="Arial"/>
              </a:rPr>
              <a:t>Il nostro cervello nota soprattutto le differenze e le deviazioni dal solito. Le bolle con il testo funzionano bene come dispositivi stilistici.</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5413217" y="3411271"/>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Rilevanza </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it-CH" sz="800" b="0" i="0" u="none" strike="noStrike" kern="1200" cap="none" spc="0" normalizeH="0" baseline="0" noProof="0">
                <a:ln>
                  <a:noFill/>
                </a:ln>
                <a:solidFill>
                  <a:srgbClr val="323232"/>
                </a:solidFill>
                <a:effectLst/>
                <a:uLnTx/>
                <a:uFillTx/>
                <a:latin typeface="Arial"/>
                <a:ea typeface="+mn-ea"/>
                <a:cs typeface="Arial"/>
              </a:rPr>
              <a:t>I messaggi che ci colpiscono di più sono quelli che corrispondono ai nostri obiettivi e sono quindi molto rilevanti per noi.</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32" name="Grafik 31" descr="Ein Bild, das Platz enthält.&#10;&#10;Automatisch generierte Beschreibung">
            <a:extLst>
              <a:ext uri="{FF2B5EF4-FFF2-40B4-BE49-F238E27FC236}">
                <a16:creationId xmlns:a16="http://schemas.microsoft.com/office/drawing/2014/main" id="{2FCA04AC-85CE-461A-B845-EEF199AFD80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11323" y="1243036"/>
            <a:ext cx="840080" cy="1684853"/>
          </a:xfrm>
          <a:prstGeom prst="rect">
            <a:avLst/>
          </a:prstGeom>
        </p:spPr>
      </p:pic>
      <p:pic>
        <p:nvPicPr>
          <p:cNvPr id="33" name="Burger_gut">
            <a:hlinkClick r:id="" action="ppaction://media"/>
            <a:extLst>
              <a:ext uri="{FF2B5EF4-FFF2-40B4-BE49-F238E27FC236}">
                <a16:creationId xmlns:a16="http://schemas.microsoft.com/office/drawing/2014/main" id="{EE23747E-5140-40E5-AA27-7E7764C7CE0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84754" y="1322966"/>
            <a:ext cx="684430" cy="1216432"/>
          </a:xfrm>
          <a:prstGeom prst="rect">
            <a:avLst/>
          </a:prstGeom>
        </p:spPr>
      </p:pic>
      <p:pic>
        <p:nvPicPr>
          <p:cNvPr id="8" name="Grafik 7">
            <a:extLst>
              <a:ext uri="{FF2B5EF4-FFF2-40B4-BE49-F238E27FC236}">
                <a16:creationId xmlns:a16="http://schemas.microsoft.com/office/drawing/2014/main" id="{8063830B-D3D0-4AAE-B0B7-253B7C8AE9A6}"/>
              </a:ext>
            </a:extLst>
          </p:cNvPr>
          <p:cNvPicPr>
            <a:picLocks noChangeAspect="1"/>
          </p:cNvPicPr>
          <p:nvPr/>
        </p:nvPicPr>
        <p:blipFill>
          <a:blip r:embed="rId7"/>
          <a:stretch>
            <a:fillRect/>
          </a:stretch>
        </p:blipFill>
        <p:spPr>
          <a:xfrm>
            <a:off x="3914830" y="1316340"/>
            <a:ext cx="960927" cy="1592503"/>
          </a:xfrm>
          <a:prstGeom prst="rect">
            <a:avLst/>
          </a:prstGeom>
        </p:spPr>
      </p:pic>
      <p:pic>
        <p:nvPicPr>
          <p:cNvPr id="6" name="Grafik 5">
            <a:extLst>
              <a:ext uri="{FF2B5EF4-FFF2-40B4-BE49-F238E27FC236}">
                <a16:creationId xmlns:a16="http://schemas.microsoft.com/office/drawing/2014/main" id="{AAF9B637-2BAD-4463-A1DD-2E752724C109}"/>
              </a:ext>
            </a:extLst>
          </p:cNvPr>
          <p:cNvPicPr>
            <a:picLocks noChangeAspect="1"/>
          </p:cNvPicPr>
          <p:nvPr/>
        </p:nvPicPr>
        <p:blipFill>
          <a:blip r:embed="rId8"/>
          <a:stretch>
            <a:fillRect/>
          </a:stretch>
        </p:blipFill>
        <p:spPr>
          <a:xfrm>
            <a:off x="2959756" y="1326280"/>
            <a:ext cx="952855" cy="1579125"/>
          </a:xfrm>
          <a:prstGeom prst="rect">
            <a:avLst/>
          </a:prstGeom>
        </p:spPr>
      </p:pic>
      <p:pic>
        <p:nvPicPr>
          <p:cNvPr id="5" name="Grafik 4">
            <a:extLst>
              <a:ext uri="{FF2B5EF4-FFF2-40B4-BE49-F238E27FC236}">
                <a16:creationId xmlns:a16="http://schemas.microsoft.com/office/drawing/2014/main" id="{B10B5184-0F8C-4151-8A90-4AABB045401E}"/>
              </a:ext>
            </a:extLst>
          </p:cNvPr>
          <p:cNvPicPr>
            <a:picLocks noChangeAspect="1"/>
          </p:cNvPicPr>
          <p:nvPr/>
        </p:nvPicPr>
        <p:blipFill>
          <a:blip r:embed="rId9"/>
          <a:stretch>
            <a:fillRect/>
          </a:stretch>
        </p:blipFill>
        <p:spPr>
          <a:xfrm>
            <a:off x="1997495" y="1319780"/>
            <a:ext cx="956777" cy="1585625"/>
          </a:xfrm>
          <a:prstGeom prst="rect">
            <a:avLst/>
          </a:prstGeom>
        </p:spPr>
      </p:pic>
      <p:pic>
        <p:nvPicPr>
          <p:cNvPr id="13" name="Grafik 12">
            <a:extLst>
              <a:ext uri="{FF2B5EF4-FFF2-40B4-BE49-F238E27FC236}">
                <a16:creationId xmlns:a16="http://schemas.microsoft.com/office/drawing/2014/main" id="{B7C3769F-03CF-4B29-B652-220F25EF72EA}"/>
              </a:ext>
            </a:extLst>
          </p:cNvPr>
          <p:cNvPicPr>
            <a:picLocks noChangeAspect="1"/>
          </p:cNvPicPr>
          <p:nvPr/>
        </p:nvPicPr>
        <p:blipFill>
          <a:blip r:embed="rId10"/>
          <a:stretch>
            <a:fillRect/>
          </a:stretch>
        </p:blipFill>
        <p:spPr>
          <a:xfrm>
            <a:off x="2014569" y="3147814"/>
            <a:ext cx="1952358" cy="1384652"/>
          </a:xfrm>
          <a:prstGeom prst="rect">
            <a:avLst/>
          </a:prstGeom>
        </p:spPr>
      </p:pic>
      <p:pic>
        <p:nvPicPr>
          <p:cNvPr id="20" name="Grafik 19" descr="Schneller Vorlauf mit einfarbiger Füllung">
            <a:extLst>
              <a:ext uri="{FF2B5EF4-FFF2-40B4-BE49-F238E27FC236}">
                <a16:creationId xmlns:a16="http://schemas.microsoft.com/office/drawing/2014/main" id="{863EE2D7-EE8F-4C45-9213-FCD0C9329A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64088" y="2294883"/>
            <a:ext cx="320319" cy="320319"/>
          </a:xfrm>
          <a:prstGeom prst="rect">
            <a:avLst/>
          </a:prstGeom>
        </p:spPr>
      </p:pic>
      <p:pic>
        <p:nvPicPr>
          <p:cNvPr id="21" name="Grafik 20" descr="Sternaugengesichtskontur mit einfarbiger Füllung mit einfarbiger Füllung">
            <a:extLst>
              <a:ext uri="{FF2B5EF4-FFF2-40B4-BE49-F238E27FC236}">
                <a16:creationId xmlns:a16="http://schemas.microsoft.com/office/drawing/2014/main" id="{8039DD84-34C1-4F4A-A5F5-D81E26673AC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6486" y="4142000"/>
            <a:ext cx="221651" cy="221651"/>
          </a:xfrm>
          <a:prstGeom prst="rect">
            <a:avLst/>
          </a:prstGeom>
        </p:spPr>
      </p:pic>
      <p:pic>
        <p:nvPicPr>
          <p:cNvPr id="25" name="Grafik 24" descr="Teils sonnig mit einfarbiger Füllung">
            <a:extLst>
              <a:ext uri="{FF2B5EF4-FFF2-40B4-BE49-F238E27FC236}">
                <a16:creationId xmlns:a16="http://schemas.microsoft.com/office/drawing/2014/main" id="{8F677915-45AD-4C0F-8E5D-938360F7F78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37731" y="4106193"/>
            <a:ext cx="257458" cy="257458"/>
          </a:xfrm>
          <a:prstGeom prst="rect">
            <a:avLst/>
          </a:prstGeom>
        </p:spPr>
      </p:pic>
      <p:pic>
        <p:nvPicPr>
          <p:cNvPr id="27" name="Grafik 26" descr="Wolke mit Blitz und Regen mit einfarbiger Füllung">
            <a:extLst>
              <a:ext uri="{FF2B5EF4-FFF2-40B4-BE49-F238E27FC236}">
                <a16:creationId xmlns:a16="http://schemas.microsoft.com/office/drawing/2014/main" id="{59F61809-B4E0-4366-9AF2-DC7D45B3C2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30680" y="4211866"/>
            <a:ext cx="214562" cy="214562"/>
          </a:xfrm>
          <a:prstGeom prst="rect">
            <a:avLst/>
          </a:prstGeom>
        </p:spPr>
      </p:pic>
      <p:pic>
        <p:nvPicPr>
          <p:cNvPr id="28" name="Grafik 27" descr="Katze mit einfarbiger Füllung">
            <a:extLst>
              <a:ext uri="{FF2B5EF4-FFF2-40B4-BE49-F238E27FC236}">
                <a16:creationId xmlns:a16="http://schemas.microsoft.com/office/drawing/2014/main" id="{874C8298-ED82-4F14-8686-E8F8FCE523D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14856" y="2316285"/>
            <a:ext cx="255465" cy="255465"/>
          </a:xfrm>
          <a:prstGeom prst="rect">
            <a:avLst/>
          </a:prstGeom>
        </p:spPr>
      </p:pic>
      <p:pic>
        <p:nvPicPr>
          <p:cNvPr id="3" name="Grafik 2">
            <a:extLst>
              <a:ext uri="{FF2B5EF4-FFF2-40B4-BE49-F238E27FC236}">
                <a16:creationId xmlns:a16="http://schemas.microsoft.com/office/drawing/2014/main" id="{67AE6DDE-D85D-4342-91E2-C97796E5FABB}"/>
              </a:ext>
            </a:extLst>
          </p:cNvPr>
          <p:cNvPicPr>
            <a:picLocks noChangeAspect="1"/>
          </p:cNvPicPr>
          <p:nvPr/>
        </p:nvPicPr>
        <p:blipFill>
          <a:blip r:embed="rId21"/>
          <a:stretch>
            <a:fillRect/>
          </a:stretch>
        </p:blipFill>
        <p:spPr>
          <a:xfrm>
            <a:off x="7146505" y="3104212"/>
            <a:ext cx="960927" cy="1592504"/>
          </a:xfrm>
          <a:prstGeom prst="rect">
            <a:avLst/>
          </a:prstGeom>
        </p:spPr>
      </p:pic>
    </p:spTree>
    <p:extLst>
      <p:ext uri="{BB962C8B-B14F-4D97-AF65-F5344CB8AC3E}">
        <p14:creationId xmlns:p14="http://schemas.microsoft.com/office/powerpoint/2010/main" val="380888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
                                        </p:tgtEl>
                                      </p:cBhvr>
                                    </p:cmd>
                                  </p:childTnLst>
                                </p:cTn>
                              </p:par>
                            </p:childTnLst>
                          </p:cTn>
                        </p:par>
                      </p:childTnLst>
                    </p:cTn>
                  </p:par>
                </p:childTnLst>
              </p:cTn>
              <p:nextCondLst>
                <p:cond evt="onClick" delay="0">
                  <p:tgtEl>
                    <p:spTgt spid="33"/>
                  </p:tgtEl>
                </p:cond>
              </p:nextCondLst>
            </p:seq>
            <p:video>
              <p:cMediaNode vol="80000">
                <p:cTn id="12" repeatCount="indefinite" fill="hold" display="0">
                  <p:stCondLst>
                    <p:cond delay="indefinite"/>
                  </p:stCondLst>
                </p:cTn>
                <p:tgtEl>
                  <p:spTgt spid="3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Ancora più successo insieme.</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APG|SGA</a:t>
            </a:r>
            <a:r>
              <a:rPr lang="de-CH" sz="1200">
                <a:solidFill>
                  <a:schemeClr val="bg1"/>
                </a:solidFill>
              </a:rPr>
              <a:t>, Società Generale d'Affissioni SA</a:t>
            </a:r>
          </a:p>
          <a:p>
            <a:r>
              <a:rPr lang="de-CH" sz="1200">
                <a:solidFill>
                  <a:schemeClr val="bg1"/>
                </a:solidFill>
              </a:rPr>
              <a:t>Via Bagutti 10</a:t>
            </a:r>
          </a:p>
          <a:p>
            <a:r>
              <a:rPr lang="de-CH" sz="1200">
                <a:solidFill>
                  <a:schemeClr val="bg1"/>
                </a:solidFill>
              </a:rPr>
              <a:t>6900 Lugano</a:t>
            </a:r>
            <a:br>
              <a:rPr lang="de-CH" sz="1200">
                <a:solidFill>
                  <a:schemeClr val="bg1"/>
                </a:solidFill>
              </a:rPr>
            </a:br>
            <a:br>
              <a:rPr lang="de-CH" sz="1200" dirty="0">
                <a:solidFill>
                  <a:schemeClr val="bg1"/>
                </a:solidFill>
              </a:rPr>
            </a:br>
            <a:r>
              <a:rPr lang="de-CH" sz="1200" dirty="0">
                <a:solidFill>
                  <a:schemeClr val="bg1"/>
                </a:solidFill>
              </a:rPr>
              <a:t>www.apgsga.ch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Indice «Avanzato»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Punto di partenza</a:t>
            </a:r>
          </a:p>
          <a:p>
            <a:r>
              <a:rPr lang="it-CH"/>
              <a:t>I 4 elementi per l'attenzione </a:t>
            </a:r>
            <a:r>
              <a:rPr lang="de-DE"/>
              <a:t> </a:t>
            </a:r>
          </a:p>
          <a:p>
            <a:r>
              <a:rPr lang="de-DE"/>
              <a:t>Sintesi</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3" name="Rechteck: abgerundete Ecken 12">
            <a:extLst>
              <a:ext uri="{FF2B5EF4-FFF2-40B4-BE49-F238E27FC236}">
                <a16:creationId xmlns:a16="http://schemas.microsoft.com/office/drawing/2014/main" id="{1E95CD3E-C6F0-4DBC-82C5-E40E1EB57048}"/>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Picture 2" descr="Wegweiser | Kostenlose Icon">
            <a:extLst>
              <a:ext uri="{FF2B5EF4-FFF2-40B4-BE49-F238E27FC236}">
                <a16:creationId xmlns:a16="http://schemas.microsoft.com/office/drawing/2014/main" id="{221B2ED5-86BF-46D1-8E1F-8C3189388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Text, Spielzeug, Puppe, Vektorgrafiken enthält.&#10;&#10;Automatisch generierte Beschreibung">
            <a:extLst>
              <a:ext uri="{FF2B5EF4-FFF2-40B4-BE49-F238E27FC236}">
                <a16:creationId xmlns:a16="http://schemas.microsoft.com/office/drawing/2014/main" id="{9C28345F-F396-4F36-B9B7-11D04FD02C3E}"/>
              </a:ext>
            </a:extLst>
          </p:cNvPr>
          <p:cNvPicPr>
            <a:picLocks noChangeAspect="1"/>
          </p:cNvPicPr>
          <p:nvPr/>
        </p:nvPicPr>
        <p:blipFill>
          <a:blip r:embed="rId5"/>
          <a:stretch>
            <a:fillRect/>
          </a:stretch>
        </p:blipFill>
        <p:spPr>
          <a:xfrm>
            <a:off x="5329358" y="2220642"/>
            <a:ext cx="1615800" cy="2142058"/>
          </a:xfrm>
          <a:prstGeom prst="rect">
            <a:avLst/>
          </a:prstGeom>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a:t>
            </a:r>
            <a:r>
              <a:rPr lang="it-CH" sz="3200">
                <a:solidFill>
                  <a:srgbClr val="FFFFFF"/>
                </a:solidFill>
              </a:rPr>
              <a:t>Coloro che non si distinguono si perdono</a:t>
            </a:r>
            <a:r>
              <a:rPr lang="de-CH" sz="3200">
                <a:solidFill>
                  <a:srgbClr val="FFFFFF"/>
                </a:solidFill>
              </a:rPr>
              <a:t>.»</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2825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cxnSp>
        <p:nvCxnSpPr>
          <p:cNvPr id="32" name="Gerader Verbinder 31">
            <a:extLst>
              <a:ext uri="{FF2B5EF4-FFF2-40B4-BE49-F238E27FC236}">
                <a16:creationId xmlns:a16="http://schemas.microsoft.com/office/drawing/2014/main" id="{D677C0B6-D050-41F7-A47E-8BD56A531387}"/>
              </a:ext>
            </a:extLst>
          </p:cNvPr>
          <p:cNvCxnSpPr>
            <a:cxnSpLocks/>
          </p:cNvCxnSpPr>
          <p:nvPr/>
        </p:nvCxnSpPr>
        <p:spPr>
          <a:xfrm flipV="1">
            <a:off x="-10928" y="4798243"/>
            <a:ext cx="9150215" cy="5755"/>
          </a:xfrm>
          <a:prstGeom prst="line">
            <a:avLst/>
          </a:prstGeom>
          <a:ln w="762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Rechteck 30">
            <a:extLst>
              <a:ext uri="{FF2B5EF4-FFF2-40B4-BE49-F238E27FC236}">
                <a16:creationId xmlns:a16="http://schemas.microsoft.com/office/drawing/2014/main" id="{62A27AA3-DE1B-4154-AE0E-6FB15AE3A76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5" name="Grafik 24" descr="Ein Bild, das Text, Pflanze, Blatt enthält.&#10;&#10;Automatisch generierte Beschreibung">
            <a:extLst>
              <a:ext uri="{FF2B5EF4-FFF2-40B4-BE49-F238E27FC236}">
                <a16:creationId xmlns:a16="http://schemas.microsoft.com/office/drawing/2014/main" id="{4191FE75-C1E1-4420-8192-CBB0D41916AD}"/>
              </a:ext>
            </a:extLst>
          </p:cNvPr>
          <p:cNvPicPr>
            <a:picLocks noChangeAspect="1"/>
          </p:cNvPicPr>
          <p:nvPr/>
        </p:nvPicPr>
        <p:blipFill rotWithShape="1">
          <a:blip r:embed="rId4"/>
          <a:srcRect l="39954" t="57179"/>
          <a:stretch/>
        </p:blipFill>
        <p:spPr>
          <a:xfrm>
            <a:off x="5235344" y="3265350"/>
            <a:ext cx="3903192" cy="555526"/>
          </a:xfrm>
          <a:prstGeom prst="rect">
            <a:avLst/>
          </a:prstGeom>
        </p:spPr>
      </p:pic>
      <p:sp>
        <p:nvSpPr>
          <p:cNvPr id="27" name="Rechteck 26">
            <a:extLst>
              <a:ext uri="{FF2B5EF4-FFF2-40B4-BE49-F238E27FC236}">
                <a16:creationId xmlns:a16="http://schemas.microsoft.com/office/drawing/2014/main" id="{8F9CFCE6-22B8-4D8D-95FF-FECFAB9F6B73}"/>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8" name="Grafik 27">
            <a:extLst>
              <a:ext uri="{FF2B5EF4-FFF2-40B4-BE49-F238E27FC236}">
                <a16:creationId xmlns:a16="http://schemas.microsoft.com/office/drawing/2014/main" id="{AF2F9A77-8B7C-4F17-8DD9-C499DACBD80A}"/>
              </a:ext>
            </a:extLst>
          </p:cNvPr>
          <p:cNvPicPr>
            <a:picLocks noChangeAspect="1"/>
          </p:cNvPicPr>
          <p:nvPr/>
        </p:nvPicPr>
        <p:blipFill rotWithShape="1">
          <a:blip r:embed="rId5"/>
          <a:srcRect t="78205" r="75890"/>
          <a:stretch/>
        </p:blipFill>
        <p:spPr>
          <a:xfrm>
            <a:off x="3846440" y="2314847"/>
            <a:ext cx="2305805" cy="2111179"/>
          </a:xfrm>
          <a:prstGeom prst="rect">
            <a:avLst/>
          </a:prstGeom>
        </p:spPr>
      </p:pic>
      <p:pic>
        <p:nvPicPr>
          <p:cNvPr id="29" name="Grafik 28">
            <a:extLst>
              <a:ext uri="{FF2B5EF4-FFF2-40B4-BE49-F238E27FC236}">
                <a16:creationId xmlns:a16="http://schemas.microsoft.com/office/drawing/2014/main" id="{2CAD443D-132C-4465-AF04-833D7004EEE9}"/>
              </a:ext>
            </a:extLst>
          </p:cNvPr>
          <p:cNvPicPr>
            <a:picLocks noChangeAspect="1"/>
          </p:cNvPicPr>
          <p:nvPr/>
        </p:nvPicPr>
        <p:blipFill rotWithShape="1">
          <a:blip r:embed="rId5"/>
          <a:srcRect l="6717" t="78205" r="83700"/>
          <a:stretch/>
        </p:blipFill>
        <p:spPr>
          <a:xfrm>
            <a:off x="4997746" y="2741608"/>
            <a:ext cx="720078" cy="1658803"/>
          </a:xfrm>
          <a:prstGeom prst="rect">
            <a:avLst/>
          </a:prstGeom>
        </p:spPr>
      </p:pic>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La comprensione di base</a:t>
            </a:r>
            <a:endParaRPr lang="de-CH" dirty="0"/>
          </a:p>
        </p:txBody>
      </p:sp>
      <p:pic>
        <p:nvPicPr>
          <p:cNvPr id="12" name="Grafik 11" descr="Ein Bild, das Tänzer, Sport enthält.&#10;&#10;Automatisch generierte Beschreibung">
            <a:extLst>
              <a:ext uri="{FF2B5EF4-FFF2-40B4-BE49-F238E27FC236}">
                <a16:creationId xmlns:a16="http://schemas.microsoft.com/office/drawing/2014/main" id="{DE6D5D03-72E6-40E7-BAED-E0AA3E0E8CD0}"/>
              </a:ext>
            </a:extLst>
          </p:cNvPr>
          <p:cNvPicPr>
            <a:picLocks noChangeAspect="1"/>
          </p:cNvPicPr>
          <p:nvPr/>
        </p:nvPicPr>
        <p:blipFill rotWithShape="1">
          <a:blip r:embed="rId6"/>
          <a:srcRect l="30766" r="47943" b="50882"/>
          <a:stretch/>
        </p:blipFill>
        <p:spPr>
          <a:xfrm flipH="1">
            <a:off x="4753637" y="2280164"/>
            <a:ext cx="1318136" cy="1844718"/>
          </a:xfrm>
          <a:prstGeom prst="rect">
            <a:avLst/>
          </a:prstGeom>
        </p:spPr>
      </p:pic>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4" name="Textfeld 23">
            <a:extLst>
              <a:ext uri="{FF2B5EF4-FFF2-40B4-BE49-F238E27FC236}">
                <a16:creationId xmlns:a16="http://schemas.microsoft.com/office/drawing/2014/main" id="{455D3996-0584-4609-A4E5-282EB3C127F5}"/>
              </a:ext>
            </a:extLst>
          </p:cNvPr>
          <p:cNvSpPr txBox="1"/>
          <p:nvPr/>
        </p:nvSpPr>
        <p:spPr>
          <a:xfrm>
            <a:off x="323528" y="1235589"/>
            <a:ext cx="4968551" cy="1426100"/>
          </a:xfrm>
          <a:prstGeom prst="rect">
            <a:avLst/>
          </a:prstGeom>
          <a:noFill/>
        </p:spPr>
        <p:txBody>
          <a:bodyPr wrap="square" lIns="0" tIns="0" rIns="0" bIns="0" rtlCol="0">
            <a:noAutofit/>
          </a:bodyPr>
          <a:lstStyle/>
          <a:p>
            <a:r>
              <a:rPr lang="it-CH" sz="1400" b="1">
                <a:solidFill>
                  <a:schemeClr val="accent5"/>
                </a:solidFill>
              </a:rPr>
              <a:t>L'ambiente offre alle persone molti stimoli sensoriali</a:t>
            </a:r>
          </a:p>
          <a:p>
            <a:endParaRPr lang="de-DE" sz="1400" b="1" dirty="0">
              <a:solidFill>
                <a:schemeClr val="accent5"/>
              </a:solidFill>
            </a:endParaRPr>
          </a:p>
          <a:p>
            <a:r>
              <a:rPr lang="it-CH" sz="1200">
                <a:solidFill>
                  <a:schemeClr val="accent6"/>
                </a:solidFill>
              </a:rPr>
              <a:t>La pubblicità esterna si svolge in un ambiente con molte influenze concorrenti.</a:t>
            </a:r>
            <a:r>
              <a:rPr lang="de-CH" sz="1200">
                <a:solidFill>
                  <a:schemeClr val="accent6"/>
                </a:solidFill>
              </a:rPr>
              <a:t> </a:t>
            </a:r>
            <a:endParaRPr lang="de-DE" sz="1200" dirty="0">
              <a:solidFill>
                <a:schemeClr val="accent6"/>
              </a:solidFill>
            </a:endParaRPr>
          </a:p>
          <a:p>
            <a:endParaRPr lang="de-CH" sz="600" dirty="0">
              <a:solidFill>
                <a:schemeClr val="accent6"/>
              </a:solidFill>
            </a:endParaRPr>
          </a:p>
          <a:p>
            <a:r>
              <a:rPr lang="it-CH" sz="1000"/>
              <a:t>La pubblicità esterna deve affermarsi rispetto agli stimoli ambientali quotidiani. Pertanto, dopo la pressione pubblicitaria e i criteri di progettazione formale come l'effetto distanza, la conoscenza dei fattori cognitivi per aumentare l'attenzione è importante per il successo della pubblicità. </a:t>
            </a:r>
          </a:p>
          <a:p>
            <a:r>
              <a:rPr lang="de-CH"/>
              <a:t> </a:t>
            </a:r>
            <a:endParaRPr lang="de-CH" dirty="0"/>
          </a:p>
        </p:txBody>
      </p:sp>
      <p:pic>
        <p:nvPicPr>
          <p:cNvPr id="19" name="Grafik 18" descr="Ein Bild, das Luft, ausführend, Fahrrad, mehrere enthält.&#10;&#10;Automatisch generierte Beschreibung">
            <a:extLst>
              <a:ext uri="{FF2B5EF4-FFF2-40B4-BE49-F238E27FC236}">
                <a16:creationId xmlns:a16="http://schemas.microsoft.com/office/drawing/2014/main" id="{B5E4CF38-8207-4827-AE79-B6BCC9B241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72102" y="2363395"/>
            <a:ext cx="2472097" cy="2334843"/>
          </a:xfrm>
          <a:prstGeom prst="rect">
            <a:avLst/>
          </a:prstGeom>
          <a:effectLst>
            <a:outerShdw blurRad="50800" dist="38100" dir="2700000" algn="tl" rotWithShape="0">
              <a:prstClr val="black">
                <a:alpha val="40000"/>
              </a:prstClr>
            </a:outerShdw>
          </a:effectLst>
        </p:spPr>
      </p:pic>
      <p:pic>
        <p:nvPicPr>
          <p:cNvPr id="8" name="Grafik 7" descr="Ein Bild, das Auto enthält.&#10;&#10;Automatisch generierte Beschreibung">
            <a:extLst>
              <a:ext uri="{FF2B5EF4-FFF2-40B4-BE49-F238E27FC236}">
                <a16:creationId xmlns:a16="http://schemas.microsoft.com/office/drawing/2014/main" id="{E76F40F3-5B6F-44F9-AD24-FEE1DC9DD45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12694"/>
          <a:stretch/>
        </p:blipFill>
        <p:spPr>
          <a:xfrm flipH="1">
            <a:off x="1208" y="2931790"/>
            <a:ext cx="3408179" cy="2219965"/>
          </a:xfrm>
          <a:prstGeom prst="rect">
            <a:avLst/>
          </a:prstGeom>
          <a:effectLst/>
        </p:spPr>
      </p:pic>
      <p:pic>
        <p:nvPicPr>
          <p:cNvPr id="14" name="Grafik 13" descr="Ein Bild, das Person, darstellend, Gruppe, Tänzer enthält.&#10;&#10;Automatisch generierte Beschreibung">
            <a:extLst>
              <a:ext uri="{FF2B5EF4-FFF2-40B4-BE49-F238E27FC236}">
                <a16:creationId xmlns:a16="http://schemas.microsoft.com/office/drawing/2014/main" id="{09BDBC35-C4CE-4063-90B0-2CB17AA2ABBE}"/>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963574" y="2005324"/>
            <a:ext cx="811120" cy="2316455"/>
          </a:xfrm>
          <a:prstGeom prst="rect">
            <a:avLst/>
          </a:prstGeom>
          <a:effectLst>
            <a:outerShdw blurRad="50800" dist="38100" dir="2700000" algn="tl" rotWithShape="0">
              <a:prstClr val="black">
                <a:alpha val="40000"/>
              </a:prstClr>
            </a:outerShdw>
          </a:effectLst>
        </p:spPr>
      </p:pic>
      <p:pic>
        <p:nvPicPr>
          <p:cNvPr id="18" name="Grafik 17" descr="Ein Bild, das Person, darstellend, Anzug, Linie enthält.&#10;&#10;Automatisch generierte Beschreibung">
            <a:extLst>
              <a:ext uri="{FF2B5EF4-FFF2-40B4-BE49-F238E27FC236}">
                <a16:creationId xmlns:a16="http://schemas.microsoft.com/office/drawing/2014/main" id="{D9E9601F-B58C-4302-8852-A616F44CA41B}"/>
              </a:ext>
            </a:extLst>
          </p:cNvPr>
          <p:cNvPicPr>
            <a:picLocks noChangeAspect="1"/>
          </p:cNvPicPr>
          <p:nvPr/>
        </p:nvPicPr>
        <p:blipFill rotWithShape="1">
          <a:blip r:embed="rId11"/>
          <a:srcRect l="54519" r="28938" b="51283"/>
          <a:stretch/>
        </p:blipFill>
        <p:spPr>
          <a:xfrm>
            <a:off x="8100392" y="1963371"/>
            <a:ext cx="1008112" cy="2537464"/>
          </a:xfrm>
          <a:prstGeom prst="rect">
            <a:avLst/>
          </a:prstGeom>
          <a:effectLst>
            <a:outerShdw blurRad="50800" dist="38100" dir="2700000" algn="tl" rotWithShape="0">
              <a:prstClr val="black">
                <a:alpha val="40000"/>
              </a:prstClr>
            </a:outerShdw>
          </a:effectLst>
        </p:spPr>
      </p:pic>
      <p:sp>
        <p:nvSpPr>
          <p:cNvPr id="33" name="Rechteck: abgerundete Ecken 32">
            <a:extLst>
              <a:ext uri="{FF2B5EF4-FFF2-40B4-BE49-F238E27FC236}">
                <a16:creationId xmlns:a16="http://schemas.microsoft.com/office/drawing/2014/main" id="{465A0FD0-C535-489A-B80B-89647BD08468}"/>
              </a:ext>
            </a:extLst>
          </p:cNvPr>
          <p:cNvSpPr/>
          <p:nvPr/>
        </p:nvSpPr>
        <p:spPr>
          <a:xfrm>
            <a:off x="5672983" y="2286340"/>
            <a:ext cx="82227" cy="2061693"/>
          </a:xfrm>
          <a:prstGeom prst="roundRect">
            <a:avLst/>
          </a:prstGeom>
          <a:solidFill>
            <a:srgbClr val="5152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4" name="Picture 2" descr="Ampel, Stadt Symbol in Ciudad">
            <a:extLst>
              <a:ext uri="{FF2B5EF4-FFF2-40B4-BE49-F238E27FC236}">
                <a16:creationId xmlns:a16="http://schemas.microsoft.com/office/drawing/2014/main" id="{4D49151D-DE6A-4440-94E5-810EB09DF8F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76086" y="1584252"/>
            <a:ext cx="675272" cy="782216"/>
          </a:xfrm>
          <a:prstGeom prst="rect">
            <a:avLst/>
          </a:prstGeom>
          <a:noFill/>
          <a:extLst>
            <a:ext uri="{909E8E84-426E-40DD-AFC4-6F175D3DCCD1}">
              <a14:hiddenFill xmlns:a14="http://schemas.microsoft.com/office/drawing/2010/main">
                <a:solidFill>
                  <a:srgbClr val="FFFFFF"/>
                </a:solidFill>
              </a14:hiddenFill>
            </a:ext>
          </a:extLst>
        </p:spPr>
      </p:pic>
      <p:pic>
        <p:nvPicPr>
          <p:cNvPr id="35" name="Grafik 34">
            <a:extLst>
              <a:ext uri="{FF2B5EF4-FFF2-40B4-BE49-F238E27FC236}">
                <a16:creationId xmlns:a16="http://schemas.microsoft.com/office/drawing/2014/main" id="{DD6FE651-840C-4D26-BA79-66EEDE5BD20F}"/>
              </a:ext>
            </a:extLst>
          </p:cNvPr>
          <p:cNvPicPr>
            <a:picLocks noChangeAspect="1"/>
          </p:cNvPicPr>
          <p:nvPr/>
        </p:nvPicPr>
        <p:blipFill rotWithShape="1">
          <a:blip r:embed="rId13"/>
          <a:srcRect b="78953"/>
          <a:stretch/>
        </p:blipFill>
        <p:spPr>
          <a:xfrm>
            <a:off x="4525748" y="4640900"/>
            <a:ext cx="670618" cy="499140"/>
          </a:xfrm>
          <a:prstGeom prst="rect">
            <a:avLst/>
          </a:prstGeom>
        </p:spPr>
      </p:pic>
    </p:spTree>
    <p:extLst>
      <p:ext uri="{BB962C8B-B14F-4D97-AF65-F5344CB8AC3E}">
        <p14:creationId xmlns:p14="http://schemas.microsoft.com/office/powerpoint/2010/main" val="37942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pic>
        <p:nvPicPr>
          <p:cNvPr id="13" name="Grafik 12">
            <a:extLst>
              <a:ext uri="{FF2B5EF4-FFF2-40B4-BE49-F238E27FC236}">
                <a16:creationId xmlns:a16="http://schemas.microsoft.com/office/drawing/2014/main" id="{16BB559F-61D0-4409-A2CF-084607ADDC1E}"/>
              </a:ext>
            </a:extLst>
          </p:cNvPr>
          <p:cNvPicPr>
            <a:picLocks noChangeAspect="1"/>
          </p:cNvPicPr>
          <p:nvPr/>
        </p:nvPicPr>
        <p:blipFill rotWithShape="1">
          <a:blip r:embed="rId3"/>
          <a:srcRect t="79476" r="82635"/>
          <a:stretch/>
        </p:blipFill>
        <p:spPr>
          <a:xfrm>
            <a:off x="4275059" y="2139702"/>
            <a:ext cx="2229894" cy="2639046"/>
          </a:xfrm>
          <a:prstGeom prst="rect">
            <a:avLst/>
          </a:prstGeom>
        </p:spPr>
      </p:pic>
      <p:sp>
        <p:nvSpPr>
          <p:cNvPr id="2" name="Titel 1"/>
          <p:cNvSpPr>
            <a:spLocks noGrp="1"/>
          </p:cNvSpPr>
          <p:nvPr>
            <p:ph type="title"/>
          </p:nvPr>
        </p:nvSpPr>
        <p:spPr/>
        <p:txBody>
          <a:bodyPr/>
          <a:lstStyle/>
          <a:p>
            <a:r>
              <a:rPr lang="de-DE"/>
              <a:t>Indice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Punto di partenza</a:t>
            </a:r>
          </a:p>
          <a:p>
            <a:r>
              <a:rPr lang="it-CH" b="1"/>
              <a:t>I 4 elementi per l'attenzione</a:t>
            </a:r>
            <a:r>
              <a:rPr lang="it-CH"/>
              <a:t> </a:t>
            </a:r>
            <a:r>
              <a:rPr lang="de-DE"/>
              <a:t> </a:t>
            </a:r>
          </a:p>
          <a:p>
            <a:r>
              <a:rPr lang="de-DE"/>
              <a:t>Sintesi</a:t>
            </a:r>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4" name="Grafik 3" descr="Ein Bild, das Person, darstellend, Gruppe, Tänzer enthält.&#10;&#10;Automatisch generierte Beschreibung">
            <a:extLst>
              <a:ext uri="{FF2B5EF4-FFF2-40B4-BE49-F238E27FC236}">
                <a16:creationId xmlns:a16="http://schemas.microsoft.com/office/drawing/2014/main" id="{97647D40-4091-4834-B49D-224C9C05B9BA}"/>
              </a:ext>
            </a:extLst>
          </p:cNvPr>
          <p:cNvPicPr>
            <a:picLocks noChangeAspect="1"/>
          </p:cNvPicPr>
          <p:nvPr/>
        </p:nvPicPr>
        <p:blipFill rotWithShape="1">
          <a:blip r:embed="rId5"/>
          <a:srcRect l="22334" r="58300" b="50000"/>
          <a:stretch/>
        </p:blipFill>
        <p:spPr>
          <a:xfrm>
            <a:off x="6000897" y="2016225"/>
            <a:ext cx="1008112" cy="2571750"/>
          </a:xfrm>
          <a:prstGeom prst="rect">
            <a:avLst/>
          </a:prstGeom>
        </p:spPr>
      </p:pic>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draußen, Natur, Wolke enthält.&#10;&#10;Automatisch generierte Beschreibung">
            <a:extLst>
              <a:ext uri="{FF2B5EF4-FFF2-40B4-BE49-F238E27FC236}">
                <a16:creationId xmlns:a16="http://schemas.microsoft.com/office/drawing/2014/main" id="{D34AA1D4-3040-457F-822D-322FD125917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62" name="Rechteck 61">
            <a:extLst>
              <a:ext uri="{FF2B5EF4-FFF2-40B4-BE49-F238E27FC236}">
                <a16:creationId xmlns:a16="http://schemas.microsoft.com/office/drawing/2014/main" id="{0BACC2E2-1D9A-418E-AFF7-773A266D050A}"/>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3" name="Rechteck 62">
            <a:extLst>
              <a:ext uri="{FF2B5EF4-FFF2-40B4-BE49-F238E27FC236}">
                <a16:creationId xmlns:a16="http://schemas.microsoft.com/office/drawing/2014/main" id="{E6950438-5524-40E9-8260-53E12AF48693}"/>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8" name="Rechteck 67">
            <a:extLst>
              <a:ext uri="{FF2B5EF4-FFF2-40B4-BE49-F238E27FC236}">
                <a16:creationId xmlns:a16="http://schemas.microsoft.com/office/drawing/2014/main" id="{852F5826-30AF-4470-8EBD-E034C1369B01}"/>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995686"/>
            <a:ext cx="4576712" cy="508344"/>
          </a:xfrm>
          <a:prstGeom prst="rect">
            <a:avLst/>
          </a:prstGeom>
          <a:noFill/>
        </p:spPr>
        <p:txBody>
          <a:bodyPr wrap="square">
            <a:spAutoFit/>
          </a:bodyPr>
          <a:lstStyle/>
          <a:p>
            <a:pPr marL="0" indent="0">
              <a:lnSpc>
                <a:spcPct val="200000"/>
              </a:lnSpc>
              <a:buNone/>
            </a:pPr>
            <a:r>
              <a:rPr lang="de-CH"/>
              <a:t>Movimento</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91432" y="2893900"/>
            <a:ext cx="4576712" cy="508344"/>
          </a:xfrm>
          <a:prstGeom prst="rect">
            <a:avLst/>
          </a:prstGeom>
          <a:noFill/>
        </p:spPr>
        <p:txBody>
          <a:bodyPr wrap="square">
            <a:spAutoFit/>
          </a:bodyPr>
          <a:lstStyle/>
          <a:p>
            <a:pPr marL="0" indent="0">
              <a:lnSpc>
                <a:spcPct val="200000"/>
              </a:lnSpc>
              <a:buNone/>
            </a:pPr>
            <a:r>
              <a:rPr lang="de-CH"/>
              <a:t>Rilevanza</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91432" y="2459513"/>
            <a:ext cx="4576712" cy="508344"/>
          </a:xfrm>
          <a:prstGeom prst="rect">
            <a:avLst/>
          </a:prstGeom>
          <a:noFill/>
        </p:spPr>
        <p:txBody>
          <a:bodyPr wrap="square">
            <a:spAutoFit/>
          </a:bodyPr>
          <a:lstStyle/>
          <a:p>
            <a:pPr marL="0" indent="0">
              <a:lnSpc>
                <a:spcPct val="200000"/>
              </a:lnSpc>
              <a:buNone/>
            </a:pPr>
            <a:r>
              <a:rPr lang="de-CH"/>
              <a:t>Straordinario</a:t>
            </a:r>
            <a:endParaRPr lang="de-CH" dirty="0"/>
          </a:p>
        </p:txBody>
      </p:sp>
      <p:sp>
        <p:nvSpPr>
          <p:cNvPr id="66" name="Ellipse 65">
            <a:extLst>
              <a:ext uri="{FF2B5EF4-FFF2-40B4-BE49-F238E27FC236}">
                <a16:creationId xmlns:a16="http://schemas.microsoft.com/office/drawing/2014/main" id="{1F4341D7-F3B6-42A4-BB3E-5FDA82843F27}"/>
              </a:ext>
            </a:extLst>
          </p:cNvPr>
          <p:cNvSpPr/>
          <p:nvPr/>
        </p:nvSpPr>
        <p:spPr>
          <a:xfrm>
            <a:off x="403516" y="2642909"/>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0" name="Teilkreis 59">
            <a:extLst>
              <a:ext uri="{FF2B5EF4-FFF2-40B4-BE49-F238E27FC236}">
                <a16:creationId xmlns:a16="http://schemas.microsoft.com/office/drawing/2014/main" id="{83B16F21-4C53-49DB-902D-0BEC3794CCC1}"/>
              </a:ext>
            </a:extLst>
          </p:cNvPr>
          <p:cNvSpPr/>
          <p:nvPr/>
        </p:nvSpPr>
        <p:spPr>
          <a:xfrm>
            <a:off x="323528" y="2574582"/>
            <a:ext cx="396000" cy="396000"/>
          </a:xfrm>
          <a:prstGeom prst="pie">
            <a:avLst>
              <a:gd name="adj1" fmla="val 16217581"/>
              <a:gd name="adj2" fmla="val 10800843"/>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8" name="Teilkreis 57">
            <a:extLst>
              <a:ext uri="{FF2B5EF4-FFF2-40B4-BE49-F238E27FC236}">
                <a16:creationId xmlns:a16="http://schemas.microsoft.com/office/drawing/2014/main" id="{F8ACEAE1-4D27-4B4D-B47B-390F0CAA2A1B}"/>
              </a:ext>
            </a:extLst>
          </p:cNvPr>
          <p:cNvSpPr/>
          <p:nvPr/>
        </p:nvSpPr>
        <p:spPr>
          <a:xfrm>
            <a:off x="330163" y="1689419"/>
            <a:ext cx="396000" cy="396000"/>
          </a:xfrm>
          <a:prstGeom prst="pie">
            <a:avLst>
              <a:gd name="adj1" fmla="val 16043728"/>
              <a:gd name="adj2" fmla="val 12884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4" name="Ellipse 63">
            <a:extLst>
              <a:ext uri="{FF2B5EF4-FFF2-40B4-BE49-F238E27FC236}">
                <a16:creationId xmlns:a16="http://schemas.microsoft.com/office/drawing/2014/main" id="{BA82FC1C-3B4B-4669-92F6-B16F44C1AC04}"/>
              </a:ext>
            </a:extLst>
          </p:cNvPr>
          <p:cNvSpPr/>
          <p:nvPr/>
        </p:nvSpPr>
        <p:spPr>
          <a:xfrm>
            <a:off x="414028" y="1737633"/>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5" name="Grafik 54" descr="Marke 1 mit einfarbiger Füllung">
            <a:extLst>
              <a:ext uri="{FF2B5EF4-FFF2-40B4-BE49-F238E27FC236}">
                <a16:creationId xmlns:a16="http://schemas.microsoft.com/office/drawing/2014/main" id="{5DF6089D-CA2B-49DF-B365-87A61AE0E1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3" y="1679729"/>
            <a:ext cx="398707" cy="398707"/>
          </a:xfrm>
          <a:prstGeom prst="rect">
            <a:avLst/>
          </a:prstGeom>
        </p:spPr>
      </p:pic>
      <p:sp>
        <p:nvSpPr>
          <p:cNvPr id="67" name="Ellipse 66">
            <a:extLst>
              <a:ext uri="{FF2B5EF4-FFF2-40B4-BE49-F238E27FC236}">
                <a16:creationId xmlns:a16="http://schemas.microsoft.com/office/drawing/2014/main" id="{B9012EE8-E643-482D-9AE4-3CB7D1D39460}"/>
              </a:ext>
            </a:extLst>
          </p:cNvPr>
          <p:cNvSpPr/>
          <p:nvPr/>
        </p:nvSpPr>
        <p:spPr>
          <a:xfrm>
            <a:off x="397937" y="2651976"/>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Marke 3 mit einfarbiger Füllung">
            <a:extLst>
              <a:ext uri="{FF2B5EF4-FFF2-40B4-BE49-F238E27FC236}">
                <a16:creationId xmlns:a16="http://schemas.microsoft.com/office/drawing/2014/main" id="{E2A3C2D7-2FD5-4956-B5BB-D3358B1BFE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4891" y="2564648"/>
            <a:ext cx="398707" cy="398707"/>
          </a:xfrm>
          <a:prstGeom prst="rect">
            <a:avLst/>
          </a:prstGeom>
        </p:spPr>
      </p:pic>
      <p:sp>
        <p:nvSpPr>
          <p:cNvPr id="59" name="Teilkreis 58">
            <a:extLst>
              <a:ext uri="{FF2B5EF4-FFF2-40B4-BE49-F238E27FC236}">
                <a16:creationId xmlns:a16="http://schemas.microsoft.com/office/drawing/2014/main" id="{D50C6FFE-7D55-43DD-8258-6D84CCC2655F}"/>
              </a:ext>
            </a:extLst>
          </p:cNvPr>
          <p:cNvSpPr/>
          <p:nvPr/>
        </p:nvSpPr>
        <p:spPr>
          <a:xfrm>
            <a:off x="328866" y="2129989"/>
            <a:ext cx="396000" cy="396000"/>
          </a:xfrm>
          <a:prstGeom prst="pie">
            <a:avLst>
              <a:gd name="adj1" fmla="val 16116193"/>
              <a:gd name="adj2" fmla="val 522658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5" name="Ellipse 64">
            <a:extLst>
              <a:ext uri="{FF2B5EF4-FFF2-40B4-BE49-F238E27FC236}">
                <a16:creationId xmlns:a16="http://schemas.microsoft.com/office/drawing/2014/main" id="{1CC104F5-9FB9-4259-A1A6-CAA426CE6D7E}"/>
              </a:ext>
            </a:extLst>
          </p:cNvPr>
          <p:cNvSpPr/>
          <p:nvPr/>
        </p:nvSpPr>
        <p:spPr>
          <a:xfrm>
            <a:off x="407518" y="220054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 name="Grafik 8" descr="Abzeichen mit einfarbiger Füllung">
            <a:extLst>
              <a:ext uri="{FF2B5EF4-FFF2-40B4-BE49-F238E27FC236}">
                <a16:creationId xmlns:a16="http://schemas.microsoft.com/office/drawing/2014/main" id="{AC8C1EAC-4A44-42F0-A880-76BC5D8140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7512" y="2127321"/>
            <a:ext cx="398707" cy="398707"/>
          </a:xfrm>
          <a:prstGeom prst="rect">
            <a:avLst/>
          </a:prstGeom>
        </p:spPr>
      </p:pic>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r>
              <a:rPr lang="it-CH"/>
              <a:t>I </a:t>
            </a:r>
            <a:r>
              <a:rPr lang="it-CH" b="1"/>
              <a:t>4</a:t>
            </a:r>
            <a:r>
              <a:rPr lang="it-CH"/>
              <a:t> elementi per l'attenzione</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6" name="Grafik 5" descr="Schneller Vorlauf mit einfarbiger Füllung">
            <a:extLst>
              <a:ext uri="{FF2B5EF4-FFF2-40B4-BE49-F238E27FC236}">
                <a16:creationId xmlns:a16="http://schemas.microsoft.com/office/drawing/2014/main" id="{2044C285-9A53-4140-B0B9-D7586B931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8654" y="2173137"/>
            <a:ext cx="320319" cy="320319"/>
          </a:xfrm>
          <a:prstGeom prst="rect">
            <a:avLst/>
          </a:prstGeom>
        </p:spPr>
      </p:pic>
      <p:pic>
        <p:nvPicPr>
          <p:cNvPr id="8" name="Grafik 7" descr="Sternaugengesichtskontur mit einfarbiger Füllung mit einfarbiger Füllung">
            <a:extLst>
              <a:ext uri="{FF2B5EF4-FFF2-40B4-BE49-F238E27FC236}">
                <a16:creationId xmlns:a16="http://schemas.microsoft.com/office/drawing/2014/main" id="{CF516B5C-1365-4125-A49E-E7435E30F9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0866" y="2642736"/>
            <a:ext cx="283002" cy="283002"/>
          </a:xfrm>
          <a:prstGeom prst="rect">
            <a:avLst/>
          </a:prstGeom>
        </p:spPr>
      </p:pic>
      <p:pic>
        <p:nvPicPr>
          <p:cNvPr id="14" name="Grafik 13" descr="Teils sonnig mit einfarbiger Füllung">
            <a:extLst>
              <a:ext uri="{FF2B5EF4-FFF2-40B4-BE49-F238E27FC236}">
                <a16:creationId xmlns:a16="http://schemas.microsoft.com/office/drawing/2014/main" id="{DCD31651-6D33-426F-B94C-2557762E007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0866" y="3082009"/>
            <a:ext cx="257458" cy="257458"/>
          </a:xfrm>
          <a:prstGeom prst="rect">
            <a:avLst/>
          </a:prstGeom>
        </p:spPr>
      </p:pic>
      <p:pic>
        <p:nvPicPr>
          <p:cNvPr id="20" name="Grafik 19" descr="Wolke mit Blitz und Regen mit einfarbiger Füllung">
            <a:extLst>
              <a:ext uri="{FF2B5EF4-FFF2-40B4-BE49-F238E27FC236}">
                <a16:creationId xmlns:a16="http://schemas.microsoft.com/office/drawing/2014/main" id="{BCCE1AF6-0B46-48FC-9AC6-30C5DE33244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83815" y="3187682"/>
            <a:ext cx="214562" cy="214562"/>
          </a:xfrm>
          <a:prstGeom prst="rect">
            <a:avLst/>
          </a:prstGeom>
        </p:spPr>
      </p:pic>
      <p:sp>
        <p:nvSpPr>
          <p:cNvPr id="69" name="Textfeld 68">
            <a:extLst>
              <a:ext uri="{FF2B5EF4-FFF2-40B4-BE49-F238E27FC236}">
                <a16:creationId xmlns:a16="http://schemas.microsoft.com/office/drawing/2014/main" id="{95AF13DE-4D85-4843-904A-B52C63D9FD5A}"/>
              </a:ext>
            </a:extLst>
          </p:cNvPr>
          <p:cNvSpPr txBox="1"/>
          <p:nvPr/>
        </p:nvSpPr>
        <p:spPr>
          <a:xfrm>
            <a:off x="1291432" y="1559350"/>
            <a:ext cx="4576712" cy="508344"/>
          </a:xfrm>
          <a:prstGeom prst="rect">
            <a:avLst/>
          </a:prstGeom>
          <a:noFill/>
        </p:spPr>
        <p:txBody>
          <a:bodyPr wrap="square">
            <a:spAutoFit/>
          </a:bodyPr>
          <a:lstStyle/>
          <a:p>
            <a:pPr marL="0" indent="0">
              <a:lnSpc>
                <a:spcPct val="200000"/>
              </a:lnSpc>
              <a:buNone/>
            </a:pPr>
            <a:r>
              <a:rPr lang="en-US"/>
              <a:t>Persone e animali</a:t>
            </a:r>
            <a:endParaRPr lang="de-CH"/>
          </a:p>
        </p:txBody>
      </p:sp>
      <p:sp>
        <p:nvSpPr>
          <p:cNvPr id="70" name="Teilkreis 69">
            <a:extLst>
              <a:ext uri="{FF2B5EF4-FFF2-40B4-BE49-F238E27FC236}">
                <a16:creationId xmlns:a16="http://schemas.microsoft.com/office/drawing/2014/main" id="{8F6E7DC1-0A00-45CC-B64A-FF2344AD10E6}"/>
              </a:ext>
            </a:extLst>
          </p:cNvPr>
          <p:cNvSpPr/>
          <p:nvPr/>
        </p:nvSpPr>
        <p:spPr>
          <a:xfrm>
            <a:off x="328996" y="3026889"/>
            <a:ext cx="396000" cy="396000"/>
          </a:xfrm>
          <a:prstGeom prst="pie">
            <a:avLst>
              <a:gd name="adj1" fmla="val 16402435"/>
              <a:gd name="adj2" fmla="val 1639722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2" name="Ellipse 71">
            <a:extLst>
              <a:ext uri="{FF2B5EF4-FFF2-40B4-BE49-F238E27FC236}">
                <a16:creationId xmlns:a16="http://schemas.microsoft.com/office/drawing/2014/main" id="{3F771488-5792-4DB9-A1E9-4CCFE294A8F0}"/>
              </a:ext>
            </a:extLst>
          </p:cNvPr>
          <p:cNvSpPr/>
          <p:nvPr/>
        </p:nvSpPr>
        <p:spPr>
          <a:xfrm>
            <a:off x="399020" y="309714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4" name="Grafik 73" descr="Marke 4 mit einfarbiger Füllung">
            <a:extLst>
              <a:ext uri="{FF2B5EF4-FFF2-40B4-BE49-F238E27FC236}">
                <a16:creationId xmlns:a16="http://schemas.microsoft.com/office/drawing/2014/main" id="{0BB9184F-13FD-4B2C-9CA2-C89BE6060ED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7511" y="3019467"/>
            <a:ext cx="398707" cy="398707"/>
          </a:xfrm>
          <a:prstGeom prst="rect">
            <a:avLst/>
          </a:prstGeom>
        </p:spPr>
      </p:pic>
      <p:pic>
        <p:nvPicPr>
          <p:cNvPr id="4" name="Grafik 3" descr="Katze mit einfarbiger Füllung">
            <a:extLst>
              <a:ext uri="{FF2B5EF4-FFF2-40B4-BE49-F238E27FC236}">
                <a16:creationId xmlns:a16="http://schemas.microsoft.com/office/drawing/2014/main" id="{7D6254A1-AC92-41F6-AC66-B23CC198ABB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54360" y="1748675"/>
            <a:ext cx="313184" cy="313184"/>
          </a:xfrm>
          <a:prstGeom prst="rect">
            <a:avLst/>
          </a:prstGeom>
        </p:spPr>
      </p:pic>
      <p:pic>
        <p:nvPicPr>
          <p:cNvPr id="76" name="Grafik 75">
            <a:extLst>
              <a:ext uri="{FF2B5EF4-FFF2-40B4-BE49-F238E27FC236}">
                <a16:creationId xmlns:a16="http://schemas.microsoft.com/office/drawing/2014/main" id="{CB8D03FA-9DBD-41A1-AE03-0D8CBB28EC4B}"/>
              </a:ext>
            </a:extLst>
          </p:cNvPr>
          <p:cNvPicPr>
            <a:picLocks noChangeAspect="1"/>
          </p:cNvPicPr>
          <p:nvPr/>
        </p:nvPicPr>
        <p:blipFill>
          <a:blip r:embed="rId22"/>
          <a:stretch>
            <a:fillRect/>
          </a:stretch>
        </p:blipFill>
        <p:spPr>
          <a:xfrm>
            <a:off x="5300112" y="1923678"/>
            <a:ext cx="1564929" cy="28605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it-CH" sz="1800" b="1">
                <a:solidFill>
                  <a:schemeClr val="accent6"/>
                </a:solidFill>
              </a:rPr>
              <a:t>Elemento di attenzione no. 1</a:t>
            </a:r>
            <a:br>
              <a:rPr lang="de-DE"/>
            </a:br>
            <a:r>
              <a:rPr lang="de-DE"/>
              <a:t>Persone e animali</a:t>
            </a:r>
            <a:endParaRPr lang="de-DE" dirty="0"/>
          </a:p>
        </p:txBody>
      </p:sp>
    </p:spTree>
    <p:extLst>
      <p:ext uri="{BB962C8B-B14F-4D97-AF65-F5344CB8AC3E}">
        <p14:creationId xmlns:p14="http://schemas.microsoft.com/office/powerpoint/2010/main" val="355902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7322" y="1879843"/>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Persone e animali</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it-CH" sz="1400" b="0" i="0" u="none" strike="noStrike" kern="1200" cap="none" spc="0" normalizeH="0" baseline="0" noProof="0">
                <a:ln>
                  <a:noFill/>
                </a:ln>
                <a:solidFill>
                  <a:srgbClr val="C3141E"/>
                </a:solidFill>
                <a:effectLst/>
                <a:uLnTx/>
                <a:uFillTx/>
                <a:latin typeface="Arial"/>
                <a:ea typeface="+mj-ea"/>
                <a:cs typeface="Arial"/>
              </a:rPr>
              <a:t>Le immagini di persone e animali, in particolare di neonati, bambini e volti, catturano il nostro sguardo. </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301070" y="1100169"/>
            <a:ext cx="1296144"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950" b="0" i="0" u="none" strike="noStrike" kern="1200" cap="none" spc="0" normalizeH="0" baseline="0" noProof="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950" b="0" i="0" u="none" strike="noStrike" kern="1200" cap="none" spc="0" normalizeH="0" baseline="0" noProof="0">
                <a:ln>
                  <a:noFill/>
                </a:ln>
                <a:solidFill>
                  <a:srgbClr val="000000"/>
                </a:solidFill>
                <a:effectLst/>
                <a:uLnTx/>
                <a:uFillTx/>
                <a:latin typeface="Arial"/>
                <a:ea typeface="+mn-ea"/>
                <a:cs typeface="+mn-cs"/>
              </a:rPr>
              <a:t>«animali simpatici»</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38276" y="1100169"/>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dirty="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«persone attraenti»</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a:extLst>
              <a:ext uri="{FF2B5EF4-FFF2-40B4-BE49-F238E27FC236}">
                <a16:creationId xmlns:a16="http://schemas.microsoft.com/office/drawing/2014/main" id="{FFCDDCA9-101F-480D-A581-62D9657603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88316" y="1879843"/>
            <a:ext cx="1512168" cy="2505759"/>
          </a:xfrm>
          <a:prstGeom prst="rect">
            <a:avLst/>
          </a:prstGeom>
          <a:effectLst/>
        </p:spPr>
      </p:pic>
      <p:sp>
        <p:nvSpPr>
          <p:cNvPr id="21" name="Textfeld 20">
            <a:extLst>
              <a:ext uri="{FF2B5EF4-FFF2-40B4-BE49-F238E27FC236}">
                <a16:creationId xmlns:a16="http://schemas.microsoft.com/office/drawing/2014/main" id="{6BAA4040-EFE7-4A94-8A7E-140CCDDAE78D}"/>
              </a:ext>
            </a:extLst>
          </p:cNvPr>
          <p:cNvSpPr txBox="1"/>
          <p:nvPr/>
        </p:nvSpPr>
        <p:spPr>
          <a:xfrm>
            <a:off x="3347864" y="1105168"/>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dirty="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lang="de-DE" sz="950">
                <a:solidFill>
                  <a:srgbClr val="000000"/>
                </a:solidFill>
                <a:latin typeface="Arial"/>
              </a:rPr>
              <a:t>«b</a:t>
            </a:r>
            <a:r>
              <a:rPr kumimoji="0" lang="de-DE" sz="950" b="0" i="0" u="none" strike="noStrike" kern="1200" cap="none" spc="0" normalizeH="0" baseline="0" noProof="0">
                <a:ln>
                  <a:noFill/>
                </a:ln>
                <a:solidFill>
                  <a:srgbClr val="000000"/>
                </a:solidFill>
                <a:effectLst/>
                <a:uLnTx/>
                <a:uFillTx/>
                <a:latin typeface="Arial"/>
                <a:ea typeface="+mn-ea"/>
                <a:cs typeface="+mn-cs"/>
              </a:rPr>
              <a:t>ambini carini»</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L-Form 21">
            <a:extLst>
              <a:ext uri="{FF2B5EF4-FFF2-40B4-BE49-F238E27FC236}">
                <a16:creationId xmlns:a16="http://schemas.microsoft.com/office/drawing/2014/main" id="{AC0BF266-C94E-49E0-9504-A9CF316B9606}"/>
              </a:ext>
            </a:extLst>
          </p:cNvPr>
          <p:cNvSpPr/>
          <p:nvPr/>
        </p:nvSpPr>
        <p:spPr>
          <a:xfrm rot="18909701">
            <a:off x="4066689" y="1646503"/>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descr="Ein Bild, das Text, Person, Wand, drinnen enthält.&#10;&#10;Automatisch generierte Beschreibung">
            <a:extLst>
              <a:ext uri="{FF2B5EF4-FFF2-40B4-BE49-F238E27FC236}">
                <a16:creationId xmlns:a16="http://schemas.microsoft.com/office/drawing/2014/main" id="{542B892A-7D31-44CA-9586-9D5CA8166127}"/>
              </a:ext>
            </a:extLst>
          </p:cNvPr>
          <p:cNvPicPr>
            <a:picLocks noChangeAspect="1"/>
          </p:cNvPicPr>
          <p:nvPr/>
        </p:nvPicPr>
        <p:blipFill>
          <a:blip r:embed="rId4"/>
          <a:stretch>
            <a:fillRect/>
          </a:stretch>
        </p:blipFill>
        <p:spPr>
          <a:xfrm>
            <a:off x="3537114" y="1927542"/>
            <a:ext cx="1220110" cy="1781905"/>
          </a:xfrm>
          <a:prstGeom prst="rect">
            <a:avLst/>
          </a:prstGeom>
        </p:spPr>
      </p:pic>
      <p:pic>
        <p:nvPicPr>
          <p:cNvPr id="6" name="Grafik 5" descr="Ein Bild, das Hund, drinnen, Säugetier enthält.&#10;&#10;Automatisch generierte Beschreibung">
            <a:extLst>
              <a:ext uri="{FF2B5EF4-FFF2-40B4-BE49-F238E27FC236}">
                <a16:creationId xmlns:a16="http://schemas.microsoft.com/office/drawing/2014/main" id="{F0266854-B16C-49C3-A0B4-73CC2FE17EB0}"/>
              </a:ext>
            </a:extLst>
          </p:cNvPr>
          <p:cNvPicPr>
            <a:picLocks noChangeAspect="1"/>
          </p:cNvPicPr>
          <p:nvPr/>
        </p:nvPicPr>
        <p:blipFill>
          <a:blip r:embed="rId5"/>
          <a:stretch>
            <a:fillRect/>
          </a:stretch>
        </p:blipFill>
        <p:spPr>
          <a:xfrm>
            <a:off x="5374930" y="1927542"/>
            <a:ext cx="1214406" cy="1773574"/>
          </a:xfrm>
          <a:prstGeom prst="rect">
            <a:avLst/>
          </a:prstGeom>
        </p:spPr>
      </p:pic>
      <p:pic>
        <p:nvPicPr>
          <p:cNvPr id="8" name="Grafik 7" descr="Ein Bild, das Person, Brille, Schutzbrille enthält.&#10;&#10;Automatisch generierte Beschreibung">
            <a:extLst>
              <a:ext uri="{FF2B5EF4-FFF2-40B4-BE49-F238E27FC236}">
                <a16:creationId xmlns:a16="http://schemas.microsoft.com/office/drawing/2014/main" id="{A03C9846-EEB5-4D28-A89A-2613B8C0DB5A}"/>
              </a:ext>
            </a:extLst>
          </p:cNvPr>
          <p:cNvPicPr>
            <a:picLocks noChangeAspect="1"/>
          </p:cNvPicPr>
          <p:nvPr/>
        </p:nvPicPr>
        <p:blipFill>
          <a:blip r:embed="rId6"/>
          <a:stretch>
            <a:fillRect/>
          </a:stretch>
        </p:blipFill>
        <p:spPr>
          <a:xfrm>
            <a:off x="7212912" y="1927542"/>
            <a:ext cx="1224078" cy="1787700"/>
          </a:xfrm>
          <a:prstGeom prst="rect">
            <a:avLst/>
          </a:prstGeom>
        </p:spPr>
      </p:pic>
      <p:pic>
        <p:nvPicPr>
          <p:cNvPr id="24" name="Grafik 23">
            <a:extLst>
              <a:ext uri="{FF2B5EF4-FFF2-40B4-BE49-F238E27FC236}">
                <a16:creationId xmlns:a16="http://schemas.microsoft.com/office/drawing/2014/main" id="{FA6BC007-694B-43B3-8361-F628173A14AD}"/>
              </a:ext>
            </a:extLst>
          </p:cNvPr>
          <p:cNvPicPr>
            <a:picLocks noChangeAspect="1"/>
          </p:cNvPicPr>
          <p:nvPr/>
        </p:nvPicPr>
        <p:blipFill rotWithShape="1">
          <a:blip r:embed="rId7"/>
          <a:srcRect l="82760" b="71859"/>
          <a:stretch/>
        </p:blipFill>
        <p:spPr>
          <a:xfrm>
            <a:off x="-7142" y="1131590"/>
            <a:ext cx="2025802" cy="3349261"/>
          </a:xfrm>
          <a:prstGeom prst="rect">
            <a:avLst/>
          </a:prstGeom>
        </p:spPr>
      </p:pic>
      <p:pic>
        <p:nvPicPr>
          <p:cNvPr id="19" name="Grafik 18" descr="Ein Bild, das Person, darstellend, Gruppe, Tänzer enthält.&#10;&#10;Automatisch generierte Beschreibung">
            <a:extLst>
              <a:ext uri="{FF2B5EF4-FFF2-40B4-BE49-F238E27FC236}">
                <a16:creationId xmlns:a16="http://schemas.microsoft.com/office/drawing/2014/main" id="{98BDC9DE-82F9-4D28-B796-53BC63E3C4C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616838" y="1852310"/>
            <a:ext cx="972531" cy="26770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812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1041</Words>
  <Application>Microsoft Office PowerPoint</Application>
  <PresentationFormat>Bildschirmpräsentation (16:9)</PresentationFormat>
  <Paragraphs>103</Paragraphs>
  <Slides>22</Slides>
  <Notes>1</Notes>
  <HiddenSlides>0</HiddenSlides>
  <MMClips>3</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22</vt:i4>
      </vt:variant>
    </vt:vector>
  </HeadingPairs>
  <TitlesOfParts>
    <vt:vector size="27" baseType="lpstr">
      <vt:lpstr>Arial</vt:lpstr>
      <vt:lpstr>Calibri</vt:lpstr>
      <vt:lpstr>Symbol</vt:lpstr>
      <vt:lpstr>Präsentation_Corporporate</vt:lpstr>
      <vt:lpstr>1_Präsentation_Corporporate</vt:lpstr>
      <vt:lpstr>Tutorial di progettazione APG|SGA Modulo II «Avanzato» Progettare la pubblicità esterna in modo efficace Novembre 2022</vt:lpstr>
      <vt:lpstr>Panoramica dei tutorial di progettazione</vt:lpstr>
      <vt:lpstr>Indice «Avanzato» </vt:lpstr>
      <vt:lpstr>«Coloro che non si distinguono si perdono.»</vt:lpstr>
      <vt:lpstr>La comprensione di base</vt:lpstr>
      <vt:lpstr>Indice </vt:lpstr>
      <vt:lpstr>I 4 elementi per l'attenzione</vt:lpstr>
      <vt:lpstr>Elemento di attenzione no. 1 Persone e animali</vt:lpstr>
      <vt:lpstr>Persone e animali Le immagini di persone e animali, in particolare di neonati, bambini e volti, catturano il nostro sguardo. </vt:lpstr>
      <vt:lpstr>Persone e animali</vt:lpstr>
      <vt:lpstr>Elemento di attenzione no. 2 Movimento</vt:lpstr>
      <vt:lpstr>Movimento  Il movimento attira l'attenzione</vt:lpstr>
      <vt:lpstr>Movimento</vt:lpstr>
      <vt:lpstr>Elemento di attenzione no. 3 Straordinario</vt:lpstr>
      <vt:lpstr>Straordinario Deviazioni dal solito catturano il nostro sguardo</vt:lpstr>
      <vt:lpstr>Straordinario </vt:lpstr>
      <vt:lpstr>Elemento di attenzione no. 4 Rilevanza</vt:lpstr>
      <vt:lpstr>Rilevanza Bisogni e motivazioni controllano la nostra percezione</vt:lpstr>
      <vt:lpstr>Rilevanza</vt:lpstr>
      <vt:lpstr>Indice «Avanzato» </vt:lpstr>
      <vt:lpstr>Le 4 regole di attenzione in sintesi</vt:lpstr>
      <vt:lpstr>Ancora più successo insieme.</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Conestabile Francesca fco</cp:lastModifiedBy>
  <cp:revision>197</cp:revision>
  <cp:lastPrinted>2022-02-21T16:18:11Z</cp:lastPrinted>
  <dcterms:created xsi:type="dcterms:W3CDTF">2021-02-19T09:21:13Z</dcterms:created>
  <dcterms:modified xsi:type="dcterms:W3CDTF">2023-03-21T13:07:22Z</dcterms:modified>
</cp:coreProperties>
</file>