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0" r:id="rId2"/>
  </p:sldMasterIdLst>
  <p:notesMasterIdLst>
    <p:notesMasterId r:id="rId25"/>
  </p:notesMasterIdLst>
  <p:handoutMasterIdLst>
    <p:handoutMasterId r:id="rId26"/>
  </p:handoutMasterIdLst>
  <p:sldIdLst>
    <p:sldId id="258" r:id="rId3"/>
    <p:sldId id="1396" r:id="rId4"/>
    <p:sldId id="425" r:id="rId5"/>
    <p:sldId id="1395" r:id="rId6"/>
    <p:sldId id="428" r:id="rId7"/>
    <p:sldId id="445" r:id="rId8"/>
    <p:sldId id="436" r:id="rId9"/>
    <p:sldId id="1219" r:id="rId10"/>
    <p:sldId id="1222" r:id="rId11"/>
    <p:sldId id="1223" r:id="rId12"/>
    <p:sldId id="1216" r:id="rId13"/>
    <p:sldId id="1220" r:id="rId14"/>
    <p:sldId id="1221" r:id="rId15"/>
    <p:sldId id="1217" r:id="rId16"/>
    <p:sldId id="1224" r:id="rId17"/>
    <p:sldId id="1225" r:id="rId18"/>
    <p:sldId id="1218" r:id="rId19"/>
    <p:sldId id="1227" r:id="rId20"/>
    <p:sldId id="1226" r:id="rId21"/>
    <p:sldId id="1228" r:id="rId22"/>
    <p:sldId id="447" r:id="rId23"/>
    <p:sldId id="449" r:id="rId24"/>
  </p:sldIdLst>
  <p:sldSz cx="9144000" cy="5143500" type="screen16x9"/>
  <p:notesSz cx="6797675" cy="9926638"/>
  <p:defaultText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BF3F6B83-6205-4CC5-AEC1-0E9A7244C737}">
          <p14:sldIdLst>
            <p14:sldId id="258"/>
            <p14:sldId id="1396"/>
          </p14:sldIdLst>
        </p14:section>
        <p14:section name="Ausgangslage" id="{39A07389-A308-4920-9A39-125120DF1ED1}">
          <p14:sldIdLst>
            <p14:sldId id="425"/>
            <p14:sldId id="1395"/>
            <p14:sldId id="428"/>
          </p14:sldIdLst>
        </p14:section>
        <p14:section name="Die 4 Elemente der Aufmerksamkeit" id="{C4E330F5-5D7B-482F-AD0E-5585BE0C816F}">
          <p14:sldIdLst>
            <p14:sldId id="445"/>
            <p14:sldId id="436"/>
          </p14:sldIdLst>
        </p14:section>
        <p14:section name="1. Menschen und Tiere" id="{B02C07EB-79ED-45EB-A0D0-4D647ED238DA}">
          <p14:sldIdLst>
            <p14:sldId id="1219"/>
            <p14:sldId id="1222"/>
            <p14:sldId id="1223"/>
          </p14:sldIdLst>
        </p14:section>
        <p14:section name="2. Bewegung" id="{6E4CC83B-8634-4D15-9A88-4A7E94682973}">
          <p14:sldIdLst>
            <p14:sldId id="1216"/>
            <p14:sldId id="1220"/>
            <p14:sldId id="1221"/>
          </p14:sldIdLst>
        </p14:section>
        <p14:section name="3. Ungewöhnlches" id="{B1F5E4DF-F670-4174-8C18-6CE37AA83F28}">
          <p14:sldIdLst>
            <p14:sldId id="1217"/>
            <p14:sldId id="1224"/>
            <p14:sldId id="1225"/>
          </p14:sldIdLst>
        </p14:section>
        <p14:section name="4. Relevanz" id="{30772828-AEC7-4938-8930-13B1A82AC75B}">
          <p14:sldIdLst>
            <p14:sldId id="1218"/>
            <p14:sldId id="1227"/>
            <p14:sldId id="1226"/>
          </p14:sldIdLst>
        </p14:section>
        <p14:section name="Zusammenfassung" id="{9FF804C9-4CCB-4843-8C29-AF19B9A56D2C}">
          <p14:sldIdLst>
            <p14:sldId id="1228"/>
            <p14:sldId id="447"/>
            <p14:sldId id="449"/>
          </p14:sldIdLst>
        </p14:section>
      </p14:sectionLst>
    </p:ext>
    <p:ext uri="{EFAFB233-063F-42B5-8137-9DF3F51BA10A}">
      <p15:sldGuideLst xmlns:p15="http://schemas.microsoft.com/office/powerpoint/2012/main">
        <p15:guide id="1" orient="horz" pos="953" userDrawn="1">
          <p15:clr>
            <a:srgbClr val="A4A3A4"/>
          </p15:clr>
        </p15:guide>
        <p15:guide id="2" pos="2994" userDrawn="1">
          <p15:clr>
            <a:srgbClr val="A4A3A4"/>
          </p15:clr>
        </p15:guide>
        <p15:guide id="3" pos="3175" userDrawn="1">
          <p15:clr>
            <a:srgbClr val="A4A3A4"/>
          </p15:clr>
        </p15:guide>
        <p15:guide id="4" pos="2177" userDrawn="1">
          <p15:clr>
            <a:srgbClr val="A4A3A4"/>
          </p15:clr>
        </p15:guide>
        <p15:guide id="5" pos="1966" userDrawn="1">
          <p15:clr>
            <a:srgbClr val="9FCC3B"/>
          </p15:clr>
        </p15:guide>
        <p15:guide id="6" pos="89" userDrawn="1">
          <p15:clr>
            <a:srgbClr val="9FCC3B"/>
          </p15:clr>
        </p15:guide>
        <p15:guide id="8" pos="3787" userDrawn="1">
          <p15:clr>
            <a:srgbClr val="9FCC3B"/>
          </p15:clr>
        </p15:guide>
        <p15:guide id="9" pos="4173" userDrawn="1">
          <p15:clr>
            <a:srgbClr val="A4A3A4"/>
          </p15:clr>
        </p15:guide>
        <p15:guide id="10" pos="5556" userDrawn="1">
          <p15:clr>
            <a:srgbClr val="A4A3A4"/>
          </p15:clr>
        </p15:guide>
        <p15:guide id="11" orient="horz" pos="1180" userDrawn="1">
          <p15:clr>
            <a:srgbClr val="A4A3A4"/>
          </p15:clr>
        </p15:guide>
        <p15:guide id="12" orient="horz" pos="3992" userDrawn="1">
          <p15:clr>
            <a:srgbClr val="A4A3A4"/>
          </p15:clr>
        </p15:guide>
        <p15:guide id="13" orient="horz" pos="1938" userDrawn="1">
          <p15:clr>
            <a:srgbClr val="A4A3A4"/>
          </p15:clr>
        </p15:guide>
        <p15:guide id="14" orient="horz" pos="804" userDrawn="1">
          <p15:clr>
            <a:srgbClr val="9FCC3B"/>
          </p15:clr>
        </p15:guide>
        <p15:guide id="15" orient="horz" pos="3007" userDrawn="1">
          <p15:clr>
            <a:srgbClr val="9FCC3B"/>
          </p15:clr>
        </p15:guide>
        <p15:guide id="16" orient="horz" pos="1308">
          <p15:clr>
            <a:srgbClr val="A4A3A4"/>
          </p15:clr>
        </p15:guide>
        <p15:guide id="17" orient="horz" pos="654">
          <p15:clr>
            <a:srgbClr val="A4A3A4"/>
          </p15:clr>
        </p15:guide>
        <p15:guide id="18" orient="horz" pos="2607">
          <p15:clr>
            <a:srgbClr val="A4A3A4"/>
          </p15:clr>
        </p15:guide>
        <p15:guide id="19" pos="2789">
          <p15:clr>
            <a:srgbClr val="A4A3A4"/>
          </p15:clr>
        </p15:guide>
        <p15:guide id="20" pos="2964">
          <p15:clr>
            <a:srgbClr val="A4A3A4"/>
          </p15:clr>
        </p15:guide>
        <p15:guide id="21" pos="1589">
          <p15:clr>
            <a:srgbClr val="A4A3A4"/>
          </p15:clr>
        </p15:guide>
        <p15:guide id="22" pos="1420">
          <p15:clr>
            <a:srgbClr val="A4A3A4"/>
          </p15:clr>
        </p15:guide>
        <p15:guide id="23" pos="600" userDrawn="1">
          <p15:clr>
            <a:srgbClr val="A4A3A4"/>
          </p15:clr>
        </p15:guide>
        <p15:guide id="24" pos="4163">
          <p15:clr>
            <a:srgbClr val="A4A3A4"/>
          </p15:clr>
        </p15:guide>
        <p15:guide id="25" pos="4342">
          <p15:clr>
            <a:srgbClr val="A4A3A4"/>
          </p15:clr>
        </p15:guide>
        <p15:guide id="26" pos="5662" userDrawn="1">
          <p15:clr>
            <a:srgbClr val="9FCC3B"/>
          </p15:clr>
        </p15:guide>
        <p15:guide id="27"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729"/>
    <a:srgbClr val="C80883"/>
    <a:srgbClr val="2F2F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74" autoAdjust="0"/>
    <p:restoredTop sz="94675" autoAdjust="0"/>
  </p:normalViewPr>
  <p:slideViewPr>
    <p:cSldViewPr>
      <p:cViewPr varScale="1">
        <p:scale>
          <a:sx n="138" d="100"/>
          <a:sy n="138" d="100"/>
        </p:scale>
        <p:origin x="978" y="108"/>
      </p:cViewPr>
      <p:guideLst>
        <p:guide orient="horz" pos="953"/>
        <p:guide pos="2994"/>
        <p:guide pos="3175"/>
        <p:guide pos="2177"/>
        <p:guide pos="1966"/>
        <p:guide pos="89"/>
        <p:guide pos="3787"/>
        <p:guide pos="4173"/>
        <p:guide pos="5556"/>
        <p:guide orient="horz" pos="1180"/>
        <p:guide orient="horz" pos="3992"/>
        <p:guide orient="horz" pos="1938"/>
        <p:guide orient="horz" pos="804"/>
        <p:guide orient="horz" pos="3007"/>
        <p:guide orient="horz" pos="1308"/>
        <p:guide orient="horz" pos="654"/>
        <p:guide orient="horz" pos="2607"/>
        <p:guide pos="2789"/>
        <p:guide pos="2964"/>
        <p:guide pos="1589"/>
        <p:guide pos="1420"/>
        <p:guide pos="600"/>
        <p:guide pos="4163"/>
        <p:guide pos="4342"/>
        <p:guide pos="5662"/>
        <p:guide pos="2880"/>
      </p:guideLst>
    </p:cSldViewPr>
  </p:slideViewPr>
  <p:notesTextViewPr>
    <p:cViewPr>
      <p:scale>
        <a:sx n="100" d="100"/>
        <a:sy n="100" d="100"/>
      </p:scale>
      <p:origin x="0" y="0"/>
    </p:cViewPr>
  </p:notesTextViewPr>
  <p:sorterViewPr>
    <p:cViewPr>
      <p:scale>
        <a:sx n="200" d="100"/>
        <a:sy n="200" d="100"/>
      </p:scale>
      <p:origin x="0" y="-11172"/>
    </p:cViewPr>
  </p:sorterViewPr>
  <p:notesViewPr>
    <p:cSldViewPr>
      <p:cViewPr varScale="1">
        <p:scale>
          <a:sx n="89" d="100"/>
          <a:sy n="89" d="100"/>
        </p:scale>
        <p:origin x="37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6149469-4C97-A344-A789-BEA0F7D52BD0}" type="datetimeFigureOut">
              <a:rPr lang="de-DE" smtClean="0"/>
              <a:t>25.01.2023</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D96B02A-2F4B-4B43-A0E2-3B0B5FB4A75D}" type="slidenum">
              <a:rPr lang="de-DE" smtClean="0"/>
              <a:t>‹Nr.›</a:t>
            </a:fld>
            <a:endParaRPr lang="de-DE"/>
          </a:p>
        </p:txBody>
      </p:sp>
    </p:spTree>
    <p:extLst>
      <p:ext uri="{BB962C8B-B14F-4D97-AF65-F5344CB8AC3E}">
        <p14:creationId xmlns:p14="http://schemas.microsoft.com/office/powerpoint/2010/main" val="37979486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58365A0-F4C8-9840-9F01-D7A430E4F4D8}" type="datetimeFigureOut">
              <a:rPr lang="de-DE" smtClean="0"/>
              <a:t>25.01.2023</a:t>
            </a:fld>
            <a:endParaRPr lang="de-DE"/>
          </a:p>
        </p:txBody>
      </p:sp>
      <p:sp>
        <p:nvSpPr>
          <p:cNvPr id="4" name="Folienbildplatzhalt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CH"/>
              <a:t>Mastertextformat bearbeiten</a:t>
            </a:r>
          </a:p>
          <a:p>
            <a:pPr lvl="1"/>
            <a:r>
              <a:rPr lang="de-CH"/>
              <a:t>Zweite Ebene</a:t>
            </a:r>
          </a:p>
          <a:p>
            <a:pPr lvl="2"/>
            <a:r>
              <a:rPr lang="de-CH"/>
              <a:t>Dritte Ebene</a:t>
            </a:r>
          </a:p>
          <a:p>
            <a:pPr lvl="3"/>
            <a:r>
              <a:rPr lang="de-CH"/>
              <a:t>Vierte Ebene</a:t>
            </a:r>
          </a:p>
          <a:p>
            <a:pPr lvl="4"/>
            <a:r>
              <a:rPr lang="de-CH"/>
              <a:t>Fünfte Ebene</a:t>
            </a:r>
            <a:endParaRPr lang="de-DE"/>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1DB8195-CA79-894E-876D-5DC0665E8EF2}" type="slidenum">
              <a:rPr lang="de-DE" smtClean="0"/>
              <a:t>‹Nr.›</a:t>
            </a:fld>
            <a:endParaRPr lang="de-DE"/>
          </a:p>
        </p:txBody>
      </p:sp>
    </p:spTree>
    <p:extLst>
      <p:ext uri="{BB962C8B-B14F-4D97-AF65-F5344CB8AC3E}">
        <p14:creationId xmlns:p14="http://schemas.microsoft.com/office/powerpoint/2010/main" val="1155550368"/>
      </p:ext>
    </p:extLst>
  </p:cSld>
  <p:clrMap bg1="lt1" tx1="dk1" bg2="lt2" tx2="dk2" accent1="accent1" accent2="accent2" accent3="accent3" accent4="accent4" accent5="accent5" accent6="accent6" hlink="hlink" folHlink="folHlink"/>
  <p:hf hdr="0" ftr="0" dt="0"/>
  <p:notesStyle>
    <a:lvl1pPr marL="0" algn="l" defTabSz="390952" rtl="0" eaLnBrk="1" latinLnBrk="0" hangingPunct="1">
      <a:defRPr sz="1000" kern="1200">
        <a:solidFill>
          <a:schemeClr val="tx1"/>
        </a:solidFill>
        <a:latin typeface="+mn-lt"/>
        <a:ea typeface="+mn-ea"/>
        <a:cs typeface="+mn-cs"/>
      </a:defRPr>
    </a:lvl1pPr>
    <a:lvl2pPr marL="390952" algn="l" defTabSz="390952" rtl="0" eaLnBrk="1" latinLnBrk="0" hangingPunct="1">
      <a:defRPr sz="1000" kern="1200">
        <a:solidFill>
          <a:schemeClr val="tx1"/>
        </a:solidFill>
        <a:latin typeface="+mn-lt"/>
        <a:ea typeface="+mn-ea"/>
        <a:cs typeface="+mn-cs"/>
      </a:defRPr>
    </a:lvl2pPr>
    <a:lvl3pPr marL="781903" algn="l" defTabSz="390952" rtl="0" eaLnBrk="1" latinLnBrk="0" hangingPunct="1">
      <a:defRPr sz="1000" kern="1200">
        <a:solidFill>
          <a:schemeClr val="tx1"/>
        </a:solidFill>
        <a:latin typeface="+mn-lt"/>
        <a:ea typeface="+mn-ea"/>
        <a:cs typeface="+mn-cs"/>
      </a:defRPr>
    </a:lvl3pPr>
    <a:lvl4pPr marL="1172855" algn="l" defTabSz="390952" rtl="0" eaLnBrk="1" latinLnBrk="0" hangingPunct="1">
      <a:defRPr sz="1000" kern="1200">
        <a:solidFill>
          <a:schemeClr val="tx1"/>
        </a:solidFill>
        <a:latin typeface="+mn-lt"/>
        <a:ea typeface="+mn-ea"/>
        <a:cs typeface="+mn-cs"/>
      </a:defRPr>
    </a:lvl4pPr>
    <a:lvl5pPr marL="1563807" algn="l" defTabSz="390952" rtl="0" eaLnBrk="1" latinLnBrk="0" hangingPunct="1">
      <a:defRPr sz="1000" kern="1200">
        <a:solidFill>
          <a:schemeClr val="tx1"/>
        </a:solidFill>
        <a:latin typeface="+mn-lt"/>
        <a:ea typeface="+mn-ea"/>
        <a:cs typeface="+mn-cs"/>
      </a:defRPr>
    </a:lvl5pPr>
    <a:lvl6pPr marL="1954759" algn="l" defTabSz="390952" rtl="0" eaLnBrk="1" latinLnBrk="0" hangingPunct="1">
      <a:defRPr sz="1000" kern="1200">
        <a:solidFill>
          <a:schemeClr val="tx1"/>
        </a:solidFill>
        <a:latin typeface="+mn-lt"/>
        <a:ea typeface="+mn-ea"/>
        <a:cs typeface="+mn-cs"/>
      </a:defRPr>
    </a:lvl6pPr>
    <a:lvl7pPr marL="2345710" algn="l" defTabSz="390952" rtl="0" eaLnBrk="1" latinLnBrk="0" hangingPunct="1">
      <a:defRPr sz="1000" kern="1200">
        <a:solidFill>
          <a:schemeClr val="tx1"/>
        </a:solidFill>
        <a:latin typeface="+mn-lt"/>
        <a:ea typeface="+mn-ea"/>
        <a:cs typeface="+mn-cs"/>
      </a:defRPr>
    </a:lvl7pPr>
    <a:lvl8pPr marL="2736662" algn="l" defTabSz="390952" rtl="0" eaLnBrk="1" latinLnBrk="0" hangingPunct="1">
      <a:defRPr sz="1000" kern="1200">
        <a:solidFill>
          <a:schemeClr val="tx1"/>
        </a:solidFill>
        <a:latin typeface="+mn-lt"/>
        <a:ea typeface="+mn-ea"/>
        <a:cs typeface="+mn-cs"/>
      </a:defRPr>
    </a:lvl8pPr>
    <a:lvl9pPr marL="3127614" algn="l" defTabSz="390952"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5"/>
          </p:nvPr>
        </p:nvSpPr>
        <p:spPr/>
        <p:txBody>
          <a:bodyPr/>
          <a:lstStyle/>
          <a:p>
            <a:fld id="{21DB8195-CA79-894E-876D-5DC0665E8EF2}" type="slidenum">
              <a:rPr lang="de-DE" smtClean="0"/>
              <a:t>5</a:t>
            </a:fld>
            <a:endParaRPr lang="de-DE"/>
          </a:p>
        </p:txBody>
      </p:sp>
    </p:spTree>
    <p:extLst>
      <p:ext uri="{BB962C8B-B14F-4D97-AF65-F5344CB8AC3E}">
        <p14:creationId xmlns:p14="http://schemas.microsoft.com/office/powerpoint/2010/main" val="22272458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1">
    <p:spTree>
      <p:nvGrpSpPr>
        <p:cNvPr id="1" name=""/>
        <p:cNvGrpSpPr/>
        <p:nvPr/>
      </p:nvGrpSpPr>
      <p:grpSpPr>
        <a:xfrm>
          <a:off x="0" y="0"/>
          <a:ext cx="0" cy="0"/>
          <a:chOff x="0" y="0"/>
          <a:chExt cx="0" cy="0"/>
        </a:xfrm>
      </p:grpSpPr>
      <p:pic>
        <p:nvPicPr>
          <p:cNvPr id="1026" name="Picture 2" descr="Gestalten AG: Emotionale Werbung ohne Gesicht - Werbung">
            <a:extLst>
              <a:ext uri="{FF2B5EF4-FFF2-40B4-BE49-F238E27FC236}">
                <a16:creationId xmlns:a16="http://schemas.microsoft.com/office/drawing/2014/main" id="{E87E641E-5F2B-41B5-9F51-798C154CF32D}"/>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5989"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2" name="Rechteck 11"/>
          <p:cNvSpPr/>
          <p:nvPr userDrawn="1"/>
        </p:nvSpPr>
        <p:spPr>
          <a:xfrm>
            <a:off x="-5989" y="398"/>
            <a:ext cx="9149989" cy="5143102"/>
          </a:xfrm>
          <a:prstGeom prst="rect">
            <a:avLst/>
          </a:prstGeom>
          <a:solidFill>
            <a:schemeClr val="accent6">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406775806"/>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2138087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57088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398754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338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1855934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213611610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91920280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5932773"/>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4192242720"/>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841770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3864110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folie 1">
    <p:spTree>
      <p:nvGrpSpPr>
        <p:cNvPr id="1" name=""/>
        <p:cNvGrpSpPr/>
        <p:nvPr/>
      </p:nvGrpSpPr>
      <p:grpSpPr>
        <a:xfrm>
          <a:off x="0" y="0"/>
          <a:ext cx="0" cy="0"/>
          <a:chOff x="0" y="0"/>
          <a:chExt cx="0" cy="0"/>
        </a:xfrm>
      </p:grpSpPr>
      <p:pic>
        <p:nvPicPr>
          <p:cNvPr id="5" name="Grafik 4" descr="Ein Bild, das Boden, drinnen, Person, mehrere enthält.&#10;&#10;Automatisch generierte Beschreibung">
            <a:extLst>
              <a:ext uri="{FF2B5EF4-FFF2-40B4-BE49-F238E27FC236}">
                <a16:creationId xmlns:a16="http://schemas.microsoft.com/office/drawing/2014/main" id="{BD103131-8A95-4DE5-B82E-837EB801BD3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2674" y="0"/>
            <a:ext cx="9156674" cy="5143102"/>
          </a:xfrm>
          <a:prstGeom prst="rect">
            <a:avLst/>
          </a:prstGeom>
        </p:spPr>
      </p:pic>
      <p:sp>
        <p:nvSpPr>
          <p:cNvPr id="12" name="Rechteck 11"/>
          <p:cNvSpPr/>
          <p:nvPr userDrawn="1"/>
        </p:nvSpPr>
        <p:spPr>
          <a:xfrm>
            <a:off x="0" y="-20538"/>
            <a:ext cx="9144000" cy="5164038"/>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794844201"/>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elfolie 1">
    <p:spTree>
      <p:nvGrpSpPr>
        <p:cNvPr id="1" name=""/>
        <p:cNvGrpSpPr/>
        <p:nvPr/>
      </p:nvGrpSpPr>
      <p:grpSpPr>
        <a:xfrm>
          <a:off x="0" y="0"/>
          <a:ext cx="0" cy="0"/>
          <a:chOff x="0" y="0"/>
          <a:chExt cx="0" cy="0"/>
        </a:xfrm>
      </p:grpSpPr>
      <p:pic>
        <p:nvPicPr>
          <p:cNvPr id="44" name="Grafik 43">
            <a:extLst>
              <a:ext uri="{FF2B5EF4-FFF2-40B4-BE49-F238E27FC236}">
                <a16:creationId xmlns:a16="http://schemas.microsoft.com/office/drawing/2014/main" id="{641B555F-D0A5-44B7-8D47-80E24318164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Rechteck 11"/>
          <p:cNvSpPr/>
          <p:nvPr userDrawn="1"/>
        </p:nvSpPr>
        <p:spPr>
          <a:xfrm>
            <a:off x="0" y="398"/>
            <a:ext cx="9144000" cy="5143102"/>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21542773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elfolie 1">
    <p:spTree>
      <p:nvGrpSpPr>
        <p:cNvPr id="1" name=""/>
        <p:cNvGrpSpPr/>
        <p:nvPr/>
      </p:nvGrpSpPr>
      <p:grpSpPr>
        <a:xfrm>
          <a:off x="0" y="0"/>
          <a:ext cx="0" cy="0"/>
          <a:chOff x="0" y="0"/>
          <a:chExt cx="0" cy="0"/>
        </a:xfrm>
      </p:grpSpPr>
      <p:pic>
        <p:nvPicPr>
          <p:cNvPr id="44" name="00004018_TMA_2160p">
            <a:hlinkClick r:id="" action="ppaction://media"/>
            <a:extLst>
              <a:ext uri="{FF2B5EF4-FFF2-40B4-BE49-F238E27FC236}">
                <a16:creationId xmlns:a16="http://schemas.microsoft.com/office/drawing/2014/main" id="{87FF3EC7-A531-44D9-B1CB-13185464F08F}"/>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12" name="Rechteck 11"/>
          <p:cNvSpPr/>
          <p:nvPr userDrawn="1"/>
        </p:nvSpPr>
        <p:spPr>
          <a:xfrm>
            <a:off x="-7374" y="-4496"/>
            <a:ext cx="9151374" cy="5148691"/>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142582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4"/>
                                        </p:tgtEl>
                                      </p:cBhvr>
                                    </p:cmd>
                                  </p:childTnLst>
                                </p:cTn>
                              </p:par>
                            </p:childTnLst>
                          </p:cTn>
                        </p:par>
                      </p:childTnLst>
                    </p:cTn>
                  </p:par>
                </p:childTnLst>
              </p:cTn>
              <p:nextCondLst>
                <p:cond evt="onClick" delay="0">
                  <p:tgtEl>
                    <p:spTgt spid="44"/>
                  </p:tgtEl>
                </p:cond>
              </p:nextCondLst>
            </p:seq>
            <p:video>
              <p:cMediaNode vol="80000">
                <p:cTn id="12" repeatCount="indefinite" fill="hold" display="0">
                  <p:stCondLst>
                    <p:cond delay="indefinite"/>
                  </p:stCondLst>
                </p:cTn>
                <p:tgtEl>
                  <p:spTgt spid="44"/>
                </p:tgtEl>
              </p:cMediaNode>
            </p:video>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23953517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849049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2609026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9746681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3146293363"/>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61206965"/>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81583426"/>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5"/>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p:nvPr>
        </p:nvSpPr>
        <p:spPr>
          <a:xfrm>
            <a:off x="134561" y="1156990"/>
            <a:ext cx="9009439" cy="1607159"/>
          </a:xfrm>
          <a:noFill/>
          <a:ln>
            <a:noFill/>
          </a:ln>
        </p:spPr>
        <p:txBody>
          <a:bodyPr lIns="184702" tIns="123134" rIns="184702" bIns="123134" anchor="ctr"/>
          <a:lstStyle>
            <a:lvl1pPr algn="l">
              <a:spcBef>
                <a:spcPts val="342"/>
              </a:spcBef>
              <a:spcAft>
                <a:spcPts val="342"/>
              </a:spcAft>
              <a:defRPr sz="3400" b="0" cap="none">
                <a:solidFill>
                  <a:schemeClr val="bg1"/>
                </a:solidFill>
              </a:defRPr>
            </a:lvl1pPr>
          </a:lstStyle>
          <a:p>
            <a:r>
              <a:rPr lang="de-DE" dirty="0"/>
              <a:t>Titelmasterformat durch Klicken bearbeiten</a:t>
            </a:r>
          </a:p>
        </p:txBody>
      </p:sp>
      <p:sp>
        <p:nvSpPr>
          <p:cNvPr id="10" name="Rechteck 9"/>
          <p:cNvSpPr/>
          <p:nvPr userDrawn="1"/>
        </p:nvSpPr>
        <p:spPr>
          <a:xfrm>
            <a:off x="0" y="1232451"/>
            <a:ext cx="134561"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Textplatzhalter 5"/>
          <p:cNvSpPr>
            <a:spLocks noGrp="1"/>
          </p:cNvSpPr>
          <p:nvPr>
            <p:ph type="body" sz="quarter" idx="14"/>
          </p:nvPr>
        </p:nvSpPr>
        <p:spPr>
          <a:xfrm>
            <a:off x="-1" y="1156990"/>
            <a:ext cx="144000" cy="1607159"/>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6091429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333038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Tree>
    <p:extLst>
      <p:ext uri="{BB962C8B-B14F-4D97-AF65-F5344CB8AC3E}">
        <p14:creationId xmlns:p14="http://schemas.microsoft.com/office/powerpoint/2010/main" val="30140406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7" name="Rechteck 6"/>
          <p:cNvSpPr/>
          <p:nvPr userDrawn="1"/>
        </p:nvSpPr>
        <p:spPr>
          <a:xfrm>
            <a:off x="0" y="0"/>
            <a:ext cx="9144000" cy="117887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Datumsplatzhalter 1"/>
          <p:cNvSpPr>
            <a:spLocks noGrp="1"/>
          </p:cNvSpPr>
          <p:nvPr>
            <p:ph type="dt" sz="half" idx="10"/>
          </p:nvPr>
        </p:nvSpPr>
        <p:spPr/>
        <p:txBody>
          <a:bodyPr/>
          <a:lstStyle/>
          <a:p>
            <a:fld id="{334D9EDD-8D47-4158-807E-B8CCA1A6A5CC}" type="datetime1">
              <a:rPr lang="de-CH" smtClean="0"/>
              <a:t>25.01.2023</a:t>
            </a:fld>
            <a:endParaRPr lang="de-DE"/>
          </a:p>
        </p:txBody>
      </p:sp>
      <p:sp>
        <p:nvSpPr>
          <p:cNvPr id="3" name="Fußzeilenplatzhalter 2"/>
          <p:cNvSpPr>
            <a:spLocks noGrp="1"/>
          </p:cNvSpPr>
          <p:nvPr>
            <p:ph type="ftr" sz="quarter" idx="11"/>
          </p:nvPr>
        </p:nvSpPr>
        <p:spPr/>
        <p:txBody>
          <a:bodyPr/>
          <a:lstStyle/>
          <a:p>
            <a:r>
              <a:rPr lang="en-US"/>
              <a:t>APG|SGA Out of Home Media</a:t>
            </a:r>
            <a:endParaRPr lang="de-DE"/>
          </a:p>
        </p:txBody>
      </p:sp>
      <p:sp>
        <p:nvSpPr>
          <p:cNvPr id="4" name="Foliennummernplatzhalter 3"/>
          <p:cNvSpPr>
            <a:spLocks noGrp="1"/>
          </p:cNvSpPr>
          <p:nvPr>
            <p:ph type="sldNum" sz="quarter" idx="12"/>
          </p:nvPr>
        </p:nvSpPr>
        <p:spPr/>
        <p:txBody>
          <a:bodyPr/>
          <a:lstStyle/>
          <a:p>
            <a:fld id="{4B7C9098-C545-8644-9F2C-F1C3812C33E3}" type="slidenum">
              <a:rPr lang="de-DE" smtClean="0"/>
              <a:t>‹Nr.›</a:t>
            </a:fld>
            <a:endParaRPr lang="de-DE"/>
          </a:p>
        </p:txBody>
      </p:sp>
      <p:sp>
        <p:nvSpPr>
          <p:cNvPr id="5" name="Rechteck 4"/>
          <p:cNvSpPr/>
          <p:nvPr userDrawn="1"/>
        </p:nvSpPr>
        <p:spPr>
          <a:xfrm>
            <a:off x="-1" y="0"/>
            <a:ext cx="144000" cy="144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6" name="Rechteck 5"/>
          <p:cNvSpPr/>
          <p:nvPr userDrawn="1"/>
        </p:nvSpPr>
        <p:spPr>
          <a:xfrm>
            <a:off x="143999" y="0"/>
            <a:ext cx="9000001" cy="144000"/>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Tree>
    <p:extLst>
      <p:ext uri="{BB962C8B-B14F-4D97-AF65-F5344CB8AC3E}">
        <p14:creationId xmlns:p14="http://schemas.microsoft.com/office/powerpoint/2010/main" val="1805295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1_Titelfolie 1">
    <p:spTree>
      <p:nvGrpSpPr>
        <p:cNvPr id="1" name=""/>
        <p:cNvGrpSpPr/>
        <p:nvPr/>
      </p:nvGrpSpPr>
      <p:grpSpPr>
        <a:xfrm>
          <a:off x="0" y="0"/>
          <a:ext cx="0" cy="0"/>
          <a:chOff x="0" y="0"/>
          <a:chExt cx="0" cy="0"/>
        </a:xfrm>
      </p:grpSpPr>
      <p:pic>
        <p:nvPicPr>
          <p:cNvPr id="3" name="00004018_TMA_2160p">
            <a:hlinkClick r:id="" action="ppaction://media"/>
            <a:extLst>
              <a:ext uri="{FF2B5EF4-FFF2-40B4-BE49-F238E27FC236}">
                <a16:creationId xmlns:a16="http://schemas.microsoft.com/office/drawing/2014/main" id="{7B6B7C50-3AB7-4FC9-9744-4D001795D5FC}"/>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42" name="Rechteck 41">
            <a:extLst>
              <a:ext uri="{FF2B5EF4-FFF2-40B4-BE49-F238E27FC236}">
                <a16:creationId xmlns:a16="http://schemas.microsoft.com/office/drawing/2014/main" id="{B179E93D-A4DA-48AA-9D7D-2D635E05464B}"/>
              </a:ext>
            </a:extLst>
          </p:cNvPr>
          <p:cNvSpPr/>
          <p:nvPr userDrawn="1"/>
        </p:nvSpPr>
        <p:spPr>
          <a:xfrm>
            <a:off x="-7374" y="-7374"/>
            <a:ext cx="9151374" cy="5154561"/>
          </a:xfrm>
          <a:prstGeom prst="rect">
            <a:avLst/>
          </a:prstGeom>
          <a:solidFill>
            <a:schemeClr val="accent6">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lIns="360000" tIns="381600" rIns="0" bIns="0" rtlCol="0" anchor="t" anchorCtr="0"/>
          <a:lstStyle/>
          <a:p>
            <a:endParaRPr lang="de-DE" sz="44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4319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7771366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666870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1743284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3352091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2046051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77377818"/>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91345095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5742763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005609622"/>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29368505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20733727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5930447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slideLayout" Target="../slideLayouts/slideLayout38.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theme" Target="../theme/theme2.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1295085436"/>
      </p:ext>
    </p:extLst>
  </p:cSld>
  <p:clrMap bg1="lt1" tx1="dk1" bg2="lt2" tx2="dk2" accent1="accent1" accent2="accent2" accent3="accent3" accent4="accent4" accent5="accent5" accent6="accent6" hlink="hlink" folHlink="folHlink"/>
  <p:sldLayoutIdLst>
    <p:sldLayoutId id="2147483662" r:id="rId1"/>
    <p:sldLayoutId id="2147483668" r:id="rId2"/>
    <p:sldLayoutId id="2147483650" r:id="rId3"/>
    <p:sldLayoutId id="2147483652" r:id="rId4"/>
    <p:sldLayoutId id="2147483660" r:id="rId5"/>
    <p:sldLayoutId id="2147483669" r:id="rId6"/>
    <p:sldLayoutId id="2147483666" r:id="rId7"/>
    <p:sldLayoutId id="2147483649" r:id="rId8"/>
    <p:sldLayoutId id="2147483651" r:id="rId9"/>
    <p:sldLayoutId id="2147483664" r:id="rId10"/>
    <p:sldLayoutId id="2147483667" r:id="rId11"/>
    <p:sldLayoutId id="2147483654" r:id="rId12"/>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userDrawn="1">
          <p15:clr>
            <a:srgbClr val="F26B43"/>
          </p15:clr>
        </p15:guide>
        <p15:guide id="2" pos="5942" userDrawn="1">
          <p15:clr>
            <a:srgbClr val="F26B43"/>
          </p15:clr>
        </p15:guide>
        <p15:guide id="3" orient="horz" pos="1180" userDrawn="1">
          <p15:clr>
            <a:srgbClr val="F26B43"/>
          </p15:clr>
        </p15:guide>
        <p15:guide id="4" orient="horz" pos="3992" userDrawn="1">
          <p15:clr>
            <a:srgbClr val="F26B43"/>
          </p15:clr>
        </p15:guide>
        <p15:guide id="6" orient="horz" pos="953" userDrawn="1">
          <p15:clr>
            <a:srgbClr val="F26B43"/>
          </p15:clr>
        </p15:guide>
        <p15:guide id="9" pos="2994" userDrawn="1">
          <p15:clr>
            <a:srgbClr val="F26B43"/>
          </p15:clr>
        </p15:guide>
        <p15:guide id="10" pos="3175" userDrawn="1">
          <p15:clr>
            <a:srgbClr val="F26B43"/>
          </p15:clr>
        </p15:guide>
        <p15:guide id="11" pos="1996" userDrawn="1">
          <p15:clr>
            <a:srgbClr val="FBAE40"/>
          </p15:clr>
        </p15:guide>
        <p15:guide id="13" pos="2177" userDrawn="1">
          <p15:clr>
            <a:srgbClr val="FBAE40"/>
          </p15:clr>
        </p15:guide>
        <p15:guide id="14" pos="3992" userDrawn="1">
          <p15:clr>
            <a:srgbClr val="FBAE40"/>
          </p15:clr>
        </p15:guide>
        <p15:guide id="15" pos="4173" userDrawn="1">
          <p15:clr>
            <a:srgbClr val="FBAE4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2607349207"/>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p15:clr>
            <a:srgbClr val="F26B43"/>
          </p15:clr>
        </p15:guide>
        <p15:guide id="2" pos="5942">
          <p15:clr>
            <a:srgbClr val="F26B43"/>
          </p15:clr>
        </p15:guide>
        <p15:guide id="3" orient="horz" pos="1180">
          <p15:clr>
            <a:srgbClr val="F26B43"/>
          </p15:clr>
        </p15:guide>
        <p15:guide id="4" orient="horz" pos="3992">
          <p15:clr>
            <a:srgbClr val="F26B43"/>
          </p15:clr>
        </p15:guide>
        <p15:guide id="6" orient="horz" pos="953">
          <p15:clr>
            <a:srgbClr val="F26B43"/>
          </p15:clr>
        </p15:guide>
        <p15:guide id="9" pos="2994">
          <p15:clr>
            <a:srgbClr val="F26B43"/>
          </p15:clr>
        </p15:guide>
        <p15:guide id="10" pos="3175">
          <p15:clr>
            <a:srgbClr val="F26B43"/>
          </p15:clr>
        </p15:guide>
        <p15:guide id="11" pos="1996">
          <p15:clr>
            <a:srgbClr val="FBAE40"/>
          </p15:clr>
        </p15:guide>
        <p15:guide id="13" pos="2177">
          <p15:clr>
            <a:srgbClr val="FBAE40"/>
          </p15:clr>
        </p15:guide>
        <p15:guide id="14" pos="3992">
          <p15:clr>
            <a:srgbClr val="FBAE40"/>
          </p15:clr>
        </p15:guide>
        <p15:guide id="15" pos="4173">
          <p15:clr>
            <a:srgbClr val="FBAE4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0.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5.jpeg"/><Relationship Id="rId7" Type="http://schemas.openxmlformats.org/officeDocument/2006/relationships/image" Target="../media/image7.png"/><Relationship Id="rId12"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2.png"/><Relationship Id="rId11" Type="http://schemas.openxmlformats.org/officeDocument/2006/relationships/image" Target="../media/image16.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jpeg"/><Relationship Id="rId1" Type="http://schemas.openxmlformats.org/officeDocument/2006/relationships/slideLayout" Target="../slideLayouts/slideLayout20.xml"/><Relationship Id="rId5" Type="http://schemas.openxmlformats.org/officeDocument/2006/relationships/image" Target="../media/image20.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0.svg"/><Relationship Id="rId18" Type="http://schemas.openxmlformats.org/officeDocument/2006/relationships/image" Target="../media/image35.png"/><Relationship Id="rId3" Type="http://schemas.openxmlformats.org/officeDocument/2006/relationships/image" Target="../media/image21.png"/><Relationship Id="rId21" Type="http://schemas.openxmlformats.org/officeDocument/2006/relationships/image" Target="../media/image38.svg"/><Relationship Id="rId7" Type="http://schemas.openxmlformats.org/officeDocument/2006/relationships/image" Target="../media/image25.png"/><Relationship Id="rId12" Type="http://schemas.openxmlformats.org/officeDocument/2006/relationships/image" Target="../media/image29.png"/><Relationship Id="rId17" Type="http://schemas.openxmlformats.org/officeDocument/2006/relationships/image" Target="../media/image34.svg"/><Relationship Id="rId2" Type="http://schemas.openxmlformats.org/officeDocument/2006/relationships/image" Target="../media/image5.jpeg"/><Relationship Id="rId16" Type="http://schemas.openxmlformats.org/officeDocument/2006/relationships/image" Target="../media/image33.png"/><Relationship Id="rId20" Type="http://schemas.openxmlformats.org/officeDocument/2006/relationships/image" Target="../media/image37.png"/><Relationship Id="rId1" Type="http://schemas.openxmlformats.org/officeDocument/2006/relationships/slideLayout" Target="../slideLayouts/slideLayout33.xml"/><Relationship Id="rId6" Type="http://schemas.openxmlformats.org/officeDocument/2006/relationships/image" Target="../media/image24.svg"/><Relationship Id="rId11" Type="http://schemas.openxmlformats.org/officeDocument/2006/relationships/image" Target="../media/image28.svg"/><Relationship Id="rId5" Type="http://schemas.openxmlformats.org/officeDocument/2006/relationships/image" Target="../media/image23.png"/><Relationship Id="rId15" Type="http://schemas.openxmlformats.org/officeDocument/2006/relationships/image" Target="../media/image32.svg"/><Relationship Id="rId10" Type="http://schemas.openxmlformats.org/officeDocument/2006/relationships/image" Target="../media/image27.png"/><Relationship Id="rId19" Type="http://schemas.openxmlformats.org/officeDocument/2006/relationships/image" Target="../media/image36.svg"/><Relationship Id="rId4" Type="http://schemas.openxmlformats.org/officeDocument/2006/relationships/image" Target="../media/image22.svg"/><Relationship Id="rId9" Type="http://schemas.openxmlformats.org/officeDocument/2006/relationships/image" Target="../media/image7.png"/><Relationship Id="rId14" Type="http://schemas.openxmlformats.org/officeDocument/2006/relationships/image" Target="../media/image31.png"/><Relationship Id="rId2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jpeg"/><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17.xml"/><Relationship Id="rId4" Type="http://schemas.openxmlformats.org/officeDocument/2006/relationships/image" Target="../media/image4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slideLayout" Target="../slideLayouts/slideLayout17.xml"/><Relationship Id="rId7" Type="http://schemas.openxmlformats.org/officeDocument/2006/relationships/image" Target="../media/image19.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5.jpeg"/><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55.png"/><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image" Target="../media/image50.png"/><Relationship Id="rId9"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29.png"/><Relationship Id="rId18" Type="http://schemas.openxmlformats.org/officeDocument/2006/relationships/image" Target="../media/image34.svg"/><Relationship Id="rId3" Type="http://schemas.openxmlformats.org/officeDocument/2006/relationships/slideLayout" Target="../slideLayouts/slideLayout33.xml"/><Relationship Id="rId21" Type="http://schemas.openxmlformats.org/officeDocument/2006/relationships/image" Target="../media/image60.png"/><Relationship Id="rId7" Type="http://schemas.openxmlformats.org/officeDocument/2006/relationships/image" Target="../media/image56.png"/><Relationship Id="rId12" Type="http://schemas.openxmlformats.org/officeDocument/2006/relationships/image" Target="../media/image28.svg"/><Relationship Id="rId17" Type="http://schemas.openxmlformats.org/officeDocument/2006/relationships/image" Target="../media/image33.png"/><Relationship Id="rId2" Type="http://schemas.openxmlformats.org/officeDocument/2006/relationships/video" Target="../media/media2.mp4"/><Relationship Id="rId16" Type="http://schemas.openxmlformats.org/officeDocument/2006/relationships/image" Target="../media/image32.svg"/><Relationship Id="rId20" Type="http://schemas.openxmlformats.org/officeDocument/2006/relationships/image" Target="../media/image38.svg"/><Relationship Id="rId1" Type="http://schemas.microsoft.com/office/2007/relationships/media" Target="../media/media2.mp4"/><Relationship Id="rId6" Type="http://schemas.openxmlformats.org/officeDocument/2006/relationships/image" Target="../media/image44.png"/><Relationship Id="rId11" Type="http://schemas.openxmlformats.org/officeDocument/2006/relationships/image" Target="../media/image27.png"/><Relationship Id="rId5" Type="http://schemas.openxmlformats.org/officeDocument/2006/relationships/image" Target="../media/image43.png"/><Relationship Id="rId15" Type="http://schemas.openxmlformats.org/officeDocument/2006/relationships/image" Target="../media/image31.png"/><Relationship Id="rId10" Type="http://schemas.openxmlformats.org/officeDocument/2006/relationships/image" Target="../media/image59.png"/><Relationship Id="rId19" Type="http://schemas.openxmlformats.org/officeDocument/2006/relationships/image" Target="../media/image37.png"/><Relationship Id="rId4" Type="http://schemas.openxmlformats.org/officeDocument/2006/relationships/image" Target="../media/image5.jpeg"/><Relationship Id="rId9" Type="http://schemas.openxmlformats.org/officeDocument/2006/relationships/image" Target="../media/image58.png"/><Relationship Id="rId14" Type="http://schemas.openxmlformats.org/officeDocument/2006/relationships/image" Target="../media/image30.sv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4561" y="1203598"/>
            <a:ext cx="9009439" cy="1606809"/>
          </a:xfrm>
        </p:spPr>
        <p:txBody>
          <a:bodyPr/>
          <a:lstStyle/>
          <a:p>
            <a:r>
              <a:rPr lang="de-DE" sz="1600" dirty="0"/>
              <a:t>APG</a:t>
            </a:r>
            <a:r>
              <a:rPr lang="de-DE" sz="1600"/>
              <a:t>|SGA Gestaltungs-Tutorial Modul II «Advanced»</a:t>
            </a:r>
            <a:br>
              <a:rPr lang="de-DE"/>
            </a:br>
            <a:r>
              <a:rPr lang="de-DE"/>
              <a:t>Aussenwerbung wirksam </a:t>
            </a:r>
            <a:r>
              <a:rPr lang="de-DE" dirty="0"/>
              <a:t>gestalten</a:t>
            </a:r>
            <a:br>
              <a:rPr lang="de-DE"/>
            </a:br>
            <a:r>
              <a:rPr lang="de-DE" sz="1100"/>
              <a:t>Stand November </a:t>
            </a:r>
            <a:r>
              <a:rPr lang="de-DE" sz="1100" dirty="0"/>
              <a:t>2022</a:t>
            </a:r>
            <a:endParaRPr lang="de-DE" dirty="0"/>
          </a:p>
        </p:txBody>
      </p:sp>
    </p:spTree>
    <p:extLst>
      <p:ext uri="{BB962C8B-B14F-4D97-AF65-F5344CB8AC3E}">
        <p14:creationId xmlns:p14="http://schemas.microsoft.com/office/powerpoint/2010/main" val="238232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hteck 38">
            <a:extLst>
              <a:ext uri="{FF2B5EF4-FFF2-40B4-BE49-F238E27FC236}">
                <a16:creationId xmlns:a16="http://schemas.microsoft.com/office/drawing/2014/main" id="{A99FAF9C-0FAA-41F0-BE0E-E96705437FF2}"/>
              </a:ext>
            </a:extLst>
          </p:cNvPr>
          <p:cNvSpPr/>
          <p:nvPr/>
        </p:nvSpPr>
        <p:spPr>
          <a:xfrm>
            <a:off x="6177226"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5" name="Grafik 34" descr="Ein Bild, das draußen, Natur, Wolke enthält.&#10;&#10;Automatisch generierte Beschreibung">
            <a:extLst>
              <a:ext uri="{FF2B5EF4-FFF2-40B4-BE49-F238E27FC236}">
                <a16:creationId xmlns:a16="http://schemas.microsoft.com/office/drawing/2014/main" id="{75AD75AD-F707-44DC-9399-157B22C7AA04}"/>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16" name="Rechteck 15">
            <a:extLst>
              <a:ext uri="{FF2B5EF4-FFF2-40B4-BE49-F238E27FC236}">
                <a16:creationId xmlns:a16="http://schemas.microsoft.com/office/drawing/2014/main" id="{76D2B3CB-F049-4D6D-A04F-C8E27CF6FD71}"/>
              </a:ext>
            </a:extLst>
          </p:cNvPr>
          <p:cNvSpPr/>
          <p:nvPr/>
        </p:nvSpPr>
        <p:spPr>
          <a:xfrm>
            <a:off x="6166235" y="1437214"/>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15" name="Rechteck 14">
            <a:extLst>
              <a:ext uri="{FF2B5EF4-FFF2-40B4-BE49-F238E27FC236}">
                <a16:creationId xmlns:a16="http://schemas.microsoft.com/office/drawing/2014/main" id="{E6F444D1-1828-432A-9901-79CF69FD5884}"/>
              </a:ext>
            </a:extLst>
          </p:cNvPr>
          <p:cNvSpPr/>
          <p:nvPr/>
        </p:nvSpPr>
        <p:spPr>
          <a:xfrm>
            <a:off x="321390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CE00FA2-B95A-4EAA-B997-C8BF999EA645}"/>
              </a:ext>
            </a:extLst>
          </p:cNvPr>
          <p:cNvSpPr/>
          <p:nvPr/>
        </p:nvSpPr>
        <p:spPr>
          <a:xfrm>
            <a:off x="26692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77C70A48-ECDC-48FA-BE99-8242FFBB2EB4}"/>
              </a:ext>
            </a:extLst>
          </p:cNvPr>
          <p:cNvSpPr>
            <a:spLocks noGrp="1"/>
          </p:cNvSpPr>
          <p:nvPr>
            <p:ph type="title"/>
          </p:nvPr>
        </p:nvSpPr>
        <p:spPr/>
        <p:txBody>
          <a:bodyPr/>
          <a:lstStyle/>
          <a:p>
            <a:pPr algn="l"/>
            <a:r>
              <a:rPr lang="de-CH"/>
              <a:t>Übersicht der Gestaltungs-Tutorials</a:t>
            </a:r>
            <a:endParaRPr lang="de-CH" dirty="0"/>
          </a:p>
        </p:txBody>
      </p:sp>
      <p:sp>
        <p:nvSpPr>
          <p:cNvPr id="10" name="Textfeld 9">
            <a:extLst>
              <a:ext uri="{FF2B5EF4-FFF2-40B4-BE49-F238E27FC236}">
                <a16:creationId xmlns:a16="http://schemas.microsoft.com/office/drawing/2014/main" id="{5BD0948E-D241-4DA0-AAF9-929B03D3F29A}"/>
              </a:ext>
            </a:extLst>
          </p:cNvPr>
          <p:cNvSpPr txBox="1"/>
          <p:nvPr/>
        </p:nvSpPr>
        <p:spPr>
          <a:xfrm>
            <a:off x="1259632" y="3003798"/>
            <a:ext cx="616302" cy="466624"/>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400" b="0" i="0" u="none" strike="noStrike" kern="1200" cap="none" spc="0" normalizeH="0" baseline="0" noProof="0" dirty="0">
                <a:ln>
                  <a:noFill/>
                </a:ln>
                <a:solidFill>
                  <a:prstClr val="white"/>
                </a:solidFill>
                <a:effectLst/>
                <a:uLnTx/>
                <a:uFillTx/>
                <a:latin typeface="Arial"/>
                <a:ea typeface="+mn-ea"/>
                <a:cs typeface="+mn-cs"/>
              </a:rPr>
              <a:t>Viel Text und Bilder die man gar nicht lesen kann</a:t>
            </a:r>
          </a:p>
        </p:txBody>
      </p:sp>
      <p:sp>
        <p:nvSpPr>
          <p:cNvPr id="6" name="Rechteck 5">
            <a:extLst>
              <a:ext uri="{FF2B5EF4-FFF2-40B4-BE49-F238E27FC236}">
                <a16:creationId xmlns:a16="http://schemas.microsoft.com/office/drawing/2014/main" id="{954AE44D-30DC-4BD7-9953-F108D6A2A10D}"/>
              </a:ext>
            </a:extLst>
          </p:cNvPr>
          <p:cNvSpPr/>
          <p:nvPr/>
        </p:nvSpPr>
        <p:spPr>
          <a:xfrm>
            <a:off x="323528" y="1491630"/>
            <a:ext cx="2592288" cy="3240360"/>
          </a:xfrm>
          <a:prstGeom prst="rect">
            <a:avLst/>
          </a:prstGeom>
          <a:solidFill>
            <a:schemeClr val="accent6">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Basic</a:t>
            </a:r>
            <a:endParaRPr kumimoji="0" lang="de-CH" sz="1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endParaRP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Arial"/>
                <a:ea typeface="+mn-ea"/>
                <a:cs typeface="+mn-cs"/>
              </a:rPr>
              <a:t>(Physiologische und mediumsspezifische Aspekte berücksichtigen</a:t>
            </a: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a:t>
            </a:r>
          </a:p>
        </p:txBody>
      </p:sp>
      <p:sp>
        <p:nvSpPr>
          <p:cNvPr id="13" name="Rechteck 12">
            <a:extLst>
              <a:ext uri="{FF2B5EF4-FFF2-40B4-BE49-F238E27FC236}">
                <a16:creationId xmlns:a16="http://schemas.microsoft.com/office/drawing/2014/main" id="{F4AFAC7C-3473-414B-B067-CF2CD37D94B8}"/>
              </a:ext>
            </a:extLst>
          </p:cNvPr>
          <p:cNvSpPr/>
          <p:nvPr/>
        </p:nvSpPr>
        <p:spPr>
          <a:xfrm>
            <a:off x="3275854" y="1491630"/>
            <a:ext cx="2592288" cy="3240360"/>
          </a:xfrm>
          <a:prstGeom prst="rect">
            <a:avLst/>
          </a:prstGeom>
          <a:solidFill>
            <a:schemeClr val="accent5">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a:ea typeface="+mn-ea"/>
                <a:cs typeface="+mn-cs"/>
              </a:rPr>
              <a:t>Advanced</a:t>
            </a:r>
            <a:r>
              <a:rPr kumimoji="0" lang="de-CH" sz="1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 </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(Kognitive Aspekte für die Steuerung von Wahrnehmung &amp; Aufmerksamkeit nutzen)</a:t>
            </a:r>
          </a:p>
        </p:txBody>
      </p:sp>
      <p:sp>
        <p:nvSpPr>
          <p:cNvPr id="14" name="Rechteck 13">
            <a:extLst>
              <a:ext uri="{FF2B5EF4-FFF2-40B4-BE49-F238E27FC236}">
                <a16:creationId xmlns:a16="http://schemas.microsoft.com/office/drawing/2014/main" id="{08A0F4BF-CEDA-482D-B95C-BB03948F47BF}"/>
              </a:ext>
            </a:extLst>
          </p:cNvPr>
          <p:cNvSpPr/>
          <p:nvPr/>
        </p:nvSpPr>
        <p:spPr>
          <a:xfrm>
            <a:off x="6228184" y="1494339"/>
            <a:ext cx="2592288" cy="3240360"/>
          </a:xfrm>
          <a:prstGeom prst="rect">
            <a:avLst/>
          </a:prstGeom>
          <a:solidFill>
            <a:schemeClr val="accent4">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Expert</a:t>
            </a:r>
            <a:r>
              <a:rPr kumimoji="0" lang="de-CH" sz="1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 </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Arial"/>
                <a:ea typeface="+mn-ea"/>
                <a:cs typeface="+mn-cs"/>
              </a:rPr>
              <a:t>(Kognitive Aspekte der Informationsverarbeitung und des Lernens einbeziehen</a:t>
            </a: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a:t>
            </a:r>
          </a:p>
        </p:txBody>
      </p:sp>
      <p:sp>
        <p:nvSpPr>
          <p:cNvPr id="36" name="Rechtwinkliges Dreieck 35">
            <a:extLst>
              <a:ext uri="{FF2B5EF4-FFF2-40B4-BE49-F238E27FC236}">
                <a16:creationId xmlns:a16="http://schemas.microsoft.com/office/drawing/2014/main" id="{9FC7C250-AE9F-416E-B8BE-19B02B0C9C5F}"/>
              </a:ext>
            </a:extLst>
          </p:cNvPr>
          <p:cNvSpPr/>
          <p:nvPr/>
        </p:nvSpPr>
        <p:spPr>
          <a:xfrm rot="16200000">
            <a:off x="1883587"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8" name="Rechteck 17">
            <a:extLst>
              <a:ext uri="{FF2B5EF4-FFF2-40B4-BE49-F238E27FC236}">
                <a16:creationId xmlns:a16="http://schemas.microsoft.com/office/drawing/2014/main" id="{2C801F89-7FCD-4190-A76E-4E9ACD67AF94}"/>
              </a:ext>
            </a:extLst>
          </p:cNvPr>
          <p:cNvSpPr/>
          <p:nvPr/>
        </p:nvSpPr>
        <p:spPr>
          <a:xfrm>
            <a:off x="2408919"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0" name="Rechteck 19">
            <a:extLst>
              <a:ext uri="{FF2B5EF4-FFF2-40B4-BE49-F238E27FC236}">
                <a16:creationId xmlns:a16="http://schemas.microsoft.com/office/drawing/2014/main" id="{4151CEB3-2E90-4A8A-9EB9-E04FD9F5010D}"/>
              </a:ext>
            </a:extLst>
          </p:cNvPr>
          <p:cNvSpPr/>
          <p:nvPr/>
        </p:nvSpPr>
        <p:spPr>
          <a:xfrm>
            <a:off x="2561319" y="4155926"/>
            <a:ext cx="112246" cy="489871"/>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1" name="Rechteck 20">
            <a:extLst>
              <a:ext uri="{FF2B5EF4-FFF2-40B4-BE49-F238E27FC236}">
                <a16:creationId xmlns:a16="http://schemas.microsoft.com/office/drawing/2014/main" id="{C320F739-828F-4F5C-BE3C-4B11792A8366}"/>
              </a:ext>
            </a:extLst>
          </p:cNvPr>
          <p:cNvSpPr/>
          <p:nvPr/>
        </p:nvSpPr>
        <p:spPr>
          <a:xfrm>
            <a:off x="2713719"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7" name="Rechtwinkliges Dreieck 36">
            <a:extLst>
              <a:ext uri="{FF2B5EF4-FFF2-40B4-BE49-F238E27FC236}">
                <a16:creationId xmlns:a16="http://schemas.microsoft.com/office/drawing/2014/main" id="{67B5A091-8808-49B7-BF18-CF050ABEDCF6}"/>
              </a:ext>
            </a:extLst>
          </p:cNvPr>
          <p:cNvSpPr/>
          <p:nvPr/>
        </p:nvSpPr>
        <p:spPr>
          <a:xfrm rot="16200000">
            <a:off x="4835914"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5" name="Rechteck 24">
            <a:extLst>
              <a:ext uri="{FF2B5EF4-FFF2-40B4-BE49-F238E27FC236}">
                <a16:creationId xmlns:a16="http://schemas.microsoft.com/office/drawing/2014/main" id="{EF282E82-2287-4068-BFAA-4599F87CEF99}"/>
              </a:ext>
            </a:extLst>
          </p:cNvPr>
          <p:cNvSpPr/>
          <p:nvPr/>
        </p:nvSpPr>
        <p:spPr>
          <a:xfrm>
            <a:off x="537336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6" name="Rechteck 25">
            <a:extLst>
              <a:ext uri="{FF2B5EF4-FFF2-40B4-BE49-F238E27FC236}">
                <a16:creationId xmlns:a16="http://schemas.microsoft.com/office/drawing/2014/main" id="{9C499279-1309-49B8-88A6-F8F3B9201462}"/>
              </a:ext>
            </a:extLst>
          </p:cNvPr>
          <p:cNvSpPr/>
          <p:nvPr/>
        </p:nvSpPr>
        <p:spPr>
          <a:xfrm>
            <a:off x="552576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8" name="Rechtwinkliges Dreieck 37">
            <a:extLst>
              <a:ext uri="{FF2B5EF4-FFF2-40B4-BE49-F238E27FC236}">
                <a16:creationId xmlns:a16="http://schemas.microsoft.com/office/drawing/2014/main" id="{7C059DD8-7804-4CF4-8850-67DA2E5191F7}"/>
              </a:ext>
            </a:extLst>
          </p:cNvPr>
          <p:cNvSpPr/>
          <p:nvPr/>
        </p:nvSpPr>
        <p:spPr>
          <a:xfrm rot="16200000">
            <a:off x="7788244" y="3705071"/>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7" name="Rechteck 26">
            <a:extLst>
              <a:ext uri="{FF2B5EF4-FFF2-40B4-BE49-F238E27FC236}">
                <a16:creationId xmlns:a16="http://schemas.microsoft.com/office/drawing/2014/main" id="{A5FF884A-15DD-40E9-BDB1-F290F8ED8F9F}"/>
              </a:ext>
            </a:extLst>
          </p:cNvPr>
          <p:cNvSpPr/>
          <p:nvPr/>
        </p:nvSpPr>
        <p:spPr>
          <a:xfrm>
            <a:off x="5678163"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8" name="Rechteck 27">
            <a:extLst>
              <a:ext uri="{FF2B5EF4-FFF2-40B4-BE49-F238E27FC236}">
                <a16:creationId xmlns:a16="http://schemas.microsoft.com/office/drawing/2014/main" id="{C82271A8-5AFA-4EC6-B02E-8B3BC33F7E35}"/>
              </a:ext>
            </a:extLst>
          </p:cNvPr>
          <p:cNvSpPr/>
          <p:nvPr/>
        </p:nvSpPr>
        <p:spPr>
          <a:xfrm>
            <a:off x="829695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9" name="Rechteck 28">
            <a:extLst>
              <a:ext uri="{FF2B5EF4-FFF2-40B4-BE49-F238E27FC236}">
                <a16:creationId xmlns:a16="http://schemas.microsoft.com/office/drawing/2014/main" id="{9ABD592F-EADD-4412-8ECE-C41588885993}"/>
              </a:ext>
            </a:extLst>
          </p:cNvPr>
          <p:cNvSpPr/>
          <p:nvPr/>
        </p:nvSpPr>
        <p:spPr>
          <a:xfrm>
            <a:off x="844935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1" name="Rechteck 30">
            <a:extLst>
              <a:ext uri="{FF2B5EF4-FFF2-40B4-BE49-F238E27FC236}">
                <a16:creationId xmlns:a16="http://schemas.microsoft.com/office/drawing/2014/main" id="{964070D7-591C-4C31-8819-D3D84EF29118}"/>
              </a:ext>
            </a:extLst>
          </p:cNvPr>
          <p:cNvSpPr/>
          <p:nvPr/>
        </p:nvSpPr>
        <p:spPr>
          <a:xfrm>
            <a:off x="8601753" y="4011910"/>
            <a:ext cx="112246" cy="633887"/>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0" name="Rechteck 29">
            <a:extLst>
              <a:ext uri="{FF2B5EF4-FFF2-40B4-BE49-F238E27FC236}">
                <a16:creationId xmlns:a16="http://schemas.microsoft.com/office/drawing/2014/main" id="{EF6CB9DC-E49B-44AF-AC3E-2376DAC7538B}"/>
              </a:ext>
            </a:extLst>
          </p:cNvPr>
          <p:cNvSpPr/>
          <p:nvPr/>
        </p:nvSpPr>
        <p:spPr>
          <a:xfrm>
            <a:off x="6156176"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2" name="Rechteck 31">
            <a:extLst>
              <a:ext uri="{FF2B5EF4-FFF2-40B4-BE49-F238E27FC236}">
                <a16:creationId xmlns:a16="http://schemas.microsoft.com/office/drawing/2014/main" id="{736AA567-6695-464D-A33B-57E55BC2EBD7}"/>
              </a:ext>
            </a:extLst>
          </p:cNvPr>
          <p:cNvSpPr/>
          <p:nvPr/>
        </p:nvSpPr>
        <p:spPr>
          <a:xfrm>
            <a:off x="264582" y="1419622"/>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4" name="Grafik 33">
            <a:extLst>
              <a:ext uri="{FF2B5EF4-FFF2-40B4-BE49-F238E27FC236}">
                <a16:creationId xmlns:a16="http://schemas.microsoft.com/office/drawing/2014/main" id="{020F656B-0F74-4673-B37B-D6E9668D7D9E}"/>
              </a:ext>
            </a:extLst>
          </p:cNvPr>
          <p:cNvPicPr>
            <a:picLocks noChangeAspect="1"/>
          </p:cNvPicPr>
          <p:nvPr/>
        </p:nvPicPr>
        <p:blipFill>
          <a:blip r:embed="rId3"/>
          <a:stretch>
            <a:fillRect/>
          </a:stretch>
        </p:blipFill>
        <p:spPr>
          <a:xfrm>
            <a:off x="5261727" y="4354804"/>
            <a:ext cx="318385" cy="581985"/>
          </a:xfrm>
          <a:prstGeom prst="rect">
            <a:avLst/>
          </a:prstGeom>
        </p:spPr>
      </p:pic>
    </p:spTree>
    <p:extLst>
      <p:ext uri="{BB962C8B-B14F-4D97-AF65-F5344CB8AC3E}">
        <p14:creationId xmlns:p14="http://schemas.microsoft.com/office/powerpoint/2010/main" val="311711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B2C4172C-0808-4634-A65E-C0C0A356BB53}"/>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8" name="Rechteck 7">
            <a:extLst>
              <a:ext uri="{FF2B5EF4-FFF2-40B4-BE49-F238E27FC236}">
                <a16:creationId xmlns:a16="http://schemas.microsoft.com/office/drawing/2014/main" id="{8217DA59-BE90-4BAD-B050-36D48C385F70}"/>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6A5AE98A-94B3-4C3F-8B00-CE2D0F45882B}"/>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175174FC-5118-4DD3-B44E-69745816FD4F}"/>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«Advanced»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b="1"/>
              <a:t>Ausgangslage</a:t>
            </a:r>
          </a:p>
          <a:p>
            <a:r>
              <a:rPr lang="de-DE"/>
              <a:t>Die 4 Elemente für Aufmerksamkeit </a:t>
            </a:r>
          </a:p>
          <a:p>
            <a:r>
              <a:rPr lang="de-DE"/>
              <a:t>Zusammenfassung</a:t>
            </a:r>
            <a:endParaRPr lang="de-DE" dirty="0"/>
          </a:p>
          <a:p>
            <a:pPr marL="255118" indent="-255118">
              <a:buFont typeface="+mj-lt"/>
              <a:buAutoNum type="arabicPeriod"/>
            </a:pPr>
            <a:endParaRPr lang="de-DE" dirty="0"/>
          </a:p>
        </p:txBody>
      </p:sp>
      <p:pic>
        <p:nvPicPr>
          <p:cNvPr id="12" name="Grafik 11">
            <a:extLst>
              <a:ext uri="{FF2B5EF4-FFF2-40B4-BE49-F238E27FC236}">
                <a16:creationId xmlns:a16="http://schemas.microsoft.com/office/drawing/2014/main" id="{B739335B-3BC4-422C-AB83-CD254B10AB0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3" name="Rechteck: abgerundete Ecken 12">
            <a:extLst>
              <a:ext uri="{FF2B5EF4-FFF2-40B4-BE49-F238E27FC236}">
                <a16:creationId xmlns:a16="http://schemas.microsoft.com/office/drawing/2014/main" id="{1E95CD3E-C6F0-4DBC-82C5-E40E1EB57048}"/>
              </a:ext>
            </a:extLst>
          </p:cNvPr>
          <p:cNvSpPr/>
          <p:nvPr/>
        </p:nvSpPr>
        <p:spPr>
          <a:xfrm>
            <a:off x="5564004" y="1860494"/>
            <a:ext cx="89520" cy="2364324"/>
          </a:xfrm>
          <a:prstGeom prst="roundRect">
            <a:avLst/>
          </a:prstGeom>
          <a:solidFill>
            <a:srgbClr val="4140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4" name="Picture 2" descr="Wegweiser | Kostenlose Icon">
            <a:extLst>
              <a:ext uri="{FF2B5EF4-FFF2-40B4-BE49-F238E27FC236}">
                <a16:creationId xmlns:a16="http://schemas.microsoft.com/office/drawing/2014/main" id="{221B2ED5-86BF-46D1-8E1F-8C31893882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1632" y="1861511"/>
            <a:ext cx="1214264" cy="1214264"/>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10" descr="Ein Bild, das Text, Spielzeug, Puppe, Vektorgrafiken enthält.&#10;&#10;Automatisch generierte Beschreibung">
            <a:extLst>
              <a:ext uri="{FF2B5EF4-FFF2-40B4-BE49-F238E27FC236}">
                <a16:creationId xmlns:a16="http://schemas.microsoft.com/office/drawing/2014/main" id="{9C28345F-F396-4F36-B9B7-11D04FD02C3E}"/>
              </a:ext>
            </a:extLst>
          </p:cNvPr>
          <p:cNvPicPr>
            <a:picLocks noChangeAspect="1"/>
          </p:cNvPicPr>
          <p:nvPr/>
        </p:nvPicPr>
        <p:blipFill>
          <a:blip r:embed="rId5"/>
          <a:stretch>
            <a:fillRect/>
          </a:stretch>
        </p:blipFill>
        <p:spPr>
          <a:xfrm>
            <a:off x="5329358" y="2220642"/>
            <a:ext cx="1615800" cy="2142058"/>
          </a:xfrm>
          <a:prstGeom prst="rect">
            <a:avLst/>
          </a:prstGeom>
        </p:spPr>
      </p:pic>
    </p:spTree>
    <p:extLst>
      <p:ext uri="{BB962C8B-B14F-4D97-AF65-F5344CB8AC3E}">
        <p14:creationId xmlns:p14="http://schemas.microsoft.com/office/powerpoint/2010/main" val="3221748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solidFill>
            <a:schemeClr val="accent6"/>
          </a:solidFill>
        </p:spPr>
        <p:txBody>
          <a:bodyPr/>
          <a:lstStyle/>
          <a:p>
            <a:r>
              <a:rPr lang="de-DE" dirty="0"/>
              <a:t> </a:t>
            </a:r>
          </a:p>
        </p:txBody>
      </p:sp>
      <p:sp>
        <p:nvSpPr>
          <p:cNvPr id="5" name="Titel 4"/>
          <p:cNvSpPr>
            <a:spLocks noGrp="1"/>
          </p:cNvSpPr>
          <p:nvPr>
            <p:ph type="title"/>
          </p:nvPr>
        </p:nvSpPr>
        <p:spPr/>
        <p:txBody>
          <a:bodyPr/>
          <a:lstStyle/>
          <a:p>
            <a:pPr>
              <a:spcBef>
                <a:spcPts val="0"/>
              </a:spcBef>
              <a:spcAft>
                <a:spcPts val="0"/>
              </a:spcAft>
            </a:pPr>
            <a:r>
              <a:rPr lang="de-CH" sz="3200">
                <a:solidFill>
                  <a:srgbClr val="FFFFFF"/>
                </a:solidFill>
              </a:rPr>
              <a:t>«Wer nicht auffällt, fällt weg.»</a:t>
            </a:r>
            <a:endParaRPr lang="de-DE" sz="3200" dirty="0">
              <a:solidFill>
                <a:srgbClr val="D1CCBD"/>
              </a:solidFill>
              <a:ea typeface="+mn-ea"/>
              <a:cs typeface="+mn-cs"/>
            </a:endParaRPr>
          </a:p>
        </p:txBody>
      </p:sp>
      <p:sp>
        <p:nvSpPr>
          <p:cNvPr id="7" name="Textplatzhalter 6"/>
          <p:cNvSpPr>
            <a:spLocks noGrp="1"/>
          </p:cNvSpPr>
          <p:nvPr>
            <p:ph type="body" sz="quarter" idx="14"/>
          </p:nvPr>
        </p:nvSpPr>
        <p:spPr>
          <a:solidFill>
            <a:schemeClr val="accent5"/>
          </a:solidFill>
        </p:spPr>
        <p:txBody>
          <a:bodyPr/>
          <a:lstStyle/>
          <a:p>
            <a:r>
              <a:rPr lang="de-DE" dirty="0"/>
              <a:t> </a:t>
            </a:r>
          </a:p>
        </p:txBody>
      </p:sp>
    </p:spTree>
    <p:extLst>
      <p:ext uri="{BB962C8B-B14F-4D97-AF65-F5344CB8AC3E}">
        <p14:creationId xmlns:p14="http://schemas.microsoft.com/office/powerpoint/2010/main" val="282576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669F4F45-B29A-4125-9325-A2AABEAA9154}"/>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cxnSp>
        <p:nvCxnSpPr>
          <p:cNvPr id="32" name="Gerader Verbinder 31">
            <a:extLst>
              <a:ext uri="{FF2B5EF4-FFF2-40B4-BE49-F238E27FC236}">
                <a16:creationId xmlns:a16="http://schemas.microsoft.com/office/drawing/2014/main" id="{D677C0B6-D050-41F7-A47E-8BD56A531387}"/>
              </a:ext>
            </a:extLst>
          </p:cNvPr>
          <p:cNvCxnSpPr>
            <a:cxnSpLocks/>
          </p:cNvCxnSpPr>
          <p:nvPr/>
        </p:nvCxnSpPr>
        <p:spPr>
          <a:xfrm flipV="1">
            <a:off x="-10928" y="4798243"/>
            <a:ext cx="9150215" cy="5755"/>
          </a:xfrm>
          <a:prstGeom prst="line">
            <a:avLst/>
          </a:prstGeom>
          <a:ln w="7620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1" name="Rechteck 30">
            <a:extLst>
              <a:ext uri="{FF2B5EF4-FFF2-40B4-BE49-F238E27FC236}">
                <a16:creationId xmlns:a16="http://schemas.microsoft.com/office/drawing/2014/main" id="{62A27AA3-DE1B-4154-AE0E-6FB15AE3A76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6" name="Grafik 25" descr="Ein Bild, das draußen, Natur, Wolke enthält.&#10;&#10;Automatisch generierte Beschreibung">
            <a:extLst>
              <a:ext uri="{FF2B5EF4-FFF2-40B4-BE49-F238E27FC236}">
                <a16:creationId xmlns:a16="http://schemas.microsoft.com/office/drawing/2014/main" id="{E7FD1EE7-38E3-4203-A817-FDCF8BF2D672}"/>
              </a:ext>
            </a:extLst>
          </p:cNvPr>
          <p:cNvPicPr>
            <a:picLocks noChangeAspect="1"/>
          </p:cNvPicPr>
          <p:nvPr/>
        </p:nvPicPr>
        <p:blipFill rotWithShape="1">
          <a:blip r:embed="rId3"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25" name="Grafik 24" descr="Ein Bild, das Text, Pflanze, Blatt enthält.&#10;&#10;Automatisch generierte Beschreibung">
            <a:extLst>
              <a:ext uri="{FF2B5EF4-FFF2-40B4-BE49-F238E27FC236}">
                <a16:creationId xmlns:a16="http://schemas.microsoft.com/office/drawing/2014/main" id="{4191FE75-C1E1-4420-8192-CBB0D41916AD}"/>
              </a:ext>
            </a:extLst>
          </p:cNvPr>
          <p:cNvPicPr>
            <a:picLocks noChangeAspect="1"/>
          </p:cNvPicPr>
          <p:nvPr/>
        </p:nvPicPr>
        <p:blipFill rotWithShape="1">
          <a:blip r:embed="rId4"/>
          <a:srcRect l="39954" t="57179"/>
          <a:stretch/>
        </p:blipFill>
        <p:spPr>
          <a:xfrm>
            <a:off x="5235344" y="3265350"/>
            <a:ext cx="3903192" cy="555526"/>
          </a:xfrm>
          <a:prstGeom prst="rect">
            <a:avLst/>
          </a:prstGeom>
        </p:spPr>
      </p:pic>
      <p:sp>
        <p:nvSpPr>
          <p:cNvPr id="27" name="Rechteck 26">
            <a:extLst>
              <a:ext uri="{FF2B5EF4-FFF2-40B4-BE49-F238E27FC236}">
                <a16:creationId xmlns:a16="http://schemas.microsoft.com/office/drawing/2014/main" id="{8F9CFCE6-22B8-4D8D-95FF-FECFAB9F6B73}"/>
              </a:ext>
            </a:extLst>
          </p:cNvPr>
          <p:cNvSpPr/>
          <p:nvPr/>
        </p:nvSpPr>
        <p:spPr>
          <a:xfrm>
            <a:off x="5241292" y="3827670"/>
            <a:ext cx="3901499" cy="96664"/>
          </a:xfrm>
          <a:prstGeom prst="rect">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28" name="Grafik 27">
            <a:extLst>
              <a:ext uri="{FF2B5EF4-FFF2-40B4-BE49-F238E27FC236}">
                <a16:creationId xmlns:a16="http://schemas.microsoft.com/office/drawing/2014/main" id="{AF2F9A77-8B7C-4F17-8DD9-C499DACBD80A}"/>
              </a:ext>
            </a:extLst>
          </p:cNvPr>
          <p:cNvPicPr>
            <a:picLocks noChangeAspect="1"/>
          </p:cNvPicPr>
          <p:nvPr/>
        </p:nvPicPr>
        <p:blipFill rotWithShape="1">
          <a:blip r:embed="rId5"/>
          <a:srcRect t="78205" r="75890"/>
          <a:stretch/>
        </p:blipFill>
        <p:spPr>
          <a:xfrm>
            <a:off x="3846440" y="2314847"/>
            <a:ext cx="2305805" cy="2111179"/>
          </a:xfrm>
          <a:prstGeom prst="rect">
            <a:avLst/>
          </a:prstGeom>
        </p:spPr>
      </p:pic>
      <p:pic>
        <p:nvPicPr>
          <p:cNvPr id="29" name="Grafik 28">
            <a:extLst>
              <a:ext uri="{FF2B5EF4-FFF2-40B4-BE49-F238E27FC236}">
                <a16:creationId xmlns:a16="http://schemas.microsoft.com/office/drawing/2014/main" id="{2CAD443D-132C-4465-AF04-833D7004EEE9}"/>
              </a:ext>
            </a:extLst>
          </p:cNvPr>
          <p:cNvPicPr>
            <a:picLocks noChangeAspect="1"/>
          </p:cNvPicPr>
          <p:nvPr/>
        </p:nvPicPr>
        <p:blipFill rotWithShape="1">
          <a:blip r:embed="rId5"/>
          <a:srcRect l="6717" t="78205" r="83700"/>
          <a:stretch/>
        </p:blipFill>
        <p:spPr>
          <a:xfrm>
            <a:off x="4997746" y="2741608"/>
            <a:ext cx="720078" cy="1658803"/>
          </a:xfrm>
          <a:prstGeom prst="rect">
            <a:avLst/>
          </a:prstGeom>
        </p:spPr>
      </p:pic>
      <p:sp>
        <p:nvSpPr>
          <p:cNvPr id="22" name="Rechteck 21">
            <a:extLst>
              <a:ext uri="{FF2B5EF4-FFF2-40B4-BE49-F238E27FC236}">
                <a16:creationId xmlns:a16="http://schemas.microsoft.com/office/drawing/2014/main" id="{FEF30244-0EE9-45B1-B1C2-0AC76BB27E14}"/>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3" name="Rechteck 22">
            <a:extLst>
              <a:ext uri="{FF2B5EF4-FFF2-40B4-BE49-F238E27FC236}">
                <a16:creationId xmlns:a16="http://schemas.microsoft.com/office/drawing/2014/main" id="{54A76DF5-3440-4C14-8A47-FD983924BF77}"/>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 name="Titel 1">
            <a:extLst>
              <a:ext uri="{FF2B5EF4-FFF2-40B4-BE49-F238E27FC236}">
                <a16:creationId xmlns:a16="http://schemas.microsoft.com/office/drawing/2014/main" id="{FE8222B8-2554-4A2F-979E-6B0FCF1A5EB9}"/>
              </a:ext>
            </a:extLst>
          </p:cNvPr>
          <p:cNvSpPr>
            <a:spLocks noGrp="1"/>
          </p:cNvSpPr>
          <p:nvPr>
            <p:ph type="title"/>
          </p:nvPr>
        </p:nvSpPr>
        <p:spPr/>
        <p:txBody>
          <a:bodyPr/>
          <a:lstStyle/>
          <a:p>
            <a:r>
              <a:rPr lang="de-DE"/>
              <a:t>Das Grundverständnis</a:t>
            </a:r>
            <a:endParaRPr lang="de-CH" dirty="0"/>
          </a:p>
        </p:txBody>
      </p:sp>
      <p:pic>
        <p:nvPicPr>
          <p:cNvPr id="12" name="Grafik 11" descr="Ein Bild, das Tänzer, Sport enthält.&#10;&#10;Automatisch generierte Beschreibung">
            <a:extLst>
              <a:ext uri="{FF2B5EF4-FFF2-40B4-BE49-F238E27FC236}">
                <a16:creationId xmlns:a16="http://schemas.microsoft.com/office/drawing/2014/main" id="{DE6D5D03-72E6-40E7-BAED-E0AA3E0E8CD0}"/>
              </a:ext>
            </a:extLst>
          </p:cNvPr>
          <p:cNvPicPr>
            <a:picLocks noChangeAspect="1"/>
          </p:cNvPicPr>
          <p:nvPr/>
        </p:nvPicPr>
        <p:blipFill rotWithShape="1">
          <a:blip r:embed="rId6"/>
          <a:srcRect l="30766" r="47943" b="50882"/>
          <a:stretch/>
        </p:blipFill>
        <p:spPr>
          <a:xfrm flipH="1">
            <a:off x="4753637" y="2280164"/>
            <a:ext cx="1318136" cy="1844718"/>
          </a:xfrm>
          <a:prstGeom prst="rect">
            <a:avLst/>
          </a:prstGeom>
        </p:spPr>
      </p:pic>
      <p:pic>
        <p:nvPicPr>
          <p:cNvPr id="20" name="Grafik 19">
            <a:extLst>
              <a:ext uri="{FF2B5EF4-FFF2-40B4-BE49-F238E27FC236}">
                <a16:creationId xmlns:a16="http://schemas.microsoft.com/office/drawing/2014/main" id="{951A00DD-8154-4DDC-92E2-4E0F0A2F60CF}"/>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052209" y="1829221"/>
            <a:ext cx="1512168" cy="2505759"/>
          </a:xfrm>
          <a:prstGeom prst="rect">
            <a:avLst/>
          </a:prstGeom>
          <a:effectLst/>
        </p:spPr>
      </p:pic>
      <p:sp>
        <p:nvSpPr>
          <p:cNvPr id="24" name="Textfeld 23">
            <a:extLst>
              <a:ext uri="{FF2B5EF4-FFF2-40B4-BE49-F238E27FC236}">
                <a16:creationId xmlns:a16="http://schemas.microsoft.com/office/drawing/2014/main" id="{455D3996-0584-4609-A4E5-282EB3C127F5}"/>
              </a:ext>
            </a:extLst>
          </p:cNvPr>
          <p:cNvSpPr txBox="1"/>
          <p:nvPr/>
        </p:nvSpPr>
        <p:spPr>
          <a:xfrm>
            <a:off x="323528" y="1235589"/>
            <a:ext cx="4968551" cy="1426100"/>
          </a:xfrm>
          <a:prstGeom prst="rect">
            <a:avLst/>
          </a:prstGeom>
          <a:noFill/>
        </p:spPr>
        <p:txBody>
          <a:bodyPr wrap="square" lIns="0" tIns="0" rIns="0" bIns="0" rtlCol="0">
            <a:noAutofit/>
          </a:bodyPr>
          <a:lstStyle/>
          <a:p>
            <a:r>
              <a:rPr lang="de-DE" sz="1400" b="1" dirty="0">
                <a:solidFill>
                  <a:schemeClr val="accent5"/>
                </a:solidFill>
              </a:rPr>
              <a:t>Die Umwelt bietet den Menschen viele Sinnesreize</a:t>
            </a:r>
          </a:p>
          <a:p>
            <a:endParaRPr lang="de-DE" sz="1400" b="1" dirty="0">
              <a:solidFill>
                <a:schemeClr val="accent5"/>
              </a:solidFill>
            </a:endParaRPr>
          </a:p>
          <a:p>
            <a:r>
              <a:rPr lang="de-CH" sz="1200">
                <a:solidFill>
                  <a:schemeClr val="accent6"/>
                </a:solidFill>
              </a:rPr>
              <a:t>Aussenwerbung findet in einem Umfeld mit vielen konkurrierenden Einflüssen statt.   </a:t>
            </a:r>
            <a:endParaRPr lang="de-DE" sz="1200" dirty="0">
              <a:solidFill>
                <a:schemeClr val="accent6"/>
              </a:solidFill>
            </a:endParaRPr>
          </a:p>
          <a:p>
            <a:endParaRPr lang="de-CH" sz="600" dirty="0">
              <a:solidFill>
                <a:schemeClr val="accent6"/>
              </a:solidFill>
            </a:endParaRPr>
          </a:p>
          <a:p>
            <a:r>
              <a:rPr lang="de-CH" sz="1000" dirty="0"/>
              <a:t>Aussenwerbung muss sich gegen alltägliche Umweltreize durchsetzen. Deshalb sind </a:t>
            </a:r>
            <a:r>
              <a:rPr lang="de-CH" sz="1000"/>
              <a:t>nach dem Werbdruck und </a:t>
            </a:r>
            <a:r>
              <a:rPr lang="de-CH" sz="1000" dirty="0"/>
              <a:t>den formalen Gestaltungskriterien wie z.B</a:t>
            </a:r>
            <a:r>
              <a:rPr lang="de-CH" sz="1000"/>
              <a:t>. der </a:t>
            </a:r>
            <a:r>
              <a:rPr lang="de-CH" sz="1000" dirty="0"/>
              <a:t>Distanzwirkung, die Kenntnisse </a:t>
            </a:r>
            <a:r>
              <a:rPr lang="de-CH" sz="1000"/>
              <a:t>der kognitiven </a:t>
            </a:r>
            <a:r>
              <a:rPr lang="de-CH" sz="1000" dirty="0"/>
              <a:t>Faktoren zur Steigerung der Aufmerksamkeit wichtig für den Werbeerfolg. </a:t>
            </a:r>
          </a:p>
          <a:p>
            <a:r>
              <a:rPr lang="de-CH" dirty="0"/>
              <a:t> </a:t>
            </a:r>
          </a:p>
        </p:txBody>
      </p:sp>
      <p:pic>
        <p:nvPicPr>
          <p:cNvPr id="19" name="Grafik 18" descr="Ein Bild, das Luft, ausführend, Fahrrad, mehrere enthält.&#10;&#10;Automatisch generierte Beschreibung">
            <a:extLst>
              <a:ext uri="{FF2B5EF4-FFF2-40B4-BE49-F238E27FC236}">
                <a16:creationId xmlns:a16="http://schemas.microsoft.com/office/drawing/2014/main" id="{B5E4CF38-8207-4827-AE79-B6BCC9B24129}"/>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2272102" y="2363395"/>
            <a:ext cx="2472097" cy="2334843"/>
          </a:xfrm>
          <a:prstGeom prst="rect">
            <a:avLst/>
          </a:prstGeom>
          <a:effectLst>
            <a:outerShdw blurRad="50800" dist="38100" dir="2700000" algn="tl" rotWithShape="0">
              <a:prstClr val="black">
                <a:alpha val="40000"/>
              </a:prstClr>
            </a:outerShdw>
          </a:effectLst>
        </p:spPr>
      </p:pic>
      <p:pic>
        <p:nvPicPr>
          <p:cNvPr id="8" name="Grafik 7" descr="Ein Bild, das Auto enthält.&#10;&#10;Automatisch generierte Beschreibung">
            <a:extLst>
              <a:ext uri="{FF2B5EF4-FFF2-40B4-BE49-F238E27FC236}">
                <a16:creationId xmlns:a16="http://schemas.microsoft.com/office/drawing/2014/main" id="{E76F40F3-5B6F-44F9-AD24-FEE1DC9DD457}"/>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r="12694"/>
          <a:stretch/>
        </p:blipFill>
        <p:spPr>
          <a:xfrm flipH="1">
            <a:off x="1208" y="2931790"/>
            <a:ext cx="3408179" cy="2219965"/>
          </a:xfrm>
          <a:prstGeom prst="rect">
            <a:avLst/>
          </a:prstGeom>
          <a:effectLst/>
        </p:spPr>
      </p:pic>
      <p:pic>
        <p:nvPicPr>
          <p:cNvPr id="14" name="Grafik 13" descr="Ein Bild, das Person, darstellend, Gruppe, Tänzer enthält.&#10;&#10;Automatisch generierte Beschreibung">
            <a:extLst>
              <a:ext uri="{FF2B5EF4-FFF2-40B4-BE49-F238E27FC236}">
                <a16:creationId xmlns:a16="http://schemas.microsoft.com/office/drawing/2014/main" id="{09BDBC35-C4CE-4063-90B0-2CB17AA2ABBE}"/>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5963574" y="2005324"/>
            <a:ext cx="811120" cy="2316455"/>
          </a:xfrm>
          <a:prstGeom prst="rect">
            <a:avLst/>
          </a:prstGeom>
          <a:effectLst>
            <a:outerShdw blurRad="50800" dist="38100" dir="2700000" algn="tl" rotWithShape="0">
              <a:prstClr val="black">
                <a:alpha val="40000"/>
              </a:prstClr>
            </a:outerShdw>
          </a:effectLst>
        </p:spPr>
      </p:pic>
      <p:pic>
        <p:nvPicPr>
          <p:cNvPr id="18" name="Grafik 17" descr="Ein Bild, das Person, darstellend, Anzug, Linie enthält.&#10;&#10;Automatisch generierte Beschreibung">
            <a:extLst>
              <a:ext uri="{FF2B5EF4-FFF2-40B4-BE49-F238E27FC236}">
                <a16:creationId xmlns:a16="http://schemas.microsoft.com/office/drawing/2014/main" id="{D9E9601F-B58C-4302-8852-A616F44CA41B}"/>
              </a:ext>
            </a:extLst>
          </p:cNvPr>
          <p:cNvPicPr>
            <a:picLocks noChangeAspect="1"/>
          </p:cNvPicPr>
          <p:nvPr/>
        </p:nvPicPr>
        <p:blipFill rotWithShape="1">
          <a:blip r:embed="rId11"/>
          <a:srcRect l="54519" r="28938" b="51283"/>
          <a:stretch/>
        </p:blipFill>
        <p:spPr>
          <a:xfrm>
            <a:off x="8100392" y="1963371"/>
            <a:ext cx="1008112" cy="2537464"/>
          </a:xfrm>
          <a:prstGeom prst="rect">
            <a:avLst/>
          </a:prstGeom>
          <a:effectLst>
            <a:outerShdw blurRad="50800" dist="38100" dir="2700000" algn="tl" rotWithShape="0">
              <a:prstClr val="black">
                <a:alpha val="40000"/>
              </a:prstClr>
            </a:outerShdw>
          </a:effectLst>
        </p:spPr>
      </p:pic>
      <p:sp>
        <p:nvSpPr>
          <p:cNvPr id="33" name="Rechteck: abgerundete Ecken 32">
            <a:extLst>
              <a:ext uri="{FF2B5EF4-FFF2-40B4-BE49-F238E27FC236}">
                <a16:creationId xmlns:a16="http://schemas.microsoft.com/office/drawing/2014/main" id="{465A0FD0-C535-489A-B80B-89647BD08468}"/>
              </a:ext>
            </a:extLst>
          </p:cNvPr>
          <p:cNvSpPr/>
          <p:nvPr/>
        </p:nvSpPr>
        <p:spPr>
          <a:xfrm>
            <a:off x="5672983" y="2286340"/>
            <a:ext cx="82227" cy="2061693"/>
          </a:xfrm>
          <a:prstGeom prst="roundRect">
            <a:avLst/>
          </a:prstGeom>
          <a:solidFill>
            <a:srgbClr val="5152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34" name="Picture 2" descr="Ampel, Stadt Symbol in Ciudad">
            <a:extLst>
              <a:ext uri="{FF2B5EF4-FFF2-40B4-BE49-F238E27FC236}">
                <a16:creationId xmlns:a16="http://schemas.microsoft.com/office/drawing/2014/main" id="{4D49151D-DE6A-4440-94E5-810EB09DF8F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376086" y="1584252"/>
            <a:ext cx="675272" cy="782216"/>
          </a:xfrm>
          <a:prstGeom prst="rect">
            <a:avLst/>
          </a:prstGeom>
          <a:noFill/>
          <a:extLst>
            <a:ext uri="{909E8E84-426E-40DD-AFC4-6F175D3DCCD1}">
              <a14:hiddenFill xmlns:a14="http://schemas.microsoft.com/office/drawing/2010/main">
                <a:solidFill>
                  <a:srgbClr val="FFFFFF"/>
                </a:solidFill>
              </a14:hiddenFill>
            </a:ext>
          </a:extLst>
        </p:spPr>
      </p:pic>
      <p:pic>
        <p:nvPicPr>
          <p:cNvPr id="35" name="Grafik 34">
            <a:extLst>
              <a:ext uri="{FF2B5EF4-FFF2-40B4-BE49-F238E27FC236}">
                <a16:creationId xmlns:a16="http://schemas.microsoft.com/office/drawing/2014/main" id="{DD6FE651-840C-4D26-BA79-66EEDE5BD20F}"/>
              </a:ext>
            </a:extLst>
          </p:cNvPr>
          <p:cNvPicPr>
            <a:picLocks noChangeAspect="1"/>
          </p:cNvPicPr>
          <p:nvPr/>
        </p:nvPicPr>
        <p:blipFill rotWithShape="1">
          <a:blip r:embed="rId13"/>
          <a:srcRect b="78953"/>
          <a:stretch/>
        </p:blipFill>
        <p:spPr>
          <a:xfrm>
            <a:off x="4525748" y="4640900"/>
            <a:ext cx="670618" cy="499140"/>
          </a:xfrm>
          <a:prstGeom prst="rect">
            <a:avLst/>
          </a:prstGeom>
        </p:spPr>
      </p:pic>
    </p:spTree>
    <p:extLst>
      <p:ext uri="{BB962C8B-B14F-4D97-AF65-F5344CB8AC3E}">
        <p14:creationId xmlns:p14="http://schemas.microsoft.com/office/powerpoint/2010/main" val="379425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8A7838A0-4546-4D72-974C-9A14F08729EE}"/>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8" name="Rechteck 7">
            <a:extLst>
              <a:ext uri="{FF2B5EF4-FFF2-40B4-BE49-F238E27FC236}">
                <a16:creationId xmlns:a16="http://schemas.microsoft.com/office/drawing/2014/main" id="{4845BC5A-E50B-4179-BC20-E6DA791697B2}"/>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9B3D93DD-3309-4E1A-B812-4620CB5EB17D}"/>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0EAADE09-C920-4991-94C4-B50EAD1AF616}"/>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pic>
        <p:nvPicPr>
          <p:cNvPr id="13" name="Grafik 12">
            <a:extLst>
              <a:ext uri="{FF2B5EF4-FFF2-40B4-BE49-F238E27FC236}">
                <a16:creationId xmlns:a16="http://schemas.microsoft.com/office/drawing/2014/main" id="{16BB559F-61D0-4409-A2CF-084607ADDC1E}"/>
              </a:ext>
            </a:extLst>
          </p:cNvPr>
          <p:cNvPicPr>
            <a:picLocks noChangeAspect="1"/>
          </p:cNvPicPr>
          <p:nvPr/>
        </p:nvPicPr>
        <p:blipFill rotWithShape="1">
          <a:blip r:embed="rId3"/>
          <a:srcRect t="79476" r="82635"/>
          <a:stretch/>
        </p:blipFill>
        <p:spPr>
          <a:xfrm>
            <a:off x="4275059" y="2139702"/>
            <a:ext cx="2229894" cy="2639046"/>
          </a:xfrm>
          <a:prstGeom prst="rect">
            <a:avLst/>
          </a:prstGeom>
        </p:spPr>
      </p:pic>
      <p:sp>
        <p:nvSpPr>
          <p:cNvPr id="2" name="Titel 1"/>
          <p:cNvSpPr>
            <a:spLocks noGrp="1"/>
          </p:cNvSpPr>
          <p:nvPr>
            <p:ph type="title"/>
          </p:nvPr>
        </p:nvSpPr>
        <p:spPr/>
        <p:txBody>
          <a:bodyPr/>
          <a:lstStyle/>
          <a:p>
            <a:r>
              <a:rPr lang="de-DE"/>
              <a:t>Inhaltsverzeichnis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CH" b="1"/>
              <a:t>Die 4 Elemente für Aufmerksamkeit </a:t>
            </a:r>
          </a:p>
          <a:p>
            <a:r>
              <a:rPr lang="de-DE"/>
              <a:t>Zusammenfassung</a:t>
            </a:r>
            <a:endParaRPr lang="de-DE" dirty="0"/>
          </a:p>
          <a:p>
            <a:pPr marL="255118" indent="-255118">
              <a:buFont typeface="+mj-lt"/>
              <a:buAutoNum type="arabicPeriod"/>
            </a:pPr>
            <a:endParaRPr lang="de-DE" dirty="0"/>
          </a:p>
        </p:txBody>
      </p:sp>
      <p:pic>
        <p:nvPicPr>
          <p:cNvPr id="11" name="Grafik 10">
            <a:extLst>
              <a:ext uri="{FF2B5EF4-FFF2-40B4-BE49-F238E27FC236}">
                <a16:creationId xmlns:a16="http://schemas.microsoft.com/office/drawing/2014/main" id="{66465A62-1FC5-46D1-B66F-AA69077E106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pic>
        <p:nvPicPr>
          <p:cNvPr id="4" name="Grafik 3" descr="Ein Bild, das Person, darstellend, Gruppe, Tänzer enthält.&#10;&#10;Automatisch generierte Beschreibung">
            <a:extLst>
              <a:ext uri="{FF2B5EF4-FFF2-40B4-BE49-F238E27FC236}">
                <a16:creationId xmlns:a16="http://schemas.microsoft.com/office/drawing/2014/main" id="{97647D40-4091-4834-B49D-224C9C05B9BA}"/>
              </a:ext>
            </a:extLst>
          </p:cNvPr>
          <p:cNvPicPr>
            <a:picLocks noChangeAspect="1"/>
          </p:cNvPicPr>
          <p:nvPr/>
        </p:nvPicPr>
        <p:blipFill rotWithShape="1">
          <a:blip r:embed="rId5"/>
          <a:srcRect l="22334" r="58300" b="50000"/>
          <a:stretch/>
        </p:blipFill>
        <p:spPr>
          <a:xfrm>
            <a:off x="6000897" y="2016225"/>
            <a:ext cx="1008112" cy="2571750"/>
          </a:xfrm>
          <a:prstGeom prst="rect">
            <a:avLst/>
          </a:prstGeom>
        </p:spPr>
      </p:pic>
    </p:spTree>
    <p:extLst>
      <p:ext uri="{BB962C8B-B14F-4D97-AF65-F5344CB8AC3E}">
        <p14:creationId xmlns:p14="http://schemas.microsoft.com/office/powerpoint/2010/main" val="739805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Grafik 60" descr="Ein Bild, das draußen, Natur, Wolke enthält.&#10;&#10;Automatisch generierte Beschreibung">
            <a:extLst>
              <a:ext uri="{FF2B5EF4-FFF2-40B4-BE49-F238E27FC236}">
                <a16:creationId xmlns:a16="http://schemas.microsoft.com/office/drawing/2014/main" id="{D34AA1D4-3040-457F-822D-322FD125917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62" name="Rechteck 61">
            <a:extLst>
              <a:ext uri="{FF2B5EF4-FFF2-40B4-BE49-F238E27FC236}">
                <a16:creationId xmlns:a16="http://schemas.microsoft.com/office/drawing/2014/main" id="{0BACC2E2-1D9A-418E-AFF7-773A266D050A}"/>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63" name="Rechteck 62">
            <a:extLst>
              <a:ext uri="{FF2B5EF4-FFF2-40B4-BE49-F238E27FC236}">
                <a16:creationId xmlns:a16="http://schemas.microsoft.com/office/drawing/2014/main" id="{E6950438-5524-40E9-8260-53E12AF48693}"/>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68" name="Rechteck 67">
            <a:extLst>
              <a:ext uri="{FF2B5EF4-FFF2-40B4-BE49-F238E27FC236}">
                <a16:creationId xmlns:a16="http://schemas.microsoft.com/office/drawing/2014/main" id="{852F5826-30AF-4470-8EBD-E034C1369B01}"/>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71" name="Textfeld 70">
            <a:extLst>
              <a:ext uri="{FF2B5EF4-FFF2-40B4-BE49-F238E27FC236}">
                <a16:creationId xmlns:a16="http://schemas.microsoft.com/office/drawing/2014/main" id="{49916B0D-0C82-45A1-9F76-865056242F09}"/>
              </a:ext>
            </a:extLst>
          </p:cNvPr>
          <p:cNvSpPr txBox="1"/>
          <p:nvPr/>
        </p:nvSpPr>
        <p:spPr>
          <a:xfrm>
            <a:off x="1282463" y="1995686"/>
            <a:ext cx="4576712" cy="508344"/>
          </a:xfrm>
          <a:prstGeom prst="rect">
            <a:avLst/>
          </a:prstGeom>
          <a:noFill/>
        </p:spPr>
        <p:txBody>
          <a:bodyPr wrap="square">
            <a:spAutoFit/>
          </a:bodyPr>
          <a:lstStyle/>
          <a:p>
            <a:pPr marL="0" indent="0">
              <a:lnSpc>
                <a:spcPct val="200000"/>
              </a:lnSpc>
              <a:buNone/>
            </a:pPr>
            <a:r>
              <a:rPr lang="de-CH" dirty="0"/>
              <a:t>Bewegung</a:t>
            </a:r>
          </a:p>
        </p:txBody>
      </p:sp>
      <p:sp>
        <p:nvSpPr>
          <p:cNvPr id="75" name="Textfeld 74">
            <a:extLst>
              <a:ext uri="{FF2B5EF4-FFF2-40B4-BE49-F238E27FC236}">
                <a16:creationId xmlns:a16="http://schemas.microsoft.com/office/drawing/2014/main" id="{2CD77EB1-55A0-455E-876D-EDC03D2E8513}"/>
              </a:ext>
            </a:extLst>
          </p:cNvPr>
          <p:cNvSpPr txBox="1"/>
          <p:nvPr/>
        </p:nvSpPr>
        <p:spPr>
          <a:xfrm>
            <a:off x="1291432" y="2893900"/>
            <a:ext cx="4576712" cy="508344"/>
          </a:xfrm>
          <a:prstGeom prst="rect">
            <a:avLst/>
          </a:prstGeom>
          <a:noFill/>
        </p:spPr>
        <p:txBody>
          <a:bodyPr wrap="square">
            <a:spAutoFit/>
          </a:bodyPr>
          <a:lstStyle/>
          <a:p>
            <a:pPr marL="0" indent="0">
              <a:lnSpc>
                <a:spcPct val="200000"/>
              </a:lnSpc>
              <a:buNone/>
            </a:pPr>
            <a:r>
              <a:rPr lang="de-CH" dirty="0"/>
              <a:t>Relevanz</a:t>
            </a:r>
          </a:p>
        </p:txBody>
      </p:sp>
      <p:sp>
        <p:nvSpPr>
          <p:cNvPr id="73" name="Textfeld 72">
            <a:extLst>
              <a:ext uri="{FF2B5EF4-FFF2-40B4-BE49-F238E27FC236}">
                <a16:creationId xmlns:a16="http://schemas.microsoft.com/office/drawing/2014/main" id="{4C19CE9D-1632-49A0-8941-470689238244}"/>
              </a:ext>
            </a:extLst>
          </p:cNvPr>
          <p:cNvSpPr txBox="1"/>
          <p:nvPr/>
        </p:nvSpPr>
        <p:spPr>
          <a:xfrm>
            <a:off x="1291432" y="2459513"/>
            <a:ext cx="4576712" cy="508344"/>
          </a:xfrm>
          <a:prstGeom prst="rect">
            <a:avLst/>
          </a:prstGeom>
          <a:noFill/>
        </p:spPr>
        <p:txBody>
          <a:bodyPr wrap="square">
            <a:spAutoFit/>
          </a:bodyPr>
          <a:lstStyle/>
          <a:p>
            <a:pPr marL="0" indent="0">
              <a:lnSpc>
                <a:spcPct val="200000"/>
              </a:lnSpc>
              <a:buNone/>
            </a:pPr>
            <a:r>
              <a:rPr lang="de-CH" dirty="0"/>
              <a:t>Aussergewöhnliches</a:t>
            </a:r>
          </a:p>
        </p:txBody>
      </p:sp>
      <p:sp>
        <p:nvSpPr>
          <p:cNvPr id="66" name="Ellipse 65">
            <a:extLst>
              <a:ext uri="{FF2B5EF4-FFF2-40B4-BE49-F238E27FC236}">
                <a16:creationId xmlns:a16="http://schemas.microsoft.com/office/drawing/2014/main" id="{1F4341D7-F3B6-42A4-BB3E-5FDA82843F27}"/>
              </a:ext>
            </a:extLst>
          </p:cNvPr>
          <p:cNvSpPr/>
          <p:nvPr/>
        </p:nvSpPr>
        <p:spPr>
          <a:xfrm>
            <a:off x="403516" y="2642909"/>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0" name="Teilkreis 59">
            <a:extLst>
              <a:ext uri="{FF2B5EF4-FFF2-40B4-BE49-F238E27FC236}">
                <a16:creationId xmlns:a16="http://schemas.microsoft.com/office/drawing/2014/main" id="{83B16F21-4C53-49DB-902D-0BEC3794CCC1}"/>
              </a:ext>
            </a:extLst>
          </p:cNvPr>
          <p:cNvSpPr/>
          <p:nvPr/>
        </p:nvSpPr>
        <p:spPr>
          <a:xfrm>
            <a:off x="323528" y="2574582"/>
            <a:ext cx="396000" cy="396000"/>
          </a:xfrm>
          <a:prstGeom prst="pie">
            <a:avLst>
              <a:gd name="adj1" fmla="val 16217581"/>
              <a:gd name="adj2" fmla="val 10800843"/>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8" name="Teilkreis 57">
            <a:extLst>
              <a:ext uri="{FF2B5EF4-FFF2-40B4-BE49-F238E27FC236}">
                <a16:creationId xmlns:a16="http://schemas.microsoft.com/office/drawing/2014/main" id="{F8ACEAE1-4D27-4B4D-B47B-390F0CAA2A1B}"/>
              </a:ext>
            </a:extLst>
          </p:cNvPr>
          <p:cNvSpPr/>
          <p:nvPr/>
        </p:nvSpPr>
        <p:spPr>
          <a:xfrm>
            <a:off x="330163" y="1689419"/>
            <a:ext cx="396000" cy="396000"/>
          </a:xfrm>
          <a:prstGeom prst="pie">
            <a:avLst>
              <a:gd name="adj1" fmla="val 16043728"/>
              <a:gd name="adj2" fmla="val 128844"/>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4" name="Ellipse 63">
            <a:extLst>
              <a:ext uri="{FF2B5EF4-FFF2-40B4-BE49-F238E27FC236}">
                <a16:creationId xmlns:a16="http://schemas.microsoft.com/office/drawing/2014/main" id="{BA82FC1C-3B4B-4669-92F6-B16F44C1AC04}"/>
              </a:ext>
            </a:extLst>
          </p:cNvPr>
          <p:cNvSpPr/>
          <p:nvPr/>
        </p:nvSpPr>
        <p:spPr>
          <a:xfrm>
            <a:off x="414028" y="1737633"/>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55" name="Grafik 54" descr="Marke 1 mit einfarbiger Füllung">
            <a:extLst>
              <a:ext uri="{FF2B5EF4-FFF2-40B4-BE49-F238E27FC236}">
                <a16:creationId xmlns:a16="http://schemas.microsoft.com/office/drawing/2014/main" id="{5DF6089D-CA2B-49DF-B365-87A61AE0E1F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6613" y="1679729"/>
            <a:ext cx="398707" cy="398707"/>
          </a:xfrm>
          <a:prstGeom prst="rect">
            <a:avLst/>
          </a:prstGeom>
        </p:spPr>
      </p:pic>
      <p:sp>
        <p:nvSpPr>
          <p:cNvPr id="67" name="Ellipse 66">
            <a:extLst>
              <a:ext uri="{FF2B5EF4-FFF2-40B4-BE49-F238E27FC236}">
                <a16:creationId xmlns:a16="http://schemas.microsoft.com/office/drawing/2014/main" id="{B9012EE8-E643-482D-9AE4-3CB7D1D39460}"/>
              </a:ext>
            </a:extLst>
          </p:cNvPr>
          <p:cNvSpPr/>
          <p:nvPr/>
        </p:nvSpPr>
        <p:spPr>
          <a:xfrm>
            <a:off x="397937" y="2651976"/>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5" name="Grafik 14" descr="Marke 3 mit einfarbiger Füllung">
            <a:extLst>
              <a:ext uri="{FF2B5EF4-FFF2-40B4-BE49-F238E27FC236}">
                <a16:creationId xmlns:a16="http://schemas.microsoft.com/office/drawing/2014/main" id="{E2A3C2D7-2FD5-4956-B5BB-D3358B1BFE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4891" y="2564648"/>
            <a:ext cx="398707" cy="398707"/>
          </a:xfrm>
          <a:prstGeom prst="rect">
            <a:avLst/>
          </a:prstGeom>
        </p:spPr>
      </p:pic>
      <p:sp>
        <p:nvSpPr>
          <p:cNvPr id="59" name="Teilkreis 58">
            <a:extLst>
              <a:ext uri="{FF2B5EF4-FFF2-40B4-BE49-F238E27FC236}">
                <a16:creationId xmlns:a16="http://schemas.microsoft.com/office/drawing/2014/main" id="{D50C6FFE-7D55-43DD-8258-6D84CCC2655F}"/>
              </a:ext>
            </a:extLst>
          </p:cNvPr>
          <p:cNvSpPr/>
          <p:nvPr/>
        </p:nvSpPr>
        <p:spPr>
          <a:xfrm>
            <a:off x="328866" y="2129989"/>
            <a:ext cx="396000" cy="396000"/>
          </a:xfrm>
          <a:prstGeom prst="pie">
            <a:avLst>
              <a:gd name="adj1" fmla="val 16116193"/>
              <a:gd name="adj2" fmla="val 5226589"/>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5" name="Ellipse 64">
            <a:extLst>
              <a:ext uri="{FF2B5EF4-FFF2-40B4-BE49-F238E27FC236}">
                <a16:creationId xmlns:a16="http://schemas.microsoft.com/office/drawing/2014/main" id="{1CC104F5-9FB9-4259-A1A6-CAA426CE6D7E}"/>
              </a:ext>
            </a:extLst>
          </p:cNvPr>
          <p:cNvSpPr/>
          <p:nvPr/>
        </p:nvSpPr>
        <p:spPr>
          <a:xfrm>
            <a:off x="407518" y="2200548"/>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9" name="Grafik 8" descr="Abzeichen mit einfarbiger Füllung">
            <a:extLst>
              <a:ext uri="{FF2B5EF4-FFF2-40B4-BE49-F238E27FC236}">
                <a16:creationId xmlns:a16="http://schemas.microsoft.com/office/drawing/2014/main" id="{AC8C1EAC-4A44-42F0-A880-76BC5D81409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7512" y="2127321"/>
            <a:ext cx="398707" cy="398707"/>
          </a:xfrm>
          <a:prstGeom prst="rect">
            <a:avLst/>
          </a:prstGeom>
        </p:spPr>
      </p:pic>
      <p:pic>
        <p:nvPicPr>
          <p:cNvPr id="10" name="Grafik 9">
            <a:extLst>
              <a:ext uri="{FF2B5EF4-FFF2-40B4-BE49-F238E27FC236}">
                <a16:creationId xmlns:a16="http://schemas.microsoft.com/office/drawing/2014/main" id="{7FE700E2-BDD2-4628-8249-3E1639FEF91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574754" y="1426554"/>
            <a:ext cx="1957686" cy="3244011"/>
          </a:xfrm>
          <a:prstGeom prst="rect">
            <a:avLst/>
          </a:prstGeom>
          <a:effectLst/>
        </p:spPr>
      </p:pic>
      <p:sp>
        <p:nvSpPr>
          <p:cNvPr id="2" name="Titel 1"/>
          <p:cNvSpPr>
            <a:spLocks noGrp="1"/>
          </p:cNvSpPr>
          <p:nvPr>
            <p:ph type="title"/>
          </p:nvPr>
        </p:nvSpPr>
        <p:spPr>
          <a:xfrm>
            <a:off x="144000" y="-1"/>
            <a:ext cx="9009438" cy="1031359"/>
          </a:xfrm>
        </p:spPr>
        <p:txBody>
          <a:bodyPr anchor="ctr">
            <a:normAutofit/>
          </a:bodyPr>
          <a:lstStyle/>
          <a:p>
            <a:r>
              <a:rPr lang="de-DE"/>
              <a:t>Die </a:t>
            </a:r>
            <a:r>
              <a:rPr lang="de-DE" b="1"/>
              <a:t>4</a:t>
            </a:r>
            <a:r>
              <a:rPr lang="de-DE"/>
              <a:t> Elemente für Aufmerksamkeit</a:t>
            </a:r>
            <a:endParaRPr lang="de-DE" dirty="0"/>
          </a:p>
        </p:txBody>
      </p:sp>
      <p:sp>
        <p:nvSpPr>
          <p:cNvPr id="12" name="Rechteck 11">
            <a:extLst>
              <a:ext uri="{FF2B5EF4-FFF2-40B4-BE49-F238E27FC236}">
                <a16:creationId xmlns:a16="http://schemas.microsoft.com/office/drawing/2014/main" id="{301545A9-32C5-4F35-B70C-D56CE408DCB5}"/>
              </a:ext>
            </a:extLst>
          </p:cNvPr>
          <p:cNvSpPr/>
          <p:nvPr/>
        </p:nvSpPr>
        <p:spPr>
          <a:xfrm>
            <a:off x="6786563" y="1514525"/>
            <a:ext cx="1552575" cy="2238375"/>
          </a:xfrm>
          <a:prstGeom prst="rect">
            <a:avLst/>
          </a:prstGeom>
          <a:solidFill>
            <a:schemeClr val="bg2"/>
          </a:solidFill>
          <a:ln w="38100">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cxnSp>
        <p:nvCxnSpPr>
          <p:cNvPr id="16" name="Gerader Verbinder 15">
            <a:extLst>
              <a:ext uri="{FF2B5EF4-FFF2-40B4-BE49-F238E27FC236}">
                <a16:creationId xmlns:a16="http://schemas.microsoft.com/office/drawing/2014/main" id="{0CAEF02D-777F-4043-BEF6-5752C05C5A80}"/>
              </a:ext>
            </a:extLst>
          </p:cNvPr>
          <p:cNvCxnSpPr/>
          <p:nvPr/>
        </p:nvCxnSpPr>
        <p:spPr>
          <a:xfrm>
            <a:off x="7020272"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7" name="Gerader Verbinder 16">
            <a:extLst>
              <a:ext uri="{FF2B5EF4-FFF2-40B4-BE49-F238E27FC236}">
                <a16:creationId xmlns:a16="http://schemas.microsoft.com/office/drawing/2014/main" id="{5935C311-3C03-43A1-A310-52974A31847A}"/>
              </a:ext>
            </a:extLst>
          </p:cNvPr>
          <p:cNvCxnSpPr>
            <a:cxnSpLocks/>
          </p:cNvCxnSpPr>
          <p:nvPr/>
        </p:nvCxnSpPr>
        <p:spPr>
          <a:xfrm>
            <a:off x="7247034" y="192367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9" name="Gerader Verbinder 18">
            <a:extLst>
              <a:ext uri="{FF2B5EF4-FFF2-40B4-BE49-F238E27FC236}">
                <a16:creationId xmlns:a16="http://schemas.microsoft.com/office/drawing/2014/main" id="{B758B202-CD40-44B6-9BC3-367870480427}"/>
              </a:ext>
            </a:extLst>
          </p:cNvPr>
          <p:cNvCxnSpPr>
            <a:cxnSpLocks/>
          </p:cNvCxnSpPr>
          <p:nvPr/>
        </p:nvCxnSpPr>
        <p:spPr>
          <a:xfrm>
            <a:off x="7396419" y="192367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1" name="Gerader Verbinder 20">
            <a:extLst>
              <a:ext uri="{FF2B5EF4-FFF2-40B4-BE49-F238E27FC236}">
                <a16:creationId xmlns:a16="http://schemas.microsoft.com/office/drawing/2014/main" id="{805F1DC5-CF76-410E-BB7D-D07BBB7AD5FB}"/>
              </a:ext>
            </a:extLst>
          </p:cNvPr>
          <p:cNvCxnSpPr/>
          <p:nvPr/>
        </p:nvCxnSpPr>
        <p:spPr>
          <a:xfrm>
            <a:off x="7524328"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2" name="Gerader Verbinder 21">
            <a:extLst>
              <a:ext uri="{FF2B5EF4-FFF2-40B4-BE49-F238E27FC236}">
                <a16:creationId xmlns:a16="http://schemas.microsoft.com/office/drawing/2014/main" id="{CD7C1C2B-D60E-4B76-9781-AA9E73FA752E}"/>
              </a:ext>
            </a:extLst>
          </p:cNvPr>
          <p:cNvCxnSpPr>
            <a:cxnSpLocks/>
          </p:cNvCxnSpPr>
          <p:nvPr/>
        </p:nvCxnSpPr>
        <p:spPr>
          <a:xfrm>
            <a:off x="7020272" y="199568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3" name="Gerader Verbinder 22">
            <a:extLst>
              <a:ext uri="{FF2B5EF4-FFF2-40B4-BE49-F238E27FC236}">
                <a16:creationId xmlns:a16="http://schemas.microsoft.com/office/drawing/2014/main" id="{C9A56FEE-767B-4D8A-A749-5C5B74B8EE29}"/>
              </a:ext>
            </a:extLst>
          </p:cNvPr>
          <p:cNvCxnSpPr>
            <a:cxnSpLocks/>
          </p:cNvCxnSpPr>
          <p:nvPr/>
        </p:nvCxnSpPr>
        <p:spPr>
          <a:xfrm>
            <a:off x="7169657" y="199568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4" name="Gerader Verbinder 23">
            <a:extLst>
              <a:ext uri="{FF2B5EF4-FFF2-40B4-BE49-F238E27FC236}">
                <a16:creationId xmlns:a16="http://schemas.microsoft.com/office/drawing/2014/main" id="{DEA3B932-1E8A-4071-97E7-A6D2299D742B}"/>
              </a:ext>
            </a:extLst>
          </p:cNvPr>
          <p:cNvCxnSpPr/>
          <p:nvPr/>
        </p:nvCxnSpPr>
        <p:spPr>
          <a:xfrm>
            <a:off x="7567624"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5" name="Gerader Verbinder 24">
            <a:extLst>
              <a:ext uri="{FF2B5EF4-FFF2-40B4-BE49-F238E27FC236}">
                <a16:creationId xmlns:a16="http://schemas.microsoft.com/office/drawing/2014/main" id="{E707338D-AEE5-4FC3-8947-AC3AF1601D35}"/>
              </a:ext>
            </a:extLst>
          </p:cNvPr>
          <p:cNvCxnSpPr/>
          <p:nvPr/>
        </p:nvCxnSpPr>
        <p:spPr>
          <a:xfrm>
            <a:off x="7321726"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6" name="Gerader Verbinder 25">
            <a:extLst>
              <a:ext uri="{FF2B5EF4-FFF2-40B4-BE49-F238E27FC236}">
                <a16:creationId xmlns:a16="http://schemas.microsoft.com/office/drawing/2014/main" id="{A072D67D-102E-4FED-A8E2-5EFECF684C71}"/>
              </a:ext>
            </a:extLst>
          </p:cNvPr>
          <p:cNvCxnSpPr/>
          <p:nvPr/>
        </p:nvCxnSpPr>
        <p:spPr>
          <a:xfrm>
            <a:off x="7236296" y="206551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7" name="Gerader Verbinder 26">
            <a:extLst>
              <a:ext uri="{FF2B5EF4-FFF2-40B4-BE49-F238E27FC236}">
                <a16:creationId xmlns:a16="http://schemas.microsoft.com/office/drawing/2014/main" id="{1DFE3B8F-CA1E-4B9E-B37D-EE8F2FB7B34D}"/>
              </a:ext>
            </a:extLst>
          </p:cNvPr>
          <p:cNvCxnSpPr>
            <a:cxnSpLocks/>
          </p:cNvCxnSpPr>
          <p:nvPr/>
        </p:nvCxnSpPr>
        <p:spPr>
          <a:xfrm>
            <a:off x="7020272"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8" name="Gerader Verbinder 27">
            <a:extLst>
              <a:ext uri="{FF2B5EF4-FFF2-40B4-BE49-F238E27FC236}">
                <a16:creationId xmlns:a16="http://schemas.microsoft.com/office/drawing/2014/main" id="{89E408FC-B37C-43A1-A5A7-D9DED9290CD5}"/>
              </a:ext>
            </a:extLst>
          </p:cNvPr>
          <p:cNvCxnSpPr>
            <a:cxnSpLocks/>
          </p:cNvCxnSpPr>
          <p:nvPr/>
        </p:nvCxnSpPr>
        <p:spPr>
          <a:xfrm>
            <a:off x="7103018"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9" name="Gerader Verbinder 28">
            <a:extLst>
              <a:ext uri="{FF2B5EF4-FFF2-40B4-BE49-F238E27FC236}">
                <a16:creationId xmlns:a16="http://schemas.microsoft.com/office/drawing/2014/main" id="{92B348BE-7ACC-45FE-9C74-E4368E24638A}"/>
              </a:ext>
            </a:extLst>
          </p:cNvPr>
          <p:cNvCxnSpPr/>
          <p:nvPr/>
        </p:nvCxnSpPr>
        <p:spPr>
          <a:xfrm>
            <a:off x="7020272"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0" name="Gerader Verbinder 29">
            <a:extLst>
              <a:ext uri="{FF2B5EF4-FFF2-40B4-BE49-F238E27FC236}">
                <a16:creationId xmlns:a16="http://schemas.microsoft.com/office/drawing/2014/main" id="{B4E28B84-ED2F-44DF-8EED-B821703AF051}"/>
              </a:ext>
            </a:extLst>
          </p:cNvPr>
          <p:cNvCxnSpPr>
            <a:cxnSpLocks/>
          </p:cNvCxnSpPr>
          <p:nvPr/>
        </p:nvCxnSpPr>
        <p:spPr>
          <a:xfrm>
            <a:off x="7247034" y="2213893"/>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1" name="Gerader Verbinder 30">
            <a:extLst>
              <a:ext uri="{FF2B5EF4-FFF2-40B4-BE49-F238E27FC236}">
                <a16:creationId xmlns:a16="http://schemas.microsoft.com/office/drawing/2014/main" id="{8E71DAB3-AE94-4BB4-8C9B-0E351D0EDBAE}"/>
              </a:ext>
            </a:extLst>
          </p:cNvPr>
          <p:cNvCxnSpPr>
            <a:cxnSpLocks/>
          </p:cNvCxnSpPr>
          <p:nvPr/>
        </p:nvCxnSpPr>
        <p:spPr>
          <a:xfrm>
            <a:off x="7396419" y="221389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2" name="Gerader Verbinder 31">
            <a:extLst>
              <a:ext uri="{FF2B5EF4-FFF2-40B4-BE49-F238E27FC236}">
                <a16:creationId xmlns:a16="http://schemas.microsoft.com/office/drawing/2014/main" id="{72D2D51E-0D32-482E-B72D-94D2DCC55A14}"/>
              </a:ext>
            </a:extLst>
          </p:cNvPr>
          <p:cNvCxnSpPr/>
          <p:nvPr/>
        </p:nvCxnSpPr>
        <p:spPr>
          <a:xfrm>
            <a:off x="7524328"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3" name="Gerader Verbinder 32">
            <a:extLst>
              <a:ext uri="{FF2B5EF4-FFF2-40B4-BE49-F238E27FC236}">
                <a16:creationId xmlns:a16="http://schemas.microsoft.com/office/drawing/2014/main" id="{B742982F-6BAF-4F54-9786-2064805304C4}"/>
              </a:ext>
            </a:extLst>
          </p:cNvPr>
          <p:cNvCxnSpPr>
            <a:cxnSpLocks/>
          </p:cNvCxnSpPr>
          <p:nvPr/>
        </p:nvCxnSpPr>
        <p:spPr>
          <a:xfrm>
            <a:off x="7020272" y="2285901"/>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4" name="Gerader Verbinder 33">
            <a:extLst>
              <a:ext uri="{FF2B5EF4-FFF2-40B4-BE49-F238E27FC236}">
                <a16:creationId xmlns:a16="http://schemas.microsoft.com/office/drawing/2014/main" id="{A8D1FB4D-E74E-4ED6-89F8-BAD8CB647D30}"/>
              </a:ext>
            </a:extLst>
          </p:cNvPr>
          <p:cNvCxnSpPr>
            <a:cxnSpLocks/>
          </p:cNvCxnSpPr>
          <p:nvPr/>
        </p:nvCxnSpPr>
        <p:spPr>
          <a:xfrm>
            <a:off x="7169657" y="228590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5" name="Gerader Verbinder 34">
            <a:extLst>
              <a:ext uri="{FF2B5EF4-FFF2-40B4-BE49-F238E27FC236}">
                <a16:creationId xmlns:a16="http://schemas.microsoft.com/office/drawing/2014/main" id="{49E5B1D9-4066-4D33-8BD1-0EA03C728F3B}"/>
              </a:ext>
            </a:extLst>
          </p:cNvPr>
          <p:cNvCxnSpPr/>
          <p:nvPr/>
        </p:nvCxnSpPr>
        <p:spPr>
          <a:xfrm>
            <a:off x="7567624"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6" name="Gerader Verbinder 35">
            <a:extLst>
              <a:ext uri="{FF2B5EF4-FFF2-40B4-BE49-F238E27FC236}">
                <a16:creationId xmlns:a16="http://schemas.microsoft.com/office/drawing/2014/main" id="{4F74088C-BD47-4E62-9AFF-45140730081A}"/>
              </a:ext>
            </a:extLst>
          </p:cNvPr>
          <p:cNvCxnSpPr/>
          <p:nvPr/>
        </p:nvCxnSpPr>
        <p:spPr>
          <a:xfrm>
            <a:off x="7321726"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7" name="Gerader Verbinder 36">
            <a:extLst>
              <a:ext uri="{FF2B5EF4-FFF2-40B4-BE49-F238E27FC236}">
                <a16:creationId xmlns:a16="http://schemas.microsoft.com/office/drawing/2014/main" id="{0A223722-E12B-4F8C-B5B0-128A7999F01E}"/>
              </a:ext>
            </a:extLst>
          </p:cNvPr>
          <p:cNvCxnSpPr/>
          <p:nvPr/>
        </p:nvCxnSpPr>
        <p:spPr>
          <a:xfrm>
            <a:off x="7236296"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8" name="Gerader Verbinder 37">
            <a:extLst>
              <a:ext uri="{FF2B5EF4-FFF2-40B4-BE49-F238E27FC236}">
                <a16:creationId xmlns:a16="http://schemas.microsoft.com/office/drawing/2014/main" id="{C54B7B3E-5BC6-4D16-AA78-0F6C5A140189}"/>
              </a:ext>
            </a:extLst>
          </p:cNvPr>
          <p:cNvCxnSpPr>
            <a:cxnSpLocks/>
          </p:cNvCxnSpPr>
          <p:nvPr/>
        </p:nvCxnSpPr>
        <p:spPr>
          <a:xfrm>
            <a:off x="7020272"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9" name="Gerader Verbinder 38">
            <a:extLst>
              <a:ext uri="{FF2B5EF4-FFF2-40B4-BE49-F238E27FC236}">
                <a16:creationId xmlns:a16="http://schemas.microsoft.com/office/drawing/2014/main" id="{D75A887B-41B4-4742-8A58-574DA6B4D737}"/>
              </a:ext>
            </a:extLst>
          </p:cNvPr>
          <p:cNvCxnSpPr>
            <a:cxnSpLocks/>
          </p:cNvCxnSpPr>
          <p:nvPr/>
        </p:nvCxnSpPr>
        <p:spPr>
          <a:xfrm>
            <a:off x="7103018"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0" name="Gerader Verbinder 39">
            <a:extLst>
              <a:ext uri="{FF2B5EF4-FFF2-40B4-BE49-F238E27FC236}">
                <a16:creationId xmlns:a16="http://schemas.microsoft.com/office/drawing/2014/main" id="{FB71C999-8E56-4725-9577-ECB989455896}"/>
              </a:ext>
            </a:extLst>
          </p:cNvPr>
          <p:cNvCxnSpPr/>
          <p:nvPr/>
        </p:nvCxnSpPr>
        <p:spPr>
          <a:xfrm>
            <a:off x="7020272"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1" name="Gerader Verbinder 40">
            <a:extLst>
              <a:ext uri="{FF2B5EF4-FFF2-40B4-BE49-F238E27FC236}">
                <a16:creationId xmlns:a16="http://schemas.microsoft.com/office/drawing/2014/main" id="{3EDB4D34-5941-4C6F-9904-862412D76456}"/>
              </a:ext>
            </a:extLst>
          </p:cNvPr>
          <p:cNvCxnSpPr>
            <a:cxnSpLocks/>
          </p:cNvCxnSpPr>
          <p:nvPr/>
        </p:nvCxnSpPr>
        <p:spPr>
          <a:xfrm>
            <a:off x="7247034" y="2571750"/>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2" name="Gerader Verbinder 41">
            <a:extLst>
              <a:ext uri="{FF2B5EF4-FFF2-40B4-BE49-F238E27FC236}">
                <a16:creationId xmlns:a16="http://schemas.microsoft.com/office/drawing/2014/main" id="{B2957ACE-CF9D-43B6-A508-1E226F1372A8}"/>
              </a:ext>
            </a:extLst>
          </p:cNvPr>
          <p:cNvCxnSpPr>
            <a:cxnSpLocks/>
          </p:cNvCxnSpPr>
          <p:nvPr/>
        </p:nvCxnSpPr>
        <p:spPr>
          <a:xfrm>
            <a:off x="7396419" y="2571750"/>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3" name="Gerader Verbinder 42">
            <a:extLst>
              <a:ext uri="{FF2B5EF4-FFF2-40B4-BE49-F238E27FC236}">
                <a16:creationId xmlns:a16="http://schemas.microsoft.com/office/drawing/2014/main" id="{16145B55-8A98-4CF8-BFF4-D76CC9EA0D21}"/>
              </a:ext>
            </a:extLst>
          </p:cNvPr>
          <p:cNvCxnSpPr/>
          <p:nvPr/>
        </p:nvCxnSpPr>
        <p:spPr>
          <a:xfrm>
            <a:off x="7524328"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4" name="Gerader Verbinder 43">
            <a:extLst>
              <a:ext uri="{FF2B5EF4-FFF2-40B4-BE49-F238E27FC236}">
                <a16:creationId xmlns:a16="http://schemas.microsoft.com/office/drawing/2014/main" id="{71DE98AF-1FE4-454C-8AC9-5CFE16C7C186}"/>
              </a:ext>
            </a:extLst>
          </p:cNvPr>
          <p:cNvCxnSpPr>
            <a:cxnSpLocks/>
          </p:cNvCxnSpPr>
          <p:nvPr/>
        </p:nvCxnSpPr>
        <p:spPr>
          <a:xfrm>
            <a:off x="7020272" y="264375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5" name="Gerader Verbinder 44">
            <a:extLst>
              <a:ext uri="{FF2B5EF4-FFF2-40B4-BE49-F238E27FC236}">
                <a16:creationId xmlns:a16="http://schemas.microsoft.com/office/drawing/2014/main" id="{709C219A-A319-4B13-9FD6-645C1A667666}"/>
              </a:ext>
            </a:extLst>
          </p:cNvPr>
          <p:cNvCxnSpPr>
            <a:cxnSpLocks/>
          </p:cNvCxnSpPr>
          <p:nvPr/>
        </p:nvCxnSpPr>
        <p:spPr>
          <a:xfrm>
            <a:off x="7169657" y="264375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6" name="Gerader Verbinder 45">
            <a:extLst>
              <a:ext uri="{FF2B5EF4-FFF2-40B4-BE49-F238E27FC236}">
                <a16:creationId xmlns:a16="http://schemas.microsoft.com/office/drawing/2014/main" id="{E4A317FC-4607-489A-879F-B1521C0FF1B7}"/>
              </a:ext>
            </a:extLst>
          </p:cNvPr>
          <p:cNvCxnSpPr/>
          <p:nvPr/>
        </p:nvCxnSpPr>
        <p:spPr>
          <a:xfrm>
            <a:off x="7567624"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7" name="Gerader Verbinder 46">
            <a:extLst>
              <a:ext uri="{FF2B5EF4-FFF2-40B4-BE49-F238E27FC236}">
                <a16:creationId xmlns:a16="http://schemas.microsoft.com/office/drawing/2014/main" id="{55F23D30-FBD2-4ADA-86EF-76CE048FC322}"/>
              </a:ext>
            </a:extLst>
          </p:cNvPr>
          <p:cNvCxnSpPr/>
          <p:nvPr/>
        </p:nvCxnSpPr>
        <p:spPr>
          <a:xfrm>
            <a:off x="7321726"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8" name="Gerader Verbinder 47">
            <a:extLst>
              <a:ext uri="{FF2B5EF4-FFF2-40B4-BE49-F238E27FC236}">
                <a16:creationId xmlns:a16="http://schemas.microsoft.com/office/drawing/2014/main" id="{CCB5F6AB-B145-415A-8C4E-4358BC32EB2C}"/>
              </a:ext>
            </a:extLst>
          </p:cNvPr>
          <p:cNvCxnSpPr/>
          <p:nvPr/>
        </p:nvCxnSpPr>
        <p:spPr>
          <a:xfrm>
            <a:off x="7236296" y="271358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9" name="Gerader Verbinder 48">
            <a:extLst>
              <a:ext uri="{FF2B5EF4-FFF2-40B4-BE49-F238E27FC236}">
                <a16:creationId xmlns:a16="http://schemas.microsoft.com/office/drawing/2014/main" id="{5E131243-1135-466B-A970-E4C8AFD3D35C}"/>
              </a:ext>
            </a:extLst>
          </p:cNvPr>
          <p:cNvCxnSpPr>
            <a:cxnSpLocks/>
          </p:cNvCxnSpPr>
          <p:nvPr/>
        </p:nvCxnSpPr>
        <p:spPr>
          <a:xfrm>
            <a:off x="7020272"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0" name="Gerader Verbinder 49">
            <a:extLst>
              <a:ext uri="{FF2B5EF4-FFF2-40B4-BE49-F238E27FC236}">
                <a16:creationId xmlns:a16="http://schemas.microsoft.com/office/drawing/2014/main" id="{5C51F208-DCB9-455C-A65D-8B6E6480FEED}"/>
              </a:ext>
            </a:extLst>
          </p:cNvPr>
          <p:cNvCxnSpPr>
            <a:cxnSpLocks/>
          </p:cNvCxnSpPr>
          <p:nvPr/>
        </p:nvCxnSpPr>
        <p:spPr>
          <a:xfrm>
            <a:off x="7103018"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1" name="Gerader Verbinder 50">
            <a:extLst>
              <a:ext uri="{FF2B5EF4-FFF2-40B4-BE49-F238E27FC236}">
                <a16:creationId xmlns:a16="http://schemas.microsoft.com/office/drawing/2014/main" id="{641E9EAB-9190-401F-8885-904F8F13E513}"/>
              </a:ext>
            </a:extLst>
          </p:cNvPr>
          <p:cNvCxnSpPr/>
          <p:nvPr/>
        </p:nvCxnSpPr>
        <p:spPr>
          <a:xfrm>
            <a:off x="7463058"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2" name="Gerader Verbinder 51">
            <a:extLst>
              <a:ext uri="{FF2B5EF4-FFF2-40B4-BE49-F238E27FC236}">
                <a16:creationId xmlns:a16="http://schemas.microsoft.com/office/drawing/2014/main" id="{D634ADD2-A0FB-45D5-A637-EBC5186EAD63}"/>
              </a:ext>
            </a:extLst>
          </p:cNvPr>
          <p:cNvCxnSpPr>
            <a:cxnSpLocks/>
          </p:cNvCxnSpPr>
          <p:nvPr/>
        </p:nvCxnSpPr>
        <p:spPr>
          <a:xfrm>
            <a:off x="7689820" y="235572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3" name="Gerader Verbinder 52">
            <a:extLst>
              <a:ext uri="{FF2B5EF4-FFF2-40B4-BE49-F238E27FC236}">
                <a16:creationId xmlns:a16="http://schemas.microsoft.com/office/drawing/2014/main" id="{CFE78E56-E1A2-4E41-9B89-9CB7F4BBC256}"/>
              </a:ext>
            </a:extLst>
          </p:cNvPr>
          <p:cNvCxnSpPr>
            <a:cxnSpLocks/>
          </p:cNvCxnSpPr>
          <p:nvPr/>
        </p:nvCxnSpPr>
        <p:spPr>
          <a:xfrm>
            <a:off x="7612443" y="2427734"/>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pic>
        <p:nvPicPr>
          <p:cNvPr id="6" name="Grafik 5" descr="Schneller Vorlauf mit einfarbiger Füllung">
            <a:extLst>
              <a:ext uri="{FF2B5EF4-FFF2-40B4-BE49-F238E27FC236}">
                <a16:creationId xmlns:a16="http://schemas.microsoft.com/office/drawing/2014/main" id="{2044C285-9A53-4140-B0B9-D7586B931B8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48654" y="2173137"/>
            <a:ext cx="320319" cy="320319"/>
          </a:xfrm>
          <a:prstGeom prst="rect">
            <a:avLst/>
          </a:prstGeom>
        </p:spPr>
      </p:pic>
      <p:pic>
        <p:nvPicPr>
          <p:cNvPr id="8" name="Grafik 7" descr="Sternaugengesichtskontur mit einfarbiger Füllung mit einfarbiger Füllung">
            <a:extLst>
              <a:ext uri="{FF2B5EF4-FFF2-40B4-BE49-F238E27FC236}">
                <a16:creationId xmlns:a16="http://schemas.microsoft.com/office/drawing/2014/main" id="{CF516B5C-1365-4125-A49E-E7435E30F99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60866" y="2642736"/>
            <a:ext cx="283002" cy="283002"/>
          </a:xfrm>
          <a:prstGeom prst="rect">
            <a:avLst/>
          </a:prstGeom>
        </p:spPr>
      </p:pic>
      <p:pic>
        <p:nvPicPr>
          <p:cNvPr id="14" name="Grafik 13" descr="Teils sonnig mit einfarbiger Füllung">
            <a:extLst>
              <a:ext uri="{FF2B5EF4-FFF2-40B4-BE49-F238E27FC236}">
                <a16:creationId xmlns:a16="http://schemas.microsoft.com/office/drawing/2014/main" id="{DCD31651-6D33-426F-B94C-2557762E007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90866" y="3082009"/>
            <a:ext cx="257458" cy="257458"/>
          </a:xfrm>
          <a:prstGeom prst="rect">
            <a:avLst/>
          </a:prstGeom>
        </p:spPr>
      </p:pic>
      <p:pic>
        <p:nvPicPr>
          <p:cNvPr id="20" name="Grafik 19" descr="Wolke mit Blitz und Regen mit einfarbiger Füllung">
            <a:extLst>
              <a:ext uri="{FF2B5EF4-FFF2-40B4-BE49-F238E27FC236}">
                <a16:creationId xmlns:a16="http://schemas.microsoft.com/office/drawing/2014/main" id="{BCCE1AF6-0B46-48FC-9AC6-30C5DE33244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83815" y="3187682"/>
            <a:ext cx="214562" cy="214562"/>
          </a:xfrm>
          <a:prstGeom prst="rect">
            <a:avLst/>
          </a:prstGeom>
        </p:spPr>
      </p:pic>
      <p:sp>
        <p:nvSpPr>
          <p:cNvPr id="69" name="Textfeld 68">
            <a:extLst>
              <a:ext uri="{FF2B5EF4-FFF2-40B4-BE49-F238E27FC236}">
                <a16:creationId xmlns:a16="http://schemas.microsoft.com/office/drawing/2014/main" id="{95AF13DE-4D85-4843-904A-B52C63D9FD5A}"/>
              </a:ext>
            </a:extLst>
          </p:cNvPr>
          <p:cNvSpPr txBox="1"/>
          <p:nvPr/>
        </p:nvSpPr>
        <p:spPr>
          <a:xfrm>
            <a:off x="1291432" y="1559350"/>
            <a:ext cx="4576712" cy="508344"/>
          </a:xfrm>
          <a:prstGeom prst="rect">
            <a:avLst/>
          </a:prstGeom>
          <a:noFill/>
        </p:spPr>
        <p:txBody>
          <a:bodyPr wrap="square">
            <a:spAutoFit/>
          </a:bodyPr>
          <a:lstStyle/>
          <a:p>
            <a:pPr marL="0" indent="0">
              <a:lnSpc>
                <a:spcPct val="200000"/>
              </a:lnSpc>
              <a:buNone/>
            </a:pPr>
            <a:r>
              <a:rPr lang="en-US" dirty="0"/>
              <a:t>Menschen </a:t>
            </a:r>
            <a:r>
              <a:rPr lang="en-US"/>
              <a:t>und </a:t>
            </a:r>
            <a:r>
              <a:rPr lang="de-CH"/>
              <a:t>Tiere</a:t>
            </a:r>
          </a:p>
        </p:txBody>
      </p:sp>
      <p:sp>
        <p:nvSpPr>
          <p:cNvPr id="70" name="Teilkreis 69">
            <a:extLst>
              <a:ext uri="{FF2B5EF4-FFF2-40B4-BE49-F238E27FC236}">
                <a16:creationId xmlns:a16="http://schemas.microsoft.com/office/drawing/2014/main" id="{8F6E7DC1-0A00-45CC-B64A-FF2344AD10E6}"/>
              </a:ext>
            </a:extLst>
          </p:cNvPr>
          <p:cNvSpPr/>
          <p:nvPr/>
        </p:nvSpPr>
        <p:spPr>
          <a:xfrm>
            <a:off x="328996" y="3026889"/>
            <a:ext cx="396000" cy="396000"/>
          </a:xfrm>
          <a:prstGeom prst="pie">
            <a:avLst>
              <a:gd name="adj1" fmla="val 16402435"/>
              <a:gd name="adj2" fmla="val 16397229"/>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72" name="Ellipse 71">
            <a:extLst>
              <a:ext uri="{FF2B5EF4-FFF2-40B4-BE49-F238E27FC236}">
                <a16:creationId xmlns:a16="http://schemas.microsoft.com/office/drawing/2014/main" id="{3F771488-5792-4DB9-A1E9-4CCFE294A8F0}"/>
              </a:ext>
            </a:extLst>
          </p:cNvPr>
          <p:cNvSpPr/>
          <p:nvPr/>
        </p:nvSpPr>
        <p:spPr>
          <a:xfrm>
            <a:off x="399020" y="3097147"/>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74" name="Grafik 73" descr="Marke 4 mit einfarbiger Füllung">
            <a:extLst>
              <a:ext uri="{FF2B5EF4-FFF2-40B4-BE49-F238E27FC236}">
                <a16:creationId xmlns:a16="http://schemas.microsoft.com/office/drawing/2014/main" id="{0BB9184F-13FD-4B2C-9CA2-C89BE6060ED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27511" y="3019467"/>
            <a:ext cx="398707" cy="398707"/>
          </a:xfrm>
          <a:prstGeom prst="rect">
            <a:avLst/>
          </a:prstGeom>
        </p:spPr>
      </p:pic>
      <p:pic>
        <p:nvPicPr>
          <p:cNvPr id="4" name="Grafik 3" descr="Katze mit einfarbiger Füllung">
            <a:extLst>
              <a:ext uri="{FF2B5EF4-FFF2-40B4-BE49-F238E27FC236}">
                <a16:creationId xmlns:a16="http://schemas.microsoft.com/office/drawing/2014/main" id="{7D6254A1-AC92-41F6-AC66-B23CC198ABB3}"/>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54360" y="1748675"/>
            <a:ext cx="313184" cy="313184"/>
          </a:xfrm>
          <a:prstGeom prst="rect">
            <a:avLst/>
          </a:prstGeom>
        </p:spPr>
      </p:pic>
      <p:pic>
        <p:nvPicPr>
          <p:cNvPr id="76" name="Grafik 75">
            <a:extLst>
              <a:ext uri="{FF2B5EF4-FFF2-40B4-BE49-F238E27FC236}">
                <a16:creationId xmlns:a16="http://schemas.microsoft.com/office/drawing/2014/main" id="{CB8D03FA-9DBD-41A1-AE03-0D8CBB28EC4B}"/>
              </a:ext>
            </a:extLst>
          </p:cNvPr>
          <p:cNvPicPr>
            <a:picLocks noChangeAspect="1"/>
          </p:cNvPicPr>
          <p:nvPr/>
        </p:nvPicPr>
        <p:blipFill>
          <a:blip r:embed="rId22"/>
          <a:stretch>
            <a:fillRect/>
          </a:stretch>
        </p:blipFill>
        <p:spPr>
          <a:xfrm>
            <a:off x="5300112" y="1923678"/>
            <a:ext cx="1564929" cy="28605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97251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Aufmerksamkeits-Element Nr. 1 </a:t>
            </a:r>
            <a:br>
              <a:rPr lang="de-DE"/>
            </a:br>
            <a:r>
              <a:rPr lang="de-DE"/>
              <a:t>Menschen und Tiere</a:t>
            </a:r>
            <a:endParaRPr lang="de-DE" dirty="0"/>
          </a:p>
        </p:txBody>
      </p:sp>
    </p:spTree>
    <p:extLst>
      <p:ext uri="{BB962C8B-B14F-4D97-AF65-F5344CB8AC3E}">
        <p14:creationId xmlns:p14="http://schemas.microsoft.com/office/powerpoint/2010/main" val="355902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0" name="Grafik 29">
            <a:extLst>
              <a:ext uri="{FF2B5EF4-FFF2-40B4-BE49-F238E27FC236}">
                <a16:creationId xmlns:a16="http://schemas.microsoft.com/office/drawing/2014/main" id="{44F11D09-1F44-4446-9FC7-257F2688137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31" name="Grafik 30">
            <a:extLst>
              <a:ext uri="{FF2B5EF4-FFF2-40B4-BE49-F238E27FC236}">
                <a16:creationId xmlns:a16="http://schemas.microsoft.com/office/drawing/2014/main" id="{5283245D-D72B-4E2B-863A-A94EC66808B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67322" y="1879843"/>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dirty="0">
                <a:ln>
                  <a:noFill/>
                </a:ln>
                <a:solidFill>
                  <a:srgbClr val="C3141E"/>
                </a:solidFill>
                <a:effectLst/>
                <a:uLnTx/>
                <a:uFillTx/>
                <a:latin typeface="Arial"/>
                <a:ea typeface="+mj-ea"/>
                <a:cs typeface="Arial"/>
              </a:rPr>
              <a:t>Menschen und Tiere</a:t>
            </a:r>
            <a:br>
              <a:rPr kumimoji="0" lang="de-CH" sz="2400" b="0" i="0" u="none" strike="noStrike" kern="1200" cap="none" spc="0" normalizeH="0" baseline="0" noProof="0" dirty="0">
                <a:ln>
                  <a:noFill/>
                </a:ln>
                <a:solidFill>
                  <a:srgbClr val="C3141E"/>
                </a:solidFill>
                <a:effectLst/>
                <a:uLnTx/>
                <a:uFillTx/>
                <a:latin typeface="Arial"/>
                <a:ea typeface="+mj-ea"/>
                <a:cs typeface="Arial"/>
              </a:rPr>
            </a:br>
            <a:r>
              <a:rPr kumimoji="0" lang="de-DE" sz="1400" b="0" i="0" u="none" strike="noStrike" kern="1200" cap="none" spc="0" normalizeH="0" baseline="0" noProof="0" dirty="0">
                <a:ln>
                  <a:noFill/>
                </a:ln>
                <a:solidFill>
                  <a:srgbClr val="C3141E"/>
                </a:solidFill>
                <a:effectLst/>
                <a:uLnTx/>
                <a:uFillTx/>
                <a:latin typeface="Arial"/>
                <a:ea typeface="+mj-ea"/>
                <a:cs typeface="Arial"/>
              </a:rPr>
              <a:t>Bilder von Menschen und Tieren – allen voran Babys, Kinder und Gesichter – ziehen unsere Blicke auf sich </a:t>
            </a:r>
            <a:endParaRPr lang="de-CH" dirty="0"/>
          </a:p>
        </p:txBody>
      </p:sp>
      <p:sp>
        <p:nvSpPr>
          <p:cNvPr id="13" name="Textfeld 12">
            <a:extLst>
              <a:ext uri="{FF2B5EF4-FFF2-40B4-BE49-F238E27FC236}">
                <a16:creationId xmlns:a16="http://schemas.microsoft.com/office/drawing/2014/main" id="{A5C0385C-E553-4CBD-8BEF-F353C7EC9584}"/>
              </a:ext>
            </a:extLst>
          </p:cNvPr>
          <p:cNvSpPr txBox="1"/>
          <p:nvPr/>
        </p:nvSpPr>
        <p:spPr>
          <a:xfrm>
            <a:off x="5301070" y="1100169"/>
            <a:ext cx="1296144"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a:ln>
                  <a:noFill/>
                </a:ln>
                <a:solidFill>
                  <a:srgbClr val="000000"/>
                </a:solidFill>
                <a:effectLst/>
                <a:uLnTx/>
                <a:uFillTx/>
                <a:latin typeface="Arial"/>
                <a:ea typeface="+mn-ea"/>
                <a:cs typeface="+mn-cs"/>
              </a:rPr>
              <a:t>Eye-Catcher</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a:ln>
                  <a:noFill/>
                </a:ln>
                <a:solidFill>
                  <a:srgbClr val="000000"/>
                </a:solidFill>
                <a:effectLst/>
                <a:uLnTx/>
                <a:uFillTx/>
                <a:latin typeface="Arial"/>
                <a:ea typeface="+mn-ea"/>
                <a:cs typeface="+mn-cs"/>
              </a:rPr>
              <a:t>«Herzige Tiere»</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14" name="Textfeld 13">
            <a:extLst>
              <a:ext uri="{FF2B5EF4-FFF2-40B4-BE49-F238E27FC236}">
                <a16:creationId xmlns:a16="http://schemas.microsoft.com/office/drawing/2014/main" id="{1880BEEF-9F30-4E95-A555-8D076DACCBDD}"/>
              </a:ext>
            </a:extLst>
          </p:cNvPr>
          <p:cNvSpPr txBox="1"/>
          <p:nvPr/>
        </p:nvSpPr>
        <p:spPr>
          <a:xfrm>
            <a:off x="7038276" y="1100169"/>
            <a:ext cx="162018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Eye-Catcher</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«Attraktive Menschen»</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5" name="L-Form 24">
            <a:extLst>
              <a:ext uri="{FF2B5EF4-FFF2-40B4-BE49-F238E27FC236}">
                <a16:creationId xmlns:a16="http://schemas.microsoft.com/office/drawing/2014/main" id="{CBB82FC6-CA03-4962-A766-33371EAF1CAE}"/>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6" name="L-Form 25">
            <a:extLst>
              <a:ext uri="{FF2B5EF4-FFF2-40B4-BE49-F238E27FC236}">
                <a16:creationId xmlns:a16="http://schemas.microsoft.com/office/drawing/2014/main" id="{B2E0BBAF-60B4-4A1E-805A-147275689A18}"/>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 name="Grafik 19">
            <a:extLst>
              <a:ext uri="{FF2B5EF4-FFF2-40B4-BE49-F238E27FC236}">
                <a16:creationId xmlns:a16="http://schemas.microsoft.com/office/drawing/2014/main" id="{FFCDDCA9-101F-480D-A581-62D9657603B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388316" y="1879843"/>
            <a:ext cx="1512168" cy="2505759"/>
          </a:xfrm>
          <a:prstGeom prst="rect">
            <a:avLst/>
          </a:prstGeom>
          <a:effectLst/>
        </p:spPr>
      </p:pic>
      <p:sp>
        <p:nvSpPr>
          <p:cNvPr id="21" name="Textfeld 20">
            <a:extLst>
              <a:ext uri="{FF2B5EF4-FFF2-40B4-BE49-F238E27FC236}">
                <a16:creationId xmlns:a16="http://schemas.microsoft.com/office/drawing/2014/main" id="{6BAA4040-EFE7-4A94-8A7E-140CCDDAE78D}"/>
              </a:ext>
            </a:extLst>
          </p:cNvPr>
          <p:cNvSpPr txBox="1"/>
          <p:nvPr/>
        </p:nvSpPr>
        <p:spPr>
          <a:xfrm>
            <a:off x="3347864" y="1105168"/>
            <a:ext cx="162018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Eye-Catcher</a:t>
            </a:r>
          </a:p>
          <a:p>
            <a:pPr marL="0" marR="0" lvl="0" indent="0" algn="ctr" defTabSz="408154" rtl="0" eaLnBrk="1" fontAlgn="auto" latinLnBrk="0" hangingPunct="1">
              <a:lnSpc>
                <a:spcPct val="100000"/>
              </a:lnSpc>
              <a:spcBef>
                <a:spcPts val="0"/>
              </a:spcBef>
              <a:spcAft>
                <a:spcPts val="0"/>
              </a:spcAft>
              <a:buClrTx/>
              <a:buSzTx/>
              <a:buFontTx/>
              <a:buNone/>
              <a:tabLst/>
              <a:defRPr/>
            </a:pPr>
            <a:r>
              <a:rPr lang="de-DE" sz="950" dirty="0">
                <a:solidFill>
                  <a:srgbClr val="000000"/>
                </a:solidFill>
                <a:latin typeface="Arial"/>
              </a:rPr>
              <a:t>«</a:t>
            </a:r>
            <a:r>
              <a:rPr kumimoji="0" lang="de-DE" sz="950" b="0" i="0" u="none" strike="noStrike" kern="1200" cap="none" spc="0" normalizeH="0" baseline="0" noProof="0" dirty="0" err="1">
                <a:ln>
                  <a:noFill/>
                </a:ln>
                <a:solidFill>
                  <a:srgbClr val="000000"/>
                </a:solidFill>
                <a:effectLst/>
                <a:uLnTx/>
                <a:uFillTx/>
                <a:latin typeface="Arial"/>
                <a:ea typeface="+mn-ea"/>
                <a:cs typeface="+mn-cs"/>
              </a:rPr>
              <a:t>Süsse</a:t>
            </a:r>
            <a:r>
              <a:rPr kumimoji="0" lang="de-DE" sz="950" b="0" i="0" u="none" strike="noStrike" kern="1200" cap="none" spc="0" normalizeH="0" baseline="0" noProof="0" dirty="0">
                <a:ln>
                  <a:noFill/>
                </a:ln>
                <a:solidFill>
                  <a:srgbClr val="000000"/>
                </a:solidFill>
                <a:effectLst/>
                <a:uLnTx/>
                <a:uFillTx/>
                <a:latin typeface="Arial"/>
                <a:ea typeface="+mn-ea"/>
                <a:cs typeface="+mn-cs"/>
              </a:rPr>
              <a:t> Babys»</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2" name="L-Form 21">
            <a:extLst>
              <a:ext uri="{FF2B5EF4-FFF2-40B4-BE49-F238E27FC236}">
                <a16:creationId xmlns:a16="http://schemas.microsoft.com/office/drawing/2014/main" id="{AC0BF266-C94E-49E0-9504-A9CF316B9606}"/>
              </a:ext>
            </a:extLst>
          </p:cNvPr>
          <p:cNvSpPr/>
          <p:nvPr/>
        </p:nvSpPr>
        <p:spPr>
          <a:xfrm rot="18909701">
            <a:off x="4066689" y="1646503"/>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4" name="Grafik 3" descr="Ein Bild, das Text, Person, Wand, drinnen enthält.&#10;&#10;Automatisch generierte Beschreibung">
            <a:extLst>
              <a:ext uri="{FF2B5EF4-FFF2-40B4-BE49-F238E27FC236}">
                <a16:creationId xmlns:a16="http://schemas.microsoft.com/office/drawing/2014/main" id="{542B892A-7D31-44CA-9586-9D5CA8166127}"/>
              </a:ext>
            </a:extLst>
          </p:cNvPr>
          <p:cNvPicPr>
            <a:picLocks noChangeAspect="1"/>
          </p:cNvPicPr>
          <p:nvPr/>
        </p:nvPicPr>
        <p:blipFill>
          <a:blip r:embed="rId4"/>
          <a:stretch>
            <a:fillRect/>
          </a:stretch>
        </p:blipFill>
        <p:spPr>
          <a:xfrm>
            <a:off x="3537114" y="1927542"/>
            <a:ext cx="1220110" cy="1781905"/>
          </a:xfrm>
          <a:prstGeom prst="rect">
            <a:avLst/>
          </a:prstGeom>
        </p:spPr>
      </p:pic>
      <p:pic>
        <p:nvPicPr>
          <p:cNvPr id="6" name="Grafik 5" descr="Ein Bild, das Hund, drinnen, Säugetier enthält.&#10;&#10;Automatisch generierte Beschreibung">
            <a:extLst>
              <a:ext uri="{FF2B5EF4-FFF2-40B4-BE49-F238E27FC236}">
                <a16:creationId xmlns:a16="http://schemas.microsoft.com/office/drawing/2014/main" id="{F0266854-B16C-49C3-A0B4-73CC2FE17EB0}"/>
              </a:ext>
            </a:extLst>
          </p:cNvPr>
          <p:cNvPicPr>
            <a:picLocks noChangeAspect="1"/>
          </p:cNvPicPr>
          <p:nvPr/>
        </p:nvPicPr>
        <p:blipFill>
          <a:blip r:embed="rId5"/>
          <a:stretch>
            <a:fillRect/>
          </a:stretch>
        </p:blipFill>
        <p:spPr>
          <a:xfrm>
            <a:off x="5374930" y="1927542"/>
            <a:ext cx="1214406" cy="1773574"/>
          </a:xfrm>
          <a:prstGeom prst="rect">
            <a:avLst/>
          </a:prstGeom>
        </p:spPr>
      </p:pic>
      <p:pic>
        <p:nvPicPr>
          <p:cNvPr id="8" name="Grafik 7" descr="Ein Bild, das Person, Brille, Schutzbrille enthält.&#10;&#10;Automatisch generierte Beschreibung">
            <a:extLst>
              <a:ext uri="{FF2B5EF4-FFF2-40B4-BE49-F238E27FC236}">
                <a16:creationId xmlns:a16="http://schemas.microsoft.com/office/drawing/2014/main" id="{A03C9846-EEB5-4D28-A89A-2613B8C0DB5A}"/>
              </a:ext>
            </a:extLst>
          </p:cNvPr>
          <p:cNvPicPr>
            <a:picLocks noChangeAspect="1"/>
          </p:cNvPicPr>
          <p:nvPr/>
        </p:nvPicPr>
        <p:blipFill>
          <a:blip r:embed="rId6"/>
          <a:stretch>
            <a:fillRect/>
          </a:stretch>
        </p:blipFill>
        <p:spPr>
          <a:xfrm>
            <a:off x="7212912" y="1927542"/>
            <a:ext cx="1224078" cy="1787700"/>
          </a:xfrm>
          <a:prstGeom prst="rect">
            <a:avLst/>
          </a:prstGeom>
        </p:spPr>
      </p:pic>
      <p:pic>
        <p:nvPicPr>
          <p:cNvPr id="24" name="Grafik 23">
            <a:extLst>
              <a:ext uri="{FF2B5EF4-FFF2-40B4-BE49-F238E27FC236}">
                <a16:creationId xmlns:a16="http://schemas.microsoft.com/office/drawing/2014/main" id="{FA6BC007-694B-43B3-8361-F628173A14AD}"/>
              </a:ext>
            </a:extLst>
          </p:cNvPr>
          <p:cNvPicPr>
            <a:picLocks noChangeAspect="1"/>
          </p:cNvPicPr>
          <p:nvPr/>
        </p:nvPicPr>
        <p:blipFill rotWithShape="1">
          <a:blip r:embed="rId7"/>
          <a:srcRect l="82760" b="71859"/>
          <a:stretch/>
        </p:blipFill>
        <p:spPr>
          <a:xfrm>
            <a:off x="-7142" y="1131590"/>
            <a:ext cx="2025802" cy="3349261"/>
          </a:xfrm>
          <a:prstGeom prst="rect">
            <a:avLst/>
          </a:prstGeom>
        </p:spPr>
      </p:pic>
      <p:pic>
        <p:nvPicPr>
          <p:cNvPr id="19" name="Grafik 18" descr="Ein Bild, das Person, darstellend, Gruppe, Tänzer enthält.&#10;&#10;Automatisch generierte Beschreibung">
            <a:extLst>
              <a:ext uri="{FF2B5EF4-FFF2-40B4-BE49-F238E27FC236}">
                <a16:creationId xmlns:a16="http://schemas.microsoft.com/office/drawing/2014/main" id="{98BDC9DE-82F9-4D28-B796-53BC63E3C4C1}"/>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1616838" y="1852310"/>
            <a:ext cx="972531" cy="267700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88121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Menschen und Tiere</a:t>
            </a:r>
            <a:endParaRPr lang="de-CH"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830008" cy="3124566"/>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dirty="0">
                <a:ln>
                  <a:noFill/>
                </a:ln>
                <a:solidFill>
                  <a:srgbClr val="C3141E"/>
                </a:solidFill>
                <a:effectLst/>
                <a:uLnTx/>
                <a:uFillTx/>
                <a:latin typeface="Arial"/>
                <a:ea typeface="+mn-ea"/>
                <a:cs typeface="+mn-cs"/>
              </a:rPr>
              <a:t>«Eines der wichtigsten Gestaltungs-Kriterien ist ein Design, welches </a:t>
            </a:r>
            <a:r>
              <a:rPr kumimoji="0" lang="de-CH" sz="1400" b="1" i="0" u="none" strike="noStrike" kern="1200" cap="none" spc="0" normalizeH="0" baseline="0">
                <a:ln>
                  <a:noFill/>
                </a:ln>
                <a:solidFill>
                  <a:srgbClr val="C3141E"/>
                </a:solidFill>
                <a:effectLst/>
                <a:uLnTx/>
                <a:uFillTx/>
                <a:latin typeface="Arial"/>
                <a:ea typeface="+mn-ea"/>
                <a:cs typeface="+mn-cs"/>
              </a:rPr>
              <a:t>die Aufmerksamkeit </a:t>
            </a:r>
            <a:r>
              <a:rPr kumimoji="0" lang="de-CH" sz="1400" b="1" i="0" u="none" strike="noStrike" kern="1200" cap="none" spc="0" normalizeH="0" baseline="0" dirty="0">
                <a:ln>
                  <a:noFill/>
                </a:ln>
                <a:solidFill>
                  <a:srgbClr val="C3141E"/>
                </a:solidFill>
                <a:effectLst/>
                <a:uLnTx/>
                <a:uFillTx/>
                <a:latin typeface="Arial"/>
                <a:ea typeface="+mn-ea"/>
                <a:cs typeface="+mn-cs"/>
              </a:rPr>
              <a:t>auf sich zieht.»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Plakate mit Eyecatcher-Bilder sind besonders in der Lage, die Aufmerksamkeit von vorbeigehenden oder vorbeifahrenden Menschen auf sich zu ziehen.</a:t>
            </a:r>
            <a:br>
              <a:rPr kumimoji="0" lang="de-CH" sz="1200" b="0" i="0" u="none" strike="noStrike" kern="1200" cap="none" spc="0" normalizeH="0" baseline="0" noProof="0" dirty="0">
                <a:ln>
                  <a:noFill/>
                </a:ln>
                <a:solidFill>
                  <a:srgbClr val="6D001D"/>
                </a:solidFill>
                <a:effectLst/>
                <a:uLnTx/>
                <a:uFillTx/>
                <a:latin typeface="Arial"/>
                <a:ea typeface="+mn-ea"/>
                <a:cs typeface="+mn-cs"/>
              </a:rPr>
            </a:br>
            <a:endParaRPr kumimoji="0" lang="de-CH"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dirty="0">
                <a:solidFill>
                  <a:srgbClr val="000000"/>
                </a:solidFill>
                <a:latin typeface="Arial"/>
              </a:rPr>
              <a:t>Ein gutes Bild erzeugt Aufmerksamkeit, vermittelt das Nutzenversprechen auf einen Blick und löst die gewünschten  Emotionen aus. Dabei reagieren wir von Natur aus stark auf Schlüsselreize wie das Kindchenschema mit Babys / Tieren und auch auf e</a:t>
            </a:r>
            <a:r>
              <a:rPr lang="de-CH" sz="1000" dirty="0" err="1">
                <a:solidFill>
                  <a:srgbClr val="000000"/>
                </a:solidFill>
                <a:latin typeface="Arial"/>
              </a:rPr>
              <a:t>rotische</a:t>
            </a:r>
            <a:r>
              <a:rPr lang="de-CH" sz="1000" dirty="0">
                <a:solidFill>
                  <a:srgbClr val="000000"/>
                </a:solidFill>
                <a:latin typeface="Arial"/>
              </a:rPr>
              <a:t> Reize. Weil unsere Wahrnehmung zudem stark auf das Erkennen von Gesichtern ausgelegt ist, erhalten </a:t>
            </a:r>
            <a:r>
              <a:rPr lang="de-DE" sz="1000" dirty="0">
                <a:solidFill>
                  <a:srgbClr val="000000"/>
                </a:solidFill>
                <a:latin typeface="Arial"/>
              </a:rPr>
              <a:t>Gesichter (und auch Augen) anderer Menschen einen überproportionalen Anteil unserer Aufmerksamkeit </a:t>
            </a:r>
            <a:r>
              <a:rPr lang="de-DE" sz="1000">
                <a:solidFill>
                  <a:srgbClr val="000000"/>
                </a:solidFill>
                <a:latin typeface="Arial"/>
              </a:rPr>
              <a:t>– i</a:t>
            </a:r>
            <a:r>
              <a:rPr lang="de-CH" sz="1000">
                <a:solidFill>
                  <a:srgbClr val="000000"/>
                </a:solidFill>
                <a:latin typeface="Arial"/>
              </a:rPr>
              <a:t>nsbesondere </a:t>
            </a:r>
            <a:r>
              <a:rPr lang="de-CH" sz="1000" dirty="0">
                <a:solidFill>
                  <a:srgbClr val="000000"/>
                </a:solidFill>
                <a:latin typeface="Arial"/>
              </a:rPr>
              <a:t>solche mit positiven Emotionen z.B. ein strahlendes Lächeln ziehen unsere Blicke an.</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CH" sz="1000" b="0" i="0" u="none" strike="noStrike" kern="1200" cap="none" spc="0" normalizeH="0" baseline="0" noProof="0" dirty="0">
                <a:ln>
                  <a:noFill/>
                </a:ln>
                <a:solidFill>
                  <a:srgbClr val="000000"/>
                </a:solidFill>
                <a:effectLst/>
                <a:uLnTx/>
                <a:uFillTx/>
                <a:latin typeface="Arial"/>
                <a:ea typeface="+mn-ea"/>
                <a:cs typeface="+mn-cs"/>
              </a:rPr>
              <a:t>: Mit Text alleine kann oft nicht genügend Aufmerksamkeit erregt werden. </a:t>
            </a:r>
            <a:r>
              <a:rPr lang="de-CH" sz="1000" dirty="0">
                <a:solidFill>
                  <a:srgbClr val="000000"/>
                </a:solidFill>
                <a:latin typeface="Arial"/>
              </a:rPr>
              <a:t>Setzen Sie daher </a:t>
            </a:r>
            <a:r>
              <a:rPr kumimoji="0" lang="de-CH" sz="1000" b="0" i="0" u="none" strike="noStrike" kern="1200" cap="none" spc="0" normalizeH="0" baseline="0" noProof="0" dirty="0">
                <a:ln>
                  <a:noFill/>
                </a:ln>
                <a:solidFill>
                  <a:srgbClr val="000000"/>
                </a:solidFill>
                <a:effectLst/>
                <a:uLnTx/>
                <a:uFillTx/>
                <a:latin typeface="Arial"/>
                <a:ea typeface="+mn-ea"/>
                <a:cs typeface="+mn-cs"/>
              </a:rPr>
              <a:t>zu Ihrer Marke, Produkt und Botschaft passende Eyecatcher ein, und verwenden Sie wenigstens die Hälfte des Plakates dafür.</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6" name="Grafik 15">
            <a:extLst>
              <a:ext uri="{FF2B5EF4-FFF2-40B4-BE49-F238E27FC236}">
                <a16:creationId xmlns:a16="http://schemas.microsoft.com/office/drawing/2014/main" id="{87BBC44A-830A-4442-8ED9-76E217F3E39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64154" y="1882842"/>
            <a:ext cx="1512168" cy="2505759"/>
          </a:xfrm>
          <a:prstGeom prst="rect">
            <a:avLst/>
          </a:prstGeom>
          <a:effectLst/>
        </p:spPr>
      </p:pic>
      <p:pic>
        <p:nvPicPr>
          <p:cNvPr id="9" name="Grafik 8" descr="Ein Bild, das Person, Brille, Schutzbrille enthält.&#10;&#10;Automatisch generierte Beschreibung">
            <a:extLst>
              <a:ext uri="{FF2B5EF4-FFF2-40B4-BE49-F238E27FC236}">
                <a16:creationId xmlns:a16="http://schemas.microsoft.com/office/drawing/2014/main" id="{173C9BA5-F235-4680-B413-4679BB7EE1F5}"/>
              </a:ext>
            </a:extLst>
          </p:cNvPr>
          <p:cNvPicPr>
            <a:picLocks noChangeAspect="1"/>
          </p:cNvPicPr>
          <p:nvPr/>
        </p:nvPicPr>
        <p:blipFill>
          <a:blip r:embed="rId4"/>
          <a:stretch>
            <a:fillRect/>
          </a:stretch>
        </p:blipFill>
        <p:spPr>
          <a:xfrm>
            <a:off x="7212912" y="1927542"/>
            <a:ext cx="1224078" cy="1787700"/>
          </a:xfrm>
          <a:prstGeom prst="rect">
            <a:avLst/>
          </a:prstGeom>
        </p:spPr>
      </p:pic>
    </p:spTree>
    <p:extLst>
      <p:ext uri="{BB962C8B-B14F-4D97-AF65-F5344CB8AC3E}">
        <p14:creationId xmlns:p14="http://schemas.microsoft.com/office/powerpoint/2010/main" val="422314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Aufmerksamkeits-Element Nr. 2</a:t>
            </a:r>
            <a:br>
              <a:rPr lang="de-DE"/>
            </a:br>
            <a:r>
              <a:rPr lang="de-DE"/>
              <a:t>Bewegung</a:t>
            </a:r>
            <a:endParaRPr lang="de-DE" dirty="0"/>
          </a:p>
        </p:txBody>
      </p:sp>
    </p:spTree>
    <p:extLst>
      <p:ext uri="{BB962C8B-B14F-4D97-AF65-F5344CB8AC3E}">
        <p14:creationId xmlns:p14="http://schemas.microsoft.com/office/powerpoint/2010/main" val="1764958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4"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Bewegung </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Bewegung zieht die Blicke auf sich</a:t>
            </a:r>
            <a:endParaRPr lang="de-CH" dirty="0"/>
          </a:p>
        </p:txBody>
      </p:sp>
      <p:sp>
        <p:nvSpPr>
          <p:cNvPr id="14" name="Textfeld 13">
            <a:extLst>
              <a:ext uri="{FF2B5EF4-FFF2-40B4-BE49-F238E27FC236}">
                <a16:creationId xmlns:a16="http://schemas.microsoft.com/office/drawing/2014/main" id="{1880BEEF-9F30-4E95-A555-8D076DACCBDD}"/>
              </a:ext>
            </a:extLst>
          </p:cNvPr>
          <p:cNvSpPr txBox="1"/>
          <p:nvPr/>
        </p:nvSpPr>
        <p:spPr>
          <a:xfrm>
            <a:off x="7163021" y="1072837"/>
            <a:ext cx="162018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Digital Out </a:t>
            </a:r>
            <a:r>
              <a:rPr kumimoji="0" lang="de-DE" sz="950" b="0" i="0" u="none" strike="noStrike" kern="1200" cap="none" spc="0" normalizeH="0" baseline="0" noProof="0" dirty="0" err="1">
                <a:ln>
                  <a:noFill/>
                </a:ln>
                <a:solidFill>
                  <a:srgbClr val="000000"/>
                </a:solidFill>
                <a:effectLst/>
                <a:uLnTx/>
                <a:uFillTx/>
                <a:latin typeface="Arial"/>
                <a:ea typeface="+mn-ea"/>
                <a:cs typeface="+mn-cs"/>
              </a:rPr>
              <a:t>of</a:t>
            </a:r>
            <a:r>
              <a:rPr kumimoji="0" lang="de-DE" sz="950" b="0" i="0" u="none" strike="noStrike" kern="1200" cap="none" spc="0" normalizeH="0" baseline="0" noProof="0" dirty="0">
                <a:ln>
                  <a:noFill/>
                </a:ln>
                <a:solidFill>
                  <a:srgbClr val="000000"/>
                </a:solidFill>
                <a:effectLst/>
                <a:uLnTx/>
                <a:uFillTx/>
                <a:latin typeface="Arial"/>
                <a:ea typeface="+mn-ea"/>
                <a:cs typeface="+mn-cs"/>
              </a:rPr>
              <a:t> Home Spots «leicht animiert </a:t>
            </a:r>
            <a:r>
              <a:rPr kumimoji="0" lang="de-DE" sz="950" b="0" i="0" u="none" strike="noStrike" kern="1200" cap="none" spc="0" normalizeH="0" baseline="0" noProof="0">
                <a:ln>
                  <a:noFill/>
                </a:ln>
                <a:solidFill>
                  <a:srgbClr val="000000"/>
                </a:solidFill>
                <a:effectLst/>
                <a:uLnTx/>
                <a:uFillTx/>
                <a:latin typeface="Arial"/>
                <a:ea typeface="+mn-ea"/>
                <a:cs typeface="+mn-cs"/>
              </a:rPr>
              <a:t>oder full motion</a:t>
            </a:r>
            <a:r>
              <a:rPr kumimoji="0" lang="de-DE" sz="950" b="0" i="0" u="none" strike="noStrike" kern="1200" cap="none" spc="0" normalizeH="0" baseline="0" noProof="0" dirty="0">
                <a:ln>
                  <a:noFill/>
                </a:ln>
                <a:solidFill>
                  <a:srgbClr val="000000"/>
                </a:solidFill>
                <a:effectLst/>
                <a:uLnTx/>
                <a:uFillTx/>
                <a:latin typeface="Arial"/>
                <a:ea typeface="+mn-ea"/>
                <a:cs typeface="+mn-cs"/>
              </a:rPr>
              <a:t>» </a:t>
            </a:r>
            <a:r>
              <a:rPr kumimoji="0" lang="de-DE" sz="950" b="0" i="0" u="none" strike="noStrike" kern="1200" cap="none" spc="0" normalizeH="0" baseline="0" noProof="0">
                <a:ln>
                  <a:noFill/>
                </a:ln>
                <a:solidFill>
                  <a:srgbClr val="000000"/>
                </a:solidFill>
                <a:effectLst/>
                <a:uLnTx/>
                <a:uFillTx/>
                <a:latin typeface="Arial"/>
                <a:ea typeface="+mn-ea"/>
                <a:cs typeface="+mn-cs"/>
              </a:rPr>
              <a:t>ziehen die Blicke </a:t>
            </a:r>
            <a:r>
              <a:rPr kumimoji="0" lang="de-DE" sz="950" b="0" i="0" u="none" strike="noStrike" kern="1200" cap="none" spc="0" normalizeH="0" baseline="0" noProof="0" dirty="0">
                <a:ln>
                  <a:noFill/>
                </a:ln>
                <a:solidFill>
                  <a:srgbClr val="000000"/>
                </a:solidFill>
                <a:effectLst/>
                <a:uLnTx/>
                <a:uFillTx/>
                <a:latin typeface="Arial"/>
                <a:ea typeface="+mn-ea"/>
                <a:cs typeface="+mn-cs"/>
              </a:rPr>
              <a:t>auf sich  </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6" name="L-Form 25">
            <a:extLst>
              <a:ext uri="{FF2B5EF4-FFF2-40B4-BE49-F238E27FC236}">
                <a16:creationId xmlns:a16="http://schemas.microsoft.com/office/drawing/2014/main" id="{B2E0BBAF-60B4-4A1E-805A-147275689A18}"/>
              </a:ext>
            </a:extLst>
          </p:cNvPr>
          <p:cNvSpPr/>
          <p:nvPr/>
        </p:nvSpPr>
        <p:spPr>
          <a:xfrm rot="18909701">
            <a:off x="7883111" y="1616611"/>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2" name="Grafik 21" descr="Ein Bild, das Platz enthält.&#10;&#10;Automatisch generierte Beschreibung">
            <a:extLst>
              <a:ext uri="{FF2B5EF4-FFF2-40B4-BE49-F238E27FC236}">
                <a16:creationId xmlns:a16="http://schemas.microsoft.com/office/drawing/2014/main" id="{74EE5BB9-9A5B-4F25-AD00-23FA51BE4212}"/>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347001" y="1852116"/>
            <a:ext cx="1257283" cy="2521591"/>
          </a:xfrm>
          <a:prstGeom prst="rect">
            <a:avLst/>
          </a:prstGeom>
        </p:spPr>
      </p:pic>
      <p:pic>
        <p:nvPicPr>
          <p:cNvPr id="24" name="Burger_gut">
            <a:hlinkClick r:id="" action="ppaction://media"/>
            <a:extLst>
              <a:ext uri="{FF2B5EF4-FFF2-40B4-BE49-F238E27FC236}">
                <a16:creationId xmlns:a16="http://schemas.microsoft.com/office/drawing/2014/main" id="{08E24E83-DC28-46B8-BD4B-3F8C454D8CB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7460945" y="1968067"/>
            <a:ext cx="1024335" cy="1820541"/>
          </a:xfrm>
          <a:prstGeom prst="rect">
            <a:avLst/>
          </a:prstGeom>
        </p:spPr>
      </p:pic>
      <p:pic>
        <p:nvPicPr>
          <p:cNvPr id="15" name="Grafik 14">
            <a:extLst>
              <a:ext uri="{FF2B5EF4-FFF2-40B4-BE49-F238E27FC236}">
                <a16:creationId xmlns:a16="http://schemas.microsoft.com/office/drawing/2014/main" id="{4ECE97E6-3ED4-4EC4-A7B1-46297F1D4A08}"/>
              </a:ext>
            </a:extLst>
          </p:cNvPr>
          <p:cNvPicPr>
            <a:picLocks noChangeAspect="1"/>
          </p:cNvPicPr>
          <p:nvPr/>
        </p:nvPicPr>
        <p:blipFill rotWithShape="1">
          <a:blip r:embed="rId7"/>
          <a:srcRect l="-183" r="82661" b="69200"/>
          <a:stretch/>
        </p:blipFill>
        <p:spPr>
          <a:xfrm>
            <a:off x="372968" y="1166102"/>
            <a:ext cx="1951348" cy="3434586"/>
          </a:xfrm>
          <a:prstGeom prst="rect">
            <a:avLst/>
          </a:prstGeom>
        </p:spPr>
      </p:pic>
      <p:pic>
        <p:nvPicPr>
          <p:cNvPr id="16" name="Grafik 15" descr="Ein Bild, das Auto enthält.&#10;&#10;Automatisch generierte Beschreibung">
            <a:extLst>
              <a:ext uri="{FF2B5EF4-FFF2-40B4-BE49-F238E27FC236}">
                <a16:creationId xmlns:a16="http://schemas.microsoft.com/office/drawing/2014/main" id="{DAB5F0CC-7C13-4B48-86C6-66EBCA0DF536}"/>
              </a:ext>
            </a:extLst>
          </p:cNvPr>
          <p:cNvPicPr>
            <a:picLocks noChangeAspect="1"/>
          </p:cNvPicPr>
          <p:nvPr/>
        </p:nvPicPr>
        <p:blipFill rotWithShape="1">
          <a:blip r:embed="rId8"/>
          <a:srcRect r="16287"/>
          <a:stretch/>
        </p:blipFill>
        <p:spPr>
          <a:xfrm flipH="1">
            <a:off x="-5465" y="2795010"/>
            <a:ext cx="3490459" cy="2047424"/>
          </a:xfrm>
          <a:prstGeom prst="rect">
            <a:avLst/>
          </a:prstGeom>
        </p:spPr>
      </p:pic>
      <p:sp>
        <p:nvSpPr>
          <p:cNvPr id="3" name="Parallelogramm 2">
            <a:extLst>
              <a:ext uri="{FF2B5EF4-FFF2-40B4-BE49-F238E27FC236}">
                <a16:creationId xmlns:a16="http://schemas.microsoft.com/office/drawing/2014/main" id="{5A42BABD-E116-4857-B9B9-97B5B5DAE5AD}"/>
              </a:ext>
            </a:extLst>
          </p:cNvPr>
          <p:cNvSpPr/>
          <p:nvPr/>
        </p:nvSpPr>
        <p:spPr>
          <a:xfrm>
            <a:off x="4932040" y="4643314"/>
            <a:ext cx="2970468" cy="199120"/>
          </a:xfrm>
          <a:prstGeom prst="parallelogram">
            <a:avLst/>
          </a:prstGeom>
          <a:solidFill>
            <a:srgbClr val="FFC72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Parallelogramm 20">
            <a:extLst>
              <a:ext uri="{FF2B5EF4-FFF2-40B4-BE49-F238E27FC236}">
                <a16:creationId xmlns:a16="http://schemas.microsoft.com/office/drawing/2014/main" id="{EB33A15C-9A80-4F6F-9953-B9FCA75C1466}"/>
              </a:ext>
            </a:extLst>
          </p:cNvPr>
          <p:cNvSpPr/>
          <p:nvPr/>
        </p:nvSpPr>
        <p:spPr>
          <a:xfrm>
            <a:off x="4861975" y="4913177"/>
            <a:ext cx="2970468" cy="199120"/>
          </a:xfrm>
          <a:prstGeom prst="parallelogram">
            <a:avLst/>
          </a:prstGeom>
          <a:solidFill>
            <a:srgbClr val="FFC72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27" name="Grafik 26" descr="Ein Bild, das Person, darstellend, Anzug, Linie enthält.&#10;&#10;Automatisch generierte Beschreibung">
            <a:extLst>
              <a:ext uri="{FF2B5EF4-FFF2-40B4-BE49-F238E27FC236}">
                <a16:creationId xmlns:a16="http://schemas.microsoft.com/office/drawing/2014/main" id="{641CF78A-1878-4F8B-B9E6-890ECE4CF08F}"/>
              </a:ext>
            </a:extLst>
          </p:cNvPr>
          <p:cNvPicPr>
            <a:picLocks noChangeAspect="1"/>
          </p:cNvPicPr>
          <p:nvPr/>
        </p:nvPicPr>
        <p:blipFill rotWithShape="1">
          <a:blip r:embed="rId9"/>
          <a:srcRect l="83589" b="51509"/>
          <a:stretch/>
        </p:blipFill>
        <p:spPr>
          <a:xfrm flipH="1">
            <a:off x="6222207" y="2009237"/>
            <a:ext cx="977704" cy="246917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42159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4"/>
                                        </p:tgtEl>
                                      </p:cBhvr>
                                    </p:cmd>
                                  </p:childTnLst>
                                </p:cTn>
                              </p:par>
                            </p:childTnLst>
                          </p:cTn>
                        </p:par>
                      </p:childTnLst>
                    </p:cTn>
                  </p:par>
                </p:childTnLst>
              </p:cTn>
              <p:nextCondLst>
                <p:cond evt="onClick" delay="0">
                  <p:tgtEl>
                    <p:spTgt spid="24"/>
                  </p:tgtEl>
                </p:cond>
              </p:nextCondLst>
            </p:seq>
            <p:video>
              <p:cMediaNode vol="80000">
                <p:cTn id="12" repeatCount="indefinite" fill="hold" display="0">
                  <p:stCondLst>
                    <p:cond delay="indefinite"/>
                  </p:stCondLst>
                </p:cTn>
                <p:tgtEl>
                  <p:spTgt spid="2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4"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Bewegung</a:t>
            </a:r>
            <a:endParaRPr lang="de-CH"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830008"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«Wir schauen dahin, wo Bewegung stattfindet.»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Bewegung führt evolutionsbiologisch dazu, dass wir hinschauen, um zu sehen was es ist. </a:t>
            </a:r>
            <a:br>
              <a:rPr kumimoji="0" lang="de-CH" sz="1200" b="0" i="0" u="none" strike="noStrike" kern="1200" cap="none" spc="0" normalizeH="0" baseline="0" noProof="0" dirty="0">
                <a:ln>
                  <a:noFill/>
                </a:ln>
                <a:solidFill>
                  <a:srgbClr val="6D001D"/>
                </a:solidFill>
                <a:effectLst/>
                <a:uLnTx/>
                <a:uFillTx/>
                <a:latin typeface="Arial"/>
                <a:ea typeface="+mn-ea"/>
                <a:cs typeface="+mn-cs"/>
              </a:rPr>
            </a:br>
            <a:endParaRPr kumimoji="0" lang="de-CH"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Bewegtbild ist ein Gewinnbringer, besonders wenn die Digitalflächen gross und die Werbung bewegt ist. Wie die Forschung AM4DOOH eindrücklich zeigt, ziehen Digital Out </a:t>
            </a:r>
            <a:r>
              <a:rPr kumimoji="0" lang="de-CH" sz="1000" b="0" i="0" u="none" strike="noStrike" kern="1200" cap="none" spc="0" normalizeH="0" baseline="0" noProof="0" dirty="0" err="1">
                <a:ln>
                  <a:noFill/>
                </a:ln>
                <a:solidFill>
                  <a:srgbClr val="000000"/>
                </a:solidFill>
                <a:effectLst/>
                <a:uLnTx/>
                <a:uFillTx/>
                <a:latin typeface="Arial"/>
                <a:ea typeface="+mn-ea"/>
                <a:cs typeface="+mn-cs"/>
              </a:rPr>
              <a:t>of</a:t>
            </a:r>
            <a:r>
              <a:rPr kumimoji="0" lang="de-CH" sz="1000" b="0" i="0" u="none" strike="noStrike" kern="1200" cap="none" spc="0" normalizeH="0" baseline="0" noProof="0" dirty="0">
                <a:ln>
                  <a:noFill/>
                </a:ln>
                <a:solidFill>
                  <a:srgbClr val="000000"/>
                </a:solidFill>
                <a:effectLst/>
                <a:uLnTx/>
                <a:uFillTx/>
                <a:latin typeface="Arial"/>
                <a:ea typeface="+mn-ea"/>
                <a:cs typeface="+mn-cs"/>
              </a:rPr>
              <a:t> Home-Spots auf </a:t>
            </a:r>
            <a:r>
              <a:rPr kumimoji="0" lang="de-CH" sz="1000" b="0" i="0" u="none" strike="noStrike" kern="1200" cap="none" spc="0" normalizeH="0" baseline="0" noProof="0" dirty="0" err="1">
                <a:ln>
                  <a:noFill/>
                </a:ln>
                <a:solidFill>
                  <a:srgbClr val="000000"/>
                </a:solidFill>
                <a:effectLst/>
                <a:uLnTx/>
                <a:uFillTx/>
                <a:latin typeface="Arial"/>
                <a:ea typeface="+mn-ea"/>
                <a:cs typeface="+mn-cs"/>
              </a:rPr>
              <a:t>ePanels</a:t>
            </a:r>
            <a:r>
              <a:rPr kumimoji="0" lang="de-CH" sz="1000" b="0" i="0" u="none" strike="noStrike" kern="1200" cap="none" spc="0" normalizeH="0" baseline="0" noProof="0" dirty="0">
                <a:ln>
                  <a:noFill/>
                </a:ln>
                <a:solidFill>
                  <a:srgbClr val="000000"/>
                </a:solidFill>
                <a:effectLst/>
                <a:uLnTx/>
                <a:uFillTx/>
                <a:latin typeface="Arial"/>
                <a:ea typeface="+mn-ea"/>
                <a:cs typeface="+mn-cs"/>
              </a:rPr>
              <a:t> und </a:t>
            </a:r>
            <a:r>
              <a:rPr kumimoji="0" lang="de-CH" sz="1000" b="0" i="0" u="none" strike="noStrike" kern="1200" cap="none" spc="0" normalizeH="0" baseline="0" noProof="0" dirty="0" err="1">
                <a:ln>
                  <a:noFill/>
                </a:ln>
                <a:solidFill>
                  <a:srgbClr val="000000"/>
                </a:solidFill>
                <a:effectLst/>
                <a:uLnTx/>
                <a:uFillTx/>
                <a:latin typeface="Arial"/>
                <a:ea typeface="+mn-ea"/>
                <a:cs typeface="+mn-cs"/>
              </a:rPr>
              <a:t>eBoards</a:t>
            </a:r>
            <a:r>
              <a:rPr kumimoji="0" lang="de-CH" sz="1000" b="0" i="0" u="none" strike="noStrike" kern="1200" cap="none" spc="0" normalizeH="0" baseline="0" noProof="0" dirty="0">
                <a:ln>
                  <a:noFill/>
                </a:ln>
                <a:solidFill>
                  <a:srgbClr val="000000"/>
                </a:solidFill>
                <a:effectLst/>
                <a:uLnTx/>
                <a:uFillTx/>
                <a:latin typeface="Arial"/>
                <a:ea typeface="+mn-ea"/>
                <a:cs typeface="+mn-cs"/>
              </a:rPr>
              <a:t> die Blicke nicht nur stärker – sondern sogar öfter und länger auf sich. </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CH"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CH" sz="1000" b="0" i="0" u="none" strike="noStrike" kern="1200" cap="none" spc="0" normalizeH="0" baseline="0" noProof="0" dirty="0">
                <a:ln>
                  <a:noFill/>
                </a:ln>
                <a:solidFill>
                  <a:srgbClr val="000000"/>
                </a:solidFill>
                <a:effectLst/>
                <a:uLnTx/>
                <a:uFillTx/>
                <a:latin typeface="Arial"/>
                <a:ea typeface="+mn-ea"/>
                <a:cs typeface="+mn-cs"/>
              </a:rPr>
              <a:t>: </a:t>
            </a:r>
            <a:r>
              <a:rPr lang="de-CH" sz="1000" dirty="0">
                <a:solidFill>
                  <a:srgbClr val="000000"/>
                </a:solidFill>
                <a:latin typeface="Arial"/>
              </a:rPr>
              <a:t>Gestalten Sie Ihre Digital Out </a:t>
            </a:r>
            <a:r>
              <a:rPr lang="de-CH" sz="1000" dirty="0" err="1">
                <a:solidFill>
                  <a:srgbClr val="000000"/>
                </a:solidFill>
                <a:latin typeface="Arial"/>
              </a:rPr>
              <a:t>of</a:t>
            </a:r>
            <a:r>
              <a:rPr lang="de-CH" sz="1000" dirty="0">
                <a:solidFill>
                  <a:srgbClr val="000000"/>
                </a:solidFill>
                <a:latin typeface="Arial"/>
              </a:rPr>
              <a:t> Home-Spots nach den bereits bekannten Plakatgestaltungs-Regeln, und sorgen Sie durch gezielte Bewegung für noch mehr Beachtung Ihrer Werbebotschaft. </a:t>
            </a:r>
            <a:endParaRPr kumimoji="0" lang="de-CH"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3" name="Grafik 12" descr="Ein Bild, das Platz enthält.&#10;&#10;Automatisch generierte Beschreibung">
            <a:extLst>
              <a:ext uri="{FF2B5EF4-FFF2-40B4-BE49-F238E27FC236}">
                <a16:creationId xmlns:a16="http://schemas.microsoft.com/office/drawing/2014/main" id="{976A609D-163B-4994-B371-A0AA28F704B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347001" y="1852116"/>
            <a:ext cx="1257283" cy="2521591"/>
          </a:xfrm>
          <a:prstGeom prst="rect">
            <a:avLst/>
          </a:prstGeom>
        </p:spPr>
      </p:pic>
      <p:pic>
        <p:nvPicPr>
          <p:cNvPr id="15" name="Burger_gut">
            <a:hlinkClick r:id="" action="ppaction://media"/>
            <a:extLst>
              <a:ext uri="{FF2B5EF4-FFF2-40B4-BE49-F238E27FC236}">
                <a16:creationId xmlns:a16="http://schemas.microsoft.com/office/drawing/2014/main" id="{7FFACCA8-C0A2-4F95-8A5E-C01EB8C664D0}"/>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7460945" y="1968067"/>
            <a:ext cx="1024335" cy="1820541"/>
          </a:xfrm>
          <a:prstGeom prst="rect">
            <a:avLst/>
          </a:prstGeom>
        </p:spPr>
      </p:pic>
    </p:spTree>
    <p:extLst>
      <p:ext uri="{BB962C8B-B14F-4D97-AF65-F5344CB8AC3E}">
        <p14:creationId xmlns:p14="http://schemas.microsoft.com/office/powerpoint/2010/main" val="3419922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5"/>
                                        </p:tgtEl>
                                      </p:cBhvr>
                                    </p:cmd>
                                  </p:childTnLst>
                                </p:cTn>
                              </p:par>
                            </p:childTnLst>
                          </p:cTn>
                        </p:par>
                      </p:childTnLst>
                    </p:cTn>
                  </p:par>
                </p:childTnLst>
              </p:cTn>
              <p:nextCondLst>
                <p:cond evt="onClick" delay="0">
                  <p:tgtEl>
                    <p:spTgt spid="15"/>
                  </p:tgtEl>
                </p:cond>
              </p:nextCondLst>
            </p:seq>
            <p:video>
              <p:cMediaNode vol="80000">
                <p:cTn id="12" repeatCount="indefinite" fill="hold" display="0">
                  <p:stCondLst>
                    <p:cond delay="indefinite"/>
                  </p:stCondLst>
                </p:cTn>
                <p:tgtEl>
                  <p:spTgt spid="15"/>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Aufmerksamkeits-Element Nr. 3</a:t>
            </a:r>
            <a:br>
              <a:rPr lang="de-DE"/>
            </a:br>
            <a:r>
              <a:rPr lang="de-DE"/>
              <a:t>Aussergewöhnliches</a:t>
            </a:r>
            <a:endParaRPr lang="de-DE" dirty="0"/>
          </a:p>
        </p:txBody>
      </p:sp>
    </p:spTree>
    <p:extLst>
      <p:ext uri="{BB962C8B-B14F-4D97-AF65-F5344CB8AC3E}">
        <p14:creationId xmlns:p14="http://schemas.microsoft.com/office/powerpoint/2010/main" val="318643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 name="Grafik 19" descr="Ein Bild, das draußen, Natur, Wolke enthält.&#10;&#10;Automatisch generierte Beschreibung">
            <a:extLst>
              <a:ext uri="{FF2B5EF4-FFF2-40B4-BE49-F238E27FC236}">
                <a16:creationId xmlns:a16="http://schemas.microsoft.com/office/drawing/2014/main" id="{1E889E1B-B01F-4268-AF81-60E276FDCB0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5464" y="1029240"/>
            <a:ext cx="9144000" cy="3124567"/>
          </a:xfrm>
          <a:prstGeom prst="rect">
            <a:avLst/>
          </a:prstGeom>
        </p:spPr>
      </p:pic>
      <p:pic>
        <p:nvPicPr>
          <p:cNvPr id="18" name="Grafik 17">
            <a:extLst>
              <a:ext uri="{FF2B5EF4-FFF2-40B4-BE49-F238E27FC236}">
                <a16:creationId xmlns:a16="http://schemas.microsoft.com/office/drawing/2014/main" id="{D34D95DB-D852-4B03-A6BA-6CFDDEC3F5F0}"/>
              </a:ext>
            </a:extLst>
          </p:cNvPr>
          <p:cNvPicPr>
            <a:picLocks noChangeAspect="1"/>
          </p:cNvPicPr>
          <p:nvPr/>
        </p:nvPicPr>
        <p:blipFill rotWithShape="1">
          <a:blip r:embed="rId3"/>
          <a:srcRect l="-183" r="82661" b="69200"/>
          <a:stretch/>
        </p:blipFill>
        <p:spPr>
          <a:xfrm>
            <a:off x="372968" y="1166102"/>
            <a:ext cx="1951348" cy="3434586"/>
          </a:xfrm>
          <a:prstGeom prst="rect">
            <a:avLst/>
          </a:prstGeom>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Aussergewöhnliches</a:t>
            </a:r>
            <a:br>
              <a:rPr kumimoji="0" lang="de-CH" sz="2400" b="0" i="0" u="none" strike="noStrike" kern="1200" cap="none" spc="0" normalizeH="0" baseline="0" noProof="0">
                <a:ln>
                  <a:noFill/>
                </a:ln>
                <a:solidFill>
                  <a:srgbClr val="C3141E"/>
                </a:solidFill>
                <a:effectLst/>
                <a:uLnTx/>
                <a:uFillTx/>
                <a:latin typeface="Arial"/>
                <a:ea typeface="+mj-ea"/>
                <a:cs typeface="Arial"/>
              </a:rPr>
            </a:br>
            <a:r>
              <a:rPr lang="de-DE" sz="1400">
                <a:solidFill>
                  <a:srgbClr val="C3141E"/>
                </a:solidFill>
              </a:rPr>
              <a:t>Abweichungen zum Gewohnten fallen uns auf</a:t>
            </a:r>
            <a:endParaRPr lang="de-CH" dirty="0"/>
          </a:p>
        </p:txBody>
      </p:sp>
      <p:pic>
        <p:nvPicPr>
          <p:cNvPr id="23" name="Grafik 22" descr="Ein Bild, das Luft, ausführend, Fahrrad, mehrere enthält.&#10;&#10;Automatisch generierte Beschreibung">
            <a:extLst>
              <a:ext uri="{FF2B5EF4-FFF2-40B4-BE49-F238E27FC236}">
                <a16:creationId xmlns:a16="http://schemas.microsoft.com/office/drawing/2014/main" id="{02139E56-5186-4EE6-966F-4ADE9AC65ED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22373" y="2211710"/>
            <a:ext cx="2784787" cy="2614985"/>
          </a:xfrm>
          <a:prstGeom prst="rect">
            <a:avLst/>
          </a:prstGeom>
          <a:effectLst>
            <a:outerShdw blurRad="50800" dist="38100" dir="2700000" algn="tl" rotWithShape="0">
              <a:prstClr val="black">
                <a:alpha val="40000"/>
              </a:prstClr>
            </a:outerShdw>
          </a:effectLst>
        </p:spPr>
      </p:pic>
      <p:sp>
        <p:nvSpPr>
          <p:cNvPr id="31" name="Textfeld 30">
            <a:extLst>
              <a:ext uri="{FF2B5EF4-FFF2-40B4-BE49-F238E27FC236}">
                <a16:creationId xmlns:a16="http://schemas.microsoft.com/office/drawing/2014/main" id="{B064877D-5124-4735-81F7-95C5E2519630}"/>
              </a:ext>
            </a:extLst>
          </p:cNvPr>
          <p:cNvSpPr txBox="1"/>
          <p:nvPr/>
        </p:nvSpPr>
        <p:spPr>
          <a:xfrm>
            <a:off x="5623165" y="1205370"/>
            <a:ext cx="263203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Sujets die von der Norm bzw. von bekannten Mustern abweichen, erregen unsere Aufmerksamkeit</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33" name="L-Form 32">
            <a:extLst>
              <a:ext uri="{FF2B5EF4-FFF2-40B4-BE49-F238E27FC236}">
                <a16:creationId xmlns:a16="http://schemas.microsoft.com/office/drawing/2014/main" id="{C268FED4-371F-42FF-AFF4-3DF3A2845869}"/>
              </a:ext>
            </a:extLst>
          </p:cNvPr>
          <p:cNvSpPr/>
          <p:nvPr/>
        </p:nvSpPr>
        <p:spPr>
          <a:xfrm rot="18909701">
            <a:off x="6849180" y="1653114"/>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4" name="Grafik 3">
            <a:extLst>
              <a:ext uri="{FF2B5EF4-FFF2-40B4-BE49-F238E27FC236}">
                <a16:creationId xmlns:a16="http://schemas.microsoft.com/office/drawing/2014/main" id="{3622E4A4-01E2-4AE1-AF86-9DE80E5B276C}"/>
              </a:ext>
            </a:extLst>
          </p:cNvPr>
          <p:cNvPicPr>
            <a:picLocks noChangeAspect="1"/>
          </p:cNvPicPr>
          <p:nvPr/>
        </p:nvPicPr>
        <p:blipFill rotWithShape="1">
          <a:blip r:embed="rId5"/>
          <a:srcRect b="12883"/>
          <a:stretch/>
        </p:blipFill>
        <p:spPr>
          <a:xfrm>
            <a:off x="5220072" y="1888072"/>
            <a:ext cx="3438216" cy="2442214"/>
          </a:xfrm>
          <a:prstGeom prst="rect">
            <a:avLst/>
          </a:prstGeom>
        </p:spPr>
      </p:pic>
      <p:pic>
        <p:nvPicPr>
          <p:cNvPr id="7" name="Grafik 6" descr="Ein Bild, das Text, Hund enthält.&#10;&#10;Automatisch generierte Beschreibung">
            <a:extLst>
              <a:ext uri="{FF2B5EF4-FFF2-40B4-BE49-F238E27FC236}">
                <a16:creationId xmlns:a16="http://schemas.microsoft.com/office/drawing/2014/main" id="{987A0BEF-B977-4745-BDEB-C00810D0F11D}"/>
              </a:ext>
            </a:extLst>
          </p:cNvPr>
          <p:cNvPicPr>
            <a:picLocks noChangeAspect="1"/>
          </p:cNvPicPr>
          <p:nvPr/>
        </p:nvPicPr>
        <p:blipFill>
          <a:blip r:embed="rId6"/>
          <a:stretch>
            <a:fillRect/>
          </a:stretch>
        </p:blipFill>
        <p:spPr>
          <a:xfrm>
            <a:off x="5370859" y="1942879"/>
            <a:ext cx="3089698" cy="1472454"/>
          </a:xfrm>
          <a:prstGeom prst="rect">
            <a:avLst/>
          </a:prstGeom>
        </p:spPr>
      </p:pic>
      <p:pic>
        <p:nvPicPr>
          <p:cNvPr id="16" name="Grafik 15" descr="Ein Bild, das Person, darstellend, Gruppe, Tänzer enthält.&#10;&#10;Automatisch generierte Beschreibung">
            <a:extLst>
              <a:ext uri="{FF2B5EF4-FFF2-40B4-BE49-F238E27FC236}">
                <a16:creationId xmlns:a16="http://schemas.microsoft.com/office/drawing/2014/main" id="{E280F142-32D8-4FB0-8266-3D904272554D}"/>
              </a:ext>
            </a:extLst>
          </p:cNvPr>
          <p:cNvPicPr>
            <a:picLocks noChangeAspect="1"/>
          </p:cNvPicPr>
          <p:nvPr/>
        </p:nvPicPr>
        <p:blipFill rotWithShape="1">
          <a:blip r:embed="rId7"/>
          <a:srcRect l="61932" r="18184" b="50000"/>
          <a:stretch/>
        </p:blipFill>
        <p:spPr>
          <a:xfrm>
            <a:off x="4505321" y="1965368"/>
            <a:ext cx="1035049" cy="2571750"/>
          </a:xfrm>
          <a:prstGeom prst="rect">
            <a:avLst/>
          </a:prstGeom>
        </p:spPr>
      </p:pic>
      <p:pic>
        <p:nvPicPr>
          <p:cNvPr id="17" name="Grafik 16" descr="Ein Bild, das Luft, ausführend, Fahrrad, mehrere enthält.&#10;&#10;Automatisch generierte Beschreibung">
            <a:extLst>
              <a:ext uri="{FF2B5EF4-FFF2-40B4-BE49-F238E27FC236}">
                <a16:creationId xmlns:a16="http://schemas.microsoft.com/office/drawing/2014/main" id="{DA7C49F8-35B7-4E0A-9810-2F520DF0AC71}"/>
              </a:ext>
            </a:extLst>
          </p:cNvPr>
          <p:cNvPicPr>
            <a:picLocks noChangeAspect="1"/>
          </p:cNvPicPr>
          <p:nvPr/>
        </p:nvPicPr>
        <p:blipFill rotWithShape="1">
          <a:blip r:embed="rId8"/>
          <a:srcRect l="86506" t="27251" b="51938"/>
          <a:stretch/>
        </p:blipFill>
        <p:spPr>
          <a:xfrm rot="21376261">
            <a:off x="3935562" y="3488815"/>
            <a:ext cx="1233858" cy="93241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14198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Aussergewöhnliches </a:t>
            </a:r>
            <a:endParaRPr lang="de-CH"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541976"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«Was uns auffällt, ist der Unterschied.»</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Das Gehirn liebt das Bekannte, achtet jedoch auf Unterschiede. Deshalb weckt Überraschendes und Aussergewöhnliches unsere Aufmerksamkeit.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Die Aufmerksamkeit steigern vor allem farbige, grosse, helle und eben auch neuartige Reize, die von bekannten und gelernten Mustern abweichen. Dies weckt unser Interesse und unsere Neugier. </a:t>
            </a:r>
            <a:r>
              <a:rPr kumimoji="0" lang="de-DE" sz="1000" b="0" i="0" u="none" strike="noStrike" kern="1200" cap="none" spc="0" normalizeH="0" baseline="0" noProof="0" dirty="0">
                <a:ln>
                  <a:noFill/>
                </a:ln>
                <a:solidFill>
                  <a:srgbClr val="000000"/>
                </a:solidFill>
                <a:effectLst/>
                <a:uLnTx/>
                <a:uFillTx/>
                <a:latin typeface="Arial"/>
                <a:ea typeface="+mn-ea"/>
                <a:cs typeface="+mn-cs"/>
              </a:rPr>
              <a:t>Auch Störer erfüllen im weitesten Sinne diesen Aufmerksamkeit-steigernden Effekt.</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DE"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Weichen Sie mal von der Norm ab, und gewinnen Sie mit einer </a:t>
            </a:r>
            <a:r>
              <a:rPr kumimoji="0" lang="de-CH" sz="1000" b="0" i="0" u="none" strike="noStrike" kern="1200" cap="none" spc="0" normalizeH="0" baseline="0" dirty="0">
                <a:ln>
                  <a:noFill/>
                </a:ln>
                <a:solidFill>
                  <a:srgbClr val="000000"/>
                </a:solidFill>
                <a:effectLst/>
                <a:uLnTx/>
                <a:uFillTx/>
                <a:latin typeface="Arial"/>
                <a:ea typeface="+mn-ea"/>
                <a:cs typeface="+mn-cs"/>
              </a:rPr>
              <a:t>aussergewöhnlichen</a:t>
            </a:r>
            <a:r>
              <a:rPr kumimoji="0" lang="de-DE" sz="1000" b="0" i="0" u="none" strike="noStrike" kern="1200" cap="none" spc="0" normalizeH="0" baseline="0" noProof="0" dirty="0">
                <a:ln>
                  <a:noFill/>
                </a:ln>
                <a:solidFill>
                  <a:srgbClr val="000000"/>
                </a:solidFill>
                <a:effectLst/>
                <a:uLnTx/>
                <a:uFillTx/>
                <a:latin typeface="Arial"/>
                <a:ea typeface="+mn-ea"/>
                <a:cs typeface="+mn-cs"/>
              </a:rPr>
              <a:t> Gestaltung mehr Aufmerksamkeit. Ein beliebtes und gern eingesetztes Stilmittel sind Störer, die sich ebenfalls gut eignen, um ein Muster zu unterbrechen und die Blicke auf sich zu ziehen.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3" name="Grafik 12">
            <a:extLst>
              <a:ext uri="{FF2B5EF4-FFF2-40B4-BE49-F238E27FC236}">
                <a16:creationId xmlns:a16="http://schemas.microsoft.com/office/drawing/2014/main" id="{E33D1630-4855-40D8-8EFD-22D593294A6C}"/>
              </a:ext>
            </a:extLst>
          </p:cNvPr>
          <p:cNvPicPr>
            <a:picLocks noChangeAspect="1"/>
          </p:cNvPicPr>
          <p:nvPr/>
        </p:nvPicPr>
        <p:blipFill rotWithShape="1">
          <a:blip r:embed="rId3"/>
          <a:srcRect b="12883"/>
          <a:stretch/>
        </p:blipFill>
        <p:spPr>
          <a:xfrm>
            <a:off x="5220072" y="1888072"/>
            <a:ext cx="3438216" cy="2442214"/>
          </a:xfrm>
          <a:prstGeom prst="rect">
            <a:avLst/>
          </a:prstGeom>
        </p:spPr>
      </p:pic>
      <p:pic>
        <p:nvPicPr>
          <p:cNvPr id="9" name="Grafik 8" descr="Ein Bild, das Text, Hund enthält.&#10;&#10;Automatisch generierte Beschreibung">
            <a:extLst>
              <a:ext uri="{FF2B5EF4-FFF2-40B4-BE49-F238E27FC236}">
                <a16:creationId xmlns:a16="http://schemas.microsoft.com/office/drawing/2014/main" id="{00A7FAD0-B932-417B-BD0E-C72914ABAD93}"/>
              </a:ext>
            </a:extLst>
          </p:cNvPr>
          <p:cNvPicPr>
            <a:picLocks noChangeAspect="1"/>
          </p:cNvPicPr>
          <p:nvPr/>
        </p:nvPicPr>
        <p:blipFill>
          <a:blip r:embed="rId4"/>
          <a:stretch>
            <a:fillRect/>
          </a:stretch>
        </p:blipFill>
        <p:spPr>
          <a:xfrm>
            <a:off x="5370859" y="1942879"/>
            <a:ext cx="3089698" cy="1472454"/>
          </a:xfrm>
          <a:prstGeom prst="rect">
            <a:avLst/>
          </a:prstGeom>
        </p:spPr>
      </p:pic>
    </p:spTree>
    <p:extLst>
      <p:ext uri="{BB962C8B-B14F-4D97-AF65-F5344CB8AC3E}">
        <p14:creationId xmlns:p14="http://schemas.microsoft.com/office/powerpoint/2010/main" val="2255286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Aufmerksamkeits-Element Nr. 4</a:t>
            </a:r>
            <a:br>
              <a:rPr lang="de-DE"/>
            </a:br>
            <a:r>
              <a:rPr lang="de-DE"/>
              <a:t>Relevanz</a:t>
            </a:r>
            <a:endParaRPr lang="de-DE" dirty="0"/>
          </a:p>
        </p:txBody>
      </p:sp>
    </p:spTree>
    <p:extLst>
      <p:ext uri="{BB962C8B-B14F-4D97-AF65-F5344CB8AC3E}">
        <p14:creationId xmlns:p14="http://schemas.microsoft.com/office/powerpoint/2010/main" val="276093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18" name="Grafik 17" descr="Ein Bild, das Text, Pflanze, Blatt enthält.&#10;&#10;Automatisch generierte Beschreibung">
            <a:extLst>
              <a:ext uri="{FF2B5EF4-FFF2-40B4-BE49-F238E27FC236}">
                <a16:creationId xmlns:a16="http://schemas.microsoft.com/office/drawing/2014/main" id="{C5CAF617-8FC5-436A-BC60-48E15C5D85A0}"/>
              </a:ext>
            </a:extLst>
          </p:cNvPr>
          <p:cNvPicPr>
            <a:picLocks noChangeAspect="1"/>
          </p:cNvPicPr>
          <p:nvPr/>
        </p:nvPicPr>
        <p:blipFill rotWithShape="1">
          <a:blip r:embed="rId3"/>
          <a:srcRect t="57179"/>
          <a:stretch/>
        </p:blipFill>
        <p:spPr>
          <a:xfrm>
            <a:off x="-9438" y="3476981"/>
            <a:ext cx="4318286" cy="698441"/>
          </a:xfrm>
          <a:prstGeom prst="rect">
            <a:avLst/>
          </a:prstGeom>
        </p:spPr>
      </p:pic>
      <p:pic>
        <p:nvPicPr>
          <p:cNvPr id="19" name="Picture 4" descr="Blumen - Kostenlose Ökologie und umwelt Icons">
            <a:extLst>
              <a:ext uri="{FF2B5EF4-FFF2-40B4-BE49-F238E27FC236}">
                <a16:creationId xmlns:a16="http://schemas.microsoft.com/office/drawing/2014/main" id="{A6170DD9-37CF-4766-991E-F590F19E05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3106" y="3466209"/>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꽃 - 무료 자연개 아이콘">
            <a:extLst>
              <a:ext uri="{FF2B5EF4-FFF2-40B4-BE49-F238E27FC236}">
                <a16:creationId xmlns:a16="http://schemas.microsoft.com/office/drawing/2014/main" id="{BC348531-B5D6-4290-A08C-3C7F52C890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6422" y="3551544"/>
            <a:ext cx="278160" cy="278160"/>
          </a:xfrm>
          <a:prstGeom prst="rect">
            <a:avLst/>
          </a:prstGeom>
          <a:noFill/>
          <a:extLst>
            <a:ext uri="{909E8E84-426E-40DD-AFC4-6F175D3DCCD1}">
              <a14:hiddenFill xmlns:a14="http://schemas.microsoft.com/office/drawing/2010/main">
                <a:solidFill>
                  <a:srgbClr val="FFFFFF"/>
                </a:solidFill>
              </a14:hiddenFill>
            </a:ext>
          </a:extLst>
        </p:spPr>
      </p:pic>
      <p:pic>
        <p:nvPicPr>
          <p:cNvPr id="16" name="Grafik 15">
            <a:extLst>
              <a:ext uri="{FF2B5EF4-FFF2-40B4-BE49-F238E27FC236}">
                <a16:creationId xmlns:a16="http://schemas.microsoft.com/office/drawing/2014/main" id="{A3B8F47C-12A2-4B52-BC57-A2119D4541E7}"/>
              </a:ext>
            </a:extLst>
          </p:cNvPr>
          <p:cNvPicPr>
            <a:picLocks noChangeAspect="1"/>
          </p:cNvPicPr>
          <p:nvPr/>
        </p:nvPicPr>
        <p:blipFill rotWithShape="1">
          <a:blip r:embed="rId6"/>
          <a:srcRect l="4789" t="29804" r="75660" b="40438"/>
          <a:stretch/>
        </p:blipFill>
        <p:spPr>
          <a:xfrm>
            <a:off x="0" y="898415"/>
            <a:ext cx="2308820" cy="3559332"/>
          </a:xfrm>
          <a:prstGeom prst="rect">
            <a:avLst/>
          </a:prstGeom>
        </p:spPr>
      </p:pic>
      <p:pic>
        <p:nvPicPr>
          <p:cNvPr id="31" name="Grafik 30">
            <a:extLst>
              <a:ext uri="{FF2B5EF4-FFF2-40B4-BE49-F238E27FC236}">
                <a16:creationId xmlns:a16="http://schemas.microsoft.com/office/drawing/2014/main" id="{5283245D-D72B-4E2B-863A-A94EC66808B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Relevanz</a:t>
            </a:r>
            <a:br>
              <a:rPr kumimoji="0" lang="de-CH" sz="2400" b="0" i="0" u="none" strike="noStrike" kern="1200" cap="none" spc="0" normalizeH="0" baseline="0" noProof="0">
                <a:ln>
                  <a:noFill/>
                </a:ln>
                <a:solidFill>
                  <a:srgbClr val="C3141E"/>
                </a:solidFill>
                <a:effectLst/>
                <a:uLnTx/>
                <a:uFillTx/>
                <a:latin typeface="Arial"/>
                <a:ea typeface="+mj-ea"/>
                <a:cs typeface="Arial"/>
              </a:rPr>
            </a:br>
            <a:r>
              <a:rPr lang="de-DE" sz="1400">
                <a:solidFill>
                  <a:srgbClr val="C3141E"/>
                </a:solidFill>
              </a:rPr>
              <a:t>Bedürfnisse und Motive steuern unsere Wahrnehmung</a:t>
            </a:r>
            <a:endParaRPr lang="de-CH" dirty="0"/>
          </a:p>
        </p:txBody>
      </p:sp>
      <p:sp>
        <p:nvSpPr>
          <p:cNvPr id="14" name="Textfeld 13">
            <a:extLst>
              <a:ext uri="{FF2B5EF4-FFF2-40B4-BE49-F238E27FC236}">
                <a16:creationId xmlns:a16="http://schemas.microsoft.com/office/drawing/2014/main" id="{1880BEEF-9F30-4E95-A555-8D076DACCBDD}"/>
              </a:ext>
            </a:extLst>
          </p:cNvPr>
          <p:cNvSpPr txBox="1"/>
          <p:nvPr/>
        </p:nvSpPr>
        <p:spPr>
          <a:xfrm>
            <a:off x="6932854" y="1054462"/>
            <a:ext cx="1831019" cy="60214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Sind wir beispielsweise </a:t>
            </a:r>
            <a:r>
              <a:rPr kumimoji="0" lang="de-DE" sz="950" b="0" i="0" u="none" strike="noStrike" kern="1200" cap="none" spc="0" normalizeH="0" baseline="0" noProof="0">
                <a:ln>
                  <a:noFill/>
                </a:ln>
                <a:solidFill>
                  <a:srgbClr val="000000"/>
                </a:solidFill>
                <a:effectLst/>
                <a:uLnTx/>
                <a:uFillTx/>
                <a:latin typeface="Arial"/>
                <a:ea typeface="+mn-ea"/>
                <a:cs typeface="+mn-cs"/>
              </a:rPr>
              <a:t>«hungrig» oder «durstig</a:t>
            </a:r>
            <a:r>
              <a:rPr kumimoji="0" lang="de-DE" sz="950" b="0" i="0" u="none" strike="noStrike" kern="1200" cap="none" spc="0" normalizeH="0" baseline="0" noProof="0" dirty="0">
                <a:ln>
                  <a:noFill/>
                </a:ln>
                <a:solidFill>
                  <a:srgbClr val="000000"/>
                </a:solidFill>
                <a:effectLst/>
                <a:uLnTx/>
                <a:uFillTx/>
                <a:latin typeface="Arial"/>
                <a:ea typeface="+mn-ea"/>
                <a:cs typeface="+mn-cs"/>
              </a:rPr>
              <a:t>», fallen uns die passenden Werbebotschaften </a:t>
            </a:r>
            <a:r>
              <a:rPr kumimoji="0" lang="de-DE" sz="950" b="0" i="0" u="none" strike="noStrike" kern="1200" cap="none" spc="0" normalizeH="0" baseline="0" noProof="0">
                <a:ln>
                  <a:noFill/>
                </a:ln>
                <a:solidFill>
                  <a:srgbClr val="000000"/>
                </a:solidFill>
                <a:effectLst/>
                <a:uLnTx/>
                <a:uFillTx/>
                <a:latin typeface="Arial"/>
                <a:ea typeface="+mn-ea"/>
                <a:cs typeface="+mn-cs"/>
              </a:rPr>
              <a:t>noch mehr </a:t>
            </a:r>
            <a:r>
              <a:rPr kumimoji="0" lang="de-DE" sz="950" b="0" i="0" u="none" strike="noStrike" kern="1200" cap="none" spc="0" normalizeH="0" baseline="0" noProof="0" dirty="0">
                <a:ln>
                  <a:noFill/>
                </a:ln>
                <a:solidFill>
                  <a:srgbClr val="000000"/>
                </a:solidFill>
                <a:effectLst/>
                <a:uLnTx/>
                <a:uFillTx/>
                <a:latin typeface="Arial"/>
                <a:ea typeface="+mn-ea"/>
                <a:cs typeface="+mn-cs"/>
              </a:rPr>
              <a:t>auf</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6" name="L-Form 25">
            <a:extLst>
              <a:ext uri="{FF2B5EF4-FFF2-40B4-BE49-F238E27FC236}">
                <a16:creationId xmlns:a16="http://schemas.microsoft.com/office/drawing/2014/main" id="{B2E0BBAF-60B4-4A1E-805A-147275689A18}"/>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17" name="Grafik 16" descr="Ein Bild, das Person, darstellend, Gruppe, Tänzer enthält.&#10;&#10;Automatisch generierte Beschreibung">
            <a:extLst>
              <a:ext uri="{FF2B5EF4-FFF2-40B4-BE49-F238E27FC236}">
                <a16:creationId xmlns:a16="http://schemas.microsoft.com/office/drawing/2014/main" id="{D42EE39B-5374-4404-888A-343126DE680B}"/>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3"/>
          <a:stretch/>
        </p:blipFill>
        <p:spPr>
          <a:xfrm>
            <a:off x="3209148" y="1824286"/>
            <a:ext cx="1617562" cy="2494102"/>
          </a:xfrm>
          <a:prstGeom prst="rect">
            <a:avLst/>
          </a:prstGeom>
          <a:effectLst>
            <a:outerShdw blurRad="50800" dist="38100" dir="2700000" algn="tl" rotWithShape="0">
              <a:prstClr val="black">
                <a:alpha val="40000"/>
              </a:prstClr>
            </a:outerShdw>
          </a:effectLst>
        </p:spPr>
      </p:pic>
      <p:pic>
        <p:nvPicPr>
          <p:cNvPr id="5" name="Grafik 4" descr="Ein Bild, das Text, Pflanze, Vektorgrafiken, Silhouette enthält.&#10;&#10;Automatisch generierte Beschreibung">
            <a:extLst>
              <a:ext uri="{FF2B5EF4-FFF2-40B4-BE49-F238E27FC236}">
                <a16:creationId xmlns:a16="http://schemas.microsoft.com/office/drawing/2014/main" id="{E21E05AD-5E91-48A8-B22E-453CFDE64C25}"/>
              </a:ext>
            </a:extLst>
          </p:cNvPr>
          <p:cNvPicPr>
            <a:picLocks noChangeAspect="1"/>
          </p:cNvPicPr>
          <p:nvPr/>
        </p:nvPicPr>
        <p:blipFill>
          <a:blip r:embed="rId9"/>
          <a:stretch>
            <a:fillRect/>
          </a:stretch>
        </p:blipFill>
        <p:spPr>
          <a:xfrm>
            <a:off x="4514158" y="1157409"/>
            <a:ext cx="1031359" cy="1031359"/>
          </a:xfrm>
          <a:prstGeom prst="rect">
            <a:avLst/>
          </a:prstGeom>
        </p:spPr>
      </p:pic>
      <p:pic>
        <p:nvPicPr>
          <p:cNvPr id="1026" name="Picture 2" descr="Wolke Clip Art">
            <a:extLst>
              <a:ext uri="{FF2B5EF4-FFF2-40B4-BE49-F238E27FC236}">
                <a16:creationId xmlns:a16="http://schemas.microsoft.com/office/drawing/2014/main" id="{1DA968D8-BDE2-432B-A47F-AFC0E65DC4E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86286" y="1360280"/>
            <a:ext cx="1316966" cy="737501"/>
          </a:xfrm>
          <a:prstGeom prst="rect">
            <a:avLst/>
          </a:prstGeom>
          <a:noFill/>
          <a:extLst>
            <a:ext uri="{909E8E84-426E-40DD-AFC4-6F175D3DCCD1}">
              <a14:hiddenFill xmlns:a14="http://schemas.microsoft.com/office/drawing/2010/main">
                <a:solidFill>
                  <a:srgbClr val="FFFFFF"/>
                </a:solidFill>
              </a14:hiddenFill>
            </a:ext>
          </a:extLst>
        </p:spPr>
      </p:pic>
      <p:pic>
        <p:nvPicPr>
          <p:cNvPr id="4" name="Grafik 3" descr="Ein Bild, das Essen, Tasse, Dessert enthält.&#10;&#10;Automatisch generierte Beschreibung">
            <a:extLst>
              <a:ext uri="{FF2B5EF4-FFF2-40B4-BE49-F238E27FC236}">
                <a16:creationId xmlns:a16="http://schemas.microsoft.com/office/drawing/2014/main" id="{E4DC93D0-5866-4BF1-8249-CA43D944BAB8}"/>
              </a:ext>
            </a:extLst>
          </p:cNvPr>
          <p:cNvPicPr>
            <a:picLocks noChangeAspect="1"/>
          </p:cNvPicPr>
          <p:nvPr/>
        </p:nvPicPr>
        <p:blipFill>
          <a:blip r:embed="rId11"/>
          <a:stretch>
            <a:fillRect/>
          </a:stretch>
        </p:blipFill>
        <p:spPr>
          <a:xfrm>
            <a:off x="7247731" y="1927042"/>
            <a:ext cx="1217226" cy="1777692"/>
          </a:xfrm>
          <a:prstGeom prst="rect">
            <a:avLst/>
          </a:prstGeom>
        </p:spPr>
      </p:pic>
    </p:spTree>
    <p:extLst>
      <p:ext uri="{BB962C8B-B14F-4D97-AF65-F5344CB8AC3E}">
        <p14:creationId xmlns:p14="http://schemas.microsoft.com/office/powerpoint/2010/main" val="2744728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Relevanz</a:t>
            </a:r>
            <a:endParaRPr lang="de-CH"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902016"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«Unsere Aufmerksamkeit wird in erster Linie durch unsere Ziele bestimmt.»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Starke Aufmerksamkeit genießen jene Inhalte, die dem entsprechen, was wir anstreben oder solche, die uns aktuell gerade beschäftigen.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Gute Werbung schliesst an die Ziele, Träume und Wünsche der Menschen an. Dies können übergeordnete Motive wie Lebensfreude, Familie, Spass, Glück, Sicherheit etc. sein. Aber auch situative Schieflagen, die im zeitlichen oder örtlichen Moment der Plakat-Begegnung bei Menschen aktiv sind. Beispielsweise Hunger, Durst, das Bedürfnis nach Wärme im Winter bzw. nach Abkühlung im Sommer, eine Auszeit vom hektischen Alltag oder sonst eine Form der Belohnung.  </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Nutzen Sie dieses Wissen, und stellen Sie Ihr Produkt als Lösung für das relevante Ziel bzw. Bedürfnis Ihrer Zielgruppe dar.</a:t>
            </a:r>
            <a:r>
              <a:rPr kumimoji="0" lang="de-CH" sz="10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3" name="Grafik 12" descr="Ein Bild, das Essen, Tasse, Dessert enthält.&#10;&#10;Automatisch generierte Beschreibung">
            <a:extLst>
              <a:ext uri="{FF2B5EF4-FFF2-40B4-BE49-F238E27FC236}">
                <a16:creationId xmlns:a16="http://schemas.microsoft.com/office/drawing/2014/main" id="{2C963B3F-9BC6-4138-880E-67BA0611E0F8}"/>
              </a:ext>
            </a:extLst>
          </p:cNvPr>
          <p:cNvPicPr>
            <a:picLocks noChangeAspect="1"/>
          </p:cNvPicPr>
          <p:nvPr/>
        </p:nvPicPr>
        <p:blipFill>
          <a:blip r:embed="rId4"/>
          <a:stretch>
            <a:fillRect/>
          </a:stretch>
        </p:blipFill>
        <p:spPr>
          <a:xfrm>
            <a:off x="7247731" y="1927042"/>
            <a:ext cx="1217226" cy="1777692"/>
          </a:xfrm>
          <a:prstGeom prst="rect">
            <a:avLst/>
          </a:prstGeom>
        </p:spPr>
      </p:pic>
    </p:spTree>
    <p:extLst>
      <p:ext uri="{BB962C8B-B14F-4D97-AF65-F5344CB8AC3E}">
        <p14:creationId xmlns:p14="http://schemas.microsoft.com/office/powerpoint/2010/main" val="4252238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8A7838A0-4546-4D72-974C-9A14F08729EE}"/>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8" name="Rechteck 7">
            <a:extLst>
              <a:ext uri="{FF2B5EF4-FFF2-40B4-BE49-F238E27FC236}">
                <a16:creationId xmlns:a16="http://schemas.microsoft.com/office/drawing/2014/main" id="{4845BC5A-E50B-4179-BC20-E6DA791697B2}"/>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9" name="Rechteck 8">
            <a:extLst>
              <a:ext uri="{FF2B5EF4-FFF2-40B4-BE49-F238E27FC236}">
                <a16:creationId xmlns:a16="http://schemas.microsoft.com/office/drawing/2014/main" id="{9B3D93DD-3309-4E1A-B812-4620CB5EB17D}"/>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0" name="Rechteck 9">
            <a:extLst>
              <a:ext uri="{FF2B5EF4-FFF2-40B4-BE49-F238E27FC236}">
                <a16:creationId xmlns:a16="http://schemas.microsoft.com/office/drawing/2014/main" id="{0EAADE09-C920-4991-94C4-B50EAD1AF616}"/>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«Advanced»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CH"/>
              <a:t>Die 4 Elemente für Aufmerksamkeit</a:t>
            </a:r>
            <a:r>
              <a:rPr lang="de-CH" b="1"/>
              <a:t> </a:t>
            </a:r>
          </a:p>
          <a:p>
            <a:r>
              <a:rPr lang="de-DE" b="1"/>
              <a:t>Zusammenfassung</a:t>
            </a:r>
            <a:endParaRPr lang="de-DE" b="1" dirty="0"/>
          </a:p>
          <a:p>
            <a:pPr marL="255118" indent="-255118">
              <a:buFont typeface="+mj-lt"/>
              <a:buAutoNum type="arabicPeriod"/>
            </a:pPr>
            <a:endParaRPr lang="de-DE" dirty="0"/>
          </a:p>
        </p:txBody>
      </p:sp>
      <p:pic>
        <p:nvPicPr>
          <p:cNvPr id="11" name="Grafik 10">
            <a:extLst>
              <a:ext uri="{FF2B5EF4-FFF2-40B4-BE49-F238E27FC236}">
                <a16:creationId xmlns:a16="http://schemas.microsoft.com/office/drawing/2014/main" id="{66465A62-1FC5-46D1-B66F-AA69077E106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Tree>
    <p:extLst>
      <p:ext uri="{BB962C8B-B14F-4D97-AF65-F5344CB8AC3E}">
        <p14:creationId xmlns:p14="http://schemas.microsoft.com/office/powerpoint/2010/main" val="1844579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Grafik 33" descr="Ein Bild, das draußen, Natur, Wolke enthält.&#10;&#10;Automatisch generierte Beschreibung">
            <a:extLst>
              <a:ext uri="{FF2B5EF4-FFF2-40B4-BE49-F238E27FC236}">
                <a16:creationId xmlns:a16="http://schemas.microsoft.com/office/drawing/2014/main" id="{48617F8E-C87F-45AC-A442-06559028A47E}"/>
              </a:ext>
            </a:extLst>
          </p:cNvPr>
          <p:cNvPicPr>
            <a:picLocks noChangeAspect="1"/>
          </p:cNvPicPr>
          <p:nvPr/>
        </p:nvPicPr>
        <p:blipFill rotWithShape="1">
          <a:blip r:embed="rId4"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2" name="Titel 1"/>
          <p:cNvSpPr>
            <a:spLocks noGrp="1"/>
          </p:cNvSpPr>
          <p:nvPr>
            <p:ph type="title"/>
          </p:nvPr>
        </p:nvSpPr>
        <p:spPr>
          <a:xfrm>
            <a:off x="144000" y="-1"/>
            <a:ext cx="9009438" cy="1031359"/>
          </a:xfrm>
        </p:spPr>
        <p:txBody>
          <a:bodyPr anchor="ctr">
            <a:normAutofit/>
          </a:bodyPr>
          <a:lstStyle/>
          <a:p>
            <a:r>
              <a:rPr lang="de-DE" dirty="0"/>
              <a:t>Die </a:t>
            </a:r>
            <a:r>
              <a:rPr lang="de-DE" b="1" dirty="0"/>
              <a:t>4</a:t>
            </a:r>
            <a:r>
              <a:rPr lang="de-DE" dirty="0"/>
              <a:t> </a:t>
            </a:r>
            <a:r>
              <a:rPr lang="de-DE" b="1" dirty="0"/>
              <a:t>Aufmerksamkeitsregeln</a:t>
            </a:r>
            <a:r>
              <a:rPr lang="de-DE" dirty="0"/>
              <a:t> im Überblick</a:t>
            </a:r>
          </a:p>
        </p:txBody>
      </p:sp>
      <p:sp>
        <p:nvSpPr>
          <p:cNvPr id="7" name="Rechteck 6">
            <a:extLst>
              <a:ext uri="{FF2B5EF4-FFF2-40B4-BE49-F238E27FC236}">
                <a16:creationId xmlns:a16="http://schemas.microsoft.com/office/drawing/2014/main" id="{A01B4F25-4691-42BD-97AA-F95384445C08}"/>
              </a:ext>
            </a:extLst>
          </p:cNvPr>
          <p:cNvSpPr/>
          <p:nvPr/>
        </p:nvSpPr>
        <p:spPr>
          <a:xfrm>
            <a:off x="251520"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5" name="Rechteck 14">
            <a:extLst>
              <a:ext uri="{FF2B5EF4-FFF2-40B4-BE49-F238E27FC236}">
                <a16:creationId xmlns:a16="http://schemas.microsoft.com/office/drawing/2014/main" id="{29DFE18A-A636-4231-B550-BC9683FCA37B}"/>
              </a:ext>
            </a:extLst>
          </p:cNvPr>
          <p:cNvSpPr/>
          <p:nvPr/>
        </p:nvSpPr>
        <p:spPr>
          <a:xfrm>
            <a:off x="5287702" y="1482506"/>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6" name="Rechteck 15">
            <a:extLst>
              <a:ext uri="{FF2B5EF4-FFF2-40B4-BE49-F238E27FC236}">
                <a16:creationId xmlns:a16="http://schemas.microsoft.com/office/drawing/2014/main" id="{D1A90AD5-69E1-4816-AACF-990F5C0F803A}"/>
              </a:ext>
            </a:extLst>
          </p:cNvPr>
          <p:cNvSpPr/>
          <p:nvPr/>
        </p:nvSpPr>
        <p:spPr>
          <a:xfrm>
            <a:off x="251520"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8" name="Rechteck 17">
            <a:extLst>
              <a:ext uri="{FF2B5EF4-FFF2-40B4-BE49-F238E27FC236}">
                <a16:creationId xmlns:a16="http://schemas.microsoft.com/office/drawing/2014/main" id="{AD47E299-4458-4A63-86B6-757D4BB5A4DD}"/>
              </a:ext>
            </a:extLst>
          </p:cNvPr>
          <p:cNvSpPr/>
          <p:nvPr/>
        </p:nvSpPr>
        <p:spPr>
          <a:xfrm>
            <a:off x="5287702" y="3286741"/>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2" name="Content Placeholder 5">
            <a:extLst>
              <a:ext uri="{FF2B5EF4-FFF2-40B4-BE49-F238E27FC236}">
                <a16:creationId xmlns:a16="http://schemas.microsoft.com/office/drawing/2014/main" id="{D0BB2894-C45B-454B-B84A-8633ABB27E88}"/>
              </a:ext>
            </a:extLst>
          </p:cNvPr>
          <p:cNvSpPr txBox="1">
            <a:spLocks/>
          </p:cNvSpPr>
          <p:nvPr/>
        </p:nvSpPr>
        <p:spPr>
          <a:xfrm>
            <a:off x="374203"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800" b="1" dirty="0">
                <a:solidFill>
                  <a:schemeClr val="accent5"/>
                </a:solidFill>
              </a:rPr>
              <a:t>1</a:t>
            </a:r>
            <a:r>
              <a:rPr lang="en-US" sz="800" b="1">
                <a:solidFill>
                  <a:schemeClr val="accent5"/>
                </a:solidFill>
              </a:rPr>
              <a:t>. </a:t>
            </a:r>
            <a:r>
              <a:rPr lang="de-CH" sz="800" b="1"/>
              <a:t>Menschen und Tiere</a:t>
            </a:r>
            <a:endParaRPr lang="de-CH" sz="800" b="1" dirty="0"/>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en-US" sz="800" b="0" i="0" u="none" strike="noStrike" kern="1200" cap="none" spc="0" normalizeH="0" baseline="0" noProof="0">
                <a:ln>
                  <a:noFill/>
                </a:ln>
                <a:solidFill>
                  <a:srgbClr val="323232"/>
                </a:solidFill>
                <a:effectLst/>
                <a:uLnTx/>
                <a:uFillTx/>
                <a:latin typeface="Arial"/>
                <a:ea typeface="+mn-ea"/>
                <a:cs typeface="Arial"/>
              </a:rPr>
              <a:t>Kindchenschema, erotische Reize und inbesondere Gesichter ziehen viel Aufmerksamkeit auf sich</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3" name="Content Placeholder 5">
            <a:extLst>
              <a:ext uri="{FF2B5EF4-FFF2-40B4-BE49-F238E27FC236}">
                <a16:creationId xmlns:a16="http://schemas.microsoft.com/office/drawing/2014/main" id="{3F5620D0-A7A2-40CE-BC72-CAFE40362B28}"/>
              </a:ext>
            </a:extLst>
          </p:cNvPr>
          <p:cNvSpPr txBox="1">
            <a:spLocks/>
          </p:cNvSpPr>
          <p:nvPr/>
        </p:nvSpPr>
        <p:spPr>
          <a:xfrm>
            <a:off x="5405782" y="1609626"/>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2. </a:t>
            </a:r>
            <a:r>
              <a:rPr lang="de-CH" sz="800" b="1" dirty="0">
                <a:solidFill>
                  <a:schemeClr val="tx1"/>
                </a:solidFill>
              </a:rPr>
              <a:t>Bewegung</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dirty="0">
                <a:ln>
                  <a:noFill/>
                </a:ln>
                <a:solidFill>
                  <a:srgbClr val="323232"/>
                </a:solidFill>
                <a:effectLst/>
                <a:uLnTx/>
                <a:uFillTx/>
                <a:latin typeface="Arial"/>
                <a:ea typeface="+mn-ea"/>
                <a:cs typeface="Arial"/>
              </a:rPr>
              <a:t>DOOH-Spots ziehen durch die Bewegung mehr und öfter Blicke auf sich </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4" name="Content Placeholder 5">
            <a:extLst>
              <a:ext uri="{FF2B5EF4-FFF2-40B4-BE49-F238E27FC236}">
                <a16:creationId xmlns:a16="http://schemas.microsoft.com/office/drawing/2014/main" id="{18EC4222-0082-4616-8FFA-BFD33FC103C8}"/>
              </a:ext>
            </a:extLst>
          </p:cNvPr>
          <p:cNvSpPr txBox="1">
            <a:spLocks/>
          </p:cNvSpPr>
          <p:nvPr/>
        </p:nvSpPr>
        <p:spPr>
          <a:xfrm>
            <a:off x="378945"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3. </a:t>
            </a:r>
            <a:r>
              <a:rPr lang="de-CH" sz="800" b="1" dirty="0"/>
              <a:t>Aussergewöhnliches</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dirty="0">
                <a:ln>
                  <a:noFill/>
                </a:ln>
                <a:solidFill>
                  <a:srgbClr val="323232"/>
                </a:solidFill>
                <a:effectLst/>
                <a:uLnTx/>
                <a:uFillTx/>
                <a:latin typeface="Arial"/>
                <a:ea typeface="+mn-ea"/>
                <a:cs typeface="Arial"/>
              </a:rPr>
              <a:t>Unserem Gehirn fallen vor allem Unterschiede und Abweichungen zum Gewohnten auf. Als solches Stilmittel funktionieren Störer gut </a:t>
            </a: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6" name="Content Placeholder 5">
            <a:extLst>
              <a:ext uri="{FF2B5EF4-FFF2-40B4-BE49-F238E27FC236}">
                <a16:creationId xmlns:a16="http://schemas.microsoft.com/office/drawing/2014/main" id="{D0350706-D805-41D3-817D-5B04AD8516F1}"/>
              </a:ext>
            </a:extLst>
          </p:cNvPr>
          <p:cNvSpPr txBox="1">
            <a:spLocks/>
          </p:cNvSpPr>
          <p:nvPr/>
        </p:nvSpPr>
        <p:spPr>
          <a:xfrm>
            <a:off x="5413217" y="3411271"/>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4. </a:t>
            </a:r>
            <a:r>
              <a:rPr lang="de-CH" sz="800" b="1" dirty="0"/>
              <a:t>Relevanz </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dirty="0">
                <a:ln>
                  <a:noFill/>
                </a:ln>
                <a:solidFill>
                  <a:srgbClr val="323232"/>
                </a:solidFill>
                <a:effectLst/>
                <a:uLnTx/>
                <a:uFillTx/>
                <a:latin typeface="Arial"/>
                <a:ea typeface="+mn-ea"/>
                <a:cs typeface="Arial"/>
              </a:rPr>
              <a:t>Am stärksten fallen uns solche Botschaften auf, die unseren Zielen entsprechen, und damit im höchsten Masse relevant für uns sind</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pic>
        <p:nvPicPr>
          <p:cNvPr id="32" name="Grafik 31" descr="Ein Bild, das Platz enthält.&#10;&#10;Automatisch generierte Beschreibung">
            <a:extLst>
              <a:ext uri="{FF2B5EF4-FFF2-40B4-BE49-F238E27FC236}">
                <a16:creationId xmlns:a16="http://schemas.microsoft.com/office/drawing/2014/main" id="{2FCA04AC-85CE-461A-B845-EEF199AFD80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211323" y="1243036"/>
            <a:ext cx="840080" cy="1684853"/>
          </a:xfrm>
          <a:prstGeom prst="rect">
            <a:avLst/>
          </a:prstGeom>
        </p:spPr>
      </p:pic>
      <p:pic>
        <p:nvPicPr>
          <p:cNvPr id="33" name="Burger_gut">
            <a:hlinkClick r:id="" action="ppaction://media"/>
            <a:extLst>
              <a:ext uri="{FF2B5EF4-FFF2-40B4-BE49-F238E27FC236}">
                <a16:creationId xmlns:a16="http://schemas.microsoft.com/office/drawing/2014/main" id="{EE23747E-5140-40E5-AA27-7E7764C7CE0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7284754" y="1322966"/>
            <a:ext cx="684430" cy="1216432"/>
          </a:xfrm>
          <a:prstGeom prst="rect">
            <a:avLst/>
          </a:prstGeom>
        </p:spPr>
      </p:pic>
      <p:pic>
        <p:nvPicPr>
          <p:cNvPr id="8" name="Grafik 7">
            <a:extLst>
              <a:ext uri="{FF2B5EF4-FFF2-40B4-BE49-F238E27FC236}">
                <a16:creationId xmlns:a16="http://schemas.microsoft.com/office/drawing/2014/main" id="{8063830B-D3D0-4AAE-B0B7-253B7C8AE9A6}"/>
              </a:ext>
            </a:extLst>
          </p:cNvPr>
          <p:cNvPicPr>
            <a:picLocks noChangeAspect="1"/>
          </p:cNvPicPr>
          <p:nvPr/>
        </p:nvPicPr>
        <p:blipFill>
          <a:blip r:embed="rId7"/>
          <a:stretch>
            <a:fillRect/>
          </a:stretch>
        </p:blipFill>
        <p:spPr>
          <a:xfrm>
            <a:off x="3914830" y="1316340"/>
            <a:ext cx="960927" cy="1592503"/>
          </a:xfrm>
          <a:prstGeom prst="rect">
            <a:avLst/>
          </a:prstGeom>
        </p:spPr>
      </p:pic>
      <p:pic>
        <p:nvPicPr>
          <p:cNvPr id="6" name="Grafik 5">
            <a:extLst>
              <a:ext uri="{FF2B5EF4-FFF2-40B4-BE49-F238E27FC236}">
                <a16:creationId xmlns:a16="http://schemas.microsoft.com/office/drawing/2014/main" id="{AAF9B637-2BAD-4463-A1DD-2E752724C109}"/>
              </a:ext>
            </a:extLst>
          </p:cNvPr>
          <p:cNvPicPr>
            <a:picLocks noChangeAspect="1"/>
          </p:cNvPicPr>
          <p:nvPr/>
        </p:nvPicPr>
        <p:blipFill>
          <a:blip r:embed="rId8"/>
          <a:stretch>
            <a:fillRect/>
          </a:stretch>
        </p:blipFill>
        <p:spPr>
          <a:xfrm>
            <a:off x="2959756" y="1326280"/>
            <a:ext cx="952855" cy="1579125"/>
          </a:xfrm>
          <a:prstGeom prst="rect">
            <a:avLst/>
          </a:prstGeom>
        </p:spPr>
      </p:pic>
      <p:pic>
        <p:nvPicPr>
          <p:cNvPr id="5" name="Grafik 4">
            <a:extLst>
              <a:ext uri="{FF2B5EF4-FFF2-40B4-BE49-F238E27FC236}">
                <a16:creationId xmlns:a16="http://schemas.microsoft.com/office/drawing/2014/main" id="{B10B5184-0F8C-4151-8A90-4AABB045401E}"/>
              </a:ext>
            </a:extLst>
          </p:cNvPr>
          <p:cNvPicPr>
            <a:picLocks noChangeAspect="1"/>
          </p:cNvPicPr>
          <p:nvPr/>
        </p:nvPicPr>
        <p:blipFill>
          <a:blip r:embed="rId9"/>
          <a:stretch>
            <a:fillRect/>
          </a:stretch>
        </p:blipFill>
        <p:spPr>
          <a:xfrm>
            <a:off x="1997495" y="1319780"/>
            <a:ext cx="956777" cy="1585625"/>
          </a:xfrm>
          <a:prstGeom prst="rect">
            <a:avLst/>
          </a:prstGeom>
        </p:spPr>
      </p:pic>
      <p:pic>
        <p:nvPicPr>
          <p:cNvPr id="13" name="Grafik 12">
            <a:extLst>
              <a:ext uri="{FF2B5EF4-FFF2-40B4-BE49-F238E27FC236}">
                <a16:creationId xmlns:a16="http://schemas.microsoft.com/office/drawing/2014/main" id="{B7C3769F-03CF-4B29-B652-220F25EF72EA}"/>
              </a:ext>
            </a:extLst>
          </p:cNvPr>
          <p:cNvPicPr>
            <a:picLocks noChangeAspect="1"/>
          </p:cNvPicPr>
          <p:nvPr/>
        </p:nvPicPr>
        <p:blipFill>
          <a:blip r:embed="rId10"/>
          <a:stretch>
            <a:fillRect/>
          </a:stretch>
        </p:blipFill>
        <p:spPr>
          <a:xfrm>
            <a:off x="2014569" y="3147814"/>
            <a:ext cx="1952358" cy="1384652"/>
          </a:xfrm>
          <a:prstGeom prst="rect">
            <a:avLst/>
          </a:prstGeom>
        </p:spPr>
      </p:pic>
      <p:pic>
        <p:nvPicPr>
          <p:cNvPr id="20" name="Grafik 19" descr="Schneller Vorlauf mit einfarbiger Füllung">
            <a:extLst>
              <a:ext uri="{FF2B5EF4-FFF2-40B4-BE49-F238E27FC236}">
                <a16:creationId xmlns:a16="http://schemas.microsoft.com/office/drawing/2014/main" id="{863EE2D7-EE8F-4C45-9213-FCD0C9329A0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64088" y="2294883"/>
            <a:ext cx="320319" cy="320319"/>
          </a:xfrm>
          <a:prstGeom prst="rect">
            <a:avLst/>
          </a:prstGeom>
        </p:spPr>
      </p:pic>
      <p:pic>
        <p:nvPicPr>
          <p:cNvPr id="21" name="Grafik 20" descr="Sternaugengesichtskontur mit einfarbiger Füllung mit einfarbiger Füllung">
            <a:extLst>
              <a:ext uri="{FF2B5EF4-FFF2-40B4-BE49-F238E27FC236}">
                <a16:creationId xmlns:a16="http://schemas.microsoft.com/office/drawing/2014/main" id="{8039DD84-34C1-4F4A-A5F5-D81E26673AC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26486" y="4142000"/>
            <a:ext cx="221651" cy="221651"/>
          </a:xfrm>
          <a:prstGeom prst="rect">
            <a:avLst/>
          </a:prstGeom>
        </p:spPr>
      </p:pic>
      <p:pic>
        <p:nvPicPr>
          <p:cNvPr id="25" name="Grafik 24" descr="Teils sonnig mit einfarbiger Füllung">
            <a:extLst>
              <a:ext uri="{FF2B5EF4-FFF2-40B4-BE49-F238E27FC236}">
                <a16:creationId xmlns:a16="http://schemas.microsoft.com/office/drawing/2014/main" id="{8F677915-45AD-4C0F-8E5D-938360F7F78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337731" y="4106193"/>
            <a:ext cx="257458" cy="257458"/>
          </a:xfrm>
          <a:prstGeom prst="rect">
            <a:avLst/>
          </a:prstGeom>
        </p:spPr>
      </p:pic>
      <p:pic>
        <p:nvPicPr>
          <p:cNvPr id="27" name="Grafik 26" descr="Wolke mit Blitz und Regen mit einfarbiger Füllung">
            <a:extLst>
              <a:ext uri="{FF2B5EF4-FFF2-40B4-BE49-F238E27FC236}">
                <a16:creationId xmlns:a16="http://schemas.microsoft.com/office/drawing/2014/main" id="{59F61809-B4E0-4366-9AF2-DC7D45B3C2C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330680" y="4211866"/>
            <a:ext cx="214562" cy="214562"/>
          </a:xfrm>
          <a:prstGeom prst="rect">
            <a:avLst/>
          </a:prstGeom>
        </p:spPr>
      </p:pic>
      <p:pic>
        <p:nvPicPr>
          <p:cNvPr id="28" name="Grafik 27" descr="Katze mit einfarbiger Füllung">
            <a:extLst>
              <a:ext uri="{FF2B5EF4-FFF2-40B4-BE49-F238E27FC236}">
                <a16:creationId xmlns:a16="http://schemas.microsoft.com/office/drawing/2014/main" id="{874C8298-ED82-4F14-8686-E8F8FCE523D3}"/>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14856" y="2316285"/>
            <a:ext cx="255465" cy="255465"/>
          </a:xfrm>
          <a:prstGeom prst="rect">
            <a:avLst/>
          </a:prstGeom>
        </p:spPr>
      </p:pic>
      <p:pic>
        <p:nvPicPr>
          <p:cNvPr id="3" name="Grafik 2">
            <a:extLst>
              <a:ext uri="{FF2B5EF4-FFF2-40B4-BE49-F238E27FC236}">
                <a16:creationId xmlns:a16="http://schemas.microsoft.com/office/drawing/2014/main" id="{67AE6DDE-D85D-4342-91E2-C97796E5FABB}"/>
              </a:ext>
            </a:extLst>
          </p:cNvPr>
          <p:cNvPicPr>
            <a:picLocks noChangeAspect="1"/>
          </p:cNvPicPr>
          <p:nvPr/>
        </p:nvPicPr>
        <p:blipFill>
          <a:blip r:embed="rId21"/>
          <a:stretch>
            <a:fillRect/>
          </a:stretch>
        </p:blipFill>
        <p:spPr>
          <a:xfrm>
            <a:off x="7146505" y="3104212"/>
            <a:ext cx="960927" cy="1592504"/>
          </a:xfrm>
          <a:prstGeom prst="rect">
            <a:avLst/>
          </a:prstGeom>
        </p:spPr>
      </p:pic>
    </p:spTree>
    <p:extLst>
      <p:ext uri="{BB962C8B-B14F-4D97-AF65-F5344CB8AC3E}">
        <p14:creationId xmlns:p14="http://schemas.microsoft.com/office/powerpoint/2010/main" val="3808886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3"/>
                                        </p:tgtEl>
                                      </p:cBhvr>
                                    </p:cmd>
                                  </p:childTnLst>
                                </p:cTn>
                              </p:par>
                            </p:childTnLst>
                          </p:cTn>
                        </p:par>
                      </p:childTnLst>
                    </p:cTn>
                  </p:par>
                </p:childTnLst>
              </p:cTn>
              <p:nextCondLst>
                <p:cond evt="onClick" delay="0">
                  <p:tgtEl>
                    <p:spTgt spid="33"/>
                  </p:tgtEl>
                </p:cond>
              </p:nextCondLst>
            </p:seq>
            <p:video>
              <p:cMediaNode vol="80000">
                <p:cTn id="12" repeatCount="indefinite" fill="hold" display="0">
                  <p:stCondLst>
                    <p:cond delay="indefinite"/>
                  </p:stCondLst>
                </p:cTn>
                <p:tgtEl>
                  <p:spTgt spid="33"/>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446C3A-B852-48E5-9DF2-7DB5ADC8EC94}"/>
              </a:ext>
            </a:extLst>
          </p:cNvPr>
          <p:cNvSpPr>
            <a:spLocks noGrp="1"/>
          </p:cNvSpPr>
          <p:nvPr>
            <p:ph type="title"/>
          </p:nvPr>
        </p:nvSpPr>
        <p:spPr>
          <a:solidFill>
            <a:schemeClr val="bg2">
              <a:alpha val="35000"/>
            </a:schemeClr>
          </a:solidFill>
        </p:spPr>
        <p:txBody>
          <a:bodyPr/>
          <a:lstStyle/>
          <a:p>
            <a:r>
              <a:rPr lang="de-CH" dirty="0"/>
              <a:t>Gemeinsam noch erfolgreicher.</a:t>
            </a:r>
          </a:p>
        </p:txBody>
      </p:sp>
      <p:sp>
        <p:nvSpPr>
          <p:cNvPr id="4" name="Titel 4">
            <a:extLst>
              <a:ext uri="{FF2B5EF4-FFF2-40B4-BE49-F238E27FC236}">
                <a16:creationId xmlns:a16="http://schemas.microsoft.com/office/drawing/2014/main" id="{E79DD3A9-1788-4C0E-A274-3FD8A920C32B}"/>
              </a:ext>
            </a:extLst>
          </p:cNvPr>
          <p:cNvSpPr txBox="1">
            <a:spLocks/>
          </p:cNvSpPr>
          <p:nvPr/>
        </p:nvSpPr>
        <p:spPr>
          <a:xfrm>
            <a:off x="328430" y="3078862"/>
            <a:ext cx="4370205" cy="1660731"/>
          </a:xfrm>
          <a:prstGeom prst="rect">
            <a:avLst/>
          </a:prstGeom>
          <a:noFill/>
          <a:ln>
            <a:noFill/>
          </a:ln>
        </p:spPr>
        <p:txBody>
          <a:bodyPr vert="horz" lIns="0" tIns="0" rIns="0" bIns="0" rtlCol="0" anchor="t">
            <a:noAutofit/>
          </a:bodyPr>
          <a:lstStyle>
            <a:lvl1pPr algn="l" defTabSz="477317" rtl="0" eaLnBrk="1" latinLnBrk="0" hangingPunct="1">
              <a:spcBef>
                <a:spcPct val="0"/>
              </a:spcBef>
              <a:buNone/>
              <a:defRPr sz="4000" b="0" kern="1200" cap="none">
                <a:solidFill>
                  <a:schemeClr val="accent5"/>
                </a:solidFill>
                <a:latin typeface="Arial"/>
                <a:ea typeface="+mj-ea"/>
                <a:cs typeface="Arial"/>
              </a:defRPr>
            </a:lvl1pPr>
          </a:lstStyle>
          <a:p>
            <a:r>
              <a:rPr lang="de-CH" sz="1200" b="1">
                <a:solidFill>
                  <a:schemeClr val="bg1"/>
                </a:solidFill>
              </a:rPr>
              <a:t>APG</a:t>
            </a:r>
            <a:r>
              <a:rPr lang="de-CH" sz="1200" b="1" dirty="0">
                <a:solidFill>
                  <a:schemeClr val="bg1"/>
                </a:solidFill>
              </a:rPr>
              <a:t>|SGA</a:t>
            </a:r>
            <a:r>
              <a:rPr lang="de-CH" sz="1200" dirty="0">
                <a:solidFill>
                  <a:schemeClr val="bg1"/>
                </a:solidFill>
              </a:rPr>
              <a:t>, Allgemeine Plakatgesellschaft AG</a:t>
            </a:r>
            <a:br>
              <a:rPr lang="de-CH" sz="1200">
                <a:solidFill>
                  <a:schemeClr val="bg1"/>
                </a:solidFill>
              </a:rPr>
            </a:br>
            <a:r>
              <a:rPr lang="de-CH" sz="1200">
                <a:solidFill>
                  <a:schemeClr val="bg1"/>
                </a:solidFill>
              </a:rPr>
              <a:t>Giesshübelstrasse 4</a:t>
            </a:r>
          </a:p>
          <a:p>
            <a:r>
              <a:rPr lang="de-CH" sz="1200">
                <a:solidFill>
                  <a:schemeClr val="bg1"/>
                </a:solidFill>
              </a:rPr>
              <a:t>8027 Zürich</a:t>
            </a:r>
            <a:br>
              <a:rPr lang="de-CH" sz="1200" dirty="0">
                <a:solidFill>
                  <a:schemeClr val="bg1"/>
                </a:solidFill>
              </a:rPr>
            </a:br>
            <a:endParaRPr lang="de-CH" sz="1200" dirty="0">
              <a:solidFill>
                <a:schemeClr val="bg1"/>
              </a:solidFill>
            </a:endParaRPr>
          </a:p>
          <a:p>
            <a:pPr>
              <a:tabLst>
                <a:tab pos="228055" algn="l"/>
              </a:tabLst>
            </a:pPr>
            <a:r>
              <a:rPr lang="de-CH" sz="1200">
                <a:solidFill>
                  <a:schemeClr val="bg1"/>
                </a:solidFill>
              </a:rPr>
              <a:t>www</a:t>
            </a:r>
            <a:r>
              <a:rPr lang="de-CH" sz="1200" dirty="0">
                <a:solidFill>
                  <a:schemeClr val="bg1"/>
                </a:solidFill>
              </a:rPr>
              <a:t>.apgsga.ch</a:t>
            </a:r>
            <a:br>
              <a:rPr lang="de-CH" sz="1200" dirty="0">
                <a:solidFill>
                  <a:schemeClr val="bg1"/>
                </a:solidFill>
              </a:rPr>
            </a:br>
            <a:endParaRPr lang="de-DE" sz="1200" dirty="0">
              <a:solidFill>
                <a:schemeClr val="bg1"/>
              </a:solidFill>
            </a:endParaRPr>
          </a:p>
        </p:txBody>
      </p:sp>
    </p:spTree>
    <p:extLst>
      <p:ext uri="{BB962C8B-B14F-4D97-AF65-F5344CB8AC3E}">
        <p14:creationId xmlns:p14="http://schemas.microsoft.com/office/powerpoint/2010/main" val="139394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2.xml><?xml version="1.0" encoding="utf-8"?>
<a:theme xmlns:a="http://schemas.openxmlformats.org/drawingml/2006/main" name="1_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Präsentation_Corporporate</Template>
  <TotalTime>0</TotalTime>
  <Words>944</Words>
  <Application>Microsoft Office PowerPoint</Application>
  <PresentationFormat>Bildschirmpräsentation (16:9)</PresentationFormat>
  <Paragraphs>108</Paragraphs>
  <Slides>22</Slides>
  <Notes>1</Notes>
  <HiddenSlides>0</HiddenSlides>
  <MMClips>3</MMClips>
  <ScaleCrop>false</ScaleCrop>
  <HeadingPairs>
    <vt:vector size="6" baseType="variant">
      <vt:variant>
        <vt:lpstr>Verwendete Schriftarten</vt:lpstr>
      </vt:variant>
      <vt:variant>
        <vt:i4>3</vt:i4>
      </vt:variant>
      <vt:variant>
        <vt:lpstr>Design</vt:lpstr>
      </vt:variant>
      <vt:variant>
        <vt:i4>2</vt:i4>
      </vt:variant>
      <vt:variant>
        <vt:lpstr>Folientitel</vt:lpstr>
      </vt:variant>
      <vt:variant>
        <vt:i4>22</vt:i4>
      </vt:variant>
    </vt:vector>
  </HeadingPairs>
  <TitlesOfParts>
    <vt:vector size="27" baseType="lpstr">
      <vt:lpstr>Arial</vt:lpstr>
      <vt:lpstr>Calibri</vt:lpstr>
      <vt:lpstr>Symbol</vt:lpstr>
      <vt:lpstr>Präsentation_Corporporate</vt:lpstr>
      <vt:lpstr>1_Präsentation_Corporporate</vt:lpstr>
      <vt:lpstr>APG|SGA Gestaltungs-Tutorial Modul II «Advanced» Aussenwerbung wirksam gestalten Stand November 2022</vt:lpstr>
      <vt:lpstr>Übersicht der Gestaltungs-Tutorials</vt:lpstr>
      <vt:lpstr>Inhaltsverzeichnis «Advanced» </vt:lpstr>
      <vt:lpstr>«Wer nicht auffällt, fällt weg.»</vt:lpstr>
      <vt:lpstr>Das Grundverständnis</vt:lpstr>
      <vt:lpstr>Inhaltsverzeichnis </vt:lpstr>
      <vt:lpstr>Die 4 Elemente für Aufmerksamkeit</vt:lpstr>
      <vt:lpstr>Aufmerksamkeits-Element Nr. 1  Menschen und Tiere</vt:lpstr>
      <vt:lpstr>Menschen und Tiere Bilder von Menschen und Tieren – allen voran Babys, Kinder und Gesichter – ziehen unsere Blicke auf sich </vt:lpstr>
      <vt:lpstr>Menschen und Tiere</vt:lpstr>
      <vt:lpstr>Aufmerksamkeits-Element Nr. 2 Bewegung</vt:lpstr>
      <vt:lpstr>Bewegung  Bewegung zieht die Blicke auf sich</vt:lpstr>
      <vt:lpstr>Bewegung</vt:lpstr>
      <vt:lpstr>Aufmerksamkeits-Element Nr. 3 Aussergewöhnliches</vt:lpstr>
      <vt:lpstr>Aussergewöhnliches Abweichungen zum Gewohnten fallen uns auf</vt:lpstr>
      <vt:lpstr>Aussergewöhnliches </vt:lpstr>
      <vt:lpstr>Aufmerksamkeits-Element Nr. 4 Relevanz</vt:lpstr>
      <vt:lpstr>Relevanz Bedürfnisse und Motive steuern unsere Wahrnehmung</vt:lpstr>
      <vt:lpstr>Relevanz</vt:lpstr>
      <vt:lpstr>Inhaltsverzeichnis «Advanced» </vt:lpstr>
      <vt:lpstr>Die 4 Aufmerksamkeitsregeln im Überblick</vt:lpstr>
      <vt:lpstr>Gemeinsam noch erfolgreicher.</vt:lpstr>
    </vt:vector>
  </TitlesOfParts>
  <Company>Allgemeine Plakatgesellschaft AG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dc:title>
  <dc:creator>Nico Munz</dc:creator>
  <cp:lastModifiedBy>Nguyen Elena eng</cp:lastModifiedBy>
  <cp:revision>194</cp:revision>
  <cp:lastPrinted>2022-02-21T16:18:11Z</cp:lastPrinted>
  <dcterms:created xsi:type="dcterms:W3CDTF">2021-02-19T09:21:13Z</dcterms:created>
  <dcterms:modified xsi:type="dcterms:W3CDTF">2023-01-25T10:29:51Z</dcterms:modified>
</cp:coreProperties>
</file>