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0" r:id="rId2"/>
  </p:sldMasterIdLst>
  <p:notesMasterIdLst>
    <p:notesMasterId r:id="rId31"/>
  </p:notesMasterIdLst>
  <p:handoutMasterIdLst>
    <p:handoutMasterId r:id="rId32"/>
  </p:handoutMasterIdLst>
  <p:sldIdLst>
    <p:sldId id="258" r:id="rId3"/>
    <p:sldId id="394" r:id="rId4"/>
    <p:sldId id="425" r:id="rId5"/>
    <p:sldId id="1301" r:id="rId6"/>
    <p:sldId id="428" r:id="rId7"/>
    <p:sldId id="445" r:id="rId8"/>
    <p:sldId id="436" r:id="rId9"/>
    <p:sldId id="259" r:id="rId10"/>
    <p:sldId id="383" r:id="rId11"/>
    <p:sldId id="435" r:id="rId12"/>
    <p:sldId id="372" r:id="rId13"/>
    <p:sldId id="448" r:id="rId14"/>
    <p:sldId id="437" r:id="rId15"/>
    <p:sldId id="373" r:id="rId16"/>
    <p:sldId id="431" r:id="rId17"/>
    <p:sldId id="438" r:id="rId18"/>
    <p:sldId id="374" r:id="rId19"/>
    <p:sldId id="387" r:id="rId20"/>
    <p:sldId id="439" r:id="rId21"/>
    <p:sldId id="376" r:id="rId22"/>
    <p:sldId id="440" r:id="rId23"/>
    <p:sldId id="441" r:id="rId24"/>
    <p:sldId id="392" r:id="rId25"/>
    <p:sldId id="442" r:id="rId26"/>
    <p:sldId id="443" r:id="rId27"/>
    <p:sldId id="446" r:id="rId28"/>
    <p:sldId id="447" r:id="rId29"/>
    <p:sldId id="449" r:id="rId30"/>
  </p:sldIdLst>
  <p:sldSz cx="9144000" cy="5143500" type="screen16x9"/>
  <p:notesSz cx="6797675" cy="9926638"/>
  <p:defaultText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BF3F6B83-6205-4CC5-AEC1-0E9A7244C737}">
          <p14:sldIdLst>
            <p14:sldId id="258"/>
            <p14:sldId id="394"/>
          </p14:sldIdLst>
        </p14:section>
        <p14:section name="Ausgangslage" id="{183023F9-4261-4B38-9E04-22A13A3D4F3A}">
          <p14:sldIdLst>
            <p14:sldId id="425"/>
            <p14:sldId id="1301"/>
            <p14:sldId id="428"/>
          </p14:sldIdLst>
        </p14:section>
        <p14:section name="Die 6 Basisregeln" id="{A88CDAAF-9907-4121-97B0-D97F0C112F52}">
          <p14:sldIdLst>
            <p14:sldId id="445"/>
            <p14:sldId id="436"/>
          </p14:sldIdLst>
        </p14:section>
        <p14:section name="1 Distanzwirkung" id="{E5002BB0-1CB7-4C63-A6E7-C410AED2D29D}">
          <p14:sldIdLst>
            <p14:sldId id="259"/>
            <p14:sldId id="383"/>
            <p14:sldId id="435"/>
          </p14:sldIdLst>
        </p14:section>
        <p14:section name="2 Absenderzuordnung" id="{6C55F5F5-5060-4F72-ABB6-F0E5EAB31875}">
          <p14:sldIdLst>
            <p14:sldId id="372"/>
            <p14:sldId id="448"/>
            <p14:sldId id="437"/>
          </p14:sldIdLst>
        </p14:section>
        <p14:section name="3 Anzahl der Wirkelemente" id="{E8158CFB-199D-4FEE-9715-AF939BC664F5}">
          <p14:sldIdLst>
            <p14:sldId id="373"/>
            <p14:sldId id="431"/>
            <p14:sldId id="438"/>
          </p14:sldIdLst>
        </p14:section>
        <p14:section name="4 Blickführung" id="{DBD32EDE-6CF0-4E83-BD7E-783A9701D2A2}">
          <p14:sldIdLst>
            <p14:sldId id="374"/>
            <p14:sldId id="387"/>
            <p14:sldId id="439"/>
          </p14:sldIdLst>
        </p14:section>
        <p14:section name="5 Kontrastwirkung" id="{23F8F748-A86D-4315-A140-DB57889612C4}">
          <p14:sldIdLst>
            <p14:sldId id="376"/>
            <p14:sldId id="440"/>
            <p14:sldId id="441"/>
          </p14:sldIdLst>
        </p14:section>
        <p14:section name="6 Extra: DOOH Bewegtbild-Spots" id="{CEC5F20D-73B5-4807-8A48-15C6EB1C6D2F}">
          <p14:sldIdLst>
            <p14:sldId id="392"/>
            <p14:sldId id="442"/>
            <p14:sldId id="443"/>
          </p14:sldIdLst>
        </p14:section>
        <p14:section name="Zusammenfassung" id="{9FF804C9-4CCB-4843-8C29-AF19B9A56D2C}">
          <p14:sldIdLst>
            <p14:sldId id="446"/>
            <p14:sldId id="447"/>
            <p14:sldId id="449"/>
          </p14:sldIdLst>
        </p14:section>
      </p14:sectionLst>
    </p:ext>
    <p:ext uri="{EFAFB233-063F-42B5-8137-9DF3F51BA10A}">
      <p15:sldGuideLst xmlns:p15="http://schemas.microsoft.com/office/powerpoint/2012/main">
        <p15:guide id="1" orient="horz" pos="953" userDrawn="1">
          <p15:clr>
            <a:srgbClr val="A4A3A4"/>
          </p15:clr>
        </p15:guide>
        <p15:guide id="2" pos="2994" userDrawn="1">
          <p15:clr>
            <a:srgbClr val="A4A3A4"/>
          </p15:clr>
        </p15:guide>
        <p15:guide id="3" pos="3175" userDrawn="1">
          <p15:clr>
            <a:srgbClr val="A4A3A4"/>
          </p15:clr>
        </p15:guide>
        <p15:guide id="4" pos="2177" userDrawn="1">
          <p15:clr>
            <a:srgbClr val="A4A3A4"/>
          </p15:clr>
        </p15:guide>
        <p15:guide id="5" pos="1966" userDrawn="1">
          <p15:clr>
            <a:srgbClr val="9FCC3B"/>
          </p15:clr>
        </p15:guide>
        <p15:guide id="6" pos="89" userDrawn="1">
          <p15:clr>
            <a:srgbClr val="9FCC3B"/>
          </p15:clr>
        </p15:guide>
        <p15:guide id="8" pos="3787" userDrawn="1">
          <p15:clr>
            <a:srgbClr val="9FCC3B"/>
          </p15:clr>
        </p15:guide>
        <p15:guide id="9" pos="4173" userDrawn="1">
          <p15:clr>
            <a:srgbClr val="A4A3A4"/>
          </p15:clr>
        </p15:guide>
        <p15:guide id="10" pos="5556" userDrawn="1">
          <p15:clr>
            <a:srgbClr val="A4A3A4"/>
          </p15:clr>
        </p15:guide>
        <p15:guide id="11" orient="horz" pos="1180" userDrawn="1">
          <p15:clr>
            <a:srgbClr val="A4A3A4"/>
          </p15:clr>
        </p15:guide>
        <p15:guide id="12" orient="horz" pos="3992" userDrawn="1">
          <p15:clr>
            <a:srgbClr val="A4A3A4"/>
          </p15:clr>
        </p15:guide>
        <p15:guide id="13" orient="horz" pos="1938" userDrawn="1">
          <p15:clr>
            <a:srgbClr val="A4A3A4"/>
          </p15:clr>
        </p15:guide>
        <p15:guide id="14" orient="horz" pos="804" userDrawn="1">
          <p15:clr>
            <a:srgbClr val="9FCC3B"/>
          </p15:clr>
        </p15:guide>
        <p15:guide id="15" orient="horz" pos="3007" userDrawn="1">
          <p15:clr>
            <a:srgbClr val="9FCC3B"/>
          </p15:clr>
        </p15:guide>
        <p15:guide id="16" orient="horz" pos="1308">
          <p15:clr>
            <a:srgbClr val="A4A3A4"/>
          </p15:clr>
        </p15:guide>
        <p15:guide id="17" orient="horz" pos="654">
          <p15:clr>
            <a:srgbClr val="A4A3A4"/>
          </p15:clr>
        </p15:guide>
        <p15:guide id="18" orient="horz" pos="2607">
          <p15:clr>
            <a:srgbClr val="A4A3A4"/>
          </p15:clr>
        </p15:guide>
        <p15:guide id="19" pos="2789">
          <p15:clr>
            <a:srgbClr val="A4A3A4"/>
          </p15:clr>
        </p15:guide>
        <p15:guide id="20" pos="2964">
          <p15:clr>
            <a:srgbClr val="A4A3A4"/>
          </p15:clr>
        </p15:guide>
        <p15:guide id="21" pos="1589">
          <p15:clr>
            <a:srgbClr val="A4A3A4"/>
          </p15:clr>
        </p15:guide>
        <p15:guide id="22" pos="1420">
          <p15:clr>
            <a:srgbClr val="A4A3A4"/>
          </p15:clr>
        </p15:guide>
        <p15:guide id="23" pos="600" userDrawn="1">
          <p15:clr>
            <a:srgbClr val="A4A3A4"/>
          </p15:clr>
        </p15:guide>
        <p15:guide id="24" pos="4163">
          <p15:clr>
            <a:srgbClr val="A4A3A4"/>
          </p15:clr>
        </p15:guide>
        <p15:guide id="25" pos="4342">
          <p15:clr>
            <a:srgbClr val="A4A3A4"/>
          </p15:clr>
        </p15:guide>
        <p15:guide id="26" pos="5662" userDrawn="1">
          <p15:clr>
            <a:srgbClr val="9FCC3B"/>
          </p15:clr>
        </p15:guide>
        <p15:guide id="27"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141E"/>
    <a:srgbClr val="414042"/>
    <a:srgbClr val="F9FF09"/>
    <a:srgbClr val="FFC729"/>
    <a:srgbClr val="C80883"/>
    <a:srgbClr val="2F2F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42" autoAdjust="0"/>
    <p:restoredTop sz="94533" autoAdjust="0"/>
  </p:normalViewPr>
  <p:slideViewPr>
    <p:cSldViewPr>
      <p:cViewPr varScale="1">
        <p:scale>
          <a:sx n="154" d="100"/>
          <a:sy n="154" d="100"/>
        </p:scale>
        <p:origin x="150" y="432"/>
      </p:cViewPr>
      <p:guideLst>
        <p:guide orient="horz" pos="953"/>
        <p:guide pos="2994"/>
        <p:guide pos="3175"/>
        <p:guide pos="2177"/>
        <p:guide pos="1966"/>
        <p:guide pos="89"/>
        <p:guide pos="3787"/>
        <p:guide pos="4173"/>
        <p:guide pos="5556"/>
        <p:guide orient="horz" pos="1180"/>
        <p:guide orient="horz" pos="3992"/>
        <p:guide orient="horz" pos="1938"/>
        <p:guide orient="horz" pos="804"/>
        <p:guide orient="horz" pos="3007"/>
        <p:guide orient="horz" pos="1308"/>
        <p:guide orient="horz" pos="654"/>
        <p:guide orient="horz" pos="2607"/>
        <p:guide pos="2789"/>
        <p:guide pos="2964"/>
        <p:guide pos="1589"/>
        <p:guide pos="1420"/>
        <p:guide pos="600"/>
        <p:guide pos="4163"/>
        <p:guide pos="4342"/>
        <p:guide pos="5662"/>
        <p:guide pos="2880"/>
      </p:guideLst>
    </p:cSldViewPr>
  </p:slideViewPr>
  <p:notesTextViewPr>
    <p:cViewPr>
      <p:scale>
        <a:sx n="3" d="2"/>
        <a:sy n="3" d="2"/>
      </p:scale>
      <p:origin x="0" y="0"/>
    </p:cViewPr>
  </p:notesTextViewPr>
  <p:sorterViewPr>
    <p:cViewPr varScale="1">
      <p:scale>
        <a:sx n="1" d="1"/>
        <a:sy n="1" d="1"/>
      </p:scale>
      <p:origin x="0" y="0"/>
    </p:cViewPr>
  </p:sorterViewPr>
  <p:notesViewPr>
    <p:cSldViewPr>
      <p:cViewPr varScale="1">
        <p:scale>
          <a:sx n="89" d="100"/>
          <a:sy n="89" d="100"/>
        </p:scale>
        <p:origin x="373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6149469-4C97-A344-A789-BEA0F7D52BD0}" type="datetimeFigureOut">
              <a:rPr lang="de-DE" smtClean="0"/>
              <a:t>25.01.2023</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D96B02A-2F4B-4B43-A0E2-3B0B5FB4A75D}" type="slidenum">
              <a:rPr lang="de-DE" smtClean="0"/>
              <a:t>‹Nr.›</a:t>
            </a:fld>
            <a:endParaRPr lang="de-DE"/>
          </a:p>
        </p:txBody>
      </p:sp>
    </p:spTree>
    <p:extLst>
      <p:ext uri="{BB962C8B-B14F-4D97-AF65-F5344CB8AC3E}">
        <p14:creationId xmlns:p14="http://schemas.microsoft.com/office/powerpoint/2010/main" val="37979486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58365A0-F4C8-9840-9F01-D7A430E4F4D8}" type="datetimeFigureOut">
              <a:rPr lang="de-DE" smtClean="0"/>
              <a:t>25.01.2023</a:t>
            </a:fld>
            <a:endParaRPr lang="de-DE"/>
          </a:p>
        </p:txBody>
      </p:sp>
      <p:sp>
        <p:nvSpPr>
          <p:cNvPr id="4" name="Folienbildplatzhalt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CH"/>
              <a:t>Mastertextformat bearbeiten</a:t>
            </a:r>
          </a:p>
          <a:p>
            <a:pPr lvl="1"/>
            <a:r>
              <a:rPr lang="de-CH"/>
              <a:t>Zweite Ebene</a:t>
            </a:r>
          </a:p>
          <a:p>
            <a:pPr lvl="2"/>
            <a:r>
              <a:rPr lang="de-CH"/>
              <a:t>Dritte Ebene</a:t>
            </a:r>
          </a:p>
          <a:p>
            <a:pPr lvl="3"/>
            <a:r>
              <a:rPr lang="de-CH"/>
              <a:t>Vierte Ebene</a:t>
            </a:r>
          </a:p>
          <a:p>
            <a:pPr lvl="4"/>
            <a:r>
              <a:rPr lang="de-CH"/>
              <a:t>Fünfte Ebene</a:t>
            </a:r>
            <a:endParaRPr lang="de-DE"/>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1DB8195-CA79-894E-876D-5DC0665E8EF2}" type="slidenum">
              <a:rPr lang="de-DE" smtClean="0"/>
              <a:t>‹Nr.›</a:t>
            </a:fld>
            <a:endParaRPr lang="de-DE"/>
          </a:p>
        </p:txBody>
      </p:sp>
    </p:spTree>
    <p:extLst>
      <p:ext uri="{BB962C8B-B14F-4D97-AF65-F5344CB8AC3E}">
        <p14:creationId xmlns:p14="http://schemas.microsoft.com/office/powerpoint/2010/main" val="1155550368"/>
      </p:ext>
    </p:extLst>
  </p:cSld>
  <p:clrMap bg1="lt1" tx1="dk1" bg2="lt2" tx2="dk2" accent1="accent1" accent2="accent2" accent3="accent3" accent4="accent4" accent5="accent5" accent6="accent6" hlink="hlink" folHlink="folHlink"/>
  <p:hf hdr="0" ftr="0" dt="0"/>
  <p:notesStyle>
    <a:lvl1pPr marL="0" algn="l" defTabSz="390952" rtl="0" eaLnBrk="1" latinLnBrk="0" hangingPunct="1">
      <a:defRPr sz="1000" kern="1200">
        <a:solidFill>
          <a:schemeClr val="tx1"/>
        </a:solidFill>
        <a:latin typeface="+mn-lt"/>
        <a:ea typeface="+mn-ea"/>
        <a:cs typeface="+mn-cs"/>
      </a:defRPr>
    </a:lvl1pPr>
    <a:lvl2pPr marL="390952" algn="l" defTabSz="390952" rtl="0" eaLnBrk="1" latinLnBrk="0" hangingPunct="1">
      <a:defRPr sz="1000" kern="1200">
        <a:solidFill>
          <a:schemeClr val="tx1"/>
        </a:solidFill>
        <a:latin typeface="+mn-lt"/>
        <a:ea typeface="+mn-ea"/>
        <a:cs typeface="+mn-cs"/>
      </a:defRPr>
    </a:lvl2pPr>
    <a:lvl3pPr marL="781903" algn="l" defTabSz="390952" rtl="0" eaLnBrk="1" latinLnBrk="0" hangingPunct="1">
      <a:defRPr sz="1000" kern="1200">
        <a:solidFill>
          <a:schemeClr val="tx1"/>
        </a:solidFill>
        <a:latin typeface="+mn-lt"/>
        <a:ea typeface="+mn-ea"/>
        <a:cs typeface="+mn-cs"/>
      </a:defRPr>
    </a:lvl3pPr>
    <a:lvl4pPr marL="1172855" algn="l" defTabSz="390952" rtl="0" eaLnBrk="1" latinLnBrk="0" hangingPunct="1">
      <a:defRPr sz="1000" kern="1200">
        <a:solidFill>
          <a:schemeClr val="tx1"/>
        </a:solidFill>
        <a:latin typeface="+mn-lt"/>
        <a:ea typeface="+mn-ea"/>
        <a:cs typeface="+mn-cs"/>
      </a:defRPr>
    </a:lvl4pPr>
    <a:lvl5pPr marL="1563807" algn="l" defTabSz="390952" rtl="0" eaLnBrk="1" latinLnBrk="0" hangingPunct="1">
      <a:defRPr sz="1000" kern="1200">
        <a:solidFill>
          <a:schemeClr val="tx1"/>
        </a:solidFill>
        <a:latin typeface="+mn-lt"/>
        <a:ea typeface="+mn-ea"/>
        <a:cs typeface="+mn-cs"/>
      </a:defRPr>
    </a:lvl5pPr>
    <a:lvl6pPr marL="1954759" algn="l" defTabSz="390952" rtl="0" eaLnBrk="1" latinLnBrk="0" hangingPunct="1">
      <a:defRPr sz="1000" kern="1200">
        <a:solidFill>
          <a:schemeClr val="tx1"/>
        </a:solidFill>
        <a:latin typeface="+mn-lt"/>
        <a:ea typeface="+mn-ea"/>
        <a:cs typeface="+mn-cs"/>
      </a:defRPr>
    </a:lvl6pPr>
    <a:lvl7pPr marL="2345710" algn="l" defTabSz="390952" rtl="0" eaLnBrk="1" latinLnBrk="0" hangingPunct="1">
      <a:defRPr sz="1000" kern="1200">
        <a:solidFill>
          <a:schemeClr val="tx1"/>
        </a:solidFill>
        <a:latin typeface="+mn-lt"/>
        <a:ea typeface="+mn-ea"/>
        <a:cs typeface="+mn-cs"/>
      </a:defRPr>
    </a:lvl7pPr>
    <a:lvl8pPr marL="2736662" algn="l" defTabSz="390952" rtl="0" eaLnBrk="1" latinLnBrk="0" hangingPunct="1">
      <a:defRPr sz="1000" kern="1200">
        <a:solidFill>
          <a:schemeClr val="tx1"/>
        </a:solidFill>
        <a:latin typeface="+mn-lt"/>
        <a:ea typeface="+mn-ea"/>
        <a:cs typeface="+mn-cs"/>
      </a:defRPr>
    </a:lvl8pPr>
    <a:lvl9pPr marL="3127614" algn="l" defTabSz="390952"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https://www.augentagesklinik-spreebogen.de/de/das-auge#:~:text=Das%20Auge%20ist%20ein%20sehr,Netzhaut)%20ein%20scharfes%20Bild%20entsteht.</a:t>
            </a:r>
          </a:p>
        </p:txBody>
      </p:sp>
      <p:sp>
        <p:nvSpPr>
          <p:cNvPr id="4" name="Foliennummernplatzhalter 3"/>
          <p:cNvSpPr>
            <a:spLocks noGrp="1"/>
          </p:cNvSpPr>
          <p:nvPr>
            <p:ph type="sldNum" sz="quarter" idx="5"/>
          </p:nvPr>
        </p:nvSpPr>
        <p:spPr/>
        <p:txBody>
          <a:bodyPr/>
          <a:lstStyle/>
          <a:p>
            <a:fld id="{21DB8195-CA79-894E-876D-5DC0665E8EF2}" type="slidenum">
              <a:rPr lang="de-DE" smtClean="0"/>
              <a:t>5</a:t>
            </a:fld>
            <a:endParaRPr lang="de-DE"/>
          </a:p>
        </p:txBody>
      </p:sp>
    </p:spTree>
    <p:extLst>
      <p:ext uri="{BB962C8B-B14F-4D97-AF65-F5344CB8AC3E}">
        <p14:creationId xmlns:p14="http://schemas.microsoft.com/office/powerpoint/2010/main" val="2227245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https://invidis.de/2022/11/media-frankfurt-so-funktioniert-gute-flughafenwerbung/</a:t>
            </a:r>
          </a:p>
        </p:txBody>
      </p:sp>
      <p:sp>
        <p:nvSpPr>
          <p:cNvPr id="4" name="Foliennummernplatzhalter 3"/>
          <p:cNvSpPr>
            <a:spLocks noGrp="1"/>
          </p:cNvSpPr>
          <p:nvPr>
            <p:ph type="sldNum" sz="quarter" idx="5"/>
          </p:nvPr>
        </p:nvSpPr>
        <p:spPr/>
        <p:txBody>
          <a:bodyPr/>
          <a:lstStyle/>
          <a:p>
            <a:fld id="{21DB8195-CA79-894E-876D-5DC0665E8EF2}" type="slidenum">
              <a:rPr lang="de-DE" smtClean="0"/>
              <a:t>25</a:t>
            </a:fld>
            <a:endParaRPr lang="de-DE"/>
          </a:p>
        </p:txBody>
      </p:sp>
    </p:spTree>
    <p:extLst>
      <p:ext uri="{BB962C8B-B14F-4D97-AF65-F5344CB8AC3E}">
        <p14:creationId xmlns:p14="http://schemas.microsoft.com/office/powerpoint/2010/main" val="17525700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1">
    <p:spTree>
      <p:nvGrpSpPr>
        <p:cNvPr id="1" name=""/>
        <p:cNvGrpSpPr/>
        <p:nvPr/>
      </p:nvGrpSpPr>
      <p:grpSpPr>
        <a:xfrm>
          <a:off x="0" y="0"/>
          <a:ext cx="0" cy="0"/>
          <a:chOff x="0" y="0"/>
          <a:chExt cx="0" cy="0"/>
        </a:xfrm>
      </p:grpSpPr>
      <p:pic>
        <p:nvPicPr>
          <p:cNvPr id="1026" name="Picture 2" descr="Gestalten AG: Emotionale Werbung ohne Gesicht - Werbung">
            <a:extLst>
              <a:ext uri="{FF2B5EF4-FFF2-40B4-BE49-F238E27FC236}">
                <a16:creationId xmlns:a16="http://schemas.microsoft.com/office/drawing/2014/main" id="{E87E641E-5F2B-41B5-9F51-798C154CF32D}"/>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5989"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2" name="Rechteck 11"/>
          <p:cNvSpPr/>
          <p:nvPr userDrawn="1"/>
        </p:nvSpPr>
        <p:spPr>
          <a:xfrm>
            <a:off x="-5989" y="398"/>
            <a:ext cx="9149989" cy="5143102"/>
          </a:xfrm>
          <a:prstGeom prst="rect">
            <a:avLst/>
          </a:prstGeom>
          <a:solidFill>
            <a:schemeClr val="accent6">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406775806"/>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2138087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57088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398754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338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1855934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213611610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91920280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5932773"/>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4192242720"/>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841770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3864110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folie 1">
    <p:spTree>
      <p:nvGrpSpPr>
        <p:cNvPr id="1" name=""/>
        <p:cNvGrpSpPr/>
        <p:nvPr/>
      </p:nvGrpSpPr>
      <p:grpSpPr>
        <a:xfrm>
          <a:off x="0" y="0"/>
          <a:ext cx="0" cy="0"/>
          <a:chOff x="0" y="0"/>
          <a:chExt cx="0" cy="0"/>
        </a:xfrm>
      </p:grpSpPr>
      <p:pic>
        <p:nvPicPr>
          <p:cNvPr id="5" name="Grafik 4" descr="Ein Bild, das Boden, drinnen, Person, mehrere enthält.&#10;&#10;Automatisch generierte Beschreibung">
            <a:extLst>
              <a:ext uri="{FF2B5EF4-FFF2-40B4-BE49-F238E27FC236}">
                <a16:creationId xmlns:a16="http://schemas.microsoft.com/office/drawing/2014/main" id="{BD103131-8A95-4DE5-B82E-837EB801BD3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2674" y="0"/>
            <a:ext cx="9156674" cy="5143102"/>
          </a:xfrm>
          <a:prstGeom prst="rect">
            <a:avLst/>
          </a:prstGeom>
        </p:spPr>
      </p:pic>
      <p:sp>
        <p:nvSpPr>
          <p:cNvPr id="12" name="Rechteck 11"/>
          <p:cNvSpPr/>
          <p:nvPr userDrawn="1"/>
        </p:nvSpPr>
        <p:spPr>
          <a:xfrm>
            <a:off x="0" y="-20538"/>
            <a:ext cx="9144000" cy="5164038"/>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794844201"/>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elfolie 1">
    <p:spTree>
      <p:nvGrpSpPr>
        <p:cNvPr id="1" name=""/>
        <p:cNvGrpSpPr/>
        <p:nvPr/>
      </p:nvGrpSpPr>
      <p:grpSpPr>
        <a:xfrm>
          <a:off x="0" y="0"/>
          <a:ext cx="0" cy="0"/>
          <a:chOff x="0" y="0"/>
          <a:chExt cx="0" cy="0"/>
        </a:xfrm>
      </p:grpSpPr>
      <p:pic>
        <p:nvPicPr>
          <p:cNvPr id="44" name="Grafik 43">
            <a:extLst>
              <a:ext uri="{FF2B5EF4-FFF2-40B4-BE49-F238E27FC236}">
                <a16:creationId xmlns:a16="http://schemas.microsoft.com/office/drawing/2014/main" id="{641B555F-D0A5-44B7-8D47-80E24318164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Rechteck 11"/>
          <p:cNvSpPr/>
          <p:nvPr userDrawn="1"/>
        </p:nvSpPr>
        <p:spPr>
          <a:xfrm>
            <a:off x="0" y="398"/>
            <a:ext cx="9144000" cy="5143102"/>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21542773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elfolie 1">
    <p:spTree>
      <p:nvGrpSpPr>
        <p:cNvPr id="1" name=""/>
        <p:cNvGrpSpPr/>
        <p:nvPr/>
      </p:nvGrpSpPr>
      <p:grpSpPr>
        <a:xfrm>
          <a:off x="0" y="0"/>
          <a:ext cx="0" cy="0"/>
          <a:chOff x="0" y="0"/>
          <a:chExt cx="0" cy="0"/>
        </a:xfrm>
      </p:grpSpPr>
      <p:pic>
        <p:nvPicPr>
          <p:cNvPr id="44" name="00004018_TMA_2160p">
            <a:hlinkClick r:id="" action="ppaction://media"/>
            <a:extLst>
              <a:ext uri="{FF2B5EF4-FFF2-40B4-BE49-F238E27FC236}">
                <a16:creationId xmlns:a16="http://schemas.microsoft.com/office/drawing/2014/main" id="{87FF3EC7-A531-44D9-B1CB-13185464F08F}"/>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12" name="Rechteck 11"/>
          <p:cNvSpPr/>
          <p:nvPr userDrawn="1"/>
        </p:nvSpPr>
        <p:spPr>
          <a:xfrm>
            <a:off x="-7374" y="-4496"/>
            <a:ext cx="9151374" cy="5148691"/>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142582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4"/>
                                        </p:tgtEl>
                                      </p:cBhvr>
                                    </p:cmd>
                                  </p:childTnLst>
                                </p:cTn>
                              </p:par>
                            </p:childTnLst>
                          </p:cTn>
                        </p:par>
                      </p:childTnLst>
                    </p:cTn>
                  </p:par>
                </p:childTnLst>
              </p:cTn>
              <p:nextCondLst>
                <p:cond evt="onClick" delay="0">
                  <p:tgtEl>
                    <p:spTgt spid="44"/>
                  </p:tgtEl>
                </p:cond>
              </p:nextCondLst>
            </p:seq>
            <p:video>
              <p:cMediaNode vol="80000">
                <p:cTn id="12" repeatCount="indefinite" fill="hold" display="0">
                  <p:stCondLst>
                    <p:cond delay="indefinite"/>
                  </p:stCondLst>
                </p:cTn>
                <p:tgtEl>
                  <p:spTgt spid="44"/>
                </p:tgtEl>
              </p:cMediaNode>
            </p:video>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23953517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849049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2609026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9746681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3146293363"/>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61206965"/>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81583426"/>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5"/>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p:nvPr>
        </p:nvSpPr>
        <p:spPr>
          <a:xfrm>
            <a:off x="134561" y="1156990"/>
            <a:ext cx="9009439" cy="1607159"/>
          </a:xfrm>
          <a:noFill/>
          <a:ln>
            <a:noFill/>
          </a:ln>
        </p:spPr>
        <p:txBody>
          <a:bodyPr lIns="184702" tIns="123134" rIns="184702" bIns="123134" anchor="ctr"/>
          <a:lstStyle>
            <a:lvl1pPr algn="l">
              <a:spcBef>
                <a:spcPts val="342"/>
              </a:spcBef>
              <a:spcAft>
                <a:spcPts val="342"/>
              </a:spcAft>
              <a:defRPr sz="3400" b="0" cap="none">
                <a:solidFill>
                  <a:schemeClr val="bg1"/>
                </a:solidFill>
              </a:defRPr>
            </a:lvl1pPr>
          </a:lstStyle>
          <a:p>
            <a:r>
              <a:rPr lang="de-DE" dirty="0"/>
              <a:t>Titelmasterformat durch Klicken bearbeiten</a:t>
            </a:r>
          </a:p>
        </p:txBody>
      </p:sp>
      <p:sp>
        <p:nvSpPr>
          <p:cNvPr id="10" name="Rechteck 9"/>
          <p:cNvSpPr/>
          <p:nvPr userDrawn="1"/>
        </p:nvSpPr>
        <p:spPr>
          <a:xfrm>
            <a:off x="0" y="1232451"/>
            <a:ext cx="134561"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Textplatzhalter 5"/>
          <p:cNvSpPr>
            <a:spLocks noGrp="1"/>
          </p:cNvSpPr>
          <p:nvPr>
            <p:ph type="body" sz="quarter" idx="14"/>
          </p:nvPr>
        </p:nvSpPr>
        <p:spPr>
          <a:xfrm>
            <a:off x="-1" y="1156990"/>
            <a:ext cx="144000" cy="1607159"/>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6091429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333038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Tree>
    <p:extLst>
      <p:ext uri="{BB962C8B-B14F-4D97-AF65-F5344CB8AC3E}">
        <p14:creationId xmlns:p14="http://schemas.microsoft.com/office/powerpoint/2010/main" val="30140406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7" name="Rechteck 6"/>
          <p:cNvSpPr/>
          <p:nvPr userDrawn="1"/>
        </p:nvSpPr>
        <p:spPr>
          <a:xfrm>
            <a:off x="0" y="0"/>
            <a:ext cx="9144000" cy="117887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Datumsplatzhalter 1"/>
          <p:cNvSpPr>
            <a:spLocks noGrp="1"/>
          </p:cNvSpPr>
          <p:nvPr>
            <p:ph type="dt" sz="half" idx="10"/>
          </p:nvPr>
        </p:nvSpPr>
        <p:spPr/>
        <p:txBody>
          <a:bodyPr/>
          <a:lstStyle/>
          <a:p>
            <a:fld id="{334D9EDD-8D47-4158-807E-B8CCA1A6A5CC}" type="datetime1">
              <a:rPr lang="de-CH" smtClean="0"/>
              <a:t>25.01.2023</a:t>
            </a:fld>
            <a:endParaRPr lang="de-DE"/>
          </a:p>
        </p:txBody>
      </p:sp>
      <p:sp>
        <p:nvSpPr>
          <p:cNvPr id="3" name="Fußzeilenplatzhalter 2"/>
          <p:cNvSpPr>
            <a:spLocks noGrp="1"/>
          </p:cNvSpPr>
          <p:nvPr>
            <p:ph type="ftr" sz="quarter" idx="11"/>
          </p:nvPr>
        </p:nvSpPr>
        <p:spPr/>
        <p:txBody>
          <a:bodyPr/>
          <a:lstStyle/>
          <a:p>
            <a:r>
              <a:rPr lang="en-US"/>
              <a:t>APG|SGA Out of Home Media</a:t>
            </a:r>
            <a:endParaRPr lang="de-DE"/>
          </a:p>
        </p:txBody>
      </p:sp>
      <p:sp>
        <p:nvSpPr>
          <p:cNvPr id="4" name="Foliennummernplatzhalter 3"/>
          <p:cNvSpPr>
            <a:spLocks noGrp="1"/>
          </p:cNvSpPr>
          <p:nvPr>
            <p:ph type="sldNum" sz="quarter" idx="12"/>
          </p:nvPr>
        </p:nvSpPr>
        <p:spPr/>
        <p:txBody>
          <a:bodyPr/>
          <a:lstStyle/>
          <a:p>
            <a:fld id="{4B7C9098-C545-8644-9F2C-F1C3812C33E3}" type="slidenum">
              <a:rPr lang="de-DE" smtClean="0"/>
              <a:t>‹Nr.›</a:t>
            </a:fld>
            <a:endParaRPr lang="de-DE"/>
          </a:p>
        </p:txBody>
      </p:sp>
      <p:sp>
        <p:nvSpPr>
          <p:cNvPr id="5" name="Rechteck 4"/>
          <p:cNvSpPr/>
          <p:nvPr userDrawn="1"/>
        </p:nvSpPr>
        <p:spPr>
          <a:xfrm>
            <a:off x="-1" y="0"/>
            <a:ext cx="144000" cy="144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6" name="Rechteck 5"/>
          <p:cNvSpPr/>
          <p:nvPr userDrawn="1"/>
        </p:nvSpPr>
        <p:spPr>
          <a:xfrm>
            <a:off x="143999" y="0"/>
            <a:ext cx="9000001" cy="144000"/>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Tree>
    <p:extLst>
      <p:ext uri="{BB962C8B-B14F-4D97-AF65-F5344CB8AC3E}">
        <p14:creationId xmlns:p14="http://schemas.microsoft.com/office/powerpoint/2010/main" val="1805295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1_Titelfolie 1">
    <p:spTree>
      <p:nvGrpSpPr>
        <p:cNvPr id="1" name=""/>
        <p:cNvGrpSpPr/>
        <p:nvPr/>
      </p:nvGrpSpPr>
      <p:grpSpPr>
        <a:xfrm>
          <a:off x="0" y="0"/>
          <a:ext cx="0" cy="0"/>
          <a:chOff x="0" y="0"/>
          <a:chExt cx="0" cy="0"/>
        </a:xfrm>
      </p:grpSpPr>
      <p:pic>
        <p:nvPicPr>
          <p:cNvPr id="3" name="00004018_TMA_2160p">
            <a:hlinkClick r:id="" action="ppaction://media"/>
            <a:extLst>
              <a:ext uri="{FF2B5EF4-FFF2-40B4-BE49-F238E27FC236}">
                <a16:creationId xmlns:a16="http://schemas.microsoft.com/office/drawing/2014/main" id="{7B6B7C50-3AB7-4FC9-9744-4D001795D5FC}"/>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42" name="Rechteck 41">
            <a:extLst>
              <a:ext uri="{FF2B5EF4-FFF2-40B4-BE49-F238E27FC236}">
                <a16:creationId xmlns:a16="http://schemas.microsoft.com/office/drawing/2014/main" id="{B179E93D-A4DA-48AA-9D7D-2D635E05464B}"/>
              </a:ext>
            </a:extLst>
          </p:cNvPr>
          <p:cNvSpPr/>
          <p:nvPr userDrawn="1"/>
        </p:nvSpPr>
        <p:spPr>
          <a:xfrm>
            <a:off x="-7374" y="-7374"/>
            <a:ext cx="9151374" cy="5154561"/>
          </a:xfrm>
          <a:prstGeom prst="rect">
            <a:avLst/>
          </a:prstGeom>
          <a:solidFill>
            <a:schemeClr val="accent6">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lIns="360000" tIns="381600" rIns="0" bIns="0" rtlCol="0" anchor="t" anchorCtr="0"/>
          <a:lstStyle/>
          <a:p>
            <a:endParaRPr lang="de-DE" sz="44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4319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7771366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666870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1743284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3352091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2046051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77377818"/>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91345095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5742763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005609622"/>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29368505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20733727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5930447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slideLayout" Target="../slideLayouts/slideLayout38.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theme" Target="../theme/theme2.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1295085436"/>
      </p:ext>
    </p:extLst>
  </p:cSld>
  <p:clrMap bg1="lt1" tx1="dk1" bg2="lt2" tx2="dk2" accent1="accent1" accent2="accent2" accent3="accent3" accent4="accent4" accent5="accent5" accent6="accent6" hlink="hlink" folHlink="folHlink"/>
  <p:sldLayoutIdLst>
    <p:sldLayoutId id="2147483662" r:id="rId1"/>
    <p:sldLayoutId id="2147483668" r:id="rId2"/>
    <p:sldLayoutId id="2147483650" r:id="rId3"/>
    <p:sldLayoutId id="2147483652" r:id="rId4"/>
    <p:sldLayoutId id="2147483660" r:id="rId5"/>
    <p:sldLayoutId id="2147483669" r:id="rId6"/>
    <p:sldLayoutId id="2147483666" r:id="rId7"/>
    <p:sldLayoutId id="2147483649" r:id="rId8"/>
    <p:sldLayoutId id="2147483651" r:id="rId9"/>
    <p:sldLayoutId id="2147483664" r:id="rId10"/>
    <p:sldLayoutId id="2147483667" r:id="rId11"/>
    <p:sldLayoutId id="2147483654" r:id="rId12"/>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userDrawn="1">
          <p15:clr>
            <a:srgbClr val="F26B43"/>
          </p15:clr>
        </p15:guide>
        <p15:guide id="2" pos="5942" userDrawn="1">
          <p15:clr>
            <a:srgbClr val="F26B43"/>
          </p15:clr>
        </p15:guide>
        <p15:guide id="3" orient="horz" pos="1180" userDrawn="1">
          <p15:clr>
            <a:srgbClr val="F26B43"/>
          </p15:clr>
        </p15:guide>
        <p15:guide id="4" orient="horz" pos="3992" userDrawn="1">
          <p15:clr>
            <a:srgbClr val="F26B43"/>
          </p15:clr>
        </p15:guide>
        <p15:guide id="6" orient="horz" pos="953" userDrawn="1">
          <p15:clr>
            <a:srgbClr val="F26B43"/>
          </p15:clr>
        </p15:guide>
        <p15:guide id="9" pos="2994" userDrawn="1">
          <p15:clr>
            <a:srgbClr val="F26B43"/>
          </p15:clr>
        </p15:guide>
        <p15:guide id="10" pos="3175" userDrawn="1">
          <p15:clr>
            <a:srgbClr val="F26B43"/>
          </p15:clr>
        </p15:guide>
        <p15:guide id="11" pos="1996" userDrawn="1">
          <p15:clr>
            <a:srgbClr val="FBAE40"/>
          </p15:clr>
        </p15:guide>
        <p15:guide id="13" pos="2177" userDrawn="1">
          <p15:clr>
            <a:srgbClr val="FBAE40"/>
          </p15:clr>
        </p15:guide>
        <p15:guide id="14" pos="3992" userDrawn="1">
          <p15:clr>
            <a:srgbClr val="FBAE40"/>
          </p15:clr>
        </p15:guide>
        <p15:guide id="15" pos="4173" userDrawn="1">
          <p15:clr>
            <a:srgbClr val="FBAE4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2607349207"/>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p15:clr>
            <a:srgbClr val="F26B43"/>
          </p15:clr>
        </p15:guide>
        <p15:guide id="2" pos="5942">
          <p15:clr>
            <a:srgbClr val="F26B43"/>
          </p15:clr>
        </p15:guide>
        <p15:guide id="3" orient="horz" pos="1180">
          <p15:clr>
            <a:srgbClr val="F26B43"/>
          </p15:clr>
        </p15:guide>
        <p15:guide id="4" orient="horz" pos="3992">
          <p15:clr>
            <a:srgbClr val="F26B43"/>
          </p15:clr>
        </p15:guide>
        <p15:guide id="6" orient="horz" pos="953">
          <p15:clr>
            <a:srgbClr val="F26B43"/>
          </p15:clr>
        </p15:guide>
        <p15:guide id="9" pos="2994">
          <p15:clr>
            <a:srgbClr val="F26B43"/>
          </p15:clr>
        </p15:guide>
        <p15:guide id="10" pos="3175">
          <p15:clr>
            <a:srgbClr val="F26B43"/>
          </p15:clr>
        </p15:guide>
        <p15:guide id="11" pos="1996">
          <p15:clr>
            <a:srgbClr val="FBAE40"/>
          </p15:clr>
        </p15:guide>
        <p15:guide id="13" pos="2177">
          <p15:clr>
            <a:srgbClr val="FBAE40"/>
          </p15:clr>
        </p15:guide>
        <p15:guide id="14" pos="3992">
          <p15:clr>
            <a:srgbClr val="FBAE40"/>
          </p15:clr>
        </p15:guide>
        <p15:guide id="15" pos="4173">
          <p15:clr>
            <a:srgbClr val="FBAE4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0.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jpe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1.svg"/><Relationship Id="rId11" Type="http://schemas.openxmlformats.org/officeDocument/2006/relationships/image" Target="../media/image9.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jpeg"/><Relationship Id="rId1" Type="http://schemas.openxmlformats.org/officeDocument/2006/relationships/slideLayout" Target="../slideLayouts/slideLayout20.xml"/><Relationship Id="rId6" Type="http://schemas.openxmlformats.org/officeDocument/2006/relationships/image" Target="../media/image18.png"/><Relationship Id="rId5" Type="http://schemas.openxmlformats.org/officeDocument/2006/relationships/image" Target="../media/image7.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image" Target="../media/image20.svg"/><Relationship Id="rId21" Type="http://schemas.openxmlformats.org/officeDocument/2006/relationships/image" Target="../media/image37.png"/><Relationship Id="rId7" Type="http://schemas.openxmlformats.org/officeDocument/2006/relationships/image" Target="../media/image24.svg"/><Relationship Id="rId12" Type="http://schemas.openxmlformats.org/officeDocument/2006/relationships/image" Target="../media/image7.png"/><Relationship Id="rId17" Type="http://schemas.openxmlformats.org/officeDocument/2006/relationships/image" Target="../media/image33.png"/><Relationship Id="rId2" Type="http://schemas.openxmlformats.org/officeDocument/2006/relationships/image" Target="../media/image19.png"/><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slideLayout" Target="../slideLayouts/slideLayout33.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5" Type="http://schemas.openxmlformats.org/officeDocument/2006/relationships/image" Target="../media/image31.png"/><Relationship Id="rId10" Type="http://schemas.openxmlformats.org/officeDocument/2006/relationships/image" Target="../media/image27.png"/><Relationship Id="rId19" Type="http://schemas.openxmlformats.org/officeDocument/2006/relationships/image" Target="../media/image35.png"/><Relationship Id="rId4" Type="http://schemas.openxmlformats.org/officeDocument/2006/relationships/image" Target="../media/image21.png"/><Relationship Id="rId9" Type="http://schemas.openxmlformats.org/officeDocument/2006/relationships/image" Target="../media/image26.svg"/><Relationship Id="rId14" Type="http://schemas.openxmlformats.org/officeDocument/2006/relationships/image" Target="../media/image30.svg"/><Relationship Id="rId2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7.png"/><Relationship Id="rId7" Type="http://schemas.openxmlformats.org/officeDocument/2006/relationships/image" Target="../media/image11.sv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7.png"/><Relationship Id="rId7" Type="http://schemas.openxmlformats.org/officeDocument/2006/relationships/image" Target="../media/image44.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8.png"/><Relationship Id="rId11" Type="http://schemas.openxmlformats.org/officeDocument/2006/relationships/image" Target="../media/image48.png"/><Relationship Id="rId5" Type="http://schemas.openxmlformats.org/officeDocument/2006/relationships/image" Target="../media/image16.png"/><Relationship Id="rId10" Type="http://schemas.openxmlformats.org/officeDocument/2006/relationships/image" Target="../media/image47.png"/><Relationship Id="rId4" Type="http://schemas.openxmlformats.org/officeDocument/2006/relationships/image" Target="../media/image12.png"/><Relationship Id="rId9"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18.png"/><Relationship Id="rId7" Type="http://schemas.openxmlformats.org/officeDocument/2006/relationships/image" Target="../media/image52.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45.png"/><Relationship Id="rId4" Type="http://schemas.openxmlformats.org/officeDocument/2006/relationships/image" Target="../media/image16.png"/><Relationship Id="rId9" Type="http://schemas.openxmlformats.org/officeDocument/2006/relationships/image" Target="../media/image43.png"/></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57.png"/><Relationship Id="rId3" Type="http://schemas.microsoft.com/office/2007/relationships/media" Target="../media/media3.mp4"/><Relationship Id="rId7" Type="http://schemas.openxmlformats.org/officeDocument/2006/relationships/image" Target="../media/image54.png"/><Relationship Id="rId12" Type="http://schemas.openxmlformats.org/officeDocument/2006/relationships/image" Target="../media/image5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jpeg"/><Relationship Id="rId11" Type="http://schemas.openxmlformats.org/officeDocument/2006/relationships/image" Target="../media/image9.png"/><Relationship Id="rId5" Type="http://schemas.openxmlformats.org/officeDocument/2006/relationships/slideLayout" Target="../slideLayouts/slideLayout3.xml"/><Relationship Id="rId10" Type="http://schemas.openxmlformats.org/officeDocument/2006/relationships/image" Target="../media/image13.png"/><Relationship Id="rId4" Type="http://schemas.openxmlformats.org/officeDocument/2006/relationships/video" Target="../media/media3.mp4"/><Relationship Id="rId9" Type="http://schemas.openxmlformats.org/officeDocument/2006/relationships/image" Target="../media/image5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7.png"/><Relationship Id="rId5" Type="http://schemas.openxmlformats.org/officeDocument/2006/relationships/image" Target="../media/image5.jpeg"/><Relationship Id="rId4" Type="http://schemas.openxmlformats.org/officeDocument/2006/relationships/notesSlide" Target="../notesSlides/notesSlide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jpeg"/><Relationship Id="rId1" Type="http://schemas.openxmlformats.org/officeDocument/2006/relationships/slideLayout" Target="../slideLayouts/slideLayout20.xml"/><Relationship Id="rId6" Type="http://schemas.openxmlformats.org/officeDocument/2006/relationships/image" Target="../media/image58.png"/><Relationship Id="rId5" Type="http://schemas.openxmlformats.org/officeDocument/2006/relationships/image" Target="../media/image1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32.png"/><Relationship Id="rId3" Type="http://schemas.openxmlformats.org/officeDocument/2006/relationships/slideLayout" Target="../slideLayouts/slideLayout33.xml"/><Relationship Id="rId7" Type="http://schemas.openxmlformats.org/officeDocument/2006/relationships/image" Target="../media/image61.png"/><Relationship Id="rId12" Type="http://schemas.openxmlformats.org/officeDocument/2006/relationships/image" Target="../media/image31.png"/><Relationship Id="rId17" Type="http://schemas.openxmlformats.org/officeDocument/2006/relationships/image" Target="../media/image36.png"/><Relationship Id="rId2" Type="http://schemas.openxmlformats.org/officeDocument/2006/relationships/video" Target="../media/media2.mp4"/><Relationship Id="rId16" Type="http://schemas.openxmlformats.org/officeDocument/2006/relationships/image" Target="../media/image35.png"/><Relationship Id="rId1" Type="http://schemas.microsoft.com/office/2007/relationships/media" Target="../media/media2.mp4"/><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image" Target="../media/image59.png"/><Relationship Id="rId15" Type="http://schemas.openxmlformats.org/officeDocument/2006/relationships/image" Target="../media/image34.png"/><Relationship Id="rId10" Type="http://schemas.openxmlformats.org/officeDocument/2006/relationships/image" Target="../media/image62.png"/><Relationship Id="rId4" Type="http://schemas.openxmlformats.org/officeDocument/2006/relationships/image" Target="../media/image5.jpeg"/><Relationship Id="rId9" Type="http://schemas.openxmlformats.org/officeDocument/2006/relationships/image" Target="../media/image56.png"/><Relationship Id="rId14"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4561" y="1203598"/>
            <a:ext cx="9009439" cy="1606809"/>
          </a:xfrm>
        </p:spPr>
        <p:txBody>
          <a:bodyPr/>
          <a:lstStyle/>
          <a:p>
            <a:r>
              <a:rPr lang="de-DE" sz="1600" dirty="0"/>
              <a:t>APG</a:t>
            </a:r>
            <a:r>
              <a:rPr lang="de-DE" sz="1600"/>
              <a:t>|SGA Gestaltungs-Tutorial Modul I «Basic»</a:t>
            </a:r>
            <a:br>
              <a:rPr lang="de-DE"/>
            </a:br>
            <a:r>
              <a:rPr lang="de-DE"/>
              <a:t>Aussenwerbung wirksam </a:t>
            </a:r>
            <a:r>
              <a:rPr lang="de-DE" dirty="0"/>
              <a:t>gestalten</a:t>
            </a:r>
            <a:br>
              <a:rPr lang="de-DE"/>
            </a:br>
            <a:r>
              <a:rPr lang="de-DE" sz="1100"/>
              <a:t> Stand November 2022</a:t>
            </a:r>
            <a:endParaRPr lang="de-DE" dirty="0"/>
          </a:p>
        </p:txBody>
      </p:sp>
    </p:spTree>
    <p:extLst>
      <p:ext uri="{BB962C8B-B14F-4D97-AF65-F5344CB8AC3E}">
        <p14:creationId xmlns:p14="http://schemas.microsoft.com/office/powerpoint/2010/main" val="238232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hteck 38">
            <a:extLst>
              <a:ext uri="{FF2B5EF4-FFF2-40B4-BE49-F238E27FC236}">
                <a16:creationId xmlns:a16="http://schemas.microsoft.com/office/drawing/2014/main" id="{A99FAF9C-0FAA-41F0-BE0E-E96705437FF2}"/>
              </a:ext>
            </a:extLst>
          </p:cNvPr>
          <p:cNvSpPr/>
          <p:nvPr/>
        </p:nvSpPr>
        <p:spPr>
          <a:xfrm>
            <a:off x="6177226"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35" name="Grafik 34" descr="Ein Bild, das draußen, Natur, Wolke enthält.&#10;&#10;Automatisch generierte Beschreibung">
            <a:extLst>
              <a:ext uri="{FF2B5EF4-FFF2-40B4-BE49-F238E27FC236}">
                <a16:creationId xmlns:a16="http://schemas.microsoft.com/office/drawing/2014/main" id="{75AD75AD-F707-44DC-9399-157B22C7AA04}"/>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16" name="Rechteck 15">
            <a:extLst>
              <a:ext uri="{FF2B5EF4-FFF2-40B4-BE49-F238E27FC236}">
                <a16:creationId xmlns:a16="http://schemas.microsoft.com/office/drawing/2014/main" id="{76D2B3CB-F049-4D6D-A04F-C8E27CF6FD71}"/>
              </a:ext>
            </a:extLst>
          </p:cNvPr>
          <p:cNvSpPr/>
          <p:nvPr/>
        </p:nvSpPr>
        <p:spPr>
          <a:xfrm>
            <a:off x="6166235" y="1437214"/>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sz="1200" dirty="0">
              <a:solidFill>
                <a:schemeClr val="bg1"/>
              </a:solidFill>
            </a:endParaRPr>
          </a:p>
        </p:txBody>
      </p:sp>
      <p:sp>
        <p:nvSpPr>
          <p:cNvPr id="15" name="Rechteck 14">
            <a:extLst>
              <a:ext uri="{FF2B5EF4-FFF2-40B4-BE49-F238E27FC236}">
                <a16:creationId xmlns:a16="http://schemas.microsoft.com/office/drawing/2014/main" id="{E6F444D1-1828-432A-9901-79CF69FD5884}"/>
              </a:ext>
            </a:extLst>
          </p:cNvPr>
          <p:cNvSpPr/>
          <p:nvPr/>
        </p:nvSpPr>
        <p:spPr>
          <a:xfrm>
            <a:off x="321390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sz="1200" dirty="0">
              <a:solidFill>
                <a:schemeClr val="bg1"/>
              </a:solidFill>
            </a:endParaRPr>
          </a:p>
        </p:txBody>
      </p:sp>
      <p:sp>
        <p:nvSpPr>
          <p:cNvPr id="12" name="Rechteck 11">
            <a:extLst>
              <a:ext uri="{FF2B5EF4-FFF2-40B4-BE49-F238E27FC236}">
                <a16:creationId xmlns:a16="http://schemas.microsoft.com/office/drawing/2014/main" id="{DCE00FA2-B95A-4EAA-B997-C8BF999EA645}"/>
              </a:ext>
            </a:extLst>
          </p:cNvPr>
          <p:cNvSpPr/>
          <p:nvPr/>
        </p:nvSpPr>
        <p:spPr>
          <a:xfrm>
            <a:off x="26692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sz="1200" dirty="0">
              <a:solidFill>
                <a:schemeClr val="bg1"/>
              </a:solidFill>
            </a:endParaRPr>
          </a:p>
        </p:txBody>
      </p:sp>
      <p:sp>
        <p:nvSpPr>
          <p:cNvPr id="2" name="Titel 1">
            <a:extLst>
              <a:ext uri="{FF2B5EF4-FFF2-40B4-BE49-F238E27FC236}">
                <a16:creationId xmlns:a16="http://schemas.microsoft.com/office/drawing/2014/main" id="{77C70A48-ECDC-48FA-BE99-8242FFBB2EB4}"/>
              </a:ext>
            </a:extLst>
          </p:cNvPr>
          <p:cNvSpPr>
            <a:spLocks noGrp="1"/>
          </p:cNvSpPr>
          <p:nvPr>
            <p:ph type="title"/>
          </p:nvPr>
        </p:nvSpPr>
        <p:spPr/>
        <p:txBody>
          <a:bodyPr/>
          <a:lstStyle/>
          <a:p>
            <a:pPr algn="l"/>
            <a:r>
              <a:rPr lang="de-CH"/>
              <a:t>Übersicht der Gestaltungs-Tutorials</a:t>
            </a:r>
            <a:endParaRPr lang="de-CH" dirty="0"/>
          </a:p>
        </p:txBody>
      </p:sp>
      <p:sp>
        <p:nvSpPr>
          <p:cNvPr id="10" name="Textfeld 9">
            <a:extLst>
              <a:ext uri="{FF2B5EF4-FFF2-40B4-BE49-F238E27FC236}">
                <a16:creationId xmlns:a16="http://schemas.microsoft.com/office/drawing/2014/main" id="{5BD0948E-D241-4DA0-AAF9-929B03D3F29A}"/>
              </a:ext>
            </a:extLst>
          </p:cNvPr>
          <p:cNvSpPr txBox="1"/>
          <p:nvPr/>
        </p:nvSpPr>
        <p:spPr>
          <a:xfrm>
            <a:off x="1259632" y="3003798"/>
            <a:ext cx="616302" cy="466624"/>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400" b="0" i="0" u="none" strike="noStrike" kern="1200" cap="none" spc="0" normalizeH="0" baseline="0" noProof="0" dirty="0">
                <a:ln>
                  <a:noFill/>
                </a:ln>
                <a:solidFill>
                  <a:prstClr val="white"/>
                </a:solidFill>
                <a:effectLst/>
                <a:uLnTx/>
                <a:uFillTx/>
                <a:latin typeface="Arial"/>
                <a:ea typeface="+mn-ea"/>
                <a:cs typeface="+mn-cs"/>
              </a:rPr>
              <a:t>Viel Text und Bilder die man gar nicht lesen kann</a:t>
            </a:r>
          </a:p>
        </p:txBody>
      </p:sp>
      <p:sp>
        <p:nvSpPr>
          <p:cNvPr id="6" name="Rechteck 5">
            <a:extLst>
              <a:ext uri="{FF2B5EF4-FFF2-40B4-BE49-F238E27FC236}">
                <a16:creationId xmlns:a16="http://schemas.microsoft.com/office/drawing/2014/main" id="{954AE44D-30DC-4BD7-9953-F108D6A2A10D}"/>
              </a:ext>
            </a:extLst>
          </p:cNvPr>
          <p:cNvSpPr/>
          <p:nvPr/>
        </p:nvSpPr>
        <p:spPr>
          <a:xfrm>
            <a:off x="323528" y="1491630"/>
            <a:ext cx="2592288" cy="3240360"/>
          </a:xfrm>
          <a:prstGeom prst="rect">
            <a:avLst/>
          </a:prstGeom>
          <a:solidFill>
            <a:schemeClr val="accent6">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2400" b="1" dirty="0">
                <a:solidFill>
                  <a:schemeClr val="bg1"/>
                </a:solidFill>
                <a:effectLst>
                  <a:outerShdw blurRad="38100" dist="38100" dir="2700000" algn="tl">
                    <a:srgbClr val="000000">
                      <a:alpha val="43137"/>
                    </a:srgbClr>
                  </a:outerShdw>
                </a:effectLst>
              </a:rPr>
              <a:t>Basic</a:t>
            </a:r>
            <a:endParaRPr lang="de-CH" b="1" dirty="0">
              <a:solidFill>
                <a:schemeClr val="bg1"/>
              </a:solidFill>
              <a:effectLst>
                <a:outerShdw blurRad="38100" dist="38100" dir="2700000" algn="tl">
                  <a:srgbClr val="000000">
                    <a:alpha val="43137"/>
                  </a:srgbClr>
                </a:outerShdw>
              </a:effectLst>
            </a:endParaRPr>
          </a:p>
          <a:p>
            <a:pPr algn="ctr"/>
            <a:r>
              <a:rPr lang="de-CH" sz="1200">
                <a:solidFill>
                  <a:schemeClr val="bg1"/>
                </a:solidFill>
                <a:effectLst>
                  <a:outerShdw blurRad="38100" dist="38100" dir="2700000" algn="tl">
                    <a:srgbClr val="000000">
                      <a:alpha val="43137"/>
                    </a:srgbClr>
                  </a:outerShdw>
                </a:effectLst>
              </a:rPr>
              <a:t>(Physiologische und mediumsspezifische Aspekte berücksichtigen</a:t>
            </a:r>
            <a:r>
              <a:rPr lang="de-CH" sz="1200" dirty="0">
                <a:solidFill>
                  <a:schemeClr val="bg1"/>
                </a:solidFill>
                <a:effectLst>
                  <a:outerShdw blurRad="38100" dist="38100" dir="2700000" algn="tl">
                    <a:srgbClr val="000000">
                      <a:alpha val="43137"/>
                    </a:srgbClr>
                  </a:outerShdw>
                </a:effectLst>
              </a:rPr>
              <a:t>)</a:t>
            </a:r>
          </a:p>
        </p:txBody>
      </p:sp>
      <p:sp>
        <p:nvSpPr>
          <p:cNvPr id="13" name="Rechteck 12">
            <a:extLst>
              <a:ext uri="{FF2B5EF4-FFF2-40B4-BE49-F238E27FC236}">
                <a16:creationId xmlns:a16="http://schemas.microsoft.com/office/drawing/2014/main" id="{F4AFAC7C-3473-414B-B067-CF2CD37D94B8}"/>
              </a:ext>
            </a:extLst>
          </p:cNvPr>
          <p:cNvSpPr/>
          <p:nvPr/>
        </p:nvSpPr>
        <p:spPr>
          <a:xfrm>
            <a:off x="3275854" y="1491630"/>
            <a:ext cx="2592288" cy="3240360"/>
          </a:xfrm>
          <a:prstGeom prst="rect">
            <a:avLst/>
          </a:prstGeom>
          <a:solidFill>
            <a:schemeClr val="accent5">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2400" b="1" dirty="0" err="1">
                <a:solidFill>
                  <a:schemeClr val="bg1"/>
                </a:solidFill>
                <a:effectLst>
                  <a:outerShdw blurRad="38100" dist="38100" dir="2700000" algn="tl">
                    <a:srgbClr val="000000">
                      <a:alpha val="43137"/>
                    </a:srgbClr>
                  </a:outerShdw>
                </a:effectLst>
              </a:rPr>
              <a:t>Advanced</a:t>
            </a:r>
            <a:r>
              <a:rPr lang="de-CH" dirty="0">
                <a:solidFill>
                  <a:schemeClr val="bg1"/>
                </a:solidFill>
                <a:effectLst>
                  <a:outerShdw blurRad="38100" dist="38100" dir="2700000" algn="tl">
                    <a:srgbClr val="000000">
                      <a:alpha val="43137"/>
                    </a:srgbClr>
                  </a:outerShdw>
                </a:effectLst>
              </a:rPr>
              <a:t> </a:t>
            </a:r>
          </a:p>
          <a:p>
            <a:pPr algn="ctr"/>
            <a:r>
              <a:rPr lang="de-CH" sz="1200" dirty="0">
                <a:solidFill>
                  <a:schemeClr val="bg1"/>
                </a:solidFill>
                <a:effectLst>
                  <a:outerShdw blurRad="38100" dist="38100" dir="2700000" algn="tl">
                    <a:srgbClr val="000000">
                      <a:alpha val="43137"/>
                    </a:srgbClr>
                  </a:outerShdw>
                </a:effectLst>
              </a:rPr>
              <a:t>(Kognitive Aspekte für die Steuerung von Wahrnehmung &amp; Aufmerksamkeit nutzen)</a:t>
            </a:r>
          </a:p>
        </p:txBody>
      </p:sp>
      <p:sp>
        <p:nvSpPr>
          <p:cNvPr id="14" name="Rechteck 13">
            <a:extLst>
              <a:ext uri="{FF2B5EF4-FFF2-40B4-BE49-F238E27FC236}">
                <a16:creationId xmlns:a16="http://schemas.microsoft.com/office/drawing/2014/main" id="{08A0F4BF-CEDA-482D-B95C-BB03948F47BF}"/>
              </a:ext>
            </a:extLst>
          </p:cNvPr>
          <p:cNvSpPr/>
          <p:nvPr/>
        </p:nvSpPr>
        <p:spPr>
          <a:xfrm>
            <a:off x="6228184" y="1494339"/>
            <a:ext cx="2592288" cy="3240360"/>
          </a:xfrm>
          <a:prstGeom prst="rect">
            <a:avLst/>
          </a:prstGeom>
          <a:solidFill>
            <a:schemeClr val="accent4">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2400" b="1" dirty="0">
                <a:solidFill>
                  <a:schemeClr val="bg1"/>
                </a:solidFill>
                <a:effectLst>
                  <a:outerShdw blurRad="38100" dist="38100" dir="2700000" algn="tl">
                    <a:srgbClr val="000000">
                      <a:alpha val="43137"/>
                    </a:srgbClr>
                  </a:outerShdw>
                </a:effectLst>
              </a:rPr>
              <a:t>Expert</a:t>
            </a:r>
            <a:r>
              <a:rPr lang="de-CH" dirty="0">
                <a:solidFill>
                  <a:schemeClr val="bg1"/>
                </a:solidFill>
                <a:effectLst>
                  <a:outerShdw blurRad="38100" dist="38100" dir="2700000" algn="tl">
                    <a:srgbClr val="000000">
                      <a:alpha val="43137"/>
                    </a:srgbClr>
                  </a:outerShdw>
                </a:effectLst>
              </a:rPr>
              <a:t> </a:t>
            </a:r>
          </a:p>
          <a:p>
            <a:pPr algn="ctr"/>
            <a:r>
              <a:rPr lang="de-CH" sz="1200">
                <a:solidFill>
                  <a:schemeClr val="bg1"/>
                </a:solidFill>
                <a:effectLst>
                  <a:outerShdw blurRad="38100" dist="38100" dir="2700000" algn="tl">
                    <a:srgbClr val="000000">
                      <a:alpha val="43137"/>
                    </a:srgbClr>
                  </a:outerShdw>
                </a:effectLst>
              </a:rPr>
              <a:t>(Kognitive Aspekte der Informationsverarbeitung und des Lernens einbeziehen</a:t>
            </a:r>
            <a:r>
              <a:rPr lang="de-CH" sz="1200" dirty="0">
                <a:solidFill>
                  <a:schemeClr val="bg1"/>
                </a:solidFill>
                <a:effectLst>
                  <a:outerShdw blurRad="38100" dist="38100" dir="2700000" algn="tl">
                    <a:srgbClr val="000000">
                      <a:alpha val="43137"/>
                    </a:srgbClr>
                  </a:outerShdw>
                </a:effectLst>
              </a:rPr>
              <a:t>)</a:t>
            </a:r>
          </a:p>
        </p:txBody>
      </p:sp>
      <p:sp>
        <p:nvSpPr>
          <p:cNvPr id="36" name="Rechtwinkliges Dreieck 35">
            <a:extLst>
              <a:ext uri="{FF2B5EF4-FFF2-40B4-BE49-F238E27FC236}">
                <a16:creationId xmlns:a16="http://schemas.microsoft.com/office/drawing/2014/main" id="{9FC7C250-AE9F-416E-B8BE-19B02B0C9C5F}"/>
              </a:ext>
            </a:extLst>
          </p:cNvPr>
          <p:cNvSpPr/>
          <p:nvPr/>
        </p:nvSpPr>
        <p:spPr>
          <a:xfrm rot="16200000">
            <a:off x="1883587"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8" name="Rechteck 17">
            <a:extLst>
              <a:ext uri="{FF2B5EF4-FFF2-40B4-BE49-F238E27FC236}">
                <a16:creationId xmlns:a16="http://schemas.microsoft.com/office/drawing/2014/main" id="{2C801F89-7FCD-4190-A76E-4E9ACD67AF94}"/>
              </a:ext>
            </a:extLst>
          </p:cNvPr>
          <p:cNvSpPr/>
          <p:nvPr/>
        </p:nvSpPr>
        <p:spPr>
          <a:xfrm>
            <a:off x="2408919"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0" name="Rechteck 19">
            <a:extLst>
              <a:ext uri="{FF2B5EF4-FFF2-40B4-BE49-F238E27FC236}">
                <a16:creationId xmlns:a16="http://schemas.microsoft.com/office/drawing/2014/main" id="{4151CEB3-2E90-4A8A-9EB9-E04FD9F5010D}"/>
              </a:ext>
            </a:extLst>
          </p:cNvPr>
          <p:cNvSpPr/>
          <p:nvPr/>
        </p:nvSpPr>
        <p:spPr>
          <a:xfrm>
            <a:off x="2561319" y="4155926"/>
            <a:ext cx="112246" cy="489871"/>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Rechteck 20">
            <a:extLst>
              <a:ext uri="{FF2B5EF4-FFF2-40B4-BE49-F238E27FC236}">
                <a16:creationId xmlns:a16="http://schemas.microsoft.com/office/drawing/2014/main" id="{C320F739-828F-4F5C-BE3C-4B11792A8366}"/>
              </a:ext>
            </a:extLst>
          </p:cNvPr>
          <p:cNvSpPr/>
          <p:nvPr/>
        </p:nvSpPr>
        <p:spPr>
          <a:xfrm>
            <a:off x="2713719"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7" name="Rechtwinkliges Dreieck 36">
            <a:extLst>
              <a:ext uri="{FF2B5EF4-FFF2-40B4-BE49-F238E27FC236}">
                <a16:creationId xmlns:a16="http://schemas.microsoft.com/office/drawing/2014/main" id="{67B5A091-8808-49B7-BF18-CF050ABEDCF6}"/>
              </a:ext>
            </a:extLst>
          </p:cNvPr>
          <p:cNvSpPr/>
          <p:nvPr/>
        </p:nvSpPr>
        <p:spPr>
          <a:xfrm rot="16200000">
            <a:off x="4835914"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5" name="Rechteck 24">
            <a:extLst>
              <a:ext uri="{FF2B5EF4-FFF2-40B4-BE49-F238E27FC236}">
                <a16:creationId xmlns:a16="http://schemas.microsoft.com/office/drawing/2014/main" id="{EF282E82-2287-4068-BFAA-4599F87CEF99}"/>
              </a:ext>
            </a:extLst>
          </p:cNvPr>
          <p:cNvSpPr/>
          <p:nvPr/>
        </p:nvSpPr>
        <p:spPr>
          <a:xfrm>
            <a:off x="537336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6" name="Rechteck 25">
            <a:extLst>
              <a:ext uri="{FF2B5EF4-FFF2-40B4-BE49-F238E27FC236}">
                <a16:creationId xmlns:a16="http://schemas.microsoft.com/office/drawing/2014/main" id="{9C499279-1309-49B8-88A6-F8F3B9201462}"/>
              </a:ext>
            </a:extLst>
          </p:cNvPr>
          <p:cNvSpPr/>
          <p:nvPr/>
        </p:nvSpPr>
        <p:spPr>
          <a:xfrm>
            <a:off x="552576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8" name="Rechtwinkliges Dreieck 37">
            <a:extLst>
              <a:ext uri="{FF2B5EF4-FFF2-40B4-BE49-F238E27FC236}">
                <a16:creationId xmlns:a16="http://schemas.microsoft.com/office/drawing/2014/main" id="{7C059DD8-7804-4CF4-8850-67DA2E5191F7}"/>
              </a:ext>
            </a:extLst>
          </p:cNvPr>
          <p:cNvSpPr/>
          <p:nvPr/>
        </p:nvSpPr>
        <p:spPr>
          <a:xfrm rot="16200000">
            <a:off x="7788244" y="3705071"/>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7" name="Rechteck 26">
            <a:extLst>
              <a:ext uri="{FF2B5EF4-FFF2-40B4-BE49-F238E27FC236}">
                <a16:creationId xmlns:a16="http://schemas.microsoft.com/office/drawing/2014/main" id="{A5FF884A-15DD-40E9-BDB1-F290F8ED8F9F}"/>
              </a:ext>
            </a:extLst>
          </p:cNvPr>
          <p:cNvSpPr/>
          <p:nvPr/>
        </p:nvSpPr>
        <p:spPr>
          <a:xfrm>
            <a:off x="5678163"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8" name="Rechteck 27">
            <a:extLst>
              <a:ext uri="{FF2B5EF4-FFF2-40B4-BE49-F238E27FC236}">
                <a16:creationId xmlns:a16="http://schemas.microsoft.com/office/drawing/2014/main" id="{C82271A8-5AFA-4EC6-B02E-8B3BC33F7E35}"/>
              </a:ext>
            </a:extLst>
          </p:cNvPr>
          <p:cNvSpPr/>
          <p:nvPr/>
        </p:nvSpPr>
        <p:spPr>
          <a:xfrm>
            <a:off x="829695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9" name="Rechteck 28">
            <a:extLst>
              <a:ext uri="{FF2B5EF4-FFF2-40B4-BE49-F238E27FC236}">
                <a16:creationId xmlns:a16="http://schemas.microsoft.com/office/drawing/2014/main" id="{9ABD592F-EADD-4412-8ECE-C41588885993}"/>
              </a:ext>
            </a:extLst>
          </p:cNvPr>
          <p:cNvSpPr/>
          <p:nvPr/>
        </p:nvSpPr>
        <p:spPr>
          <a:xfrm>
            <a:off x="844935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1" name="Rechteck 30">
            <a:extLst>
              <a:ext uri="{FF2B5EF4-FFF2-40B4-BE49-F238E27FC236}">
                <a16:creationId xmlns:a16="http://schemas.microsoft.com/office/drawing/2014/main" id="{964070D7-591C-4C31-8819-D3D84EF29118}"/>
              </a:ext>
            </a:extLst>
          </p:cNvPr>
          <p:cNvSpPr/>
          <p:nvPr/>
        </p:nvSpPr>
        <p:spPr>
          <a:xfrm>
            <a:off x="8601753" y="4011910"/>
            <a:ext cx="112246" cy="633887"/>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0" name="Rechteck 29">
            <a:extLst>
              <a:ext uri="{FF2B5EF4-FFF2-40B4-BE49-F238E27FC236}">
                <a16:creationId xmlns:a16="http://schemas.microsoft.com/office/drawing/2014/main" id="{EF6CB9DC-E49B-44AF-AC3E-2376DAC7538B}"/>
              </a:ext>
            </a:extLst>
          </p:cNvPr>
          <p:cNvSpPr/>
          <p:nvPr/>
        </p:nvSpPr>
        <p:spPr>
          <a:xfrm>
            <a:off x="3237694"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4" name="Grafik 3">
            <a:extLst>
              <a:ext uri="{FF2B5EF4-FFF2-40B4-BE49-F238E27FC236}">
                <a16:creationId xmlns:a16="http://schemas.microsoft.com/office/drawing/2014/main" id="{70D9A91A-B393-4462-A239-936F971ECE4A}"/>
              </a:ext>
            </a:extLst>
          </p:cNvPr>
          <p:cNvPicPr>
            <a:picLocks noChangeAspect="1"/>
          </p:cNvPicPr>
          <p:nvPr/>
        </p:nvPicPr>
        <p:blipFill>
          <a:blip r:embed="rId3"/>
          <a:stretch>
            <a:fillRect/>
          </a:stretch>
        </p:blipFill>
        <p:spPr>
          <a:xfrm>
            <a:off x="2143814" y="4354804"/>
            <a:ext cx="318385" cy="581985"/>
          </a:xfrm>
          <a:prstGeom prst="rect">
            <a:avLst/>
          </a:prstGeom>
        </p:spPr>
      </p:pic>
      <p:sp>
        <p:nvSpPr>
          <p:cNvPr id="32" name="Rechteck 31">
            <a:extLst>
              <a:ext uri="{FF2B5EF4-FFF2-40B4-BE49-F238E27FC236}">
                <a16:creationId xmlns:a16="http://schemas.microsoft.com/office/drawing/2014/main" id="{736AA567-6695-464D-A33B-57E55BC2EBD7}"/>
              </a:ext>
            </a:extLst>
          </p:cNvPr>
          <p:cNvSpPr/>
          <p:nvPr/>
        </p:nvSpPr>
        <p:spPr>
          <a:xfrm>
            <a:off x="6177226" y="1419622"/>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Tree>
    <p:extLst>
      <p:ext uri="{BB962C8B-B14F-4D97-AF65-F5344CB8AC3E}">
        <p14:creationId xmlns:p14="http://schemas.microsoft.com/office/powerpoint/2010/main" val="112523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B2C4172C-0808-4634-A65E-C0C0A356BB53}"/>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8" name="Rechteck 7">
            <a:extLst>
              <a:ext uri="{FF2B5EF4-FFF2-40B4-BE49-F238E27FC236}">
                <a16:creationId xmlns:a16="http://schemas.microsoft.com/office/drawing/2014/main" id="{8217DA59-BE90-4BAD-B050-36D48C385F70}"/>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6A5AE98A-94B3-4C3F-8B00-CE2D0F45882B}"/>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175174FC-5118-4DD3-B44E-69745816FD4F}"/>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 name="Titel 1"/>
          <p:cNvSpPr>
            <a:spLocks noGrp="1"/>
          </p:cNvSpPr>
          <p:nvPr>
            <p:ph type="title"/>
          </p:nvPr>
        </p:nvSpPr>
        <p:spPr/>
        <p:txBody>
          <a:bodyPr/>
          <a:lstStyle/>
          <a:p>
            <a:r>
              <a:rPr lang="de-DE"/>
              <a:t>Inhaltsverzeichnis «Basic»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b="1"/>
              <a:t>Ausgangslage</a:t>
            </a:r>
          </a:p>
          <a:p>
            <a:r>
              <a:rPr lang="de-DE"/>
              <a:t>Die 6 Basis-Regeln </a:t>
            </a:r>
          </a:p>
          <a:p>
            <a:r>
              <a:rPr lang="de-DE"/>
              <a:t>Zusammenfassung</a:t>
            </a:r>
            <a:endParaRPr lang="de-DE" dirty="0"/>
          </a:p>
          <a:p>
            <a:pPr marL="255118" indent="-255118">
              <a:buFont typeface="+mj-lt"/>
              <a:buAutoNum type="arabicPeriod"/>
            </a:pPr>
            <a:endParaRPr lang="de-DE" dirty="0"/>
          </a:p>
        </p:txBody>
      </p:sp>
      <p:pic>
        <p:nvPicPr>
          <p:cNvPr id="12" name="Grafik 11">
            <a:extLst>
              <a:ext uri="{FF2B5EF4-FFF2-40B4-BE49-F238E27FC236}">
                <a16:creationId xmlns:a16="http://schemas.microsoft.com/office/drawing/2014/main" id="{B739335B-3BC4-422C-AB83-CD254B10AB0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1" name="Rechteck: abgerundete Ecken 10">
            <a:extLst>
              <a:ext uri="{FF2B5EF4-FFF2-40B4-BE49-F238E27FC236}">
                <a16:creationId xmlns:a16="http://schemas.microsoft.com/office/drawing/2014/main" id="{039E9A65-9443-4779-97E2-6D3ADD5224C9}"/>
              </a:ext>
            </a:extLst>
          </p:cNvPr>
          <p:cNvSpPr/>
          <p:nvPr/>
        </p:nvSpPr>
        <p:spPr>
          <a:xfrm>
            <a:off x="5564004" y="1860494"/>
            <a:ext cx="89520" cy="2364324"/>
          </a:xfrm>
          <a:prstGeom prst="roundRect">
            <a:avLst/>
          </a:prstGeom>
          <a:solidFill>
            <a:srgbClr val="4140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3" name="Picture 2" descr="Wegweiser | Kostenlose Icon">
            <a:extLst>
              <a:ext uri="{FF2B5EF4-FFF2-40B4-BE49-F238E27FC236}">
                <a16:creationId xmlns:a16="http://schemas.microsoft.com/office/drawing/2014/main" id="{CF5B66C3-F6D1-48DC-8C01-E0CC3C8789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1632" y="1861511"/>
            <a:ext cx="1214264" cy="1214264"/>
          </a:xfrm>
          <a:prstGeom prst="rect">
            <a:avLst/>
          </a:prstGeom>
          <a:noFill/>
          <a:extLst>
            <a:ext uri="{909E8E84-426E-40DD-AFC4-6F175D3DCCD1}">
              <a14:hiddenFill xmlns:a14="http://schemas.microsoft.com/office/drawing/2010/main">
                <a:solidFill>
                  <a:srgbClr val="FFFFFF"/>
                </a:solidFill>
              </a14:hiddenFill>
            </a:ext>
          </a:extLst>
        </p:spPr>
      </p:pic>
      <p:pic>
        <p:nvPicPr>
          <p:cNvPr id="4" name="Grafik 3" descr="Ein Bild, das Person, darstellend, Gruppe, Tänzer enthält.&#10;&#10;Automatisch generierte Beschreibung">
            <a:extLst>
              <a:ext uri="{FF2B5EF4-FFF2-40B4-BE49-F238E27FC236}">
                <a16:creationId xmlns:a16="http://schemas.microsoft.com/office/drawing/2014/main" id="{16CF21C9-2F16-4D41-965B-A8CA4FD2AA0B}"/>
              </a:ext>
            </a:extLst>
          </p:cNvPr>
          <p:cNvPicPr>
            <a:picLocks noChangeAspect="1"/>
          </p:cNvPicPr>
          <p:nvPr/>
        </p:nvPicPr>
        <p:blipFill rotWithShape="1">
          <a:blip r:embed="rId5"/>
          <a:srcRect l="48436" t="58400" r="34783"/>
          <a:stretch/>
        </p:blipFill>
        <p:spPr>
          <a:xfrm>
            <a:off x="5779129" y="2231923"/>
            <a:ext cx="873534" cy="21397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21748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solidFill>
            <a:schemeClr val="accent6"/>
          </a:solidFill>
        </p:spPr>
        <p:txBody>
          <a:bodyPr/>
          <a:lstStyle/>
          <a:p>
            <a:r>
              <a:rPr lang="de-DE" dirty="0"/>
              <a:t> </a:t>
            </a:r>
          </a:p>
        </p:txBody>
      </p:sp>
      <p:sp>
        <p:nvSpPr>
          <p:cNvPr id="5" name="Titel 4"/>
          <p:cNvSpPr>
            <a:spLocks noGrp="1"/>
          </p:cNvSpPr>
          <p:nvPr>
            <p:ph type="title"/>
          </p:nvPr>
        </p:nvSpPr>
        <p:spPr/>
        <p:txBody>
          <a:bodyPr/>
          <a:lstStyle/>
          <a:p>
            <a:pPr>
              <a:spcBef>
                <a:spcPts val="0"/>
              </a:spcBef>
              <a:spcAft>
                <a:spcPts val="0"/>
              </a:spcAft>
            </a:pPr>
            <a:r>
              <a:rPr lang="de-CH" sz="3200" dirty="0">
                <a:solidFill>
                  <a:srgbClr val="FFFFFF"/>
                </a:solidFill>
              </a:rPr>
              <a:t>«Der </a:t>
            </a:r>
            <a:r>
              <a:rPr lang="de-CH" sz="3200">
                <a:solidFill>
                  <a:srgbClr val="FFFFFF"/>
                </a:solidFill>
              </a:rPr>
              <a:t>grösste Hebel zur Steigerung der Werbewirkung liegt </a:t>
            </a:r>
            <a:r>
              <a:rPr lang="de-CH" sz="3200" dirty="0">
                <a:solidFill>
                  <a:srgbClr val="FFFFFF"/>
                </a:solidFill>
              </a:rPr>
              <a:t>in </a:t>
            </a:r>
            <a:r>
              <a:rPr lang="de-CH" sz="3200">
                <a:solidFill>
                  <a:srgbClr val="FFFFFF"/>
                </a:solidFill>
              </a:rPr>
              <a:t>der Kreation.»</a:t>
            </a:r>
            <a:endParaRPr lang="de-DE" sz="3200" dirty="0">
              <a:solidFill>
                <a:srgbClr val="D1CCBD"/>
              </a:solidFill>
              <a:ea typeface="+mn-ea"/>
              <a:cs typeface="+mn-cs"/>
            </a:endParaRPr>
          </a:p>
        </p:txBody>
      </p:sp>
      <p:sp>
        <p:nvSpPr>
          <p:cNvPr id="7" name="Textplatzhalter 6"/>
          <p:cNvSpPr>
            <a:spLocks noGrp="1"/>
          </p:cNvSpPr>
          <p:nvPr>
            <p:ph type="body" sz="quarter" idx="14"/>
          </p:nvPr>
        </p:nvSpPr>
        <p:spPr>
          <a:solidFill>
            <a:schemeClr val="accent5"/>
          </a:solidFill>
        </p:spPr>
        <p:txBody>
          <a:bodyPr/>
          <a:lstStyle/>
          <a:p>
            <a:r>
              <a:rPr lang="de-DE" dirty="0"/>
              <a:t> </a:t>
            </a:r>
          </a:p>
        </p:txBody>
      </p:sp>
    </p:spTree>
    <p:extLst>
      <p:ext uri="{BB962C8B-B14F-4D97-AF65-F5344CB8AC3E}">
        <p14:creationId xmlns:p14="http://schemas.microsoft.com/office/powerpoint/2010/main" val="1333055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Grafik 25" descr="Ein Bild, das draußen, Natur, Wolke enthält.&#10;&#10;Automatisch generierte Beschreibung">
            <a:extLst>
              <a:ext uri="{FF2B5EF4-FFF2-40B4-BE49-F238E27FC236}">
                <a16:creationId xmlns:a16="http://schemas.microsoft.com/office/drawing/2014/main" id="{E7FD1EE7-38E3-4203-A817-FDCF8BF2D672}"/>
              </a:ext>
            </a:extLst>
          </p:cNvPr>
          <p:cNvPicPr>
            <a:picLocks noChangeAspect="1"/>
          </p:cNvPicPr>
          <p:nvPr/>
        </p:nvPicPr>
        <p:blipFill rotWithShape="1">
          <a:blip r:embed="rId3"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23" name="Rechteck 22">
            <a:extLst>
              <a:ext uri="{FF2B5EF4-FFF2-40B4-BE49-F238E27FC236}">
                <a16:creationId xmlns:a16="http://schemas.microsoft.com/office/drawing/2014/main" id="{54A76DF5-3440-4C14-8A47-FD983924BF77}"/>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2" name="Rechteck 21">
            <a:extLst>
              <a:ext uri="{FF2B5EF4-FFF2-40B4-BE49-F238E27FC236}">
                <a16:creationId xmlns:a16="http://schemas.microsoft.com/office/drawing/2014/main" id="{FEF30244-0EE9-45B1-B1C2-0AC76BB27E14}"/>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Rechteck 20">
            <a:extLst>
              <a:ext uri="{FF2B5EF4-FFF2-40B4-BE49-F238E27FC236}">
                <a16:creationId xmlns:a16="http://schemas.microsoft.com/office/drawing/2014/main" id="{669F4F45-B29A-4125-9325-A2AABEAA9154}"/>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 name="Titel 1">
            <a:extLst>
              <a:ext uri="{FF2B5EF4-FFF2-40B4-BE49-F238E27FC236}">
                <a16:creationId xmlns:a16="http://schemas.microsoft.com/office/drawing/2014/main" id="{FE8222B8-2554-4A2F-979E-6B0FCF1A5EB9}"/>
              </a:ext>
            </a:extLst>
          </p:cNvPr>
          <p:cNvSpPr>
            <a:spLocks noGrp="1"/>
          </p:cNvSpPr>
          <p:nvPr>
            <p:ph type="title"/>
          </p:nvPr>
        </p:nvSpPr>
        <p:spPr/>
        <p:txBody>
          <a:bodyPr/>
          <a:lstStyle/>
          <a:p>
            <a:r>
              <a:rPr lang="de-DE"/>
              <a:t>Das Grundverständnis</a:t>
            </a:r>
            <a:endParaRPr lang="de-CH" dirty="0"/>
          </a:p>
        </p:txBody>
      </p:sp>
      <p:pic>
        <p:nvPicPr>
          <p:cNvPr id="20" name="Grafik 19">
            <a:extLst>
              <a:ext uri="{FF2B5EF4-FFF2-40B4-BE49-F238E27FC236}">
                <a16:creationId xmlns:a16="http://schemas.microsoft.com/office/drawing/2014/main" id="{951A00DD-8154-4DDC-92E2-4E0F0A2F60C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052209" y="1829221"/>
            <a:ext cx="1512168" cy="2505759"/>
          </a:xfrm>
          <a:prstGeom prst="rect">
            <a:avLst/>
          </a:prstGeom>
          <a:effectLst/>
        </p:spPr>
      </p:pic>
      <p:sp>
        <p:nvSpPr>
          <p:cNvPr id="25" name="Textfeld 24">
            <a:extLst>
              <a:ext uri="{FF2B5EF4-FFF2-40B4-BE49-F238E27FC236}">
                <a16:creationId xmlns:a16="http://schemas.microsoft.com/office/drawing/2014/main" id="{5F90A439-7DA8-425A-B4C4-08C251557DF1}"/>
              </a:ext>
            </a:extLst>
          </p:cNvPr>
          <p:cNvSpPr txBox="1"/>
          <p:nvPr/>
        </p:nvSpPr>
        <p:spPr>
          <a:xfrm>
            <a:off x="807127" y="2736304"/>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2 Sekunden</a:t>
            </a:r>
          </a:p>
          <a:p>
            <a:r>
              <a:rPr lang="de-CH" sz="700" dirty="0"/>
              <a:t>BEACHTUNGSZEIT</a:t>
            </a:r>
          </a:p>
        </p:txBody>
      </p:sp>
      <p:pic>
        <p:nvPicPr>
          <p:cNvPr id="27" name="Grafik 26" descr="Auto mit einfarbiger Füllung">
            <a:extLst>
              <a:ext uri="{FF2B5EF4-FFF2-40B4-BE49-F238E27FC236}">
                <a16:creationId xmlns:a16="http://schemas.microsoft.com/office/drawing/2014/main" id="{8264E29D-B879-4431-BFE6-E3F1AF17ECEA}"/>
              </a:ext>
            </a:extLst>
          </p:cNvPr>
          <p:cNvPicPr>
            <a:picLocks noChangeAspect="1"/>
          </p:cNvPicPr>
          <p:nvPr/>
        </p:nvPicPr>
        <p:blipFill>
          <a:blip r:embed="rId5" cstate="print">
            <a:graysc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77073" y="2697646"/>
            <a:ext cx="351842" cy="351842"/>
          </a:xfrm>
          <a:prstGeom prst="rect">
            <a:avLst/>
          </a:prstGeom>
        </p:spPr>
      </p:pic>
      <p:cxnSp>
        <p:nvCxnSpPr>
          <p:cNvPr id="29" name="Gerader Verbinder 28">
            <a:extLst>
              <a:ext uri="{FF2B5EF4-FFF2-40B4-BE49-F238E27FC236}">
                <a16:creationId xmlns:a16="http://schemas.microsoft.com/office/drawing/2014/main" id="{061FE540-C1E8-4615-AF30-2404BD632EE3}"/>
              </a:ext>
            </a:extLst>
          </p:cNvPr>
          <p:cNvCxnSpPr/>
          <p:nvPr/>
        </p:nvCxnSpPr>
        <p:spPr>
          <a:xfrm>
            <a:off x="757193" y="2736304"/>
            <a:ext cx="0" cy="277763"/>
          </a:xfrm>
          <a:prstGeom prst="line">
            <a:avLst/>
          </a:prstGeom>
          <a:ln/>
        </p:spPr>
        <p:style>
          <a:lnRef idx="1">
            <a:schemeClr val="accent5"/>
          </a:lnRef>
          <a:fillRef idx="0">
            <a:schemeClr val="accent5"/>
          </a:fillRef>
          <a:effectRef idx="0">
            <a:schemeClr val="accent5"/>
          </a:effectRef>
          <a:fontRef idx="minor">
            <a:schemeClr val="tx1"/>
          </a:fontRef>
        </p:style>
      </p:cxnSp>
      <p:sp>
        <p:nvSpPr>
          <p:cNvPr id="30" name="Textfeld 29">
            <a:extLst>
              <a:ext uri="{FF2B5EF4-FFF2-40B4-BE49-F238E27FC236}">
                <a16:creationId xmlns:a16="http://schemas.microsoft.com/office/drawing/2014/main" id="{14D08E10-C9EF-4953-A6C1-9C3155989E06}"/>
              </a:ext>
            </a:extLst>
          </p:cNvPr>
          <p:cNvSpPr txBox="1"/>
          <p:nvPr/>
        </p:nvSpPr>
        <p:spPr>
          <a:xfrm>
            <a:off x="2957532" y="3329252"/>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3 Sekunden</a:t>
            </a:r>
          </a:p>
          <a:p>
            <a:r>
              <a:rPr lang="de-CH" sz="700" dirty="0"/>
              <a:t>BEACHTUNGSZEIT</a:t>
            </a:r>
          </a:p>
        </p:txBody>
      </p:sp>
      <p:cxnSp>
        <p:nvCxnSpPr>
          <p:cNvPr id="32" name="Gerader Verbinder 31">
            <a:extLst>
              <a:ext uri="{FF2B5EF4-FFF2-40B4-BE49-F238E27FC236}">
                <a16:creationId xmlns:a16="http://schemas.microsoft.com/office/drawing/2014/main" id="{0106B26B-96CD-407F-AA6B-E5B024365C4F}"/>
              </a:ext>
            </a:extLst>
          </p:cNvPr>
          <p:cNvCxnSpPr/>
          <p:nvPr/>
        </p:nvCxnSpPr>
        <p:spPr>
          <a:xfrm>
            <a:off x="2907598" y="3329252"/>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1026" name="Picture 2" descr="Fahrrad nach rechts - Kostenlose transport Icons">
            <a:extLst>
              <a:ext uri="{FF2B5EF4-FFF2-40B4-BE49-F238E27FC236}">
                <a16:creationId xmlns:a16="http://schemas.microsoft.com/office/drawing/2014/main" id="{997396FA-3BF1-4F14-B751-0ED184666B0F}"/>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2580513" y="3334117"/>
            <a:ext cx="272898" cy="272898"/>
          </a:xfrm>
          <a:prstGeom prst="rect">
            <a:avLst/>
          </a:prstGeom>
          <a:noFill/>
          <a:extLst>
            <a:ext uri="{909E8E84-426E-40DD-AFC4-6F175D3DCCD1}">
              <a14:hiddenFill xmlns:a14="http://schemas.microsoft.com/office/drawing/2010/main">
                <a:solidFill>
                  <a:srgbClr val="FFFFFF"/>
                </a:solidFill>
              </a14:hiddenFill>
            </a:ext>
          </a:extLst>
        </p:spPr>
      </p:pic>
      <p:sp>
        <p:nvSpPr>
          <p:cNvPr id="34" name="Textfeld 33">
            <a:extLst>
              <a:ext uri="{FF2B5EF4-FFF2-40B4-BE49-F238E27FC236}">
                <a16:creationId xmlns:a16="http://schemas.microsoft.com/office/drawing/2014/main" id="{D66E9FE1-9816-4C49-B5DF-D5DE61AFCAD8}"/>
              </a:ext>
            </a:extLst>
          </p:cNvPr>
          <p:cNvSpPr txBox="1"/>
          <p:nvPr/>
        </p:nvSpPr>
        <p:spPr>
          <a:xfrm>
            <a:off x="5288591" y="2736304"/>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7 Sekunden</a:t>
            </a:r>
          </a:p>
          <a:p>
            <a:r>
              <a:rPr lang="de-CH" sz="700" dirty="0"/>
              <a:t>BEACHTUNGSZEIT</a:t>
            </a:r>
          </a:p>
        </p:txBody>
      </p:sp>
      <p:cxnSp>
        <p:nvCxnSpPr>
          <p:cNvPr id="35" name="Gerader Verbinder 34">
            <a:extLst>
              <a:ext uri="{FF2B5EF4-FFF2-40B4-BE49-F238E27FC236}">
                <a16:creationId xmlns:a16="http://schemas.microsoft.com/office/drawing/2014/main" id="{D7828754-1C10-47A0-97A8-201DB81A45DF}"/>
              </a:ext>
            </a:extLst>
          </p:cNvPr>
          <p:cNvCxnSpPr/>
          <p:nvPr/>
        </p:nvCxnSpPr>
        <p:spPr>
          <a:xfrm>
            <a:off x="5238657" y="2736304"/>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1028" name="Picture 4" descr="Akimbo Male Man - Free vector graphic on Pixabay">
            <a:extLst>
              <a:ext uri="{FF2B5EF4-FFF2-40B4-BE49-F238E27FC236}">
                <a16:creationId xmlns:a16="http://schemas.microsoft.com/office/drawing/2014/main" id="{8CEE1FAB-B545-4B16-92F8-C22807CBABA0}"/>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5056023" y="2736304"/>
            <a:ext cx="132701" cy="265402"/>
          </a:xfrm>
          <a:prstGeom prst="rect">
            <a:avLst/>
          </a:prstGeom>
          <a:noFill/>
          <a:extLst>
            <a:ext uri="{909E8E84-426E-40DD-AFC4-6F175D3DCCD1}">
              <a14:hiddenFill xmlns:a14="http://schemas.microsoft.com/office/drawing/2010/main">
                <a:solidFill>
                  <a:srgbClr val="FFFFFF"/>
                </a:solidFill>
              </a14:hiddenFill>
            </a:ext>
          </a:extLst>
        </p:spPr>
      </p:pic>
      <p:cxnSp>
        <p:nvCxnSpPr>
          <p:cNvPr id="4" name="Gerader Verbinder 3">
            <a:extLst>
              <a:ext uri="{FF2B5EF4-FFF2-40B4-BE49-F238E27FC236}">
                <a16:creationId xmlns:a16="http://schemas.microsoft.com/office/drawing/2014/main" id="{F492927B-0A86-4AE6-A37B-43F02AC0D946}"/>
              </a:ext>
            </a:extLst>
          </p:cNvPr>
          <p:cNvCxnSpPr>
            <a:cxnSpLocks/>
          </p:cNvCxnSpPr>
          <p:nvPr/>
        </p:nvCxnSpPr>
        <p:spPr>
          <a:xfrm flipV="1">
            <a:off x="-10928" y="4798243"/>
            <a:ext cx="9150215" cy="5755"/>
          </a:xfrm>
          <a:prstGeom prst="line">
            <a:avLst/>
          </a:prstGeom>
          <a:ln w="7620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5" name="Grafik 4" descr="Ein Bild, das Luft, ausführend, Fahrrad, mehrere enthält.&#10;&#10;Automatisch generierte Beschreibung">
            <a:extLst>
              <a:ext uri="{FF2B5EF4-FFF2-40B4-BE49-F238E27FC236}">
                <a16:creationId xmlns:a16="http://schemas.microsoft.com/office/drawing/2014/main" id="{6934BD39-D96D-418C-82A9-CE18BE8A523A}"/>
              </a:ext>
            </a:extLst>
          </p:cNvPr>
          <p:cNvPicPr>
            <a:picLocks noChangeAspect="1"/>
          </p:cNvPicPr>
          <p:nvPr/>
        </p:nvPicPr>
        <p:blipFill rotWithShape="1">
          <a:blip r:embed="rId9"/>
          <a:srcRect l="50000" t="48840" r="24801"/>
          <a:stretch/>
        </p:blipFill>
        <p:spPr>
          <a:xfrm>
            <a:off x="3175211" y="2311892"/>
            <a:ext cx="2411795" cy="2399083"/>
          </a:xfrm>
          <a:prstGeom prst="rect">
            <a:avLst/>
          </a:prstGeom>
          <a:effectLst>
            <a:outerShdw blurRad="50800" dist="38100" dir="2700000" algn="tl" rotWithShape="0">
              <a:prstClr val="black">
                <a:alpha val="40000"/>
              </a:prstClr>
            </a:outerShdw>
          </a:effectLst>
        </p:spPr>
      </p:pic>
      <p:pic>
        <p:nvPicPr>
          <p:cNvPr id="8" name="Grafik 7" descr="Ein Bild, das Auto enthält.&#10;&#10;Automatisch generierte Beschreibung">
            <a:extLst>
              <a:ext uri="{FF2B5EF4-FFF2-40B4-BE49-F238E27FC236}">
                <a16:creationId xmlns:a16="http://schemas.microsoft.com/office/drawing/2014/main" id="{E76F40F3-5B6F-44F9-AD24-FEE1DC9DD457}"/>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flipH="1">
            <a:off x="0" y="3199284"/>
            <a:ext cx="3418826" cy="1944216"/>
          </a:xfrm>
          <a:prstGeom prst="rect">
            <a:avLst/>
          </a:prstGeom>
          <a:effectLst/>
        </p:spPr>
      </p:pic>
      <p:pic>
        <p:nvPicPr>
          <p:cNvPr id="10" name="Grafik 9" descr="Ein Bild, das Person, darstellend, Gruppe, Tänzer enthält.&#10;&#10;Automatisch generierte Beschreibung">
            <a:extLst>
              <a:ext uri="{FF2B5EF4-FFF2-40B4-BE49-F238E27FC236}">
                <a16:creationId xmlns:a16="http://schemas.microsoft.com/office/drawing/2014/main" id="{184335B6-9DAC-4AC2-B66A-5F7FD42E492E}"/>
              </a:ext>
            </a:extLst>
          </p:cNvPr>
          <p:cNvPicPr>
            <a:picLocks noChangeAspect="1"/>
          </p:cNvPicPr>
          <p:nvPr/>
        </p:nvPicPr>
        <p:blipFill rotWithShape="1">
          <a:blip r:embed="rId11"/>
          <a:srcRect l="83703" t="59288"/>
          <a:stretch/>
        </p:blipFill>
        <p:spPr>
          <a:xfrm>
            <a:off x="6094753" y="1957672"/>
            <a:ext cx="942545" cy="2326544"/>
          </a:xfrm>
          <a:prstGeom prst="rect">
            <a:avLst/>
          </a:prstGeom>
          <a:effectLst>
            <a:outerShdw blurRad="50800" dist="38100" dir="2700000" algn="tl" rotWithShape="0">
              <a:prstClr val="black">
                <a:alpha val="40000"/>
              </a:prstClr>
            </a:outerShdw>
          </a:effectLst>
        </p:spPr>
      </p:pic>
      <p:sp>
        <p:nvSpPr>
          <p:cNvPr id="24" name="Textfeld 23">
            <a:extLst>
              <a:ext uri="{FF2B5EF4-FFF2-40B4-BE49-F238E27FC236}">
                <a16:creationId xmlns:a16="http://schemas.microsoft.com/office/drawing/2014/main" id="{455D3996-0584-4609-A4E5-282EB3C127F5}"/>
              </a:ext>
            </a:extLst>
          </p:cNvPr>
          <p:cNvSpPr txBox="1"/>
          <p:nvPr/>
        </p:nvSpPr>
        <p:spPr>
          <a:xfrm>
            <a:off x="318056" y="1235514"/>
            <a:ext cx="6342169" cy="1498073"/>
          </a:xfrm>
          <a:prstGeom prst="rect">
            <a:avLst/>
          </a:prstGeom>
          <a:noFill/>
        </p:spPr>
        <p:txBody>
          <a:bodyPr wrap="square" lIns="0" tIns="0" rIns="0" bIns="0" rtlCol="0">
            <a:noAutofit/>
          </a:bodyPr>
          <a:lstStyle/>
          <a:p>
            <a:r>
              <a:rPr lang="de-DE" sz="1400" b="1" dirty="0">
                <a:solidFill>
                  <a:schemeClr val="accent5"/>
                </a:solidFill>
              </a:rPr>
              <a:t>Entscheidende Augenblicke</a:t>
            </a:r>
          </a:p>
          <a:p>
            <a:endParaRPr lang="de-DE" sz="1400" b="1" dirty="0">
              <a:solidFill>
                <a:schemeClr val="accent5"/>
              </a:solidFill>
            </a:endParaRPr>
          </a:p>
          <a:p>
            <a:r>
              <a:rPr lang="de-CH" sz="1200" dirty="0">
                <a:solidFill>
                  <a:schemeClr val="accent6"/>
                </a:solidFill>
              </a:rPr>
              <a:t>Das menschliche Auge ist unser wichtigstes Sinnesorgan, denn wir erfassen mehr als 80% aller Umweltreize über die Augen. </a:t>
            </a:r>
            <a:endParaRPr lang="de-DE" sz="1200" dirty="0">
              <a:solidFill>
                <a:schemeClr val="accent6"/>
              </a:solidFill>
            </a:endParaRPr>
          </a:p>
          <a:p>
            <a:endParaRPr lang="de-CH" sz="600" dirty="0">
              <a:solidFill>
                <a:schemeClr val="accent6"/>
              </a:solidFill>
            </a:endParaRPr>
          </a:p>
          <a:p>
            <a:r>
              <a:rPr lang="de-CH" sz="1000"/>
              <a:t>Die meisten Menschen im öffentlichen Raum sind bei Plakatbegegnungs-Situationen in Bewegung. Zusätzlich unterliegt unsere visuelle Sinnesverarbeitung biophysikalischen </a:t>
            </a:r>
            <a:r>
              <a:rPr lang="de-CH" sz="1000" dirty="0"/>
              <a:t>Gesetzmässigkeiten</a:t>
            </a:r>
            <a:r>
              <a:rPr lang="de-CH" sz="1000"/>
              <a:t>. Diese beiden Aspekte dürfen bei der Plakat-Gestaltung berücksichtigt werden. </a:t>
            </a:r>
            <a:endParaRPr lang="de-CH" sz="1000" dirty="0"/>
          </a:p>
          <a:p>
            <a:r>
              <a:rPr lang="de-CH" dirty="0"/>
              <a:t> </a:t>
            </a:r>
          </a:p>
          <a:p>
            <a:r>
              <a:rPr lang="de-CH" dirty="0"/>
              <a:t> </a:t>
            </a:r>
          </a:p>
          <a:p>
            <a:r>
              <a:rPr lang="de-CH" dirty="0"/>
              <a:t> </a:t>
            </a:r>
          </a:p>
          <a:p>
            <a:r>
              <a:rPr lang="de-CH" dirty="0"/>
              <a:t> </a:t>
            </a:r>
          </a:p>
          <a:p>
            <a:endParaRPr lang="de-CH" dirty="0"/>
          </a:p>
        </p:txBody>
      </p:sp>
    </p:spTree>
    <p:extLst>
      <p:ext uri="{BB962C8B-B14F-4D97-AF65-F5344CB8AC3E}">
        <p14:creationId xmlns:p14="http://schemas.microsoft.com/office/powerpoint/2010/main" val="379425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8A7838A0-4546-4D72-974C-9A14F08729EE}"/>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pic>
        <p:nvPicPr>
          <p:cNvPr id="12" name="Grafik 11" descr="Ein Bild, das Text, Pflanze, Blatt enthält.&#10;&#10;Automatisch generierte Beschreibung">
            <a:extLst>
              <a:ext uri="{FF2B5EF4-FFF2-40B4-BE49-F238E27FC236}">
                <a16:creationId xmlns:a16="http://schemas.microsoft.com/office/drawing/2014/main" id="{3085220B-04EF-436A-9D7F-14A37CB2A064}"/>
              </a:ext>
            </a:extLst>
          </p:cNvPr>
          <p:cNvPicPr>
            <a:picLocks noChangeAspect="1"/>
          </p:cNvPicPr>
          <p:nvPr/>
        </p:nvPicPr>
        <p:blipFill rotWithShape="1">
          <a:blip r:embed="rId3"/>
          <a:srcRect l="39954" t="57179"/>
          <a:stretch/>
        </p:blipFill>
        <p:spPr>
          <a:xfrm>
            <a:off x="5235344" y="3265350"/>
            <a:ext cx="3903192" cy="555526"/>
          </a:xfrm>
          <a:prstGeom prst="rect">
            <a:avLst/>
          </a:prstGeom>
        </p:spPr>
      </p:pic>
      <p:sp>
        <p:nvSpPr>
          <p:cNvPr id="8" name="Rechteck 7">
            <a:extLst>
              <a:ext uri="{FF2B5EF4-FFF2-40B4-BE49-F238E27FC236}">
                <a16:creationId xmlns:a16="http://schemas.microsoft.com/office/drawing/2014/main" id="{4845BC5A-E50B-4179-BC20-E6DA791697B2}"/>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9B3D93DD-3309-4E1A-B812-4620CB5EB17D}"/>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0EAADE09-C920-4991-94C4-B50EAD1AF616}"/>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 name="Titel 1"/>
          <p:cNvSpPr>
            <a:spLocks noGrp="1"/>
          </p:cNvSpPr>
          <p:nvPr>
            <p:ph type="title"/>
          </p:nvPr>
        </p:nvSpPr>
        <p:spPr/>
        <p:txBody>
          <a:bodyPr/>
          <a:lstStyle/>
          <a:p>
            <a:r>
              <a:rPr lang="de-DE"/>
              <a:t>Inhaltsverzeichnis «Basic»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DE" b="1"/>
              <a:t>Die 6 Basis-Regeln </a:t>
            </a:r>
          </a:p>
          <a:p>
            <a:r>
              <a:rPr lang="de-DE"/>
              <a:t>Zusammenfassung</a:t>
            </a:r>
            <a:endParaRPr lang="de-DE" dirty="0"/>
          </a:p>
          <a:p>
            <a:pPr marL="255118" indent="-255118">
              <a:buFont typeface="+mj-lt"/>
              <a:buAutoNum type="arabicPeriod"/>
            </a:pPr>
            <a:endParaRPr lang="de-DE" dirty="0"/>
          </a:p>
        </p:txBody>
      </p:sp>
      <p:sp>
        <p:nvSpPr>
          <p:cNvPr id="13" name="Rechteck 12">
            <a:extLst>
              <a:ext uri="{FF2B5EF4-FFF2-40B4-BE49-F238E27FC236}">
                <a16:creationId xmlns:a16="http://schemas.microsoft.com/office/drawing/2014/main" id="{3FD7A00F-F7D4-4E28-B8E9-51403324E08C}"/>
              </a:ext>
            </a:extLst>
          </p:cNvPr>
          <p:cNvSpPr/>
          <p:nvPr/>
        </p:nvSpPr>
        <p:spPr>
          <a:xfrm>
            <a:off x="5241292" y="3827670"/>
            <a:ext cx="3901499" cy="96664"/>
          </a:xfrm>
          <a:prstGeom prst="rect">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6" name="Grafik 15" descr="Ein Bild, das Silhouette enthält.&#10;&#10;Automatisch generierte Beschreibung">
            <a:extLst>
              <a:ext uri="{FF2B5EF4-FFF2-40B4-BE49-F238E27FC236}">
                <a16:creationId xmlns:a16="http://schemas.microsoft.com/office/drawing/2014/main" id="{57BC5218-AE81-4F78-8EF8-2BD1336899C3}"/>
              </a:ext>
            </a:extLst>
          </p:cNvPr>
          <p:cNvPicPr>
            <a:picLocks noChangeAspect="1"/>
          </p:cNvPicPr>
          <p:nvPr/>
        </p:nvPicPr>
        <p:blipFill rotWithShape="1">
          <a:blip r:embed="rId4"/>
          <a:srcRect l="40201" t="34600" r="41600" b="28140"/>
          <a:stretch/>
        </p:blipFill>
        <p:spPr>
          <a:xfrm>
            <a:off x="5436096" y="1943956"/>
            <a:ext cx="1368152" cy="2653524"/>
          </a:xfrm>
          <a:prstGeom prst="rect">
            <a:avLst/>
          </a:prstGeom>
        </p:spPr>
      </p:pic>
      <p:pic>
        <p:nvPicPr>
          <p:cNvPr id="11" name="Grafik 10">
            <a:extLst>
              <a:ext uri="{FF2B5EF4-FFF2-40B4-BE49-F238E27FC236}">
                <a16:creationId xmlns:a16="http://schemas.microsoft.com/office/drawing/2014/main" id="{66465A62-1FC5-46D1-B66F-AA69077E106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pic>
        <p:nvPicPr>
          <p:cNvPr id="14" name="Grafik 13">
            <a:extLst>
              <a:ext uri="{FF2B5EF4-FFF2-40B4-BE49-F238E27FC236}">
                <a16:creationId xmlns:a16="http://schemas.microsoft.com/office/drawing/2014/main" id="{441A1EAC-6F91-43FE-AD9B-6E17E28BDF82}"/>
              </a:ext>
            </a:extLst>
          </p:cNvPr>
          <p:cNvPicPr>
            <a:picLocks noChangeAspect="1"/>
          </p:cNvPicPr>
          <p:nvPr/>
        </p:nvPicPr>
        <p:blipFill rotWithShape="1">
          <a:blip r:embed="rId6"/>
          <a:srcRect t="78205" r="75890"/>
          <a:stretch/>
        </p:blipFill>
        <p:spPr>
          <a:xfrm>
            <a:off x="3846440" y="2314847"/>
            <a:ext cx="2305805" cy="2111179"/>
          </a:xfrm>
          <a:prstGeom prst="rect">
            <a:avLst/>
          </a:prstGeom>
        </p:spPr>
      </p:pic>
      <p:pic>
        <p:nvPicPr>
          <p:cNvPr id="15" name="Grafik 14">
            <a:extLst>
              <a:ext uri="{FF2B5EF4-FFF2-40B4-BE49-F238E27FC236}">
                <a16:creationId xmlns:a16="http://schemas.microsoft.com/office/drawing/2014/main" id="{8F24DDBD-1A60-44A8-9AE4-0BEBB06C0B37}"/>
              </a:ext>
            </a:extLst>
          </p:cNvPr>
          <p:cNvPicPr>
            <a:picLocks noChangeAspect="1"/>
          </p:cNvPicPr>
          <p:nvPr/>
        </p:nvPicPr>
        <p:blipFill rotWithShape="1">
          <a:blip r:embed="rId6"/>
          <a:srcRect l="6717" t="78205" r="83700"/>
          <a:stretch/>
        </p:blipFill>
        <p:spPr>
          <a:xfrm>
            <a:off x="4997746" y="2741608"/>
            <a:ext cx="720078" cy="1658803"/>
          </a:xfrm>
          <a:prstGeom prst="rect">
            <a:avLst/>
          </a:prstGeom>
        </p:spPr>
      </p:pic>
    </p:spTree>
    <p:extLst>
      <p:ext uri="{BB962C8B-B14F-4D97-AF65-F5344CB8AC3E}">
        <p14:creationId xmlns:p14="http://schemas.microsoft.com/office/powerpoint/2010/main" val="739805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hteck 83">
            <a:extLst>
              <a:ext uri="{FF2B5EF4-FFF2-40B4-BE49-F238E27FC236}">
                <a16:creationId xmlns:a16="http://schemas.microsoft.com/office/drawing/2014/main" id="{0D74D947-CFAF-40A8-A9CD-186ACDED1E5F}"/>
              </a:ext>
            </a:extLst>
          </p:cNvPr>
          <p:cNvSpPr/>
          <p:nvPr/>
        </p:nvSpPr>
        <p:spPr>
          <a:xfrm rot="10800000">
            <a:off x="-2" y="1031358"/>
            <a:ext cx="9144001" cy="4112142"/>
          </a:xfrm>
          <a:prstGeom prst="rect">
            <a:avLst/>
          </a:prstGeom>
          <a:gradFill flip="none" rotWithShape="1">
            <a:gsLst>
              <a:gs pos="11000">
                <a:schemeClr val="bg1">
                  <a:alpha val="30000"/>
                </a:schemeClr>
              </a:gs>
              <a:gs pos="39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81" name="Textfeld 80">
            <a:extLst>
              <a:ext uri="{FF2B5EF4-FFF2-40B4-BE49-F238E27FC236}">
                <a16:creationId xmlns:a16="http://schemas.microsoft.com/office/drawing/2014/main" id="{7D75AFB1-AEC6-4F7D-9A9E-A49F3D3A271C}"/>
              </a:ext>
            </a:extLst>
          </p:cNvPr>
          <p:cNvSpPr txBox="1"/>
          <p:nvPr/>
        </p:nvSpPr>
        <p:spPr>
          <a:xfrm>
            <a:off x="1278441" y="3833956"/>
            <a:ext cx="4576712" cy="508344"/>
          </a:xfrm>
          <a:prstGeom prst="rect">
            <a:avLst/>
          </a:prstGeom>
          <a:noFill/>
        </p:spPr>
        <p:txBody>
          <a:bodyPr wrap="square">
            <a:spAutoFit/>
          </a:bodyPr>
          <a:lstStyle/>
          <a:p>
            <a:pPr marL="0" indent="0">
              <a:lnSpc>
                <a:spcPct val="200000"/>
              </a:lnSpc>
              <a:buNone/>
            </a:pPr>
            <a:r>
              <a:rPr lang="de-CH" dirty="0"/>
              <a:t>Extra: DOOH Bewegtbild-Spots</a:t>
            </a:r>
          </a:p>
        </p:txBody>
      </p:sp>
      <p:sp>
        <p:nvSpPr>
          <p:cNvPr id="79" name="Textfeld 78">
            <a:extLst>
              <a:ext uri="{FF2B5EF4-FFF2-40B4-BE49-F238E27FC236}">
                <a16:creationId xmlns:a16="http://schemas.microsoft.com/office/drawing/2014/main" id="{6EA7C841-220C-42B7-A9F2-FBAB5133A4FF}"/>
              </a:ext>
            </a:extLst>
          </p:cNvPr>
          <p:cNvSpPr txBox="1"/>
          <p:nvPr/>
        </p:nvSpPr>
        <p:spPr>
          <a:xfrm>
            <a:off x="1280434" y="3345359"/>
            <a:ext cx="4576712" cy="508344"/>
          </a:xfrm>
          <a:prstGeom prst="rect">
            <a:avLst/>
          </a:prstGeom>
          <a:noFill/>
        </p:spPr>
        <p:txBody>
          <a:bodyPr wrap="square">
            <a:spAutoFit/>
          </a:bodyPr>
          <a:lstStyle/>
          <a:p>
            <a:pPr marL="0" indent="0">
              <a:lnSpc>
                <a:spcPct val="200000"/>
              </a:lnSpc>
              <a:buNone/>
            </a:pPr>
            <a:r>
              <a:rPr lang="de-CH"/>
              <a:t>Kontrastwirkung</a:t>
            </a:r>
            <a:endParaRPr lang="de-CH" dirty="0"/>
          </a:p>
        </p:txBody>
      </p:sp>
      <p:sp>
        <p:nvSpPr>
          <p:cNvPr id="77" name="Textfeld 76">
            <a:extLst>
              <a:ext uri="{FF2B5EF4-FFF2-40B4-BE49-F238E27FC236}">
                <a16:creationId xmlns:a16="http://schemas.microsoft.com/office/drawing/2014/main" id="{C862A9B4-31C7-43D6-B5CD-633CCFB19BC3}"/>
              </a:ext>
            </a:extLst>
          </p:cNvPr>
          <p:cNvSpPr txBox="1"/>
          <p:nvPr/>
        </p:nvSpPr>
        <p:spPr>
          <a:xfrm>
            <a:off x="1278441" y="3030847"/>
            <a:ext cx="4576712" cy="338554"/>
          </a:xfrm>
          <a:prstGeom prst="rect">
            <a:avLst/>
          </a:prstGeom>
          <a:noFill/>
        </p:spPr>
        <p:txBody>
          <a:bodyPr wrap="square">
            <a:spAutoFit/>
          </a:bodyPr>
          <a:lstStyle/>
          <a:p>
            <a:r>
              <a:rPr lang="de-CH" dirty="0"/>
              <a:t>Blickführung</a:t>
            </a:r>
          </a:p>
        </p:txBody>
      </p:sp>
      <p:sp>
        <p:nvSpPr>
          <p:cNvPr id="75" name="Textfeld 74">
            <a:extLst>
              <a:ext uri="{FF2B5EF4-FFF2-40B4-BE49-F238E27FC236}">
                <a16:creationId xmlns:a16="http://schemas.microsoft.com/office/drawing/2014/main" id="{2CD77EB1-55A0-455E-876D-EDC03D2E8513}"/>
              </a:ext>
            </a:extLst>
          </p:cNvPr>
          <p:cNvSpPr txBox="1"/>
          <p:nvPr/>
        </p:nvSpPr>
        <p:spPr>
          <a:xfrm>
            <a:off x="1291432" y="2425662"/>
            <a:ext cx="4576712" cy="508344"/>
          </a:xfrm>
          <a:prstGeom prst="rect">
            <a:avLst/>
          </a:prstGeom>
          <a:noFill/>
        </p:spPr>
        <p:txBody>
          <a:bodyPr wrap="square">
            <a:spAutoFit/>
          </a:bodyPr>
          <a:lstStyle/>
          <a:p>
            <a:pPr marL="0" indent="0">
              <a:lnSpc>
                <a:spcPct val="200000"/>
              </a:lnSpc>
              <a:buNone/>
            </a:pPr>
            <a:r>
              <a:rPr lang="de-CH" dirty="0"/>
              <a:t>Anzahl der Wirkelemente</a:t>
            </a:r>
          </a:p>
        </p:txBody>
      </p:sp>
      <p:sp>
        <p:nvSpPr>
          <p:cNvPr id="73" name="Textfeld 72">
            <a:extLst>
              <a:ext uri="{FF2B5EF4-FFF2-40B4-BE49-F238E27FC236}">
                <a16:creationId xmlns:a16="http://schemas.microsoft.com/office/drawing/2014/main" id="{4C19CE9D-1632-49A0-8941-470689238244}"/>
              </a:ext>
            </a:extLst>
          </p:cNvPr>
          <p:cNvSpPr txBox="1"/>
          <p:nvPr/>
        </p:nvSpPr>
        <p:spPr>
          <a:xfrm>
            <a:off x="1291432" y="1991275"/>
            <a:ext cx="4576712" cy="508344"/>
          </a:xfrm>
          <a:prstGeom prst="rect">
            <a:avLst/>
          </a:prstGeom>
          <a:noFill/>
        </p:spPr>
        <p:txBody>
          <a:bodyPr wrap="square">
            <a:spAutoFit/>
          </a:bodyPr>
          <a:lstStyle/>
          <a:p>
            <a:pPr marL="0" indent="0">
              <a:lnSpc>
                <a:spcPct val="200000"/>
              </a:lnSpc>
              <a:buNone/>
            </a:pPr>
            <a:r>
              <a:rPr lang="de-CH"/>
              <a:t>Absenderzuordnung</a:t>
            </a:r>
            <a:endParaRPr lang="de-CH" dirty="0"/>
          </a:p>
        </p:txBody>
      </p:sp>
      <p:sp>
        <p:nvSpPr>
          <p:cNvPr id="71" name="Textfeld 70">
            <a:extLst>
              <a:ext uri="{FF2B5EF4-FFF2-40B4-BE49-F238E27FC236}">
                <a16:creationId xmlns:a16="http://schemas.microsoft.com/office/drawing/2014/main" id="{49916B0D-0C82-45A1-9F76-865056242F09}"/>
              </a:ext>
            </a:extLst>
          </p:cNvPr>
          <p:cNvSpPr txBox="1"/>
          <p:nvPr/>
        </p:nvSpPr>
        <p:spPr>
          <a:xfrm>
            <a:off x="1282463" y="1527448"/>
            <a:ext cx="4576712" cy="508344"/>
          </a:xfrm>
          <a:prstGeom prst="rect">
            <a:avLst/>
          </a:prstGeom>
          <a:noFill/>
        </p:spPr>
        <p:txBody>
          <a:bodyPr wrap="square">
            <a:spAutoFit/>
          </a:bodyPr>
          <a:lstStyle/>
          <a:p>
            <a:pPr marL="0" indent="0">
              <a:lnSpc>
                <a:spcPct val="200000"/>
              </a:lnSpc>
              <a:buNone/>
            </a:pPr>
            <a:r>
              <a:rPr lang="de-CH"/>
              <a:t>Distanzwirkung</a:t>
            </a:r>
            <a:endParaRPr lang="de-CH" dirty="0"/>
          </a:p>
        </p:txBody>
      </p:sp>
      <p:sp>
        <p:nvSpPr>
          <p:cNvPr id="58" name="Teilkreis 57">
            <a:extLst>
              <a:ext uri="{FF2B5EF4-FFF2-40B4-BE49-F238E27FC236}">
                <a16:creationId xmlns:a16="http://schemas.microsoft.com/office/drawing/2014/main" id="{F8ACEAE1-4D27-4B4D-B47B-390F0CAA2A1B}"/>
              </a:ext>
            </a:extLst>
          </p:cNvPr>
          <p:cNvSpPr/>
          <p:nvPr/>
        </p:nvSpPr>
        <p:spPr>
          <a:xfrm>
            <a:off x="330163" y="1689419"/>
            <a:ext cx="396000" cy="396000"/>
          </a:xfrm>
          <a:prstGeom prst="pie">
            <a:avLst>
              <a:gd name="adj1" fmla="val 16168611"/>
              <a:gd name="adj2" fmla="val 19437404"/>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4" name="Ellipse 63">
            <a:extLst>
              <a:ext uri="{FF2B5EF4-FFF2-40B4-BE49-F238E27FC236}">
                <a16:creationId xmlns:a16="http://schemas.microsoft.com/office/drawing/2014/main" id="{BA82FC1C-3B4B-4669-92F6-B16F44C1AC04}"/>
              </a:ext>
            </a:extLst>
          </p:cNvPr>
          <p:cNvSpPr/>
          <p:nvPr/>
        </p:nvSpPr>
        <p:spPr>
          <a:xfrm>
            <a:off x="418904" y="1734566"/>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55" name="Grafik 54" descr="Marke 1 mit einfarbiger Füllung">
            <a:extLst>
              <a:ext uri="{FF2B5EF4-FFF2-40B4-BE49-F238E27FC236}">
                <a16:creationId xmlns:a16="http://schemas.microsoft.com/office/drawing/2014/main" id="{5DF6089D-CA2B-49DF-B365-87A61AE0E1F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32008" y="1685704"/>
            <a:ext cx="398707" cy="398707"/>
          </a:xfrm>
          <a:prstGeom prst="rect">
            <a:avLst/>
          </a:prstGeom>
        </p:spPr>
      </p:pic>
      <p:sp>
        <p:nvSpPr>
          <p:cNvPr id="62" name="Teilkreis 61">
            <a:extLst>
              <a:ext uri="{FF2B5EF4-FFF2-40B4-BE49-F238E27FC236}">
                <a16:creationId xmlns:a16="http://schemas.microsoft.com/office/drawing/2014/main" id="{69407AF2-562A-44E5-8EBC-013007551472}"/>
              </a:ext>
            </a:extLst>
          </p:cNvPr>
          <p:cNvSpPr/>
          <p:nvPr/>
        </p:nvSpPr>
        <p:spPr>
          <a:xfrm>
            <a:off x="333361" y="3504211"/>
            <a:ext cx="396000" cy="396000"/>
          </a:xfrm>
          <a:prstGeom prst="pie">
            <a:avLst>
              <a:gd name="adj1" fmla="val 16176424"/>
              <a:gd name="adj2" fmla="val 11667314"/>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8" name="Ellipse 67">
            <a:extLst>
              <a:ext uri="{FF2B5EF4-FFF2-40B4-BE49-F238E27FC236}">
                <a16:creationId xmlns:a16="http://schemas.microsoft.com/office/drawing/2014/main" id="{69C19C2F-3919-44E8-B026-99AE8E8FC995}"/>
              </a:ext>
            </a:extLst>
          </p:cNvPr>
          <p:cNvSpPr/>
          <p:nvPr/>
        </p:nvSpPr>
        <p:spPr>
          <a:xfrm>
            <a:off x="409453" y="3560628"/>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57" name="Grafik 56" descr="Marke 5 mit einfarbiger Füllung">
            <a:extLst>
              <a:ext uri="{FF2B5EF4-FFF2-40B4-BE49-F238E27FC236}">
                <a16:creationId xmlns:a16="http://schemas.microsoft.com/office/drawing/2014/main" id="{67B04511-64BC-472F-A486-DDE9A5117DD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5373" y="3492612"/>
            <a:ext cx="398707" cy="398707"/>
          </a:xfrm>
          <a:prstGeom prst="rect">
            <a:avLst/>
          </a:prstGeom>
        </p:spPr>
      </p:pic>
      <p:sp>
        <p:nvSpPr>
          <p:cNvPr id="61" name="Teilkreis 60">
            <a:extLst>
              <a:ext uri="{FF2B5EF4-FFF2-40B4-BE49-F238E27FC236}">
                <a16:creationId xmlns:a16="http://schemas.microsoft.com/office/drawing/2014/main" id="{CB3D3945-78F6-4A05-B8C9-32A58DE1A916}"/>
              </a:ext>
            </a:extLst>
          </p:cNvPr>
          <p:cNvSpPr/>
          <p:nvPr/>
        </p:nvSpPr>
        <p:spPr>
          <a:xfrm>
            <a:off x="328996" y="3026889"/>
            <a:ext cx="396000" cy="396000"/>
          </a:xfrm>
          <a:prstGeom prst="pie">
            <a:avLst>
              <a:gd name="adj1" fmla="val 16402435"/>
              <a:gd name="adj2" fmla="val 7985026"/>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7" name="Ellipse 66">
            <a:extLst>
              <a:ext uri="{FF2B5EF4-FFF2-40B4-BE49-F238E27FC236}">
                <a16:creationId xmlns:a16="http://schemas.microsoft.com/office/drawing/2014/main" id="{B9012EE8-E643-482D-9AE4-3CB7D1D39460}"/>
              </a:ext>
            </a:extLst>
          </p:cNvPr>
          <p:cNvSpPr/>
          <p:nvPr/>
        </p:nvSpPr>
        <p:spPr>
          <a:xfrm>
            <a:off x="395135" y="3094227"/>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7" name="Grafik 6" descr="Marke 4 mit einfarbiger Füllung">
            <a:extLst>
              <a:ext uri="{FF2B5EF4-FFF2-40B4-BE49-F238E27FC236}">
                <a16:creationId xmlns:a16="http://schemas.microsoft.com/office/drawing/2014/main" id="{931E7190-4A00-4647-A555-9F3C553414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2431" y="3020873"/>
            <a:ext cx="398707" cy="398707"/>
          </a:xfrm>
          <a:prstGeom prst="rect">
            <a:avLst/>
          </a:prstGeom>
        </p:spPr>
      </p:pic>
      <p:sp>
        <p:nvSpPr>
          <p:cNvPr id="60" name="Teilkreis 59">
            <a:extLst>
              <a:ext uri="{FF2B5EF4-FFF2-40B4-BE49-F238E27FC236}">
                <a16:creationId xmlns:a16="http://schemas.microsoft.com/office/drawing/2014/main" id="{83B16F21-4C53-49DB-902D-0BEC3794CCC1}"/>
              </a:ext>
            </a:extLst>
          </p:cNvPr>
          <p:cNvSpPr/>
          <p:nvPr/>
        </p:nvSpPr>
        <p:spPr>
          <a:xfrm>
            <a:off x="323528" y="2574582"/>
            <a:ext cx="396000" cy="396000"/>
          </a:xfrm>
          <a:prstGeom prst="pie">
            <a:avLst>
              <a:gd name="adj1" fmla="val 16167530"/>
              <a:gd name="adj2" fmla="val 3322985"/>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6" name="Ellipse 65">
            <a:extLst>
              <a:ext uri="{FF2B5EF4-FFF2-40B4-BE49-F238E27FC236}">
                <a16:creationId xmlns:a16="http://schemas.microsoft.com/office/drawing/2014/main" id="{1F4341D7-F3B6-42A4-BB3E-5FDA82843F27}"/>
              </a:ext>
            </a:extLst>
          </p:cNvPr>
          <p:cNvSpPr/>
          <p:nvPr/>
        </p:nvSpPr>
        <p:spPr>
          <a:xfrm>
            <a:off x="399910" y="2642908"/>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5" name="Grafik 14" descr="Marke 3 mit einfarbiger Füllung">
            <a:extLst>
              <a:ext uri="{FF2B5EF4-FFF2-40B4-BE49-F238E27FC236}">
                <a16:creationId xmlns:a16="http://schemas.microsoft.com/office/drawing/2014/main" id="{E2A3C2D7-2FD5-4956-B5BB-D3358B1BFE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28808" y="2569554"/>
            <a:ext cx="398707" cy="398707"/>
          </a:xfrm>
          <a:prstGeom prst="rect">
            <a:avLst/>
          </a:prstGeom>
        </p:spPr>
      </p:pic>
      <p:sp>
        <p:nvSpPr>
          <p:cNvPr id="59" name="Teilkreis 58">
            <a:extLst>
              <a:ext uri="{FF2B5EF4-FFF2-40B4-BE49-F238E27FC236}">
                <a16:creationId xmlns:a16="http://schemas.microsoft.com/office/drawing/2014/main" id="{D50C6FFE-7D55-43DD-8258-6D84CCC2655F}"/>
              </a:ext>
            </a:extLst>
          </p:cNvPr>
          <p:cNvSpPr/>
          <p:nvPr/>
        </p:nvSpPr>
        <p:spPr>
          <a:xfrm>
            <a:off x="328866" y="2129989"/>
            <a:ext cx="396000" cy="396000"/>
          </a:xfrm>
          <a:prstGeom prst="pie">
            <a:avLst>
              <a:gd name="adj1" fmla="val 16199657"/>
              <a:gd name="adj2" fmla="val 21550419"/>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5" name="Ellipse 64">
            <a:extLst>
              <a:ext uri="{FF2B5EF4-FFF2-40B4-BE49-F238E27FC236}">
                <a16:creationId xmlns:a16="http://schemas.microsoft.com/office/drawing/2014/main" id="{1CC104F5-9FB9-4259-A1A6-CAA426CE6D7E}"/>
              </a:ext>
            </a:extLst>
          </p:cNvPr>
          <p:cNvSpPr/>
          <p:nvPr/>
        </p:nvSpPr>
        <p:spPr>
          <a:xfrm>
            <a:off x="418904" y="2186733"/>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9" name="Grafik 8" descr="Abzeichen mit einfarbiger Füllung">
            <a:extLst>
              <a:ext uri="{FF2B5EF4-FFF2-40B4-BE49-F238E27FC236}">
                <a16:creationId xmlns:a16="http://schemas.microsoft.com/office/drawing/2014/main" id="{AC8C1EAC-4A44-42F0-A880-76BC5D81409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28809" y="2122561"/>
            <a:ext cx="398707" cy="398707"/>
          </a:xfrm>
          <a:prstGeom prst="rect">
            <a:avLst/>
          </a:prstGeom>
        </p:spPr>
      </p:pic>
      <p:sp>
        <p:nvSpPr>
          <p:cNvPr id="63" name="Teilkreis 62">
            <a:extLst>
              <a:ext uri="{FF2B5EF4-FFF2-40B4-BE49-F238E27FC236}">
                <a16:creationId xmlns:a16="http://schemas.microsoft.com/office/drawing/2014/main" id="{B888ADA3-8864-4946-BB4A-0D6B21D59647}"/>
              </a:ext>
            </a:extLst>
          </p:cNvPr>
          <p:cNvSpPr/>
          <p:nvPr/>
        </p:nvSpPr>
        <p:spPr>
          <a:xfrm>
            <a:off x="332861" y="3975950"/>
            <a:ext cx="396000" cy="396000"/>
          </a:xfrm>
          <a:prstGeom prst="pie">
            <a:avLst>
              <a:gd name="adj1" fmla="val 16205733"/>
              <a:gd name="adj2" fmla="val 16200000"/>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69" name="Ellipse 68">
            <a:extLst>
              <a:ext uri="{FF2B5EF4-FFF2-40B4-BE49-F238E27FC236}">
                <a16:creationId xmlns:a16="http://schemas.microsoft.com/office/drawing/2014/main" id="{E088A380-51EA-47E8-81F7-814078B7EEE6}"/>
              </a:ext>
            </a:extLst>
          </p:cNvPr>
          <p:cNvSpPr/>
          <p:nvPr/>
        </p:nvSpPr>
        <p:spPr>
          <a:xfrm>
            <a:off x="403516" y="4043364"/>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0" name="Grafik 9">
            <a:extLst>
              <a:ext uri="{FF2B5EF4-FFF2-40B4-BE49-F238E27FC236}">
                <a16:creationId xmlns:a16="http://schemas.microsoft.com/office/drawing/2014/main" id="{7FE700E2-BDD2-4628-8249-3E1639FEF91D}"/>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6574754" y="1426554"/>
            <a:ext cx="1957686" cy="3244011"/>
          </a:xfrm>
          <a:prstGeom prst="rect">
            <a:avLst/>
          </a:prstGeom>
          <a:effectLst/>
        </p:spPr>
      </p:pic>
      <p:sp>
        <p:nvSpPr>
          <p:cNvPr id="2" name="Titel 1"/>
          <p:cNvSpPr>
            <a:spLocks noGrp="1"/>
          </p:cNvSpPr>
          <p:nvPr>
            <p:ph type="title"/>
          </p:nvPr>
        </p:nvSpPr>
        <p:spPr>
          <a:xfrm>
            <a:off x="144000" y="-1"/>
            <a:ext cx="9009438" cy="1031359"/>
          </a:xfrm>
        </p:spPr>
        <p:txBody>
          <a:bodyPr anchor="ctr">
            <a:normAutofit/>
          </a:bodyPr>
          <a:lstStyle/>
          <a:p>
            <a:r>
              <a:rPr lang="de-DE" dirty="0"/>
              <a:t>Die </a:t>
            </a:r>
            <a:r>
              <a:rPr lang="de-DE" b="1" dirty="0"/>
              <a:t>6</a:t>
            </a:r>
            <a:r>
              <a:rPr lang="de-DE" dirty="0"/>
              <a:t> Basisregeln</a:t>
            </a:r>
          </a:p>
        </p:txBody>
      </p:sp>
      <p:sp>
        <p:nvSpPr>
          <p:cNvPr id="12" name="Rechteck 11">
            <a:extLst>
              <a:ext uri="{FF2B5EF4-FFF2-40B4-BE49-F238E27FC236}">
                <a16:creationId xmlns:a16="http://schemas.microsoft.com/office/drawing/2014/main" id="{301545A9-32C5-4F35-B70C-D56CE408DCB5}"/>
              </a:ext>
            </a:extLst>
          </p:cNvPr>
          <p:cNvSpPr/>
          <p:nvPr/>
        </p:nvSpPr>
        <p:spPr>
          <a:xfrm>
            <a:off x="6786563" y="1514525"/>
            <a:ext cx="1552575" cy="2238375"/>
          </a:xfrm>
          <a:prstGeom prst="rect">
            <a:avLst/>
          </a:prstGeom>
          <a:solidFill>
            <a:schemeClr val="bg2"/>
          </a:solidFill>
          <a:ln w="38100">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cxnSp>
        <p:nvCxnSpPr>
          <p:cNvPr id="16" name="Gerader Verbinder 15">
            <a:extLst>
              <a:ext uri="{FF2B5EF4-FFF2-40B4-BE49-F238E27FC236}">
                <a16:creationId xmlns:a16="http://schemas.microsoft.com/office/drawing/2014/main" id="{0CAEF02D-777F-4043-BEF6-5752C05C5A80}"/>
              </a:ext>
            </a:extLst>
          </p:cNvPr>
          <p:cNvCxnSpPr/>
          <p:nvPr/>
        </p:nvCxnSpPr>
        <p:spPr>
          <a:xfrm>
            <a:off x="7020272"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7" name="Gerader Verbinder 16">
            <a:extLst>
              <a:ext uri="{FF2B5EF4-FFF2-40B4-BE49-F238E27FC236}">
                <a16:creationId xmlns:a16="http://schemas.microsoft.com/office/drawing/2014/main" id="{5935C311-3C03-43A1-A310-52974A31847A}"/>
              </a:ext>
            </a:extLst>
          </p:cNvPr>
          <p:cNvCxnSpPr>
            <a:cxnSpLocks/>
          </p:cNvCxnSpPr>
          <p:nvPr/>
        </p:nvCxnSpPr>
        <p:spPr>
          <a:xfrm>
            <a:off x="7247034" y="192367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9" name="Gerader Verbinder 18">
            <a:extLst>
              <a:ext uri="{FF2B5EF4-FFF2-40B4-BE49-F238E27FC236}">
                <a16:creationId xmlns:a16="http://schemas.microsoft.com/office/drawing/2014/main" id="{B758B202-CD40-44B6-9BC3-367870480427}"/>
              </a:ext>
            </a:extLst>
          </p:cNvPr>
          <p:cNvCxnSpPr>
            <a:cxnSpLocks/>
          </p:cNvCxnSpPr>
          <p:nvPr/>
        </p:nvCxnSpPr>
        <p:spPr>
          <a:xfrm>
            <a:off x="7396419" y="192367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1" name="Gerader Verbinder 20">
            <a:extLst>
              <a:ext uri="{FF2B5EF4-FFF2-40B4-BE49-F238E27FC236}">
                <a16:creationId xmlns:a16="http://schemas.microsoft.com/office/drawing/2014/main" id="{805F1DC5-CF76-410E-BB7D-D07BBB7AD5FB}"/>
              </a:ext>
            </a:extLst>
          </p:cNvPr>
          <p:cNvCxnSpPr/>
          <p:nvPr/>
        </p:nvCxnSpPr>
        <p:spPr>
          <a:xfrm>
            <a:off x="7524328"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2" name="Gerader Verbinder 21">
            <a:extLst>
              <a:ext uri="{FF2B5EF4-FFF2-40B4-BE49-F238E27FC236}">
                <a16:creationId xmlns:a16="http://schemas.microsoft.com/office/drawing/2014/main" id="{CD7C1C2B-D60E-4B76-9781-AA9E73FA752E}"/>
              </a:ext>
            </a:extLst>
          </p:cNvPr>
          <p:cNvCxnSpPr>
            <a:cxnSpLocks/>
          </p:cNvCxnSpPr>
          <p:nvPr/>
        </p:nvCxnSpPr>
        <p:spPr>
          <a:xfrm>
            <a:off x="7020272" y="199568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3" name="Gerader Verbinder 22">
            <a:extLst>
              <a:ext uri="{FF2B5EF4-FFF2-40B4-BE49-F238E27FC236}">
                <a16:creationId xmlns:a16="http://schemas.microsoft.com/office/drawing/2014/main" id="{C9A56FEE-767B-4D8A-A749-5C5B74B8EE29}"/>
              </a:ext>
            </a:extLst>
          </p:cNvPr>
          <p:cNvCxnSpPr>
            <a:cxnSpLocks/>
          </p:cNvCxnSpPr>
          <p:nvPr/>
        </p:nvCxnSpPr>
        <p:spPr>
          <a:xfrm>
            <a:off x="7169657" y="199568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4" name="Gerader Verbinder 23">
            <a:extLst>
              <a:ext uri="{FF2B5EF4-FFF2-40B4-BE49-F238E27FC236}">
                <a16:creationId xmlns:a16="http://schemas.microsoft.com/office/drawing/2014/main" id="{DEA3B932-1E8A-4071-97E7-A6D2299D742B}"/>
              </a:ext>
            </a:extLst>
          </p:cNvPr>
          <p:cNvCxnSpPr/>
          <p:nvPr/>
        </p:nvCxnSpPr>
        <p:spPr>
          <a:xfrm>
            <a:off x="7567624"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5" name="Gerader Verbinder 24">
            <a:extLst>
              <a:ext uri="{FF2B5EF4-FFF2-40B4-BE49-F238E27FC236}">
                <a16:creationId xmlns:a16="http://schemas.microsoft.com/office/drawing/2014/main" id="{E707338D-AEE5-4FC3-8947-AC3AF1601D35}"/>
              </a:ext>
            </a:extLst>
          </p:cNvPr>
          <p:cNvCxnSpPr/>
          <p:nvPr/>
        </p:nvCxnSpPr>
        <p:spPr>
          <a:xfrm>
            <a:off x="7321726"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6" name="Gerader Verbinder 25">
            <a:extLst>
              <a:ext uri="{FF2B5EF4-FFF2-40B4-BE49-F238E27FC236}">
                <a16:creationId xmlns:a16="http://schemas.microsoft.com/office/drawing/2014/main" id="{A072D67D-102E-4FED-A8E2-5EFECF684C71}"/>
              </a:ext>
            </a:extLst>
          </p:cNvPr>
          <p:cNvCxnSpPr/>
          <p:nvPr/>
        </p:nvCxnSpPr>
        <p:spPr>
          <a:xfrm>
            <a:off x="7236296" y="206551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7" name="Gerader Verbinder 26">
            <a:extLst>
              <a:ext uri="{FF2B5EF4-FFF2-40B4-BE49-F238E27FC236}">
                <a16:creationId xmlns:a16="http://schemas.microsoft.com/office/drawing/2014/main" id="{1DFE3B8F-CA1E-4B9E-B37D-EE8F2FB7B34D}"/>
              </a:ext>
            </a:extLst>
          </p:cNvPr>
          <p:cNvCxnSpPr>
            <a:cxnSpLocks/>
          </p:cNvCxnSpPr>
          <p:nvPr/>
        </p:nvCxnSpPr>
        <p:spPr>
          <a:xfrm>
            <a:off x="7020272"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8" name="Gerader Verbinder 27">
            <a:extLst>
              <a:ext uri="{FF2B5EF4-FFF2-40B4-BE49-F238E27FC236}">
                <a16:creationId xmlns:a16="http://schemas.microsoft.com/office/drawing/2014/main" id="{89E408FC-B37C-43A1-A5A7-D9DED9290CD5}"/>
              </a:ext>
            </a:extLst>
          </p:cNvPr>
          <p:cNvCxnSpPr>
            <a:cxnSpLocks/>
          </p:cNvCxnSpPr>
          <p:nvPr/>
        </p:nvCxnSpPr>
        <p:spPr>
          <a:xfrm>
            <a:off x="7103018"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9" name="Gerader Verbinder 28">
            <a:extLst>
              <a:ext uri="{FF2B5EF4-FFF2-40B4-BE49-F238E27FC236}">
                <a16:creationId xmlns:a16="http://schemas.microsoft.com/office/drawing/2014/main" id="{92B348BE-7ACC-45FE-9C74-E4368E24638A}"/>
              </a:ext>
            </a:extLst>
          </p:cNvPr>
          <p:cNvCxnSpPr/>
          <p:nvPr/>
        </p:nvCxnSpPr>
        <p:spPr>
          <a:xfrm>
            <a:off x="7020272"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0" name="Gerader Verbinder 29">
            <a:extLst>
              <a:ext uri="{FF2B5EF4-FFF2-40B4-BE49-F238E27FC236}">
                <a16:creationId xmlns:a16="http://schemas.microsoft.com/office/drawing/2014/main" id="{B4E28B84-ED2F-44DF-8EED-B821703AF051}"/>
              </a:ext>
            </a:extLst>
          </p:cNvPr>
          <p:cNvCxnSpPr>
            <a:cxnSpLocks/>
          </p:cNvCxnSpPr>
          <p:nvPr/>
        </p:nvCxnSpPr>
        <p:spPr>
          <a:xfrm>
            <a:off x="7247034" y="2213893"/>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1" name="Gerader Verbinder 30">
            <a:extLst>
              <a:ext uri="{FF2B5EF4-FFF2-40B4-BE49-F238E27FC236}">
                <a16:creationId xmlns:a16="http://schemas.microsoft.com/office/drawing/2014/main" id="{8E71DAB3-AE94-4BB4-8C9B-0E351D0EDBAE}"/>
              </a:ext>
            </a:extLst>
          </p:cNvPr>
          <p:cNvCxnSpPr>
            <a:cxnSpLocks/>
          </p:cNvCxnSpPr>
          <p:nvPr/>
        </p:nvCxnSpPr>
        <p:spPr>
          <a:xfrm>
            <a:off x="7396419" y="221389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2" name="Gerader Verbinder 31">
            <a:extLst>
              <a:ext uri="{FF2B5EF4-FFF2-40B4-BE49-F238E27FC236}">
                <a16:creationId xmlns:a16="http://schemas.microsoft.com/office/drawing/2014/main" id="{72D2D51E-0D32-482E-B72D-94D2DCC55A14}"/>
              </a:ext>
            </a:extLst>
          </p:cNvPr>
          <p:cNvCxnSpPr/>
          <p:nvPr/>
        </p:nvCxnSpPr>
        <p:spPr>
          <a:xfrm>
            <a:off x="7524328"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3" name="Gerader Verbinder 32">
            <a:extLst>
              <a:ext uri="{FF2B5EF4-FFF2-40B4-BE49-F238E27FC236}">
                <a16:creationId xmlns:a16="http://schemas.microsoft.com/office/drawing/2014/main" id="{B742982F-6BAF-4F54-9786-2064805304C4}"/>
              </a:ext>
            </a:extLst>
          </p:cNvPr>
          <p:cNvCxnSpPr>
            <a:cxnSpLocks/>
          </p:cNvCxnSpPr>
          <p:nvPr/>
        </p:nvCxnSpPr>
        <p:spPr>
          <a:xfrm>
            <a:off x="7020272" y="2285901"/>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4" name="Gerader Verbinder 33">
            <a:extLst>
              <a:ext uri="{FF2B5EF4-FFF2-40B4-BE49-F238E27FC236}">
                <a16:creationId xmlns:a16="http://schemas.microsoft.com/office/drawing/2014/main" id="{A8D1FB4D-E74E-4ED6-89F8-BAD8CB647D30}"/>
              </a:ext>
            </a:extLst>
          </p:cNvPr>
          <p:cNvCxnSpPr>
            <a:cxnSpLocks/>
          </p:cNvCxnSpPr>
          <p:nvPr/>
        </p:nvCxnSpPr>
        <p:spPr>
          <a:xfrm>
            <a:off x="7169657" y="228590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5" name="Gerader Verbinder 34">
            <a:extLst>
              <a:ext uri="{FF2B5EF4-FFF2-40B4-BE49-F238E27FC236}">
                <a16:creationId xmlns:a16="http://schemas.microsoft.com/office/drawing/2014/main" id="{49E5B1D9-4066-4D33-8BD1-0EA03C728F3B}"/>
              </a:ext>
            </a:extLst>
          </p:cNvPr>
          <p:cNvCxnSpPr/>
          <p:nvPr/>
        </p:nvCxnSpPr>
        <p:spPr>
          <a:xfrm>
            <a:off x="7567624"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6" name="Gerader Verbinder 35">
            <a:extLst>
              <a:ext uri="{FF2B5EF4-FFF2-40B4-BE49-F238E27FC236}">
                <a16:creationId xmlns:a16="http://schemas.microsoft.com/office/drawing/2014/main" id="{4F74088C-BD47-4E62-9AFF-45140730081A}"/>
              </a:ext>
            </a:extLst>
          </p:cNvPr>
          <p:cNvCxnSpPr/>
          <p:nvPr/>
        </p:nvCxnSpPr>
        <p:spPr>
          <a:xfrm>
            <a:off x="7321726"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7" name="Gerader Verbinder 36">
            <a:extLst>
              <a:ext uri="{FF2B5EF4-FFF2-40B4-BE49-F238E27FC236}">
                <a16:creationId xmlns:a16="http://schemas.microsoft.com/office/drawing/2014/main" id="{0A223722-E12B-4F8C-B5B0-128A7999F01E}"/>
              </a:ext>
            </a:extLst>
          </p:cNvPr>
          <p:cNvCxnSpPr/>
          <p:nvPr/>
        </p:nvCxnSpPr>
        <p:spPr>
          <a:xfrm>
            <a:off x="7236296"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8" name="Gerader Verbinder 37">
            <a:extLst>
              <a:ext uri="{FF2B5EF4-FFF2-40B4-BE49-F238E27FC236}">
                <a16:creationId xmlns:a16="http://schemas.microsoft.com/office/drawing/2014/main" id="{C54B7B3E-5BC6-4D16-AA78-0F6C5A140189}"/>
              </a:ext>
            </a:extLst>
          </p:cNvPr>
          <p:cNvCxnSpPr>
            <a:cxnSpLocks/>
          </p:cNvCxnSpPr>
          <p:nvPr/>
        </p:nvCxnSpPr>
        <p:spPr>
          <a:xfrm>
            <a:off x="7020272"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9" name="Gerader Verbinder 38">
            <a:extLst>
              <a:ext uri="{FF2B5EF4-FFF2-40B4-BE49-F238E27FC236}">
                <a16:creationId xmlns:a16="http://schemas.microsoft.com/office/drawing/2014/main" id="{D75A887B-41B4-4742-8A58-574DA6B4D737}"/>
              </a:ext>
            </a:extLst>
          </p:cNvPr>
          <p:cNvCxnSpPr>
            <a:cxnSpLocks/>
          </p:cNvCxnSpPr>
          <p:nvPr/>
        </p:nvCxnSpPr>
        <p:spPr>
          <a:xfrm>
            <a:off x="7103018"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0" name="Gerader Verbinder 39">
            <a:extLst>
              <a:ext uri="{FF2B5EF4-FFF2-40B4-BE49-F238E27FC236}">
                <a16:creationId xmlns:a16="http://schemas.microsoft.com/office/drawing/2014/main" id="{FB71C999-8E56-4725-9577-ECB989455896}"/>
              </a:ext>
            </a:extLst>
          </p:cNvPr>
          <p:cNvCxnSpPr/>
          <p:nvPr/>
        </p:nvCxnSpPr>
        <p:spPr>
          <a:xfrm>
            <a:off x="7020272"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1" name="Gerader Verbinder 40">
            <a:extLst>
              <a:ext uri="{FF2B5EF4-FFF2-40B4-BE49-F238E27FC236}">
                <a16:creationId xmlns:a16="http://schemas.microsoft.com/office/drawing/2014/main" id="{3EDB4D34-5941-4C6F-9904-862412D76456}"/>
              </a:ext>
            </a:extLst>
          </p:cNvPr>
          <p:cNvCxnSpPr>
            <a:cxnSpLocks/>
          </p:cNvCxnSpPr>
          <p:nvPr/>
        </p:nvCxnSpPr>
        <p:spPr>
          <a:xfrm>
            <a:off x="7247034" y="2571750"/>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2" name="Gerader Verbinder 41">
            <a:extLst>
              <a:ext uri="{FF2B5EF4-FFF2-40B4-BE49-F238E27FC236}">
                <a16:creationId xmlns:a16="http://schemas.microsoft.com/office/drawing/2014/main" id="{B2957ACE-CF9D-43B6-A508-1E226F1372A8}"/>
              </a:ext>
            </a:extLst>
          </p:cNvPr>
          <p:cNvCxnSpPr>
            <a:cxnSpLocks/>
          </p:cNvCxnSpPr>
          <p:nvPr/>
        </p:nvCxnSpPr>
        <p:spPr>
          <a:xfrm>
            <a:off x="7396419" y="2571750"/>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3" name="Gerader Verbinder 42">
            <a:extLst>
              <a:ext uri="{FF2B5EF4-FFF2-40B4-BE49-F238E27FC236}">
                <a16:creationId xmlns:a16="http://schemas.microsoft.com/office/drawing/2014/main" id="{16145B55-8A98-4CF8-BFF4-D76CC9EA0D21}"/>
              </a:ext>
            </a:extLst>
          </p:cNvPr>
          <p:cNvCxnSpPr/>
          <p:nvPr/>
        </p:nvCxnSpPr>
        <p:spPr>
          <a:xfrm>
            <a:off x="7524328"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4" name="Gerader Verbinder 43">
            <a:extLst>
              <a:ext uri="{FF2B5EF4-FFF2-40B4-BE49-F238E27FC236}">
                <a16:creationId xmlns:a16="http://schemas.microsoft.com/office/drawing/2014/main" id="{71DE98AF-1FE4-454C-8AC9-5CFE16C7C186}"/>
              </a:ext>
            </a:extLst>
          </p:cNvPr>
          <p:cNvCxnSpPr>
            <a:cxnSpLocks/>
          </p:cNvCxnSpPr>
          <p:nvPr/>
        </p:nvCxnSpPr>
        <p:spPr>
          <a:xfrm>
            <a:off x="7020272" y="264375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5" name="Gerader Verbinder 44">
            <a:extLst>
              <a:ext uri="{FF2B5EF4-FFF2-40B4-BE49-F238E27FC236}">
                <a16:creationId xmlns:a16="http://schemas.microsoft.com/office/drawing/2014/main" id="{709C219A-A319-4B13-9FD6-645C1A667666}"/>
              </a:ext>
            </a:extLst>
          </p:cNvPr>
          <p:cNvCxnSpPr>
            <a:cxnSpLocks/>
          </p:cNvCxnSpPr>
          <p:nvPr/>
        </p:nvCxnSpPr>
        <p:spPr>
          <a:xfrm>
            <a:off x="7169657" y="264375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6" name="Gerader Verbinder 45">
            <a:extLst>
              <a:ext uri="{FF2B5EF4-FFF2-40B4-BE49-F238E27FC236}">
                <a16:creationId xmlns:a16="http://schemas.microsoft.com/office/drawing/2014/main" id="{E4A317FC-4607-489A-879F-B1521C0FF1B7}"/>
              </a:ext>
            </a:extLst>
          </p:cNvPr>
          <p:cNvCxnSpPr/>
          <p:nvPr/>
        </p:nvCxnSpPr>
        <p:spPr>
          <a:xfrm>
            <a:off x="7567624"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7" name="Gerader Verbinder 46">
            <a:extLst>
              <a:ext uri="{FF2B5EF4-FFF2-40B4-BE49-F238E27FC236}">
                <a16:creationId xmlns:a16="http://schemas.microsoft.com/office/drawing/2014/main" id="{55F23D30-FBD2-4ADA-86EF-76CE048FC322}"/>
              </a:ext>
            </a:extLst>
          </p:cNvPr>
          <p:cNvCxnSpPr/>
          <p:nvPr/>
        </p:nvCxnSpPr>
        <p:spPr>
          <a:xfrm>
            <a:off x="7321726"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8" name="Gerader Verbinder 47">
            <a:extLst>
              <a:ext uri="{FF2B5EF4-FFF2-40B4-BE49-F238E27FC236}">
                <a16:creationId xmlns:a16="http://schemas.microsoft.com/office/drawing/2014/main" id="{CCB5F6AB-B145-415A-8C4E-4358BC32EB2C}"/>
              </a:ext>
            </a:extLst>
          </p:cNvPr>
          <p:cNvCxnSpPr/>
          <p:nvPr/>
        </p:nvCxnSpPr>
        <p:spPr>
          <a:xfrm>
            <a:off x="7236296" y="271358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9" name="Gerader Verbinder 48">
            <a:extLst>
              <a:ext uri="{FF2B5EF4-FFF2-40B4-BE49-F238E27FC236}">
                <a16:creationId xmlns:a16="http://schemas.microsoft.com/office/drawing/2014/main" id="{5E131243-1135-466B-A970-E4C8AFD3D35C}"/>
              </a:ext>
            </a:extLst>
          </p:cNvPr>
          <p:cNvCxnSpPr>
            <a:cxnSpLocks/>
          </p:cNvCxnSpPr>
          <p:nvPr/>
        </p:nvCxnSpPr>
        <p:spPr>
          <a:xfrm>
            <a:off x="7020272"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0" name="Gerader Verbinder 49">
            <a:extLst>
              <a:ext uri="{FF2B5EF4-FFF2-40B4-BE49-F238E27FC236}">
                <a16:creationId xmlns:a16="http://schemas.microsoft.com/office/drawing/2014/main" id="{5C51F208-DCB9-455C-A65D-8B6E6480FEED}"/>
              </a:ext>
            </a:extLst>
          </p:cNvPr>
          <p:cNvCxnSpPr>
            <a:cxnSpLocks/>
          </p:cNvCxnSpPr>
          <p:nvPr/>
        </p:nvCxnSpPr>
        <p:spPr>
          <a:xfrm>
            <a:off x="7103018"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1" name="Gerader Verbinder 50">
            <a:extLst>
              <a:ext uri="{FF2B5EF4-FFF2-40B4-BE49-F238E27FC236}">
                <a16:creationId xmlns:a16="http://schemas.microsoft.com/office/drawing/2014/main" id="{641E9EAB-9190-401F-8885-904F8F13E513}"/>
              </a:ext>
            </a:extLst>
          </p:cNvPr>
          <p:cNvCxnSpPr/>
          <p:nvPr/>
        </p:nvCxnSpPr>
        <p:spPr>
          <a:xfrm>
            <a:off x="7463058"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2" name="Gerader Verbinder 51">
            <a:extLst>
              <a:ext uri="{FF2B5EF4-FFF2-40B4-BE49-F238E27FC236}">
                <a16:creationId xmlns:a16="http://schemas.microsoft.com/office/drawing/2014/main" id="{D634ADD2-A0FB-45D5-A637-EBC5186EAD63}"/>
              </a:ext>
            </a:extLst>
          </p:cNvPr>
          <p:cNvCxnSpPr>
            <a:cxnSpLocks/>
          </p:cNvCxnSpPr>
          <p:nvPr/>
        </p:nvCxnSpPr>
        <p:spPr>
          <a:xfrm>
            <a:off x="7689820" y="235572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3" name="Gerader Verbinder 52">
            <a:extLst>
              <a:ext uri="{FF2B5EF4-FFF2-40B4-BE49-F238E27FC236}">
                <a16:creationId xmlns:a16="http://schemas.microsoft.com/office/drawing/2014/main" id="{CFE78E56-E1A2-4E41-9B89-9CB7F4BBC256}"/>
              </a:ext>
            </a:extLst>
          </p:cNvPr>
          <p:cNvCxnSpPr>
            <a:cxnSpLocks/>
          </p:cNvCxnSpPr>
          <p:nvPr/>
        </p:nvCxnSpPr>
        <p:spPr>
          <a:xfrm>
            <a:off x="7612443" y="2427734"/>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pic>
        <p:nvPicPr>
          <p:cNvPr id="20" name="Grafik 19" descr="Marke 6 mit einfarbiger Füllung">
            <a:extLst>
              <a:ext uri="{FF2B5EF4-FFF2-40B4-BE49-F238E27FC236}">
                <a16:creationId xmlns:a16="http://schemas.microsoft.com/office/drawing/2014/main" id="{ACB47708-2EBE-4E05-A646-F298F7113B4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30252" y="3973243"/>
            <a:ext cx="398707" cy="398707"/>
          </a:xfrm>
          <a:prstGeom prst="rect">
            <a:avLst/>
          </a:prstGeom>
        </p:spPr>
      </p:pic>
      <p:pic>
        <p:nvPicPr>
          <p:cNvPr id="3080" name="Picture 8" descr="Zahlen - Kostenlose weihnachten Icons">
            <a:extLst>
              <a:ext uri="{FF2B5EF4-FFF2-40B4-BE49-F238E27FC236}">
                <a16:creationId xmlns:a16="http://schemas.microsoft.com/office/drawing/2014/main" id="{1A938CE7-7D09-4DAD-8998-65FBBCBF7A9C}"/>
              </a:ext>
            </a:extLst>
          </p:cNvPr>
          <p:cNvPicPr>
            <a:picLocks noChangeAspect="1" noChangeArrowheads="1"/>
          </p:cNvPicPr>
          <p:nvPr/>
        </p:nvPicPr>
        <p:blipFill>
          <a:blip r:embed="rId15">
            <a:biLevel thresh="75000"/>
            <a:extLst>
              <a:ext uri="{28A0092B-C50C-407E-A947-70E740481C1C}">
                <a14:useLocalDpi xmlns:a14="http://schemas.microsoft.com/office/drawing/2010/main" val="0"/>
              </a:ext>
            </a:extLst>
          </a:blip>
          <a:srcRect/>
          <a:stretch>
            <a:fillRect/>
          </a:stretch>
        </p:blipFill>
        <p:spPr bwMode="auto">
          <a:xfrm>
            <a:off x="939090" y="2629500"/>
            <a:ext cx="159040" cy="15904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Fernglas - Kostenlose werkzeuge und utensilien Icons">
            <a:extLst>
              <a:ext uri="{FF2B5EF4-FFF2-40B4-BE49-F238E27FC236}">
                <a16:creationId xmlns:a16="http://schemas.microsoft.com/office/drawing/2014/main" id="{C927CE84-54DC-47A8-87A0-522BE92AA1A8}"/>
              </a:ext>
            </a:extLst>
          </p:cNvPr>
          <p:cNvPicPr>
            <a:picLocks noChangeAspect="1" noChangeArrowheads="1"/>
          </p:cNvPicPr>
          <p:nvPr/>
        </p:nvPicPr>
        <p:blipFill>
          <a:blip r:embed="rId16">
            <a:biLevel thresh="75000"/>
            <a:extLst>
              <a:ext uri="{28A0092B-C50C-407E-A947-70E740481C1C}">
                <a14:useLocalDpi xmlns:a14="http://schemas.microsoft.com/office/drawing/2010/main" val="0"/>
              </a:ext>
            </a:extLst>
          </a:blip>
          <a:srcRect/>
          <a:stretch>
            <a:fillRect/>
          </a:stretch>
        </p:blipFill>
        <p:spPr bwMode="auto">
          <a:xfrm>
            <a:off x="904455" y="1765620"/>
            <a:ext cx="213237" cy="21323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nder Icon - Free PNG &amp; SVG 545476 - Noun Project">
            <a:extLst>
              <a:ext uri="{FF2B5EF4-FFF2-40B4-BE49-F238E27FC236}">
                <a16:creationId xmlns:a16="http://schemas.microsoft.com/office/drawing/2014/main" id="{3C169C3A-5975-469F-BA71-DD413FDA992D}"/>
              </a:ext>
            </a:extLst>
          </p:cNvPr>
          <p:cNvPicPr>
            <a:picLocks noChangeAspect="1" noChangeArrowheads="1"/>
          </p:cNvPicPr>
          <p:nvPr/>
        </p:nvPicPr>
        <p:blipFill>
          <a:blip r:embed="rId17">
            <a:biLevel thresh="75000"/>
            <a:extLst>
              <a:ext uri="{28A0092B-C50C-407E-A947-70E740481C1C}">
                <a14:useLocalDpi xmlns:a14="http://schemas.microsoft.com/office/drawing/2010/main" val="0"/>
              </a:ext>
            </a:extLst>
          </a:blip>
          <a:srcRect/>
          <a:stretch>
            <a:fillRect/>
          </a:stretch>
        </p:blipFill>
        <p:spPr bwMode="auto">
          <a:xfrm>
            <a:off x="891520" y="2179983"/>
            <a:ext cx="263209" cy="26320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and Icon - Free PNG &amp; SVG 4607 - Noun Project">
            <a:extLst>
              <a:ext uri="{FF2B5EF4-FFF2-40B4-BE49-F238E27FC236}">
                <a16:creationId xmlns:a16="http://schemas.microsoft.com/office/drawing/2014/main" id="{28CCCFFF-F89E-4641-B8DE-D5404292BA6F}"/>
              </a:ext>
            </a:extLst>
          </p:cNvPr>
          <p:cNvPicPr>
            <a:picLocks noChangeAspect="1" noChangeArrowheads="1"/>
          </p:cNvPicPr>
          <p:nvPr/>
        </p:nvPicPr>
        <p:blipFill>
          <a:blip r:embed="rId18">
            <a:biLevel thresh="75000"/>
            <a:extLst>
              <a:ext uri="{28A0092B-C50C-407E-A947-70E740481C1C}">
                <a14:useLocalDpi xmlns:a14="http://schemas.microsoft.com/office/drawing/2010/main" val="0"/>
              </a:ext>
            </a:extLst>
          </a:blip>
          <a:srcRect/>
          <a:stretch>
            <a:fillRect/>
          </a:stretch>
        </p:blipFill>
        <p:spPr bwMode="auto">
          <a:xfrm>
            <a:off x="866193" y="2641753"/>
            <a:ext cx="283912" cy="28391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Auge - Kostenlose gesten Icons">
            <a:extLst>
              <a:ext uri="{FF2B5EF4-FFF2-40B4-BE49-F238E27FC236}">
                <a16:creationId xmlns:a16="http://schemas.microsoft.com/office/drawing/2014/main" id="{C2CA1F6E-619D-4A29-B74E-3168BF2A4C29}"/>
              </a:ext>
            </a:extLst>
          </p:cNvPr>
          <p:cNvPicPr>
            <a:picLocks noChangeAspect="1" noChangeArrowheads="1"/>
          </p:cNvPicPr>
          <p:nvPr/>
        </p:nvPicPr>
        <p:blipFill>
          <a:blip r:embed="rId19">
            <a:biLevel thresh="75000"/>
            <a:extLst>
              <a:ext uri="{28A0092B-C50C-407E-A947-70E740481C1C}">
                <a14:useLocalDpi xmlns:a14="http://schemas.microsoft.com/office/drawing/2010/main" val="0"/>
              </a:ext>
            </a:extLst>
          </a:blip>
          <a:srcRect/>
          <a:stretch>
            <a:fillRect/>
          </a:stretch>
        </p:blipFill>
        <p:spPr bwMode="auto">
          <a:xfrm>
            <a:off x="872911" y="3065699"/>
            <a:ext cx="283913" cy="28391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elligkeit und kontrast | Kostenlose Icon">
            <a:extLst>
              <a:ext uri="{FF2B5EF4-FFF2-40B4-BE49-F238E27FC236}">
                <a16:creationId xmlns:a16="http://schemas.microsoft.com/office/drawing/2014/main" id="{8F6F6639-96E9-436C-944F-68CD4B7F737E}"/>
              </a:ext>
            </a:extLst>
          </p:cNvPr>
          <p:cNvPicPr>
            <a:picLocks noChangeAspect="1" noChangeArrowheads="1"/>
          </p:cNvPicPr>
          <p:nvPr/>
        </p:nvPicPr>
        <p:blipFill>
          <a:blip r:embed="rId20">
            <a:biLevel thresh="75000"/>
            <a:extLst>
              <a:ext uri="{28A0092B-C50C-407E-A947-70E740481C1C}">
                <a14:useLocalDpi xmlns:a14="http://schemas.microsoft.com/office/drawing/2010/main" val="0"/>
              </a:ext>
            </a:extLst>
          </a:blip>
          <a:srcRect/>
          <a:stretch>
            <a:fillRect/>
          </a:stretch>
        </p:blipFill>
        <p:spPr bwMode="auto">
          <a:xfrm>
            <a:off x="858915" y="3541144"/>
            <a:ext cx="266968" cy="266968"/>
          </a:xfrm>
          <a:prstGeom prst="rect">
            <a:avLst/>
          </a:prstGeom>
          <a:noFill/>
          <a:extLst>
            <a:ext uri="{909E8E84-426E-40DD-AFC4-6F175D3DCCD1}">
              <a14:hiddenFill xmlns:a14="http://schemas.microsoft.com/office/drawing/2010/main">
                <a:solidFill>
                  <a:srgbClr val="FFFFFF"/>
                </a:solidFill>
              </a14:hiddenFill>
            </a:ext>
          </a:extLst>
        </p:spPr>
      </p:pic>
      <p:pic>
        <p:nvPicPr>
          <p:cNvPr id="93" name="Grafik 92" descr="Ein Bild, das Platz enthält.&#10;&#10;Automatisch generierte Beschreibung">
            <a:extLst>
              <a:ext uri="{FF2B5EF4-FFF2-40B4-BE49-F238E27FC236}">
                <a16:creationId xmlns:a16="http://schemas.microsoft.com/office/drawing/2014/main" id="{F00F814D-E40B-46C7-B72A-4A8F0059977A}"/>
              </a:ext>
            </a:extLst>
          </p:cNvPr>
          <p:cNvPicPr>
            <a:picLocks noChangeAspect="1"/>
          </p:cNvPicPr>
          <p:nvPr/>
        </p:nvPicPr>
        <p:blipFill>
          <a:blip r:embed="rId21" cstate="print">
            <a:extLst>
              <a:ext uri="{28A0092B-C50C-407E-A947-70E740481C1C}">
                <a14:useLocalDpi xmlns:a14="http://schemas.microsoft.com/office/drawing/2010/main"/>
              </a:ext>
            </a:extLst>
          </a:blip>
          <a:stretch>
            <a:fillRect/>
          </a:stretch>
        </p:blipFill>
        <p:spPr>
          <a:xfrm>
            <a:off x="939090" y="4013198"/>
            <a:ext cx="162224" cy="325354"/>
          </a:xfrm>
          <a:prstGeom prst="rect">
            <a:avLst/>
          </a:prstGeom>
        </p:spPr>
      </p:pic>
      <p:pic>
        <p:nvPicPr>
          <p:cNvPr id="4" name="Grafik 3">
            <a:extLst>
              <a:ext uri="{FF2B5EF4-FFF2-40B4-BE49-F238E27FC236}">
                <a16:creationId xmlns:a16="http://schemas.microsoft.com/office/drawing/2014/main" id="{2B287BE3-B55D-47F5-B446-32DF01F69F84}"/>
              </a:ext>
            </a:extLst>
          </p:cNvPr>
          <p:cNvPicPr>
            <a:picLocks noChangeAspect="1"/>
          </p:cNvPicPr>
          <p:nvPr/>
        </p:nvPicPr>
        <p:blipFill>
          <a:blip r:embed="rId22"/>
          <a:stretch>
            <a:fillRect/>
          </a:stretch>
        </p:blipFill>
        <p:spPr>
          <a:xfrm>
            <a:off x="5300112" y="1923678"/>
            <a:ext cx="1564929" cy="28605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97251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dirty="0">
                <a:solidFill>
                  <a:schemeClr val="accent6"/>
                </a:solidFill>
              </a:rPr>
              <a:t>Regel 1</a:t>
            </a:r>
            <a:br>
              <a:rPr lang="de-DE" dirty="0"/>
            </a:br>
            <a:r>
              <a:rPr lang="de-DE" dirty="0"/>
              <a:t>Distanzwirkung</a:t>
            </a:r>
          </a:p>
        </p:txBody>
      </p:sp>
    </p:spTree>
    <p:extLst>
      <p:ext uri="{BB962C8B-B14F-4D97-AF65-F5344CB8AC3E}">
        <p14:creationId xmlns:p14="http://schemas.microsoft.com/office/powerpoint/2010/main" val="4266744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C70A48-ECDC-48FA-BE99-8242FFBB2EB4}"/>
              </a:ext>
            </a:extLst>
          </p:cNvPr>
          <p:cNvSpPr>
            <a:spLocks noGrp="1"/>
          </p:cNvSpPr>
          <p:nvPr>
            <p:ph type="title"/>
          </p:nvPr>
        </p:nvSpPr>
        <p:spPr/>
        <p:txBody>
          <a:bodyPr/>
          <a:lstStyle/>
          <a:p>
            <a:pPr algn="l"/>
            <a:r>
              <a:rPr lang="de-CH" dirty="0"/>
              <a:t>Distanzwirkung nutzen</a:t>
            </a:r>
            <a:br>
              <a:rPr lang="de-CH" dirty="0"/>
            </a:br>
            <a:r>
              <a:rPr lang="de-DE" sz="1400" dirty="0"/>
              <a:t>Gute Plakate wirken auch aus </a:t>
            </a:r>
            <a:r>
              <a:rPr lang="de-DE" sz="1400" dirty="0" err="1"/>
              <a:t>grosser</a:t>
            </a:r>
            <a:r>
              <a:rPr lang="de-DE" sz="1400" dirty="0"/>
              <a:t> Entfernung</a:t>
            </a:r>
            <a:endParaRPr lang="de-CH" dirty="0"/>
          </a:p>
        </p:txBody>
      </p:sp>
      <p:pic>
        <p:nvPicPr>
          <p:cNvPr id="6" name="Grafik 5">
            <a:extLst>
              <a:ext uri="{FF2B5EF4-FFF2-40B4-BE49-F238E27FC236}">
                <a16:creationId xmlns:a16="http://schemas.microsoft.com/office/drawing/2014/main" id="{A0CE84CC-8936-4D8B-8765-EC50736AC459}"/>
              </a:ext>
            </a:extLst>
          </p:cNvPr>
          <p:cNvPicPr>
            <a:picLocks noChangeAspect="1"/>
          </p:cNvPicPr>
          <p:nvPr/>
        </p:nvPicPr>
        <p:blipFill>
          <a:blip r:embed="rId2"/>
          <a:stretch>
            <a:fillRect/>
          </a:stretch>
        </p:blipFill>
        <p:spPr>
          <a:xfrm>
            <a:off x="0" y="926867"/>
            <a:ext cx="9153438" cy="4216633"/>
          </a:xfrm>
          <a:prstGeom prst="rect">
            <a:avLst/>
          </a:prstGeom>
        </p:spPr>
      </p:pic>
    </p:spTree>
    <p:extLst>
      <p:ext uri="{BB962C8B-B14F-4D97-AF65-F5344CB8AC3E}">
        <p14:creationId xmlns:p14="http://schemas.microsoft.com/office/powerpoint/2010/main" val="3064625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Distanzwirkung nutzen</a:t>
            </a:r>
            <a:endParaRPr lang="de-CH" sz="1400"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39796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«Ein gutes Plakat wirkt auf Distanz, oder gar nicht.»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400" b="1" i="0" u="none" strike="noStrike" kern="1200" cap="none" spc="0" normalizeH="0" baseline="0" noProof="0" dirty="0">
              <a:ln>
                <a:noFill/>
              </a:ln>
              <a:solidFill>
                <a:srgbClr val="C3141E"/>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Das enorme Wirkungspotential von Plakaten wird oft durch schlechte Distanzwirkung verschenkt</a:t>
            </a:r>
            <a:r>
              <a:rPr kumimoji="0" lang="de-DE" sz="1200" b="0" i="0" u="none" strike="noStrike" kern="1200" cap="none" spc="0" normalizeH="0" baseline="0" noProof="0" dirty="0">
                <a:ln>
                  <a:noFill/>
                </a:ln>
                <a:solidFill>
                  <a:srgbClr val="6D001D"/>
                </a:solidFill>
                <a:effectLst/>
                <a:uLnTx/>
                <a:uFillTx/>
                <a:latin typeface="Arial"/>
                <a:ea typeface="+mn-ea"/>
                <a:cs typeface="+mn-cs"/>
              </a:rPr>
              <a: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Wer Plakate mit zu kleinen Bildern und Schriften gestaltet, verliert die Menschen, die sich zwar </a:t>
            </a:r>
            <a:r>
              <a:rPr kumimoji="0" lang="de-CH" sz="1000" b="0" i="0" u="none" strike="noStrike" kern="1200" cap="none" spc="0" normalizeH="0" baseline="0" noProof="0">
                <a:ln>
                  <a:noFill/>
                </a:ln>
                <a:solidFill>
                  <a:srgbClr val="000000"/>
                </a:solidFill>
                <a:effectLst/>
                <a:uLnTx/>
                <a:uFillTx/>
                <a:latin typeface="Arial"/>
                <a:ea typeface="+mn-ea"/>
                <a:cs typeface="+mn-cs"/>
              </a:rPr>
              <a:t>im Beachtungsraum </a:t>
            </a:r>
            <a:r>
              <a:rPr kumimoji="0" lang="de-CH" sz="1000" b="0" i="0" u="none" strike="noStrike" kern="1200" cap="none" spc="0" normalizeH="0" baseline="0" noProof="0" dirty="0">
                <a:ln>
                  <a:noFill/>
                </a:ln>
                <a:solidFill>
                  <a:srgbClr val="000000"/>
                </a:solidFill>
                <a:effectLst/>
                <a:uLnTx/>
                <a:uFillTx/>
                <a:latin typeface="Arial"/>
                <a:ea typeface="+mn-ea"/>
                <a:cs typeface="+mn-cs"/>
              </a:rPr>
              <a:t>der Plakatstelle befinden, die Inhalte aber nicht wahrnehmen können.</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CH"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CH" sz="1000" b="1" dirty="0">
                <a:latin typeface="Arial"/>
              </a:rPr>
              <a:t>Empfehlung</a:t>
            </a:r>
            <a:r>
              <a:rPr kumimoji="0" lang="de-CH" sz="1000" b="0" i="0" u="none" strike="noStrike" kern="1200" cap="none" spc="0" normalizeH="0" baseline="0" noProof="0" dirty="0">
                <a:ln>
                  <a:noFill/>
                </a:ln>
                <a:solidFill>
                  <a:srgbClr val="000000"/>
                </a:solidFill>
                <a:effectLst/>
                <a:uLnTx/>
                <a:uFillTx/>
                <a:latin typeface="Arial"/>
                <a:ea typeface="+mn-ea"/>
                <a:cs typeface="+mn-cs"/>
              </a:rPr>
              <a:t>: Optimieren Sie F12 und F200-Plakate auf eine Sichtdistanz von mindestens 40 Meter.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4" name="Grafik 3" descr="Ein Bild, das Text enthält.&#10;&#10;Automatisch generierte Beschreibung">
            <a:extLst>
              <a:ext uri="{FF2B5EF4-FFF2-40B4-BE49-F238E27FC236}">
                <a16:creationId xmlns:a16="http://schemas.microsoft.com/office/drawing/2014/main" id="{4E4DE25A-0BA7-49B7-9686-1FF760EA6589}"/>
              </a:ext>
            </a:extLst>
          </p:cNvPr>
          <p:cNvPicPr>
            <a:picLocks noChangeAspect="1"/>
          </p:cNvPicPr>
          <p:nvPr/>
        </p:nvPicPr>
        <p:blipFill>
          <a:blip r:embed="rId4"/>
          <a:stretch>
            <a:fillRect/>
          </a:stretch>
        </p:blipFill>
        <p:spPr>
          <a:xfrm>
            <a:off x="7246989" y="1941697"/>
            <a:ext cx="1204141" cy="1758583"/>
          </a:xfrm>
          <a:prstGeom prst="rect">
            <a:avLst/>
          </a:prstGeom>
        </p:spPr>
      </p:pic>
    </p:spTree>
    <p:extLst>
      <p:ext uri="{BB962C8B-B14F-4D97-AF65-F5344CB8AC3E}">
        <p14:creationId xmlns:p14="http://schemas.microsoft.com/office/powerpoint/2010/main" val="2624714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dirty="0">
                <a:solidFill>
                  <a:schemeClr val="accent6"/>
                </a:solidFill>
              </a:rPr>
              <a:t>Regel 2</a:t>
            </a:r>
            <a:br>
              <a:rPr lang="de-DE" dirty="0"/>
            </a:br>
            <a:r>
              <a:rPr lang="de-DE" dirty="0"/>
              <a:t>Absenderzuordnung</a:t>
            </a:r>
          </a:p>
        </p:txBody>
      </p:sp>
    </p:spTree>
    <p:extLst>
      <p:ext uri="{BB962C8B-B14F-4D97-AF65-F5344CB8AC3E}">
        <p14:creationId xmlns:p14="http://schemas.microsoft.com/office/powerpoint/2010/main" val="1450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 name="Grafik 19" descr="Ein Bild, das draußen, Natur, Wolke enthält.&#10;&#10;Automatisch generierte Beschreibung">
            <a:extLst>
              <a:ext uri="{FF2B5EF4-FFF2-40B4-BE49-F238E27FC236}">
                <a16:creationId xmlns:a16="http://schemas.microsoft.com/office/drawing/2014/main" id="{1E889E1B-B01F-4268-AF81-60E276FDCB0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21" name="Grafik 20">
            <a:extLst>
              <a:ext uri="{FF2B5EF4-FFF2-40B4-BE49-F238E27FC236}">
                <a16:creationId xmlns:a16="http://schemas.microsoft.com/office/drawing/2014/main" id="{55A0D725-9BEE-4558-BDB3-25759DB1334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0072" y="1882039"/>
            <a:ext cx="1512168" cy="2505759"/>
          </a:xfrm>
          <a:prstGeom prst="rect">
            <a:avLst/>
          </a:prstGeom>
          <a:effectLst/>
        </p:spPr>
      </p:pic>
      <p:pic>
        <p:nvPicPr>
          <p:cNvPr id="22" name="Grafik 21">
            <a:extLst>
              <a:ext uri="{FF2B5EF4-FFF2-40B4-BE49-F238E27FC236}">
                <a16:creationId xmlns:a16="http://schemas.microsoft.com/office/drawing/2014/main" id="{7B157437-9A74-4238-A1FB-A8DCD805FAE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dirty="0">
                <a:ln>
                  <a:noFill/>
                </a:ln>
                <a:solidFill>
                  <a:srgbClr val="C3141E"/>
                </a:solidFill>
                <a:effectLst/>
                <a:uLnTx/>
                <a:uFillTx/>
                <a:latin typeface="Arial"/>
                <a:ea typeface="+mj-ea"/>
                <a:cs typeface="Arial"/>
              </a:rPr>
              <a:t>Absenderzuordnung</a:t>
            </a:r>
            <a:br>
              <a:rPr kumimoji="0" lang="de-CH" sz="2400" b="0" i="0" u="none" strike="noStrike" kern="1200" cap="none" spc="0" normalizeH="0" baseline="0" noProof="0" dirty="0">
                <a:ln>
                  <a:noFill/>
                </a:ln>
                <a:solidFill>
                  <a:srgbClr val="C3141E"/>
                </a:solidFill>
                <a:effectLst/>
                <a:uLnTx/>
                <a:uFillTx/>
                <a:latin typeface="Arial"/>
                <a:ea typeface="+mj-ea"/>
                <a:cs typeface="Arial"/>
              </a:rPr>
            </a:br>
            <a:r>
              <a:rPr kumimoji="0" lang="de-CH" sz="1400" b="0" i="0" u="none" strike="noStrike" kern="1200" cap="none" spc="0" normalizeH="0" baseline="0" noProof="0" dirty="0">
                <a:ln>
                  <a:noFill/>
                </a:ln>
                <a:solidFill>
                  <a:srgbClr val="C3141E"/>
                </a:solidFill>
                <a:effectLst/>
                <a:uLnTx/>
                <a:uFillTx/>
                <a:ea typeface="+mj-ea"/>
                <a:cs typeface="Arial"/>
              </a:rPr>
              <a:t>Die Absender-Information ist das wichtigste Element Ihrer Werbebotschaft</a:t>
            </a:r>
            <a:endParaRPr lang="de-CH" dirty="0">
              <a:solidFill>
                <a:srgbClr val="C3141E"/>
              </a:solidFill>
            </a:endParaRPr>
          </a:p>
        </p:txBody>
      </p:sp>
      <p:sp>
        <p:nvSpPr>
          <p:cNvPr id="30" name="Textfeld 29">
            <a:extLst>
              <a:ext uri="{FF2B5EF4-FFF2-40B4-BE49-F238E27FC236}">
                <a16:creationId xmlns:a16="http://schemas.microsoft.com/office/drawing/2014/main" id="{A2CE99BF-90D5-4D56-8B29-9C4317431412}"/>
              </a:ext>
            </a:extLst>
          </p:cNvPr>
          <p:cNvSpPr txBox="1"/>
          <p:nvPr/>
        </p:nvSpPr>
        <p:spPr>
          <a:xfrm>
            <a:off x="5155890" y="1059582"/>
            <a:ext cx="1640530" cy="1087352"/>
          </a:xfrm>
          <a:prstGeom prst="rect">
            <a:avLst/>
          </a:prstGeom>
          <a:noFill/>
        </p:spPr>
        <p:txBody>
          <a:bodyPr wrap="square" lIns="0" tIns="0" rIns="0" bIns="0" rtlCol="0">
            <a:noAutofit/>
          </a:bodyPr>
          <a:lstStyle/>
          <a:p>
            <a:pPr algn="ctr"/>
            <a:r>
              <a:rPr lang="de-DE" sz="950" dirty="0"/>
              <a:t>Logo zu klein und erst aus der </a:t>
            </a:r>
            <a:r>
              <a:rPr lang="de-DE" sz="950"/>
              <a:t>Nähe erkennbar </a:t>
            </a:r>
            <a:endParaRPr lang="de-CH" sz="950" dirty="0"/>
          </a:p>
        </p:txBody>
      </p:sp>
      <p:sp>
        <p:nvSpPr>
          <p:cNvPr id="31" name="Textfeld 30">
            <a:extLst>
              <a:ext uri="{FF2B5EF4-FFF2-40B4-BE49-F238E27FC236}">
                <a16:creationId xmlns:a16="http://schemas.microsoft.com/office/drawing/2014/main" id="{B064877D-5124-4735-81F7-95C5E2519630}"/>
              </a:ext>
            </a:extLst>
          </p:cNvPr>
          <p:cNvSpPr txBox="1"/>
          <p:nvPr/>
        </p:nvSpPr>
        <p:spPr>
          <a:xfrm>
            <a:off x="7047275" y="1059581"/>
            <a:ext cx="1602178" cy="494887"/>
          </a:xfrm>
          <a:prstGeom prst="rect">
            <a:avLst/>
          </a:prstGeom>
          <a:noFill/>
        </p:spPr>
        <p:txBody>
          <a:bodyPr wrap="square" lIns="0" tIns="0" rIns="0" bIns="0" rtlCol="0">
            <a:noAutofit/>
          </a:bodyPr>
          <a:lstStyle/>
          <a:p>
            <a:pPr algn="ctr"/>
            <a:r>
              <a:rPr lang="de-DE" sz="950" dirty="0"/>
              <a:t>Logo ist gut im Bild inszeniert </a:t>
            </a:r>
            <a:r>
              <a:rPr lang="de-DE" sz="950"/>
              <a:t>und auch </a:t>
            </a:r>
            <a:r>
              <a:rPr lang="de-DE" sz="950" dirty="0"/>
              <a:t>aus </a:t>
            </a:r>
            <a:r>
              <a:rPr lang="de-DE" sz="950" err="1"/>
              <a:t>grösserer</a:t>
            </a:r>
            <a:r>
              <a:rPr lang="de-DE" sz="950"/>
              <a:t> Distanz sichtbar</a:t>
            </a:r>
            <a:endParaRPr lang="de-CH" sz="950" dirty="0"/>
          </a:p>
        </p:txBody>
      </p:sp>
      <p:sp>
        <p:nvSpPr>
          <p:cNvPr id="32" name="L-Form 31">
            <a:extLst>
              <a:ext uri="{FF2B5EF4-FFF2-40B4-BE49-F238E27FC236}">
                <a16:creationId xmlns:a16="http://schemas.microsoft.com/office/drawing/2014/main" id="{D0541BF7-A980-496D-A33F-37CDE270D409}"/>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3" name="L-Form 32">
            <a:extLst>
              <a:ext uri="{FF2B5EF4-FFF2-40B4-BE49-F238E27FC236}">
                <a16:creationId xmlns:a16="http://schemas.microsoft.com/office/drawing/2014/main" id="{C268FED4-371F-42FF-AFF4-3DF3A2845869}"/>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5" name="Grafik 14" descr="Ein Bild, das Text enthält.&#10;&#10;Automatisch generierte Beschreibung">
            <a:extLst>
              <a:ext uri="{FF2B5EF4-FFF2-40B4-BE49-F238E27FC236}">
                <a16:creationId xmlns:a16="http://schemas.microsoft.com/office/drawing/2014/main" id="{B366814C-E045-4B7F-9E6E-49B7C8FF533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51010" y="1931117"/>
            <a:ext cx="1209422" cy="1766295"/>
          </a:xfrm>
          <a:prstGeom prst="rect">
            <a:avLst/>
          </a:prstGeom>
        </p:spPr>
      </p:pic>
      <p:pic>
        <p:nvPicPr>
          <p:cNvPr id="17" name="Grafik 16" descr="Ein Bild, das Text enthält.&#10;&#10;Automatisch generierte Beschreibung">
            <a:extLst>
              <a:ext uri="{FF2B5EF4-FFF2-40B4-BE49-F238E27FC236}">
                <a16:creationId xmlns:a16="http://schemas.microsoft.com/office/drawing/2014/main" id="{87B47371-1E05-4998-BF46-CF90B05604B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365184" y="1932947"/>
            <a:ext cx="1226290" cy="1790931"/>
          </a:xfrm>
          <a:prstGeom prst="rect">
            <a:avLst/>
          </a:prstGeom>
        </p:spPr>
      </p:pic>
      <p:sp>
        <p:nvSpPr>
          <p:cNvPr id="28" name="Textfeld 27">
            <a:extLst>
              <a:ext uri="{FF2B5EF4-FFF2-40B4-BE49-F238E27FC236}">
                <a16:creationId xmlns:a16="http://schemas.microsoft.com/office/drawing/2014/main" id="{9163027A-6FFD-49FB-8183-808C3E7F5746}"/>
              </a:ext>
            </a:extLst>
          </p:cNvPr>
          <p:cNvSpPr txBox="1"/>
          <p:nvPr/>
        </p:nvSpPr>
        <p:spPr>
          <a:xfrm>
            <a:off x="2883912" y="2912939"/>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2 Sekunden</a:t>
            </a:r>
          </a:p>
          <a:p>
            <a:r>
              <a:rPr lang="de-CH" sz="700" dirty="0"/>
              <a:t>BEACHTUNGSZEIT</a:t>
            </a:r>
          </a:p>
        </p:txBody>
      </p:sp>
      <p:pic>
        <p:nvPicPr>
          <p:cNvPr id="34" name="Grafik 33" descr="Auto mit einfarbiger Füllung">
            <a:extLst>
              <a:ext uri="{FF2B5EF4-FFF2-40B4-BE49-F238E27FC236}">
                <a16:creationId xmlns:a16="http://schemas.microsoft.com/office/drawing/2014/main" id="{D1F0F3C8-6B90-43AD-80D8-5B3FEC55505C}"/>
              </a:ext>
            </a:extLst>
          </p:cNvPr>
          <p:cNvPicPr>
            <a:picLocks noChangeAspect="1"/>
          </p:cNvPicPr>
          <p:nvPr/>
        </p:nvPicPr>
        <p:blipFill>
          <a:blip r:embed="rId6" cstate="print">
            <a:graysc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453858" y="2874281"/>
            <a:ext cx="351842" cy="351842"/>
          </a:xfrm>
          <a:prstGeom prst="rect">
            <a:avLst/>
          </a:prstGeom>
        </p:spPr>
      </p:pic>
      <p:cxnSp>
        <p:nvCxnSpPr>
          <p:cNvPr id="35" name="Gerader Verbinder 34">
            <a:extLst>
              <a:ext uri="{FF2B5EF4-FFF2-40B4-BE49-F238E27FC236}">
                <a16:creationId xmlns:a16="http://schemas.microsoft.com/office/drawing/2014/main" id="{0ECD4EB5-253B-4128-884D-5EE6B191504D}"/>
              </a:ext>
            </a:extLst>
          </p:cNvPr>
          <p:cNvCxnSpPr/>
          <p:nvPr/>
        </p:nvCxnSpPr>
        <p:spPr>
          <a:xfrm>
            <a:off x="2833978" y="2912939"/>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19" name="Grafik 18">
            <a:extLst>
              <a:ext uri="{FF2B5EF4-FFF2-40B4-BE49-F238E27FC236}">
                <a16:creationId xmlns:a16="http://schemas.microsoft.com/office/drawing/2014/main" id="{6D35B1D5-3C6B-4B2A-AD9B-B60D804105AE}"/>
              </a:ext>
            </a:extLst>
          </p:cNvPr>
          <p:cNvPicPr>
            <a:picLocks noChangeAspect="1"/>
          </p:cNvPicPr>
          <p:nvPr/>
        </p:nvPicPr>
        <p:blipFill rotWithShape="1">
          <a:blip r:embed="rId8"/>
          <a:srcRect l="-183" r="82661" b="69200"/>
          <a:stretch/>
        </p:blipFill>
        <p:spPr>
          <a:xfrm>
            <a:off x="372968" y="1166102"/>
            <a:ext cx="1951348" cy="3434586"/>
          </a:xfrm>
          <a:prstGeom prst="rect">
            <a:avLst/>
          </a:prstGeom>
        </p:spPr>
      </p:pic>
      <p:pic>
        <p:nvPicPr>
          <p:cNvPr id="23" name="Grafik 22" descr="Ein Bild, das Auto enthält.&#10;&#10;Automatisch generierte Beschreibung">
            <a:extLst>
              <a:ext uri="{FF2B5EF4-FFF2-40B4-BE49-F238E27FC236}">
                <a16:creationId xmlns:a16="http://schemas.microsoft.com/office/drawing/2014/main" id="{AE578767-D4CF-4FF5-A12E-F0A946781BF3}"/>
              </a:ext>
            </a:extLst>
          </p:cNvPr>
          <p:cNvPicPr>
            <a:picLocks noChangeAspect="1"/>
          </p:cNvPicPr>
          <p:nvPr/>
        </p:nvPicPr>
        <p:blipFill rotWithShape="1">
          <a:blip r:embed="rId9"/>
          <a:srcRect r="16287"/>
          <a:stretch/>
        </p:blipFill>
        <p:spPr>
          <a:xfrm flipH="1">
            <a:off x="-5465" y="2795010"/>
            <a:ext cx="3490459" cy="2047424"/>
          </a:xfrm>
          <a:prstGeom prst="rect">
            <a:avLst/>
          </a:prstGeom>
        </p:spPr>
      </p:pic>
    </p:spTree>
    <p:extLst>
      <p:ext uri="{BB962C8B-B14F-4D97-AF65-F5344CB8AC3E}">
        <p14:creationId xmlns:p14="http://schemas.microsoft.com/office/powerpoint/2010/main" val="9423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Absenderzuordnung</a:t>
            </a:r>
            <a:endParaRPr lang="de-CH" sz="1400"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03792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«Bekanntheit ist das wichtigste Firmenkapital.»</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srgbClr val="6D001D"/>
                </a:solidFill>
                <a:effectLst/>
                <a:uLnTx/>
                <a:uFillTx/>
                <a:latin typeface="Arial"/>
                <a:ea typeface="+mn-ea"/>
                <a:cs typeface="+mn-cs"/>
              </a:rPr>
              <a:t>Die beste Gestaltung nützt nichts, </a:t>
            </a:r>
            <a:r>
              <a:rPr kumimoji="0" lang="de-CH" sz="1200" b="0" i="0" u="none" strike="noStrike" kern="1200" cap="none" spc="0" normalizeH="0" baseline="0" noProof="0" dirty="0">
                <a:ln>
                  <a:noFill/>
                </a:ln>
                <a:solidFill>
                  <a:srgbClr val="6D001D"/>
                </a:solidFill>
                <a:effectLst/>
                <a:uLnTx/>
                <a:uFillTx/>
                <a:latin typeface="Arial"/>
                <a:ea typeface="+mn-ea"/>
                <a:cs typeface="+mn-cs"/>
              </a:rPr>
              <a:t>wenn sie nicht auf das Konto des Absenders einzahlt</a:t>
            </a:r>
            <a:r>
              <a:rPr kumimoji="0" lang="de-DE" sz="1200" b="0" i="0" u="none" strike="noStrike" kern="1200" cap="none" spc="0" normalizeH="0" baseline="0" noProof="0" dirty="0">
                <a:ln>
                  <a:noFill/>
                </a:ln>
                <a:solidFill>
                  <a:srgbClr val="6D001D"/>
                </a:solidFill>
                <a:effectLst/>
                <a:uLnTx/>
                <a:uFillTx/>
                <a:latin typeface="Arial"/>
                <a:ea typeface="+mn-ea"/>
                <a:cs typeface="+mn-cs"/>
              </a:rPr>
              <a: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i="0" u="none" strike="noStrike" kern="1200" cap="none" spc="0" normalizeH="0" baseline="0" noProof="0" dirty="0">
                <a:ln>
                  <a:noFill/>
                </a:ln>
                <a:solidFill>
                  <a:srgbClr val="000000"/>
                </a:solidFill>
                <a:effectLst/>
                <a:uLnTx/>
                <a:uFillTx/>
                <a:latin typeface="Arial"/>
                <a:ea typeface="+mn-ea"/>
                <a:cs typeface="+mn-cs"/>
              </a:rPr>
              <a:t>Mit einem selbstbewussten Auftritt und mit einer prägnanten Message zeigen Sie Präsenz und vermitteln Kompetenz. Gleichzeitig steigert die Bekanntheit Ihres Unternehmens das Kundenvertrauen. </a:t>
            </a:r>
            <a:r>
              <a:rPr lang="de-DE" sz="1000" dirty="0">
                <a:solidFill>
                  <a:srgbClr val="000000"/>
                </a:solidFill>
                <a:latin typeface="Arial"/>
              </a:rPr>
              <a:t>Genau für diese </a:t>
            </a:r>
            <a:r>
              <a:rPr kumimoji="0" lang="de-DE" sz="1000" i="0" u="none" strike="noStrike" kern="1200" cap="none" spc="0" normalizeH="0" baseline="0" noProof="0" dirty="0" err="1">
                <a:ln>
                  <a:noFill/>
                </a:ln>
                <a:solidFill>
                  <a:srgbClr val="000000"/>
                </a:solidFill>
                <a:effectLst/>
                <a:uLnTx/>
                <a:uFillTx/>
                <a:latin typeface="Arial"/>
                <a:ea typeface="+mn-ea"/>
                <a:cs typeface="+mn-cs"/>
              </a:rPr>
              <a:t>Brandingzwecke</a:t>
            </a:r>
            <a:r>
              <a:rPr kumimoji="0" lang="de-DE" sz="1000" i="0" u="none" strike="noStrike" kern="1200" cap="none" spc="0" normalizeH="0" baseline="0" noProof="0" dirty="0">
                <a:ln>
                  <a:noFill/>
                </a:ln>
                <a:solidFill>
                  <a:srgbClr val="000000"/>
                </a:solidFill>
                <a:effectLst/>
                <a:uLnTx/>
                <a:uFillTx/>
                <a:latin typeface="Arial"/>
                <a:ea typeface="+mn-ea"/>
                <a:cs typeface="+mn-cs"/>
              </a:rPr>
              <a:t> ist es enorm wichtig, dass der Absender immer klar zum Vorschein kommt. </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DE"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CH" sz="1000" b="1" dirty="0">
                <a:latin typeface="Arial"/>
              </a:rPr>
              <a:t>Empfehlung</a:t>
            </a:r>
            <a:r>
              <a:rPr kumimoji="0" lang="de-CH" sz="1000" b="0" i="0" u="none" strike="noStrike" kern="1200" cap="none" spc="0" normalizeH="0" baseline="0" noProof="0" dirty="0">
                <a:ln>
                  <a:noFill/>
                </a:ln>
                <a:effectLst/>
                <a:uLnTx/>
                <a:uFillTx/>
                <a:latin typeface="Arial"/>
                <a:ea typeface="+mn-ea"/>
                <a:cs typeface="+mn-cs"/>
              </a:rPr>
              <a:t>: In einem reizstarken Umfeld zählt klares und kompetentes Branding. Ihre Marke sollte stets mit maximaler Präsenz im Vordergrund stehen. Das Logo ist hierarchisch gesehen deshalb das wichtigste Wirkelement. P</a:t>
            </a:r>
            <a:r>
              <a:rPr lang="de-CH" sz="1000" dirty="0" err="1">
                <a:solidFill>
                  <a:srgbClr val="000000"/>
                </a:solidFill>
                <a:latin typeface="Arial"/>
              </a:rPr>
              <a:t>latzieren</a:t>
            </a:r>
            <a:r>
              <a:rPr lang="de-CH" sz="1000" dirty="0">
                <a:solidFill>
                  <a:srgbClr val="000000"/>
                </a:solidFill>
                <a:latin typeface="Arial"/>
              </a:rPr>
              <a:t> Sie es maximal prominent und optimieren Sie es auf eine grösstmögliche Distanzwirkung.</a:t>
            </a:r>
            <a:endParaRPr lang="de-DE"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dirty="0">
                <a:ln>
                  <a:noFill/>
                </a:ln>
                <a:solidFill>
                  <a:srgbClr val="000000"/>
                </a:solidFill>
                <a:effectLst/>
                <a:uLnTx/>
                <a:uFillTx/>
                <a:latin typeface="Arial"/>
                <a:ea typeface="+mn-ea"/>
                <a:cs typeface="+mn-cs"/>
              </a:rPr>
              <a:t> </a:t>
            </a: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6" name="Grafik 15" descr="Ein Bild, das Text enthält.&#10;&#10;Automatisch generierte Beschreibung">
            <a:extLst>
              <a:ext uri="{FF2B5EF4-FFF2-40B4-BE49-F238E27FC236}">
                <a16:creationId xmlns:a16="http://schemas.microsoft.com/office/drawing/2014/main" id="{5B69F72C-97F0-4787-B998-78892103457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51010" y="1931117"/>
            <a:ext cx="1209422" cy="1766295"/>
          </a:xfrm>
          <a:prstGeom prst="rect">
            <a:avLst/>
          </a:prstGeom>
        </p:spPr>
      </p:pic>
    </p:spTree>
    <p:extLst>
      <p:ext uri="{BB962C8B-B14F-4D97-AF65-F5344CB8AC3E}">
        <p14:creationId xmlns:p14="http://schemas.microsoft.com/office/powerpoint/2010/main" val="4132641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dirty="0">
                <a:solidFill>
                  <a:schemeClr val="accent6"/>
                </a:solidFill>
              </a:rPr>
              <a:t>Regel 3</a:t>
            </a:r>
            <a:br>
              <a:rPr lang="de-DE"/>
            </a:br>
            <a:r>
              <a:rPr lang="de-DE"/>
              <a:t>Anzahl der Wirkelemente</a:t>
            </a:r>
            <a:endParaRPr lang="de-DE" dirty="0"/>
          </a:p>
        </p:txBody>
      </p:sp>
    </p:spTree>
    <p:extLst>
      <p:ext uri="{BB962C8B-B14F-4D97-AF65-F5344CB8AC3E}">
        <p14:creationId xmlns:p14="http://schemas.microsoft.com/office/powerpoint/2010/main" val="963763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 name="Grafik 19" descr="Ein Bild, das draußen, Natur, Wolke enthält.&#10;&#10;Automatisch generierte Beschreibung">
            <a:extLst>
              <a:ext uri="{FF2B5EF4-FFF2-40B4-BE49-F238E27FC236}">
                <a16:creationId xmlns:a16="http://schemas.microsoft.com/office/drawing/2014/main" id="{1E889E1B-B01F-4268-AF81-60E276FDCB0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21" name="Grafik 20">
            <a:extLst>
              <a:ext uri="{FF2B5EF4-FFF2-40B4-BE49-F238E27FC236}">
                <a16:creationId xmlns:a16="http://schemas.microsoft.com/office/drawing/2014/main" id="{55A0D725-9BEE-4558-BDB3-25759DB1334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0072" y="1882039"/>
            <a:ext cx="1512168" cy="2505759"/>
          </a:xfrm>
          <a:prstGeom prst="rect">
            <a:avLst/>
          </a:prstGeom>
          <a:effectLst/>
        </p:spPr>
      </p:pic>
      <p:pic>
        <p:nvPicPr>
          <p:cNvPr id="22" name="Grafik 21">
            <a:extLst>
              <a:ext uri="{FF2B5EF4-FFF2-40B4-BE49-F238E27FC236}">
                <a16:creationId xmlns:a16="http://schemas.microsoft.com/office/drawing/2014/main" id="{7B157437-9A74-4238-A1FB-A8DCD805FAE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Anzahl der Wirkelemente</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Die Menge an Elementen hat einen grossen Einfluss auf die Geschwindigkeit der Informationsaufnahme</a:t>
            </a:r>
            <a:endParaRPr lang="de-CH" dirty="0">
              <a:highlight>
                <a:srgbClr val="00FF00"/>
              </a:highlight>
            </a:endParaRPr>
          </a:p>
        </p:txBody>
      </p:sp>
      <p:sp>
        <p:nvSpPr>
          <p:cNvPr id="24" name="Textfeld 23">
            <a:extLst>
              <a:ext uri="{FF2B5EF4-FFF2-40B4-BE49-F238E27FC236}">
                <a16:creationId xmlns:a16="http://schemas.microsoft.com/office/drawing/2014/main" id="{9B77DD7C-236B-4A30-A656-4F56EDC4A72A}"/>
              </a:ext>
            </a:extLst>
          </p:cNvPr>
          <p:cNvSpPr txBox="1"/>
          <p:nvPr/>
        </p:nvSpPr>
        <p:spPr>
          <a:xfrm>
            <a:off x="3235499" y="2965153"/>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3 Sekunden</a:t>
            </a:r>
          </a:p>
          <a:p>
            <a:r>
              <a:rPr lang="de-CH" sz="700" dirty="0"/>
              <a:t>BEACHTUNGSZEIT</a:t>
            </a:r>
          </a:p>
        </p:txBody>
      </p:sp>
      <p:cxnSp>
        <p:nvCxnSpPr>
          <p:cNvPr id="27" name="Gerader Verbinder 26">
            <a:extLst>
              <a:ext uri="{FF2B5EF4-FFF2-40B4-BE49-F238E27FC236}">
                <a16:creationId xmlns:a16="http://schemas.microsoft.com/office/drawing/2014/main" id="{444E8CB1-DC22-4FC0-98A4-DC5BDBEB7864}"/>
              </a:ext>
            </a:extLst>
          </p:cNvPr>
          <p:cNvCxnSpPr/>
          <p:nvPr/>
        </p:nvCxnSpPr>
        <p:spPr>
          <a:xfrm>
            <a:off x="3185565" y="2965153"/>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28" name="Picture 2" descr="Fahrrad nach rechts - Kostenlose transport Icons">
            <a:extLst>
              <a:ext uri="{FF2B5EF4-FFF2-40B4-BE49-F238E27FC236}">
                <a16:creationId xmlns:a16="http://schemas.microsoft.com/office/drawing/2014/main" id="{0C5596AF-C87E-40A4-9926-62601F59E24C}"/>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858480" y="2970018"/>
            <a:ext cx="272898" cy="272898"/>
          </a:xfrm>
          <a:prstGeom prst="rect">
            <a:avLst/>
          </a:prstGeom>
          <a:noFill/>
          <a:extLst>
            <a:ext uri="{909E8E84-426E-40DD-AFC4-6F175D3DCCD1}">
              <a14:hiddenFill xmlns:a14="http://schemas.microsoft.com/office/drawing/2010/main">
                <a:solidFill>
                  <a:srgbClr val="FFFFFF"/>
                </a:solidFill>
              </a14:hiddenFill>
            </a:ext>
          </a:extLst>
        </p:spPr>
      </p:pic>
      <p:sp>
        <p:nvSpPr>
          <p:cNvPr id="30" name="Textfeld 29">
            <a:extLst>
              <a:ext uri="{FF2B5EF4-FFF2-40B4-BE49-F238E27FC236}">
                <a16:creationId xmlns:a16="http://schemas.microsoft.com/office/drawing/2014/main" id="{A2CE99BF-90D5-4D56-8B29-9C4317431412}"/>
              </a:ext>
            </a:extLst>
          </p:cNvPr>
          <p:cNvSpPr txBox="1"/>
          <p:nvPr/>
        </p:nvSpPr>
        <p:spPr>
          <a:xfrm>
            <a:off x="4917413" y="1045920"/>
            <a:ext cx="2117483" cy="1087352"/>
          </a:xfrm>
          <a:prstGeom prst="rect">
            <a:avLst/>
          </a:prstGeom>
          <a:noFill/>
        </p:spPr>
        <p:txBody>
          <a:bodyPr wrap="square" lIns="0" tIns="0" rIns="0" bIns="0" rtlCol="0">
            <a:noAutofit/>
          </a:bodyPr>
          <a:lstStyle/>
          <a:p>
            <a:pPr algn="ctr"/>
            <a:r>
              <a:rPr lang="de-DE" sz="950" dirty="0"/>
              <a:t>Keine eindeutige Botschaft – vor lauter Reizüberflutung weiß der Betrachter weder, wohin erschauen soll, noch, was eigentlich </a:t>
            </a:r>
            <a:r>
              <a:rPr lang="de-DE" sz="950"/>
              <a:t>beworben wird</a:t>
            </a:r>
            <a:endParaRPr lang="de-CH" sz="950" dirty="0"/>
          </a:p>
        </p:txBody>
      </p:sp>
      <p:sp>
        <p:nvSpPr>
          <p:cNvPr id="31" name="Textfeld 30">
            <a:extLst>
              <a:ext uri="{FF2B5EF4-FFF2-40B4-BE49-F238E27FC236}">
                <a16:creationId xmlns:a16="http://schemas.microsoft.com/office/drawing/2014/main" id="{B064877D-5124-4735-81F7-95C5E2519630}"/>
              </a:ext>
            </a:extLst>
          </p:cNvPr>
          <p:cNvSpPr txBox="1"/>
          <p:nvPr/>
        </p:nvSpPr>
        <p:spPr>
          <a:xfrm>
            <a:off x="7051004" y="1047228"/>
            <a:ext cx="1609636" cy="504056"/>
          </a:xfrm>
          <a:prstGeom prst="rect">
            <a:avLst/>
          </a:prstGeom>
          <a:noFill/>
        </p:spPr>
        <p:txBody>
          <a:bodyPr wrap="square" lIns="0" tIns="0" rIns="0" bIns="0" rtlCol="0">
            <a:noAutofit/>
          </a:bodyPr>
          <a:lstStyle/>
          <a:p>
            <a:pPr algn="ctr"/>
            <a:r>
              <a:rPr lang="de-DE" sz="950" dirty="0"/>
              <a:t>Bild, Headline, Störer</a:t>
            </a:r>
          </a:p>
          <a:p>
            <a:pPr algn="ctr"/>
            <a:r>
              <a:rPr lang="de-DE" sz="950" dirty="0"/>
              <a:t>und Logo. Das alles erfasst der Betrachter in </a:t>
            </a:r>
            <a:r>
              <a:rPr lang="de-DE" sz="950"/>
              <a:t>wenigen Augenblicken</a:t>
            </a:r>
            <a:endParaRPr lang="de-CH" sz="950" dirty="0"/>
          </a:p>
        </p:txBody>
      </p:sp>
      <p:sp>
        <p:nvSpPr>
          <p:cNvPr id="32" name="L-Form 31">
            <a:extLst>
              <a:ext uri="{FF2B5EF4-FFF2-40B4-BE49-F238E27FC236}">
                <a16:creationId xmlns:a16="http://schemas.microsoft.com/office/drawing/2014/main" id="{D0541BF7-A980-496D-A33F-37CDE270D409}"/>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3" name="L-Form 32">
            <a:extLst>
              <a:ext uri="{FF2B5EF4-FFF2-40B4-BE49-F238E27FC236}">
                <a16:creationId xmlns:a16="http://schemas.microsoft.com/office/drawing/2014/main" id="{C268FED4-371F-42FF-AFF4-3DF3A2845869}"/>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9" name="Grafik 18" descr="Ein Bild, das Text, Pflanze, Blatt enthält.&#10;&#10;Automatisch generierte Beschreibung">
            <a:extLst>
              <a:ext uri="{FF2B5EF4-FFF2-40B4-BE49-F238E27FC236}">
                <a16:creationId xmlns:a16="http://schemas.microsoft.com/office/drawing/2014/main" id="{40ED2021-EBA0-41E6-A49A-144DBD44F415}"/>
              </a:ext>
            </a:extLst>
          </p:cNvPr>
          <p:cNvPicPr>
            <a:picLocks noChangeAspect="1"/>
          </p:cNvPicPr>
          <p:nvPr/>
        </p:nvPicPr>
        <p:blipFill rotWithShape="1">
          <a:blip r:embed="rId5"/>
          <a:srcRect t="57179"/>
          <a:stretch/>
        </p:blipFill>
        <p:spPr>
          <a:xfrm>
            <a:off x="-9438" y="3476981"/>
            <a:ext cx="4318286" cy="698441"/>
          </a:xfrm>
          <a:prstGeom prst="rect">
            <a:avLst/>
          </a:prstGeom>
        </p:spPr>
      </p:pic>
      <p:pic>
        <p:nvPicPr>
          <p:cNvPr id="26" name="Grafik 25">
            <a:extLst>
              <a:ext uri="{FF2B5EF4-FFF2-40B4-BE49-F238E27FC236}">
                <a16:creationId xmlns:a16="http://schemas.microsoft.com/office/drawing/2014/main" id="{B1700971-6C32-4793-835D-DCEC0C34DDED}"/>
              </a:ext>
            </a:extLst>
          </p:cNvPr>
          <p:cNvPicPr>
            <a:picLocks noChangeAspect="1"/>
          </p:cNvPicPr>
          <p:nvPr/>
        </p:nvPicPr>
        <p:blipFill rotWithShape="1">
          <a:blip r:embed="rId6"/>
          <a:srcRect l="82760" b="71859"/>
          <a:stretch/>
        </p:blipFill>
        <p:spPr>
          <a:xfrm>
            <a:off x="-16722" y="1131590"/>
            <a:ext cx="2025802" cy="3349261"/>
          </a:xfrm>
          <a:prstGeom prst="rect">
            <a:avLst/>
          </a:prstGeom>
        </p:spPr>
      </p:pic>
      <p:pic>
        <p:nvPicPr>
          <p:cNvPr id="29" name="Picture 4" descr="Blumen - Kostenlose Ökologie und umwelt Icons">
            <a:extLst>
              <a:ext uri="{FF2B5EF4-FFF2-40B4-BE49-F238E27FC236}">
                <a16:creationId xmlns:a16="http://schemas.microsoft.com/office/drawing/2014/main" id="{ED192A58-CBB5-4474-863C-38DACF7607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73106" y="3466209"/>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꽃 - 무료 자연개 아이콘">
            <a:extLst>
              <a:ext uri="{FF2B5EF4-FFF2-40B4-BE49-F238E27FC236}">
                <a16:creationId xmlns:a16="http://schemas.microsoft.com/office/drawing/2014/main" id="{F78BDD3A-6401-415B-9CD3-BC797848794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96422" y="3551544"/>
            <a:ext cx="278160" cy="278160"/>
          </a:xfrm>
          <a:prstGeom prst="rect">
            <a:avLst/>
          </a:prstGeom>
          <a:noFill/>
          <a:extLst>
            <a:ext uri="{909E8E84-426E-40DD-AFC4-6F175D3DCCD1}">
              <a14:hiddenFill xmlns:a14="http://schemas.microsoft.com/office/drawing/2010/main">
                <a:solidFill>
                  <a:srgbClr val="FFFFFF"/>
                </a:solidFill>
              </a14:hiddenFill>
            </a:ext>
          </a:extLst>
        </p:spPr>
      </p:pic>
      <p:pic>
        <p:nvPicPr>
          <p:cNvPr id="23" name="Grafik 22" descr="Ein Bild, das Luft, ausführend, Fahrrad, mehrere enthält.&#10;&#10;Automatisch generierte Beschreibung">
            <a:extLst>
              <a:ext uri="{FF2B5EF4-FFF2-40B4-BE49-F238E27FC236}">
                <a16:creationId xmlns:a16="http://schemas.microsoft.com/office/drawing/2014/main" id="{02139E56-5186-4EE6-966F-4ADE9AC65EDF}"/>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850718" y="2178347"/>
            <a:ext cx="2784787" cy="2614985"/>
          </a:xfrm>
          <a:prstGeom prst="rect">
            <a:avLst/>
          </a:prstGeom>
          <a:effectLst>
            <a:outerShdw blurRad="50800" dist="38100" dir="2700000" algn="tl" rotWithShape="0">
              <a:prstClr val="black">
                <a:alpha val="40000"/>
              </a:prstClr>
            </a:outerShdw>
          </a:effectLst>
        </p:spPr>
      </p:pic>
      <p:pic>
        <p:nvPicPr>
          <p:cNvPr id="6" name="Grafik 5" descr="Ein Bild, das Text enthält.&#10;&#10;Automatisch generierte Beschreibung">
            <a:extLst>
              <a:ext uri="{FF2B5EF4-FFF2-40B4-BE49-F238E27FC236}">
                <a16:creationId xmlns:a16="http://schemas.microsoft.com/office/drawing/2014/main" id="{F69982F6-1E68-4E7D-9352-2D7E8C58924D}"/>
              </a:ext>
            </a:extLst>
          </p:cNvPr>
          <p:cNvPicPr>
            <a:picLocks noChangeAspect="1"/>
          </p:cNvPicPr>
          <p:nvPr/>
        </p:nvPicPr>
        <p:blipFill>
          <a:blip r:embed="rId10"/>
          <a:stretch>
            <a:fillRect/>
          </a:stretch>
        </p:blipFill>
        <p:spPr>
          <a:xfrm>
            <a:off x="5377563" y="1932018"/>
            <a:ext cx="1210590" cy="1768002"/>
          </a:xfrm>
          <a:prstGeom prst="rect">
            <a:avLst/>
          </a:prstGeom>
        </p:spPr>
      </p:pic>
      <p:pic>
        <p:nvPicPr>
          <p:cNvPr id="8" name="Grafik 7" descr="Ein Bild, das Text, Musik, Gitarre enthält.&#10;&#10;Automatisch generierte Beschreibung">
            <a:extLst>
              <a:ext uri="{FF2B5EF4-FFF2-40B4-BE49-F238E27FC236}">
                <a16:creationId xmlns:a16="http://schemas.microsoft.com/office/drawing/2014/main" id="{168DF2F6-2EFE-4E73-8D31-4F310F9F6A1A}"/>
              </a:ext>
            </a:extLst>
          </p:cNvPr>
          <p:cNvPicPr>
            <a:picLocks noChangeAspect="1"/>
          </p:cNvPicPr>
          <p:nvPr/>
        </p:nvPicPr>
        <p:blipFill>
          <a:blip r:embed="rId11"/>
          <a:stretch>
            <a:fillRect/>
          </a:stretch>
        </p:blipFill>
        <p:spPr>
          <a:xfrm>
            <a:off x="7246376" y="1930997"/>
            <a:ext cx="1218893" cy="1780127"/>
          </a:xfrm>
          <a:prstGeom prst="rect">
            <a:avLst/>
          </a:prstGeom>
        </p:spPr>
      </p:pic>
    </p:spTree>
    <p:extLst>
      <p:ext uri="{BB962C8B-B14F-4D97-AF65-F5344CB8AC3E}">
        <p14:creationId xmlns:p14="http://schemas.microsoft.com/office/powerpoint/2010/main" val="1230290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Anzahl der Wirkelemente</a:t>
            </a:r>
            <a:endParaRPr lang="de-CH" sz="1400" dirty="0">
              <a:solidFill>
                <a:srgbClr val="C3141E"/>
              </a:solidFill>
              <a:highlight>
                <a:srgbClr val="00FF00"/>
              </a:highlight>
            </a:endParaRPr>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109928"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lang="de-CH" sz="1400" b="1" dirty="0">
                <a:solidFill>
                  <a:srgbClr val="C3141E"/>
                </a:solidFill>
                <a:latin typeface="Arial"/>
              </a:rPr>
              <a:t>«Weniger ist oft mehr.»</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srgbClr val="6D001D"/>
                </a:solidFill>
                <a:effectLst/>
                <a:uLnTx/>
                <a:uFillTx/>
                <a:latin typeface="Arial"/>
                <a:ea typeface="+mn-ea"/>
                <a:cs typeface="+mn-cs"/>
              </a:rPr>
              <a:t>Klarheit und Einfachheit bringt entscheidende Vorteile.</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srgbClr val="000000"/>
                </a:solidFill>
                <a:effectLst/>
                <a:uLnTx/>
                <a:uFillTx/>
                <a:latin typeface="Arial"/>
                <a:ea typeface="+mn-ea"/>
                <a:cs typeface="+mn-cs"/>
              </a:rPr>
              <a:t>Menschen im öffentlichen Raum sind in Bewegung, und sie haben in der Regel nicht genug Zeit, um beispielsweise lange Texte zu lesen. Das bedeutet für die Gestaltung guter Plakate: Weglassen bzw. Reduzieren. Beschränken Sie sich auf wenige Wirkelemente, die innerhalb von wenigen Sekunden geschaut, gelesen und vor allem verstanden werden können. </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srgbClr val="000000"/>
                </a:solidFill>
                <a:effectLst/>
                <a:uLnTx/>
                <a:uFillTx/>
                <a:latin typeface="Arial"/>
                <a:ea typeface="+mn-ea"/>
                <a:cs typeface="+mn-cs"/>
              </a:rPr>
              <a:t> </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b="1" dirty="0">
                <a:latin typeface="Arial"/>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Überlegen Sie sich alle Wirkelemente, von denen Sie meinen, Sie brauchen sie. Überlegen Sie sich ein (Produkt-</a:t>
            </a:r>
            <a:r>
              <a:rPr kumimoji="0" lang="de-DE" sz="1000" b="0" i="0" u="none" strike="noStrike" kern="1200" cap="none" spc="0" normalizeH="0" baseline="0" noProof="0">
                <a:ln>
                  <a:noFill/>
                </a:ln>
                <a:solidFill>
                  <a:srgbClr val="000000"/>
                </a:solidFill>
                <a:effectLst/>
                <a:uLnTx/>
                <a:uFillTx/>
                <a:latin typeface="Arial"/>
                <a:ea typeface="+mn-ea"/>
                <a:cs typeface="+mn-cs"/>
              </a:rPr>
              <a:t>) Bild; texten </a:t>
            </a:r>
            <a:r>
              <a:rPr kumimoji="0" lang="de-DE" sz="1000" b="0" i="0" u="none" strike="noStrike" kern="1200" cap="none" spc="0" normalizeH="0" baseline="0" noProof="0" dirty="0">
                <a:ln>
                  <a:noFill/>
                </a:ln>
                <a:solidFill>
                  <a:srgbClr val="000000"/>
                </a:solidFill>
                <a:effectLst/>
                <a:uLnTx/>
                <a:uFillTx/>
                <a:latin typeface="Arial"/>
                <a:ea typeface="+mn-ea"/>
                <a:cs typeface="+mn-cs"/>
              </a:rPr>
              <a:t>Sie </a:t>
            </a:r>
            <a:r>
              <a:rPr kumimoji="0" lang="de-DE" sz="1000" b="0" i="0" u="none" strike="noStrike" kern="1200" cap="none" spc="0" normalizeH="0" baseline="0" noProof="0">
                <a:ln>
                  <a:noFill/>
                </a:ln>
                <a:solidFill>
                  <a:srgbClr val="000000"/>
                </a:solidFill>
                <a:effectLst/>
                <a:uLnTx/>
                <a:uFillTx/>
                <a:latin typeface="Arial"/>
                <a:ea typeface="+mn-ea"/>
                <a:cs typeface="+mn-cs"/>
              </a:rPr>
              <a:t>eine Headline mit wenigen Wörtern, evtl. </a:t>
            </a:r>
            <a:r>
              <a:rPr kumimoji="0" lang="de-DE" sz="1000" b="0" i="0" u="none" strike="noStrike" kern="1200" cap="none" spc="0" normalizeH="0" baseline="0" noProof="0" dirty="0">
                <a:ln>
                  <a:noFill/>
                </a:ln>
                <a:solidFill>
                  <a:srgbClr val="000000"/>
                </a:solidFill>
                <a:effectLst/>
                <a:uLnTx/>
                <a:uFillTx/>
                <a:latin typeface="Arial"/>
                <a:ea typeface="+mn-ea"/>
                <a:cs typeface="+mn-cs"/>
              </a:rPr>
              <a:t>einen Störer und das Logo</a:t>
            </a:r>
            <a:r>
              <a:rPr kumimoji="0" lang="de-DE" sz="1000" b="0" i="0" u="none" strike="noStrike" kern="1200" cap="none" spc="0" normalizeH="0" baseline="0" noProof="0">
                <a:ln>
                  <a:noFill/>
                </a:ln>
                <a:solidFill>
                  <a:srgbClr val="000000"/>
                </a:solidFill>
                <a:effectLst/>
                <a:uLnTx/>
                <a:uFillTx/>
                <a:latin typeface="Arial"/>
                <a:ea typeface="+mn-ea"/>
                <a:cs typeface="+mn-cs"/>
              </a:rPr>
              <a:t>. Danach </a:t>
            </a:r>
            <a:r>
              <a:rPr kumimoji="0" lang="de-DE" sz="1000" b="0" i="0" u="none" strike="noStrike" kern="1200" cap="none" spc="0" normalizeH="0" baseline="0" noProof="0" dirty="0">
                <a:ln>
                  <a:noFill/>
                </a:ln>
                <a:solidFill>
                  <a:srgbClr val="000000"/>
                </a:solidFill>
                <a:effectLst/>
                <a:uLnTx/>
                <a:uFillTx/>
                <a:latin typeface="Arial"/>
                <a:ea typeface="+mn-ea"/>
                <a:cs typeface="+mn-cs"/>
              </a:rPr>
              <a:t>streichen Sie alle Elemente weg, die Sie nicht wirklich brauchen, so dass Ihr Plakat </a:t>
            </a:r>
            <a:r>
              <a:rPr kumimoji="0" lang="de-DE" sz="1000" b="0" i="0" u="none" strike="noStrike" kern="1200" cap="none" spc="0" normalizeH="0" baseline="0" noProof="0">
                <a:ln>
                  <a:noFill/>
                </a:ln>
                <a:solidFill>
                  <a:srgbClr val="000000"/>
                </a:solidFill>
                <a:effectLst/>
                <a:uLnTx/>
                <a:uFillTx/>
                <a:latin typeface="Arial"/>
                <a:ea typeface="+mn-ea"/>
                <a:cs typeface="+mn-cs"/>
              </a:rPr>
              <a:t>auf die zentrale Botschaft reduziert ist. </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4" name="Grafik 13" descr="Ein Bild, das Text, Musik, Gitarre enthält.&#10;&#10;Automatisch generierte Beschreibung">
            <a:extLst>
              <a:ext uri="{FF2B5EF4-FFF2-40B4-BE49-F238E27FC236}">
                <a16:creationId xmlns:a16="http://schemas.microsoft.com/office/drawing/2014/main" id="{4F6A55F4-A9C8-4C1C-BF21-EE725D795786}"/>
              </a:ext>
            </a:extLst>
          </p:cNvPr>
          <p:cNvPicPr>
            <a:picLocks noChangeAspect="1"/>
          </p:cNvPicPr>
          <p:nvPr/>
        </p:nvPicPr>
        <p:blipFill>
          <a:blip r:embed="rId4"/>
          <a:stretch>
            <a:fillRect/>
          </a:stretch>
        </p:blipFill>
        <p:spPr>
          <a:xfrm>
            <a:off x="7246376" y="1930997"/>
            <a:ext cx="1218893" cy="1780127"/>
          </a:xfrm>
          <a:prstGeom prst="rect">
            <a:avLst/>
          </a:prstGeom>
        </p:spPr>
      </p:pic>
    </p:spTree>
    <p:extLst>
      <p:ext uri="{BB962C8B-B14F-4D97-AF65-F5344CB8AC3E}">
        <p14:creationId xmlns:p14="http://schemas.microsoft.com/office/powerpoint/2010/main" val="222133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dirty="0">
                <a:solidFill>
                  <a:schemeClr val="accent6"/>
                </a:solidFill>
              </a:rPr>
              <a:t>Regel 4</a:t>
            </a:r>
            <a:br>
              <a:rPr lang="de-DE"/>
            </a:br>
            <a:r>
              <a:rPr lang="de-DE"/>
              <a:t>Blickführung</a:t>
            </a:r>
            <a:endParaRPr lang="de-DE" dirty="0"/>
          </a:p>
        </p:txBody>
      </p:sp>
    </p:spTree>
    <p:extLst>
      <p:ext uri="{BB962C8B-B14F-4D97-AF65-F5344CB8AC3E}">
        <p14:creationId xmlns:p14="http://schemas.microsoft.com/office/powerpoint/2010/main" val="2278686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30" name="Grafik 29">
            <a:extLst>
              <a:ext uri="{FF2B5EF4-FFF2-40B4-BE49-F238E27FC236}">
                <a16:creationId xmlns:a16="http://schemas.microsoft.com/office/drawing/2014/main" id="{44F11D09-1F44-4446-9FC7-257F2688137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31" name="Grafik 30">
            <a:extLst>
              <a:ext uri="{FF2B5EF4-FFF2-40B4-BE49-F238E27FC236}">
                <a16:creationId xmlns:a16="http://schemas.microsoft.com/office/drawing/2014/main" id="{5283245D-D72B-4E2B-863A-A94EC66808B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dirty="0">
                <a:ln>
                  <a:noFill/>
                </a:ln>
                <a:solidFill>
                  <a:srgbClr val="C3141E"/>
                </a:solidFill>
                <a:effectLst/>
                <a:uLnTx/>
                <a:uFillTx/>
                <a:latin typeface="Arial"/>
                <a:ea typeface="+mj-ea"/>
                <a:cs typeface="Arial"/>
              </a:rPr>
              <a:t>Blickführung</a:t>
            </a:r>
            <a:br>
              <a:rPr kumimoji="0" lang="de-CH" sz="2400" b="0" i="0" u="none" strike="noStrike" kern="1200" cap="none" spc="0" normalizeH="0" baseline="0" noProof="0" dirty="0">
                <a:ln>
                  <a:noFill/>
                </a:ln>
                <a:solidFill>
                  <a:srgbClr val="C3141E"/>
                </a:solidFill>
                <a:effectLst/>
                <a:uLnTx/>
                <a:uFillTx/>
                <a:latin typeface="Arial"/>
                <a:ea typeface="+mj-ea"/>
                <a:cs typeface="Arial"/>
              </a:rPr>
            </a:br>
            <a:r>
              <a:rPr lang="de-CH" sz="1400" dirty="0"/>
              <a:t>Der Domino-Effekt: das Auge springt immer in die Nähe des zuvor fixierten Elements</a:t>
            </a:r>
            <a:endParaRPr lang="de-CH" dirty="0"/>
          </a:p>
        </p:txBody>
      </p:sp>
      <p:sp>
        <p:nvSpPr>
          <p:cNvPr id="13" name="Textfeld 12">
            <a:extLst>
              <a:ext uri="{FF2B5EF4-FFF2-40B4-BE49-F238E27FC236}">
                <a16:creationId xmlns:a16="http://schemas.microsoft.com/office/drawing/2014/main" id="{A5C0385C-E553-4CBD-8BEF-F353C7EC9584}"/>
              </a:ext>
            </a:extLst>
          </p:cNvPr>
          <p:cNvSpPr txBox="1"/>
          <p:nvPr/>
        </p:nvSpPr>
        <p:spPr>
          <a:xfrm>
            <a:off x="5328083" y="1084476"/>
            <a:ext cx="1296144" cy="504056"/>
          </a:xfrm>
          <a:prstGeom prst="rect">
            <a:avLst/>
          </a:prstGeom>
          <a:noFill/>
        </p:spPr>
        <p:txBody>
          <a:bodyPr wrap="square" lIns="0" tIns="0" rIns="0" bIns="0" rtlCol="0">
            <a:noAutofit/>
          </a:bodyPr>
          <a:lstStyle/>
          <a:p>
            <a:pPr algn="ctr"/>
            <a:r>
              <a:rPr lang="de-CH" sz="950" dirty="0"/>
              <a:t>Chaotische Anordnung der Wirkelemente. Es geht wertvolle Zeit verloren</a:t>
            </a:r>
          </a:p>
        </p:txBody>
      </p:sp>
      <p:sp>
        <p:nvSpPr>
          <p:cNvPr id="14" name="Textfeld 13">
            <a:extLst>
              <a:ext uri="{FF2B5EF4-FFF2-40B4-BE49-F238E27FC236}">
                <a16:creationId xmlns:a16="http://schemas.microsoft.com/office/drawing/2014/main" id="{1880BEEF-9F30-4E95-A555-8D076DACCBDD}"/>
              </a:ext>
            </a:extLst>
          </p:cNvPr>
          <p:cNvSpPr txBox="1"/>
          <p:nvPr/>
        </p:nvSpPr>
        <p:spPr>
          <a:xfrm>
            <a:off x="7038274" y="1077931"/>
            <a:ext cx="1620180" cy="504056"/>
          </a:xfrm>
          <a:prstGeom prst="rect">
            <a:avLst/>
          </a:prstGeom>
          <a:noFill/>
        </p:spPr>
        <p:txBody>
          <a:bodyPr wrap="square" lIns="0" tIns="0" rIns="0" bIns="0" rtlCol="0">
            <a:noAutofit/>
          </a:bodyPr>
          <a:lstStyle/>
          <a:p>
            <a:pPr algn="ctr"/>
            <a:r>
              <a:rPr lang="de-DE" sz="950"/>
              <a:t>Anordnung mit klarer Blick-Führung und Hierarchie. Die Inhalte lassen sich augenblicklich erfassen </a:t>
            </a:r>
            <a:endParaRPr lang="de-CH" sz="950" dirty="0"/>
          </a:p>
        </p:txBody>
      </p:sp>
      <p:sp>
        <p:nvSpPr>
          <p:cNvPr id="25" name="L-Form 24">
            <a:extLst>
              <a:ext uri="{FF2B5EF4-FFF2-40B4-BE49-F238E27FC236}">
                <a16:creationId xmlns:a16="http://schemas.microsoft.com/office/drawing/2014/main" id="{CBB82FC6-CA03-4962-A766-33371EAF1CAE}"/>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6" name="L-Form 25">
            <a:extLst>
              <a:ext uri="{FF2B5EF4-FFF2-40B4-BE49-F238E27FC236}">
                <a16:creationId xmlns:a16="http://schemas.microsoft.com/office/drawing/2014/main" id="{B2E0BBAF-60B4-4A1E-805A-147275689A18}"/>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7" name="Textfeld 26">
            <a:extLst>
              <a:ext uri="{FF2B5EF4-FFF2-40B4-BE49-F238E27FC236}">
                <a16:creationId xmlns:a16="http://schemas.microsoft.com/office/drawing/2014/main" id="{B5731E79-9D50-46CB-99CA-C290A8C6854E}"/>
              </a:ext>
            </a:extLst>
          </p:cNvPr>
          <p:cNvSpPr txBox="1"/>
          <p:nvPr/>
        </p:nvSpPr>
        <p:spPr>
          <a:xfrm>
            <a:off x="2408778" y="2201926"/>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7 Sekunden</a:t>
            </a:r>
          </a:p>
          <a:p>
            <a:r>
              <a:rPr lang="de-CH" sz="700" dirty="0"/>
              <a:t>BEACHTUNGSZEIT</a:t>
            </a:r>
          </a:p>
        </p:txBody>
      </p:sp>
      <p:cxnSp>
        <p:nvCxnSpPr>
          <p:cNvPr id="28" name="Gerader Verbinder 27">
            <a:extLst>
              <a:ext uri="{FF2B5EF4-FFF2-40B4-BE49-F238E27FC236}">
                <a16:creationId xmlns:a16="http://schemas.microsoft.com/office/drawing/2014/main" id="{6115F68E-3D85-4382-BDDB-2AB31A832279}"/>
              </a:ext>
            </a:extLst>
          </p:cNvPr>
          <p:cNvCxnSpPr/>
          <p:nvPr/>
        </p:nvCxnSpPr>
        <p:spPr>
          <a:xfrm>
            <a:off x="2358844" y="2201926"/>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32" name="Picture 4" descr="Akimbo Male Man - Free vector graphic on Pixabay">
            <a:extLst>
              <a:ext uri="{FF2B5EF4-FFF2-40B4-BE49-F238E27FC236}">
                <a16:creationId xmlns:a16="http://schemas.microsoft.com/office/drawing/2014/main" id="{9FCDAAD6-8F2C-4106-A566-C856EAC435D1}"/>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176210" y="2201926"/>
            <a:ext cx="132701" cy="265402"/>
          </a:xfrm>
          <a:prstGeom prst="rect">
            <a:avLst/>
          </a:prstGeom>
          <a:noFill/>
          <a:extLst>
            <a:ext uri="{909E8E84-426E-40DD-AFC4-6F175D3DCCD1}">
              <a14:hiddenFill xmlns:a14="http://schemas.microsoft.com/office/drawing/2010/main">
                <a:solidFill>
                  <a:srgbClr val="FFFFFF"/>
                </a:solidFill>
              </a14:hiddenFill>
            </a:ext>
          </a:extLst>
        </p:spPr>
      </p:pic>
      <p:pic>
        <p:nvPicPr>
          <p:cNvPr id="33" name="Grafik 32" descr="Ein Bild, das Person, drinnen enthält.&#10;&#10;Automatisch generierte Beschreibung">
            <a:extLst>
              <a:ext uri="{FF2B5EF4-FFF2-40B4-BE49-F238E27FC236}">
                <a16:creationId xmlns:a16="http://schemas.microsoft.com/office/drawing/2014/main" id="{1D410F91-84AB-40EA-A9AD-6729D90E7DE4}"/>
              </a:ext>
            </a:extLst>
          </p:cNvPr>
          <p:cNvPicPr>
            <a:picLocks noChangeAspect="1"/>
          </p:cNvPicPr>
          <p:nvPr/>
        </p:nvPicPr>
        <p:blipFill>
          <a:blip r:embed="rId5"/>
          <a:stretch>
            <a:fillRect/>
          </a:stretch>
        </p:blipFill>
        <p:spPr>
          <a:xfrm>
            <a:off x="5379920" y="1927783"/>
            <a:ext cx="1216718" cy="1776952"/>
          </a:xfrm>
          <a:prstGeom prst="rect">
            <a:avLst/>
          </a:prstGeom>
        </p:spPr>
      </p:pic>
      <p:pic>
        <p:nvPicPr>
          <p:cNvPr id="35" name="Grafik 34" descr="Ein Bild, das Person, Wand, Frau, drinnen enthält.&#10;&#10;Automatisch generierte Beschreibung">
            <a:extLst>
              <a:ext uri="{FF2B5EF4-FFF2-40B4-BE49-F238E27FC236}">
                <a16:creationId xmlns:a16="http://schemas.microsoft.com/office/drawing/2014/main" id="{2737D5BD-6172-4ACA-A5F3-FD28005B31F9}"/>
              </a:ext>
            </a:extLst>
          </p:cNvPr>
          <p:cNvPicPr>
            <a:picLocks noChangeAspect="1"/>
          </p:cNvPicPr>
          <p:nvPr/>
        </p:nvPicPr>
        <p:blipFill>
          <a:blip r:embed="rId6"/>
          <a:stretch>
            <a:fillRect/>
          </a:stretch>
        </p:blipFill>
        <p:spPr>
          <a:xfrm>
            <a:off x="7256115" y="1927733"/>
            <a:ext cx="1210264" cy="1767526"/>
          </a:xfrm>
          <a:prstGeom prst="rect">
            <a:avLst/>
          </a:prstGeom>
        </p:spPr>
      </p:pic>
      <p:sp>
        <p:nvSpPr>
          <p:cNvPr id="3" name="Ellipse 2">
            <a:extLst>
              <a:ext uri="{FF2B5EF4-FFF2-40B4-BE49-F238E27FC236}">
                <a16:creationId xmlns:a16="http://schemas.microsoft.com/office/drawing/2014/main" id="{44EEC1F8-1105-4FBB-88E9-F2EEF22D66A3}"/>
              </a:ext>
            </a:extLst>
          </p:cNvPr>
          <p:cNvSpPr/>
          <p:nvPr/>
        </p:nvSpPr>
        <p:spPr>
          <a:xfrm>
            <a:off x="6134390" y="2360949"/>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1</a:t>
            </a:r>
          </a:p>
        </p:txBody>
      </p:sp>
      <p:sp>
        <p:nvSpPr>
          <p:cNvPr id="21" name="Ellipse 20">
            <a:extLst>
              <a:ext uri="{FF2B5EF4-FFF2-40B4-BE49-F238E27FC236}">
                <a16:creationId xmlns:a16="http://schemas.microsoft.com/office/drawing/2014/main" id="{8F5203EA-5B64-4873-9732-C5C5824E39D7}"/>
              </a:ext>
            </a:extLst>
          </p:cNvPr>
          <p:cNvSpPr/>
          <p:nvPr/>
        </p:nvSpPr>
        <p:spPr>
          <a:xfrm>
            <a:off x="6315050" y="2104702"/>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4</a:t>
            </a:r>
            <a:endParaRPr lang="de-CH" sz="300" dirty="0">
              <a:solidFill>
                <a:schemeClr val="tx1"/>
              </a:solidFill>
            </a:endParaRPr>
          </a:p>
        </p:txBody>
      </p:sp>
      <p:sp>
        <p:nvSpPr>
          <p:cNvPr id="22" name="Ellipse 21">
            <a:extLst>
              <a:ext uri="{FF2B5EF4-FFF2-40B4-BE49-F238E27FC236}">
                <a16:creationId xmlns:a16="http://schemas.microsoft.com/office/drawing/2014/main" id="{21FB98DC-5C40-46D3-88C9-0EF06674A0CC}"/>
              </a:ext>
            </a:extLst>
          </p:cNvPr>
          <p:cNvSpPr/>
          <p:nvPr/>
        </p:nvSpPr>
        <p:spPr>
          <a:xfrm>
            <a:off x="5770682" y="2593641"/>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3</a:t>
            </a:r>
          </a:p>
        </p:txBody>
      </p:sp>
      <p:sp>
        <p:nvSpPr>
          <p:cNvPr id="24" name="Ellipse 23">
            <a:extLst>
              <a:ext uri="{FF2B5EF4-FFF2-40B4-BE49-F238E27FC236}">
                <a16:creationId xmlns:a16="http://schemas.microsoft.com/office/drawing/2014/main" id="{0A90981D-B6FC-4319-B8C3-F7D59C008589}"/>
              </a:ext>
            </a:extLst>
          </p:cNvPr>
          <p:cNvSpPr/>
          <p:nvPr/>
        </p:nvSpPr>
        <p:spPr>
          <a:xfrm>
            <a:off x="5940155" y="3328169"/>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5</a:t>
            </a:r>
          </a:p>
        </p:txBody>
      </p:sp>
      <p:sp>
        <p:nvSpPr>
          <p:cNvPr id="34" name="Ellipse 33">
            <a:extLst>
              <a:ext uri="{FF2B5EF4-FFF2-40B4-BE49-F238E27FC236}">
                <a16:creationId xmlns:a16="http://schemas.microsoft.com/office/drawing/2014/main" id="{19F71522-8897-46C5-966D-22A2A8883037}"/>
              </a:ext>
            </a:extLst>
          </p:cNvPr>
          <p:cNvSpPr/>
          <p:nvPr/>
        </p:nvSpPr>
        <p:spPr>
          <a:xfrm>
            <a:off x="6170390" y="2770229"/>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2</a:t>
            </a:r>
            <a:endParaRPr lang="de-CH" sz="800" dirty="0">
              <a:solidFill>
                <a:schemeClr val="tx1"/>
              </a:solidFill>
            </a:endParaRPr>
          </a:p>
        </p:txBody>
      </p:sp>
      <p:sp>
        <p:nvSpPr>
          <p:cNvPr id="41" name="Ellipse 40">
            <a:extLst>
              <a:ext uri="{FF2B5EF4-FFF2-40B4-BE49-F238E27FC236}">
                <a16:creationId xmlns:a16="http://schemas.microsoft.com/office/drawing/2014/main" id="{DD1B4A92-7BB1-4255-B0CF-39E27CAF16DE}"/>
              </a:ext>
            </a:extLst>
          </p:cNvPr>
          <p:cNvSpPr/>
          <p:nvPr/>
        </p:nvSpPr>
        <p:spPr>
          <a:xfrm>
            <a:off x="8028384" y="2334627"/>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1</a:t>
            </a:r>
          </a:p>
        </p:txBody>
      </p:sp>
      <p:sp>
        <p:nvSpPr>
          <p:cNvPr id="42" name="Ellipse 41">
            <a:extLst>
              <a:ext uri="{FF2B5EF4-FFF2-40B4-BE49-F238E27FC236}">
                <a16:creationId xmlns:a16="http://schemas.microsoft.com/office/drawing/2014/main" id="{9180F8C5-EBA9-42C5-8535-595334AF9435}"/>
              </a:ext>
            </a:extLst>
          </p:cNvPr>
          <p:cNvSpPr/>
          <p:nvPr/>
        </p:nvSpPr>
        <p:spPr>
          <a:xfrm>
            <a:off x="8064384" y="2768333"/>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2</a:t>
            </a:r>
            <a:endParaRPr lang="de-CH" sz="800" dirty="0">
              <a:solidFill>
                <a:schemeClr val="tx1"/>
              </a:solidFill>
            </a:endParaRPr>
          </a:p>
        </p:txBody>
      </p:sp>
      <p:sp>
        <p:nvSpPr>
          <p:cNvPr id="43" name="Ellipse 42">
            <a:extLst>
              <a:ext uri="{FF2B5EF4-FFF2-40B4-BE49-F238E27FC236}">
                <a16:creationId xmlns:a16="http://schemas.microsoft.com/office/drawing/2014/main" id="{63D7FDCF-5A40-4B33-A092-DBE801FF45E7}"/>
              </a:ext>
            </a:extLst>
          </p:cNvPr>
          <p:cNvSpPr/>
          <p:nvPr/>
        </p:nvSpPr>
        <p:spPr>
          <a:xfrm>
            <a:off x="7859527" y="3467752"/>
            <a:ext cx="72000" cy="72000"/>
          </a:xfrm>
          <a:prstGeom prst="ellipse">
            <a:avLst/>
          </a:prstGeom>
          <a:solidFill>
            <a:srgbClr val="F9FF0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CH" sz="500" dirty="0">
                <a:solidFill>
                  <a:schemeClr val="tx1"/>
                </a:solidFill>
              </a:rPr>
              <a:t>3</a:t>
            </a:r>
          </a:p>
        </p:txBody>
      </p:sp>
      <p:cxnSp>
        <p:nvCxnSpPr>
          <p:cNvPr id="7" name="Gerade Verbindung mit Pfeil 6">
            <a:extLst>
              <a:ext uri="{FF2B5EF4-FFF2-40B4-BE49-F238E27FC236}">
                <a16:creationId xmlns:a16="http://schemas.microsoft.com/office/drawing/2014/main" id="{CCEC6606-611F-4D4C-A77E-1336BC21B028}"/>
              </a:ext>
            </a:extLst>
          </p:cNvPr>
          <p:cNvCxnSpPr>
            <a:cxnSpLocks/>
          </p:cNvCxnSpPr>
          <p:nvPr/>
        </p:nvCxnSpPr>
        <p:spPr>
          <a:xfrm>
            <a:off x="6172200" y="2443163"/>
            <a:ext cx="31809" cy="319923"/>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4" name="Gerade Verbindung mit Pfeil 43">
            <a:extLst>
              <a:ext uri="{FF2B5EF4-FFF2-40B4-BE49-F238E27FC236}">
                <a16:creationId xmlns:a16="http://schemas.microsoft.com/office/drawing/2014/main" id="{061E562E-9D2C-4974-BE78-68D17CED200F}"/>
              </a:ext>
            </a:extLst>
          </p:cNvPr>
          <p:cNvCxnSpPr>
            <a:cxnSpLocks/>
          </p:cNvCxnSpPr>
          <p:nvPr/>
        </p:nvCxnSpPr>
        <p:spPr>
          <a:xfrm flipH="1" flipV="1">
            <a:off x="5840395" y="2651866"/>
            <a:ext cx="320557" cy="146547"/>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5" name="Gerade Verbindung mit Pfeil 44">
            <a:extLst>
              <a:ext uri="{FF2B5EF4-FFF2-40B4-BE49-F238E27FC236}">
                <a16:creationId xmlns:a16="http://schemas.microsoft.com/office/drawing/2014/main" id="{B213E6BF-E86B-4C2D-A71A-0579B33623DB}"/>
              </a:ext>
            </a:extLst>
          </p:cNvPr>
          <p:cNvCxnSpPr>
            <a:cxnSpLocks/>
          </p:cNvCxnSpPr>
          <p:nvPr/>
        </p:nvCxnSpPr>
        <p:spPr>
          <a:xfrm flipV="1">
            <a:off x="5839046" y="2171657"/>
            <a:ext cx="477730" cy="427578"/>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6" name="Gerade Verbindung mit Pfeil 45">
            <a:extLst>
              <a:ext uri="{FF2B5EF4-FFF2-40B4-BE49-F238E27FC236}">
                <a16:creationId xmlns:a16="http://schemas.microsoft.com/office/drawing/2014/main" id="{0F2277D7-258A-4025-95EA-56E6E62C1B8B}"/>
              </a:ext>
            </a:extLst>
          </p:cNvPr>
          <p:cNvCxnSpPr>
            <a:cxnSpLocks/>
          </p:cNvCxnSpPr>
          <p:nvPr/>
        </p:nvCxnSpPr>
        <p:spPr>
          <a:xfrm flipH="1">
            <a:off x="6000673" y="2763086"/>
            <a:ext cx="308051" cy="564162"/>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7" name="Gerade Verbindung mit Pfeil 46">
            <a:extLst>
              <a:ext uri="{FF2B5EF4-FFF2-40B4-BE49-F238E27FC236}">
                <a16:creationId xmlns:a16="http://schemas.microsoft.com/office/drawing/2014/main" id="{1273FF46-FCD5-47B7-AB53-AFE7E7D2284D}"/>
              </a:ext>
            </a:extLst>
          </p:cNvPr>
          <p:cNvCxnSpPr>
            <a:cxnSpLocks/>
            <a:stCxn id="21" idx="4"/>
          </p:cNvCxnSpPr>
          <p:nvPr/>
        </p:nvCxnSpPr>
        <p:spPr>
          <a:xfrm flipH="1">
            <a:off x="6308724" y="2176702"/>
            <a:ext cx="42326" cy="597715"/>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1" name="Gerade Verbindung mit Pfeil 50">
            <a:extLst>
              <a:ext uri="{FF2B5EF4-FFF2-40B4-BE49-F238E27FC236}">
                <a16:creationId xmlns:a16="http://schemas.microsoft.com/office/drawing/2014/main" id="{44150E20-8004-4811-B1CD-5DBDA9399838}"/>
              </a:ext>
            </a:extLst>
          </p:cNvPr>
          <p:cNvCxnSpPr>
            <a:cxnSpLocks/>
          </p:cNvCxnSpPr>
          <p:nvPr/>
        </p:nvCxnSpPr>
        <p:spPr>
          <a:xfrm>
            <a:off x="8069562" y="2419299"/>
            <a:ext cx="24307" cy="338189"/>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3" name="Gerade Verbindung mit Pfeil 52">
            <a:extLst>
              <a:ext uri="{FF2B5EF4-FFF2-40B4-BE49-F238E27FC236}">
                <a16:creationId xmlns:a16="http://schemas.microsoft.com/office/drawing/2014/main" id="{2A07F817-C045-44F2-8213-95635C34399D}"/>
              </a:ext>
            </a:extLst>
          </p:cNvPr>
          <p:cNvCxnSpPr>
            <a:cxnSpLocks/>
          </p:cNvCxnSpPr>
          <p:nvPr/>
        </p:nvCxnSpPr>
        <p:spPr>
          <a:xfrm flipH="1">
            <a:off x="7910513" y="2844127"/>
            <a:ext cx="183357" cy="618211"/>
          </a:xfrm>
          <a:prstGeom prst="straightConnector1">
            <a:avLst/>
          </a:prstGeom>
          <a:ln w="9525">
            <a:solidFill>
              <a:srgbClr val="F9FF09"/>
            </a:solidFill>
            <a:tailEnd type="triangle"/>
          </a:ln>
          <a:effectLst/>
        </p:spPr>
        <p:style>
          <a:lnRef idx="2">
            <a:schemeClr val="accent1"/>
          </a:lnRef>
          <a:fillRef idx="0">
            <a:schemeClr val="accent1"/>
          </a:fillRef>
          <a:effectRef idx="1">
            <a:schemeClr val="accent1"/>
          </a:effectRef>
          <a:fontRef idx="minor">
            <a:schemeClr val="tx1"/>
          </a:fontRef>
        </p:style>
      </p:cxnSp>
      <p:pic>
        <p:nvPicPr>
          <p:cNvPr id="5" name="Grafik 4">
            <a:extLst>
              <a:ext uri="{FF2B5EF4-FFF2-40B4-BE49-F238E27FC236}">
                <a16:creationId xmlns:a16="http://schemas.microsoft.com/office/drawing/2014/main" id="{03C4DBFA-C574-405C-9128-EC421825D13F}"/>
              </a:ext>
            </a:extLst>
          </p:cNvPr>
          <p:cNvPicPr>
            <a:picLocks noChangeAspect="1"/>
          </p:cNvPicPr>
          <p:nvPr/>
        </p:nvPicPr>
        <p:blipFill rotWithShape="1">
          <a:blip r:embed="rId7"/>
          <a:srcRect l="4789" t="29804" r="75660" b="40438"/>
          <a:stretch/>
        </p:blipFill>
        <p:spPr>
          <a:xfrm>
            <a:off x="0" y="898415"/>
            <a:ext cx="2308820" cy="3559332"/>
          </a:xfrm>
          <a:prstGeom prst="rect">
            <a:avLst/>
          </a:prstGeom>
        </p:spPr>
      </p:pic>
      <p:pic>
        <p:nvPicPr>
          <p:cNvPr id="37" name="Grafik 36" descr="Ein Bild, das Tänzer, Sport enthält.&#10;&#10;Automatisch generierte Beschreibung">
            <a:extLst>
              <a:ext uri="{FF2B5EF4-FFF2-40B4-BE49-F238E27FC236}">
                <a16:creationId xmlns:a16="http://schemas.microsoft.com/office/drawing/2014/main" id="{8B91B5E6-D0CC-4E3C-A14C-91C8FFA49C11}"/>
              </a:ext>
            </a:extLst>
          </p:cNvPr>
          <p:cNvPicPr>
            <a:picLocks noChangeAspect="1"/>
          </p:cNvPicPr>
          <p:nvPr/>
        </p:nvPicPr>
        <p:blipFill rotWithShape="1">
          <a:blip r:embed="rId8"/>
          <a:srcRect t="51283" r="82802"/>
          <a:stretch/>
        </p:blipFill>
        <p:spPr>
          <a:xfrm>
            <a:off x="2828523" y="1991881"/>
            <a:ext cx="1351698" cy="23227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69599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b="0" i="0" u="none" strike="noStrike" kern="1200" cap="none" spc="0" normalizeH="0" baseline="0" noProof="0">
                <a:ln>
                  <a:noFill/>
                </a:ln>
                <a:solidFill>
                  <a:srgbClr val="C3141E"/>
                </a:solidFill>
                <a:effectLst/>
                <a:uLnTx/>
                <a:uFillTx/>
                <a:latin typeface="Arial"/>
                <a:ea typeface="+mj-ea"/>
                <a:cs typeface="Arial"/>
              </a:rPr>
              <a:t>Blickführung</a:t>
            </a:r>
            <a:endParaRPr lang="de-CH" sz="1400" dirty="0">
              <a:highlight>
                <a:srgbClr val="00FF00"/>
              </a:highlight>
            </a:endParaRPr>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325952"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«Jeder Augenblick zählt.»</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DE" sz="1200" dirty="0">
              <a:solidFill>
                <a:srgbClr val="6D001D"/>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200" dirty="0">
                <a:solidFill>
                  <a:srgbClr val="6D001D"/>
                </a:solidFill>
                <a:latin typeface="Arial"/>
              </a:rPr>
              <a:t>Unsere Augen fixieren 3 mal pro Sekunde. Dabei springt der Blick </a:t>
            </a:r>
            <a:r>
              <a:rPr lang="de-CH" sz="1200" dirty="0">
                <a:solidFill>
                  <a:srgbClr val="6D001D"/>
                </a:solidFill>
                <a:latin typeface="Arial"/>
              </a:rPr>
              <a:t>immer in die Nähe des zuvor fixierten Elements </a:t>
            </a:r>
            <a:br>
              <a:rPr lang="de-CH" sz="1200" dirty="0">
                <a:solidFill>
                  <a:srgbClr val="6D001D"/>
                </a:solidFill>
                <a:latin typeface="Arial"/>
              </a:rPr>
            </a:br>
            <a:r>
              <a:rPr lang="de-CH" sz="1200" dirty="0">
                <a:solidFill>
                  <a:srgbClr val="6D001D"/>
                </a:solidFill>
                <a:latin typeface="Arial"/>
              </a:rPr>
              <a:t>(«Domino-Effekt»).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dirty="0">
                <a:solidFill>
                  <a:srgbClr val="000000"/>
                </a:solidFill>
                <a:latin typeface="Arial"/>
              </a:rPr>
              <a:t>Bilder in der Werbung appellieren an die Gefühle und Bedürfnisse der Empfänger. Der Text liefert die Informationen, und das Logo zeigt, wer der Absender der Botschaft ist.</a:t>
            </a:r>
            <a:r>
              <a:rPr kumimoji="0" lang="de-DE" sz="1000" b="0" i="0" u="none" strike="noStrike" kern="1200" cap="none" spc="0" normalizeH="0" baseline="0" noProof="0" dirty="0">
                <a:ln>
                  <a:noFill/>
                </a:ln>
                <a:solidFill>
                  <a:srgbClr val="000000"/>
                </a:solidFill>
                <a:effectLst/>
                <a:uLnTx/>
                <a:uFillTx/>
                <a:latin typeface="Arial"/>
                <a:ea typeface="+mn-ea"/>
                <a:cs typeface="+mn-cs"/>
              </a:rPr>
              <a:t> Designen Sie Ihre Plakate so, dass die Wirk- Elemente eine logische und sinnvolle Beziehung zueinander haben und blickverlauf-optimiert angeordnet sind.</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b="1" dirty="0">
                <a:latin typeface="Arial"/>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Nutzen Sie dieses Wissen, um die Blicke anzuziehen, und dann über die Wirkelemente gezielt zum Absender zu lenken. </a:t>
            </a:r>
            <a:r>
              <a:rPr kumimoji="0" lang="de-CH" sz="1000" b="0" i="0" u="none" strike="noStrike" kern="1200" cap="none" spc="0" normalizeH="0" baseline="0" noProof="0" dirty="0">
                <a:ln>
                  <a:noFill/>
                </a:ln>
                <a:solidFill>
                  <a:srgbClr val="000000"/>
                </a:solidFill>
                <a:effectLst/>
                <a:uLnTx/>
                <a:uFillTx/>
                <a:latin typeface="Arial"/>
                <a:ea typeface="+mn-ea"/>
                <a:cs typeface="+mn-cs"/>
              </a:rPr>
              <a:t>Eine klare Leseführung und Informations-Hierarchie sorgt dafür, dass Passantinnen und Passanten alle Informationen rasch und in der richtigen Reihenfolge wahrnehmen und verarbeiten können.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4" name="Grafik 13" descr="Ein Bild, das Person, Wand, Frau, drinnen enthält.&#10;&#10;Automatisch generierte Beschreibung">
            <a:extLst>
              <a:ext uri="{FF2B5EF4-FFF2-40B4-BE49-F238E27FC236}">
                <a16:creationId xmlns:a16="http://schemas.microsoft.com/office/drawing/2014/main" id="{85C28AC0-DE5A-4B03-8028-4B5C8D96C809}"/>
              </a:ext>
            </a:extLst>
          </p:cNvPr>
          <p:cNvPicPr>
            <a:picLocks noChangeAspect="1"/>
          </p:cNvPicPr>
          <p:nvPr/>
        </p:nvPicPr>
        <p:blipFill>
          <a:blip r:embed="rId4"/>
          <a:stretch>
            <a:fillRect/>
          </a:stretch>
        </p:blipFill>
        <p:spPr>
          <a:xfrm>
            <a:off x="7245052" y="1932496"/>
            <a:ext cx="1210264" cy="1767526"/>
          </a:xfrm>
          <a:prstGeom prst="rect">
            <a:avLst/>
          </a:prstGeom>
        </p:spPr>
      </p:pic>
    </p:spTree>
    <p:extLst>
      <p:ext uri="{BB962C8B-B14F-4D97-AF65-F5344CB8AC3E}">
        <p14:creationId xmlns:p14="http://schemas.microsoft.com/office/powerpoint/2010/main" val="476814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Regel 5</a:t>
            </a:r>
            <a:br>
              <a:rPr lang="de-DE" dirty="0"/>
            </a:br>
            <a:r>
              <a:rPr lang="de-DE" dirty="0"/>
              <a:t>Kontrastwirkung</a:t>
            </a:r>
          </a:p>
        </p:txBody>
      </p:sp>
    </p:spTree>
    <p:extLst>
      <p:ext uri="{BB962C8B-B14F-4D97-AF65-F5344CB8AC3E}">
        <p14:creationId xmlns:p14="http://schemas.microsoft.com/office/powerpoint/2010/main" val="1242648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27" name="Grafik 26">
            <a:extLst>
              <a:ext uri="{FF2B5EF4-FFF2-40B4-BE49-F238E27FC236}">
                <a16:creationId xmlns:a16="http://schemas.microsoft.com/office/drawing/2014/main" id="{296C9875-2588-4479-B62C-B5CD6BE789B3}"/>
              </a:ext>
            </a:extLst>
          </p:cNvPr>
          <p:cNvPicPr>
            <a:picLocks noChangeAspect="1"/>
          </p:cNvPicPr>
          <p:nvPr/>
        </p:nvPicPr>
        <p:blipFill rotWithShape="1">
          <a:blip r:embed="rId3"/>
          <a:srcRect l="1431" t="29804" r="75660" b="40438"/>
          <a:stretch/>
        </p:blipFill>
        <p:spPr>
          <a:xfrm>
            <a:off x="6096934" y="1226732"/>
            <a:ext cx="1939126" cy="2551220"/>
          </a:xfrm>
          <a:prstGeom prst="rect">
            <a:avLst/>
          </a:prstGeom>
        </p:spPr>
      </p:pic>
      <p:pic>
        <p:nvPicPr>
          <p:cNvPr id="4" name="Grafik 3">
            <a:extLst>
              <a:ext uri="{FF2B5EF4-FFF2-40B4-BE49-F238E27FC236}">
                <a16:creationId xmlns:a16="http://schemas.microsoft.com/office/drawing/2014/main" id="{0460C4D8-AF1B-4F65-B056-773AB110CED5}"/>
              </a:ext>
            </a:extLst>
          </p:cNvPr>
          <p:cNvPicPr>
            <a:picLocks noChangeAspect="1"/>
          </p:cNvPicPr>
          <p:nvPr/>
        </p:nvPicPr>
        <p:blipFill rotWithShape="1">
          <a:blip r:embed="rId3"/>
          <a:srcRect r="81196" b="70252"/>
          <a:stretch/>
        </p:blipFill>
        <p:spPr>
          <a:xfrm>
            <a:off x="3983343" y="1271959"/>
            <a:ext cx="1838678" cy="2946134"/>
          </a:xfrm>
          <a:prstGeom prst="rect">
            <a:avLst/>
          </a:prstGeom>
        </p:spPr>
      </p:pic>
      <p:pic>
        <p:nvPicPr>
          <p:cNvPr id="20" name="Grafik 19" descr="Ein Bild, das Text, Pflanze, Blatt enthält.&#10;&#10;Automatisch generierte Beschreibung">
            <a:extLst>
              <a:ext uri="{FF2B5EF4-FFF2-40B4-BE49-F238E27FC236}">
                <a16:creationId xmlns:a16="http://schemas.microsoft.com/office/drawing/2014/main" id="{95C59435-F8FB-4A00-8740-B9C09A25D6F4}"/>
              </a:ext>
            </a:extLst>
          </p:cNvPr>
          <p:cNvPicPr>
            <a:picLocks noChangeAspect="1"/>
          </p:cNvPicPr>
          <p:nvPr/>
        </p:nvPicPr>
        <p:blipFill rotWithShape="1">
          <a:blip r:embed="rId4"/>
          <a:srcRect t="57179"/>
          <a:stretch/>
        </p:blipFill>
        <p:spPr>
          <a:xfrm>
            <a:off x="4820250" y="3252413"/>
            <a:ext cx="4318286" cy="698441"/>
          </a:xfrm>
          <a:prstGeom prst="rect">
            <a:avLst/>
          </a:prstGeom>
        </p:spPr>
      </p:pic>
      <p:pic>
        <p:nvPicPr>
          <p:cNvPr id="21" name="Picture 2" descr="꽃 - 무료 자연개 아이콘">
            <a:extLst>
              <a:ext uri="{FF2B5EF4-FFF2-40B4-BE49-F238E27FC236}">
                <a16:creationId xmlns:a16="http://schemas.microsoft.com/office/drawing/2014/main" id="{C8CA648C-DDAA-42AD-A5AD-3CCCE022A4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26110" y="3326976"/>
            <a:ext cx="278160" cy="278160"/>
          </a:xfrm>
          <a:prstGeom prst="rect">
            <a:avLst/>
          </a:prstGeom>
          <a:noFill/>
          <a:extLst>
            <a:ext uri="{909E8E84-426E-40DD-AFC4-6F175D3DCCD1}">
              <a14:hiddenFill xmlns:a14="http://schemas.microsoft.com/office/drawing/2010/main">
                <a:solidFill>
                  <a:srgbClr val="FFFFFF"/>
                </a:solidFill>
              </a14:hiddenFill>
            </a:ext>
          </a:extLst>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1" name="Grafik 30">
            <a:extLst>
              <a:ext uri="{FF2B5EF4-FFF2-40B4-BE49-F238E27FC236}">
                <a16:creationId xmlns:a16="http://schemas.microsoft.com/office/drawing/2014/main" id="{5283245D-D72B-4E2B-863A-A94EC66808B9}"/>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Kontrastwirkung</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Farben und Kontraste erhöhen die Prägnanz und Fernwirkung</a:t>
            </a:r>
            <a:endParaRPr lang="de-CH" dirty="0"/>
          </a:p>
        </p:txBody>
      </p:sp>
      <p:sp>
        <p:nvSpPr>
          <p:cNvPr id="13" name="Textfeld 12">
            <a:extLst>
              <a:ext uri="{FF2B5EF4-FFF2-40B4-BE49-F238E27FC236}">
                <a16:creationId xmlns:a16="http://schemas.microsoft.com/office/drawing/2014/main" id="{A5C0385C-E553-4CBD-8BEF-F353C7EC9584}"/>
              </a:ext>
            </a:extLst>
          </p:cNvPr>
          <p:cNvSpPr txBox="1"/>
          <p:nvPr/>
        </p:nvSpPr>
        <p:spPr>
          <a:xfrm>
            <a:off x="5292080" y="1071351"/>
            <a:ext cx="1410775" cy="629562"/>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dirty="0">
                <a:ln>
                  <a:noFill/>
                </a:ln>
                <a:solidFill>
                  <a:srgbClr val="000000"/>
                </a:solidFill>
                <a:effectLst/>
                <a:uLnTx/>
                <a:uFillTx/>
                <a:latin typeface="Arial"/>
                <a:ea typeface="+mn-ea"/>
                <a:cs typeface="+mn-cs"/>
              </a:rPr>
              <a:t>Schwacher Kontrast z.B. </a:t>
            </a:r>
            <a:r>
              <a:rPr lang="de-CH" sz="950" dirty="0">
                <a:solidFill>
                  <a:srgbClr val="000000"/>
                </a:solidFill>
                <a:latin typeface="Arial"/>
              </a:rPr>
              <a:t>im Zusammenspiel mit der Natur und dem Umfeld</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14" name="Textfeld 13">
            <a:extLst>
              <a:ext uri="{FF2B5EF4-FFF2-40B4-BE49-F238E27FC236}">
                <a16:creationId xmlns:a16="http://schemas.microsoft.com/office/drawing/2014/main" id="{1880BEEF-9F30-4E95-A555-8D076DACCBDD}"/>
              </a:ext>
            </a:extLst>
          </p:cNvPr>
          <p:cNvSpPr txBox="1"/>
          <p:nvPr/>
        </p:nvSpPr>
        <p:spPr>
          <a:xfrm>
            <a:off x="7032004" y="1079699"/>
            <a:ext cx="162018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Starker Kontrast für mehr Aufmerksamkeit</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5" name="L-Form 24">
            <a:extLst>
              <a:ext uri="{FF2B5EF4-FFF2-40B4-BE49-F238E27FC236}">
                <a16:creationId xmlns:a16="http://schemas.microsoft.com/office/drawing/2014/main" id="{CBB82FC6-CA03-4962-A766-33371EAF1CAE}"/>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6" name="L-Form 25">
            <a:extLst>
              <a:ext uri="{FF2B5EF4-FFF2-40B4-BE49-F238E27FC236}">
                <a16:creationId xmlns:a16="http://schemas.microsoft.com/office/drawing/2014/main" id="{B2E0BBAF-60B4-4A1E-805A-147275689A18}"/>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0" name="Grafik 29">
            <a:extLst>
              <a:ext uri="{FF2B5EF4-FFF2-40B4-BE49-F238E27FC236}">
                <a16:creationId xmlns:a16="http://schemas.microsoft.com/office/drawing/2014/main" id="{44F11D09-1F44-4446-9FC7-257F26881379}"/>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45" name="Grafik 44" descr="Ein Bild, das Text, Toilettenartikel, drinnen, kosmetisch enthält.&#10;&#10;Automatisch generierte Beschreibung">
            <a:extLst>
              <a:ext uri="{FF2B5EF4-FFF2-40B4-BE49-F238E27FC236}">
                <a16:creationId xmlns:a16="http://schemas.microsoft.com/office/drawing/2014/main" id="{89389D43-CD75-44F5-95A3-E905D92BC8DF}"/>
              </a:ext>
            </a:extLst>
          </p:cNvPr>
          <p:cNvPicPr>
            <a:picLocks noChangeAspect="1"/>
          </p:cNvPicPr>
          <p:nvPr/>
        </p:nvPicPr>
        <p:blipFill>
          <a:blip r:embed="rId7"/>
          <a:stretch>
            <a:fillRect/>
          </a:stretch>
        </p:blipFill>
        <p:spPr>
          <a:xfrm>
            <a:off x="7246824" y="1929776"/>
            <a:ext cx="1218574" cy="1779662"/>
          </a:xfrm>
          <a:prstGeom prst="rect">
            <a:avLst/>
          </a:prstGeom>
        </p:spPr>
      </p:pic>
      <p:pic>
        <p:nvPicPr>
          <p:cNvPr id="49" name="Grafik 48" descr="Ein Bild, das Text, Toilettenartikel, kosmetisch enthält.&#10;&#10;Automatisch generierte Beschreibung">
            <a:extLst>
              <a:ext uri="{FF2B5EF4-FFF2-40B4-BE49-F238E27FC236}">
                <a16:creationId xmlns:a16="http://schemas.microsoft.com/office/drawing/2014/main" id="{BEF8F232-4B49-4971-8AFA-DDE772CBBF24}"/>
              </a:ext>
            </a:extLst>
          </p:cNvPr>
          <p:cNvPicPr>
            <a:picLocks noChangeAspect="1"/>
          </p:cNvPicPr>
          <p:nvPr/>
        </p:nvPicPr>
        <p:blipFill>
          <a:blip r:embed="rId8"/>
          <a:stretch>
            <a:fillRect/>
          </a:stretch>
        </p:blipFill>
        <p:spPr>
          <a:xfrm>
            <a:off x="5380173" y="1925427"/>
            <a:ext cx="1213876" cy="1772801"/>
          </a:xfrm>
          <a:prstGeom prst="rect">
            <a:avLst/>
          </a:prstGeom>
        </p:spPr>
      </p:pic>
      <p:pic>
        <p:nvPicPr>
          <p:cNvPr id="28" name="Grafik 27">
            <a:extLst>
              <a:ext uri="{FF2B5EF4-FFF2-40B4-BE49-F238E27FC236}">
                <a16:creationId xmlns:a16="http://schemas.microsoft.com/office/drawing/2014/main" id="{BBD54CDA-2B2D-4952-BDFE-1EB8F5058488}"/>
              </a:ext>
            </a:extLst>
          </p:cNvPr>
          <p:cNvPicPr>
            <a:picLocks noChangeAspect="1"/>
          </p:cNvPicPr>
          <p:nvPr/>
        </p:nvPicPr>
        <p:blipFill rotWithShape="1">
          <a:blip r:embed="rId3"/>
          <a:srcRect l="82760" b="71859"/>
          <a:stretch/>
        </p:blipFill>
        <p:spPr>
          <a:xfrm>
            <a:off x="-16722" y="1131590"/>
            <a:ext cx="2025802" cy="3349261"/>
          </a:xfrm>
          <a:prstGeom prst="rect">
            <a:avLst/>
          </a:prstGeom>
        </p:spPr>
      </p:pic>
      <p:pic>
        <p:nvPicPr>
          <p:cNvPr id="22" name="Grafik 21" descr="Ein Bild, das Auto enthält.&#10;&#10;Automatisch generierte Beschreibung">
            <a:extLst>
              <a:ext uri="{FF2B5EF4-FFF2-40B4-BE49-F238E27FC236}">
                <a16:creationId xmlns:a16="http://schemas.microsoft.com/office/drawing/2014/main" id="{82E03457-56DB-46FD-86F8-FC5DAB0CCF70}"/>
              </a:ext>
            </a:extLst>
          </p:cNvPr>
          <p:cNvPicPr>
            <a:picLocks noChangeAspect="1"/>
          </p:cNvPicPr>
          <p:nvPr/>
        </p:nvPicPr>
        <p:blipFill rotWithShape="1">
          <a:blip r:embed="rId9"/>
          <a:srcRect r="16287"/>
          <a:stretch/>
        </p:blipFill>
        <p:spPr>
          <a:xfrm flipH="1">
            <a:off x="-5465" y="2795010"/>
            <a:ext cx="3490459" cy="2047424"/>
          </a:xfrm>
          <a:prstGeom prst="rect">
            <a:avLst/>
          </a:prstGeom>
        </p:spPr>
      </p:pic>
    </p:spTree>
    <p:extLst>
      <p:ext uri="{BB962C8B-B14F-4D97-AF65-F5344CB8AC3E}">
        <p14:creationId xmlns:p14="http://schemas.microsoft.com/office/powerpoint/2010/main" val="918707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Kontrastwirkung</a:t>
            </a:r>
            <a:endParaRPr lang="de-CH" sz="1400"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3677880" cy="2939866"/>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«Der Kontrast macht den Unterschied.»</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srgbClr val="6D001D"/>
                </a:solidFill>
                <a:effectLst/>
                <a:uLnTx/>
                <a:uFillTx/>
                <a:latin typeface="Arial"/>
                <a:ea typeface="+mn-ea"/>
                <a:cs typeface="+mn-cs"/>
              </a:rPr>
              <a:t>Gute Plakate zeichnen sich durch eine augenfällige Farbgebung aus.</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Farben und Kontraste setzen optische Akzente. Ein helles und farbintensives Plakat fällt eher auf, als eines in blassen oder dunklen Farben. </a:t>
            </a:r>
            <a:r>
              <a:rPr lang="de-CH" sz="1000" dirty="0">
                <a:solidFill>
                  <a:srgbClr val="000000"/>
                </a:solidFill>
                <a:latin typeface="Arial"/>
              </a:rPr>
              <a:t>Ähneln</a:t>
            </a:r>
            <a:r>
              <a:rPr kumimoji="0" lang="de-CH" sz="1000" b="0" i="0" u="none" strike="noStrike" kern="1200" cap="none" spc="0" normalizeH="0" baseline="0" noProof="0" dirty="0">
                <a:ln>
                  <a:noFill/>
                </a:ln>
                <a:solidFill>
                  <a:srgbClr val="000000"/>
                </a:solidFill>
                <a:effectLst/>
                <a:uLnTx/>
                <a:uFillTx/>
                <a:latin typeface="Arial"/>
                <a:ea typeface="+mn-ea"/>
                <a:cs typeface="+mn-cs"/>
              </a:rPr>
              <a:t> sich die Farben zu sehr, kann es schwer werden, Details auszumachen, wenn man selbst in Bewegung ist.</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CH"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CH" sz="1000" b="1" dirty="0">
                <a:latin typeface="Arial"/>
              </a:rPr>
              <a:t>Empfehlung</a:t>
            </a:r>
            <a:r>
              <a:rPr kumimoji="0" lang="de-CH" sz="1000" b="0" i="0" u="none" strike="noStrike" kern="1200" cap="none" spc="0" normalizeH="0" baseline="0" noProof="0" dirty="0">
                <a:ln>
                  <a:noFill/>
                </a:ln>
                <a:effectLst/>
                <a:uLnTx/>
                <a:uFillTx/>
                <a:latin typeface="Arial"/>
                <a:ea typeface="+mn-ea"/>
                <a:cs typeface="+mn-cs"/>
              </a:rPr>
              <a:t>:</a:t>
            </a:r>
            <a:r>
              <a:rPr kumimoji="0" lang="de-CH" sz="1000" b="0" i="0" u="none" strike="noStrike" kern="1200" cap="none" spc="0" normalizeH="0" baseline="0" noProof="0" dirty="0">
                <a:ln>
                  <a:noFill/>
                </a:ln>
                <a:solidFill>
                  <a:srgbClr val="000000"/>
                </a:solidFill>
                <a:effectLst/>
                <a:uLnTx/>
                <a:uFillTx/>
                <a:latin typeface="Arial"/>
                <a:ea typeface="+mn-ea"/>
                <a:cs typeface="+mn-cs"/>
              </a:rPr>
              <a:t> Achten Sie auf den richtigen Kontrast, damit die gewünschten Elemente, z.B. der Text sofort ins Auge springt. </a:t>
            </a:r>
            <a:r>
              <a:rPr lang="de-CH" sz="1000" dirty="0">
                <a:solidFill>
                  <a:srgbClr val="000000"/>
                </a:solidFill>
                <a:latin typeface="Arial"/>
              </a:rPr>
              <a:t>Beachten Sie zudem auch die Umgebung und </a:t>
            </a:r>
            <a:r>
              <a:rPr lang="de-DE" sz="1000" dirty="0">
                <a:solidFill>
                  <a:srgbClr val="000000"/>
                </a:solidFill>
                <a:latin typeface="Arial"/>
              </a:rPr>
              <a:t>Jahreszeit: Im Winter ist es grau, im Frühling grün. Berücksichtigen Sie deshalb – nebst der Kontrastwirkung innerhalb des Werbemittels – auch den Kontrast in Bezug auf die Umgebung. </a:t>
            </a:r>
            <a:r>
              <a:rPr lang="de-CH" sz="1000" dirty="0">
                <a:solidFill>
                  <a:srgbClr val="000000"/>
                </a:solidFill>
                <a:latin typeface="Arial"/>
              </a:rPr>
              <a:t>Vermeiden Sie aber eine «Überfrachtung» mit Farben und Kontrasten. Das kann schnell zu bunt und zu laut wirken.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sp>
        <p:nvSpPr>
          <p:cNvPr id="15" name="Rechteck 14">
            <a:extLst>
              <a:ext uri="{FF2B5EF4-FFF2-40B4-BE49-F238E27FC236}">
                <a16:creationId xmlns:a16="http://schemas.microsoft.com/office/drawing/2014/main" id="{5160F0F8-79BC-46C7-8327-7DB475BC95CB}"/>
              </a:ext>
            </a:extLst>
          </p:cNvPr>
          <p:cNvSpPr/>
          <p:nvPr/>
        </p:nvSpPr>
        <p:spPr>
          <a:xfrm>
            <a:off x="4499992" y="1317003"/>
            <a:ext cx="828000" cy="82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6" name="Ellipse 15">
            <a:extLst>
              <a:ext uri="{FF2B5EF4-FFF2-40B4-BE49-F238E27FC236}">
                <a16:creationId xmlns:a16="http://schemas.microsoft.com/office/drawing/2014/main" id="{73D7FD3C-6FFA-464A-82A8-07EB08C1F599}"/>
              </a:ext>
            </a:extLst>
          </p:cNvPr>
          <p:cNvSpPr/>
          <p:nvPr/>
        </p:nvSpPr>
        <p:spPr>
          <a:xfrm>
            <a:off x="4625992" y="1443003"/>
            <a:ext cx="576000" cy="57600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8" name="Rechteck 17">
            <a:extLst>
              <a:ext uri="{FF2B5EF4-FFF2-40B4-BE49-F238E27FC236}">
                <a16:creationId xmlns:a16="http://schemas.microsoft.com/office/drawing/2014/main" id="{C6F1E2E2-AD24-4698-858F-A1E1F219E939}"/>
              </a:ext>
            </a:extLst>
          </p:cNvPr>
          <p:cNvSpPr/>
          <p:nvPr/>
        </p:nvSpPr>
        <p:spPr>
          <a:xfrm>
            <a:off x="4499992" y="2332192"/>
            <a:ext cx="828000" cy="828000"/>
          </a:xfrm>
          <a:prstGeom prst="rect">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9" name="Ellipse 18">
            <a:extLst>
              <a:ext uri="{FF2B5EF4-FFF2-40B4-BE49-F238E27FC236}">
                <a16:creationId xmlns:a16="http://schemas.microsoft.com/office/drawing/2014/main" id="{48D3B6F7-76DA-44B7-A074-7929C597532D}"/>
              </a:ext>
            </a:extLst>
          </p:cNvPr>
          <p:cNvSpPr/>
          <p:nvPr/>
        </p:nvSpPr>
        <p:spPr>
          <a:xfrm>
            <a:off x="4625992" y="2458192"/>
            <a:ext cx="576000" cy="576000"/>
          </a:xfrm>
          <a:prstGeom prst="ellipse">
            <a:avLst/>
          </a:prstGeom>
          <a:solidFill>
            <a:srgbClr val="0070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0" name="Rechteck 19">
            <a:extLst>
              <a:ext uri="{FF2B5EF4-FFF2-40B4-BE49-F238E27FC236}">
                <a16:creationId xmlns:a16="http://schemas.microsoft.com/office/drawing/2014/main" id="{05FFA47F-E399-487D-9597-B360FF345DD2}"/>
              </a:ext>
            </a:extLst>
          </p:cNvPr>
          <p:cNvSpPr/>
          <p:nvPr/>
        </p:nvSpPr>
        <p:spPr>
          <a:xfrm>
            <a:off x="4499992" y="3347381"/>
            <a:ext cx="828000" cy="828000"/>
          </a:xfrm>
          <a:prstGeom prst="rect">
            <a:avLst/>
          </a:prstGeom>
          <a:solidFill>
            <a:srgbClr val="C8088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Ellipse 20">
            <a:extLst>
              <a:ext uri="{FF2B5EF4-FFF2-40B4-BE49-F238E27FC236}">
                <a16:creationId xmlns:a16="http://schemas.microsoft.com/office/drawing/2014/main" id="{9341986D-4FC0-45CE-9F0F-4129068C9EB4}"/>
              </a:ext>
            </a:extLst>
          </p:cNvPr>
          <p:cNvSpPr/>
          <p:nvPr/>
        </p:nvSpPr>
        <p:spPr>
          <a:xfrm>
            <a:off x="4625992" y="3473381"/>
            <a:ext cx="576000" cy="576000"/>
          </a:xfrm>
          <a:prstGeom prst="ellipse">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2" name="Textfeld 21">
            <a:extLst>
              <a:ext uri="{FF2B5EF4-FFF2-40B4-BE49-F238E27FC236}">
                <a16:creationId xmlns:a16="http://schemas.microsoft.com/office/drawing/2014/main" id="{52B04E70-34E2-4A09-951C-7DA0806A1937}"/>
              </a:ext>
            </a:extLst>
          </p:cNvPr>
          <p:cNvSpPr txBox="1"/>
          <p:nvPr/>
        </p:nvSpPr>
        <p:spPr>
          <a:xfrm>
            <a:off x="5433677" y="1307036"/>
            <a:ext cx="3458803" cy="972016"/>
          </a:xfrm>
          <a:prstGeom prst="rect">
            <a:avLst/>
          </a:prstGeom>
          <a:noFill/>
        </p:spPr>
        <p:txBody>
          <a:bodyPr wrap="square" lIns="0" tIns="0" rIns="0" bIns="0" rtlCol="0">
            <a:noAutofit/>
          </a:bodyPr>
          <a:lstStyle/>
          <a:p>
            <a:r>
              <a:rPr lang="de-CH" sz="1000" b="1" dirty="0">
                <a:solidFill>
                  <a:schemeClr val="accent6"/>
                </a:solidFill>
              </a:rPr>
              <a:t>Qualitätskontrast</a:t>
            </a:r>
          </a:p>
          <a:p>
            <a:pPr algn="l"/>
            <a:r>
              <a:rPr lang="de-DE" sz="900" b="0" i="0" u="none" strike="noStrike" baseline="0" dirty="0"/>
              <a:t>Der Qualitätskontrast wirkt – der Name sagt es – besonders</a:t>
            </a:r>
          </a:p>
          <a:p>
            <a:pPr algn="l"/>
            <a:r>
              <a:rPr lang="de-DE" sz="900" b="0" i="0" u="none" strike="noStrike" baseline="0" dirty="0"/>
              <a:t>hochwertig. Um ihn zu erzielen, kombinieren Sie eine kraftvolle Primär- oder Sekundärfarbe mit einer gebrochenen, also trüben Farbe im gleichen Farbton. Zum Beispiel Orange mit Rotbraun, Türkis mit Moosgrün oder Rot mit Rosa.</a:t>
            </a:r>
            <a:endParaRPr lang="de-CH" sz="900" dirty="0" err="1"/>
          </a:p>
        </p:txBody>
      </p:sp>
      <p:sp>
        <p:nvSpPr>
          <p:cNvPr id="23" name="Textfeld 22">
            <a:extLst>
              <a:ext uri="{FF2B5EF4-FFF2-40B4-BE49-F238E27FC236}">
                <a16:creationId xmlns:a16="http://schemas.microsoft.com/office/drawing/2014/main" id="{C6DFFCD2-21DE-4380-9C1B-67BEC772BA12}"/>
              </a:ext>
            </a:extLst>
          </p:cNvPr>
          <p:cNvSpPr txBox="1"/>
          <p:nvPr/>
        </p:nvSpPr>
        <p:spPr>
          <a:xfrm>
            <a:off x="5433677" y="2317481"/>
            <a:ext cx="3458803" cy="972016"/>
          </a:xfrm>
          <a:prstGeom prst="rect">
            <a:avLst/>
          </a:prstGeom>
          <a:noFill/>
        </p:spPr>
        <p:txBody>
          <a:bodyPr wrap="square" lIns="0" tIns="0" rIns="0" bIns="0" rtlCol="0">
            <a:noAutofit/>
          </a:bodyPr>
          <a:lstStyle/>
          <a:p>
            <a:r>
              <a:rPr lang="de-CH" sz="1000" b="1" dirty="0">
                <a:solidFill>
                  <a:schemeClr val="accent6"/>
                </a:solidFill>
              </a:rPr>
              <a:t>Farben-an-sich-Kontrast</a:t>
            </a:r>
          </a:p>
          <a:p>
            <a:pPr algn="l"/>
            <a:r>
              <a:rPr lang="de-DE" sz="900" b="0" i="0" u="none" strike="noStrike" baseline="0" dirty="0"/>
              <a:t>Der Farbe-an-sich-Kontrast wirkt bunt, laut, kraftvoll und entschieden – ein echter Hingucker. Sie erzielen ihn, wenn Sie  zwei der drei Primärfarben kombinieren, also Blau mit Gelb, Blau mit Rot oder Rot mit Gelb.</a:t>
            </a:r>
            <a:endParaRPr lang="de-CH" sz="900" dirty="0" err="1"/>
          </a:p>
        </p:txBody>
      </p:sp>
      <p:sp>
        <p:nvSpPr>
          <p:cNvPr id="25" name="Textfeld 24">
            <a:extLst>
              <a:ext uri="{FF2B5EF4-FFF2-40B4-BE49-F238E27FC236}">
                <a16:creationId xmlns:a16="http://schemas.microsoft.com/office/drawing/2014/main" id="{1B6C8049-5640-4927-B331-7FE83C936F51}"/>
              </a:ext>
            </a:extLst>
          </p:cNvPr>
          <p:cNvSpPr txBox="1"/>
          <p:nvPr/>
        </p:nvSpPr>
        <p:spPr>
          <a:xfrm>
            <a:off x="5433677" y="3327926"/>
            <a:ext cx="3458803" cy="972016"/>
          </a:xfrm>
          <a:prstGeom prst="rect">
            <a:avLst/>
          </a:prstGeom>
          <a:noFill/>
        </p:spPr>
        <p:txBody>
          <a:bodyPr wrap="square" lIns="0" tIns="0" rIns="0" bIns="0" rtlCol="0">
            <a:noAutofit/>
          </a:bodyPr>
          <a:lstStyle/>
          <a:p>
            <a:r>
              <a:rPr lang="de-CH" sz="1000" b="1" dirty="0">
                <a:solidFill>
                  <a:schemeClr val="accent6"/>
                </a:solidFill>
              </a:rPr>
              <a:t>Komplementärkontrast</a:t>
            </a:r>
          </a:p>
          <a:p>
            <a:pPr algn="l"/>
            <a:r>
              <a:rPr lang="de-DE" sz="900" b="0" i="0" u="none" strike="noStrike" baseline="0" dirty="0"/>
              <a:t>Der Komplementärkontrast ist der krasseste Kontrast. Denn hier wird jeweils eine Grundfarbe mit der Sekundärfarbe kombiniert, die aus der Mischung der beiden anderen Grundfarben entsteht. Also Blau mit Orange, Gelb mit Violett und Rot mit Grün. Das Ergebnis: Beide Farben stechen extrem ins Auge.</a:t>
            </a:r>
            <a:endParaRPr lang="de-CH" sz="900" dirty="0" err="1"/>
          </a:p>
        </p:txBody>
      </p:sp>
    </p:spTree>
    <p:extLst>
      <p:ext uri="{BB962C8B-B14F-4D97-AF65-F5344CB8AC3E}">
        <p14:creationId xmlns:p14="http://schemas.microsoft.com/office/powerpoint/2010/main" val="3178889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Extra: Regel 6</a:t>
            </a:r>
            <a:br>
              <a:rPr lang="de-DE" dirty="0"/>
            </a:br>
            <a:r>
              <a:rPr lang="de-DE" dirty="0"/>
              <a:t>DOOH Bewegtbild-Spots</a:t>
            </a:r>
          </a:p>
        </p:txBody>
      </p:sp>
    </p:spTree>
    <p:extLst>
      <p:ext uri="{BB962C8B-B14F-4D97-AF65-F5344CB8AC3E}">
        <p14:creationId xmlns:p14="http://schemas.microsoft.com/office/powerpoint/2010/main" val="164033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6"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8" name="Grafik 7" descr="Ein Bild, das Text enthält.&#10;&#10;Automatisch generierte Beschreibung">
            <a:extLst>
              <a:ext uri="{FF2B5EF4-FFF2-40B4-BE49-F238E27FC236}">
                <a16:creationId xmlns:a16="http://schemas.microsoft.com/office/drawing/2014/main" id="{8DE43384-45FE-45E1-A0B4-A8DB638EA9EA}"/>
              </a:ext>
            </a:extLst>
          </p:cNvPr>
          <p:cNvPicPr>
            <a:picLocks noChangeAspect="1"/>
          </p:cNvPicPr>
          <p:nvPr/>
        </p:nvPicPr>
        <p:blipFill rotWithShape="1">
          <a:blip r:embed="rId7"/>
          <a:srcRect l="60014" t="36576" b="26863"/>
          <a:stretch/>
        </p:blipFill>
        <p:spPr>
          <a:xfrm>
            <a:off x="-5464" y="1196906"/>
            <a:ext cx="7265676" cy="2728419"/>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DOOH Bewegtbild-Spots</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Digital Out of Home-Spots müssen in jedem Augenblick wirken </a:t>
            </a:r>
            <a:endParaRPr lang="de-CH" dirty="0"/>
          </a:p>
        </p:txBody>
      </p:sp>
      <p:sp>
        <p:nvSpPr>
          <p:cNvPr id="23" name="Rechteck 22">
            <a:extLst>
              <a:ext uri="{FF2B5EF4-FFF2-40B4-BE49-F238E27FC236}">
                <a16:creationId xmlns:a16="http://schemas.microsoft.com/office/drawing/2014/main" id="{1819034A-5E07-463D-A33E-1BC6263F1695}"/>
              </a:ext>
            </a:extLst>
          </p:cNvPr>
          <p:cNvSpPr/>
          <p:nvPr/>
        </p:nvSpPr>
        <p:spPr>
          <a:xfrm>
            <a:off x="-5464" y="3992332"/>
            <a:ext cx="9144000" cy="109839"/>
          </a:xfrm>
          <a:prstGeom prst="rect">
            <a:avLst/>
          </a:prstGeom>
          <a:solidFill>
            <a:srgbClr val="FFC72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3" name="Textfeld 12">
            <a:extLst>
              <a:ext uri="{FF2B5EF4-FFF2-40B4-BE49-F238E27FC236}">
                <a16:creationId xmlns:a16="http://schemas.microsoft.com/office/drawing/2014/main" id="{A5C0385C-E553-4CBD-8BEF-F353C7EC9584}"/>
              </a:ext>
            </a:extLst>
          </p:cNvPr>
          <p:cNvSpPr txBox="1"/>
          <p:nvPr/>
        </p:nvSpPr>
        <p:spPr>
          <a:xfrm>
            <a:off x="5185240" y="1057545"/>
            <a:ext cx="1831328" cy="660863"/>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dirty="0">
                <a:ln>
                  <a:noFill/>
                </a:ln>
                <a:solidFill>
                  <a:srgbClr val="000000"/>
                </a:solidFill>
                <a:effectLst/>
                <a:uLnTx/>
                <a:uFillTx/>
                <a:latin typeface="Arial"/>
                <a:ea typeface="+mn-ea"/>
                <a:cs typeface="+mn-cs"/>
              </a:rPr>
              <a:t>Absender kommt erst </a:t>
            </a:r>
            <a:r>
              <a:rPr kumimoji="0" lang="de-CH" sz="950" b="0" i="0" u="none" strike="noStrike" kern="1200" cap="none" spc="0" normalizeH="0" baseline="0" noProof="0">
                <a:ln>
                  <a:noFill/>
                </a:ln>
                <a:solidFill>
                  <a:srgbClr val="000000"/>
                </a:solidFill>
                <a:effectLst/>
                <a:uLnTx/>
                <a:uFillTx/>
                <a:latin typeface="Arial"/>
                <a:ea typeface="+mn-ea"/>
                <a:cs typeface="+mn-cs"/>
              </a:rPr>
              <a:t>am Schluss Damit verpasst ein Teil der Menschen während der Passage diese wichtige Information </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14" name="Textfeld 13">
            <a:extLst>
              <a:ext uri="{FF2B5EF4-FFF2-40B4-BE49-F238E27FC236}">
                <a16:creationId xmlns:a16="http://schemas.microsoft.com/office/drawing/2014/main" id="{1880BEEF-9F30-4E95-A555-8D076DACCBDD}"/>
              </a:ext>
            </a:extLst>
          </p:cNvPr>
          <p:cNvSpPr txBox="1"/>
          <p:nvPr/>
        </p:nvSpPr>
        <p:spPr>
          <a:xfrm>
            <a:off x="7052052" y="1059087"/>
            <a:ext cx="1842119" cy="660863"/>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a:ln>
                  <a:noFill/>
                </a:ln>
                <a:solidFill>
                  <a:srgbClr val="000000"/>
                </a:solidFill>
                <a:effectLst/>
                <a:uLnTx/>
                <a:uFillTx/>
                <a:latin typeface="Arial"/>
                <a:ea typeface="+mn-ea"/>
                <a:cs typeface="+mn-cs"/>
              </a:rPr>
              <a:t>Absender ist in </a:t>
            </a:r>
            <a:r>
              <a:rPr kumimoji="0" lang="de-DE" sz="950" b="0" i="0" u="none" strike="noStrike" kern="1200" cap="none" spc="0" normalizeH="0" baseline="0" noProof="0" dirty="0">
                <a:ln>
                  <a:noFill/>
                </a:ln>
                <a:solidFill>
                  <a:srgbClr val="000000"/>
                </a:solidFill>
                <a:effectLst/>
                <a:uLnTx/>
                <a:uFillTx/>
                <a:latin typeface="Arial"/>
                <a:ea typeface="+mn-ea"/>
                <a:cs typeface="+mn-cs"/>
              </a:rPr>
              <a:t>jedem </a:t>
            </a:r>
            <a:r>
              <a:rPr kumimoji="0" lang="de-DE" sz="950" b="0" i="0" u="none" strike="noStrike" kern="1200" cap="none" spc="0" normalizeH="0" baseline="0" noProof="0">
                <a:ln>
                  <a:noFill/>
                </a:ln>
                <a:solidFill>
                  <a:srgbClr val="000000"/>
                </a:solidFill>
                <a:effectLst/>
                <a:uLnTx/>
                <a:uFillTx/>
                <a:latin typeface="Arial"/>
                <a:ea typeface="+mn-ea"/>
                <a:cs typeface="+mn-cs"/>
              </a:rPr>
              <a:t>Frame erkennbar. Jede Person kann in jedem Augenblick den Absender wahrnehmen </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5" name="L-Form 24">
            <a:extLst>
              <a:ext uri="{FF2B5EF4-FFF2-40B4-BE49-F238E27FC236}">
                <a16:creationId xmlns:a16="http://schemas.microsoft.com/office/drawing/2014/main" id="{CBB82FC6-CA03-4962-A766-33371EAF1CAE}"/>
              </a:ext>
            </a:extLst>
          </p:cNvPr>
          <p:cNvSpPr/>
          <p:nvPr/>
        </p:nvSpPr>
        <p:spPr>
          <a:xfrm rot="18909701">
            <a:off x="6010904" y="1600917"/>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6" name="L-Form 25">
            <a:extLst>
              <a:ext uri="{FF2B5EF4-FFF2-40B4-BE49-F238E27FC236}">
                <a16:creationId xmlns:a16="http://schemas.microsoft.com/office/drawing/2014/main" id="{B2E0BBAF-60B4-4A1E-805A-147275689A18}"/>
              </a:ext>
            </a:extLst>
          </p:cNvPr>
          <p:cNvSpPr/>
          <p:nvPr/>
        </p:nvSpPr>
        <p:spPr>
          <a:xfrm rot="18909701">
            <a:off x="7883113" y="1614875"/>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7" name="Grafik 6" descr="Ein Bild, das Platz enthält.&#10;&#10;Automatisch generierte Beschreibung">
            <a:extLst>
              <a:ext uri="{FF2B5EF4-FFF2-40B4-BE49-F238E27FC236}">
                <a16:creationId xmlns:a16="http://schemas.microsoft.com/office/drawing/2014/main" id="{4FC7E116-5B61-4473-BCA7-5D3BDBFD392D}"/>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482704" y="1858926"/>
            <a:ext cx="1257283" cy="2521591"/>
          </a:xfrm>
          <a:prstGeom prst="rect">
            <a:avLst/>
          </a:prstGeom>
        </p:spPr>
      </p:pic>
      <p:pic>
        <p:nvPicPr>
          <p:cNvPr id="18" name="Grafik 17" descr="Ein Bild, das Platz enthält.&#10;&#10;Automatisch generierte Beschreibung">
            <a:extLst>
              <a:ext uri="{FF2B5EF4-FFF2-40B4-BE49-F238E27FC236}">
                <a16:creationId xmlns:a16="http://schemas.microsoft.com/office/drawing/2014/main" id="{3F41844F-A1BE-4136-B0B6-0BD3375DBC1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347001" y="1852116"/>
            <a:ext cx="1257283" cy="2521591"/>
          </a:xfrm>
          <a:prstGeom prst="rect">
            <a:avLst/>
          </a:prstGeom>
        </p:spPr>
      </p:pic>
      <p:pic>
        <p:nvPicPr>
          <p:cNvPr id="19" name="Grafik 18" descr="Ein Bild, das Person, darstellend, Gruppe, Tänzer enthält.&#10;&#10;Automatisch generierte Beschreibung">
            <a:extLst>
              <a:ext uri="{FF2B5EF4-FFF2-40B4-BE49-F238E27FC236}">
                <a16:creationId xmlns:a16="http://schemas.microsoft.com/office/drawing/2014/main" id="{FED8153D-24A5-4AE7-927A-5F5FC1FCA360}"/>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2934576" y="1947815"/>
            <a:ext cx="845305" cy="2414083"/>
          </a:xfrm>
          <a:prstGeom prst="rect">
            <a:avLst/>
          </a:prstGeom>
          <a:effectLst>
            <a:outerShdw blurRad="50800" dist="38100" dir="2700000" algn="tl" rotWithShape="0">
              <a:prstClr val="black">
                <a:alpha val="40000"/>
              </a:prstClr>
            </a:outerShdw>
          </a:effectLst>
        </p:spPr>
      </p:pic>
      <p:sp>
        <p:nvSpPr>
          <p:cNvPr id="20" name="Textfeld 19">
            <a:extLst>
              <a:ext uri="{FF2B5EF4-FFF2-40B4-BE49-F238E27FC236}">
                <a16:creationId xmlns:a16="http://schemas.microsoft.com/office/drawing/2014/main" id="{14D7F9B9-BF48-42EF-B76D-451F9D464E63}"/>
              </a:ext>
            </a:extLst>
          </p:cNvPr>
          <p:cNvSpPr txBox="1"/>
          <p:nvPr/>
        </p:nvSpPr>
        <p:spPr>
          <a:xfrm>
            <a:off x="1715361" y="4145458"/>
            <a:ext cx="1837943" cy="555526"/>
          </a:xfrm>
          <a:prstGeom prst="rect">
            <a:avLst/>
          </a:prstGeom>
          <a:noFill/>
        </p:spPr>
        <p:txBody>
          <a:bodyPr wrap="square" lIns="0" tIns="0" rIns="0" bIns="0" rtlCol="0">
            <a:noAutofit/>
          </a:bodyPr>
          <a:lstStyle/>
          <a:p>
            <a:r>
              <a:rPr lang="de-CH" sz="800" b="1" dirty="0">
                <a:solidFill>
                  <a:schemeClr val="accent6"/>
                </a:solidFill>
              </a:rPr>
              <a:t>Ø</a:t>
            </a:r>
            <a:r>
              <a:rPr lang="de-CH" sz="1100" b="1" dirty="0">
                <a:solidFill>
                  <a:schemeClr val="accent6"/>
                </a:solidFill>
              </a:rPr>
              <a:t> 7 Sekunden</a:t>
            </a:r>
          </a:p>
          <a:p>
            <a:r>
              <a:rPr lang="de-CH" sz="700" dirty="0"/>
              <a:t>BEACHTUNGSZEIT</a:t>
            </a:r>
          </a:p>
        </p:txBody>
      </p:sp>
      <p:cxnSp>
        <p:nvCxnSpPr>
          <p:cNvPr id="21" name="Gerader Verbinder 20">
            <a:extLst>
              <a:ext uri="{FF2B5EF4-FFF2-40B4-BE49-F238E27FC236}">
                <a16:creationId xmlns:a16="http://schemas.microsoft.com/office/drawing/2014/main" id="{E3D4BD61-CBCE-4A6F-B52C-512C83AA344C}"/>
              </a:ext>
            </a:extLst>
          </p:cNvPr>
          <p:cNvCxnSpPr/>
          <p:nvPr/>
        </p:nvCxnSpPr>
        <p:spPr>
          <a:xfrm>
            <a:off x="1665427" y="4145458"/>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22" name="Picture 4" descr="Akimbo Male Man - Free vector graphic on Pixabay">
            <a:extLst>
              <a:ext uri="{FF2B5EF4-FFF2-40B4-BE49-F238E27FC236}">
                <a16:creationId xmlns:a16="http://schemas.microsoft.com/office/drawing/2014/main" id="{9C2416EE-95E4-429A-886E-E07CD36832CD}"/>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1482793" y="4145458"/>
            <a:ext cx="132701" cy="265402"/>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16" descr="Ein Bild, das Person, darstellend, Gruppe, Tänzer enthält.&#10;&#10;Automatisch generierte Beschreibung">
            <a:extLst>
              <a:ext uri="{FF2B5EF4-FFF2-40B4-BE49-F238E27FC236}">
                <a16:creationId xmlns:a16="http://schemas.microsoft.com/office/drawing/2014/main" id="{A4616AB9-6303-4481-85C8-0F5D8033DDA3}"/>
              </a:ext>
            </a:extLst>
          </p:cNvPr>
          <p:cNvPicPr>
            <a:picLocks noChangeAspect="1"/>
          </p:cNvPicPr>
          <p:nvPr/>
        </p:nvPicPr>
        <p:blipFill rotWithShape="1">
          <a:blip r:embed="rId11"/>
          <a:srcRect l="61932" r="18184" b="50000"/>
          <a:stretch/>
        </p:blipFill>
        <p:spPr>
          <a:xfrm>
            <a:off x="269638" y="1751356"/>
            <a:ext cx="1143432" cy="2841045"/>
          </a:xfrm>
          <a:prstGeom prst="rect">
            <a:avLst/>
          </a:prstGeom>
          <a:effectLst>
            <a:outerShdw blurRad="50800" dist="38100" dir="2700000" algn="tl" rotWithShape="0">
              <a:prstClr val="black">
                <a:alpha val="40000"/>
              </a:prstClr>
            </a:outerShdw>
          </a:effectLst>
        </p:spPr>
      </p:pic>
      <p:pic>
        <p:nvPicPr>
          <p:cNvPr id="27" name="Burger_gut">
            <a:hlinkClick r:id="" action="ppaction://media"/>
            <a:extLst>
              <a:ext uri="{FF2B5EF4-FFF2-40B4-BE49-F238E27FC236}">
                <a16:creationId xmlns:a16="http://schemas.microsoft.com/office/drawing/2014/main" id="{87BDBD14-3D7C-486C-82B3-87868C048D4F}"/>
              </a:ext>
            </a:extLst>
          </p:cNvPr>
          <p:cNvPicPr>
            <a:picLocks noChangeAspect="1"/>
          </p:cNvPicPr>
          <p:nvPr>
            <a:videoFile r:link="rId2"/>
            <p:extLst>
              <p:ext uri="{DAA4B4D4-6D71-4841-9C94-3DE7FCFB9230}">
                <p14:media xmlns:p14="http://schemas.microsoft.com/office/powerpoint/2010/main" r:embed="rId1"/>
              </p:ext>
            </p:extLst>
          </p:nvPr>
        </p:nvPicPr>
        <p:blipFill>
          <a:blip r:embed="rId12"/>
          <a:stretch>
            <a:fillRect/>
          </a:stretch>
        </p:blipFill>
        <p:spPr>
          <a:xfrm>
            <a:off x="7460945" y="1968067"/>
            <a:ext cx="1024335" cy="1820541"/>
          </a:xfrm>
          <a:prstGeom prst="rect">
            <a:avLst/>
          </a:prstGeom>
        </p:spPr>
      </p:pic>
      <p:pic>
        <p:nvPicPr>
          <p:cNvPr id="28" name="Burger_schlecht">
            <a:hlinkClick r:id="" action="ppaction://media"/>
            <a:extLst>
              <a:ext uri="{FF2B5EF4-FFF2-40B4-BE49-F238E27FC236}">
                <a16:creationId xmlns:a16="http://schemas.microsoft.com/office/drawing/2014/main" id="{479DCDE0-FEC3-4D3B-B318-580C4F43D298}"/>
              </a:ext>
            </a:extLst>
          </p:cNvPr>
          <p:cNvPicPr>
            <a:picLocks noChangeAspect="1"/>
          </p:cNvPicPr>
          <p:nvPr>
            <a:videoFile r:link="rId4"/>
            <p:extLst>
              <p:ext uri="{DAA4B4D4-6D71-4841-9C94-3DE7FCFB9230}">
                <p14:media xmlns:p14="http://schemas.microsoft.com/office/powerpoint/2010/main" r:embed="rId3"/>
              </p:ext>
            </p:extLst>
          </p:nvPr>
        </p:nvPicPr>
        <p:blipFill>
          <a:blip r:embed="rId13"/>
          <a:stretch>
            <a:fillRect/>
          </a:stretch>
        </p:blipFill>
        <p:spPr>
          <a:xfrm>
            <a:off x="5598989" y="1968067"/>
            <a:ext cx="1024712" cy="1821211"/>
          </a:xfrm>
          <a:prstGeom prst="rect">
            <a:avLst/>
          </a:prstGeom>
        </p:spPr>
      </p:pic>
      <p:pic>
        <p:nvPicPr>
          <p:cNvPr id="15" name="Grafik 14" descr="Ein Bild, das Person, darstellend, Gruppe, Tänzer enthält.&#10;&#10;Automatisch generierte Beschreibung">
            <a:extLst>
              <a:ext uri="{FF2B5EF4-FFF2-40B4-BE49-F238E27FC236}">
                <a16:creationId xmlns:a16="http://schemas.microsoft.com/office/drawing/2014/main" id="{335B0DE7-71DD-4943-B2F0-95313D65038B}"/>
              </a:ext>
            </a:extLst>
          </p:cNvPr>
          <p:cNvPicPr>
            <a:picLocks noChangeAspect="1"/>
          </p:cNvPicPr>
          <p:nvPr/>
        </p:nvPicPr>
        <p:blipFill rotWithShape="1">
          <a:blip r:embed="rId11"/>
          <a:srcRect l="83261" t="58400"/>
          <a:stretch/>
        </p:blipFill>
        <p:spPr>
          <a:xfrm>
            <a:off x="6670210" y="1973364"/>
            <a:ext cx="990997" cy="24334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45315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28"/>
                                        </p:tgtEl>
                                      </p:cBhvr>
                                    </p:cmd>
                                  </p:childTnLst>
                                </p:cTn>
                              </p:par>
                            </p:childTnLst>
                          </p:cTn>
                        </p:par>
                        <p:par>
                          <p:cTn id="7" fill="hold">
                            <p:stCondLst>
                              <p:cond delay="10026"/>
                            </p:stCondLst>
                            <p:childTnLst>
                              <p:par>
                                <p:cTn id="8" presetID="1" presetClass="mediacall" presetSubtype="0" fill="hold" nodeType="afterEffect">
                                  <p:stCondLst>
                                    <p:cond delay="0"/>
                                  </p:stCondLst>
                                  <p:childTnLst>
                                    <p:cmd type="call" cmd="playFrom(0.0)">
                                      <p:cBhvr>
                                        <p:cTn id="9" dur="10026"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repeatCount="indefinite" fill="hold" display="0">
                  <p:stCondLst>
                    <p:cond delay="indefinite"/>
                  </p:stCondLst>
                </p:cTn>
                <p:tgtEl>
                  <p:spTgt spid="28"/>
                </p:tgtEl>
              </p:cMediaNode>
            </p:video>
            <p:seq concurrent="1" nextAc="seek">
              <p:cTn id="11" restart="whenNotActive" fill="hold" evtFilter="cancelBubble" nodeType="interactiveSeq">
                <p:stCondLst>
                  <p:cond evt="onClick" delay="0">
                    <p:tgtEl>
                      <p:spTgt spid="2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8"/>
                                        </p:tgtEl>
                                      </p:cBhvr>
                                    </p:cmd>
                                  </p:childTnLst>
                                </p:cTn>
                              </p:par>
                            </p:childTnLst>
                          </p:cTn>
                        </p:par>
                      </p:childTnLst>
                    </p:cTn>
                  </p:par>
                </p:childTnLst>
              </p:cTn>
              <p:nextCondLst>
                <p:cond evt="onClick" delay="0">
                  <p:tgtEl>
                    <p:spTgt spid="28"/>
                  </p:tgtEl>
                </p:cond>
              </p:nextCondLst>
            </p:seq>
            <p:video>
              <p:cMediaNode vol="80000">
                <p:cTn id="16" repeatCount="indefinite" fill="hold" display="0">
                  <p:stCondLst>
                    <p:cond delay="indefinite"/>
                  </p:stCondLst>
                </p:cTn>
                <p:tgtEl>
                  <p:spTgt spid="27"/>
                </p:tgtEl>
              </p:cMediaNode>
            </p:video>
            <p:seq concurrent="1" nextAc="seek">
              <p:cTn id="17" restart="whenNotActive" fill="hold" evtFilter="cancelBubble" nodeType="interactiveSeq">
                <p:stCondLst>
                  <p:cond evt="onClick" delay="0">
                    <p:tgtEl>
                      <p:spTgt spid="27"/>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27"/>
                                        </p:tgtEl>
                                      </p:cBhvr>
                                    </p:cmd>
                                  </p:childTnLst>
                                </p:cTn>
                              </p:par>
                            </p:childTnLst>
                          </p:cTn>
                        </p:par>
                      </p:childTnLst>
                    </p:cTn>
                  </p:par>
                </p:childTnLst>
              </p:cTn>
              <p:nextCondLst>
                <p:cond evt="onClick" delay="0">
                  <p:tgtEl>
                    <p:spTgt spid="2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5"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br>
              <a:rPr lang="de-CH"/>
            </a:br>
            <a:r>
              <a:rPr lang="de-CH"/>
              <a:t>DOOH Bewegtbild-Spots</a:t>
            </a:r>
            <a:br>
              <a:rPr lang="de-CH"/>
            </a:br>
            <a:endParaRPr lang="de-CH" dirty="0"/>
          </a:p>
        </p:txBody>
      </p:sp>
      <p:sp>
        <p:nvSpPr>
          <p:cNvPr id="14" name="Textfeld 13">
            <a:extLst>
              <a:ext uri="{FF2B5EF4-FFF2-40B4-BE49-F238E27FC236}">
                <a16:creationId xmlns:a16="http://schemas.microsoft.com/office/drawing/2014/main" id="{1880BEEF-9F30-4E95-A555-8D076DACCBDD}"/>
              </a:ext>
            </a:extLst>
          </p:cNvPr>
          <p:cNvSpPr txBox="1"/>
          <p:nvPr/>
        </p:nvSpPr>
        <p:spPr>
          <a:xfrm>
            <a:off x="7002270" y="1086127"/>
            <a:ext cx="1692188"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4"/>
            <a:ext cx="4397960" cy="2876627"/>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«Eine durchgängige und markante Präsentation der Marke im Spot erhöht die Top </a:t>
            </a:r>
            <a:r>
              <a:rPr kumimoji="0" lang="de-CH" sz="1400" b="1" i="0" u="none" strike="noStrike" kern="1200" cap="none" spc="0" normalizeH="0" baseline="0" noProof="0" dirty="0" err="1">
                <a:ln>
                  <a:noFill/>
                </a:ln>
                <a:solidFill>
                  <a:srgbClr val="C3141E"/>
                </a:solidFill>
                <a:effectLst/>
                <a:uLnTx/>
                <a:uFillTx/>
                <a:latin typeface="Arial"/>
                <a:ea typeface="+mn-ea"/>
                <a:cs typeface="+mn-cs"/>
              </a:rPr>
              <a:t>of</a:t>
            </a:r>
            <a:r>
              <a:rPr kumimoji="0" lang="de-CH" sz="1400" b="1" i="0" u="none" strike="noStrike" kern="1200" cap="none" spc="0" normalizeH="0" baseline="0" noProof="0" dirty="0">
                <a:ln>
                  <a:noFill/>
                </a:ln>
                <a:solidFill>
                  <a:srgbClr val="C3141E"/>
                </a:solidFill>
                <a:effectLst/>
                <a:uLnTx/>
                <a:uFillTx/>
                <a:latin typeface="Arial"/>
                <a:ea typeface="+mn-ea"/>
                <a:cs typeface="+mn-cs"/>
              </a:rPr>
              <a:t> </a:t>
            </a:r>
            <a:r>
              <a:rPr kumimoji="0" lang="de-CH" sz="1400" b="1" i="0" u="none" strike="noStrike" kern="1200" cap="none" spc="0" normalizeH="0" baseline="0" noProof="0" dirty="0" err="1">
                <a:ln>
                  <a:noFill/>
                </a:ln>
                <a:solidFill>
                  <a:srgbClr val="C3141E"/>
                </a:solidFill>
                <a:effectLst/>
                <a:uLnTx/>
                <a:uFillTx/>
                <a:latin typeface="Arial"/>
                <a:ea typeface="+mn-ea"/>
                <a:cs typeface="+mn-cs"/>
              </a:rPr>
              <a:t>Mind</a:t>
            </a:r>
            <a:r>
              <a:rPr kumimoji="0" lang="de-CH" sz="1400" b="1" i="0" u="none" strike="noStrike" kern="1200" cap="none" spc="0" normalizeH="0" baseline="0" noProof="0" dirty="0">
                <a:ln>
                  <a:noFill/>
                </a:ln>
                <a:solidFill>
                  <a:srgbClr val="C3141E"/>
                </a:solidFill>
                <a:effectLst/>
                <a:uLnTx/>
                <a:uFillTx/>
                <a:latin typeface="Arial"/>
                <a:ea typeface="+mn-ea"/>
                <a:cs typeface="+mn-cs"/>
              </a:rPr>
              <a:t>-Awareness.»</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400" b="1" i="0" u="none" strike="noStrike" kern="1200" cap="none" spc="0" normalizeH="0" baseline="0" noProof="0" dirty="0">
              <a:ln>
                <a:noFill/>
              </a:ln>
              <a:solidFill>
                <a:srgbClr val="C3141E"/>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srgbClr val="6D001D"/>
                </a:solidFill>
                <a:effectLst/>
                <a:uLnTx/>
                <a:uFillTx/>
                <a:latin typeface="Arial"/>
                <a:ea typeface="+mn-ea"/>
                <a:cs typeface="+mn-cs"/>
              </a:rPr>
              <a:t>Im Gegensatz zu einem klassischen Spot werden DOOH-Spots «</a:t>
            </a:r>
            <a:r>
              <a:rPr kumimoji="0" lang="de-CH" sz="1200" b="0" i="0" u="none" strike="noStrike" kern="1200" cap="none" spc="0" normalizeH="0" baseline="0" noProof="0" dirty="0">
                <a:ln>
                  <a:noFill/>
                </a:ln>
                <a:solidFill>
                  <a:srgbClr val="6D001D"/>
                </a:solidFill>
                <a:effectLst/>
                <a:uLnTx/>
                <a:uFillTx/>
                <a:latin typeface="Arial"/>
                <a:ea typeface="+mn-ea"/>
                <a:cs typeface="+mn-cs"/>
              </a:rPr>
              <a:t>im Vorbeigehen</a:t>
            </a:r>
            <a:r>
              <a:rPr kumimoji="0" lang="de-DE" sz="1200" b="0" i="0" u="none" strike="noStrike" kern="1200" cap="none" spc="0" normalizeH="0" baseline="0" noProof="0" dirty="0">
                <a:ln>
                  <a:noFill/>
                </a:ln>
                <a:solidFill>
                  <a:srgbClr val="6D001D"/>
                </a:solidFill>
                <a:effectLst/>
                <a:uLnTx/>
                <a:uFillTx/>
                <a:latin typeface="Arial"/>
                <a:ea typeface="+mn-ea"/>
                <a:cs typeface="+mn-cs"/>
              </a:rPr>
              <a:t>» konsumiert und müssen deshalb als eigenständige Kategorie gedacht werden.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dirty="0">
                <a:ln>
                  <a:noFill/>
                </a:ln>
                <a:solidFill>
                  <a:srgbClr val="000000"/>
                </a:solidFill>
                <a:effectLst/>
                <a:uLnTx/>
                <a:uFillTx/>
                <a:latin typeface="Arial"/>
                <a:ea typeface="+mn-ea"/>
                <a:cs typeface="+mn-cs"/>
              </a:rPr>
              <a:t>Die Plakatgestaltungsregeln sind auch für Digital Out </a:t>
            </a:r>
            <a:r>
              <a:rPr kumimoji="0" lang="de-DE" sz="1000" b="0" i="0" u="none" strike="noStrike" kern="1200" cap="none" spc="0" normalizeH="0" baseline="0" noProof="0" dirty="0" err="1">
                <a:ln>
                  <a:noFill/>
                </a:ln>
                <a:solidFill>
                  <a:srgbClr val="000000"/>
                </a:solidFill>
                <a:effectLst/>
                <a:uLnTx/>
                <a:uFillTx/>
                <a:latin typeface="Arial"/>
                <a:ea typeface="+mn-ea"/>
                <a:cs typeface="+mn-cs"/>
              </a:rPr>
              <a:t>of</a:t>
            </a:r>
            <a:r>
              <a:rPr kumimoji="0" lang="de-DE" sz="1000" b="0" i="0" u="none" strike="noStrike" kern="1200" cap="none" spc="0" normalizeH="0" baseline="0" noProof="0" dirty="0">
                <a:ln>
                  <a:noFill/>
                </a:ln>
                <a:solidFill>
                  <a:srgbClr val="000000"/>
                </a:solidFill>
                <a:effectLst/>
                <a:uLnTx/>
                <a:uFillTx/>
                <a:latin typeface="Arial"/>
                <a:ea typeface="+mn-ea"/>
                <a:cs typeface="+mn-cs"/>
              </a:rPr>
              <a:t> Home-Spots das grundlegende Fundament. Darüber hinaus gilt es Folgendes zu beachten: Menschen in Bewegung gelangen an einer beliebigen Stelle des Spots in den Beachtungsraum. Und sie verlassen diesen auch wieder an einer beliebigen Stelle. Es kann also durchaus sein, dass diese Menschen pro Begegnungs-Moment nur einen Ausschnitt von ein paar Sekunden wahrnehmen.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b="1" dirty="0">
                <a:latin typeface="Arial"/>
              </a:rPr>
              <a:t>Empfehlung</a:t>
            </a:r>
            <a:r>
              <a:rPr kumimoji="0" lang="de-DE" sz="1000" b="0" i="0" u="none" strike="noStrike" kern="1200" cap="none" spc="0" normalizeH="0" baseline="0" noProof="0" dirty="0">
                <a:ln>
                  <a:noFill/>
                </a:ln>
                <a:effectLst/>
                <a:uLnTx/>
                <a:uFillTx/>
                <a:latin typeface="Arial"/>
                <a:ea typeface="+mn-ea"/>
                <a:cs typeface="+mn-cs"/>
              </a:rPr>
              <a:t>:</a:t>
            </a:r>
            <a:r>
              <a:rPr kumimoji="0" lang="de-DE" sz="1000" b="0" i="0" u="none" strike="noStrike" kern="1200" cap="none" spc="0" normalizeH="0" baseline="0" noProof="0" dirty="0">
                <a:ln>
                  <a:noFill/>
                </a:ln>
                <a:solidFill>
                  <a:srgbClr val="000000"/>
                </a:solidFill>
                <a:effectLst/>
                <a:uLnTx/>
                <a:uFillTx/>
                <a:latin typeface="Arial"/>
                <a:ea typeface="+mn-ea"/>
                <a:cs typeface="+mn-cs"/>
              </a:rPr>
              <a:t> Gestalten Sie Ihren DOOH-Spot nicht klassisch linear, sondern sequenziell. Sorgen Sie dafür, dass in jedem Frame immer Ihre Marke / Ihr Logo und eine Kernbotschaft zu sehen ist.</a:t>
            </a:r>
            <a:r>
              <a:rPr kumimoji="0" lang="de-CH" sz="10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5" name="Grafik 14" descr="Ein Bild, das Platz enthält.&#10;&#10;Automatisch generierte Beschreibung">
            <a:extLst>
              <a:ext uri="{FF2B5EF4-FFF2-40B4-BE49-F238E27FC236}">
                <a16:creationId xmlns:a16="http://schemas.microsoft.com/office/drawing/2014/main" id="{0FDF75F4-EC87-48D9-8E46-C1DC9F9F249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347001" y="1852116"/>
            <a:ext cx="1257283" cy="2521591"/>
          </a:xfrm>
          <a:prstGeom prst="rect">
            <a:avLst/>
          </a:prstGeom>
        </p:spPr>
      </p:pic>
      <p:pic>
        <p:nvPicPr>
          <p:cNvPr id="16" name="Burger_gut">
            <a:hlinkClick r:id="" action="ppaction://media"/>
            <a:extLst>
              <a:ext uri="{FF2B5EF4-FFF2-40B4-BE49-F238E27FC236}">
                <a16:creationId xmlns:a16="http://schemas.microsoft.com/office/drawing/2014/main" id="{8ADAA0FE-40DE-44CC-8143-DA7DA9A1014D}"/>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460945" y="1968067"/>
            <a:ext cx="1024335" cy="1820541"/>
          </a:xfrm>
          <a:prstGeom prst="rect">
            <a:avLst/>
          </a:prstGeom>
        </p:spPr>
      </p:pic>
    </p:spTree>
    <p:extLst>
      <p:ext uri="{BB962C8B-B14F-4D97-AF65-F5344CB8AC3E}">
        <p14:creationId xmlns:p14="http://schemas.microsoft.com/office/powerpoint/2010/main" val="1844282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6"/>
                                        </p:tgtEl>
                                      </p:cBhvr>
                                    </p:cmd>
                                  </p:childTnLst>
                                </p:cTn>
                              </p:par>
                            </p:childTnLst>
                          </p:cTn>
                        </p:par>
                      </p:childTnLst>
                    </p:cTn>
                  </p:par>
                </p:childTnLst>
              </p:cTn>
              <p:nextCondLst>
                <p:cond evt="onClick" delay="0">
                  <p:tgtEl>
                    <p:spTgt spid="16"/>
                  </p:tgtEl>
                </p:cond>
              </p:nextCondLst>
            </p:seq>
            <p:video>
              <p:cMediaNode vol="80000">
                <p:cTn id="12" repeatCount="indefinite" fill="hold" display="0">
                  <p:stCondLst>
                    <p:cond delay="indefinite"/>
                  </p:stCondLst>
                </p:cTn>
                <p:tgtEl>
                  <p:spTgt spid="16"/>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85AEC20E-3867-4E7F-AFC5-3E7A928A242B}"/>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«Basic»</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DE"/>
              <a:t>Die 6 Basis-Regeln</a:t>
            </a:r>
            <a:r>
              <a:rPr lang="de-DE" b="1"/>
              <a:t> </a:t>
            </a:r>
          </a:p>
          <a:p>
            <a:r>
              <a:rPr lang="de-DE" b="1"/>
              <a:t>Zusammenfassung</a:t>
            </a:r>
            <a:endParaRPr lang="de-DE" b="1" dirty="0"/>
          </a:p>
          <a:p>
            <a:pPr marL="255118" indent="-255118">
              <a:buFont typeface="+mj-lt"/>
              <a:buAutoNum type="arabicPeriod"/>
            </a:pPr>
            <a:endParaRPr lang="de-DE" dirty="0"/>
          </a:p>
        </p:txBody>
      </p:sp>
      <p:pic>
        <p:nvPicPr>
          <p:cNvPr id="8" name="Grafik 7" descr="Ein Bild, das Text, Pflanze, Blatt enthält.&#10;&#10;Automatisch generierte Beschreibung">
            <a:extLst>
              <a:ext uri="{FF2B5EF4-FFF2-40B4-BE49-F238E27FC236}">
                <a16:creationId xmlns:a16="http://schemas.microsoft.com/office/drawing/2014/main" id="{EE2CA1CA-79E6-428A-8845-2D2F63E92AB5}"/>
              </a:ext>
            </a:extLst>
          </p:cNvPr>
          <p:cNvPicPr>
            <a:picLocks noChangeAspect="1"/>
          </p:cNvPicPr>
          <p:nvPr/>
        </p:nvPicPr>
        <p:blipFill rotWithShape="1">
          <a:blip r:embed="rId3"/>
          <a:srcRect l="39954" t="57179"/>
          <a:stretch/>
        </p:blipFill>
        <p:spPr>
          <a:xfrm>
            <a:off x="5235344" y="3265350"/>
            <a:ext cx="3903192" cy="555526"/>
          </a:xfrm>
          <a:prstGeom prst="rect">
            <a:avLst/>
          </a:prstGeom>
        </p:spPr>
      </p:pic>
      <p:sp>
        <p:nvSpPr>
          <p:cNvPr id="9" name="Rechteck 8">
            <a:extLst>
              <a:ext uri="{FF2B5EF4-FFF2-40B4-BE49-F238E27FC236}">
                <a16:creationId xmlns:a16="http://schemas.microsoft.com/office/drawing/2014/main" id="{4975067B-1DC8-49F7-9EDC-3309D8D10812}"/>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10549310-6EBC-424B-ADB3-FF5C8F5EDB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1" name="Rechteck 10">
            <a:extLst>
              <a:ext uri="{FF2B5EF4-FFF2-40B4-BE49-F238E27FC236}">
                <a16:creationId xmlns:a16="http://schemas.microsoft.com/office/drawing/2014/main" id="{B1EF803F-7511-46A3-88E2-8992C960A8A2}"/>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2" name="Rechteck 11">
            <a:extLst>
              <a:ext uri="{FF2B5EF4-FFF2-40B4-BE49-F238E27FC236}">
                <a16:creationId xmlns:a16="http://schemas.microsoft.com/office/drawing/2014/main" id="{B9AB6495-FE5B-4428-A32A-0905F1EC902B}"/>
              </a:ext>
            </a:extLst>
          </p:cNvPr>
          <p:cNvSpPr/>
          <p:nvPr/>
        </p:nvSpPr>
        <p:spPr>
          <a:xfrm>
            <a:off x="5241292" y="3827670"/>
            <a:ext cx="3901499" cy="96664"/>
          </a:xfrm>
          <a:prstGeom prst="rect">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4" name="Grafik 13">
            <a:extLst>
              <a:ext uri="{FF2B5EF4-FFF2-40B4-BE49-F238E27FC236}">
                <a16:creationId xmlns:a16="http://schemas.microsoft.com/office/drawing/2014/main" id="{8868DC18-F008-4566-8D22-CF00ABAB010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pic>
        <p:nvPicPr>
          <p:cNvPr id="15" name="Grafik 14">
            <a:extLst>
              <a:ext uri="{FF2B5EF4-FFF2-40B4-BE49-F238E27FC236}">
                <a16:creationId xmlns:a16="http://schemas.microsoft.com/office/drawing/2014/main" id="{7364803E-1C32-45E7-B7CF-F4AB4AB15365}"/>
              </a:ext>
            </a:extLst>
          </p:cNvPr>
          <p:cNvPicPr>
            <a:picLocks noChangeAspect="1"/>
          </p:cNvPicPr>
          <p:nvPr/>
        </p:nvPicPr>
        <p:blipFill rotWithShape="1">
          <a:blip r:embed="rId5"/>
          <a:srcRect t="78205" r="75890"/>
          <a:stretch/>
        </p:blipFill>
        <p:spPr>
          <a:xfrm>
            <a:off x="3846440" y="2314847"/>
            <a:ext cx="2305805" cy="2111179"/>
          </a:xfrm>
          <a:prstGeom prst="rect">
            <a:avLst/>
          </a:prstGeom>
        </p:spPr>
      </p:pic>
      <p:pic>
        <p:nvPicPr>
          <p:cNvPr id="16" name="Grafik 15">
            <a:extLst>
              <a:ext uri="{FF2B5EF4-FFF2-40B4-BE49-F238E27FC236}">
                <a16:creationId xmlns:a16="http://schemas.microsoft.com/office/drawing/2014/main" id="{BCF988AC-3EF2-4633-A47E-93CD2DF20286}"/>
              </a:ext>
            </a:extLst>
          </p:cNvPr>
          <p:cNvPicPr>
            <a:picLocks noChangeAspect="1"/>
          </p:cNvPicPr>
          <p:nvPr/>
        </p:nvPicPr>
        <p:blipFill rotWithShape="1">
          <a:blip r:embed="rId5"/>
          <a:srcRect l="6717" t="78205" r="83700"/>
          <a:stretch/>
        </p:blipFill>
        <p:spPr>
          <a:xfrm>
            <a:off x="4997746" y="2741608"/>
            <a:ext cx="720078" cy="1658803"/>
          </a:xfrm>
          <a:prstGeom prst="rect">
            <a:avLst/>
          </a:prstGeom>
        </p:spPr>
      </p:pic>
      <p:pic>
        <p:nvPicPr>
          <p:cNvPr id="4" name="Grafik 3" descr="Ein Bild, das Person, darstellend, Anzug, Linie enthält.&#10;&#10;Automatisch generierte Beschreibung">
            <a:extLst>
              <a:ext uri="{FF2B5EF4-FFF2-40B4-BE49-F238E27FC236}">
                <a16:creationId xmlns:a16="http://schemas.microsoft.com/office/drawing/2014/main" id="{69EB28D2-2945-4FFA-B7BF-78C6E15AF2DE}"/>
              </a:ext>
            </a:extLst>
          </p:cNvPr>
          <p:cNvPicPr>
            <a:picLocks noChangeAspect="1"/>
          </p:cNvPicPr>
          <p:nvPr/>
        </p:nvPicPr>
        <p:blipFill rotWithShape="1">
          <a:blip r:embed="rId6"/>
          <a:srcRect l="71808" r="16226" b="51400"/>
          <a:stretch/>
        </p:blipFill>
        <p:spPr>
          <a:xfrm>
            <a:off x="5357785" y="1953697"/>
            <a:ext cx="720078" cy="2499742"/>
          </a:xfrm>
          <a:prstGeom prst="rect">
            <a:avLst/>
          </a:prstGeom>
        </p:spPr>
      </p:pic>
    </p:spTree>
    <p:extLst>
      <p:ext uri="{BB962C8B-B14F-4D97-AF65-F5344CB8AC3E}">
        <p14:creationId xmlns:p14="http://schemas.microsoft.com/office/powerpoint/2010/main" val="1644678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Grafik 33" descr="Ein Bild, das draußen, Natur, Wolke enthält.&#10;&#10;Automatisch generierte Beschreibung">
            <a:extLst>
              <a:ext uri="{FF2B5EF4-FFF2-40B4-BE49-F238E27FC236}">
                <a16:creationId xmlns:a16="http://schemas.microsoft.com/office/drawing/2014/main" id="{48617F8E-C87F-45AC-A442-06559028A47E}"/>
              </a:ext>
            </a:extLst>
          </p:cNvPr>
          <p:cNvPicPr>
            <a:picLocks noChangeAspect="1"/>
          </p:cNvPicPr>
          <p:nvPr/>
        </p:nvPicPr>
        <p:blipFill rotWithShape="1">
          <a:blip r:embed="rId4"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2" name="Titel 1"/>
          <p:cNvSpPr>
            <a:spLocks noGrp="1"/>
          </p:cNvSpPr>
          <p:nvPr>
            <p:ph type="title"/>
          </p:nvPr>
        </p:nvSpPr>
        <p:spPr>
          <a:xfrm>
            <a:off x="144000" y="-1"/>
            <a:ext cx="9009438" cy="1031359"/>
          </a:xfrm>
        </p:spPr>
        <p:txBody>
          <a:bodyPr anchor="ctr">
            <a:normAutofit/>
          </a:bodyPr>
          <a:lstStyle/>
          <a:p>
            <a:r>
              <a:rPr lang="de-DE" dirty="0"/>
              <a:t>Die </a:t>
            </a:r>
            <a:r>
              <a:rPr lang="de-DE" b="1" dirty="0"/>
              <a:t>6</a:t>
            </a:r>
            <a:r>
              <a:rPr lang="de-DE" dirty="0"/>
              <a:t> </a:t>
            </a:r>
            <a:r>
              <a:rPr lang="de-DE" b="1" dirty="0"/>
              <a:t>Basisregeln</a:t>
            </a:r>
            <a:r>
              <a:rPr lang="de-DE" dirty="0"/>
              <a:t> im Überblick</a:t>
            </a:r>
          </a:p>
        </p:txBody>
      </p:sp>
      <p:sp>
        <p:nvSpPr>
          <p:cNvPr id="7" name="Rechteck 6">
            <a:extLst>
              <a:ext uri="{FF2B5EF4-FFF2-40B4-BE49-F238E27FC236}">
                <a16:creationId xmlns:a16="http://schemas.microsoft.com/office/drawing/2014/main" id="{A01B4F25-4691-42BD-97AA-F95384445C08}"/>
              </a:ext>
            </a:extLst>
          </p:cNvPr>
          <p:cNvSpPr/>
          <p:nvPr/>
        </p:nvSpPr>
        <p:spPr>
          <a:xfrm>
            <a:off x="251520"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4" name="Rechteck 13">
            <a:extLst>
              <a:ext uri="{FF2B5EF4-FFF2-40B4-BE49-F238E27FC236}">
                <a16:creationId xmlns:a16="http://schemas.microsoft.com/office/drawing/2014/main" id="{514AB6C5-704A-4E99-B799-F4EB155F643E}"/>
              </a:ext>
            </a:extLst>
          </p:cNvPr>
          <p:cNvSpPr/>
          <p:nvPr/>
        </p:nvSpPr>
        <p:spPr>
          <a:xfrm>
            <a:off x="3203848"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5" name="Rechteck 14">
            <a:extLst>
              <a:ext uri="{FF2B5EF4-FFF2-40B4-BE49-F238E27FC236}">
                <a16:creationId xmlns:a16="http://schemas.microsoft.com/office/drawing/2014/main" id="{29DFE18A-A636-4231-B550-BC9683FCA37B}"/>
              </a:ext>
            </a:extLst>
          </p:cNvPr>
          <p:cNvSpPr/>
          <p:nvPr/>
        </p:nvSpPr>
        <p:spPr>
          <a:xfrm>
            <a:off x="6156176"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6" name="Rechteck 15">
            <a:extLst>
              <a:ext uri="{FF2B5EF4-FFF2-40B4-BE49-F238E27FC236}">
                <a16:creationId xmlns:a16="http://schemas.microsoft.com/office/drawing/2014/main" id="{D1A90AD5-69E1-4816-AACF-990F5C0F803A}"/>
              </a:ext>
            </a:extLst>
          </p:cNvPr>
          <p:cNvSpPr/>
          <p:nvPr/>
        </p:nvSpPr>
        <p:spPr>
          <a:xfrm>
            <a:off x="251520"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7" name="Rechteck 16">
            <a:extLst>
              <a:ext uri="{FF2B5EF4-FFF2-40B4-BE49-F238E27FC236}">
                <a16:creationId xmlns:a16="http://schemas.microsoft.com/office/drawing/2014/main" id="{9A221E44-58B9-46A5-9490-CA346132CB5C}"/>
              </a:ext>
            </a:extLst>
          </p:cNvPr>
          <p:cNvSpPr/>
          <p:nvPr/>
        </p:nvSpPr>
        <p:spPr>
          <a:xfrm>
            <a:off x="3208611"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8" name="Rechteck 17">
            <a:extLst>
              <a:ext uri="{FF2B5EF4-FFF2-40B4-BE49-F238E27FC236}">
                <a16:creationId xmlns:a16="http://schemas.microsoft.com/office/drawing/2014/main" id="{AD47E299-4458-4A63-86B6-757D4BB5A4DD}"/>
              </a:ext>
            </a:extLst>
          </p:cNvPr>
          <p:cNvSpPr/>
          <p:nvPr/>
        </p:nvSpPr>
        <p:spPr>
          <a:xfrm>
            <a:off x="6160939"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Content Placeholder 5">
            <a:extLst>
              <a:ext uri="{FF2B5EF4-FFF2-40B4-BE49-F238E27FC236}">
                <a16:creationId xmlns:a16="http://schemas.microsoft.com/office/drawing/2014/main" id="{ECDBFC88-81FF-4A70-9011-9E3AB439F95F}"/>
              </a:ext>
            </a:extLst>
          </p:cNvPr>
          <p:cNvSpPr txBox="1">
            <a:spLocks/>
          </p:cNvSpPr>
          <p:nvPr/>
        </p:nvSpPr>
        <p:spPr>
          <a:xfrm>
            <a:off x="3327763"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2. </a:t>
            </a:r>
            <a:r>
              <a:rPr lang="de-CH" sz="800" b="1" dirty="0"/>
              <a:t>Absenderzuordnung</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lang="en-US" sz="800">
                <a:solidFill>
                  <a:srgbClr val="323232"/>
                </a:solidFill>
              </a:rPr>
              <a:t>Selbst wenn die Botschaft unklar ist, sollte zumindest Ihre Marke bzw. Ihr Logo klar erkennbar sein</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2" name="Content Placeholder 5">
            <a:extLst>
              <a:ext uri="{FF2B5EF4-FFF2-40B4-BE49-F238E27FC236}">
                <a16:creationId xmlns:a16="http://schemas.microsoft.com/office/drawing/2014/main" id="{D0BB2894-C45B-454B-B84A-8633ABB27E88}"/>
              </a:ext>
            </a:extLst>
          </p:cNvPr>
          <p:cNvSpPr txBox="1">
            <a:spLocks/>
          </p:cNvSpPr>
          <p:nvPr/>
        </p:nvSpPr>
        <p:spPr>
          <a:xfrm>
            <a:off x="374203"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800" b="1" dirty="0">
                <a:solidFill>
                  <a:schemeClr val="accent5"/>
                </a:solidFill>
              </a:rPr>
              <a:t>1. </a:t>
            </a:r>
            <a:r>
              <a:rPr lang="de-CH" sz="800" b="1" dirty="0"/>
              <a:t>Distanzwirkung</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en-US" sz="800" b="0" i="0" u="none" strike="noStrike" kern="1200" cap="none" spc="0" normalizeH="0" baseline="0" noProof="0">
                <a:ln>
                  <a:noFill/>
                </a:ln>
                <a:solidFill>
                  <a:srgbClr val="323232"/>
                </a:solidFill>
                <a:effectLst/>
                <a:uLnTx/>
                <a:uFillTx/>
                <a:latin typeface="Arial"/>
                <a:ea typeface="+mn-ea"/>
                <a:cs typeface="Arial"/>
              </a:rPr>
              <a:t>Idealerweise sind Ihre Plakate auf eine Fernwirkung von 40 Meter optimiert</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3" name="Content Placeholder 5">
            <a:extLst>
              <a:ext uri="{FF2B5EF4-FFF2-40B4-BE49-F238E27FC236}">
                <a16:creationId xmlns:a16="http://schemas.microsoft.com/office/drawing/2014/main" id="{3F5620D0-A7A2-40CE-BC72-CAFE40362B28}"/>
              </a:ext>
            </a:extLst>
          </p:cNvPr>
          <p:cNvSpPr txBox="1">
            <a:spLocks/>
          </p:cNvSpPr>
          <p:nvPr/>
        </p:nvSpPr>
        <p:spPr>
          <a:xfrm>
            <a:off x="6286454"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3. </a:t>
            </a:r>
            <a:r>
              <a:rPr lang="de-CH" sz="800" b="1" dirty="0"/>
              <a:t>Anzahl der Wirkelemente</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a:ln>
                  <a:noFill/>
                </a:ln>
                <a:solidFill>
                  <a:srgbClr val="323232"/>
                </a:solidFill>
                <a:effectLst/>
                <a:uLnTx/>
                <a:uFillTx/>
                <a:latin typeface="Arial"/>
                <a:ea typeface="+mn-ea"/>
                <a:cs typeface="Arial"/>
              </a:rPr>
              <a:t>Reduzieren Sie die Menge </a:t>
            </a:r>
            <a:r>
              <a:rPr kumimoji="0" lang="de-CH" sz="800" b="0" i="0" u="none" strike="noStrike" kern="1200" cap="none" spc="0" normalizeH="0" baseline="0" noProof="0" dirty="0">
                <a:ln>
                  <a:noFill/>
                </a:ln>
                <a:solidFill>
                  <a:srgbClr val="323232"/>
                </a:solidFill>
                <a:effectLst/>
                <a:uLnTx/>
                <a:uFillTx/>
                <a:latin typeface="Arial"/>
                <a:ea typeface="+mn-ea"/>
                <a:cs typeface="Arial"/>
              </a:rPr>
              <a:t>der </a:t>
            </a:r>
            <a:r>
              <a:rPr kumimoji="0" lang="de-CH" sz="800" b="0" i="0" u="none" strike="noStrike" kern="1200" cap="none" spc="0" normalizeH="0" baseline="0" noProof="0">
                <a:ln>
                  <a:noFill/>
                </a:ln>
                <a:solidFill>
                  <a:srgbClr val="323232"/>
                </a:solidFill>
                <a:effectLst/>
                <a:uLnTx/>
                <a:uFillTx/>
                <a:latin typeface="Arial"/>
                <a:ea typeface="+mn-ea"/>
                <a:cs typeface="Arial"/>
              </a:rPr>
              <a:t>Wirkelemente für eine schnelle Erfassbarkeit auf wenige Elemente z</a:t>
            </a:r>
            <a:r>
              <a:rPr kumimoji="0" lang="de-CH" sz="800" b="0" i="0" u="none" strike="noStrike" kern="1200" cap="none" spc="0" normalizeH="0" baseline="0" noProof="0" dirty="0">
                <a:ln>
                  <a:noFill/>
                </a:ln>
                <a:solidFill>
                  <a:srgbClr val="323232"/>
                </a:solidFill>
                <a:effectLst/>
                <a:uLnTx/>
                <a:uFillTx/>
                <a:latin typeface="Arial"/>
                <a:ea typeface="+mn-ea"/>
                <a:cs typeface="Arial"/>
              </a:rPr>
              <a:t>.B. Bild, Headline, Störer und Absender</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4" name="Content Placeholder 5">
            <a:extLst>
              <a:ext uri="{FF2B5EF4-FFF2-40B4-BE49-F238E27FC236}">
                <a16:creationId xmlns:a16="http://schemas.microsoft.com/office/drawing/2014/main" id="{18EC4222-0082-4616-8FFA-BFD33FC103C8}"/>
              </a:ext>
            </a:extLst>
          </p:cNvPr>
          <p:cNvSpPr txBox="1">
            <a:spLocks/>
          </p:cNvSpPr>
          <p:nvPr/>
        </p:nvSpPr>
        <p:spPr>
          <a:xfrm>
            <a:off x="378945"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4. </a:t>
            </a:r>
            <a:r>
              <a:rPr lang="de-CH" sz="800" b="1" dirty="0"/>
              <a:t>Blickführung steuern</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a:ln>
                  <a:noFill/>
                </a:ln>
                <a:solidFill>
                  <a:srgbClr val="323232"/>
                </a:solidFill>
                <a:effectLst/>
                <a:uLnTx/>
                <a:uFillTx/>
                <a:latin typeface="Arial"/>
                <a:ea typeface="+mn-ea"/>
                <a:cs typeface="Arial"/>
              </a:rPr>
              <a:t>Ordnen Sie die Wirk-Elemente hierarchisch richtig an, und sorgen Sie für gezielte Blickführung vom Eye-Catcher </a:t>
            </a:r>
            <a:r>
              <a:rPr kumimoji="0" lang="de-CH" sz="800" b="0" i="0" u="none" strike="noStrike" kern="1200" cap="none" spc="0" normalizeH="0" baseline="0" dirty="0">
                <a:ln>
                  <a:noFill/>
                </a:ln>
                <a:solidFill>
                  <a:srgbClr val="323232"/>
                </a:solidFill>
                <a:effectLst/>
                <a:uLnTx/>
                <a:uFillTx/>
                <a:latin typeface="Arial"/>
                <a:ea typeface="+mn-ea"/>
                <a:cs typeface="Arial"/>
              </a:rPr>
              <a:t>bis zum Logo</a:t>
            </a: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5" name="Content Placeholder 5">
            <a:extLst>
              <a:ext uri="{FF2B5EF4-FFF2-40B4-BE49-F238E27FC236}">
                <a16:creationId xmlns:a16="http://schemas.microsoft.com/office/drawing/2014/main" id="{2A709E40-C412-4977-BD01-80D4BA9FA41C}"/>
              </a:ext>
            </a:extLst>
          </p:cNvPr>
          <p:cNvSpPr txBox="1">
            <a:spLocks/>
          </p:cNvSpPr>
          <p:nvPr/>
        </p:nvSpPr>
        <p:spPr>
          <a:xfrm>
            <a:off x="3327763"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800" b="1" dirty="0">
                <a:solidFill>
                  <a:schemeClr val="accent5"/>
                </a:solidFill>
              </a:rPr>
              <a:t>5. </a:t>
            </a:r>
            <a:r>
              <a:rPr lang="de-CH" sz="800" b="1" dirty="0"/>
              <a:t>Kontrastwirkung</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a:ln>
                  <a:noFill/>
                </a:ln>
                <a:solidFill>
                  <a:srgbClr val="323232"/>
                </a:solidFill>
                <a:effectLst/>
                <a:uLnTx/>
                <a:uFillTx/>
                <a:latin typeface="Arial"/>
                <a:ea typeface="+mn-ea"/>
                <a:cs typeface="Arial"/>
              </a:rPr>
              <a:t>Nutzen Sie Kontraste </a:t>
            </a:r>
            <a:r>
              <a:rPr kumimoji="0" lang="de-CH" sz="800" b="0" i="0" u="none" strike="noStrike" kern="1200" cap="none" spc="0" normalizeH="0" baseline="0" noProof="0" dirty="0">
                <a:ln>
                  <a:noFill/>
                </a:ln>
                <a:solidFill>
                  <a:srgbClr val="323232"/>
                </a:solidFill>
                <a:effectLst/>
                <a:uLnTx/>
                <a:uFillTx/>
                <a:latin typeface="Arial"/>
                <a:ea typeface="+mn-ea"/>
                <a:cs typeface="Arial"/>
              </a:rPr>
              <a:t>im Werbemittel </a:t>
            </a:r>
            <a:r>
              <a:rPr kumimoji="0" lang="de-CH" sz="800" b="0" i="0" u="none" strike="noStrike" kern="1200" cap="none" spc="0" normalizeH="0" baseline="0" noProof="0">
                <a:ln>
                  <a:noFill/>
                </a:ln>
                <a:solidFill>
                  <a:srgbClr val="323232"/>
                </a:solidFill>
                <a:effectLst/>
                <a:uLnTx/>
                <a:uFillTx/>
                <a:latin typeface="Arial"/>
                <a:ea typeface="+mn-ea"/>
                <a:cs typeface="Arial"/>
              </a:rPr>
              <a:t>und Kontraste zur Umgebung für eine schnellere und </a:t>
            </a:r>
            <a:r>
              <a:rPr kumimoji="0" lang="de-CH" sz="800" b="0" i="0" u="none" strike="noStrike" kern="1200" cap="none" spc="0" normalizeH="0" baseline="0" noProof="0" dirty="0">
                <a:ln>
                  <a:noFill/>
                </a:ln>
                <a:solidFill>
                  <a:srgbClr val="323232"/>
                </a:solidFill>
                <a:effectLst/>
                <a:uLnTx/>
                <a:uFillTx/>
                <a:latin typeface="Arial"/>
                <a:ea typeface="+mn-ea"/>
                <a:cs typeface="Arial"/>
              </a:rPr>
              <a:t>bessere </a:t>
            </a:r>
            <a:r>
              <a:rPr kumimoji="0" lang="de-CH" sz="800" b="0" i="0" u="none" strike="noStrike" kern="1200" cap="none" spc="0" normalizeH="0" baseline="0" noProof="0">
                <a:ln>
                  <a:noFill/>
                </a:ln>
                <a:solidFill>
                  <a:srgbClr val="323232"/>
                </a:solidFill>
                <a:effectLst/>
                <a:uLnTx/>
                <a:uFillTx/>
                <a:latin typeface="Arial"/>
                <a:ea typeface="+mn-ea"/>
                <a:cs typeface="Arial"/>
              </a:rPr>
              <a:t>Erfassbarkeit Ihrer Botschaft</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6" name="Content Placeholder 5">
            <a:extLst>
              <a:ext uri="{FF2B5EF4-FFF2-40B4-BE49-F238E27FC236}">
                <a16:creationId xmlns:a16="http://schemas.microsoft.com/office/drawing/2014/main" id="{D0350706-D805-41D3-817D-5B04AD8516F1}"/>
              </a:ext>
            </a:extLst>
          </p:cNvPr>
          <p:cNvSpPr txBox="1">
            <a:spLocks/>
          </p:cNvSpPr>
          <p:nvPr/>
        </p:nvSpPr>
        <p:spPr>
          <a:xfrm>
            <a:off x="6286454" y="3398830"/>
            <a:ext cx="1634920"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6. </a:t>
            </a:r>
            <a:r>
              <a:rPr lang="de-CH" sz="800" b="1" dirty="0"/>
              <a:t>DOOH Bewegtbild-Spots </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dirty="0">
                <a:ln>
                  <a:noFill/>
                </a:ln>
                <a:solidFill>
                  <a:srgbClr val="323232"/>
                </a:solidFill>
                <a:effectLst/>
                <a:uLnTx/>
                <a:uFillTx/>
                <a:latin typeface="Arial"/>
                <a:ea typeface="+mn-ea"/>
                <a:cs typeface="Arial"/>
              </a:rPr>
              <a:t>Denken Sie in Begegnungs-Sequenzen. Sorgen Sie dafür, dass jede Sekunde im Minimum den Absender und wenn möglich eine Schlüsselbotschaft zeigt</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pic>
        <p:nvPicPr>
          <p:cNvPr id="9" name="Grafik 8">
            <a:extLst>
              <a:ext uri="{FF2B5EF4-FFF2-40B4-BE49-F238E27FC236}">
                <a16:creationId xmlns:a16="http://schemas.microsoft.com/office/drawing/2014/main" id="{69D23159-61CC-44FF-8F8D-2A49CC8D7011}"/>
              </a:ext>
            </a:extLst>
          </p:cNvPr>
          <p:cNvPicPr>
            <a:picLocks noChangeAspect="1"/>
          </p:cNvPicPr>
          <p:nvPr/>
        </p:nvPicPr>
        <p:blipFill>
          <a:blip r:embed="rId5"/>
          <a:stretch>
            <a:fillRect/>
          </a:stretch>
        </p:blipFill>
        <p:spPr>
          <a:xfrm>
            <a:off x="5051482" y="1282904"/>
            <a:ext cx="952984" cy="1579341"/>
          </a:xfrm>
          <a:prstGeom prst="rect">
            <a:avLst/>
          </a:prstGeom>
        </p:spPr>
      </p:pic>
      <p:pic>
        <p:nvPicPr>
          <p:cNvPr id="11" name="Grafik 10">
            <a:extLst>
              <a:ext uri="{FF2B5EF4-FFF2-40B4-BE49-F238E27FC236}">
                <a16:creationId xmlns:a16="http://schemas.microsoft.com/office/drawing/2014/main" id="{F829ADFD-88F5-45B6-AC09-7C414986CA6E}"/>
              </a:ext>
            </a:extLst>
          </p:cNvPr>
          <p:cNvPicPr>
            <a:picLocks noChangeAspect="1"/>
          </p:cNvPicPr>
          <p:nvPr/>
        </p:nvPicPr>
        <p:blipFill>
          <a:blip r:embed="rId6"/>
          <a:stretch>
            <a:fillRect/>
          </a:stretch>
        </p:blipFill>
        <p:spPr>
          <a:xfrm>
            <a:off x="2104705" y="3118666"/>
            <a:ext cx="952984" cy="1579341"/>
          </a:xfrm>
          <a:prstGeom prst="rect">
            <a:avLst/>
          </a:prstGeom>
        </p:spPr>
      </p:pic>
      <p:pic>
        <p:nvPicPr>
          <p:cNvPr id="12" name="Grafik 11">
            <a:extLst>
              <a:ext uri="{FF2B5EF4-FFF2-40B4-BE49-F238E27FC236}">
                <a16:creationId xmlns:a16="http://schemas.microsoft.com/office/drawing/2014/main" id="{1E921446-C148-492F-A557-C5BDF04AED2C}"/>
              </a:ext>
            </a:extLst>
          </p:cNvPr>
          <p:cNvPicPr>
            <a:picLocks noChangeAspect="1"/>
          </p:cNvPicPr>
          <p:nvPr/>
        </p:nvPicPr>
        <p:blipFill>
          <a:blip r:embed="rId7"/>
          <a:stretch>
            <a:fillRect/>
          </a:stretch>
        </p:blipFill>
        <p:spPr>
          <a:xfrm>
            <a:off x="5066412" y="3113791"/>
            <a:ext cx="952984" cy="1579341"/>
          </a:xfrm>
          <a:prstGeom prst="rect">
            <a:avLst/>
          </a:prstGeom>
        </p:spPr>
      </p:pic>
      <p:pic>
        <p:nvPicPr>
          <p:cNvPr id="32" name="Grafik 31" descr="Ein Bild, das Platz enthält.&#10;&#10;Automatisch generierte Beschreibung">
            <a:extLst>
              <a:ext uri="{FF2B5EF4-FFF2-40B4-BE49-F238E27FC236}">
                <a16:creationId xmlns:a16="http://schemas.microsoft.com/office/drawing/2014/main" id="{2FCA04AC-85CE-461A-B845-EEF199AFD808}"/>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062917" y="2990767"/>
            <a:ext cx="840080" cy="1684853"/>
          </a:xfrm>
          <a:prstGeom prst="rect">
            <a:avLst/>
          </a:prstGeom>
        </p:spPr>
      </p:pic>
      <p:pic>
        <p:nvPicPr>
          <p:cNvPr id="33" name="Burger_gut">
            <a:hlinkClick r:id="" action="ppaction://media"/>
            <a:extLst>
              <a:ext uri="{FF2B5EF4-FFF2-40B4-BE49-F238E27FC236}">
                <a16:creationId xmlns:a16="http://schemas.microsoft.com/office/drawing/2014/main" id="{EE23747E-5140-40E5-AA27-7E7764C7CE01}"/>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8136348" y="3070697"/>
            <a:ext cx="684430" cy="1216432"/>
          </a:xfrm>
          <a:prstGeom prst="rect">
            <a:avLst/>
          </a:prstGeom>
        </p:spPr>
      </p:pic>
      <p:pic>
        <p:nvPicPr>
          <p:cNvPr id="3" name="Grafik 2">
            <a:extLst>
              <a:ext uri="{FF2B5EF4-FFF2-40B4-BE49-F238E27FC236}">
                <a16:creationId xmlns:a16="http://schemas.microsoft.com/office/drawing/2014/main" id="{2F0B311F-8BCB-43D7-9FD3-CACDCCBC7B50}"/>
              </a:ext>
            </a:extLst>
          </p:cNvPr>
          <p:cNvPicPr>
            <a:picLocks noChangeAspect="1"/>
          </p:cNvPicPr>
          <p:nvPr/>
        </p:nvPicPr>
        <p:blipFill>
          <a:blip r:embed="rId10"/>
          <a:stretch>
            <a:fillRect/>
          </a:stretch>
        </p:blipFill>
        <p:spPr>
          <a:xfrm>
            <a:off x="2102721" y="1290253"/>
            <a:ext cx="944114" cy="1564641"/>
          </a:xfrm>
          <a:prstGeom prst="rect">
            <a:avLst/>
          </a:prstGeom>
        </p:spPr>
      </p:pic>
      <p:pic>
        <p:nvPicPr>
          <p:cNvPr id="4" name="Grafik 3">
            <a:extLst>
              <a:ext uri="{FF2B5EF4-FFF2-40B4-BE49-F238E27FC236}">
                <a16:creationId xmlns:a16="http://schemas.microsoft.com/office/drawing/2014/main" id="{97C6239F-1225-40FC-90AA-F24217889410}"/>
              </a:ext>
            </a:extLst>
          </p:cNvPr>
          <p:cNvPicPr>
            <a:picLocks noChangeAspect="1"/>
          </p:cNvPicPr>
          <p:nvPr/>
        </p:nvPicPr>
        <p:blipFill>
          <a:blip r:embed="rId11"/>
          <a:stretch>
            <a:fillRect/>
          </a:stretch>
        </p:blipFill>
        <p:spPr>
          <a:xfrm>
            <a:off x="8025199" y="1288742"/>
            <a:ext cx="942958" cy="1562726"/>
          </a:xfrm>
          <a:prstGeom prst="rect">
            <a:avLst/>
          </a:prstGeom>
        </p:spPr>
      </p:pic>
      <p:pic>
        <p:nvPicPr>
          <p:cNvPr id="27" name="Picture 8" descr="Zahlen - Kostenlose weihnachten Icons">
            <a:extLst>
              <a:ext uri="{FF2B5EF4-FFF2-40B4-BE49-F238E27FC236}">
                <a16:creationId xmlns:a16="http://schemas.microsoft.com/office/drawing/2014/main" id="{6B35E502-FC74-4323-8B2F-F10195AA2329}"/>
              </a:ext>
            </a:extLst>
          </p:cNvPr>
          <p:cNvPicPr>
            <a:picLocks noChangeAspect="1" noChangeArrowheads="1"/>
          </p:cNvPicPr>
          <p:nvPr/>
        </p:nvPicPr>
        <p:blipFill>
          <a:blip r:embed="rId12">
            <a:biLevel thresh="75000"/>
            <a:extLst>
              <a:ext uri="{28A0092B-C50C-407E-A947-70E740481C1C}">
                <a14:useLocalDpi xmlns:a14="http://schemas.microsoft.com/office/drawing/2010/main" val="0"/>
              </a:ext>
            </a:extLst>
          </a:blip>
          <a:srcRect/>
          <a:stretch>
            <a:fillRect/>
          </a:stretch>
        </p:blipFill>
        <p:spPr bwMode="auto">
          <a:xfrm>
            <a:off x="6293362" y="2349125"/>
            <a:ext cx="159040" cy="15904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Fernglas - Kostenlose werkzeuge und utensilien Icons">
            <a:extLst>
              <a:ext uri="{FF2B5EF4-FFF2-40B4-BE49-F238E27FC236}">
                <a16:creationId xmlns:a16="http://schemas.microsoft.com/office/drawing/2014/main" id="{12E217A2-E967-4F4D-A0A4-D9081FDE0C09}"/>
              </a:ext>
            </a:extLst>
          </p:cNvPr>
          <p:cNvPicPr>
            <a:picLocks noChangeAspect="1" noChangeArrowheads="1"/>
          </p:cNvPicPr>
          <p:nvPr/>
        </p:nvPicPr>
        <p:blipFill>
          <a:blip r:embed="rId13">
            <a:biLevel thresh="75000"/>
            <a:extLst>
              <a:ext uri="{28A0092B-C50C-407E-A947-70E740481C1C}">
                <a14:useLocalDpi xmlns:a14="http://schemas.microsoft.com/office/drawing/2010/main" val="0"/>
              </a:ext>
            </a:extLst>
          </a:blip>
          <a:srcRect/>
          <a:stretch>
            <a:fillRect/>
          </a:stretch>
        </p:blipFill>
        <p:spPr bwMode="auto">
          <a:xfrm>
            <a:off x="353335" y="2352166"/>
            <a:ext cx="213237" cy="21323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sender Icon - Free PNG &amp; SVG 545476 - Noun Project">
            <a:extLst>
              <a:ext uri="{FF2B5EF4-FFF2-40B4-BE49-F238E27FC236}">
                <a16:creationId xmlns:a16="http://schemas.microsoft.com/office/drawing/2014/main" id="{BA63AA56-E14C-4D39-BE6B-19D7FDC16AFA}"/>
              </a:ext>
            </a:extLst>
          </p:cNvPr>
          <p:cNvPicPr>
            <a:picLocks noChangeAspect="1" noChangeArrowheads="1"/>
          </p:cNvPicPr>
          <p:nvPr/>
        </p:nvPicPr>
        <p:blipFill>
          <a:blip r:embed="rId14">
            <a:biLevel thresh="75000"/>
            <a:extLst>
              <a:ext uri="{28A0092B-C50C-407E-A947-70E740481C1C}">
                <a14:useLocalDpi xmlns:a14="http://schemas.microsoft.com/office/drawing/2010/main" val="0"/>
              </a:ext>
            </a:extLst>
          </a:blip>
          <a:srcRect/>
          <a:stretch>
            <a:fillRect/>
          </a:stretch>
        </p:blipFill>
        <p:spPr bwMode="auto">
          <a:xfrm>
            <a:off x="3290522" y="2333526"/>
            <a:ext cx="263209" cy="26320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Hand Icon - Free PNG &amp; SVG 4607 - Noun Project">
            <a:extLst>
              <a:ext uri="{FF2B5EF4-FFF2-40B4-BE49-F238E27FC236}">
                <a16:creationId xmlns:a16="http://schemas.microsoft.com/office/drawing/2014/main" id="{F5C863E6-3C01-4A43-A6DF-C288CF009732}"/>
              </a:ext>
            </a:extLst>
          </p:cNvPr>
          <p:cNvPicPr>
            <a:picLocks noChangeAspect="1" noChangeArrowheads="1"/>
          </p:cNvPicPr>
          <p:nvPr/>
        </p:nvPicPr>
        <p:blipFill>
          <a:blip r:embed="rId15">
            <a:biLevel thresh="75000"/>
            <a:extLst>
              <a:ext uri="{28A0092B-C50C-407E-A947-70E740481C1C}">
                <a14:useLocalDpi xmlns:a14="http://schemas.microsoft.com/office/drawing/2010/main" val="0"/>
              </a:ext>
            </a:extLst>
          </a:blip>
          <a:srcRect/>
          <a:stretch>
            <a:fillRect/>
          </a:stretch>
        </p:blipFill>
        <p:spPr bwMode="auto">
          <a:xfrm>
            <a:off x="6220465" y="2361378"/>
            <a:ext cx="283912" cy="28391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Auge - Kostenlose gesten Icons">
            <a:extLst>
              <a:ext uri="{FF2B5EF4-FFF2-40B4-BE49-F238E27FC236}">
                <a16:creationId xmlns:a16="http://schemas.microsoft.com/office/drawing/2014/main" id="{C03705A2-505D-447C-B4CF-C0A95ACD0408}"/>
              </a:ext>
            </a:extLst>
          </p:cNvPr>
          <p:cNvPicPr>
            <a:picLocks noChangeAspect="1" noChangeArrowheads="1"/>
          </p:cNvPicPr>
          <p:nvPr/>
        </p:nvPicPr>
        <p:blipFill>
          <a:blip r:embed="rId16">
            <a:biLevel thresh="75000"/>
            <a:extLst>
              <a:ext uri="{28A0092B-C50C-407E-A947-70E740481C1C}">
                <a14:useLocalDpi xmlns:a14="http://schemas.microsoft.com/office/drawing/2010/main" val="0"/>
              </a:ext>
            </a:extLst>
          </a:blip>
          <a:srcRect/>
          <a:stretch>
            <a:fillRect/>
          </a:stretch>
        </p:blipFill>
        <p:spPr bwMode="auto">
          <a:xfrm>
            <a:off x="317998" y="4136348"/>
            <a:ext cx="283913" cy="283913"/>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12" descr="Helligkeit und kontrast | Kostenlose Icon">
            <a:extLst>
              <a:ext uri="{FF2B5EF4-FFF2-40B4-BE49-F238E27FC236}">
                <a16:creationId xmlns:a16="http://schemas.microsoft.com/office/drawing/2014/main" id="{1678A48F-994B-4F4B-98A0-0CF5BD6F3569}"/>
              </a:ext>
            </a:extLst>
          </p:cNvPr>
          <p:cNvPicPr>
            <a:picLocks noChangeAspect="1" noChangeArrowheads="1"/>
          </p:cNvPicPr>
          <p:nvPr/>
        </p:nvPicPr>
        <p:blipFill>
          <a:blip r:embed="rId17">
            <a:biLevel thresh="75000"/>
            <a:extLst>
              <a:ext uri="{28A0092B-C50C-407E-A947-70E740481C1C}">
                <a14:useLocalDpi xmlns:a14="http://schemas.microsoft.com/office/drawing/2010/main" val="0"/>
              </a:ext>
            </a:extLst>
          </a:blip>
          <a:srcRect/>
          <a:stretch>
            <a:fillRect/>
          </a:stretch>
        </p:blipFill>
        <p:spPr bwMode="auto">
          <a:xfrm>
            <a:off x="3273900" y="4102429"/>
            <a:ext cx="266968" cy="266968"/>
          </a:xfrm>
          <a:prstGeom prst="rect">
            <a:avLst/>
          </a:prstGeom>
          <a:noFill/>
          <a:extLst>
            <a:ext uri="{909E8E84-426E-40DD-AFC4-6F175D3DCCD1}">
              <a14:hiddenFill xmlns:a14="http://schemas.microsoft.com/office/drawing/2010/main">
                <a:solidFill>
                  <a:srgbClr val="FFFFFF"/>
                </a:solidFill>
              </a14:hiddenFill>
            </a:ext>
          </a:extLst>
        </p:spPr>
      </p:pic>
      <p:pic>
        <p:nvPicPr>
          <p:cNvPr id="36" name="Grafik 35" descr="Ein Bild, das Platz enthält.&#10;&#10;Automatisch generierte Beschreibung">
            <a:extLst>
              <a:ext uri="{FF2B5EF4-FFF2-40B4-BE49-F238E27FC236}">
                <a16:creationId xmlns:a16="http://schemas.microsoft.com/office/drawing/2014/main" id="{BD5E7E56-3767-4589-B538-2102DF32A832}"/>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281309" y="3992934"/>
            <a:ext cx="162224" cy="325354"/>
          </a:xfrm>
          <a:prstGeom prst="rect">
            <a:avLst/>
          </a:prstGeom>
        </p:spPr>
      </p:pic>
    </p:spTree>
    <p:extLst>
      <p:ext uri="{BB962C8B-B14F-4D97-AF65-F5344CB8AC3E}">
        <p14:creationId xmlns:p14="http://schemas.microsoft.com/office/powerpoint/2010/main" val="3808886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3"/>
                                        </p:tgtEl>
                                      </p:cBhvr>
                                    </p:cmd>
                                  </p:childTnLst>
                                </p:cTn>
                              </p:par>
                            </p:childTnLst>
                          </p:cTn>
                        </p:par>
                      </p:childTnLst>
                    </p:cTn>
                  </p:par>
                </p:childTnLst>
              </p:cTn>
              <p:nextCondLst>
                <p:cond evt="onClick" delay="0">
                  <p:tgtEl>
                    <p:spTgt spid="33"/>
                  </p:tgtEl>
                </p:cond>
              </p:nextCondLst>
            </p:seq>
            <p:video>
              <p:cMediaNode vol="80000">
                <p:cTn id="12" repeatCount="indefinite" fill="hold" display="0">
                  <p:stCondLst>
                    <p:cond delay="indefinite"/>
                  </p:stCondLst>
                </p:cTn>
                <p:tgtEl>
                  <p:spTgt spid="33"/>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446C3A-B852-48E5-9DF2-7DB5ADC8EC94}"/>
              </a:ext>
            </a:extLst>
          </p:cNvPr>
          <p:cNvSpPr>
            <a:spLocks noGrp="1"/>
          </p:cNvSpPr>
          <p:nvPr>
            <p:ph type="title"/>
          </p:nvPr>
        </p:nvSpPr>
        <p:spPr>
          <a:solidFill>
            <a:schemeClr val="bg2">
              <a:alpha val="35000"/>
            </a:schemeClr>
          </a:solidFill>
        </p:spPr>
        <p:txBody>
          <a:bodyPr/>
          <a:lstStyle/>
          <a:p>
            <a:r>
              <a:rPr lang="de-CH" dirty="0"/>
              <a:t>Gemeinsam noch erfolgreicher.</a:t>
            </a:r>
          </a:p>
        </p:txBody>
      </p:sp>
      <p:sp>
        <p:nvSpPr>
          <p:cNvPr id="4" name="Titel 4">
            <a:extLst>
              <a:ext uri="{FF2B5EF4-FFF2-40B4-BE49-F238E27FC236}">
                <a16:creationId xmlns:a16="http://schemas.microsoft.com/office/drawing/2014/main" id="{E79DD3A9-1788-4C0E-A274-3FD8A920C32B}"/>
              </a:ext>
            </a:extLst>
          </p:cNvPr>
          <p:cNvSpPr txBox="1">
            <a:spLocks/>
          </p:cNvSpPr>
          <p:nvPr/>
        </p:nvSpPr>
        <p:spPr>
          <a:xfrm>
            <a:off x="328430" y="3078862"/>
            <a:ext cx="4370205" cy="1660731"/>
          </a:xfrm>
          <a:prstGeom prst="rect">
            <a:avLst/>
          </a:prstGeom>
          <a:noFill/>
          <a:ln>
            <a:noFill/>
          </a:ln>
        </p:spPr>
        <p:txBody>
          <a:bodyPr vert="horz" lIns="0" tIns="0" rIns="0" bIns="0" rtlCol="0" anchor="t">
            <a:noAutofit/>
          </a:bodyPr>
          <a:lstStyle>
            <a:lvl1pPr algn="l" defTabSz="477317" rtl="0" eaLnBrk="1" latinLnBrk="0" hangingPunct="1">
              <a:spcBef>
                <a:spcPct val="0"/>
              </a:spcBef>
              <a:buNone/>
              <a:defRPr sz="4000" b="0" kern="1200" cap="none">
                <a:solidFill>
                  <a:schemeClr val="accent5"/>
                </a:solidFill>
                <a:latin typeface="Arial"/>
                <a:ea typeface="+mj-ea"/>
                <a:cs typeface="Arial"/>
              </a:defRPr>
            </a:lvl1pPr>
          </a:lstStyle>
          <a:p>
            <a:r>
              <a:rPr lang="de-CH" sz="1200" b="1">
                <a:solidFill>
                  <a:schemeClr val="bg1"/>
                </a:solidFill>
              </a:rPr>
              <a:t>APG</a:t>
            </a:r>
            <a:r>
              <a:rPr lang="de-CH" sz="1200" b="1" dirty="0">
                <a:solidFill>
                  <a:schemeClr val="bg1"/>
                </a:solidFill>
              </a:rPr>
              <a:t>|SGA</a:t>
            </a:r>
            <a:r>
              <a:rPr lang="de-CH" sz="1200" dirty="0">
                <a:solidFill>
                  <a:schemeClr val="bg1"/>
                </a:solidFill>
              </a:rPr>
              <a:t>, Allgemeine Plakatgesellschaft AG</a:t>
            </a:r>
            <a:br>
              <a:rPr lang="de-CH" sz="1200">
                <a:solidFill>
                  <a:schemeClr val="bg1"/>
                </a:solidFill>
              </a:rPr>
            </a:br>
            <a:r>
              <a:rPr lang="de-CH" sz="1200">
                <a:solidFill>
                  <a:schemeClr val="bg1"/>
                </a:solidFill>
              </a:rPr>
              <a:t>Giesshübelstrasse 4</a:t>
            </a:r>
          </a:p>
          <a:p>
            <a:r>
              <a:rPr lang="de-CH" sz="1200">
                <a:solidFill>
                  <a:schemeClr val="bg1"/>
                </a:solidFill>
              </a:rPr>
              <a:t>8027 Zürich</a:t>
            </a:r>
            <a:br>
              <a:rPr lang="de-CH" sz="1200">
                <a:solidFill>
                  <a:schemeClr val="bg1"/>
                </a:solidFill>
              </a:rPr>
            </a:br>
            <a:br>
              <a:rPr lang="de-CH" sz="1200" dirty="0">
                <a:solidFill>
                  <a:schemeClr val="bg1"/>
                </a:solidFill>
              </a:rPr>
            </a:br>
            <a:r>
              <a:rPr lang="de-CH" sz="1200" dirty="0">
                <a:solidFill>
                  <a:schemeClr val="bg1"/>
                </a:solidFill>
              </a:rPr>
              <a:t>www.apgsga.ch</a:t>
            </a:r>
            <a:br>
              <a:rPr lang="de-CH" sz="1200" dirty="0">
                <a:solidFill>
                  <a:schemeClr val="bg1"/>
                </a:solidFill>
              </a:rPr>
            </a:br>
            <a:endParaRPr lang="de-DE" sz="1200" dirty="0">
              <a:solidFill>
                <a:schemeClr val="bg1"/>
              </a:solidFill>
            </a:endParaRPr>
          </a:p>
        </p:txBody>
      </p:sp>
    </p:spTree>
    <p:extLst>
      <p:ext uri="{BB962C8B-B14F-4D97-AF65-F5344CB8AC3E}">
        <p14:creationId xmlns:p14="http://schemas.microsoft.com/office/powerpoint/2010/main" val="139394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2.xml><?xml version="1.0" encoding="utf-8"?>
<a:theme xmlns:a="http://schemas.openxmlformats.org/drawingml/2006/main" name="1_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Präsentation_Corporporate</Template>
  <TotalTime>0</TotalTime>
  <Words>1555</Words>
  <Application>Microsoft Office PowerPoint</Application>
  <PresentationFormat>Bildschirmpräsentation (16:9)</PresentationFormat>
  <Paragraphs>177</Paragraphs>
  <Slides>28</Slides>
  <Notes>2</Notes>
  <HiddenSlides>0</HiddenSlides>
  <MMClips>4</MMClips>
  <ScaleCrop>false</ScaleCrop>
  <HeadingPairs>
    <vt:vector size="6" baseType="variant">
      <vt:variant>
        <vt:lpstr>Verwendete Schriftarten</vt:lpstr>
      </vt:variant>
      <vt:variant>
        <vt:i4>3</vt:i4>
      </vt:variant>
      <vt:variant>
        <vt:lpstr>Design</vt:lpstr>
      </vt:variant>
      <vt:variant>
        <vt:i4>2</vt:i4>
      </vt:variant>
      <vt:variant>
        <vt:lpstr>Folientitel</vt:lpstr>
      </vt:variant>
      <vt:variant>
        <vt:i4>28</vt:i4>
      </vt:variant>
    </vt:vector>
  </HeadingPairs>
  <TitlesOfParts>
    <vt:vector size="33" baseType="lpstr">
      <vt:lpstr>Arial</vt:lpstr>
      <vt:lpstr>Calibri</vt:lpstr>
      <vt:lpstr>Symbol</vt:lpstr>
      <vt:lpstr>Präsentation_Corporporate</vt:lpstr>
      <vt:lpstr>1_Präsentation_Corporporate</vt:lpstr>
      <vt:lpstr>APG|SGA Gestaltungs-Tutorial Modul I «Basic» Aussenwerbung wirksam gestalten  Stand November 2022</vt:lpstr>
      <vt:lpstr>Übersicht der Gestaltungs-Tutorials</vt:lpstr>
      <vt:lpstr>Inhaltsverzeichnis «Basic» </vt:lpstr>
      <vt:lpstr>«Der grösste Hebel zur Steigerung der Werbewirkung liegt in der Kreation.»</vt:lpstr>
      <vt:lpstr>Das Grundverständnis</vt:lpstr>
      <vt:lpstr>Inhaltsverzeichnis «Basic»  </vt:lpstr>
      <vt:lpstr>Die 6 Basisregeln</vt:lpstr>
      <vt:lpstr>Regel 1 Distanzwirkung</vt:lpstr>
      <vt:lpstr>Distanzwirkung nutzen Gute Plakate wirken auch aus grosser Entfernung</vt:lpstr>
      <vt:lpstr>Distanzwirkung nutzen</vt:lpstr>
      <vt:lpstr>Regel 2 Absenderzuordnung</vt:lpstr>
      <vt:lpstr>Absenderzuordnung Die Absender-Information ist das wichtigste Element Ihrer Werbebotschaft</vt:lpstr>
      <vt:lpstr>Absenderzuordnung</vt:lpstr>
      <vt:lpstr>Regel 3 Anzahl der Wirkelemente</vt:lpstr>
      <vt:lpstr>Anzahl der Wirkelemente Die Menge an Elementen hat einen grossen Einfluss auf die Geschwindigkeit der Informationsaufnahme</vt:lpstr>
      <vt:lpstr>Anzahl der Wirkelemente</vt:lpstr>
      <vt:lpstr>Regel 4 Blickführung</vt:lpstr>
      <vt:lpstr>Blickführung Der Domino-Effekt: das Auge springt immer in die Nähe des zuvor fixierten Elements</vt:lpstr>
      <vt:lpstr>Blickführung</vt:lpstr>
      <vt:lpstr>Regel 5 Kontrastwirkung</vt:lpstr>
      <vt:lpstr>Kontrastwirkung Farben und Kontraste erhöhen die Prägnanz und Fernwirkung</vt:lpstr>
      <vt:lpstr>Kontrastwirkung</vt:lpstr>
      <vt:lpstr>Extra: Regel 6 DOOH Bewegtbild-Spots</vt:lpstr>
      <vt:lpstr>DOOH Bewegtbild-Spots Digital Out of Home-Spots müssen in jedem Augenblick wirken </vt:lpstr>
      <vt:lpstr> DOOH Bewegtbild-Spots </vt:lpstr>
      <vt:lpstr>Inhaltsverzeichnis «Basic»</vt:lpstr>
      <vt:lpstr>Die 6 Basisregeln im Überblick</vt:lpstr>
      <vt:lpstr>Gemeinsam noch erfolgreicher.</vt:lpstr>
    </vt:vector>
  </TitlesOfParts>
  <Company>Allgemeine Plakatgesellschaft AG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dc:title>
  <dc:creator>Nico Munz</dc:creator>
  <cp:lastModifiedBy>Bachmann Céline ceb</cp:lastModifiedBy>
  <cp:revision>201</cp:revision>
  <cp:lastPrinted>2022-02-21T16:18:11Z</cp:lastPrinted>
  <dcterms:created xsi:type="dcterms:W3CDTF">2021-02-19T09:21:13Z</dcterms:created>
  <dcterms:modified xsi:type="dcterms:W3CDTF">2023-01-25T09:10:52Z</dcterms:modified>
</cp:coreProperties>
</file>