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31"/>
  </p:notesMasterIdLst>
  <p:handoutMasterIdLst>
    <p:handoutMasterId r:id="rId32"/>
  </p:handoutMasterIdLst>
  <p:sldIdLst>
    <p:sldId id="258" r:id="rId3"/>
    <p:sldId id="394" r:id="rId4"/>
    <p:sldId id="425" r:id="rId5"/>
    <p:sldId id="1301" r:id="rId6"/>
    <p:sldId id="428" r:id="rId7"/>
    <p:sldId id="1303" r:id="rId8"/>
    <p:sldId id="436" r:id="rId9"/>
    <p:sldId id="259" r:id="rId10"/>
    <p:sldId id="383" r:id="rId11"/>
    <p:sldId id="435" r:id="rId12"/>
    <p:sldId id="372" r:id="rId13"/>
    <p:sldId id="448" r:id="rId14"/>
    <p:sldId id="437" r:id="rId15"/>
    <p:sldId id="373" r:id="rId16"/>
    <p:sldId id="431" r:id="rId17"/>
    <p:sldId id="438" r:id="rId18"/>
    <p:sldId id="374" r:id="rId19"/>
    <p:sldId id="387" r:id="rId20"/>
    <p:sldId id="439" r:id="rId21"/>
    <p:sldId id="376" r:id="rId22"/>
    <p:sldId id="440" r:id="rId23"/>
    <p:sldId id="441" r:id="rId24"/>
    <p:sldId id="392" r:id="rId25"/>
    <p:sldId id="442" r:id="rId26"/>
    <p:sldId id="443" r:id="rId27"/>
    <p:sldId id="1304" r:id="rId28"/>
    <p:sldId id="447" r:id="rId29"/>
    <p:sldId id="449" r:id="rId30"/>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394"/>
          </p14:sldIdLst>
        </p14:section>
        <p14:section name="Ausgangslage" id="{183023F9-4261-4B38-9E04-22A13A3D4F3A}">
          <p14:sldIdLst>
            <p14:sldId id="425"/>
            <p14:sldId id="1301"/>
            <p14:sldId id="428"/>
          </p14:sldIdLst>
        </p14:section>
        <p14:section name="Die 6 Basisregeln" id="{A88CDAAF-9907-4121-97B0-D97F0C112F52}">
          <p14:sldIdLst>
            <p14:sldId id="1303"/>
            <p14:sldId id="436"/>
          </p14:sldIdLst>
        </p14:section>
        <p14:section name="1 Distanzwirkung" id="{E5002BB0-1CB7-4C63-A6E7-C410AED2D29D}">
          <p14:sldIdLst>
            <p14:sldId id="259"/>
            <p14:sldId id="383"/>
            <p14:sldId id="435"/>
          </p14:sldIdLst>
        </p14:section>
        <p14:section name="2 Absenderzuordnung" id="{6C55F5F5-5060-4F72-ABB6-F0E5EAB31875}">
          <p14:sldIdLst>
            <p14:sldId id="372"/>
            <p14:sldId id="448"/>
            <p14:sldId id="437"/>
          </p14:sldIdLst>
        </p14:section>
        <p14:section name="3 Anzahl der Wirkelemente" id="{E8158CFB-199D-4FEE-9715-AF939BC664F5}">
          <p14:sldIdLst>
            <p14:sldId id="373"/>
            <p14:sldId id="431"/>
            <p14:sldId id="438"/>
          </p14:sldIdLst>
        </p14:section>
        <p14:section name="4 Blickführung" id="{DBD32EDE-6CF0-4E83-BD7E-783A9701D2A2}">
          <p14:sldIdLst>
            <p14:sldId id="374"/>
            <p14:sldId id="387"/>
            <p14:sldId id="439"/>
          </p14:sldIdLst>
        </p14:section>
        <p14:section name="5 Kontrastwirkung" id="{23F8F748-A86D-4315-A140-DB57889612C4}">
          <p14:sldIdLst>
            <p14:sldId id="376"/>
            <p14:sldId id="440"/>
            <p14:sldId id="441"/>
          </p14:sldIdLst>
        </p14:section>
        <p14:section name="6 Extra: DOOH Bewegtbild-Spots" id="{CEC5F20D-73B5-4807-8A48-15C6EB1C6D2F}">
          <p14:sldIdLst>
            <p14:sldId id="392"/>
            <p14:sldId id="442"/>
            <p14:sldId id="443"/>
          </p14:sldIdLst>
        </p14:section>
        <p14:section name="Zusammenfassung" id="{9FF804C9-4CCB-4843-8C29-AF19B9A56D2C}">
          <p14:sldIdLst>
            <p14:sldId id="1304"/>
            <p14:sldId id="447"/>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141E"/>
    <a:srgbClr val="414042"/>
    <a:srgbClr val="F9FF09"/>
    <a:srgbClr val="FFC729"/>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819" autoAdjust="0"/>
    <p:restoredTop sz="94533" autoAdjust="0"/>
  </p:normalViewPr>
  <p:slideViewPr>
    <p:cSldViewPr>
      <p:cViewPr varScale="1">
        <p:scale>
          <a:sx n="120" d="100"/>
          <a:sy n="120" d="100"/>
        </p:scale>
        <p:origin x="108" y="534"/>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https://www.augentagesklinik-spreebogen.de/de/das-auge#:~:text=Das%20Auge%20ist%20ein%20sehr,Netzhaut)%20ein%20scharfes%20Bild%20entsteht.</a:t>
            </a:r>
          </a:p>
        </p:txBody>
      </p:sp>
      <p:sp>
        <p:nvSpPr>
          <p:cNvPr id="4" name="Foliennummernplatzhalter 3"/>
          <p:cNvSpPr>
            <a:spLocks noGrp="1"/>
          </p:cNvSpPr>
          <p:nvPr>
            <p:ph type="sldNum" sz="quarter" idx="5"/>
          </p:nvPr>
        </p:nvSpPr>
        <p:spPr/>
        <p:txBody>
          <a:bodyPr/>
          <a:lstStyle/>
          <a:p>
            <a:fld id="{21DB8195-CA79-894E-876D-5DC0665E8EF2}" type="slidenum">
              <a:rPr lang="de-DE" smtClean="0"/>
              <a:t>5</a:t>
            </a:fld>
            <a:endParaRPr lang="de-DE"/>
          </a:p>
        </p:txBody>
      </p:sp>
    </p:spTree>
    <p:extLst>
      <p:ext uri="{BB962C8B-B14F-4D97-AF65-F5344CB8AC3E}">
        <p14:creationId xmlns:p14="http://schemas.microsoft.com/office/powerpoint/2010/main" val="2227245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https://invidis.de/2022/11/media-frankfurt-so-funktioniert-gute-flughafenwerbung/</a:t>
            </a:r>
          </a:p>
        </p:txBody>
      </p:sp>
      <p:sp>
        <p:nvSpPr>
          <p:cNvPr id="4" name="Foliennummernplatzhalter 3"/>
          <p:cNvSpPr>
            <a:spLocks noGrp="1"/>
          </p:cNvSpPr>
          <p:nvPr>
            <p:ph type="sldNum" sz="quarter" idx="5"/>
          </p:nvPr>
        </p:nvSpPr>
        <p:spPr/>
        <p:txBody>
          <a:bodyPr/>
          <a:lstStyle/>
          <a:p>
            <a:fld id="{21DB8195-CA79-894E-876D-5DC0665E8EF2}" type="slidenum">
              <a:rPr lang="de-DE" smtClean="0"/>
              <a:t>25</a:t>
            </a:fld>
            <a:endParaRPr lang="de-DE"/>
          </a:p>
        </p:txBody>
      </p:sp>
    </p:spTree>
    <p:extLst>
      <p:ext uri="{BB962C8B-B14F-4D97-AF65-F5344CB8AC3E}">
        <p14:creationId xmlns:p14="http://schemas.microsoft.com/office/powerpoint/2010/main" val="1752570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44.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48.png"/><Relationship Id="rId5" Type="http://schemas.openxmlformats.org/officeDocument/2006/relationships/image" Target="../media/image16.png"/><Relationship Id="rId10" Type="http://schemas.openxmlformats.org/officeDocument/2006/relationships/image" Target="../media/image47.png"/><Relationship Id="rId4" Type="http://schemas.openxmlformats.org/officeDocument/2006/relationships/image" Target="../media/image12.png"/><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8.png"/><Relationship Id="rId7" Type="http://schemas.openxmlformats.org/officeDocument/2006/relationships/image" Target="../media/image52.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5.png"/><Relationship Id="rId4" Type="http://schemas.openxmlformats.org/officeDocument/2006/relationships/image" Target="../media/image16.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57.png"/><Relationship Id="rId3" Type="http://schemas.microsoft.com/office/2007/relationships/media" Target="../media/media3.mp4"/><Relationship Id="rId7" Type="http://schemas.openxmlformats.org/officeDocument/2006/relationships/image" Target="../media/image54.png"/><Relationship Id="rId12" Type="http://schemas.openxmlformats.org/officeDocument/2006/relationships/image" Target="../media/image5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jpeg"/><Relationship Id="rId11" Type="http://schemas.openxmlformats.org/officeDocument/2006/relationships/image" Target="../media/image9.png"/><Relationship Id="rId5" Type="http://schemas.openxmlformats.org/officeDocument/2006/relationships/slideLayout" Target="../slideLayouts/slideLayout3.xml"/><Relationship Id="rId10" Type="http://schemas.openxmlformats.org/officeDocument/2006/relationships/image" Target="../media/image13.png"/><Relationship Id="rId4" Type="http://schemas.openxmlformats.org/officeDocument/2006/relationships/video" Target="../media/media3.mp4"/><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7.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0.xml"/><Relationship Id="rId6" Type="http://schemas.openxmlformats.org/officeDocument/2006/relationships/image" Target="../media/image58.png"/><Relationship Id="rId5" Type="http://schemas.openxmlformats.org/officeDocument/2006/relationships/image" Target="../media/image1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2.png"/><Relationship Id="rId3" Type="http://schemas.openxmlformats.org/officeDocument/2006/relationships/slideLayout" Target="../slideLayouts/slideLayout33.xml"/><Relationship Id="rId7" Type="http://schemas.openxmlformats.org/officeDocument/2006/relationships/image" Target="../media/image61.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video" Target="../media/media2.mp4"/><Relationship Id="rId16" Type="http://schemas.openxmlformats.org/officeDocument/2006/relationships/image" Target="../media/image35.png"/><Relationship Id="rId1" Type="http://schemas.microsoft.com/office/2007/relationships/media" Target="../media/media2.mp4"/><Relationship Id="rId6" Type="http://schemas.openxmlformats.org/officeDocument/2006/relationships/image" Target="../media/image60.png"/><Relationship Id="rId11"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media/image34.png"/><Relationship Id="rId10" Type="http://schemas.openxmlformats.org/officeDocument/2006/relationships/image" Target="../media/image62.png"/><Relationship Id="rId4" Type="http://schemas.openxmlformats.org/officeDocument/2006/relationships/image" Target="../media/image5.jpeg"/><Relationship Id="rId9" Type="http://schemas.openxmlformats.org/officeDocument/2006/relationships/image" Target="../media/image56.png"/><Relationship Id="rId1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1.sv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0.svg"/><Relationship Id="rId21" Type="http://schemas.openxmlformats.org/officeDocument/2006/relationships/image" Target="../media/image37.png"/><Relationship Id="rId7" Type="http://schemas.openxmlformats.org/officeDocument/2006/relationships/image" Target="../media/image24.svg"/><Relationship Id="rId12" Type="http://schemas.openxmlformats.org/officeDocument/2006/relationships/image" Target="../media/image7.png"/><Relationship Id="rId17" Type="http://schemas.openxmlformats.org/officeDocument/2006/relationships/image" Target="../media/image33.png"/><Relationship Id="rId2" Type="http://schemas.openxmlformats.org/officeDocument/2006/relationships/image" Target="../media/image19.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33.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1.png"/><Relationship Id="rId10" Type="http://schemas.openxmlformats.org/officeDocument/2006/relationships/image" Target="../media/image27.png"/><Relationship Id="rId19" Type="http://schemas.openxmlformats.org/officeDocument/2006/relationships/image" Target="../media/image35.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0.svg"/><Relationship Id="rId2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de-DE" sz="1600" dirty="0"/>
              <a:t>APG</a:t>
            </a:r>
            <a:r>
              <a:rPr lang="de-DE" sz="1600"/>
              <a:t>|SGA Design tutorial module I «Basic»</a:t>
            </a:r>
            <a:br>
              <a:rPr lang="de-DE"/>
            </a:br>
            <a:r>
              <a:rPr lang="de-DE"/>
              <a:t>Designing outdoor advertising effectively</a:t>
            </a:r>
            <a:br>
              <a:rPr lang="de-DE"/>
            </a:br>
            <a:r>
              <a:rPr lang="de-DE" sz="1100"/>
              <a:t> Status November 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Use distance effect</a:t>
            </a:r>
            <a:endParaRPr lang="de-CH" sz="1400"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39796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A good poster works at a distance, or not at all</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The enormous impact potential of posters is often wasted due to poor distance effect</a:t>
            </a:r>
            <a:r>
              <a:rPr kumimoji="0" lang="de-DE" sz="1200" b="0" i="0" u="none" strike="noStrike" kern="1200" cap="none" spc="0" normalizeH="0" baseline="0" noProof="0">
                <a:ln>
                  <a:noFill/>
                </a:ln>
                <a:solidFill>
                  <a:srgbClr val="6D001D"/>
                </a:solidFill>
                <a:effectLst/>
                <a:uLnTx/>
                <a:uFillTx/>
                <a:latin typeface="Arial"/>
                <a:ea typeface="+mn-ea"/>
                <a:cs typeface="+mn-cs"/>
              </a:rPr>
              <a:t>.</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If you design posters with images and fonts that are too small, you lose the people who are in the visibility space of the poster site but cannot perceive the content</a:t>
            </a:r>
            <a:r>
              <a:rPr kumimoji="0" lang="de-CH" sz="1000" b="0" i="0" u="none" strike="noStrike" kern="1200" cap="none" spc="0" normalizeH="0" baseline="0" noProof="0">
                <a:ln>
                  <a:noFill/>
                </a:ln>
                <a:solidFill>
                  <a:srgbClr val="000000"/>
                </a:solidFill>
                <a:effectLst/>
                <a:uLnTx/>
                <a:uFillTx/>
                <a:latin typeface="Arial"/>
                <a:ea typeface="+mn-ea"/>
                <a:cs typeface="+mn-cs"/>
              </a:rPr>
              <a:t>.</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CH" sz="1000" b="1">
                <a:latin typeface="Arial"/>
              </a:rPr>
              <a:t>Recommendation</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Optimize F12 and F200 posters to a viewing distance of at least 40 meters</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Grafik 3" descr="Ein Bild, das Text enthält.&#10;&#10;Automatisch generierte Beschreibung">
            <a:extLst>
              <a:ext uri="{FF2B5EF4-FFF2-40B4-BE49-F238E27FC236}">
                <a16:creationId xmlns:a16="http://schemas.microsoft.com/office/drawing/2014/main" id="{4E4DE25A-0BA7-49B7-9686-1FF760EA6589}"/>
              </a:ext>
            </a:extLst>
          </p:cNvPr>
          <p:cNvPicPr>
            <a:picLocks noChangeAspect="1"/>
          </p:cNvPicPr>
          <p:nvPr/>
        </p:nvPicPr>
        <p:blipFill>
          <a:blip r:embed="rId4"/>
          <a:stretch>
            <a:fillRect/>
          </a:stretch>
        </p:blipFill>
        <p:spPr>
          <a:xfrm>
            <a:off x="7246989" y="1941697"/>
            <a:ext cx="1204141" cy="1758583"/>
          </a:xfrm>
          <a:prstGeom prst="rect">
            <a:avLst/>
          </a:prstGeom>
        </p:spPr>
      </p:pic>
    </p:spTree>
    <p:extLst>
      <p:ext uri="{BB962C8B-B14F-4D97-AF65-F5344CB8AC3E}">
        <p14:creationId xmlns:p14="http://schemas.microsoft.com/office/powerpoint/2010/main" val="262471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Rule </a:t>
            </a:r>
            <a:r>
              <a:rPr lang="de-DE" sz="1800" b="1" dirty="0">
                <a:solidFill>
                  <a:schemeClr val="accent6"/>
                </a:solidFill>
              </a:rPr>
              <a:t>2</a:t>
            </a:r>
            <a:br>
              <a:rPr lang="de-DE"/>
            </a:br>
            <a:r>
              <a:rPr lang="de-DE"/>
              <a:t>Sender assignment</a:t>
            </a:r>
            <a:endParaRPr lang="de-DE" dirty="0"/>
          </a:p>
        </p:txBody>
      </p:sp>
    </p:spTree>
    <p:extLst>
      <p:ext uri="{BB962C8B-B14F-4D97-AF65-F5344CB8AC3E}">
        <p14:creationId xmlns:p14="http://schemas.microsoft.com/office/powerpoint/2010/main" val="1450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1" name="Grafik 20">
            <a:extLst>
              <a:ext uri="{FF2B5EF4-FFF2-40B4-BE49-F238E27FC236}">
                <a16:creationId xmlns:a16="http://schemas.microsoft.com/office/drawing/2014/main" id="{55A0D725-9BEE-4558-BDB3-25759DB133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0072" y="1882039"/>
            <a:ext cx="1512168" cy="2505759"/>
          </a:xfrm>
          <a:prstGeom prst="rect">
            <a:avLst/>
          </a:prstGeom>
          <a:effectLst/>
        </p:spPr>
      </p:pic>
      <p:pic>
        <p:nvPicPr>
          <p:cNvPr id="22" name="Grafik 21">
            <a:extLst>
              <a:ext uri="{FF2B5EF4-FFF2-40B4-BE49-F238E27FC236}">
                <a16:creationId xmlns:a16="http://schemas.microsoft.com/office/drawing/2014/main" id="{7B157437-9A74-4238-A1FB-A8DCD805F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Sender assignment</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ea typeface="+mj-ea"/>
                <a:cs typeface="Arial"/>
              </a:rPr>
              <a:t>The sender information is the most important element of your advertising message</a:t>
            </a:r>
            <a:endParaRPr lang="de-CH" dirty="0">
              <a:solidFill>
                <a:srgbClr val="C3141E"/>
              </a:solidFill>
            </a:endParaRPr>
          </a:p>
        </p:txBody>
      </p:sp>
      <p:sp>
        <p:nvSpPr>
          <p:cNvPr id="30" name="Textfeld 29">
            <a:extLst>
              <a:ext uri="{FF2B5EF4-FFF2-40B4-BE49-F238E27FC236}">
                <a16:creationId xmlns:a16="http://schemas.microsoft.com/office/drawing/2014/main" id="{A2CE99BF-90D5-4D56-8B29-9C4317431412}"/>
              </a:ext>
            </a:extLst>
          </p:cNvPr>
          <p:cNvSpPr txBox="1"/>
          <p:nvPr/>
        </p:nvSpPr>
        <p:spPr>
          <a:xfrm>
            <a:off x="5155890" y="1059582"/>
            <a:ext cx="1640530" cy="1087352"/>
          </a:xfrm>
          <a:prstGeom prst="rect">
            <a:avLst/>
          </a:prstGeom>
          <a:noFill/>
        </p:spPr>
        <p:txBody>
          <a:bodyPr wrap="square" lIns="0" tIns="0" rIns="0" bIns="0" rtlCol="0">
            <a:noAutofit/>
          </a:bodyPr>
          <a:lstStyle/>
          <a:p>
            <a:pPr algn="ctr"/>
            <a:r>
              <a:rPr lang="en-US" sz="950"/>
              <a:t>Logo too small and only visible up close</a:t>
            </a:r>
            <a:r>
              <a:rPr lang="de-DE" sz="950"/>
              <a:t> </a:t>
            </a:r>
            <a:endParaRPr lang="de-CH" sz="950" dirty="0"/>
          </a:p>
        </p:txBody>
      </p:sp>
      <p:sp>
        <p:nvSpPr>
          <p:cNvPr id="31" name="Textfeld 30">
            <a:extLst>
              <a:ext uri="{FF2B5EF4-FFF2-40B4-BE49-F238E27FC236}">
                <a16:creationId xmlns:a16="http://schemas.microsoft.com/office/drawing/2014/main" id="{B064877D-5124-4735-81F7-95C5E2519630}"/>
              </a:ext>
            </a:extLst>
          </p:cNvPr>
          <p:cNvSpPr txBox="1"/>
          <p:nvPr/>
        </p:nvSpPr>
        <p:spPr>
          <a:xfrm>
            <a:off x="7047275" y="1059581"/>
            <a:ext cx="1602178" cy="494887"/>
          </a:xfrm>
          <a:prstGeom prst="rect">
            <a:avLst/>
          </a:prstGeom>
          <a:noFill/>
        </p:spPr>
        <p:txBody>
          <a:bodyPr wrap="square" lIns="0" tIns="0" rIns="0" bIns="0" rtlCol="0">
            <a:noAutofit/>
          </a:bodyPr>
          <a:lstStyle/>
          <a:p>
            <a:pPr algn="ctr"/>
            <a:r>
              <a:rPr lang="en-US" sz="950"/>
              <a:t>Logo is well staged in the image and visible even from a greater distance</a:t>
            </a:r>
            <a:endParaRPr lang="de-CH" sz="950" dirty="0"/>
          </a:p>
        </p:txBody>
      </p:sp>
      <p:sp>
        <p:nvSpPr>
          <p:cNvPr id="32" name="L-Form 31">
            <a:extLst>
              <a:ext uri="{FF2B5EF4-FFF2-40B4-BE49-F238E27FC236}">
                <a16:creationId xmlns:a16="http://schemas.microsoft.com/office/drawing/2014/main" id="{D0541BF7-A980-496D-A33F-37CDE270D409}"/>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3" name="L-Form 32">
            <a:extLst>
              <a:ext uri="{FF2B5EF4-FFF2-40B4-BE49-F238E27FC236}">
                <a16:creationId xmlns:a16="http://schemas.microsoft.com/office/drawing/2014/main" id="{C268FED4-371F-42FF-AFF4-3DF3A2845869}"/>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Ein Bild, das Text enthält.&#10;&#10;Automatisch generierte Beschreibung">
            <a:extLst>
              <a:ext uri="{FF2B5EF4-FFF2-40B4-BE49-F238E27FC236}">
                <a16:creationId xmlns:a16="http://schemas.microsoft.com/office/drawing/2014/main" id="{B366814C-E045-4B7F-9E6E-49B7C8FF53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51010" y="1931117"/>
            <a:ext cx="1209422" cy="1766295"/>
          </a:xfrm>
          <a:prstGeom prst="rect">
            <a:avLst/>
          </a:prstGeom>
        </p:spPr>
      </p:pic>
      <p:pic>
        <p:nvPicPr>
          <p:cNvPr id="17" name="Grafik 16" descr="Ein Bild, das Text enthält.&#10;&#10;Automatisch generierte Beschreibung">
            <a:extLst>
              <a:ext uri="{FF2B5EF4-FFF2-40B4-BE49-F238E27FC236}">
                <a16:creationId xmlns:a16="http://schemas.microsoft.com/office/drawing/2014/main" id="{87B47371-1E05-4998-BF46-CF90B05604B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65184" y="1932947"/>
            <a:ext cx="1226290" cy="1790931"/>
          </a:xfrm>
          <a:prstGeom prst="rect">
            <a:avLst/>
          </a:prstGeom>
        </p:spPr>
      </p:pic>
      <p:sp>
        <p:nvSpPr>
          <p:cNvPr id="28" name="Textfeld 27">
            <a:extLst>
              <a:ext uri="{FF2B5EF4-FFF2-40B4-BE49-F238E27FC236}">
                <a16:creationId xmlns:a16="http://schemas.microsoft.com/office/drawing/2014/main" id="{9163027A-6FFD-49FB-8183-808C3E7F5746}"/>
              </a:ext>
            </a:extLst>
          </p:cNvPr>
          <p:cNvSpPr txBox="1"/>
          <p:nvPr/>
        </p:nvSpPr>
        <p:spPr>
          <a:xfrm>
            <a:off x="2883912" y="2912939"/>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2 seconds</a:t>
            </a:r>
            <a:endParaRPr lang="de-CH" sz="1100" b="1" dirty="0">
              <a:solidFill>
                <a:schemeClr val="accent6"/>
              </a:solidFill>
            </a:endParaRPr>
          </a:p>
          <a:p>
            <a:r>
              <a:rPr lang="de-CH" sz="700"/>
              <a:t>ATTENTION TIME</a:t>
            </a:r>
            <a:endParaRPr lang="de-CH" sz="700" dirty="0"/>
          </a:p>
        </p:txBody>
      </p:sp>
      <p:pic>
        <p:nvPicPr>
          <p:cNvPr id="34" name="Grafik 33" descr="Auto mit einfarbiger Füllung">
            <a:extLst>
              <a:ext uri="{FF2B5EF4-FFF2-40B4-BE49-F238E27FC236}">
                <a16:creationId xmlns:a16="http://schemas.microsoft.com/office/drawing/2014/main" id="{D1F0F3C8-6B90-43AD-80D8-5B3FEC55505C}"/>
              </a:ext>
            </a:extLst>
          </p:cNvPr>
          <p:cNvPicPr>
            <a:picLocks noChangeAspect="1"/>
          </p:cNvPicPr>
          <p:nvPr/>
        </p:nvPicPr>
        <p:blipFill>
          <a:blip r:embed="rId6" cstate="print">
            <a:graysc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453858" y="2874281"/>
            <a:ext cx="351842" cy="351842"/>
          </a:xfrm>
          <a:prstGeom prst="rect">
            <a:avLst/>
          </a:prstGeom>
        </p:spPr>
      </p:pic>
      <p:cxnSp>
        <p:nvCxnSpPr>
          <p:cNvPr id="35" name="Gerader Verbinder 34">
            <a:extLst>
              <a:ext uri="{FF2B5EF4-FFF2-40B4-BE49-F238E27FC236}">
                <a16:creationId xmlns:a16="http://schemas.microsoft.com/office/drawing/2014/main" id="{0ECD4EB5-253B-4128-884D-5EE6B191504D}"/>
              </a:ext>
            </a:extLst>
          </p:cNvPr>
          <p:cNvCxnSpPr/>
          <p:nvPr/>
        </p:nvCxnSpPr>
        <p:spPr>
          <a:xfrm>
            <a:off x="2833978" y="2912939"/>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9" name="Grafik 18">
            <a:extLst>
              <a:ext uri="{FF2B5EF4-FFF2-40B4-BE49-F238E27FC236}">
                <a16:creationId xmlns:a16="http://schemas.microsoft.com/office/drawing/2014/main" id="{6D35B1D5-3C6B-4B2A-AD9B-B60D804105AE}"/>
              </a:ext>
            </a:extLst>
          </p:cNvPr>
          <p:cNvPicPr>
            <a:picLocks noChangeAspect="1"/>
          </p:cNvPicPr>
          <p:nvPr/>
        </p:nvPicPr>
        <p:blipFill rotWithShape="1">
          <a:blip r:embed="rId8"/>
          <a:srcRect l="-183" r="82661" b="69200"/>
          <a:stretch/>
        </p:blipFill>
        <p:spPr>
          <a:xfrm>
            <a:off x="372968" y="1166102"/>
            <a:ext cx="1951348" cy="3434586"/>
          </a:xfrm>
          <a:prstGeom prst="rect">
            <a:avLst/>
          </a:prstGeom>
        </p:spPr>
      </p:pic>
      <p:pic>
        <p:nvPicPr>
          <p:cNvPr id="23" name="Grafik 22" descr="Ein Bild, das Auto enthält.&#10;&#10;Automatisch generierte Beschreibung">
            <a:extLst>
              <a:ext uri="{FF2B5EF4-FFF2-40B4-BE49-F238E27FC236}">
                <a16:creationId xmlns:a16="http://schemas.microsoft.com/office/drawing/2014/main" id="{AE578767-D4CF-4FF5-A12E-F0A946781BF3}"/>
              </a:ext>
            </a:extLst>
          </p:cNvPr>
          <p:cNvPicPr>
            <a:picLocks noChangeAspect="1"/>
          </p:cNvPicPr>
          <p:nvPr/>
        </p:nvPicPr>
        <p:blipFill rotWithShape="1">
          <a:blip r:embed="rId9"/>
          <a:srcRect r="16287"/>
          <a:stretch/>
        </p:blipFill>
        <p:spPr>
          <a:xfrm flipH="1">
            <a:off x="-5465" y="2795010"/>
            <a:ext cx="3490459" cy="2047424"/>
          </a:xfrm>
          <a:prstGeom prst="rect">
            <a:avLst/>
          </a:prstGeom>
        </p:spPr>
      </p:pic>
    </p:spTree>
    <p:extLst>
      <p:ext uri="{BB962C8B-B14F-4D97-AF65-F5344CB8AC3E}">
        <p14:creationId xmlns:p14="http://schemas.microsoft.com/office/powerpoint/2010/main" val="94235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Sender assignment</a:t>
            </a:r>
            <a:endParaRPr lang="de-CH" sz="1400"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037920" cy="28766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Awareness is the most important company asset</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The best design is of no use if it does not pay into the sender's account</a:t>
            </a:r>
            <a:r>
              <a:rPr kumimoji="0" lang="de-DE" sz="1200" b="0" i="0" u="none" strike="noStrike" kern="1200" cap="none" spc="0" normalizeH="0" baseline="0" noProof="0">
                <a:ln>
                  <a:noFill/>
                </a:ln>
                <a:solidFill>
                  <a:srgbClr val="6D001D"/>
                </a:solidFill>
                <a:effectLst/>
                <a:uLnTx/>
                <a:uFillTx/>
                <a:latin typeface="Arial"/>
                <a:ea typeface="+mn-ea"/>
                <a:cs typeface="+mn-cs"/>
              </a:rPr>
              <a:t>.</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i="0" u="none" strike="noStrike" kern="1200" cap="none" spc="0" normalizeH="0" baseline="0" noProof="0">
                <a:ln>
                  <a:noFill/>
                </a:ln>
                <a:solidFill>
                  <a:srgbClr val="000000"/>
                </a:solidFill>
                <a:effectLst/>
                <a:uLnTx/>
                <a:uFillTx/>
                <a:latin typeface="Arial"/>
                <a:ea typeface="+mn-ea"/>
                <a:cs typeface="+mn-cs"/>
              </a:rPr>
              <a:t>With a self-confident appearance and a concise message, you show presence and convey competence. At the same time, making your company known increases customer confidence. Precisely for these branding purposes, it is enormously important that the sender always comes across clearly</a:t>
            </a:r>
            <a:r>
              <a:rPr kumimoji="0" lang="de-DE" sz="1000" i="0" u="none" strike="noStrike" kern="1200" cap="none" spc="0" normalizeH="0" baseline="0" noProof="0">
                <a:ln>
                  <a:noFill/>
                </a:ln>
                <a:solidFill>
                  <a:srgbClr val="000000"/>
                </a:solidFill>
                <a:effectLst/>
                <a:uLnTx/>
                <a:uFillTx/>
                <a:latin typeface="Arial"/>
                <a:ea typeface="+mn-ea"/>
                <a:cs typeface="+mn-cs"/>
              </a:rPr>
              <a:t>. </a:t>
            </a:r>
            <a:endParaRPr kumimoji="0" lang="de-DE"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CH" sz="1000" b="1">
                <a:latin typeface="Arial"/>
              </a:rPr>
              <a:t>Recommendation</a:t>
            </a:r>
            <a:r>
              <a:rPr kumimoji="0" lang="de-CH" sz="1000" b="0" i="0" u="none" strike="noStrike" kern="1200" cap="none" spc="0" normalizeH="0" baseline="0" noProof="0">
                <a:ln>
                  <a:noFill/>
                </a:ln>
                <a:effectLst/>
                <a:uLnTx/>
                <a:uFillTx/>
                <a:latin typeface="Arial"/>
                <a:ea typeface="+mn-ea"/>
                <a:cs typeface="+mn-cs"/>
              </a:rPr>
              <a:t>: </a:t>
            </a:r>
            <a:r>
              <a:rPr kumimoji="0" lang="en-US" sz="1000" b="0" i="0" u="none" strike="noStrike" kern="1200" cap="none" spc="0" normalizeH="0" baseline="0" noProof="0">
                <a:ln>
                  <a:noFill/>
                </a:ln>
                <a:effectLst/>
                <a:uLnTx/>
                <a:uFillTx/>
                <a:latin typeface="Arial"/>
                <a:ea typeface="+mn-ea"/>
                <a:cs typeface="+mn-cs"/>
              </a:rPr>
              <a:t>In a stimulating environment, clear and competent branding counts. Your brand should always be in the foreground with maximum presence. From a hierarchical point of view, the logo is therefore the most important effect element. Place it as prominently as possible and optimize it for the greatest possible distance effect.</a:t>
            </a: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a:ea typeface="+mn-ea"/>
                <a:cs typeface="+mn-cs"/>
              </a:rPr>
              <a:t> </a:t>
            </a: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6" name="Grafik 15" descr="Ein Bild, das Text enthält.&#10;&#10;Automatisch generierte Beschreibung">
            <a:extLst>
              <a:ext uri="{FF2B5EF4-FFF2-40B4-BE49-F238E27FC236}">
                <a16:creationId xmlns:a16="http://schemas.microsoft.com/office/drawing/2014/main" id="{5B69F72C-97F0-4787-B998-7889210345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51010" y="1931117"/>
            <a:ext cx="1209422" cy="1766295"/>
          </a:xfrm>
          <a:prstGeom prst="rect">
            <a:avLst/>
          </a:prstGeom>
        </p:spPr>
      </p:pic>
    </p:spTree>
    <p:extLst>
      <p:ext uri="{BB962C8B-B14F-4D97-AF65-F5344CB8AC3E}">
        <p14:creationId xmlns:p14="http://schemas.microsoft.com/office/powerpoint/2010/main" val="413264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Rule </a:t>
            </a:r>
            <a:r>
              <a:rPr lang="de-DE" sz="1800" b="1" dirty="0">
                <a:solidFill>
                  <a:schemeClr val="accent6"/>
                </a:solidFill>
              </a:rPr>
              <a:t>3</a:t>
            </a:r>
            <a:br>
              <a:rPr lang="de-DE"/>
            </a:br>
            <a:r>
              <a:rPr lang="de-DE"/>
              <a:t>Number of effect elements</a:t>
            </a:r>
            <a:endParaRPr lang="de-DE" dirty="0"/>
          </a:p>
        </p:txBody>
      </p:sp>
    </p:spTree>
    <p:extLst>
      <p:ext uri="{BB962C8B-B14F-4D97-AF65-F5344CB8AC3E}">
        <p14:creationId xmlns:p14="http://schemas.microsoft.com/office/powerpoint/2010/main" val="96376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1" name="Grafik 20">
            <a:extLst>
              <a:ext uri="{FF2B5EF4-FFF2-40B4-BE49-F238E27FC236}">
                <a16:creationId xmlns:a16="http://schemas.microsoft.com/office/drawing/2014/main" id="{55A0D725-9BEE-4558-BDB3-25759DB133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0072" y="1882039"/>
            <a:ext cx="1512168" cy="2505759"/>
          </a:xfrm>
          <a:prstGeom prst="rect">
            <a:avLst/>
          </a:prstGeom>
          <a:effectLst/>
        </p:spPr>
      </p:pic>
      <p:pic>
        <p:nvPicPr>
          <p:cNvPr id="22" name="Grafik 21">
            <a:extLst>
              <a:ext uri="{FF2B5EF4-FFF2-40B4-BE49-F238E27FC236}">
                <a16:creationId xmlns:a16="http://schemas.microsoft.com/office/drawing/2014/main" id="{7B157437-9A74-4238-A1FB-A8DCD805F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Number of effect elements</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The amount of elements has a great influence on the speed of information absorption</a:t>
            </a:r>
            <a:endParaRPr lang="de-CH" dirty="0">
              <a:highlight>
                <a:srgbClr val="00FF00"/>
              </a:highlight>
            </a:endParaRPr>
          </a:p>
        </p:txBody>
      </p:sp>
      <p:sp>
        <p:nvSpPr>
          <p:cNvPr id="24" name="Textfeld 23">
            <a:extLst>
              <a:ext uri="{FF2B5EF4-FFF2-40B4-BE49-F238E27FC236}">
                <a16:creationId xmlns:a16="http://schemas.microsoft.com/office/drawing/2014/main" id="{9B77DD7C-236B-4A30-A656-4F56EDC4A72A}"/>
              </a:ext>
            </a:extLst>
          </p:cNvPr>
          <p:cNvSpPr txBox="1"/>
          <p:nvPr/>
        </p:nvSpPr>
        <p:spPr>
          <a:xfrm>
            <a:off x="3235499" y="2965153"/>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3 seconds</a:t>
            </a:r>
            <a:endParaRPr lang="de-CH" sz="1100" b="1" dirty="0">
              <a:solidFill>
                <a:schemeClr val="accent6"/>
              </a:solidFill>
            </a:endParaRPr>
          </a:p>
          <a:p>
            <a:r>
              <a:rPr lang="de-CH" sz="700"/>
              <a:t>ATTENTION TIME</a:t>
            </a:r>
            <a:endParaRPr lang="de-CH" sz="700" dirty="0"/>
          </a:p>
        </p:txBody>
      </p:sp>
      <p:cxnSp>
        <p:nvCxnSpPr>
          <p:cNvPr id="27" name="Gerader Verbinder 26">
            <a:extLst>
              <a:ext uri="{FF2B5EF4-FFF2-40B4-BE49-F238E27FC236}">
                <a16:creationId xmlns:a16="http://schemas.microsoft.com/office/drawing/2014/main" id="{444E8CB1-DC22-4FC0-98A4-DC5BDBEB7864}"/>
              </a:ext>
            </a:extLst>
          </p:cNvPr>
          <p:cNvCxnSpPr/>
          <p:nvPr/>
        </p:nvCxnSpPr>
        <p:spPr>
          <a:xfrm>
            <a:off x="3185565" y="2965153"/>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28" name="Picture 2" descr="Fahrrad nach rechts - Kostenlose transport Icons">
            <a:extLst>
              <a:ext uri="{FF2B5EF4-FFF2-40B4-BE49-F238E27FC236}">
                <a16:creationId xmlns:a16="http://schemas.microsoft.com/office/drawing/2014/main" id="{0C5596AF-C87E-40A4-9926-62601F59E24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858480" y="2970018"/>
            <a:ext cx="272898" cy="272898"/>
          </a:xfrm>
          <a:prstGeom prst="rect">
            <a:avLst/>
          </a:prstGeom>
          <a:noFill/>
          <a:extLst>
            <a:ext uri="{909E8E84-426E-40DD-AFC4-6F175D3DCCD1}">
              <a14:hiddenFill xmlns:a14="http://schemas.microsoft.com/office/drawing/2010/main">
                <a:solidFill>
                  <a:srgbClr val="FFFFFF"/>
                </a:solidFill>
              </a14:hiddenFill>
            </a:ext>
          </a:extLst>
        </p:spPr>
      </p:pic>
      <p:sp>
        <p:nvSpPr>
          <p:cNvPr id="30" name="Textfeld 29">
            <a:extLst>
              <a:ext uri="{FF2B5EF4-FFF2-40B4-BE49-F238E27FC236}">
                <a16:creationId xmlns:a16="http://schemas.microsoft.com/office/drawing/2014/main" id="{A2CE99BF-90D5-4D56-8B29-9C4317431412}"/>
              </a:ext>
            </a:extLst>
          </p:cNvPr>
          <p:cNvSpPr txBox="1"/>
          <p:nvPr/>
        </p:nvSpPr>
        <p:spPr>
          <a:xfrm>
            <a:off x="4917413" y="1045920"/>
            <a:ext cx="2117483" cy="1087352"/>
          </a:xfrm>
          <a:prstGeom prst="rect">
            <a:avLst/>
          </a:prstGeom>
          <a:noFill/>
        </p:spPr>
        <p:txBody>
          <a:bodyPr wrap="square" lIns="0" tIns="0" rIns="0" bIns="0" rtlCol="0">
            <a:noAutofit/>
          </a:bodyPr>
          <a:lstStyle/>
          <a:p>
            <a:pPr algn="ctr"/>
            <a:r>
              <a:rPr lang="en-US" sz="950"/>
              <a:t>No clear message - due to sensory overload, the viewer neither knows where to look nor what is actually being advertised.</a:t>
            </a:r>
            <a:endParaRPr lang="de-CH" sz="950" dirty="0"/>
          </a:p>
        </p:txBody>
      </p:sp>
      <p:sp>
        <p:nvSpPr>
          <p:cNvPr id="31" name="Textfeld 30">
            <a:extLst>
              <a:ext uri="{FF2B5EF4-FFF2-40B4-BE49-F238E27FC236}">
                <a16:creationId xmlns:a16="http://schemas.microsoft.com/office/drawing/2014/main" id="{B064877D-5124-4735-81F7-95C5E2519630}"/>
              </a:ext>
            </a:extLst>
          </p:cNvPr>
          <p:cNvSpPr txBox="1"/>
          <p:nvPr/>
        </p:nvSpPr>
        <p:spPr>
          <a:xfrm>
            <a:off x="7051004" y="1047228"/>
            <a:ext cx="1609636" cy="617966"/>
          </a:xfrm>
          <a:prstGeom prst="rect">
            <a:avLst/>
          </a:prstGeom>
          <a:noFill/>
        </p:spPr>
        <p:txBody>
          <a:bodyPr wrap="square" lIns="0" tIns="0" rIns="0" bIns="0" rtlCol="0">
            <a:noAutofit/>
          </a:bodyPr>
          <a:lstStyle/>
          <a:p>
            <a:pPr algn="ctr"/>
            <a:r>
              <a:rPr lang="en-US" sz="950"/>
              <a:t>Image, headline, disrupter</a:t>
            </a:r>
          </a:p>
          <a:p>
            <a:pPr algn="ctr"/>
            <a:r>
              <a:rPr lang="en-US" sz="950"/>
              <a:t>and logo. The viewer grasps all this in a few moments.</a:t>
            </a:r>
            <a:endParaRPr lang="en-US" sz="950" dirty="0"/>
          </a:p>
        </p:txBody>
      </p:sp>
      <p:sp>
        <p:nvSpPr>
          <p:cNvPr id="32" name="L-Form 31">
            <a:extLst>
              <a:ext uri="{FF2B5EF4-FFF2-40B4-BE49-F238E27FC236}">
                <a16:creationId xmlns:a16="http://schemas.microsoft.com/office/drawing/2014/main" id="{D0541BF7-A980-496D-A33F-37CDE270D409}"/>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3" name="L-Form 32">
            <a:extLst>
              <a:ext uri="{FF2B5EF4-FFF2-40B4-BE49-F238E27FC236}">
                <a16:creationId xmlns:a16="http://schemas.microsoft.com/office/drawing/2014/main" id="{C268FED4-371F-42FF-AFF4-3DF3A2845869}"/>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9" name="Grafik 18" descr="Ein Bild, das Text, Pflanze, Blatt enthält.&#10;&#10;Automatisch generierte Beschreibung">
            <a:extLst>
              <a:ext uri="{FF2B5EF4-FFF2-40B4-BE49-F238E27FC236}">
                <a16:creationId xmlns:a16="http://schemas.microsoft.com/office/drawing/2014/main" id="{40ED2021-EBA0-41E6-A49A-144DBD44F415}"/>
              </a:ext>
            </a:extLst>
          </p:cNvPr>
          <p:cNvPicPr>
            <a:picLocks noChangeAspect="1"/>
          </p:cNvPicPr>
          <p:nvPr/>
        </p:nvPicPr>
        <p:blipFill rotWithShape="1">
          <a:blip r:embed="rId5"/>
          <a:srcRect t="57179"/>
          <a:stretch/>
        </p:blipFill>
        <p:spPr>
          <a:xfrm>
            <a:off x="-9438" y="3476981"/>
            <a:ext cx="4318286" cy="698441"/>
          </a:xfrm>
          <a:prstGeom prst="rect">
            <a:avLst/>
          </a:prstGeom>
        </p:spPr>
      </p:pic>
      <p:pic>
        <p:nvPicPr>
          <p:cNvPr id="26" name="Grafik 25">
            <a:extLst>
              <a:ext uri="{FF2B5EF4-FFF2-40B4-BE49-F238E27FC236}">
                <a16:creationId xmlns:a16="http://schemas.microsoft.com/office/drawing/2014/main" id="{B1700971-6C32-4793-835D-DCEC0C34DDED}"/>
              </a:ext>
            </a:extLst>
          </p:cNvPr>
          <p:cNvPicPr>
            <a:picLocks noChangeAspect="1"/>
          </p:cNvPicPr>
          <p:nvPr/>
        </p:nvPicPr>
        <p:blipFill rotWithShape="1">
          <a:blip r:embed="rId6"/>
          <a:srcRect l="82760" b="71859"/>
          <a:stretch/>
        </p:blipFill>
        <p:spPr>
          <a:xfrm>
            <a:off x="-16722" y="1131590"/>
            <a:ext cx="2025802" cy="3349261"/>
          </a:xfrm>
          <a:prstGeom prst="rect">
            <a:avLst/>
          </a:prstGeom>
        </p:spPr>
      </p:pic>
      <p:pic>
        <p:nvPicPr>
          <p:cNvPr id="29" name="Picture 4" descr="Blumen - Kostenlose Ökologie und umwelt Icons">
            <a:extLst>
              <a:ext uri="{FF2B5EF4-FFF2-40B4-BE49-F238E27FC236}">
                <a16:creationId xmlns:a16="http://schemas.microsoft.com/office/drawing/2014/main" id="{ED192A58-CBB5-4474-863C-38DACF7607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꽃 - 무료 자연개 아이콘">
            <a:extLst>
              <a:ext uri="{FF2B5EF4-FFF2-40B4-BE49-F238E27FC236}">
                <a16:creationId xmlns:a16="http://schemas.microsoft.com/office/drawing/2014/main" id="{F78BDD3A-6401-415B-9CD3-BC79784879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23" name="Grafik 22" descr="Ein Bild, das Luft, ausführend, Fahrrad, mehrere enthält.&#10;&#10;Automatisch generierte Beschreibung">
            <a:extLst>
              <a:ext uri="{FF2B5EF4-FFF2-40B4-BE49-F238E27FC236}">
                <a16:creationId xmlns:a16="http://schemas.microsoft.com/office/drawing/2014/main" id="{02139E56-5186-4EE6-966F-4ADE9AC65ED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50718" y="2178347"/>
            <a:ext cx="2784787" cy="2614985"/>
          </a:xfrm>
          <a:prstGeom prst="rect">
            <a:avLst/>
          </a:prstGeom>
          <a:effectLst>
            <a:outerShdw blurRad="50800" dist="38100" dir="2700000" algn="tl" rotWithShape="0">
              <a:prstClr val="black">
                <a:alpha val="40000"/>
              </a:prstClr>
            </a:outerShdw>
          </a:effectLst>
        </p:spPr>
      </p:pic>
      <p:pic>
        <p:nvPicPr>
          <p:cNvPr id="6" name="Grafik 5" descr="Ein Bild, das Text enthält.&#10;&#10;Automatisch generierte Beschreibung">
            <a:extLst>
              <a:ext uri="{FF2B5EF4-FFF2-40B4-BE49-F238E27FC236}">
                <a16:creationId xmlns:a16="http://schemas.microsoft.com/office/drawing/2014/main" id="{F69982F6-1E68-4E7D-9352-2D7E8C58924D}"/>
              </a:ext>
            </a:extLst>
          </p:cNvPr>
          <p:cNvPicPr>
            <a:picLocks noChangeAspect="1"/>
          </p:cNvPicPr>
          <p:nvPr/>
        </p:nvPicPr>
        <p:blipFill>
          <a:blip r:embed="rId10"/>
          <a:stretch>
            <a:fillRect/>
          </a:stretch>
        </p:blipFill>
        <p:spPr>
          <a:xfrm>
            <a:off x="5377563" y="1932018"/>
            <a:ext cx="1210590" cy="1768002"/>
          </a:xfrm>
          <a:prstGeom prst="rect">
            <a:avLst/>
          </a:prstGeom>
        </p:spPr>
      </p:pic>
      <p:pic>
        <p:nvPicPr>
          <p:cNvPr id="8" name="Grafik 7" descr="Ein Bild, das Text, Musik, Gitarre enthält.&#10;&#10;Automatisch generierte Beschreibung">
            <a:extLst>
              <a:ext uri="{FF2B5EF4-FFF2-40B4-BE49-F238E27FC236}">
                <a16:creationId xmlns:a16="http://schemas.microsoft.com/office/drawing/2014/main" id="{168DF2F6-2EFE-4E73-8D31-4F310F9F6A1A}"/>
              </a:ext>
            </a:extLst>
          </p:cNvPr>
          <p:cNvPicPr>
            <a:picLocks noChangeAspect="1"/>
          </p:cNvPicPr>
          <p:nvPr/>
        </p:nvPicPr>
        <p:blipFill>
          <a:blip r:embed="rId11"/>
          <a:stretch>
            <a:fillRect/>
          </a:stretch>
        </p:blipFill>
        <p:spPr>
          <a:xfrm>
            <a:off x="7246376" y="1930997"/>
            <a:ext cx="1218893" cy="1780127"/>
          </a:xfrm>
          <a:prstGeom prst="rect">
            <a:avLst/>
          </a:prstGeom>
        </p:spPr>
      </p:pic>
    </p:spTree>
    <p:extLst>
      <p:ext uri="{BB962C8B-B14F-4D97-AF65-F5344CB8AC3E}">
        <p14:creationId xmlns:p14="http://schemas.microsoft.com/office/powerpoint/2010/main" val="123029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Number of effect elements</a:t>
            </a:r>
            <a:endParaRPr lang="de-CH" sz="1400" dirty="0">
              <a:solidFill>
                <a:srgbClr val="C3141E"/>
              </a:solidFill>
              <a:highlight>
                <a:srgbClr val="00FF00"/>
              </a:highlight>
            </a:endParaRPr>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109928"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lang="de-CH" sz="1400" b="1">
                <a:solidFill>
                  <a:srgbClr val="C3141E"/>
                </a:solidFill>
                <a:latin typeface="Arial"/>
              </a:rPr>
              <a:t>«Less is often more.»</a:t>
            </a:r>
            <a:endParaRPr lang="de-CH" sz="1400" b="1" dirty="0">
              <a:solidFill>
                <a:srgbClr val="C3141E"/>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Clarity and simplicity bring decisive advantages.</a:t>
            </a:r>
            <a:endParaRPr kumimoji="0" lang="de-DE" sz="1200" b="0" i="0" u="none" strike="noStrike" kern="1200" cap="none" spc="0" normalizeH="0" baseline="0" noProof="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People in public space are on the move, and they usually don't have enough time to read long texts, for example. For the design of good posters, this means: omitting or reducing. Limit yourself to a few effective elements that can be looked at, read, and above all understood within a few seconds.</a:t>
            </a:r>
            <a:r>
              <a:rPr kumimoji="0" lang="de-DE" sz="10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DE" sz="1000" b="1">
                <a:latin typeface="Arial"/>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Think about all the elements that you think you need. Think about a (product) image; text a headline with a few words, possibly a disrupter and the logo. Then cross out all the elements you don't really need, so that your poster is reduced to the central message.</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descr="Ein Bild, das Text, Musik, Gitarre enthält.&#10;&#10;Automatisch generierte Beschreibung">
            <a:extLst>
              <a:ext uri="{FF2B5EF4-FFF2-40B4-BE49-F238E27FC236}">
                <a16:creationId xmlns:a16="http://schemas.microsoft.com/office/drawing/2014/main" id="{4F6A55F4-A9C8-4C1C-BF21-EE725D795786}"/>
              </a:ext>
            </a:extLst>
          </p:cNvPr>
          <p:cNvPicPr>
            <a:picLocks noChangeAspect="1"/>
          </p:cNvPicPr>
          <p:nvPr/>
        </p:nvPicPr>
        <p:blipFill>
          <a:blip r:embed="rId4"/>
          <a:stretch>
            <a:fillRect/>
          </a:stretch>
        </p:blipFill>
        <p:spPr>
          <a:xfrm>
            <a:off x="7246376" y="1930997"/>
            <a:ext cx="1218893" cy="1780127"/>
          </a:xfrm>
          <a:prstGeom prst="rect">
            <a:avLst/>
          </a:prstGeom>
        </p:spPr>
      </p:pic>
    </p:spTree>
    <p:extLst>
      <p:ext uri="{BB962C8B-B14F-4D97-AF65-F5344CB8AC3E}">
        <p14:creationId xmlns:p14="http://schemas.microsoft.com/office/powerpoint/2010/main" val="222133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Rule </a:t>
            </a:r>
            <a:r>
              <a:rPr lang="de-DE" sz="1800" b="1" dirty="0">
                <a:solidFill>
                  <a:schemeClr val="accent6"/>
                </a:solidFill>
              </a:rPr>
              <a:t>4</a:t>
            </a:r>
            <a:br>
              <a:rPr lang="de-DE"/>
            </a:br>
            <a:r>
              <a:rPr lang="de-CH"/>
              <a:t>Eye-guidance</a:t>
            </a:r>
            <a:endParaRPr lang="de-DE" dirty="0"/>
          </a:p>
        </p:txBody>
      </p:sp>
    </p:spTree>
    <p:extLst>
      <p:ext uri="{BB962C8B-B14F-4D97-AF65-F5344CB8AC3E}">
        <p14:creationId xmlns:p14="http://schemas.microsoft.com/office/powerpoint/2010/main" val="227868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Eye-guidance</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en-US" sz="1400"/>
              <a:t>The domino effect: the eye always jumps near the previously fixed element</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328083" y="1084476"/>
            <a:ext cx="1296144" cy="504056"/>
          </a:xfrm>
          <a:prstGeom prst="rect">
            <a:avLst/>
          </a:prstGeom>
          <a:noFill/>
        </p:spPr>
        <p:txBody>
          <a:bodyPr wrap="square" lIns="0" tIns="0" rIns="0" bIns="0" rtlCol="0">
            <a:noAutofit/>
          </a:bodyPr>
          <a:lstStyle/>
          <a:p>
            <a:pPr algn="ctr"/>
            <a:r>
              <a:rPr lang="en-US" sz="950"/>
              <a:t>Chaotic arrangement of the effective elements. Valuable time is lost</a:t>
            </a:r>
            <a:endParaRPr lang="de-CH" sz="950"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038274" y="1077931"/>
            <a:ext cx="1620180" cy="504056"/>
          </a:xfrm>
          <a:prstGeom prst="rect">
            <a:avLst/>
          </a:prstGeom>
          <a:noFill/>
        </p:spPr>
        <p:txBody>
          <a:bodyPr wrap="square" lIns="0" tIns="0" rIns="0" bIns="0" rtlCol="0">
            <a:noAutofit/>
          </a:bodyPr>
          <a:lstStyle/>
          <a:p>
            <a:pPr algn="ctr"/>
            <a:r>
              <a:rPr lang="en-US" sz="950"/>
              <a:t>Arrangement with clear eye-guidance and hierarchy. The contents can be grasped instantly</a:t>
            </a:r>
            <a:r>
              <a:rPr lang="de-DE" sz="950"/>
              <a:t> </a:t>
            </a:r>
            <a:endParaRPr lang="de-CH" sz="950" dirty="0"/>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Textfeld 26">
            <a:extLst>
              <a:ext uri="{FF2B5EF4-FFF2-40B4-BE49-F238E27FC236}">
                <a16:creationId xmlns:a16="http://schemas.microsoft.com/office/drawing/2014/main" id="{B5731E79-9D50-46CB-99CA-C290A8C6854E}"/>
              </a:ext>
            </a:extLst>
          </p:cNvPr>
          <p:cNvSpPr txBox="1"/>
          <p:nvPr/>
        </p:nvSpPr>
        <p:spPr>
          <a:xfrm>
            <a:off x="2408778" y="2201926"/>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seconds</a:t>
            </a:r>
            <a:endParaRPr lang="de-CH" sz="1100" b="1" dirty="0">
              <a:solidFill>
                <a:schemeClr val="accent6"/>
              </a:solidFill>
            </a:endParaRPr>
          </a:p>
          <a:p>
            <a:r>
              <a:rPr lang="de-CH" sz="700"/>
              <a:t>ATTENTION TIME</a:t>
            </a:r>
            <a:endParaRPr lang="de-CH" sz="700" dirty="0"/>
          </a:p>
        </p:txBody>
      </p:sp>
      <p:cxnSp>
        <p:nvCxnSpPr>
          <p:cNvPr id="28" name="Gerader Verbinder 27">
            <a:extLst>
              <a:ext uri="{FF2B5EF4-FFF2-40B4-BE49-F238E27FC236}">
                <a16:creationId xmlns:a16="http://schemas.microsoft.com/office/drawing/2014/main" id="{6115F68E-3D85-4382-BDDB-2AB31A832279}"/>
              </a:ext>
            </a:extLst>
          </p:cNvPr>
          <p:cNvCxnSpPr/>
          <p:nvPr/>
        </p:nvCxnSpPr>
        <p:spPr>
          <a:xfrm>
            <a:off x="2358844" y="2201926"/>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32" name="Picture 4" descr="Akimbo Male Man - Free vector graphic on Pixabay">
            <a:extLst>
              <a:ext uri="{FF2B5EF4-FFF2-40B4-BE49-F238E27FC236}">
                <a16:creationId xmlns:a16="http://schemas.microsoft.com/office/drawing/2014/main" id="{9FCDAAD6-8F2C-4106-A566-C856EAC435D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76210" y="2201926"/>
            <a:ext cx="132701" cy="265402"/>
          </a:xfrm>
          <a:prstGeom prst="rect">
            <a:avLst/>
          </a:prstGeom>
          <a:noFill/>
          <a:extLst>
            <a:ext uri="{909E8E84-426E-40DD-AFC4-6F175D3DCCD1}">
              <a14:hiddenFill xmlns:a14="http://schemas.microsoft.com/office/drawing/2010/main">
                <a:solidFill>
                  <a:srgbClr val="FFFFFF"/>
                </a:solidFill>
              </a14:hiddenFill>
            </a:ext>
          </a:extLst>
        </p:spPr>
      </p:pic>
      <p:pic>
        <p:nvPicPr>
          <p:cNvPr id="33" name="Grafik 32" descr="Ein Bild, das Person, drinnen enthält.&#10;&#10;Automatisch generierte Beschreibung">
            <a:extLst>
              <a:ext uri="{FF2B5EF4-FFF2-40B4-BE49-F238E27FC236}">
                <a16:creationId xmlns:a16="http://schemas.microsoft.com/office/drawing/2014/main" id="{1D410F91-84AB-40EA-A9AD-6729D90E7DE4}"/>
              </a:ext>
            </a:extLst>
          </p:cNvPr>
          <p:cNvPicPr>
            <a:picLocks noChangeAspect="1"/>
          </p:cNvPicPr>
          <p:nvPr/>
        </p:nvPicPr>
        <p:blipFill>
          <a:blip r:embed="rId5"/>
          <a:stretch>
            <a:fillRect/>
          </a:stretch>
        </p:blipFill>
        <p:spPr>
          <a:xfrm>
            <a:off x="5379920" y="1927783"/>
            <a:ext cx="1216718" cy="1776952"/>
          </a:xfrm>
          <a:prstGeom prst="rect">
            <a:avLst/>
          </a:prstGeom>
        </p:spPr>
      </p:pic>
      <p:pic>
        <p:nvPicPr>
          <p:cNvPr id="35" name="Grafik 34" descr="Ein Bild, das Person, Wand, Frau, drinnen enthält.&#10;&#10;Automatisch generierte Beschreibung">
            <a:extLst>
              <a:ext uri="{FF2B5EF4-FFF2-40B4-BE49-F238E27FC236}">
                <a16:creationId xmlns:a16="http://schemas.microsoft.com/office/drawing/2014/main" id="{2737D5BD-6172-4ACA-A5F3-FD28005B31F9}"/>
              </a:ext>
            </a:extLst>
          </p:cNvPr>
          <p:cNvPicPr>
            <a:picLocks noChangeAspect="1"/>
          </p:cNvPicPr>
          <p:nvPr/>
        </p:nvPicPr>
        <p:blipFill>
          <a:blip r:embed="rId6"/>
          <a:stretch>
            <a:fillRect/>
          </a:stretch>
        </p:blipFill>
        <p:spPr>
          <a:xfrm>
            <a:off x="7256115" y="1927733"/>
            <a:ext cx="1210264" cy="1767526"/>
          </a:xfrm>
          <a:prstGeom prst="rect">
            <a:avLst/>
          </a:prstGeom>
        </p:spPr>
      </p:pic>
      <p:sp>
        <p:nvSpPr>
          <p:cNvPr id="3" name="Ellipse 2">
            <a:extLst>
              <a:ext uri="{FF2B5EF4-FFF2-40B4-BE49-F238E27FC236}">
                <a16:creationId xmlns:a16="http://schemas.microsoft.com/office/drawing/2014/main" id="{44EEC1F8-1105-4FBB-88E9-F2EEF22D66A3}"/>
              </a:ext>
            </a:extLst>
          </p:cNvPr>
          <p:cNvSpPr/>
          <p:nvPr/>
        </p:nvSpPr>
        <p:spPr>
          <a:xfrm>
            <a:off x="6134390" y="236094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1</a:t>
            </a:r>
          </a:p>
        </p:txBody>
      </p:sp>
      <p:sp>
        <p:nvSpPr>
          <p:cNvPr id="21" name="Ellipse 20">
            <a:extLst>
              <a:ext uri="{FF2B5EF4-FFF2-40B4-BE49-F238E27FC236}">
                <a16:creationId xmlns:a16="http://schemas.microsoft.com/office/drawing/2014/main" id="{8F5203EA-5B64-4873-9732-C5C5824E39D7}"/>
              </a:ext>
            </a:extLst>
          </p:cNvPr>
          <p:cNvSpPr/>
          <p:nvPr/>
        </p:nvSpPr>
        <p:spPr>
          <a:xfrm>
            <a:off x="6315050" y="2104702"/>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4</a:t>
            </a:r>
            <a:endParaRPr lang="de-CH" sz="300" dirty="0">
              <a:solidFill>
                <a:schemeClr val="tx1"/>
              </a:solidFill>
            </a:endParaRPr>
          </a:p>
        </p:txBody>
      </p:sp>
      <p:sp>
        <p:nvSpPr>
          <p:cNvPr id="22" name="Ellipse 21">
            <a:extLst>
              <a:ext uri="{FF2B5EF4-FFF2-40B4-BE49-F238E27FC236}">
                <a16:creationId xmlns:a16="http://schemas.microsoft.com/office/drawing/2014/main" id="{21FB98DC-5C40-46D3-88C9-0EF06674A0CC}"/>
              </a:ext>
            </a:extLst>
          </p:cNvPr>
          <p:cNvSpPr/>
          <p:nvPr/>
        </p:nvSpPr>
        <p:spPr>
          <a:xfrm>
            <a:off x="5770682" y="2593641"/>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3</a:t>
            </a:r>
          </a:p>
        </p:txBody>
      </p:sp>
      <p:sp>
        <p:nvSpPr>
          <p:cNvPr id="24" name="Ellipse 23">
            <a:extLst>
              <a:ext uri="{FF2B5EF4-FFF2-40B4-BE49-F238E27FC236}">
                <a16:creationId xmlns:a16="http://schemas.microsoft.com/office/drawing/2014/main" id="{0A90981D-B6FC-4319-B8C3-F7D59C008589}"/>
              </a:ext>
            </a:extLst>
          </p:cNvPr>
          <p:cNvSpPr/>
          <p:nvPr/>
        </p:nvSpPr>
        <p:spPr>
          <a:xfrm>
            <a:off x="5940155" y="332816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5</a:t>
            </a:r>
          </a:p>
        </p:txBody>
      </p:sp>
      <p:sp>
        <p:nvSpPr>
          <p:cNvPr id="34" name="Ellipse 33">
            <a:extLst>
              <a:ext uri="{FF2B5EF4-FFF2-40B4-BE49-F238E27FC236}">
                <a16:creationId xmlns:a16="http://schemas.microsoft.com/office/drawing/2014/main" id="{19F71522-8897-46C5-966D-22A2A8883037}"/>
              </a:ext>
            </a:extLst>
          </p:cNvPr>
          <p:cNvSpPr/>
          <p:nvPr/>
        </p:nvSpPr>
        <p:spPr>
          <a:xfrm>
            <a:off x="6170390" y="277022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2</a:t>
            </a:r>
            <a:endParaRPr lang="de-CH" sz="800" dirty="0">
              <a:solidFill>
                <a:schemeClr val="tx1"/>
              </a:solidFill>
            </a:endParaRPr>
          </a:p>
        </p:txBody>
      </p:sp>
      <p:sp>
        <p:nvSpPr>
          <p:cNvPr id="41" name="Ellipse 40">
            <a:extLst>
              <a:ext uri="{FF2B5EF4-FFF2-40B4-BE49-F238E27FC236}">
                <a16:creationId xmlns:a16="http://schemas.microsoft.com/office/drawing/2014/main" id="{DD1B4A92-7BB1-4255-B0CF-39E27CAF16DE}"/>
              </a:ext>
            </a:extLst>
          </p:cNvPr>
          <p:cNvSpPr/>
          <p:nvPr/>
        </p:nvSpPr>
        <p:spPr>
          <a:xfrm>
            <a:off x="8028384" y="2334627"/>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1</a:t>
            </a:r>
          </a:p>
        </p:txBody>
      </p:sp>
      <p:sp>
        <p:nvSpPr>
          <p:cNvPr id="42" name="Ellipse 41">
            <a:extLst>
              <a:ext uri="{FF2B5EF4-FFF2-40B4-BE49-F238E27FC236}">
                <a16:creationId xmlns:a16="http://schemas.microsoft.com/office/drawing/2014/main" id="{9180F8C5-EBA9-42C5-8535-595334AF9435}"/>
              </a:ext>
            </a:extLst>
          </p:cNvPr>
          <p:cNvSpPr/>
          <p:nvPr/>
        </p:nvSpPr>
        <p:spPr>
          <a:xfrm>
            <a:off x="8064384" y="2768333"/>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2</a:t>
            </a:r>
            <a:endParaRPr lang="de-CH" sz="800" dirty="0">
              <a:solidFill>
                <a:schemeClr val="tx1"/>
              </a:solidFill>
            </a:endParaRPr>
          </a:p>
        </p:txBody>
      </p:sp>
      <p:sp>
        <p:nvSpPr>
          <p:cNvPr id="43" name="Ellipse 42">
            <a:extLst>
              <a:ext uri="{FF2B5EF4-FFF2-40B4-BE49-F238E27FC236}">
                <a16:creationId xmlns:a16="http://schemas.microsoft.com/office/drawing/2014/main" id="{63D7FDCF-5A40-4B33-A092-DBE801FF45E7}"/>
              </a:ext>
            </a:extLst>
          </p:cNvPr>
          <p:cNvSpPr/>
          <p:nvPr/>
        </p:nvSpPr>
        <p:spPr>
          <a:xfrm>
            <a:off x="7859527" y="3467752"/>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3</a:t>
            </a:r>
          </a:p>
        </p:txBody>
      </p:sp>
      <p:cxnSp>
        <p:nvCxnSpPr>
          <p:cNvPr id="7" name="Gerade Verbindung mit Pfeil 6">
            <a:extLst>
              <a:ext uri="{FF2B5EF4-FFF2-40B4-BE49-F238E27FC236}">
                <a16:creationId xmlns:a16="http://schemas.microsoft.com/office/drawing/2014/main" id="{CCEC6606-611F-4D4C-A77E-1336BC21B028}"/>
              </a:ext>
            </a:extLst>
          </p:cNvPr>
          <p:cNvCxnSpPr>
            <a:cxnSpLocks/>
          </p:cNvCxnSpPr>
          <p:nvPr/>
        </p:nvCxnSpPr>
        <p:spPr>
          <a:xfrm>
            <a:off x="6172200" y="2443163"/>
            <a:ext cx="31809" cy="319923"/>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4" name="Gerade Verbindung mit Pfeil 43">
            <a:extLst>
              <a:ext uri="{FF2B5EF4-FFF2-40B4-BE49-F238E27FC236}">
                <a16:creationId xmlns:a16="http://schemas.microsoft.com/office/drawing/2014/main" id="{061E562E-9D2C-4974-BE78-68D17CED200F}"/>
              </a:ext>
            </a:extLst>
          </p:cNvPr>
          <p:cNvCxnSpPr>
            <a:cxnSpLocks/>
          </p:cNvCxnSpPr>
          <p:nvPr/>
        </p:nvCxnSpPr>
        <p:spPr>
          <a:xfrm flipH="1" flipV="1">
            <a:off x="5840395" y="2651866"/>
            <a:ext cx="320557" cy="146547"/>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5" name="Gerade Verbindung mit Pfeil 44">
            <a:extLst>
              <a:ext uri="{FF2B5EF4-FFF2-40B4-BE49-F238E27FC236}">
                <a16:creationId xmlns:a16="http://schemas.microsoft.com/office/drawing/2014/main" id="{B213E6BF-E86B-4C2D-A71A-0579B33623DB}"/>
              </a:ext>
            </a:extLst>
          </p:cNvPr>
          <p:cNvCxnSpPr>
            <a:cxnSpLocks/>
          </p:cNvCxnSpPr>
          <p:nvPr/>
        </p:nvCxnSpPr>
        <p:spPr>
          <a:xfrm flipV="1">
            <a:off x="5839046" y="2171657"/>
            <a:ext cx="477730" cy="427578"/>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6" name="Gerade Verbindung mit Pfeil 45">
            <a:extLst>
              <a:ext uri="{FF2B5EF4-FFF2-40B4-BE49-F238E27FC236}">
                <a16:creationId xmlns:a16="http://schemas.microsoft.com/office/drawing/2014/main" id="{0F2277D7-258A-4025-95EA-56E6E62C1B8B}"/>
              </a:ext>
            </a:extLst>
          </p:cNvPr>
          <p:cNvCxnSpPr>
            <a:cxnSpLocks/>
          </p:cNvCxnSpPr>
          <p:nvPr/>
        </p:nvCxnSpPr>
        <p:spPr>
          <a:xfrm flipH="1">
            <a:off x="6000673" y="2763086"/>
            <a:ext cx="308051" cy="564162"/>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7" name="Gerade Verbindung mit Pfeil 46">
            <a:extLst>
              <a:ext uri="{FF2B5EF4-FFF2-40B4-BE49-F238E27FC236}">
                <a16:creationId xmlns:a16="http://schemas.microsoft.com/office/drawing/2014/main" id="{1273FF46-FCD5-47B7-AB53-AFE7E7D2284D}"/>
              </a:ext>
            </a:extLst>
          </p:cNvPr>
          <p:cNvCxnSpPr>
            <a:cxnSpLocks/>
            <a:stCxn id="21" idx="4"/>
          </p:cNvCxnSpPr>
          <p:nvPr/>
        </p:nvCxnSpPr>
        <p:spPr>
          <a:xfrm flipH="1">
            <a:off x="6308724" y="2176702"/>
            <a:ext cx="42326" cy="597715"/>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1" name="Gerade Verbindung mit Pfeil 50">
            <a:extLst>
              <a:ext uri="{FF2B5EF4-FFF2-40B4-BE49-F238E27FC236}">
                <a16:creationId xmlns:a16="http://schemas.microsoft.com/office/drawing/2014/main" id="{44150E20-8004-4811-B1CD-5DBDA9399838}"/>
              </a:ext>
            </a:extLst>
          </p:cNvPr>
          <p:cNvCxnSpPr>
            <a:cxnSpLocks/>
          </p:cNvCxnSpPr>
          <p:nvPr/>
        </p:nvCxnSpPr>
        <p:spPr>
          <a:xfrm>
            <a:off x="8069562" y="2419299"/>
            <a:ext cx="24307" cy="338189"/>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Gerade Verbindung mit Pfeil 52">
            <a:extLst>
              <a:ext uri="{FF2B5EF4-FFF2-40B4-BE49-F238E27FC236}">
                <a16:creationId xmlns:a16="http://schemas.microsoft.com/office/drawing/2014/main" id="{2A07F817-C045-44F2-8213-95635C34399D}"/>
              </a:ext>
            </a:extLst>
          </p:cNvPr>
          <p:cNvCxnSpPr>
            <a:cxnSpLocks/>
          </p:cNvCxnSpPr>
          <p:nvPr/>
        </p:nvCxnSpPr>
        <p:spPr>
          <a:xfrm flipH="1">
            <a:off x="7910513" y="2844127"/>
            <a:ext cx="183357" cy="618211"/>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pic>
        <p:nvPicPr>
          <p:cNvPr id="5" name="Grafik 4">
            <a:extLst>
              <a:ext uri="{FF2B5EF4-FFF2-40B4-BE49-F238E27FC236}">
                <a16:creationId xmlns:a16="http://schemas.microsoft.com/office/drawing/2014/main" id="{03C4DBFA-C574-405C-9128-EC421825D13F}"/>
              </a:ext>
            </a:extLst>
          </p:cNvPr>
          <p:cNvPicPr>
            <a:picLocks noChangeAspect="1"/>
          </p:cNvPicPr>
          <p:nvPr/>
        </p:nvPicPr>
        <p:blipFill rotWithShape="1">
          <a:blip r:embed="rId7"/>
          <a:srcRect l="4789" t="29804" r="75660" b="40438"/>
          <a:stretch/>
        </p:blipFill>
        <p:spPr>
          <a:xfrm>
            <a:off x="0" y="898415"/>
            <a:ext cx="2308820" cy="3559332"/>
          </a:xfrm>
          <a:prstGeom prst="rect">
            <a:avLst/>
          </a:prstGeom>
        </p:spPr>
      </p:pic>
      <p:pic>
        <p:nvPicPr>
          <p:cNvPr id="37" name="Grafik 36" descr="Ein Bild, das Tänzer, Sport enthält.&#10;&#10;Automatisch generierte Beschreibung">
            <a:extLst>
              <a:ext uri="{FF2B5EF4-FFF2-40B4-BE49-F238E27FC236}">
                <a16:creationId xmlns:a16="http://schemas.microsoft.com/office/drawing/2014/main" id="{8B91B5E6-D0CC-4E3C-A14C-91C8FFA49C11}"/>
              </a:ext>
            </a:extLst>
          </p:cNvPr>
          <p:cNvPicPr>
            <a:picLocks noChangeAspect="1"/>
          </p:cNvPicPr>
          <p:nvPr/>
        </p:nvPicPr>
        <p:blipFill rotWithShape="1">
          <a:blip r:embed="rId8"/>
          <a:srcRect t="51283" r="82802"/>
          <a:stretch/>
        </p:blipFill>
        <p:spPr>
          <a:xfrm>
            <a:off x="2828523" y="1991881"/>
            <a:ext cx="1351698" cy="232270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6959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Eye-guidance</a:t>
            </a:r>
            <a:endParaRPr lang="de-CH" sz="1400" dirty="0">
              <a:highlight>
                <a:srgbClr val="00FF00"/>
              </a:highlight>
            </a:endParaRPr>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325952" cy="28766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«Every moment counts.»</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200" dirty="0">
              <a:solidFill>
                <a:srgbClr val="6D001D"/>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en-US" sz="1200">
                <a:solidFill>
                  <a:srgbClr val="6D001D"/>
                </a:solidFill>
                <a:latin typeface="Arial"/>
              </a:rPr>
              <a:t>Our eyes fixate 3 times per second. During this process, the gaze always jumps to the vicinity of the previously fixed element</a:t>
            </a:r>
            <a:r>
              <a:rPr lang="de-CH" sz="1200">
                <a:solidFill>
                  <a:srgbClr val="6D001D"/>
                </a:solidFill>
                <a:latin typeface="Arial"/>
              </a:rPr>
              <a:t> </a:t>
            </a:r>
            <a:br>
              <a:rPr lang="de-CH" sz="1200">
                <a:solidFill>
                  <a:srgbClr val="6D001D"/>
                </a:solidFill>
                <a:latin typeface="Arial"/>
              </a:rPr>
            </a:br>
            <a:r>
              <a:rPr lang="de-CH" sz="1200">
                <a:solidFill>
                  <a:srgbClr val="6D001D"/>
                </a:solidFill>
                <a:latin typeface="Arial"/>
              </a:rPr>
              <a:t>(«Domino effect»).</a:t>
            </a:r>
            <a:endParaRPr lang="de-CH" sz="1200" dirty="0">
              <a:solidFill>
                <a:srgbClr val="6D001D"/>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en-US" sz="1000">
                <a:solidFill>
                  <a:srgbClr val="000000"/>
                </a:solidFill>
                <a:latin typeface="Arial"/>
              </a:rPr>
              <a:t>Images in advertising appeal to the feelings and needs of the recipient. The text provides information, and the logo shows who the sender of the message is. Design your posters in a way that the effect elements have a logical and meaningful relationship to each other and are arranged in a way that optimizes the course of vision.</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DE" sz="1000" b="1">
                <a:latin typeface="Arial"/>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Use this knowledge to attract the eye and then direct it specifically to the sender via the effect elements. A clear reading guide and information hierarchy ensures that passers-by can perceive and process all the information quickly and in the right order.</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descr="Ein Bild, das Person, Wand, Frau, drinnen enthält.&#10;&#10;Automatisch generierte Beschreibung">
            <a:extLst>
              <a:ext uri="{FF2B5EF4-FFF2-40B4-BE49-F238E27FC236}">
                <a16:creationId xmlns:a16="http://schemas.microsoft.com/office/drawing/2014/main" id="{85C28AC0-DE5A-4B03-8028-4B5C8D96C809}"/>
              </a:ext>
            </a:extLst>
          </p:cNvPr>
          <p:cNvPicPr>
            <a:picLocks noChangeAspect="1"/>
          </p:cNvPicPr>
          <p:nvPr/>
        </p:nvPicPr>
        <p:blipFill>
          <a:blip r:embed="rId4"/>
          <a:stretch>
            <a:fillRect/>
          </a:stretch>
        </p:blipFill>
        <p:spPr>
          <a:xfrm>
            <a:off x="7245052" y="1932496"/>
            <a:ext cx="1210264" cy="1767526"/>
          </a:xfrm>
          <a:prstGeom prst="rect">
            <a:avLst/>
          </a:prstGeom>
        </p:spPr>
      </p:pic>
    </p:spTree>
    <p:extLst>
      <p:ext uri="{BB962C8B-B14F-4D97-AF65-F5344CB8AC3E}">
        <p14:creationId xmlns:p14="http://schemas.microsoft.com/office/powerpoint/2010/main" val="47681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de-CH"/>
              <a:t>Overview of design tutorials</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a:solidFill>
                  <a:schemeClr val="bg1"/>
                </a:solidFill>
                <a:effectLst>
                  <a:outerShdw blurRad="38100" dist="38100" dir="2700000" algn="tl">
                    <a:srgbClr val="000000">
                      <a:alpha val="43137"/>
                    </a:srgbClr>
                  </a:outerShdw>
                </a:effectLst>
              </a:rPr>
              <a:t>Basic</a:t>
            </a:r>
            <a:endParaRPr lang="de-CH" b="1" dirty="0">
              <a:solidFill>
                <a:schemeClr val="bg1"/>
              </a:solidFill>
              <a:effectLst>
                <a:outerShdw blurRad="38100" dist="38100" dir="2700000" algn="tl">
                  <a:srgbClr val="000000">
                    <a:alpha val="43137"/>
                  </a:srgbClr>
                </a:outerShdw>
              </a:effectLst>
            </a:endParaRPr>
          </a:p>
          <a:p>
            <a:pPr algn="ctr"/>
            <a:r>
              <a:rPr lang="de-CH" sz="1200">
                <a:solidFill>
                  <a:schemeClr val="bg1"/>
                </a:solidFill>
                <a:effectLst>
                  <a:outerShdw blurRad="38100" dist="38100" dir="2700000" algn="tl">
                    <a:srgbClr val="000000">
                      <a:alpha val="43137"/>
                    </a:srgbClr>
                  </a:outerShdw>
                </a:effectLst>
              </a:rPr>
              <a:t>(</a:t>
            </a:r>
            <a:r>
              <a:rPr lang="en-US" sz="1200">
                <a:solidFill>
                  <a:schemeClr val="bg1"/>
                </a:solidFill>
                <a:effectLst>
                  <a:outerShdw blurRad="38100" dist="38100" dir="2700000" algn="tl">
                    <a:srgbClr val="000000">
                      <a:alpha val="43137"/>
                    </a:srgbClr>
                  </a:outerShdw>
                </a:effectLst>
              </a:rPr>
              <a:t>Consider physiological and medium-specific aspects</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err="1">
                <a:solidFill>
                  <a:schemeClr val="bg1"/>
                </a:solidFill>
                <a:effectLst>
                  <a:outerShdw blurRad="38100" dist="38100" dir="2700000" algn="tl">
                    <a:srgbClr val="000000">
                      <a:alpha val="43137"/>
                    </a:srgbClr>
                  </a:outerShdw>
                </a:effectLst>
              </a:rPr>
              <a:t>Advanced</a:t>
            </a:r>
            <a:r>
              <a:rPr lang="de-CH" dirty="0">
                <a:solidFill>
                  <a:schemeClr val="bg1"/>
                </a:solidFill>
                <a:effectLst>
                  <a:outerShdw blurRad="38100" dist="38100" dir="2700000" algn="tl">
                    <a:srgbClr val="000000">
                      <a:alpha val="43137"/>
                    </a:srgbClr>
                  </a:outerShdw>
                </a:effectLst>
              </a:rPr>
              <a:t> </a:t>
            </a:r>
          </a:p>
          <a:p>
            <a:pPr algn="ctr"/>
            <a:r>
              <a:rPr lang="de-CH" sz="1200">
                <a:solidFill>
                  <a:schemeClr val="bg1"/>
                </a:solidFill>
                <a:effectLst>
                  <a:outerShdw blurRad="38100" dist="38100" dir="2700000" algn="tl">
                    <a:srgbClr val="000000">
                      <a:alpha val="43137"/>
                    </a:srgbClr>
                  </a:outerShdw>
                </a:effectLst>
              </a:rPr>
              <a:t>(</a:t>
            </a:r>
            <a:r>
              <a:rPr lang="en-US" sz="1200">
                <a:solidFill>
                  <a:schemeClr val="bg1"/>
                </a:solidFill>
                <a:effectLst>
                  <a:outerShdw blurRad="38100" dist="38100" dir="2700000" algn="tl">
                    <a:srgbClr val="000000">
                      <a:alpha val="43137"/>
                    </a:srgbClr>
                  </a:outerShdw>
                </a:effectLst>
              </a:rPr>
              <a:t>Use cognitive aspects to control perception &amp; attention</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a:solidFill>
                  <a:schemeClr val="bg1"/>
                </a:solidFill>
                <a:effectLst>
                  <a:outerShdw blurRad="38100" dist="38100" dir="2700000" algn="tl">
                    <a:srgbClr val="000000">
                      <a:alpha val="43137"/>
                    </a:srgbClr>
                  </a:outerShdw>
                </a:effectLst>
              </a:rPr>
              <a:t>Expert</a:t>
            </a:r>
            <a:r>
              <a:rPr lang="de-CH" dirty="0">
                <a:solidFill>
                  <a:schemeClr val="bg1"/>
                </a:solidFill>
                <a:effectLst>
                  <a:outerShdw blurRad="38100" dist="38100" dir="2700000" algn="tl">
                    <a:srgbClr val="000000">
                      <a:alpha val="43137"/>
                    </a:srgbClr>
                  </a:outerShdw>
                </a:effectLst>
              </a:rPr>
              <a:t> </a:t>
            </a:r>
          </a:p>
          <a:p>
            <a:pPr algn="ctr"/>
            <a:r>
              <a:rPr lang="de-CH" sz="1200">
                <a:solidFill>
                  <a:schemeClr val="bg1"/>
                </a:solidFill>
                <a:effectLst>
                  <a:outerShdw blurRad="38100" dist="38100" dir="2700000" algn="tl">
                    <a:srgbClr val="000000">
                      <a:alpha val="43137"/>
                    </a:srgbClr>
                  </a:outerShdw>
                </a:effectLst>
              </a:rPr>
              <a:t>(</a:t>
            </a:r>
            <a:r>
              <a:rPr lang="en-US" sz="1200">
                <a:solidFill>
                  <a:schemeClr val="bg1"/>
                </a:solidFill>
                <a:effectLst>
                  <a:outerShdw blurRad="38100" dist="38100" dir="2700000" algn="tl">
                    <a:srgbClr val="000000">
                      <a:alpha val="43137"/>
                    </a:srgbClr>
                  </a:outerShdw>
                </a:effectLst>
              </a:rPr>
              <a:t>Incorporate cognitive aspects of information processing and learning</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0" name="Rechteck 29">
            <a:extLst>
              <a:ext uri="{FF2B5EF4-FFF2-40B4-BE49-F238E27FC236}">
                <a16:creationId xmlns:a16="http://schemas.microsoft.com/office/drawing/2014/main" id="{EF6CB9DC-E49B-44AF-AC3E-2376DAC7538B}"/>
              </a:ext>
            </a:extLst>
          </p:cNvPr>
          <p:cNvSpPr/>
          <p:nvPr/>
        </p:nvSpPr>
        <p:spPr>
          <a:xfrm>
            <a:off x="275564" y="1467039"/>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 name="Grafik 3">
            <a:extLst>
              <a:ext uri="{FF2B5EF4-FFF2-40B4-BE49-F238E27FC236}">
                <a16:creationId xmlns:a16="http://schemas.microsoft.com/office/drawing/2014/main" id="{70D9A91A-B393-4462-A239-936F971ECE4A}"/>
              </a:ext>
            </a:extLst>
          </p:cNvPr>
          <p:cNvPicPr>
            <a:picLocks noChangeAspect="1"/>
          </p:cNvPicPr>
          <p:nvPr/>
        </p:nvPicPr>
        <p:blipFill>
          <a:blip r:embed="rId3"/>
          <a:stretch>
            <a:fillRect/>
          </a:stretch>
        </p:blipFill>
        <p:spPr>
          <a:xfrm>
            <a:off x="2143814" y="4354804"/>
            <a:ext cx="318385" cy="581985"/>
          </a:xfrm>
          <a:prstGeom prst="rect">
            <a:avLst/>
          </a:prstGeom>
        </p:spPr>
      </p:pic>
      <p:sp>
        <p:nvSpPr>
          <p:cNvPr id="32" name="Rechteck 31">
            <a:extLst>
              <a:ext uri="{FF2B5EF4-FFF2-40B4-BE49-F238E27FC236}">
                <a16:creationId xmlns:a16="http://schemas.microsoft.com/office/drawing/2014/main" id="{736AA567-6695-464D-A33B-57E55BC2EBD7}"/>
              </a:ext>
            </a:extLst>
          </p:cNvPr>
          <p:cNvSpPr/>
          <p:nvPr/>
        </p:nvSpPr>
        <p:spPr>
          <a:xfrm>
            <a:off x="2949591" y="1476529"/>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Tree>
    <p:extLst>
      <p:ext uri="{BB962C8B-B14F-4D97-AF65-F5344CB8AC3E}">
        <p14:creationId xmlns:p14="http://schemas.microsoft.com/office/powerpoint/2010/main" val="11252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Rule 5</a:t>
            </a:r>
            <a:br>
              <a:rPr lang="de-DE"/>
            </a:br>
            <a:r>
              <a:rPr lang="de-DE"/>
              <a:t>Contrast effect</a:t>
            </a:r>
            <a:endParaRPr lang="de-DE" dirty="0"/>
          </a:p>
        </p:txBody>
      </p:sp>
    </p:spTree>
    <p:extLst>
      <p:ext uri="{BB962C8B-B14F-4D97-AF65-F5344CB8AC3E}">
        <p14:creationId xmlns:p14="http://schemas.microsoft.com/office/powerpoint/2010/main" val="124264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7" name="Grafik 26">
            <a:extLst>
              <a:ext uri="{FF2B5EF4-FFF2-40B4-BE49-F238E27FC236}">
                <a16:creationId xmlns:a16="http://schemas.microsoft.com/office/drawing/2014/main" id="{296C9875-2588-4479-B62C-B5CD6BE789B3}"/>
              </a:ext>
            </a:extLst>
          </p:cNvPr>
          <p:cNvPicPr>
            <a:picLocks noChangeAspect="1"/>
          </p:cNvPicPr>
          <p:nvPr/>
        </p:nvPicPr>
        <p:blipFill rotWithShape="1">
          <a:blip r:embed="rId3"/>
          <a:srcRect l="1431" t="29804" r="75660" b="40438"/>
          <a:stretch/>
        </p:blipFill>
        <p:spPr>
          <a:xfrm>
            <a:off x="6096934" y="1226732"/>
            <a:ext cx="1939126" cy="2551220"/>
          </a:xfrm>
          <a:prstGeom prst="rect">
            <a:avLst/>
          </a:prstGeom>
        </p:spPr>
      </p:pic>
      <p:pic>
        <p:nvPicPr>
          <p:cNvPr id="4" name="Grafik 3">
            <a:extLst>
              <a:ext uri="{FF2B5EF4-FFF2-40B4-BE49-F238E27FC236}">
                <a16:creationId xmlns:a16="http://schemas.microsoft.com/office/drawing/2014/main" id="{0460C4D8-AF1B-4F65-B056-773AB110CED5}"/>
              </a:ext>
            </a:extLst>
          </p:cNvPr>
          <p:cNvPicPr>
            <a:picLocks noChangeAspect="1"/>
          </p:cNvPicPr>
          <p:nvPr/>
        </p:nvPicPr>
        <p:blipFill rotWithShape="1">
          <a:blip r:embed="rId3"/>
          <a:srcRect r="81196" b="70252"/>
          <a:stretch/>
        </p:blipFill>
        <p:spPr>
          <a:xfrm>
            <a:off x="3983343" y="1271959"/>
            <a:ext cx="1838678" cy="2946134"/>
          </a:xfrm>
          <a:prstGeom prst="rect">
            <a:avLst/>
          </a:prstGeom>
        </p:spPr>
      </p:pic>
      <p:pic>
        <p:nvPicPr>
          <p:cNvPr id="20" name="Grafik 19" descr="Ein Bild, das Text, Pflanze, Blatt enthält.&#10;&#10;Automatisch generierte Beschreibung">
            <a:extLst>
              <a:ext uri="{FF2B5EF4-FFF2-40B4-BE49-F238E27FC236}">
                <a16:creationId xmlns:a16="http://schemas.microsoft.com/office/drawing/2014/main" id="{95C59435-F8FB-4A00-8740-B9C09A25D6F4}"/>
              </a:ext>
            </a:extLst>
          </p:cNvPr>
          <p:cNvPicPr>
            <a:picLocks noChangeAspect="1"/>
          </p:cNvPicPr>
          <p:nvPr/>
        </p:nvPicPr>
        <p:blipFill rotWithShape="1">
          <a:blip r:embed="rId4"/>
          <a:srcRect t="57179"/>
          <a:stretch/>
        </p:blipFill>
        <p:spPr>
          <a:xfrm>
            <a:off x="4820250" y="3252413"/>
            <a:ext cx="4318286" cy="698441"/>
          </a:xfrm>
          <a:prstGeom prst="rect">
            <a:avLst/>
          </a:prstGeom>
        </p:spPr>
      </p:pic>
      <p:pic>
        <p:nvPicPr>
          <p:cNvPr id="21" name="Picture 2" descr="꽃 - 무료 자연개 아이콘">
            <a:extLst>
              <a:ext uri="{FF2B5EF4-FFF2-40B4-BE49-F238E27FC236}">
                <a16:creationId xmlns:a16="http://schemas.microsoft.com/office/drawing/2014/main" id="{C8CA648C-DDAA-42AD-A5AD-3CCCE022A4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6110" y="3326976"/>
            <a:ext cx="278160" cy="278160"/>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Contrast effect</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Colors and contrasts increase the conciseness and long-distance effect</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292080" y="1071351"/>
            <a:ext cx="1410775" cy="629562"/>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Weak contrast e.g. in the interaction with nature and the environment</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32004" y="1079699"/>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Strong contrast for more attention</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45" name="Grafik 44" descr="Ein Bild, das Text, Toilettenartikel, drinnen, kosmetisch enthält.&#10;&#10;Automatisch generierte Beschreibung">
            <a:extLst>
              <a:ext uri="{FF2B5EF4-FFF2-40B4-BE49-F238E27FC236}">
                <a16:creationId xmlns:a16="http://schemas.microsoft.com/office/drawing/2014/main" id="{89389D43-CD75-44F5-95A3-E905D92BC8DF}"/>
              </a:ext>
            </a:extLst>
          </p:cNvPr>
          <p:cNvPicPr>
            <a:picLocks noChangeAspect="1"/>
          </p:cNvPicPr>
          <p:nvPr/>
        </p:nvPicPr>
        <p:blipFill>
          <a:blip r:embed="rId7"/>
          <a:stretch>
            <a:fillRect/>
          </a:stretch>
        </p:blipFill>
        <p:spPr>
          <a:xfrm>
            <a:off x="7246824" y="1929776"/>
            <a:ext cx="1218574" cy="1779662"/>
          </a:xfrm>
          <a:prstGeom prst="rect">
            <a:avLst/>
          </a:prstGeom>
        </p:spPr>
      </p:pic>
      <p:pic>
        <p:nvPicPr>
          <p:cNvPr id="49" name="Grafik 48" descr="Ein Bild, das Text, Toilettenartikel, kosmetisch enthält.&#10;&#10;Automatisch generierte Beschreibung">
            <a:extLst>
              <a:ext uri="{FF2B5EF4-FFF2-40B4-BE49-F238E27FC236}">
                <a16:creationId xmlns:a16="http://schemas.microsoft.com/office/drawing/2014/main" id="{BEF8F232-4B49-4971-8AFA-DDE772CBBF24}"/>
              </a:ext>
            </a:extLst>
          </p:cNvPr>
          <p:cNvPicPr>
            <a:picLocks noChangeAspect="1"/>
          </p:cNvPicPr>
          <p:nvPr/>
        </p:nvPicPr>
        <p:blipFill>
          <a:blip r:embed="rId8"/>
          <a:stretch>
            <a:fillRect/>
          </a:stretch>
        </p:blipFill>
        <p:spPr>
          <a:xfrm>
            <a:off x="5380173" y="1925427"/>
            <a:ext cx="1213876" cy="1772801"/>
          </a:xfrm>
          <a:prstGeom prst="rect">
            <a:avLst/>
          </a:prstGeom>
        </p:spPr>
      </p:pic>
      <p:pic>
        <p:nvPicPr>
          <p:cNvPr id="28" name="Grafik 27">
            <a:extLst>
              <a:ext uri="{FF2B5EF4-FFF2-40B4-BE49-F238E27FC236}">
                <a16:creationId xmlns:a16="http://schemas.microsoft.com/office/drawing/2014/main" id="{BBD54CDA-2B2D-4952-BDFE-1EB8F5058488}"/>
              </a:ext>
            </a:extLst>
          </p:cNvPr>
          <p:cNvPicPr>
            <a:picLocks noChangeAspect="1"/>
          </p:cNvPicPr>
          <p:nvPr/>
        </p:nvPicPr>
        <p:blipFill rotWithShape="1">
          <a:blip r:embed="rId3"/>
          <a:srcRect l="82760" b="71859"/>
          <a:stretch/>
        </p:blipFill>
        <p:spPr>
          <a:xfrm>
            <a:off x="-16722" y="1131590"/>
            <a:ext cx="2025802" cy="3349261"/>
          </a:xfrm>
          <a:prstGeom prst="rect">
            <a:avLst/>
          </a:prstGeom>
        </p:spPr>
      </p:pic>
      <p:pic>
        <p:nvPicPr>
          <p:cNvPr id="22" name="Grafik 21" descr="Ein Bild, das Auto enthält.&#10;&#10;Automatisch generierte Beschreibung">
            <a:extLst>
              <a:ext uri="{FF2B5EF4-FFF2-40B4-BE49-F238E27FC236}">
                <a16:creationId xmlns:a16="http://schemas.microsoft.com/office/drawing/2014/main" id="{82E03457-56DB-46FD-86F8-FC5DAB0CCF70}"/>
              </a:ext>
            </a:extLst>
          </p:cNvPr>
          <p:cNvPicPr>
            <a:picLocks noChangeAspect="1"/>
          </p:cNvPicPr>
          <p:nvPr/>
        </p:nvPicPr>
        <p:blipFill rotWithShape="1">
          <a:blip r:embed="rId9"/>
          <a:srcRect r="16287"/>
          <a:stretch/>
        </p:blipFill>
        <p:spPr>
          <a:xfrm flipH="1">
            <a:off x="-5465" y="2795010"/>
            <a:ext cx="3490459" cy="2047424"/>
          </a:xfrm>
          <a:prstGeom prst="rect">
            <a:avLst/>
          </a:prstGeom>
        </p:spPr>
      </p:pic>
    </p:spTree>
    <p:extLst>
      <p:ext uri="{BB962C8B-B14F-4D97-AF65-F5344CB8AC3E}">
        <p14:creationId xmlns:p14="http://schemas.microsoft.com/office/powerpoint/2010/main" val="91870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Contrast effect</a:t>
            </a:r>
            <a:endParaRPr lang="de-CH" sz="1400"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293986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The contrast makes the difference.</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Good posters are characterized by eye-catching color scheme</a:t>
            </a:r>
            <a:r>
              <a:rPr kumimoji="0" lang="de-DE" sz="1200" b="0" i="0" u="none" strike="noStrike" kern="1200" cap="none" spc="0" normalizeH="0" baseline="0" noProof="0">
                <a:ln>
                  <a:noFill/>
                </a:ln>
                <a:solidFill>
                  <a:srgbClr val="6D001D"/>
                </a:solidFill>
                <a:effectLst/>
                <a:uLnTx/>
                <a:uFillTx/>
                <a:latin typeface="Arial"/>
                <a:ea typeface="+mn-ea"/>
                <a:cs typeface="+mn-cs"/>
              </a:rPr>
              <a:t>.</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Colors and contrasts set visual accents. A bright and colorful poster is more likely to stand out than one in pale or dark colors. If the colors are too similar, it can be difficult to make out details when one is in motion.</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CH" sz="1000" b="1">
                <a:latin typeface="Arial"/>
              </a:rPr>
              <a:t>Recommendation</a:t>
            </a:r>
            <a:r>
              <a:rPr kumimoji="0" lang="de-CH" sz="1000" b="0" i="0" u="none" strike="noStrike" kern="1200" cap="none" spc="0" normalizeH="0" baseline="0" noProof="0">
                <a:ln>
                  <a:noFill/>
                </a:ln>
                <a:effectLst/>
                <a:uLnTx/>
                <a:uFillTx/>
                <a:latin typeface="Arial"/>
                <a:ea typeface="+mn-ea"/>
                <a:cs typeface="+mn-cs"/>
              </a:rPr>
              <a:t>:</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Pay attention to the right contrast, so that the desired elements, e.g. the text immediately catches the eye. Also consider the environment and season: in winter it's gray, in spring it's green. Therefore, in addition to the contrast effect within the advertising medium, also consider the contrast in relation to the surroundings. However, avoid </a:t>
            </a:r>
            <a:r>
              <a:rPr kumimoji="0" lang="de-CH" sz="1000" b="1" i="0" u="none" strike="noStrike" kern="1200" cap="none" spc="0" normalizeH="0" baseline="0" noProof="0">
                <a:ln>
                  <a:noFill/>
                </a:ln>
                <a:effectLst/>
                <a:uLnTx/>
                <a:uFillTx/>
                <a:latin typeface="Arial"/>
                <a:ea typeface="+mn-ea"/>
                <a:cs typeface="+mn-cs"/>
              </a:rPr>
              <a:t>«</a:t>
            </a:r>
            <a:r>
              <a:rPr kumimoji="0" lang="en-US" sz="1000" b="0" i="0" u="none" strike="noStrike" kern="1200" cap="none" spc="0" normalizeH="0" baseline="0" noProof="0">
                <a:ln>
                  <a:noFill/>
                </a:ln>
                <a:effectLst/>
                <a:uLnTx/>
                <a:uFillTx/>
                <a:latin typeface="Arial"/>
                <a:ea typeface="+mn-ea"/>
                <a:cs typeface="+mn-cs"/>
              </a:rPr>
              <a:t>overloading</a:t>
            </a:r>
            <a:r>
              <a:rPr kumimoji="0" lang="de-CH" sz="1000" b="1" i="0" u="none" strike="noStrike" kern="1200" cap="none" spc="0" normalizeH="0" baseline="0" noProof="0">
                <a:ln>
                  <a:noFill/>
                </a:ln>
                <a:effectLst/>
                <a:uLnTx/>
                <a:uFillTx/>
                <a:latin typeface="Arial"/>
                <a:ea typeface="+mn-ea"/>
                <a:cs typeface="+mn-cs"/>
              </a:rPr>
              <a:t>»</a:t>
            </a:r>
            <a:r>
              <a:rPr kumimoji="0" lang="en-US" sz="1000" b="0" i="0" u="none" strike="noStrike" kern="1200" cap="none" spc="0" normalizeH="0" baseline="0" noProof="0">
                <a:ln>
                  <a:noFill/>
                </a:ln>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with colors and contrasts. This can quickly appear too colorful and too loud.</a:t>
            </a: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hteck 14">
            <a:extLst>
              <a:ext uri="{FF2B5EF4-FFF2-40B4-BE49-F238E27FC236}">
                <a16:creationId xmlns:a16="http://schemas.microsoft.com/office/drawing/2014/main" id="{5160F0F8-79BC-46C7-8327-7DB475BC95CB}"/>
              </a:ext>
            </a:extLst>
          </p:cNvPr>
          <p:cNvSpPr/>
          <p:nvPr/>
        </p:nvSpPr>
        <p:spPr>
          <a:xfrm>
            <a:off x="4499992" y="1317003"/>
            <a:ext cx="828000" cy="82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Ellipse 15">
            <a:extLst>
              <a:ext uri="{FF2B5EF4-FFF2-40B4-BE49-F238E27FC236}">
                <a16:creationId xmlns:a16="http://schemas.microsoft.com/office/drawing/2014/main" id="{73D7FD3C-6FFA-464A-82A8-07EB08C1F599}"/>
              </a:ext>
            </a:extLst>
          </p:cNvPr>
          <p:cNvSpPr/>
          <p:nvPr/>
        </p:nvSpPr>
        <p:spPr>
          <a:xfrm>
            <a:off x="4625992" y="1443003"/>
            <a:ext cx="576000" cy="57600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C6F1E2E2-AD24-4698-858F-A1E1F219E939}"/>
              </a:ext>
            </a:extLst>
          </p:cNvPr>
          <p:cNvSpPr/>
          <p:nvPr/>
        </p:nvSpPr>
        <p:spPr>
          <a:xfrm>
            <a:off x="4499992" y="2332192"/>
            <a:ext cx="828000" cy="8280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9" name="Ellipse 18">
            <a:extLst>
              <a:ext uri="{FF2B5EF4-FFF2-40B4-BE49-F238E27FC236}">
                <a16:creationId xmlns:a16="http://schemas.microsoft.com/office/drawing/2014/main" id="{48D3B6F7-76DA-44B7-A074-7929C597532D}"/>
              </a:ext>
            </a:extLst>
          </p:cNvPr>
          <p:cNvSpPr/>
          <p:nvPr/>
        </p:nvSpPr>
        <p:spPr>
          <a:xfrm>
            <a:off x="4625992" y="2458192"/>
            <a:ext cx="576000" cy="57600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0" name="Rechteck 19">
            <a:extLst>
              <a:ext uri="{FF2B5EF4-FFF2-40B4-BE49-F238E27FC236}">
                <a16:creationId xmlns:a16="http://schemas.microsoft.com/office/drawing/2014/main" id="{05FFA47F-E399-487D-9597-B360FF345DD2}"/>
              </a:ext>
            </a:extLst>
          </p:cNvPr>
          <p:cNvSpPr/>
          <p:nvPr/>
        </p:nvSpPr>
        <p:spPr>
          <a:xfrm>
            <a:off x="4499992" y="3347381"/>
            <a:ext cx="828000" cy="828000"/>
          </a:xfrm>
          <a:prstGeom prst="rect">
            <a:avLst/>
          </a:prstGeom>
          <a:solidFill>
            <a:srgbClr val="C808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Ellipse 20">
            <a:extLst>
              <a:ext uri="{FF2B5EF4-FFF2-40B4-BE49-F238E27FC236}">
                <a16:creationId xmlns:a16="http://schemas.microsoft.com/office/drawing/2014/main" id="{9341986D-4FC0-45CE-9F0F-4129068C9EB4}"/>
              </a:ext>
            </a:extLst>
          </p:cNvPr>
          <p:cNvSpPr/>
          <p:nvPr/>
        </p:nvSpPr>
        <p:spPr>
          <a:xfrm>
            <a:off x="4625992" y="3473381"/>
            <a:ext cx="576000" cy="576000"/>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Textfeld 21">
            <a:extLst>
              <a:ext uri="{FF2B5EF4-FFF2-40B4-BE49-F238E27FC236}">
                <a16:creationId xmlns:a16="http://schemas.microsoft.com/office/drawing/2014/main" id="{52B04E70-34E2-4A09-951C-7DA0806A1937}"/>
              </a:ext>
            </a:extLst>
          </p:cNvPr>
          <p:cNvSpPr txBox="1"/>
          <p:nvPr/>
        </p:nvSpPr>
        <p:spPr>
          <a:xfrm>
            <a:off x="5433677" y="1307036"/>
            <a:ext cx="3458803" cy="972016"/>
          </a:xfrm>
          <a:prstGeom prst="rect">
            <a:avLst/>
          </a:prstGeom>
          <a:noFill/>
        </p:spPr>
        <p:txBody>
          <a:bodyPr wrap="square" lIns="0" tIns="0" rIns="0" bIns="0" rtlCol="0">
            <a:noAutofit/>
          </a:bodyPr>
          <a:lstStyle/>
          <a:p>
            <a:r>
              <a:rPr lang="de-CH" sz="1000" b="1">
                <a:solidFill>
                  <a:schemeClr val="accent6"/>
                </a:solidFill>
              </a:rPr>
              <a:t>Quality contrast</a:t>
            </a:r>
            <a:endParaRPr lang="de-CH" sz="1000" b="1" dirty="0">
              <a:solidFill>
                <a:schemeClr val="accent6"/>
              </a:solidFill>
            </a:endParaRPr>
          </a:p>
          <a:p>
            <a:pPr algn="l"/>
            <a:r>
              <a:rPr lang="en-US" sz="900" b="0" i="0" u="none" strike="noStrike" baseline="0"/>
              <a:t>The quality contrast appears - as the name suggests - particularly high-grade. To achieve it, combine a powerful primary or secondary color with a broken, i.e. dull, color in the same hue. For example, orange with reddish brown, turquoise with moss green, or red with pink.</a:t>
            </a:r>
            <a:endParaRPr lang="de-CH" sz="900" dirty="0" err="1"/>
          </a:p>
        </p:txBody>
      </p:sp>
      <p:sp>
        <p:nvSpPr>
          <p:cNvPr id="23" name="Textfeld 22">
            <a:extLst>
              <a:ext uri="{FF2B5EF4-FFF2-40B4-BE49-F238E27FC236}">
                <a16:creationId xmlns:a16="http://schemas.microsoft.com/office/drawing/2014/main" id="{C6DFFCD2-21DE-4380-9C1B-67BEC772BA12}"/>
              </a:ext>
            </a:extLst>
          </p:cNvPr>
          <p:cNvSpPr txBox="1"/>
          <p:nvPr/>
        </p:nvSpPr>
        <p:spPr>
          <a:xfrm>
            <a:off x="5433677" y="2317481"/>
            <a:ext cx="3458803" cy="972016"/>
          </a:xfrm>
          <a:prstGeom prst="rect">
            <a:avLst/>
          </a:prstGeom>
          <a:noFill/>
        </p:spPr>
        <p:txBody>
          <a:bodyPr wrap="square" lIns="0" tIns="0" rIns="0" bIns="0" rtlCol="0">
            <a:noAutofit/>
          </a:bodyPr>
          <a:lstStyle/>
          <a:p>
            <a:r>
              <a:rPr lang="de-CH" sz="1000" b="1">
                <a:solidFill>
                  <a:schemeClr val="accent6"/>
                </a:solidFill>
              </a:rPr>
              <a:t>Colors-on-contrast</a:t>
            </a:r>
            <a:endParaRPr lang="de-CH" sz="1000" b="1" dirty="0">
              <a:solidFill>
                <a:schemeClr val="accent6"/>
              </a:solidFill>
            </a:endParaRPr>
          </a:p>
          <a:p>
            <a:pPr algn="l"/>
            <a:r>
              <a:rPr lang="en-US" sz="900" b="0" i="0" u="none" strike="noStrike" baseline="0"/>
              <a:t>The color-aspect contrast looks colorful, loud, powerful and decisive - a real eye-catcher. You achieve it when you combine two of the three primary colors, i.e. blue with yellow, blue with red or red with yellow.</a:t>
            </a:r>
            <a:endParaRPr lang="de-CH" sz="900" dirty="0" err="1"/>
          </a:p>
        </p:txBody>
      </p:sp>
      <p:sp>
        <p:nvSpPr>
          <p:cNvPr id="25" name="Textfeld 24">
            <a:extLst>
              <a:ext uri="{FF2B5EF4-FFF2-40B4-BE49-F238E27FC236}">
                <a16:creationId xmlns:a16="http://schemas.microsoft.com/office/drawing/2014/main" id="{1B6C8049-5640-4927-B331-7FE83C936F51}"/>
              </a:ext>
            </a:extLst>
          </p:cNvPr>
          <p:cNvSpPr txBox="1"/>
          <p:nvPr/>
        </p:nvSpPr>
        <p:spPr>
          <a:xfrm>
            <a:off x="5433677" y="3327926"/>
            <a:ext cx="3458803" cy="972016"/>
          </a:xfrm>
          <a:prstGeom prst="rect">
            <a:avLst/>
          </a:prstGeom>
          <a:noFill/>
        </p:spPr>
        <p:txBody>
          <a:bodyPr wrap="square" lIns="0" tIns="0" rIns="0" bIns="0" rtlCol="0">
            <a:noAutofit/>
          </a:bodyPr>
          <a:lstStyle/>
          <a:p>
            <a:r>
              <a:rPr lang="de-CH" sz="1000" b="1">
                <a:solidFill>
                  <a:schemeClr val="accent6"/>
                </a:solidFill>
              </a:rPr>
              <a:t>Complementary contrast</a:t>
            </a:r>
            <a:endParaRPr lang="de-CH" sz="1000" b="1" dirty="0">
              <a:solidFill>
                <a:schemeClr val="accent6"/>
              </a:solidFill>
            </a:endParaRPr>
          </a:p>
          <a:p>
            <a:pPr algn="l"/>
            <a:r>
              <a:rPr lang="en-US" sz="900" b="0" i="0" u="none" strike="noStrike" baseline="0"/>
              <a:t>The complementary contrast is the most blatant contrast. This is because in each case a primary color is combined with the secondary color that results from the mixture of the other two primary colors. So blue with orange, yellow with violet and red with green. The result: both colors are extremely eye-catching.</a:t>
            </a:r>
            <a:endParaRPr lang="de-CH" sz="900" dirty="0" err="1"/>
          </a:p>
        </p:txBody>
      </p:sp>
    </p:spTree>
    <p:extLst>
      <p:ext uri="{BB962C8B-B14F-4D97-AF65-F5344CB8AC3E}">
        <p14:creationId xmlns:p14="http://schemas.microsoft.com/office/powerpoint/2010/main" val="317888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Extra: Rule 6</a:t>
            </a:r>
            <a:br>
              <a:rPr lang="de-DE"/>
            </a:br>
            <a:r>
              <a:rPr lang="en-US"/>
              <a:t>DOOH moving image spots</a:t>
            </a:r>
            <a:endParaRPr lang="de-DE" dirty="0"/>
          </a:p>
        </p:txBody>
      </p:sp>
    </p:spTree>
    <p:extLst>
      <p:ext uri="{BB962C8B-B14F-4D97-AF65-F5344CB8AC3E}">
        <p14:creationId xmlns:p14="http://schemas.microsoft.com/office/powerpoint/2010/main" val="164033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6"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8" name="Grafik 7" descr="Ein Bild, das Text enthält.&#10;&#10;Automatisch generierte Beschreibung">
            <a:extLst>
              <a:ext uri="{FF2B5EF4-FFF2-40B4-BE49-F238E27FC236}">
                <a16:creationId xmlns:a16="http://schemas.microsoft.com/office/drawing/2014/main" id="{8DE43384-45FE-45E1-A0B4-A8DB638EA9EA}"/>
              </a:ext>
            </a:extLst>
          </p:cNvPr>
          <p:cNvPicPr>
            <a:picLocks noChangeAspect="1"/>
          </p:cNvPicPr>
          <p:nvPr/>
        </p:nvPicPr>
        <p:blipFill rotWithShape="1">
          <a:blip r:embed="rId7"/>
          <a:srcRect l="60014" t="36576" b="26863"/>
          <a:stretch/>
        </p:blipFill>
        <p:spPr>
          <a:xfrm>
            <a:off x="-5464" y="1196906"/>
            <a:ext cx="7265676" cy="2728419"/>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DOOH </a:t>
            </a:r>
            <a:r>
              <a:rPr lang="en-US"/>
              <a:t>moving image spots</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Digital Out of Home spots must work in every moment</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sp>
        <p:nvSpPr>
          <p:cNvPr id="23" name="Rechteck 22">
            <a:extLst>
              <a:ext uri="{FF2B5EF4-FFF2-40B4-BE49-F238E27FC236}">
                <a16:creationId xmlns:a16="http://schemas.microsoft.com/office/drawing/2014/main" id="{1819034A-5E07-463D-A33E-1BC6263F1695}"/>
              </a:ext>
            </a:extLst>
          </p:cNvPr>
          <p:cNvSpPr/>
          <p:nvPr/>
        </p:nvSpPr>
        <p:spPr>
          <a:xfrm>
            <a:off x="-5464" y="3992332"/>
            <a:ext cx="9144000" cy="109839"/>
          </a:xfrm>
          <a:prstGeom prst="rect">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3" name="Textfeld 12">
            <a:extLst>
              <a:ext uri="{FF2B5EF4-FFF2-40B4-BE49-F238E27FC236}">
                <a16:creationId xmlns:a16="http://schemas.microsoft.com/office/drawing/2014/main" id="{A5C0385C-E553-4CBD-8BEF-F353C7EC9584}"/>
              </a:ext>
            </a:extLst>
          </p:cNvPr>
          <p:cNvSpPr txBox="1"/>
          <p:nvPr/>
        </p:nvSpPr>
        <p:spPr>
          <a:xfrm>
            <a:off x="5185240" y="1057545"/>
            <a:ext cx="1831328" cy="660863"/>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Sender comes only at the end. This means that some people miss this important information during the passage</a:t>
            </a:r>
            <a:r>
              <a:rPr kumimoji="0" lang="de-CH" sz="950" b="0" i="0" u="none" strike="noStrike" kern="1200" cap="none" spc="0" normalizeH="0" baseline="0" noProof="0">
                <a:ln>
                  <a:noFill/>
                </a:ln>
                <a:solidFill>
                  <a:srgbClr val="000000"/>
                </a:solidFill>
                <a:effectLst/>
                <a:uLnTx/>
                <a:uFillTx/>
                <a:latin typeface="Arial"/>
                <a:ea typeface="+mn-ea"/>
                <a:cs typeface="+mn-cs"/>
              </a:rPr>
              <a: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52052" y="1059087"/>
            <a:ext cx="1842119" cy="660863"/>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Sender is recognizable in every frame. Any person can perceive the sender at any moment</a:t>
            </a:r>
            <a:r>
              <a:rPr kumimoji="0" lang="de-DE" sz="950" b="0" i="0" u="none" strike="noStrike" kern="1200" cap="none" spc="0" normalizeH="0" baseline="0" noProof="0">
                <a:ln>
                  <a:noFill/>
                </a:ln>
                <a:solidFill>
                  <a:srgbClr val="000000"/>
                </a:solidFill>
                <a:effectLst/>
                <a:uLnTx/>
                <a:uFillTx/>
                <a:latin typeface="Arial"/>
                <a:ea typeface="+mn-ea"/>
                <a:cs typeface="+mn-cs"/>
              </a:rPr>
              <a: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6010904" y="1600917"/>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883113" y="1614875"/>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descr="Ein Bild, das Platz enthält.&#10;&#10;Automatisch generierte Beschreibung">
            <a:extLst>
              <a:ext uri="{FF2B5EF4-FFF2-40B4-BE49-F238E27FC236}">
                <a16:creationId xmlns:a16="http://schemas.microsoft.com/office/drawing/2014/main" id="{4FC7E116-5B61-4473-BCA7-5D3BDBFD392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482704" y="1858926"/>
            <a:ext cx="1257283" cy="2521591"/>
          </a:xfrm>
          <a:prstGeom prst="rect">
            <a:avLst/>
          </a:prstGeom>
        </p:spPr>
      </p:pic>
      <p:pic>
        <p:nvPicPr>
          <p:cNvPr id="18" name="Grafik 17" descr="Ein Bild, das Platz enthält.&#10;&#10;Automatisch generierte Beschreibung">
            <a:extLst>
              <a:ext uri="{FF2B5EF4-FFF2-40B4-BE49-F238E27FC236}">
                <a16:creationId xmlns:a16="http://schemas.microsoft.com/office/drawing/2014/main" id="{3F41844F-A1BE-4136-B0B6-0BD3375DBC1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9" name="Grafik 18" descr="Ein Bild, das Person, darstellend, Gruppe, Tänzer enthält.&#10;&#10;Automatisch generierte Beschreibung">
            <a:extLst>
              <a:ext uri="{FF2B5EF4-FFF2-40B4-BE49-F238E27FC236}">
                <a16:creationId xmlns:a16="http://schemas.microsoft.com/office/drawing/2014/main" id="{FED8153D-24A5-4AE7-927A-5F5FC1FCA36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934576" y="1947815"/>
            <a:ext cx="845305" cy="2414083"/>
          </a:xfrm>
          <a:prstGeom prst="rect">
            <a:avLst/>
          </a:prstGeom>
          <a:effectLst>
            <a:outerShdw blurRad="50800" dist="38100" dir="2700000" algn="tl" rotWithShape="0">
              <a:prstClr val="black">
                <a:alpha val="40000"/>
              </a:prstClr>
            </a:outerShdw>
          </a:effectLst>
        </p:spPr>
      </p:pic>
      <p:sp>
        <p:nvSpPr>
          <p:cNvPr id="20" name="Textfeld 19">
            <a:extLst>
              <a:ext uri="{FF2B5EF4-FFF2-40B4-BE49-F238E27FC236}">
                <a16:creationId xmlns:a16="http://schemas.microsoft.com/office/drawing/2014/main" id="{14D7F9B9-BF48-42EF-B76D-451F9D464E63}"/>
              </a:ext>
            </a:extLst>
          </p:cNvPr>
          <p:cNvSpPr txBox="1"/>
          <p:nvPr/>
        </p:nvSpPr>
        <p:spPr>
          <a:xfrm>
            <a:off x="1715361" y="4145458"/>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seconds</a:t>
            </a:r>
            <a:endParaRPr lang="de-CH" sz="1100" b="1" dirty="0">
              <a:solidFill>
                <a:schemeClr val="accent6"/>
              </a:solidFill>
            </a:endParaRPr>
          </a:p>
          <a:p>
            <a:r>
              <a:rPr lang="de-CH" sz="700"/>
              <a:t>ATTENTION TIME</a:t>
            </a:r>
            <a:endParaRPr lang="de-CH" sz="700" dirty="0"/>
          </a:p>
        </p:txBody>
      </p:sp>
      <p:cxnSp>
        <p:nvCxnSpPr>
          <p:cNvPr id="21" name="Gerader Verbinder 20">
            <a:extLst>
              <a:ext uri="{FF2B5EF4-FFF2-40B4-BE49-F238E27FC236}">
                <a16:creationId xmlns:a16="http://schemas.microsoft.com/office/drawing/2014/main" id="{E3D4BD61-CBCE-4A6F-B52C-512C83AA344C}"/>
              </a:ext>
            </a:extLst>
          </p:cNvPr>
          <p:cNvCxnSpPr/>
          <p:nvPr/>
        </p:nvCxnSpPr>
        <p:spPr>
          <a:xfrm>
            <a:off x="1665427" y="4145458"/>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22" name="Picture 4" descr="Akimbo Male Man - Free vector graphic on Pixabay">
            <a:extLst>
              <a:ext uri="{FF2B5EF4-FFF2-40B4-BE49-F238E27FC236}">
                <a16:creationId xmlns:a16="http://schemas.microsoft.com/office/drawing/2014/main" id="{9C2416EE-95E4-429A-886E-E07CD36832CD}"/>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482793" y="4145458"/>
            <a:ext cx="132701" cy="265402"/>
          </a:xfrm>
          <a:prstGeom prst="rect">
            <a:avLst/>
          </a:prstGeom>
          <a:noFill/>
          <a:extLst>
            <a:ext uri="{909E8E84-426E-40DD-AFC4-6F175D3DCCD1}">
              <a14:hiddenFill xmlns:a14="http://schemas.microsoft.com/office/drawing/2010/main">
                <a:solidFill>
                  <a:srgbClr val="FFFFFF"/>
                </a:solidFill>
              </a14:hiddenFill>
            </a:ext>
          </a:extLst>
        </p:spPr>
      </p:pic>
      <p:pic>
        <p:nvPicPr>
          <p:cNvPr id="17" name="Grafik 16" descr="Ein Bild, das Person, darstellend, Gruppe, Tänzer enthält.&#10;&#10;Automatisch generierte Beschreibung">
            <a:extLst>
              <a:ext uri="{FF2B5EF4-FFF2-40B4-BE49-F238E27FC236}">
                <a16:creationId xmlns:a16="http://schemas.microsoft.com/office/drawing/2014/main" id="{A4616AB9-6303-4481-85C8-0F5D8033DDA3}"/>
              </a:ext>
            </a:extLst>
          </p:cNvPr>
          <p:cNvPicPr>
            <a:picLocks noChangeAspect="1"/>
          </p:cNvPicPr>
          <p:nvPr/>
        </p:nvPicPr>
        <p:blipFill rotWithShape="1">
          <a:blip r:embed="rId11"/>
          <a:srcRect l="61932" r="18184" b="50000"/>
          <a:stretch/>
        </p:blipFill>
        <p:spPr>
          <a:xfrm>
            <a:off x="269638" y="1751356"/>
            <a:ext cx="1143432" cy="2841045"/>
          </a:xfrm>
          <a:prstGeom prst="rect">
            <a:avLst/>
          </a:prstGeom>
          <a:effectLst>
            <a:outerShdw blurRad="50800" dist="38100" dir="2700000" algn="tl" rotWithShape="0">
              <a:prstClr val="black">
                <a:alpha val="40000"/>
              </a:prstClr>
            </a:outerShdw>
          </a:effectLst>
        </p:spPr>
      </p:pic>
      <p:pic>
        <p:nvPicPr>
          <p:cNvPr id="27" name="Burger_gut">
            <a:hlinkClick r:id="" action="ppaction://media"/>
            <a:extLst>
              <a:ext uri="{FF2B5EF4-FFF2-40B4-BE49-F238E27FC236}">
                <a16:creationId xmlns:a16="http://schemas.microsoft.com/office/drawing/2014/main" id="{87BDBD14-3D7C-486C-82B3-87868C048D4F}"/>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7460945" y="1968067"/>
            <a:ext cx="1024335" cy="1820541"/>
          </a:xfrm>
          <a:prstGeom prst="rect">
            <a:avLst/>
          </a:prstGeom>
        </p:spPr>
      </p:pic>
      <p:pic>
        <p:nvPicPr>
          <p:cNvPr id="28" name="Burger_schlecht">
            <a:hlinkClick r:id="" action="ppaction://media"/>
            <a:extLst>
              <a:ext uri="{FF2B5EF4-FFF2-40B4-BE49-F238E27FC236}">
                <a16:creationId xmlns:a16="http://schemas.microsoft.com/office/drawing/2014/main" id="{479DCDE0-FEC3-4D3B-B318-580C4F43D298}"/>
              </a:ext>
            </a:extLst>
          </p:cNvPr>
          <p:cNvPicPr>
            <a:picLocks noChangeAspect="1"/>
          </p:cNvPicPr>
          <p:nvPr>
            <a:videoFile r:link="rId4"/>
            <p:extLst>
              <p:ext uri="{DAA4B4D4-6D71-4841-9C94-3DE7FCFB9230}">
                <p14:media xmlns:p14="http://schemas.microsoft.com/office/powerpoint/2010/main" r:embed="rId3"/>
              </p:ext>
            </p:extLst>
          </p:nvPr>
        </p:nvPicPr>
        <p:blipFill>
          <a:blip r:embed="rId13"/>
          <a:stretch>
            <a:fillRect/>
          </a:stretch>
        </p:blipFill>
        <p:spPr>
          <a:xfrm>
            <a:off x="5598989" y="1968067"/>
            <a:ext cx="1024712" cy="1821211"/>
          </a:xfrm>
          <a:prstGeom prst="rect">
            <a:avLst/>
          </a:prstGeom>
        </p:spPr>
      </p:pic>
      <p:pic>
        <p:nvPicPr>
          <p:cNvPr id="15" name="Grafik 14" descr="Ein Bild, das Person, darstellend, Gruppe, Tänzer enthält.&#10;&#10;Automatisch generierte Beschreibung">
            <a:extLst>
              <a:ext uri="{FF2B5EF4-FFF2-40B4-BE49-F238E27FC236}">
                <a16:creationId xmlns:a16="http://schemas.microsoft.com/office/drawing/2014/main" id="{335B0DE7-71DD-4943-B2F0-95313D65038B}"/>
              </a:ext>
            </a:extLst>
          </p:cNvPr>
          <p:cNvPicPr>
            <a:picLocks noChangeAspect="1"/>
          </p:cNvPicPr>
          <p:nvPr/>
        </p:nvPicPr>
        <p:blipFill rotWithShape="1">
          <a:blip r:embed="rId11"/>
          <a:srcRect l="83261" t="58400"/>
          <a:stretch/>
        </p:blipFill>
        <p:spPr>
          <a:xfrm>
            <a:off x="6670210" y="1973364"/>
            <a:ext cx="990997" cy="24334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531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28"/>
                                        </p:tgtEl>
                                      </p:cBhvr>
                                    </p:cmd>
                                  </p:childTnLst>
                                </p:cTn>
                              </p:par>
                            </p:childTnLst>
                          </p:cTn>
                        </p:par>
                        <p:par>
                          <p:cTn id="7" fill="hold">
                            <p:stCondLst>
                              <p:cond delay="10026"/>
                            </p:stCondLst>
                            <p:childTnLst>
                              <p:par>
                                <p:cTn id="8" presetID="1" presetClass="mediacall" presetSubtype="0" fill="hold" nodeType="afterEffect">
                                  <p:stCondLst>
                                    <p:cond delay="0"/>
                                  </p:stCondLst>
                                  <p:childTnLst>
                                    <p:cmd type="call" cmd="playFrom(0.0)">
                                      <p:cBhvr>
                                        <p:cTn id="9" dur="1002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28"/>
                </p:tgtEl>
              </p:cMediaNode>
            </p:video>
            <p:seq concurrent="1" nextAc="seek">
              <p:cTn id="11" restart="whenNotActive" fill="hold" evtFilter="cancelBubble" nodeType="interactiveSeq">
                <p:stCondLst>
                  <p:cond evt="onClick" delay="0">
                    <p:tgtEl>
                      <p:spTgt spid="2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8"/>
                                        </p:tgtEl>
                                      </p:cBhvr>
                                    </p:cmd>
                                  </p:childTnLst>
                                </p:cTn>
                              </p:par>
                            </p:childTnLst>
                          </p:cTn>
                        </p:par>
                      </p:childTnLst>
                    </p:cTn>
                  </p:par>
                </p:childTnLst>
              </p:cTn>
              <p:nextCondLst>
                <p:cond evt="onClick" delay="0">
                  <p:tgtEl>
                    <p:spTgt spid="28"/>
                  </p:tgtEl>
                </p:cond>
              </p:nextCondLst>
            </p:seq>
            <p:video>
              <p:cMediaNode vol="80000">
                <p:cTn id="16" repeatCount="indefinite" fill="hold" display="0">
                  <p:stCondLst>
                    <p:cond delay="indefinite"/>
                  </p:stCondLst>
                </p:cTn>
                <p:tgtEl>
                  <p:spTgt spid="27"/>
                </p:tgtEl>
              </p:cMediaNode>
            </p:video>
            <p:seq concurrent="1" nextAc="seek">
              <p:cTn id="17" restart="whenNotActive" fill="hold" evtFilter="cancelBubble" nodeType="interactiveSeq">
                <p:stCondLst>
                  <p:cond evt="onClick" delay="0">
                    <p:tgtEl>
                      <p:spTgt spid="2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5"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br>
              <a:rPr lang="de-CH"/>
            </a:br>
            <a:r>
              <a:rPr lang="de-CH"/>
              <a:t>DOOH </a:t>
            </a:r>
            <a:r>
              <a:rPr lang="en-US"/>
              <a:t>moving image spots</a:t>
            </a:r>
            <a:br>
              <a:rPr lang="de-CH"/>
            </a:b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002270" y="1086127"/>
            <a:ext cx="1692188"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397960" cy="28766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A consistent and striking presentation of the brand in the spot increases top-of-mind awareness.</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In contrast to a classic spot, DOOH spots are consumed </a:t>
            </a:r>
            <a:r>
              <a:rPr kumimoji="0" lang="de-DE" sz="1200" b="0" i="0" u="none" strike="noStrike" kern="1200" cap="none" spc="0" normalizeH="0" baseline="0" noProof="0">
                <a:ln>
                  <a:noFill/>
                </a:ln>
                <a:solidFill>
                  <a:srgbClr val="6D001D"/>
                </a:solidFill>
                <a:effectLst/>
                <a:uLnTx/>
                <a:uFillTx/>
                <a:latin typeface="Arial"/>
                <a:ea typeface="+mn-ea"/>
                <a:cs typeface="+mn-cs"/>
              </a:rPr>
              <a:t>«</a:t>
            </a:r>
            <a:r>
              <a:rPr kumimoji="0" lang="en-US" sz="1200" b="0" i="0" u="none" strike="noStrike" kern="1200" cap="none" spc="0" normalizeH="0" baseline="0" noProof="0">
                <a:ln>
                  <a:noFill/>
                </a:ln>
                <a:solidFill>
                  <a:srgbClr val="6D001D"/>
                </a:solidFill>
                <a:effectLst/>
                <a:uLnTx/>
                <a:uFillTx/>
                <a:latin typeface="Arial"/>
                <a:ea typeface="+mn-ea"/>
                <a:cs typeface="+mn-cs"/>
              </a:rPr>
              <a:t>on the fly</a:t>
            </a:r>
            <a:r>
              <a:rPr kumimoji="0" lang="de-DE" sz="1200" b="0" i="0" u="none" strike="noStrike" kern="1200" cap="none" spc="0" normalizeH="0" baseline="0" noProof="0">
                <a:ln>
                  <a:noFill/>
                </a:ln>
                <a:solidFill>
                  <a:srgbClr val="6D001D"/>
                </a:solidFill>
                <a:effectLst/>
                <a:uLnTx/>
                <a:uFillTx/>
                <a:latin typeface="Arial"/>
                <a:ea typeface="+mn-ea"/>
                <a:cs typeface="+mn-cs"/>
              </a:rPr>
              <a:t>» </a:t>
            </a:r>
            <a:r>
              <a:rPr kumimoji="0" lang="en-US" sz="1200" b="0" i="0" u="none" strike="noStrike" kern="1200" cap="none" spc="0" normalizeH="0" baseline="0" noProof="0">
                <a:ln>
                  <a:noFill/>
                </a:ln>
                <a:solidFill>
                  <a:srgbClr val="6D001D"/>
                </a:solidFill>
                <a:effectLst/>
                <a:uLnTx/>
                <a:uFillTx/>
                <a:latin typeface="Arial"/>
                <a:ea typeface="+mn-ea"/>
                <a:cs typeface="+mn-cs"/>
              </a:rPr>
              <a:t>and must therefore be thought of as a category of their own.</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The poster design rules are also the basic fundament for Digital Out of Home spots. In addition, the following must be considered: People in motion enter the attention space at any point in the spot. And they will also leave the spot at any point. So it may well be that these people only perceive a section of a few seconds per moment of encounter.</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de-DE" sz="1000" b="1">
                <a:latin typeface="Arial"/>
              </a:rPr>
              <a:t>Recommendation</a:t>
            </a:r>
            <a:r>
              <a:rPr kumimoji="0" lang="de-DE" sz="1000" b="0" i="0" u="none" strike="noStrike" kern="1200" cap="none" spc="0" normalizeH="0" baseline="0" noProof="0">
                <a:ln>
                  <a:noFill/>
                </a:ln>
                <a:effectLst/>
                <a:uLnTx/>
                <a:uFillTx/>
                <a:latin typeface="Arial"/>
                <a:ea typeface="+mn-ea"/>
                <a:cs typeface="+mn-cs"/>
              </a:rPr>
              <a:t>:</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Don't design your DOOH spot in a classic linear way, but sequentially. Make sure that your brand / logo and a core message are always visible in each frame.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5" name="Grafik 14" descr="Ein Bild, das Platz enthält.&#10;&#10;Automatisch generierte Beschreibung">
            <a:extLst>
              <a:ext uri="{FF2B5EF4-FFF2-40B4-BE49-F238E27FC236}">
                <a16:creationId xmlns:a16="http://schemas.microsoft.com/office/drawing/2014/main" id="{0FDF75F4-EC87-48D9-8E46-C1DC9F9F249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6" name="Burger_gut">
            <a:hlinkClick r:id="" action="ppaction://media"/>
            <a:extLst>
              <a:ext uri="{FF2B5EF4-FFF2-40B4-BE49-F238E27FC236}">
                <a16:creationId xmlns:a16="http://schemas.microsoft.com/office/drawing/2014/main" id="{8ADAA0FE-40DE-44CC-8143-DA7DA9A1014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60945" y="1968067"/>
            <a:ext cx="1024335" cy="1820541"/>
          </a:xfrm>
          <a:prstGeom prst="rect">
            <a:avLst/>
          </a:prstGeom>
        </p:spPr>
      </p:pic>
    </p:spTree>
    <p:extLst>
      <p:ext uri="{BB962C8B-B14F-4D97-AF65-F5344CB8AC3E}">
        <p14:creationId xmlns:p14="http://schemas.microsoft.com/office/powerpoint/2010/main" val="184428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repeatCount="indefinite" fill="hold" display="0">
                  <p:stCondLst>
                    <p:cond delay="indefinite"/>
                  </p:stCondLst>
                </p:cTn>
                <p:tgtEl>
                  <p:spTgt spid="1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p:cNvSpPr>
            <a:spLocks noGrp="1"/>
          </p:cNvSpPr>
          <p:nvPr>
            <p:ph type="title"/>
          </p:nvPr>
        </p:nvSpPr>
        <p:spPr/>
        <p:txBody>
          <a:bodyPr/>
          <a:lstStyle/>
          <a:p>
            <a:r>
              <a:rPr lang="de-DE"/>
              <a:t>Table of contents «Basic»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Starting point</a:t>
            </a:r>
          </a:p>
          <a:p>
            <a:r>
              <a:rPr lang="de-DE"/>
              <a:t>The 6 basic rules </a:t>
            </a:r>
          </a:p>
          <a:p>
            <a:r>
              <a:rPr lang="de-DE" b="1"/>
              <a:t>Summary</a:t>
            </a:r>
            <a:endParaRPr lang="de-DE" b="1" dirty="0"/>
          </a:p>
          <a:p>
            <a:pPr marL="255118" indent="-255118">
              <a:buFont typeface="+mj-lt"/>
              <a:buAutoNum type="arabicPeriod"/>
            </a:pPr>
            <a:endParaRPr lang="de-DE" dirty="0"/>
          </a:p>
        </p:txBody>
      </p:sp>
      <p:grpSp>
        <p:nvGrpSpPr>
          <p:cNvPr id="13" name="Gruppieren 12">
            <a:extLst>
              <a:ext uri="{FF2B5EF4-FFF2-40B4-BE49-F238E27FC236}">
                <a16:creationId xmlns:a16="http://schemas.microsoft.com/office/drawing/2014/main" id="{FF30B3D7-8238-8EFF-9A3B-13B6FE9BB0AD}"/>
              </a:ext>
            </a:extLst>
          </p:cNvPr>
          <p:cNvGrpSpPr/>
          <p:nvPr/>
        </p:nvGrpSpPr>
        <p:grpSpPr>
          <a:xfrm>
            <a:off x="3846440" y="1882090"/>
            <a:ext cx="5292096" cy="2571349"/>
            <a:chOff x="3846440" y="1882090"/>
            <a:chExt cx="5292096" cy="2571349"/>
          </a:xfrm>
        </p:grpSpPr>
        <p:pic>
          <p:nvPicPr>
            <p:cNvPr id="14" name="Grafik 13" descr="Ein Bild, das Text, Pflanze, Blatt enthält.&#10;&#10;Automatisch generierte Beschreibung">
              <a:extLst>
                <a:ext uri="{FF2B5EF4-FFF2-40B4-BE49-F238E27FC236}">
                  <a16:creationId xmlns:a16="http://schemas.microsoft.com/office/drawing/2014/main" id="{34DA89F1-686A-05E8-81C0-70539192D82F}"/>
                </a:ext>
              </a:extLst>
            </p:cNvPr>
            <p:cNvPicPr>
              <a:picLocks noChangeAspect="1"/>
            </p:cNvPicPr>
            <p:nvPr/>
          </p:nvPicPr>
          <p:blipFill rotWithShape="1">
            <a:blip r:embed="rId3"/>
            <a:srcRect l="39954" t="57179"/>
            <a:stretch/>
          </p:blipFill>
          <p:spPr>
            <a:xfrm>
              <a:off x="5235344" y="3265350"/>
              <a:ext cx="3903192" cy="555526"/>
            </a:xfrm>
            <a:prstGeom prst="rect">
              <a:avLst/>
            </a:prstGeom>
          </p:spPr>
        </p:pic>
        <p:pic>
          <p:nvPicPr>
            <p:cNvPr id="15" name="Grafik 14">
              <a:extLst>
                <a:ext uri="{FF2B5EF4-FFF2-40B4-BE49-F238E27FC236}">
                  <a16:creationId xmlns:a16="http://schemas.microsoft.com/office/drawing/2014/main" id="{D677B2B8-3D53-62F4-C2E7-C896F39701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16" name="Grafik 15">
              <a:extLst>
                <a:ext uri="{FF2B5EF4-FFF2-40B4-BE49-F238E27FC236}">
                  <a16:creationId xmlns:a16="http://schemas.microsoft.com/office/drawing/2014/main" id="{06EDF495-960D-26FC-E064-E4AF0F8B732F}"/>
                </a:ext>
              </a:extLst>
            </p:cNvPr>
            <p:cNvPicPr>
              <a:picLocks noChangeAspect="1"/>
            </p:cNvPicPr>
            <p:nvPr/>
          </p:nvPicPr>
          <p:blipFill rotWithShape="1">
            <a:blip r:embed="rId5"/>
            <a:srcRect t="78205" r="75890"/>
            <a:stretch/>
          </p:blipFill>
          <p:spPr>
            <a:xfrm>
              <a:off x="3846440" y="2314847"/>
              <a:ext cx="2305805" cy="2111179"/>
            </a:xfrm>
            <a:prstGeom prst="rect">
              <a:avLst/>
            </a:prstGeom>
          </p:spPr>
        </p:pic>
        <p:pic>
          <p:nvPicPr>
            <p:cNvPr id="17" name="Grafik 16" descr="Ein Bild, das Person, darstellend, Anzug, Linie enthält.&#10;&#10;Automatisch generierte Beschreibung">
              <a:extLst>
                <a:ext uri="{FF2B5EF4-FFF2-40B4-BE49-F238E27FC236}">
                  <a16:creationId xmlns:a16="http://schemas.microsoft.com/office/drawing/2014/main" id="{3F21AA18-D8D9-FBB3-FFCE-AE771BBA549D}"/>
                </a:ext>
              </a:extLst>
            </p:cNvPr>
            <p:cNvPicPr>
              <a:picLocks noChangeAspect="1"/>
            </p:cNvPicPr>
            <p:nvPr/>
          </p:nvPicPr>
          <p:blipFill rotWithShape="1">
            <a:blip r:embed="rId6"/>
            <a:srcRect l="71808" r="16226" b="51400"/>
            <a:stretch/>
          </p:blipFill>
          <p:spPr>
            <a:xfrm>
              <a:off x="5357785" y="1953697"/>
              <a:ext cx="720078" cy="2499742"/>
            </a:xfrm>
            <a:prstGeom prst="rect">
              <a:avLst/>
            </a:prstGeom>
          </p:spPr>
        </p:pic>
      </p:grpSp>
    </p:spTree>
    <p:extLst>
      <p:ext uri="{BB962C8B-B14F-4D97-AF65-F5344CB8AC3E}">
        <p14:creationId xmlns:p14="http://schemas.microsoft.com/office/powerpoint/2010/main" val="332760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de-DE"/>
              <a:t>The </a:t>
            </a:r>
            <a:r>
              <a:rPr lang="de-DE" b="1"/>
              <a:t>6</a:t>
            </a:r>
            <a:r>
              <a:rPr lang="de-DE"/>
              <a:t> </a:t>
            </a:r>
            <a:r>
              <a:rPr lang="de-DE" b="1"/>
              <a:t>basic rules</a:t>
            </a:r>
            <a:r>
              <a:rPr lang="de-DE"/>
              <a:t> at a glance</a:t>
            </a:r>
            <a:endParaRPr lang="de-DE"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4" name="Rechteck 13">
            <a:extLst>
              <a:ext uri="{FF2B5EF4-FFF2-40B4-BE49-F238E27FC236}">
                <a16:creationId xmlns:a16="http://schemas.microsoft.com/office/drawing/2014/main" id="{514AB6C5-704A-4E99-B799-F4EB155F643E}"/>
              </a:ext>
            </a:extLst>
          </p:cNvPr>
          <p:cNvSpPr/>
          <p:nvPr/>
        </p:nvSpPr>
        <p:spPr>
          <a:xfrm>
            <a:off x="3203848"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6156176"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7" name="Rechteck 16">
            <a:extLst>
              <a:ext uri="{FF2B5EF4-FFF2-40B4-BE49-F238E27FC236}">
                <a16:creationId xmlns:a16="http://schemas.microsoft.com/office/drawing/2014/main" id="{9A221E44-58B9-46A5-9490-CA346132CB5C}"/>
              </a:ext>
            </a:extLst>
          </p:cNvPr>
          <p:cNvSpPr/>
          <p:nvPr/>
        </p:nvSpPr>
        <p:spPr>
          <a:xfrm>
            <a:off x="3208611"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6160939"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Content Placeholder 5">
            <a:extLst>
              <a:ext uri="{FF2B5EF4-FFF2-40B4-BE49-F238E27FC236}">
                <a16:creationId xmlns:a16="http://schemas.microsoft.com/office/drawing/2014/main" id="{ECDBFC88-81FF-4A70-9011-9E3AB439F95F}"/>
              </a:ext>
            </a:extLst>
          </p:cNvPr>
          <p:cNvSpPr txBox="1">
            <a:spLocks/>
          </p:cNvSpPr>
          <p:nvPr/>
        </p:nvSpPr>
        <p:spPr>
          <a:xfrm>
            <a:off x="332776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t>Sender assignment</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en-US" sz="800">
                <a:solidFill>
                  <a:srgbClr val="323232"/>
                </a:solidFill>
              </a:rPr>
              <a:t>Even if the message is unclear, at least your brand or logo should be clearly recognizable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Distance effect</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Ideally, your posters are optimized for a long-distance effect of 40 meters</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6286454"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Number of effect elements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Reduce the amount of effect elements to a few elements e.g. image, headline, disrupter and sender for quick detectability</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Eye-guidance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a:ln>
                  <a:noFill/>
                </a:ln>
                <a:solidFill>
                  <a:srgbClr val="323232"/>
                </a:solidFill>
                <a:effectLst/>
                <a:uLnTx/>
                <a:uFillTx/>
                <a:latin typeface="Arial"/>
                <a:ea typeface="+mn-ea"/>
                <a:cs typeface="Arial"/>
              </a:rPr>
              <a:t>Arrange the effect elements in the right hierarchy and ensure targeted eye-guidance from the eye-catcher to the logo.</a:t>
            </a:r>
            <a:endParaRPr kumimoji="0" lang="de-CH" sz="800" b="0" i="0" u="none" strike="noStrike" kern="1200" cap="none" spc="0" normalizeH="0" baseline="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5" name="Content Placeholder 5">
            <a:extLst>
              <a:ext uri="{FF2B5EF4-FFF2-40B4-BE49-F238E27FC236}">
                <a16:creationId xmlns:a16="http://schemas.microsoft.com/office/drawing/2014/main" id="{2A709E40-C412-4977-BD01-80D4BA9FA41C}"/>
              </a:ext>
            </a:extLst>
          </p:cNvPr>
          <p:cNvSpPr txBox="1">
            <a:spLocks/>
          </p:cNvSpPr>
          <p:nvPr/>
        </p:nvSpPr>
        <p:spPr>
          <a:xfrm>
            <a:off x="3327763"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5</a:t>
            </a:r>
            <a:r>
              <a:rPr lang="en-US" sz="800" b="1">
                <a:solidFill>
                  <a:schemeClr val="accent5"/>
                </a:solidFill>
              </a:rPr>
              <a:t>. </a:t>
            </a:r>
            <a:r>
              <a:rPr lang="de-CH" sz="800" b="1"/>
              <a:t>Contrast effect</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Use contrasts in the advertising material and contrasts to the environment for faster and better detectability of your message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6286454" y="3398830"/>
            <a:ext cx="1634920"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6. </a:t>
            </a:r>
            <a:r>
              <a:rPr lang="de-CH" sz="800" b="1"/>
              <a:t>DOOH moving image spots </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Think in terms of encounter sequences. Make sure that every second in the minimum shows the sender and if possible a key message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9" name="Grafik 8">
            <a:extLst>
              <a:ext uri="{FF2B5EF4-FFF2-40B4-BE49-F238E27FC236}">
                <a16:creationId xmlns:a16="http://schemas.microsoft.com/office/drawing/2014/main" id="{69D23159-61CC-44FF-8F8D-2A49CC8D7011}"/>
              </a:ext>
            </a:extLst>
          </p:cNvPr>
          <p:cNvPicPr>
            <a:picLocks noChangeAspect="1"/>
          </p:cNvPicPr>
          <p:nvPr/>
        </p:nvPicPr>
        <p:blipFill>
          <a:blip r:embed="rId5"/>
          <a:stretch>
            <a:fillRect/>
          </a:stretch>
        </p:blipFill>
        <p:spPr>
          <a:xfrm>
            <a:off x="5051482" y="1282904"/>
            <a:ext cx="952984" cy="1579341"/>
          </a:xfrm>
          <a:prstGeom prst="rect">
            <a:avLst/>
          </a:prstGeom>
        </p:spPr>
      </p:pic>
      <p:pic>
        <p:nvPicPr>
          <p:cNvPr id="11" name="Grafik 10">
            <a:extLst>
              <a:ext uri="{FF2B5EF4-FFF2-40B4-BE49-F238E27FC236}">
                <a16:creationId xmlns:a16="http://schemas.microsoft.com/office/drawing/2014/main" id="{F829ADFD-88F5-45B6-AC09-7C414986CA6E}"/>
              </a:ext>
            </a:extLst>
          </p:cNvPr>
          <p:cNvPicPr>
            <a:picLocks noChangeAspect="1"/>
          </p:cNvPicPr>
          <p:nvPr/>
        </p:nvPicPr>
        <p:blipFill>
          <a:blip r:embed="rId6"/>
          <a:stretch>
            <a:fillRect/>
          </a:stretch>
        </p:blipFill>
        <p:spPr>
          <a:xfrm>
            <a:off x="2104705" y="3118666"/>
            <a:ext cx="952984" cy="1579341"/>
          </a:xfrm>
          <a:prstGeom prst="rect">
            <a:avLst/>
          </a:prstGeom>
        </p:spPr>
      </p:pic>
      <p:pic>
        <p:nvPicPr>
          <p:cNvPr id="12" name="Grafik 11">
            <a:extLst>
              <a:ext uri="{FF2B5EF4-FFF2-40B4-BE49-F238E27FC236}">
                <a16:creationId xmlns:a16="http://schemas.microsoft.com/office/drawing/2014/main" id="{1E921446-C148-492F-A557-C5BDF04AED2C}"/>
              </a:ext>
            </a:extLst>
          </p:cNvPr>
          <p:cNvPicPr>
            <a:picLocks noChangeAspect="1"/>
          </p:cNvPicPr>
          <p:nvPr/>
        </p:nvPicPr>
        <p:blipFill>
          <a:blip r:embed="rId7"/>
          <a:stretch>
            <a:fillRect/>
          </a:stretch>
        </p:blipFill>
        <p:spPr>
          <a:xfrm>
            <a:off x="5066412" y="3113791"/>
            <a:ext cx="952984" cy="1579341"/>
          </a:xfrm>
          <a:prstGeom prst="rect">
            <a:avLst/>
          </a:prstGeom>
        </p:spPr>
      </p:pic>
      <p:pic>
        <p:nvPicPr>
          <p:cNvPr id="32" name="Grafik 31" descr="Ein Bild, das Platz enthält.&#10;&#10;Automatisch generierte Beschreibung">
            <a:extLst>
              <a:ext uri="{FF2B5EF4-FFF2-40B4-BE49-F238E27FC236}">
                <a16:creationId xmlns:a16="http://schemas.microsoft.com/office/drawing/2014/main" id="{2FCA04AC-85CE-461A-B845-EEF199AFD80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062917" y="2990767"/>
            <a:ext cx="840080" cy="1684853"/>
          </a:xfrm>
          <a:prstGeom prst="rect">
            <a:avLst/>
          </a:prstGeom>
        </p:spPr>
      </p:pic>
      <p:pic>
        <p:nvPicPr>
          <p:cNvPr id="33" name="Burger_gut">
            <a:hlinkClick r:id="" action="ppaction://media"/>
            <a:extLst>
              <a:ext uri="{FF2B5EF4-FFF2-40B4-BE49-F238E27FC236}">
                <a16:creationId xmlns:a16="http://schemas.microsoft.com/office/drawing/2014/main" id="{EE23747E-5140-40E5-AA27-7E7764C7CE0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136348" y="3070697"/>
            <a:ext cx="684430" cy="1216432"/>
          </a:xfrm>
          <a:prstGeom prst="rect">
            <a:avLst/>
          </a:prstGeom>
        </p:spPr>
      </p:pic>
      <p:pic>
        <p:nvPicPr>
          <p:cNvPr id="3" name="Grafik 2">
            <a:extLst>
              <a:ext uri="{FF2B5EF4-FFF2-40B4-BE49-F238E27FC236}">
                <a16:creationId xmlns:a16="http://schemas.microsoft.com/office/drawing/2014/main" id="{2F0B311F-8BCB-43D7-9FD3-CACDCCBC7B50}"/>
              </a:ext>
            </a:extLst>
          </p:cNvPr>
          <p:cNvPicPr>
            <a:picLocks noChangeAspect="1"/>
          </p:cNvPicPr>
          <p:nvPr/>
        </p:nvPicPr>
        <p:blipFill>
          <a:blip r:embed="rId10"/>
          <a:stretch>
            <a:fillRect/>
          </a:stretch>
        </p:blipFill>
        <p:spPr>
          <a:xfrm>
            <a:off x="2102721" y="1290253"/>
            <a:ext cx="944114" cy="1564641"/>
          </a:xfrm>
          <a:prstGeom prst="rect">
            <a:avLst/>
          </a:prstGeom>
        </p:spPr>
      </p:pic>
      <p:pic>
        <p:nvPicPr>
          <p:cNvPr id="4" name="Grafik 3">
            <a:extLst>
              <a:ext uri="{FF2B5EF4-FFF2-40B4-BE49-F238E27FC236}">
                <a16:creationId xmlns:a16="http://schemas.microsoft.com/office/drawing/2014/main" id="{97C6239F-1225-40FC-90AA-F24217889410}"/>
              </a:ext>
            </a:extLst>
          </p:cNvPr>
          <p:cNvPicPr>
            <a:picLocks noChangeAspect="1"/>
          </p:cNvPicPr>
          <p:nvPr/>
        </p:nvPicPr>
        <p:blipFill>
          <a:blip r:embed="rId11"/>
          <a:stretch>
            <a:fillRect/>
          </a:stretch>
        </p:blipFill>
        <p:spPr>
          <a:xfrm>
            <a:off x="8025199" y="1288742"/>
            <a:ext cx="942958" cy="1562726"/>
          </a:xfrm>
          <a:prstGeom prst="rect">
            <a:avLst/>
          </a:prstGeom>
        </p:spPr>
      </p:pic>
      <p:pic>
        <p:nvPicPr>
          <p:cNvPr id="27" name="Picture 8" descr="Zahlen - Kostenlose weihnachten Icons">
            <a:extLst>
              <a:ext uri="{FF2B5EF4-FFF2-40B4-BE49-F238E27FC236}">
                <a16:creationId xmlns:a16="http://schemas.microsoft.com/office/drawing/2014/main" id="{6B35E502-FC74-4323-8B2F-F10195AA2329}"/>
              </a:ext>
            </a:extLst>
          </p:cNvPr>
          <p:cNvPicPr>
            <a:picLocks noChangeAspect="1" noChangeArrowheads="1"/>
          </p:cNvPicPr>
          <p:nvPr/>
        </p:nvPicPr>
        <p:blipFill>
          <a:blip r:embed="rId12">
            <a:biLevel thresh="75000"/>
            <a:extLst>
              <a:ext uri="{28A0092B-C50C-407E-A947-70E740481C1C}">
                <a14:useLocalDpi xmlns:a14="http://schemas.microsoft.com/office/drawing/2010/main" val="0"/>
              </a:ext>
            </a:extLst>
          </a:blip>
          <a:srcRect/>
          <a:stretch>
            <a:fillRect/>
          </a:stretch>
        </p:blipFill>
        <p:spPr bwMode="auto">
          <a:xfrm>
            <a:off x="6293362" y="2349125"/>
            <a:ext cx="159040" cy="1590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Fernglas - Kostenlose werkzeuge und utensilien Icons">
            <a:extLst>
              <a:ext uri="{FF2B5EF4-FFF2-40B4-BE49-F238E27FC236}">
                <a16:creationId xmlns:a16="http://schemas.microsoft.com/office/drawing/2014/main" id="{12E217A2-E967-4F4D-A0A4-D9081FDE0C09}"/>
              </a:ext>
            </a:extLst>
          </p:cNvPr>
          <p:cNvPicPr>
            <a:picLocks noChangeAspect="1" noChangeArrowheads="1"/>
          </p:cNvPicPr>
          <p:nvPr/>
        </p:nvPicPr>
        <p:blipFill>
          <a:blip r:embed="rId13">
            <a:biLevel thresh="75000"/>
            <a:extLst>
              <a:ext uri="{28A0092B-C50C-407E-A947-70E740481C1C}">
                <a14:useLocalDpi xmlns:a14="http://schemas.microsoft.com/office/drawing/2010/main" val="0"/>
              </a:ext>
            </a:extLst>
          </a:blip>
          <a:srcRect/>
          <a:stretch>
            <a:fillRect/>
          </a:stretch>
        </p:blipFill>
        <p:spPr bwMode="auto">
          <a:xfrm>
            <a:off x="353335" y="2352166"/>
            <a:ext cx="213237" cy="21323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sender Icon - Free PNG &amp; SVG 545476 - Noun Project">
            <a:extLst>
              <a:ext uri="{FF2B5EF4-FFF2-40B4-BE49-F238E27FC236}">
                <a16:creationId xmlns:a16="http://schemas.microsoft.com/office/drawing/2014/main" id="{BA63AA56-E14C-4D39-BE6B-19D7FDC16AFA}"/>
              </a:ext>
            </a:extLst>
          </p:cNvPr>
          <p:cNvPicPr>
            <a:picLocks noChangeAspect="1" noChangeArrowheads="1"/>
          </p:cNvPicPr>
          <p:nvPr/>
        </p:nvPicPr>
        <p:blipFill>
          <a:blip r:embed="rId14">
            <a:biLevel thresh="75000"/>
            <a:extLst>
              <a:ext uri="{28A0092B-C50C-407E-A947-70E740481C1C}">
                <a14:useLocalDpi xmlns:a14="http://schemas.microsoft.com/office/drawing/2010/main" val="0"/>
              </a:ext>
            </a:extLst>
          </a:blip>
          <a:srcRect/>
          <a:stretch>
            <a:fillRect/>
          </a:stretch>
        </p:blipFill>
        <p:spPr bwMode="auto">
          <a:xfrm>
            <a:off x="3290522" y="2333526"/>
            <a:ext cx="263209" cy="26320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Hand Icon - Free PNG &amp; SVG 4607 - Noun Project">
            <a:extLst>
              <a:ext uri="{FF2B5EF4-FFF2-40B4-BE49-F238E27FC236}">
                <a16:creationId xmlns:a16="http://schemas.microsoft.com/office/drawing/2014/main" id="{F5C863E6-3C01-4A43-A6DF-C288CF009732}"/>
              </a:ext>
            </a:extLst>
          </p:cNvPr>
          <p:cNvPicPr>
            <a:picLocks noChangeAspect="1" noChangeArrowheads="1"/>
          </p:cNvPicPr>
          <p:nvPr/>
        </p:nvPicPr>
        <p:blipFill>
          <a:blip r:embed="rId15">
            <a:biLevel thresh="75000"/>
            <a:extLst>
              <a:ext uri="{28A0092B-C50C-407E-A947-70E740481C1C}">
                <a14:useLocalDpi xmlns:a14="http://schemas.microsoft.com/office/drawing/2010/main" val="0"/>
              </a:ext>
            </a:extLst>
          </a:blip>
          <a:srcRect/>
          <a:stretch>
            <a:fillRect/>
          </a:stretch>
        </p:blipFill>
        <p:spPr bwMode="auto">
          <a:xfrm>
            <a:off x="6220465" y="2361378"/>
            <a:ext cx="283912" cy="28391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Auge - Kostenlose gesten Icons">
            <a:extLst>
              <a:ext uri="{FF2B5EF4-FFF2-40B4-BE49-F238E27FC236}">
                <a16:creationId xmlns:a16="http://schemas.microsoft.com/office/drawing/2014/main" id="{C03705A2-505D-447C-B4CF-C0A95ACD0408}"/>
              </a:ext>
            </a:extLst>
          </p:cNvPr>
          <p:cNvPicPr>
            <a:picLocks noChangeAspect="1" noChangeArrowheads="1"/>
          </p:cNvPicPr>
          <p:nvPr/>
        </p:nvPicPr>
        <p:blipFill>
          <a:blip r:embed="rId16">
            <a:biLevel thresh="75000"/>
            <a:extLst>
              <a:ext uri="{28A0092B-C50C-407E-A947-70E740481C1C}">
                <a14:useLocalDpi xmlns:a14="http://schemas.microsoft.com/office/drawing/2010/main" val="0"/>
              </a:ext>
            </a:extLst>
          </a:blip>
          <a:srcRect/>
          <a:stretch>
            <a:fillRect/>
          </a:stretch>
        </p:blipFill>
        <p:spPr bwMode="auto">
          <a:xfrm>
            <a:off x="317998" y="4136348"/>
            <a:ext cx="283913" cy="2839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2" descr="Helligkeit und kontrast | Kostenlose Icon">
            <a:extLst>
              <a:ext uri="{FF2B5EF4-FFF2-40B4-BE49-F238E27FC236}">
                <a16:creationId xmlns:a16="http://schemas.microsoft.com/office/drawing/2014/main" id="{1678A48F-994B-4F4B-98A0-0CF5BD6F3569}"/>
              </a:ext>
            </a:extLst>
          </p:cNvPr>
          <p:cNvPicPr>
            <a:picLocks noChangeAspect="1" noChangeArrowheads="1"/>
          </p:cNvPicPr>
          <p:nvPr/>
        </p:nvPicPr>
        <p:blipFill>
          <a:blip r:embed="rId17">
            <a:biLevel thresh="75000"/>
            <a:extLst>
              <a:ext uri="{28A0092B-C50C-407E-A947-70E740481C1C}">
                <a14:useLocalDpi xmlns:a14="http://schemas.microsoft.com/office/drawing/2010/main" val="0"/>
              </a:ext>
            </a:extLst>
          </a:blip>
          <a:srcRect/>
          <a:stretch>
            <a:fillRect/>
          </a:stretch>
        </p:blipFill>
        <p:spPr bwMode="auto">
          <a:xfrm>
            <a:off x="3273900" y="4102429"/>
            <a:ext cx="266968" cy="266968"/>
          </a:xfrm>
          <a:prstGeom prst="rect">
            <a:avLst/>
          </a:prstGeom>
          <a:noFill/>
          <a:extLst>
            <a:ext uri="{909E8E84-426E-40DD-AFC4-6F175D3DCCD1}">
              <a14:hiddenFill xmlns:a14="http://schemas.microsoft.com/office/drawing/2010/main">
                <a:solidFill>
                  <a:srgbClr val="FFFFFF"/>
                </a:solidFill>
              </a14:hiddenFill>
            </a:ext>
          </a:extLst>
        </p:spPr>
      </p:pic>
      <p:pic>
        <p:nvPicPr>
          <p:cNvPr id="36" name="Grafik 35" descr="Ein Bild, das Platz enthält.&#10;&#10;Automatisch generierte Beschreibung">
            <a:extLst>
              <a:ext uri="{FF2B5EF4-FFF2-40B4-BE49-F238E27FC236}">
                <a16:creationId xmlns:a16="http://schemas.microsoft.com/office/drawing/2014/main" id="{BD5E7E56-3767-4589-B538-2102DF32A83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281309" y="3992934"/>
            <a:ext cx="162224" cy="325354"/>
          </a:xfrm>
          <a:prstGeom prst="rect">
            <a:avLst/>
          </a:prstGeom>
        </p:spPr>
      </p:pic>
    </p:spTree>
    <p:extLst>
      <p:ext uri="{BB962C8B-B14F-4D97-AF65-F5344CB8AC3E}">
        <p14:creationId xmlns:p14="http://schemas.microsoft.com/office/powerpoint/2010/main" val="380888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
                                        </p:tgtEl>
                                      </p:cBhvr>
                                    </p:cmd>
                                  </p:childTnLst>
                                </p:cTn>
                              </p:par>
                            </p:childTnLst>
                          </p:cTn>
                        </p:par>
                      </p:childTnLst>
                    </p:cTn>
                  </p:par>
                </p:childTnLst>
              </p:cTn>
              <p:nextCondLst>
                <p:cond evt="onClick" delay="0">
                  <p:tgtEl>
                    <p:spTgt spid="33"/>
                  </p:tgtEl>
                </p:cond>
              </p:nextCondLst>
            </p:seq>
            <p:video>
              <p:cMediaNode vol="80000">
                <p:cTn id="12" repeatCount="indefinite" fill="hold" display="0">
                  <p:stCondLst>
                    <p:cond delay="indefinite"/>
                  </p:stCondLst>
                </p:cTn>
                <p:tgtEl>
                  <p:spTgt spid="3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Even more successful together.</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a:t>
            </a:r>
            <a:r>
              <a:rPr lang="de-CH" sz="1200" b="1" dirty="0">
                <a:solidFill>
                  <a:schemeClr val="bg1"/>
                </a:solidFill>
              </a:rPr>
              <a:t>|SGA</a:t>
            </a:r>
            <a:r>
              <a:rPr lang="de-CH" sz="1200" dirty="0">
                <a:solidFill>
                  <a:schemeClr val="bg1"/>
                </a:solidFill>
              </a:rPr>
              <a:t>, Allgemeine Plakatgesellschaft AG</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endParaRPr lang="de-CH" sz="1200" dirty="0">
              <a:solidFill>
                <a:schemeClr val="bg1"/>
              </a:solidFill>
            </a:endParaRPr>
          </a:p>
          <a:p>
            <a:pPr>
              <a:tabLst>
                <a:tab pos="228055" algn="l"/>
              </a:tabLst>
            </a:pPr>
            <a:r>
              <a:rPr lang="de-CH" sz="1200">
                <a:solidFill>
                  <a:schemeClr val="bg1"/>
                </a:solidFill>
              </a:rPr>
              <a:t>www</a:t>
            </a:r>
            <a:r>
              <a:rPr lang="de-CH" sz="1200" dirty="0">
                <a:solidFill>
                  <a:schemeClr val="bg1"/>
                </a:solidFill>
              </a:rPr>
              <a:t>.apgsga.ch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p:cNvSpPr>
            <a:spLocks noGrp="1"/>
          </p:cNvSpPr>
          <p:nvPr>
            <p:ph type="title"/>
          </p:nvPr>
        </p:nvSpPr>
        <p:spPr/>
        <p:txBody>
          <a:bodyPr/>
          <a:lstStyle/>
          <a:p>
            <a:r>
              <a:rPr lang="de-DE"/>
              <a:t>Table of contents «Basic»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Starting point</a:t>
            </a:r>
          </a:p>
          <a:p>
            <a:r>
              <a:rPr lang="de-DE"/>
              <a:t>The 6 basic rules </a:t>
            </a:r>
          </a:p>
          <a:p>
            <a:r>
              <a:rPr lang="de-DE"/>
              <a:t>Summary</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abgerundete Ecken 10">
            <a:extLst>
              <a:ext uri="{FF2B5EF4-FFF2-40B4-BE49-F238E27FC236}">
                <a16:creationId xmlns:a16="http://schemas.microsoft.com/office/drawing/2014/main" id="{039E9A65-9443-4779-97E2-6D3ADD5224C9}"/>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 name="Picture 2" descr="Wegweiser | Kostenlose Icon">
            <a:extLst>
              <a:ext uri="{FF2B5EF4-FFF2-40B4-BE49-F238E27FC236}">
                <a16:creationId xmlns:a16="http://schemas.microsoft.com/office/drawing/2014/main" id="{CF5B66C3-F6D1-48DC-8C01-E0CC3C8789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Person, darstellend, Gruppe, Tänzer enthält.&#10;&#10;Automatisch generierte Beschreibung">
            <a:extLst>
              <a:ext uri="{FF2B5EF4-FFF2-40B4-BE49-F238E27FC236}">
                <a16:creationId xmlns:a16="http://schemas.microsoft.com/office/drawing/2014/main" id="{16CF21C9-2F16-4D41-965B-A8CA4FD2AA0B}"/>
              </a:ext>
            </a:extLst>
          </p:cNvPr>
          <p:cNvPicPr>
            <a:picLocks noChangeAspect="1"/>
          </p:cNvPicPr>
          <p:nvPr/>
        </p:nvPicPr>
        <p:blipFill rotWithShape="1">
          <a:blip r:embed="rId5"/>
          <a:srcRect l="48436" t="58400" r="34783"/>
          <a:stretch/>
        </p:blipFill>
        <p:spPr>
          <a:xfrm>
            <a:off x="5779129" y="2231923"/>
            <a:ext cx="873534" cy="213970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a:t>
            </a:r>
            <a:r>
              <a:rPr lang="en-US" sz="3200">
                <a:solidFill>
                  <a:srgbClr val="FFFFFF"/>
                </a:solidFill>
              </a:rPr>
              <a:t>The biggest lever for increasing advertising impact lies in creation.</a:t>
            </a:r>
            <a:r>
              <a:rPr lang="de-CH" sz="3200">
                <a:solidFill>
                  <a:srgbClr val="FFFFFF"/>
                </a:solidFill>
              </a:rPr>
              <a:t>»</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133305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The basic understanding</a:t>
            </a:r>
            <a:endParaRPr lang="de-CH" dirty="0"/>
          </a:p>
        </p:txBody>
      </p:sp>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5" name="Textfeld 24">
            <a:extLst>
              <a:ext uri="{FF2B5EF4-FFF2-40B4-BE49-F238E27FC236}">
                <a16:creationId xmlns:a16="http://schemas.microsoft.com/office/drawing/2014/main" id="{5F90A439-7DA8-425A-B4C4-08C251557DF1}"/>
              </a:ext>
            </a:extLst>
          </p:cNvPr>
          <p:cNvSpPr txBox="1"/>
          <p:nvPr/>
        </p:nvSpPr>
        <p:spPr>
          <a:xfrm>
            <a:off x="807127" y="2736304"/>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2 seconds</a:t>
            </a:r>
            <a:endParaRPr lang="de-CH" sz="1100" b="1" dirty="0">
              <a:solidFill>
                <a:schemeClr val="accent6"/>
              </a:solidFill>
            </a:endParaRPr>
          </a:p>
          <a:p>
            <a:r>
              <a:rPr lang="de-CH" sz="700"/>
              <a:t>ATTENTION TIME</a:t>
            </a:r>
            <a:endParaRPr lang="de-CH" sz="700" dirty="0"/>
          </a:p>
        </p:txBody>
      </p:sp>
      <p:pic>
        <p:nvPicPr>
          <p:cNvPr id="27" name="Grafik 26" descr="Auto mit einfarbiger Füllung">
            <a:extLst>
              <a:ext uri="{FF2B5EF4-FFF2-40B4-BE49-F238E27FC236}">
                <a16:creationId xmlns:a16="http://schemas.microsoft.com/office/drawing/2014/main" id="{8264E29D-B879-4431-BFE6-E3F1AF17ECEA}"/>
              </a:ext>
            </a:extLst>
          </p:cNvPr>
          <p:cNvPicPr>
            <a:picLocks noChangeAspect="1"/>
          </p:cNvPicPr>
          <p:nvPr/>
        </p:nvPicPr>
        <p:blipFill>
          <a:blip r:embed="rId5" cstate="print">
            <a:graysc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77073" y="2697646"/>
            <a:ext cx="351842" cy="351842"/>
          </a:xfrm>
          <a:prstGeom prst="rect">
            <a:avLst/>
          </a:prstGeom>
        </p:spPr>
      </p:pic>
      <p:cxnSp>
        <p:nvCxnSpPr>
          <p:cNvPr id="29" name="Gerader Verbinder 28">
            <a:extLst>
              <a:ext uri="{FF2B5EF4-FFF2-40B4-BE49-F238E27FC236}">
                <a16:creationId xmlns:a16="http://schemas.microsoft.com/office/drawing/2014/main" id="{061FE540-C1E8-4615-AF30-2404BD632EE3}"/>
              </a:ext>
            </a:extLst>
          </p:cNvPr>
          <p:cNvCxnSpPr/>
          <p:nvPr/>
        </p:nvCxnSpPr>
        <p:spPr>
          <a:xfrm>
            <a:off x="757193" y="2736304"/>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2" name="Gerader Verbinder 31">
            <a:extLst>
              <a:ext uri="{FF2B5EF4-FFF2-40B4-BE49-F238E27FC236}">
                <a16:creationId xmlns:a16="http://schemas.microsoft.com/office/drawing/2014/main" id="{0106B26B-96CD-407F-AA6B-E5B024365C4F}"/>
              </a:ext>
            </a:extLst>
          </p:cNvPr>
          <p:cNvCxnSpPr/>
          <p:nvPr/>
        </p:nvCxnSpPr>
        <p:spPr>
          <a:xfrm>
            <a:off x="2907598" y="3329252"/>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26" name="Picture 2" descr="Fahrrad nach rechts - Kostenlose transport Icons">
            <a:extLst>
              <a:ext uri="{FF2B5EF4-FFF2-40B4-BE49-F238E27FC236}">
                <a16:creationId xmlns:a16="http://schemas.microsoft.com/office/drawing/2014/main" id="{997396FA-3BF1-4F14-B751-0ED184666B0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580513" y="3334117"/>
            <a:ext cx="272898" cy="272898"/>
          </a:xfrm>
          <a:prstGeom prst="rect">
            <a:avLst/>
          </a:prstGeom>
          <a:noFill/>
          <a:extLst>
            <a:ext uri="{909E8E84-426E-40DD-AFC4-6F175D3DCCD1}">
              <a14:hiddenFill xmlns:a14="http://schemas.microsoft.com/office/drawing/2010/main">
                <a:solidFill>
                  <a:srgbClr val="FFFFFF"/>
                </a:solidFill>
              </a14:hiddenFill>
            </a:ext>
          </a:extLst>
        </p:spPr>
      </p:pic>
      <p:sp>
        <p:nvSpPr>
          <p:cNvPr id="34" name="Textfeld 33">
            <a:extLst>
              <a:ext uri="{FF2B5EF4-FFF2-40B4-BE49-F238E27FC236}">
                <a16:creationId xmlns:a16="http://schemas.microsoft.com/office/drawing/2014/main" id="{D66E9FE1-9816-4C49-B5DF-D5DE61AFCAD8}"/>
              </a:ext>
            </a:extLst>
          </p:cNvPr>
          <p:cNvSpPr txBox="1"/>
          <p:nvPr/>
        </p:nvSpPr>
        <p:spPr>
          <a:xfrm>
            <a:off x="5288591" y="2736304"/>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seconds</a:t>
            </a:r>
            <a:endParaRPr lang="de-CH" sz="1100" b="1" dirty="0">
              <a:solidFill>
                <a:schemeClr val="accent6"/>
              </a:solidFill>
            </a:endParaRPr>
          </a:p>
          <a:p>
            <a:r>
              <a:rPr lang="de-CH" sz="700"/>
              <a:t>ATTENTION TIME</a:t>
            </a:r>
            <a:endParaRPr lang="de-CH" sz="700" dirty="0"/>
          </a:p>
        </p:txBody>
      </p:sp>
      <p:cxnSp>
        <p:nvCxnSpPr>
          <p:cNvPr id="35" name="Gerader Verbinder 34">
            <a:extLst>
              <a:ext uri="{FF2B5EF4-FFF2-40B4-BE49-F238E27FC236}">
                <a16:creationId xmlns:a16="http://schemas.microsoft.com/office/drawing/2014/main" id="{D7828754-1C10-47A0-97A8-201DB81A45DF}"/>
              </a:ext>
            </a:extLst>
          </p:cNvPr>
          <p:cNvCxnSpPr/>
          <p:nvPr/>
        </p:nvCxnSpPr>
        <p:spPr>
          <a:xfrm>
            <a:off x="5238657" y="2736304"/>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28" name="Picture 4" descr="Akimbo Male Man - Free vector graphic on Pixabay">
            <a:extLst>
              <a:ext uri="{FF2B5EF4-FFF2-40B4-BE49-F238E27FC236}">
                <a16:creationId xmlns:a16="http://schemas.microsoft.com/office/drawing/2014/main" id="{8CEE1FAB-B545-4B16-92F8-C22807CBABA0}"/>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056023" y="2736304"/>
            <a:ext cx="132701" cy="26540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Gerader Verbinder 3">
            <a:extLst>
              <a:ext uri="{FF2B5EF4-FFF2-40B4-BE49-F238E27FC236}">
                <a16:creationId xmlns:a16="http://schemas.microsoft.com/office/drawing/2014/main" id="{F492927B-0A86-4AE6-A37B-43F02AC0D946}"/>
              </a:ext>
            </a:extLst>
          </p:cNvPr>
          <p:cNvCxnSpPr>
            <a:cxnSpLocks/>
          </p:cNvCxnSpPr>
          <p:nvPr/>
        </p:nvCxnSpPr>
        <p:spPr>
          <a:xfrm flipV="1">
            <a:off x="-10928" y="4798243"/>
            <a:ext cx="9150215" cy="5755"/>
          </a:xfrm>
          <a:prstGeom prst="line">
            <a:avLst/>
          </a:prstGeom>
          <a:ln w="762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 name="Grafik 7" descr="Ein Bild, das Auto enthält.&#10;&#10;Automatisch generierte Beschreibung">
            <a:extLst>
              <a:ext uri="{FF2B5EF4-FFF2-40B4-BE49-F238E27FC236}">
                <a16:creationId xmlns:a16="http://schemas.microsoft.com/office/drawing/2014/main" id="{E76F40F3-5B6F-44F9-AD24-FEE1DC9DD45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flipH="1">
            <a:off x="0" y="3232815"/>
            <a:ext cx="3418826" cy="1944216"/>
          </a:xfrm>
          <a:prstGeom prst="rect">
            <a:avLst/>
          </a:prstGeom>
          <a:effectLst/>
        </p:spPr>
      </p:pic>
      <p:pic>
        <p:nvPicPr>
          <p:cNvPr id="10" name="Grafik 9" descr="Ein Bild, das Person, darstellend, Gruppe, Tänzer enthält.&#10;&#10;Automatisch generierte Beschreibung">
            <a:extLst>
              <a:ext uri="{FF2B5EF4-FFF2-40B4-BE49-F238E27FC236}">
                <a16:creationId xmlns:a16="http://schemas.microsoft.com/office/drawing/2014/main" id="{184335B6-9DAC-4AC2-B66A-5F7FD42E492E}"/>
              </a:ext>
            </a:extLst>
          </p:cNvPr>
          <p:cNvPicPr>
            <a:picLocks noChangeAspect="1"/>
          </p:cNvPicPr>
          <p:nvPr/>
        </p:nvPicPr>
        <p:blipFill rotWithShape="1">
          <a:blip r:embed="rId10"/>
          <a:srcRect l="83703" t="59288"/>
          <a:stretch/>
        </p:blipFill>
        <p:spPr>
          <a:xfrm>
            <a:off x="6094753" y="1957672"/>
            <a:ext cx="942545" cy="2326544"/>
          </a:xfrm>
          <a:prstGeom prst="rect">
            <a:avLst/>
          </a:prstGeom>
          <a:effectLst>
            <a:outerShdw blurRad="50800" dist="38100" dir="2700000" algn="tl" rotWithShape="0">
              <a:prstClr val="black">
                <a:alpha val="40000"/>
              </a:prstClr>
            </a:outerShdw>
          </a:effectLst>
        </p:spPr>
      </p:pic>
      <p:pic>
        <p:nvPicPr>
          <p:cNvPr id="5" name="Grafik 4" descr="Ein Bild, das Luft, ausführend, Fahrrad, mehrere enthält.&#10;&#10;Automatisch generierte Beschreibung">
            <a:extLst>
              <a:ext uri="{FF2B5EF4-FFF2-40B4-BE49-F238E27FC236}">
                <a16:creationId xmlns:a16="http://schemas.microsoft.com/office/drawing/2014/main" id="{6934BD39-D96D-418C-82A9-CE18BE8A523A}"/>
              </a:ext>
            </a:extLst>
          </p:cNvPr>
          <p:cNvPicPr>
            <a:picLocks noChangeAspect="1"/>
          </p:cNvPicPr>
          <p:nvPr/>
        </p:nvPicPr>
        <p:blipFill rotWithShape="1">
          <a:blip r:embed="rId11"/>
          <a:srcRect l="50000" t="48840" r="24801"/>
          <a:stretch/>
        </p:blipFill>
        <p:spPr>
          <a:xfrm>
            <a:off x="3175211" y="2311892"/>
            <a:ext cx="2411795" cy="2399083"/>
          </a:xfrm>
          <a:prstGeom prst="rect">
            <a:avLst/>
          </a:prstGeom>
          <a:effectLst>
            <a:outerShdw blurRad="50800" dist="38100" dir="2700000" algn="tl" rotWithShape="0">
              <a:prstClr val="black">
                <a:alpha val="40000"/>
              </a:prstClr>
            </a:outerShdw>
          </a:effectLst>
        </p:spPr>
      </p:pic>
      <p:sp>
        <p:nvSpPr>
          <p:cNvPr id="30" name="Textfeld 29">
            <a:extLst>
              <a:ext uri="{FF2B5EF4-FFF2-40B4-BE49-F238E27FC236}">
                <a16:creationId xmlns:a16="http://schemas.microsoft.com/office/drawing/2014/main" id="{14D08E10-C9EF-4953-A6C1-9C3155989E06}"/>
              </a:ext>
            </a:extLst>
          </p:cNvPr>
          <p:cNvSpPr txBox="1"/>
          <p:nvPr/>
        </p:nvSpPr>
        <p:spPr>
          <a:xfrm>
            <a:off x="2957532" y="3329252"/>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3 seconds</a:t>
            </a:r>
            <a:endParaRPr lang="de-CH" sz="1100" b="1" dirty="0">
              <a:solidFill>
                <a:schemeClr val="accent6"/>
              </a:solidFill>
            </a:endParaRPr>
          </a:p>
          <a:p>
            <a:r>
              <a:rPr lang="de-CH" sz="700"/>
              <a:t>ATTENTION TIME</a:t>
            </a:r>
            <a:endParaRPr lang="de-CH" sz="700" dirty="0"/>
          </a:p>
        </p:txBody>
      </p:sp>
      <p:sp>
        <p:nvSpPr>
          <p:cNvPr id="24" name="Textfeld 23">
            <a:extLst>
              <a:ext uri="{FF2B5EF4-FFF2-40B4-BE49-F238E27FC236}">
                <a16:creationId xmlns:a16="http://schemas.microsoft.com/office/drawing/2014/main" id="{455D3996-0584-4609-A4E5-282EB3C127F5}"/>
              </a:ext>
            </a:extLst>
          </p:cNvPr>
          <p:cNvSpPr txBox="1"/>
          <p:nvPr/>
        </p:nvSpPr>
        <p:spPr>
          <a:xfrm>
            <a:off x="318056" y="1235515"/>
            <a:ext cx="6342169" cy="1273412"/>
          </a:xfrm>
          <a:prstGeom prst="rect">
            <a:avLst/>
          </a:prstGeom>
          <a:noFill/>
        </p:spPr>
        <p:txBody>
          <a:bodyPr wrap="square" lIns="0" tIns="0" rIns="0" bIns="0" rtlCol="0">
            <a:noAutofit/>
          </a:bodyPr>
          <a:lstStyle/>
          <a:p>
            <a:r>
              <a:rPr lang="de-DE" sz="1400" b="1">
                <a:solidFill>
                  <a:schemeClr val="accent5"/>
                </a:solidFill>
              </a:rPr>
              <a:t>Crucial moments</a:t>
            </a:r>
            <a:endParaRPr lang="de-DE" sz="1400" b="1" dirty="0">
              <a:solidFill>
                <a:schemeClr val="accent5"/>
              </a:solidFill>
            </a:endParaRPr>
          </a:p>
          <a:p>
            <a:endParaRPr lang="de-DE" sz="1400" b="1" dirty="0">
              <a:solidFill>
                <a:schemeClr val="accent5"/>
              </a:solidFill>
            </a:endParaRPr>
          </a:p>
          <a:p>
            <a:r>
              <a:rPr lang="en-US" sz="1200">
                <a:solidFill>
                  <a:schemeClr val="accent6"/>
                </a:solidFill>
              </a:rPr>
              <a:t>The human eye is our most important sensory organ, because we capture more than 80% of all environmental stimuli through the eyes.</a:t>
            </a:r>
            <a:r>
              <a:rPr lang="de-CH" sz="1200">
                <a:solidFill>
                  <a:schemeClr val="accent6"/>
                </a:solidFill>
              </a:rPr>
              <a:t> </a:t>
            </a:r>
            <a:endParaRPr lang="de-DE" sz="1200" dirty="0">
              <a:solidFill>
                <a:schemeClr val="accent6"/>
              </a:solidFill>
            </a:endParaRPr>
          </a:p>
          <a:p>
            <a:endParaRPr lang="de-CH" sz="600" dirty="0">
              <a:solidFill>
                <a:schemeClr val="accent6"/>
              </a:solidFill>
            </a:endParaRPr>
          </a:p>
          <a:p>
            <a:r>
              <a:rPr lang="en-US" sz="1000"/>
              <a:t>Most people in public space are in motion during poster encounter situations. In addition, our visual sensory processing is subject to biophysical laws. These two aspects may be taken into account in poster design.</a:t>
            </a:r>
            <a:r>
              <a:rPr lang="de-CH" sz="1000"/>
              <a:t> </a:t>
            </a:r>
            <a:endParaRPr lang="de-CH" dirty="0"/>
          </a:p>
        </p:txBody>
      </p:sp>
    </p:spTree>
    <p:extLst>
      <p:ext uri="{BB962C8B-B14F-4D97-AF65-F5344CB8AC3E}">
        <p14:creationId xmlns:p14="http://schemas.microsoft.com/office/powerpoint/2010/main" val="37942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p:cNvSpPr>
            <a:spLocks noGrp="1"/>
          </p:cNvSpPr>
          <p:nvPr>
            <p:ph type="title"/>
          </p:nvPr>
        </p:nvSpPr>
        <p:spPr/>
        <p:txBody>
          <a:bodyPr/>
          <a:lstStyle/>
          <a:p>
            <a:r>
              <a:rPr lang="de-DE"/>
              <a:t>Table of contents «Basic»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Starting point</a:t>
            </a:r>
          </a:p>
          <a:p>
            <a:r>
              <a:rPr lang="de-DE" b="1"/>
              <a:t>The 6 basic rules</a:t>
            </a:r>
            <a:r>
              <a:rPr lang="de-DE"/>
              <a:t> </a:t>
            </a:r>
          </a:p>
          <a:p>
            <a:r>
              <a:rPr lang="de-DE"/>
              <a:t>Summary</a:t>
            </a:r>
            <a:endParaRPr lang="de-DE" dirty="0"/>
          </a:p>
          <a:p>
            <a:pPr marL="255118" indent="-255118">
              <a:buFont typeface="+mj-lt"/>
              <a:buAutoNum type="arabicPeriod"/>
            </a:pPr>
            <a:endParaRPr lang="de-DE" dirty="0"/>
          </a:p>
        </p:txBody>
      </p:sp>
      <p:grpSp>
        <p:nvGrpSpPr>
          <p:cNvPr id="14" name="Gruppieren 13">
            <a:extLst>
              <a:ext uri="{FF2B5EF4-FFF2-40B4-BE49-F238E27FC236}">
                <a16:creationId xmlns:a16="http://schemas.microsoft.com/office/drawing/2014/main" id="{010966CF-53ED-E3E3-FA18-D3579CB9C65B}"/>
              </a:ext>
            </a:extLst>
          </p:cNvPr>
          <p:cNvGrpSpPr/>
          <p:nvPr/>
        </p:nvGrpSpPr>
        <p:grpSpPr>
          <a:xfrm>
            <a:off x="3846440" y="1882090"/>
            <a:ext cx="5292096" cy="2715390"/>
            <a:chOff x="3846440" y="1882090"/>
            <a:chExt cx="5292096" cy="2715390"/>
          </a:xfrm>
        </p:grpSpPr>
        <p:pic>
          <p:nvPicPr>
            <p:cNvPr id="15" name="Grafik 14" descr="Ein Bild, das Text, Pflanze, Blatt enthält.&#10;&#10;Automatisch generierte Beschreibung">
              <a:extLst>
                <a:ext uri="{FF2B5EF4-FFF2-40B4-BE49-F238E27FC236}">
                  <a16:creationId xmlns:a16="http://schemas.microsoft.com/office/drawing/2014/main" id="{F05D1A36-B759-0B27-44AC-6ED49E5498A7}"/>
                </a:ext>
              </a:extLst>
            </p:cNvPr>
            <p:cNvPicPr>
              <a:picLocks noChangeAspect="1"/>
            </p:cNvPicPr>
            <p:nvPr/>
          </p:nvPicPr>
          <p:blipFill rotWithShape="1">
            <a:blip r:embed="rId3"/>
            <a:srcRect l="39954" t="57179"/>
            <a:stretch/>
          </p:blipFill>
          <p:spPr>
            <a:xfrm>
              <a:off x="5235344" y="3265350"/>
              <a:ext cx="3903192" cy="555526"/>
            </a:xfrm>
            <a:prstGeom prst="rect">
              <a:avLst/>
            </a:prstGeom>
          </p:spPr>
        </p:pic>
        <p:pic>
          <p:nvPicPr>
            <p:cNvPr id="16" name="Grafik 15" descr="Ein Bild, das Silhouette enthält.&#10;&#10;Automatisch generierte Beschreibung">
              <a:extLst>
                <a:ext uri="{FF2B5EF4-FFF2-40B4-BE49-F238E27FC236}">
                  <a16:creationId xmlns:a16="http://schemas.microsoft.com/office/drawing/2014/main" id="{8C1A42B0-9065-06F6-321E-A30B00FC56C9}"/>
                </a:ext>
              </a:extLst>
            </p:cNvPr>
            <p:cNvPicPr>
              <a:picLocks noChangeAspect="1"/>
            </p:cNvPicPr>
            <p:nvPr/>
          </p:nvPicPr>
          <p:blipFill rotWithShape="1">
            <a:blip r:embed="rId4"/>
            <a:srcRect l="40201" t="34600" r="41600" b="28140"/>
            <a:stretch/>
          </p:blipFill>
          <p:spPr>
            <a:xfrm>
              <a:off x="5436096" y="1943956"/>
              <a:ext cx="1368152" cy="2653524"/>
            </a:xfrm>
            <a:prstGeom prst="rect">
              <a:avLst/>
            </a:prstGeom>
          </p:spPr>
        </p:pic>
        <p:pic>
          <p:nvPicPr>
            <p:cNvPr id="17" name="Grafik 16">
              <a:extLst>
                <a:ext uri="{FF2B5EF4-FFF2-40B4-BE49-F238E27FC236}">
                  <a16:creationId xmlns:a16="http://schemas.microsoft.com/office/drawing/2014/main" id="{8E196E71-F144-7B65-764A-E91D4A3E7B8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18" name="Grafik 17">
              <a:extLst>
                <a:ext uri="{FF2B5EF4-FFF2-40B4-BE49-F238E27FC236}">
                  <a16:creationId xmlns:a16="http://schemas.microsoft.com/office/drawing/2014/main" id="{EF939442-676C-2DF7-B134-5DC4DC05918F}"/>
                </a:ext>
              </a:extLst>
            </p:cNvPr>
            <p:cNvPicPr>
              <a:picLocks noChangeAspect="1"/>
            </p:cNvPicPr>
            <p:nvPr/>
          </p:nvPicPr>
          <p:blipFill rotWithShape="1">
            <a:blip r:embed="rId6"/>
            <a:srcRect t="78205" r="75890"/>
            <a:stretch/>
          </p:blipFill>
          <p:spPr>
            <a:xfrm>
              <a:off x="3846440" y="2314847"/>
              <a:ext cx="2305805" cy="2111179"/>
            </a:xfrm>
            <a:prstGeom prst="rect">
              <a:avLst/>
            </a:prstGeom>
          </p:spPr>
        </p:pic>
      </p:grpSp>
    </p:spTree>
    <p:extLst>
      <p:ext uri="{BB962C8B-B14F-4D97-AF65-F5344CB8AC3E}">
        <p14:creationId xmlns:p14="http://schemas.microsoft.com/office/powerpoint/2010/main" val="281279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hteck 83">
            <a:extLst>
              <a:ext uri="{FF2B5EF4-FFF2-40B4-BE49-F238E27FC236}">
                <a16:creationId xmlns:a16="http://schemas.microsoft.com/office/drawing/2014/main" id="{0D74D947-CFAF-40A8-A9CD-186ACDED1E5F}"/>
              </a:ext>
            </a:extLst>
          </p:cNvPr>
          <p:cNvSpPr/>
          <p:nvPr/>
        </p:nvSpPr>
        <p:spPr>
          <a:xfrm rot="10800000">
            <a:off x="-2" y="1031358"/>
            <a:ext cx="9144001" cy="4112142"/>
          </a:xfrm>
          <a:prstGeom prst="rect">
            <a:avLst/>
          </a:prstGeom>
          <a:gradFill flip="none" rotWithShape="1">
            <a:gsLst>
              <a:gs pos="11000">
                <a:schemeClr val="bg1">
                  <a:alpha val="30000"/>
                </a:schemeClr>
              </a:gs>
              <a:gs pos="39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1" name="Textfeld 80">
            <a:extLst>
              <a:ext uri="{FF2B5EF4-FFF2-40B4-BE49-F238E27FC236}">
                <a16:creationId xmlns:a16="http://schemas.microsoft.com/office/drawing/2014/main" id="{7D75AFB1-AEC6-4F7D-9A9E-A49F3D3A271C}"/>
              </a:ext>
            </a:extLst>
          </p:cNvPr>
          <p:cNvSpPr txBox="1"/>
          <p:nvPr/>
        </p:nvSpPr>
        <p:spPr>
          <a:xfrm>
            <a:off x="1278441" y="3833956"/>
            <a:ext cx="4576712" cy="508344"/>
          </a:xfrm>
          <a:prstGeom prst="rect">
            <a:avLst/>
          </a:prstGeom>
          <a:noFill/>
        </p:spPr>
        <p:txBody>
          <a:bodyPr wrap="square">
            <a:spAutoFit/>
          </a:bodyPr>
          <a:lstStyle/>
          <a:p>
            <a:pPr marL="0" indent="0">
              <a:lnSpc>
                <a:spcPct val="200000"/>
              </a:lnSpc>
              <a:buNone/>
            </a:pPr>
            <a:r>
              <a:rPr lang="en-US"/>
              <a:t>Extra: DOOH moving image spots</a:t>
            </a:r>
            <a:endParaRPr lang="de-CH" dirty="0"/>
          </a:p>
        </p:txBody>
      </p:sp>
      <p:sp>
        <p:nvSpPr>
          <p:cNvPr id="79" name="Textfeld 78">
            <a:extLst>
              <a:ext uri="{FF2B5EF4-FFF2-40B4-BE49-F238E27FC236}">
                <a16:creationId xmlns:a16="http://schemas.microsoft.com/office/drawing/2014/main" id="{6EA7C841-220C-42B7-A9F2-FBAB5133A4FF}"/>
              </a:ext>
            </a:extLst>
          </p:cNvPr>
          <p:cNvSpPr txBox="1"/>
          <p:nvPr/>
        </p:nvSpPr>
        <p:spPr>
          <a:xfrm>
            <a:off x="1280434" y="3345359"/>
            <a:ext cx="4576712" cy="508344"/>
          </a:xfrm>
          <a:prstGeom prst="rect">
            <a:avLst/>
          </a:prstGeom>
          <a:noFill/>
        </p:spPr>
        <p:txBody>
          <a:bodyPr wrap="square">
            <a:spAutoFit/>
          </a:bodyPr>
          <a:lstStyle/>
          <a:p>
            <a:pPr marL="0" indent="0">
              <a:lnSpc>
                <a:spcPct val="200000"/>
              </a:lnSpc>
              <a:buNone/>
            </a:pPr>
            <a:r>
              <a:rPr lang="de-CH"/>
              <a:t>Contrast effect</a:t>
            </a:r>
            <a:endParaRPr lang="de-CH" dirty="0"/>
          </a:p>
        </p:txBody>
      </p:sp>
      <p:sp>
        <p:nvSpPr>
          <p:cNvPr id="77" name="Textfeld 76">
            <a:extLst>
              <a:ext uri="{FF2B5EF4-FFF2-40B4-BE49-F238E27FC236}">
                <a16:creationId xmlns:a16="http://schemas.microsoft.com/office/drawing/2014/main" id="{C862A9B4-31C7-43D6-B5CD-633CCFB19BC3}"/>
              </a:ext>
            </a:extLst>
          </p:cNvPr>
          <p:cNvSpPr txBox="1"/>
          <p:nvPr/>
        </p:nvSpPr>
        <p:spPr>
          <a:xfrm>
            <a:off x="1278441" y="3030847"/>
            <a:ext cx="4576712" cy="338554"/>
          </a:xfrm>
          <a:prstGeom prst="rect">
            <a:avLst/>
          </a:prstGeom>
          <a:noFill/>
        </p:spPr>
        <p:txBody>
          <a:bodyPr wrap="square">
            <a:spAutoFit/>
          </a:bodyPr>
          <a:lstStyle/>
          <a:p>
            <a:r>
              <a:rPr lang="de-CH"/>
              <a:t>Eye-guidance</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91432" y="2425662"/>
            <a:ext cx="4576712" cy="508344"/>
          </a:xfrm>
          <a:prstGeom prst="rect">
            <a:avLst/>
          </a:prstGeom>
          <a:noFill/>
        </p:spPr>
        <p:txBody>
          <a:bodyPr wrap="square">
            <a:spAutoFit/>
          </a:bodyPr>
          <a:lstStyle/>
          <a:p>
            <a:pPr marL="0" indent="0">
              <a:lnSpc>
                <a:spcPct val="200000"/>
              </a:lnSpc>
              <a:buNone/>
            </a:pPr>
            <a:r>
              <a:rPr lang="de-CH"/>
              <a:t>Number of effect elements</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91432" y="1991275"/>
            <a:ext cx="4576712" cy="508344"/>
          </a:xfrm>
          <a:prstGeom prst="rect">
            <a:avLst/>
          </a:prstGeom>
          <a:noFill/>
        </p:spPr>
        <p:txBody>
          <a:bodyPr wrap="square">
            <a:spAutoFit/>
          </a:bodyPr>
          <a:lstStyle/>
          <a:p>
            <a:pPr marL="0" indent="0">
              <a:lnSpc>
                <a:spcPct val="200000"/>
              </a:lnSpc>
              <a:buNone/>
            </a:pPr>
            <a:r>
              <a:rPr lang="de-CH"/>
              <a:t>Sender assignment</a:t>
            </a:r>
            <a:endParaRPr lang="de-CH" dirty="0"/>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527448"/>
            <a:ext cx="4576712" cy="508344"/>
          </a:xfrm>
          <a:prstGeom prst="rect">
            <a:avLst/>
          </a:prstGeom>
          <a:noFill/>
        </p:spPr>
        <p:txBody>
          <a:bodyPr wrap="square">
            <a:spAutoFit/>
          </a:bodyPr>
          <a:lstStyle/>
          <a:p>
            <a:pPr marL="0" indent="0">
              <a:lnSpc>
                <a:spcPct val="200000"/>
              </a:lnSpc>
              <a:buNone/>
            </a:pPr>
            <a:r>
              <a:rPr lang="de-CH"/>
              <a:t>Distance effect</a:t>
            </a:r>
            <a:endParaRPr lang="de-CH" dirty="0"/>
          </a:p>
        </p:txBody>
      </p:sp>
      <p:sp>
        <p:nvSpPr>
          <p:cNvPr id="58" name="Teilkreis 57">
            <a:extLst>
              <a:ext uri="{FF2B5EF4-FFF2-40B4-BE49-F238E27FC236}">
                <a16:creationId xmlns:a16="http://schemas.microsoft.com/office/drawing/2014/main" id="{F8ACEAE1-4D27-4B4D-B47B-390F0CAA2A1B}"/>
              </a:ext>
            </a:extLst>
          </p:cNvPr>
          <p:cNvSpPr/>
          <p:nvPr/>
        </p:nvSpPr>
        <p:spPr>
          <a:xfrm>
            <a:off x="330163" y="1689419"/>
            <a:ext cx="396000" cy="396000"/>
          </a:xfrm>
          <a:prstGeom prst="pie">
            <a:avLst>
              <a:gd name="adj1" fmla="val 16168611"/>
              <a:gd name="adj2" fmla="val 1943740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4" name="Ellipse 63">
            <a:extLst>
              <a:ext uri="{FF2B5EF4-FFF2-40B4-BE49-F238E27FC236}">
                <a16:creationId xmlns:a16="http://schemas.microsoft.com/office/drawing/2014/main" id="{BA82FC1C-3B4B-4669-92F6-B16F44C1AC04}"/>
              </a:ext>
            </a:extLst>
          </p:cNvPr>
          <p:cNvSpPr/>
          <p:nvPr/>
        </p:nvSpPr>
        <p:spPr>
          <a:xfrm>
            <a:off x="418904" y="1734566"/>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5" name="Grafik 54" descr="Marke 1 mit einfarbiger Füllung">
            <a:extLst>
              <a:ext uri="{FF2B5EF4-FFF2-40B4-BE49-F238E27FC236}">
                <a16:creationId xmlns:a16="http://schemas.microsoft.com/office/drawing/2014/main" id="{5DF6089D-CA2B-49DF-B365-87A61AE0E1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2008" y="1685704"/>
            <a:ext cx="398707" cy="398707"/>
          </a:xfrm>
          <a:prstGeom prst="rect">
            <a:avLst/>
          </a:prstGeom>
        </p:spPr>
      </p:pic>
      <p:sp>
        <p:nvSpPr>
          <p:cNvPr id="62" name="Teilkreis 61">
            <a:extLst>
              <a:ext uri="{FF2B5EF4-FFF2-40B4-BE49-F238E27FC236}">
                <a16:creationId xmlns:a16="http://schemas.microsoft.com/office/drawing/2014/main" id="{69407AF2-562A-44E5-8EBC-013007551472}"/>
              </a:ext>
            </a:extLst>
          </p:cNvPr>
          <p:cNvSpPr/>
          <p:nvPr/>
        </p:nvSpPr>
        <p:spPr>
          <a:xfrm>
            <a:off x="333361" y="3504211"/>
            <a:ext cx="396000" cy="396000"/>
          </a:xfrm>
          <a:prstGeom prst="pie">
            <a:avLst>
              <a:gd name="adj1" fmla="val 16176424"/>
              <a:gd name="adj2" fmla="val 1166731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8" name="Ellipse 67">
            <a:extLst>
              <a:ext uri="{FF2B5EF4-FFF2-40B4-BE49-F238E27FC236}">
                <a16:creationId xmlns:a16="http://schemas.microsoft.com/office/drawing/2014/main" id="{69C19C2F-3919-44E8-B026-99AE8E8FC995}"/>
              </a:ext>
            </a:extLst>
          </p:cNvPr>
          <p:cNvSpPr/>
          <p:nvPr/>
        </p:nvSpPr>
        <p:spPr>
          <a:xfrm>
            <a:off x="409453" y="356062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7" name="Grafik 56" descr="Marke 5 mit einfarbiger Füllung">
            <a:extLst>
              <a:ext uri="{FF2B5EF4-FFF2-40B4-BE49-F238E27FC236}">
                <a16:creationId xmlns:a16="http://schemas.microsoft.com/office/drawing/2014/main" id="{67B04511-64BC-472F-A486-DDE9A5117D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5373" y="3492612"/>
            <a:ext cx="398707" cy="398707"/>
          </a:xfrm>
          <a:prstGeom prst="rect">
            <a:avLst/>
          </a:prstGeom>
        </p:spPr>
      </p:pic>
      <p:sp>
        <p:nvSpPr>
          <p:cNvPr id="61" name="Teilkreis 60">
            <a:extLst>
              <a:ext uri="{FF2B5EF4-FFF2-40B4-BE49-F238E27FC236}">
                <a16:creationId xmlns:a16="http://schemas.microsoft.com/office/drawing/2014/main" id="{CB3D3945-78F6-4A05-B8C9-32A58DE1A916}"/>
              </a:ext>
            </a:extLst>
          </p:cNvPr>
          <p:cNvSpPr/>
          <p:nvPr/>
        </p:nvSpPr>
        <p:spPr>
          <a:xfrm>
            <a:off x="328996" y="3026889"/>
            <a:ext cx="396000" cy="396000"/>
          </a:xfrm>
          <a:prstGeom prst="pie">
            <a:avLst>
              <a:gd name="adj1" fmla="val 16402435"/>
              <a:gd name="adj2" fmla="val 7985026"/>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7" name="Ellipse 66">
            <a:extLst>
              <a:ext uri="{FF2B5EF4-FFF2-40B4-BE49-F238E27FC236}">
                <a16:creationId xmlns:a16="http://schemas.microsoft.com/office/drawing/2014/main" id="{B9012EE8-E643-482D-9AE4-3CB7D1D39460}"/>
              </a:ext>
            </a:extLst>
          </p:cNvPr>
          <p:cNvSpPr/>
          <p:nvPr/>
        </p:nvSpPr>
        <p:spPr>
          <a:xfrm>
            <a:off x="395135" y="309422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 name="Grafik 6" descr="Marke 4 mit einfarbiger Füllung">
            <a:extLst>
              <a:ext uri="{FF2B5EF4-FFF2-40B4-BE49-F238E27FC236}">
                <a16:creationId xmlns:a16="http://schemas.microsoft.com/office/drawing/2014/main" id="{931E7190-4A00-4647-A555-9F3C553414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431" y="3020873"/>
            <a:ext cx="398707" cy="398707"/>
          </a:xfrm>
          <a:prstGeom prst="rect">
            <a:avLst/>
          </a:prstGeom>
        </p:spPr>
      </p:pic>
      <p:sp>
        <p:nvSpPr>
          <p:cNvPr id="60" name="Teilkreis 59">
            <a:extLst>
              <a:ext uri="{FF2B5EF4-FFF2-40B4-BE49-F238E27FC236}">
                <a16:creationId xmlns:a16="http://schemas.microsoft.com/office/drawing/2014/main" id="{83B16F21-4C53-49DB-902D-0BEC3794CCC1}"/>
              </a:ext>
            </a:extLst>
          </p:cNvPr>
          <p:cNvSpPr/>
          <p:nvPr/>
        </p:nvSpPr>
        <p:spPr>
          <a:xfrm>
            <a:off x="323528" y="2574582"/>
            <a:ext cx="396000" cy="396000"/>
          </a:xfrm>
          <a:prstGeom prst="pie">
            <a:avLst>
              <a:gd name="adj1" fmla="val 16167530"/>
              <a:gd name="adj2" fmla="val 3322985"/>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6" name="Ellipse 65">
            <a:extLst>
              <a:ext uri="{FF2B5EF4-FFF2-40B4-BE49-F238E27FC236}">
                <a16:creationId xmlns:a16="http://schemas.microsoft.com/office/drawing/2014/main" id="{1F4341D7-F3B6-42A4-BB3E-5FDA82843F27}"/>
              </a:ext>
            </a:extLst>
          </p:cNvPr>
          <p:cNvSpPr/>
          <p:nvPr/>
        </p:nvSpPr>
        <p:spPr>
          <a:xfrm>
            <a:off x="399910" y="264290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Marke 3 mit einfarbiger Füllung">
            <a:extLst>
              <a:ext uri="{FF2B5EF4-FFF2-40B4-BE49-F238E27FC236}">
                <a16:creationId xmlns:a16="http://schemas.microsoft.com/office/drawing/2014/main" id="{E2A3C2D7-2FD5-4956-B5BB-D3358B1BFE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8808" y="2569554"/>
            <a:ext cx="398707" cy="398707"/>
          </a:xfrm>
          <a:prstGeom prst="rect">
            <a:avLst/>
          </a:prstGeom>
        </p:spPr>
      </p:pic>
      <p:sp>
        <p:nvSpPr>
          <p:cNvPr id="59" name="Teilkreis 58">
            <a:extLst>
              <a:ext uri="{FF2B5EF4-FFF2-40B4-BE49-F238E27FC236}">
                <a16:creationId xmlns:a16="http://schemas.microsoft.com/office/drawing/2014/main" id="{D50C6FFE-7D55-43DD-8258-6D84CCC2655F}"/>
              </a:ext>
            </a:extLst>
          </p:cNvPr>
          <p:cNvSpPr/>
          <p:nvPr/>
        </p:nvSpPr>
        <p:spPr>
          <a:xfrm>
            <a:off x="328866" y="2129989"/>
            <a:ext cx="396000" cy="396000"/>
          </a:xfrm>
          <a:prstGeom prst="pie">
            <a:avLst>
              <a:gd name="adj1" fmla="val 16199657"/>
              <a:gd name="adj2" fmla="val 2155041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5" name="Ellipse 64">
            <a:extLst>
              <a:ext uri="{FF2B5EF4-FFF2-40B4-BE49-F238E27FC236}">
                <a16:creationId xmlns:a16="http://schemas.microsoft.com/office/drawing/2014/main" id="{1CC104F5-9FB9-4259-A1A6-CAA426CE6D7E}"/>
              </a:ext>
            </a:extLst>
          </p:cNvPr>
          <p:cNvSpPr/>
          <p:nvPr/>
        </p:nvSpPr>
        <p:spPr>
          <a:xfrm>
            <a:off x="418904" y="2186733"/>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 name="Grafik 8" descr="Abzeichen mit einfarbiger Füllung">
            <a:extLst>
              <a:ext uri="{FF2B5EF4-FFF2-40B4-BE49-F238E27FC236}">
                <a16:creationId xmlns:a16="http://schemas.microsoft.com/office/drawing/2014/main" id="{AC8C1EAC-4A44-42F0-A880-76BC5D8140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8809" y="2122561"/>
            <a:ext cx="398707" cy="398707"/>
          </a:xfrm>
          <a:prstGeom prst="rect">
            <a:avLst/>
          </a:prstGeom>
        </p:spPr>
      </p:pic>
      <p:sp>
        <p:nvSpPr>
          <p:cNvPr id="63" name="Teilkreis 62">
            <a:extLst>
              <a:ext uri="{FF2B5EF4-FFF2-40B4-BE49-F238E27FC236}">
                <a16:creationId xmlns:a16="http://schemas.microsoft.com/office/drawing/2014/main" id="{B888ADA3-8864-4946-BB4A-0D6B21D59647}"/>
              </a:ext>
            </a:extLst>
          </p:cNvPr>
          <p:cNvSpPr/>
          <p:nvPr/>
        </p:nvSpPr>
        <p:spPr>
          <a:xfrm>
            <a:off x="332861" y="3975950"/>
            <a:ext cx="396000" cy="396000"/>
          </a:xfrm>
          <a:prstGeom prst="pie">
            <a:avLst>
              <a:gd name="adj1" fmla="val 16205733"/>
              <a:gd name="adj2" fmla="val 16200000"/>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9" name="Ellipse 68">
            <a:extLst>
              <a:ext uri="{FF2B5EF4-FFF2-40B4-BE49-F238E27FC236}">
                <a16:creationId xmlns:a16="http://schemas.microsoft.com/office/drawing/2014/main" id="{E088A380-51EA-47E8-81F7-814078B7EEE6}"/>
              </a:ext>
            </a:extLst>
          </p:cNvPr>
          <p:cNvSpPr/>
          <p:nvPr/>
        </p:nvSpPr>
        <p:spPr>
          <a:xfrm>
            <a:off x="403516" y="4043364"/>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r>
              <a:rPr lang="de-DE"/>
              <a:t>The</a:t>
            </a:r>
            <a:r>
              <a:rPr lang="de-DE" b="1"/>
              <a:t> 6 </a:t>
            </a:r>
            <a:r>
              <a:rPr lang="de-DE"/>
              <a:t>basic rules</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20" name="Grafik 19" descr="Marke 6 mit einfarbiger Füllung">
            <a:extLst>
              <a:ext uri="{FF2B5EF4-FFF2-40B4-BE49-F238E27FC236}">
                <a16:creationId xmlns:a16="http://schemas.microsoft.com/office/drawing/2014/main" id="{ACB47708-2EBE-4E05-A646-F298F7113B4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30252" y="3973243"/>
            <a:ext cx="398707" cy="398707"/>
          </a:xfrm>
          <a:prstGeom prst="rect">
            <a:avLst/>
          </a:prstGeom>
        </p:spPr>
      </p:pic>
      <p:pic>
        <p:nvPicPr>
          <p:cNvPr id="3080" name="Picture 8" descr="Zahlen - Kostenlose weihnachten Icons">
            <a:extLst>
              <a:ext uri="{FF2B5EF4-FFF2-40B4-BE49-F238E27FC236}">
                <a16:creationId xmlns:a16="http://schemas.microsoft.com/office/drawing/2014/main" id="{1A938CE7-7D09-4DAD-8998-65FBBCBF7A9C}"/>
              </a:ext>
            </a:extLst>
          </p:cNvPr>
          <p:cNvPicPr>
            <a:picLocks noChangeAspect="1" noChangeArrowheads="1"/>
          </p:cNvPicPr>
          <p:nvPr/>
        </p:nvPicPr>
        <p:blipFill>
          <a:blip r:embed="rId15">
            <a:biLevel thresh="75000"/>
            <a:extLst>
              <a:ext uri="{28A0092B-C50C-407E-A947-70E740481C1C}">
                <a14:useLocalDpi xmlns:a14="http://schemas.microsoft.com/office/drawing/2010/main" val="0"/>
              </a:ext>
            </a:extLst>
          </a:blip>
          <a:srcRect/>
          <a:stretch>
            <a:fillRect/>
          </a:stretch>
        </p:blipFill>
        <p:spPr bwMode="auto">
          <a:xfrm>
            <a:off x="939090" y="2629500"/>
            <a:ext cx="159040" cy="15904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ernglas - Kostenlose werkzeuge und utensilien Icons">
            <a:extLst>
              <a:ext uri="{FF2B5EF4-FFF2-40B4-BE49-F238E27FC236}">
                <a16:creationId xmlns:a16="http://schemas.microsoft.com/office/drawing/2014/main" id="{C927CE84-54DC-47A8-87A0-522BE92AA1A8}"/>
              </a:ext>
            </a:extLst>
          </p:cNvPr>
          <p:cNvPicPr>
            <a:picLocks noChangeAspect="1" noChangeArrowheads="1"/>
          </p:cNvPicPr>
          <p:nvPr/>
        </p:nvPicPr>
        <p:blipFill>
          <a:blip r:embed="rId16">
            <a:biLevel thresh="75000"/>
            <a:extLst>
              <a:ext uri="{28A0092B-C50C-407E-A947-70E740481C1C}">
                <a14:useLocalDpi xmlns:a14="http://schemas.microsoft.com/office/drawing/2010/main" val="0"/>
              </a:ext>
            </a:extLst>
          </a:blip>
          <a:srcRect/>
          <a:stretch>
            <a:fillRect/>
          </a:stretch>
        </p:blipFill>
        <p:spPr bwMode="auto">
          <a:xfrm>
            <a:off x="904455" y="1765620"/>
            <a:ext cx="213237" cy="2132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nder Icon - Free PNG &amp; SVG 545476 - Noun Project">
            <a:extLst>
              <a:ext uri="{FF2B5EF4-FFF2-40B4-BE49-F238E27FC236}">
                <a16:creationId xmlns:a16="http://schemas.microsoft.com/office/drawing/2014/main" id="{3C169C3A-5975-469F-BA71-DD413FDA992D}"/>
              </a:ext>
            </a:extLst>
          </p:cNvPr>
          <p:cNvPicPr>
            <a:picLocks noChangeAspect="1" noChangeArrowheads="1"/>
          </p:cNvPicPr>
          <p:nvPr/>
        </p:nvPicPr>
        <p:blipFill>
          <a:blip r:embed="rId17">
            <a:biLevel thresh="75000"/>
            <a:extLst>
              <a:ext uri="{28A0092B-C50C-407E-A947-70E740481C1C}">
                <a14:useLocalDpi xmlns:a14="http://schemas.microsoft.com/office/drawing/2010/main" val="0"/>
              </a:ext>
            </a:extLst>
          </a:blip>
          <a:srcRect/>
          <a:stretch>
            <a:fillRect/>
          </a:stretch>
        </p:blipFill>
        <p:spPr bwMode="auto">
          <a:xfrm>
            <a:off x="891520" y="2179983"/>
            <a:ext cx="263209" cy="26320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nd Icon - Free PNG &amp; SVG 4607 - Noun Project">
            <a:extLst>
              <a:ext uri="{FF2B5EF4-FFF2-40B4-BE49-F238E27FC236}">
                <a16:creationId xmlns:a16="http://schemas.microsoft.com/office/drawing/2014/main" id="{28CCCFFF-F89E-4641-B8DE-D5404292BA6F}"/>
              </a:ext>
            </a:extLst>
          </p:cNvPr>
          <p:cNvPicPr>
            <a:picLocks noChangeAspect="1" noChangeArrowheads="1"/>
          </p:cNvPicPr>
          <p:nvPr/>
        </p:nvPicPr>
        <p:blipFill>
          <a:blip r:embed="rId18">
            <a:biLevel thresh="75000"/>
            <a:extLst>
              <a:ext uri="{28A0092B-C50C-407E-A947-70E740481C1C}">
                <a14:useLocalDpi xmlns:a14="http://schemas.microsoft.com/office/drawing/2010/main" val="0"/>
              </a:ext>
            </a:extLst>
          </a:blip>
          <a:srcRect/>
          <a:stretch>
            <a:fillRect/>
          </a:stretch>
        </p:blipFill>
        <p:spPr bwMode="auto">
          <a:xfrm>
            <a:off x="866193" y="2641753"/>
            <a:ext cx="283912" cy="28391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Auge - Kostenlose gesten Icons">
            <a:extLst>
              <a:ext uri="{FF2B5EF4-FFF2-40B4-BE49-F238E27FC236}">
                <a16:creationId xmlns:a16="http://schemas.microsoft.com/office/drawing/2014/main" id="{C2CA1F6E-619D-4A29-B74E-3168BF2A4C29}"/>
              </a:ext>
            </a:extLst>
          </p:cNvPr>
          <p:cNvPicPr>
            <a:picLocks noChangeAspect="1" noChangeArrowheads="1"/>
          </p:cNvPicPr>
          <p:nvPr/>
        </p:nvPicPr>
        <p:blipFill>
          <a:blip r:embed="rId19">
            <a:biLevel thresh="75000"/>
            <a:extLst>
              <a:ext uri="{28A0092B-C50C-407E-A947-70E740481C1C}">
                <a14:useLocalDpi xmlns:a14="http://schemas.microsoft.com/office/drawing/2010/main" val="0"/>
              </a:ext>
            </a:extLst>
          </a:blip>
          <a:srcRect/>
          <a:stretch>
            <a:fillRect/>
          </a:stretch>
        </p:blipFill>
        <p:spPr bwMode="auto">
          <a:xfrm>
            <a:off x="872911" y="3065699"/>
            <a:ext cx="283913" cy="28391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elligkeit und kontrast | Kostenlose Icon">
            <a:extLst>
              <a:ext uri="{FF2B5EF4-FFF2-40B4-BE49-F238E27FC236}">
                <a16:creationId xmlns:a16="http://schemas.microsoft.com/office/drawing/2014/main" id="{8F6F6639-96E9-436C-944F-68CD4B7F737E}"/>
              </a:ext>
            </a:extLst>
          </p:cNvPr>
          <p:cNvPicPr>
            <a:picLocks noChangeAspect="1" noChangeArrowheads="1"/>
          </p:cNvPicPr>
          <p:nvPr/>
        </p:nvPicPr>
        <p:blipFill>
          <a:blip r:embed="rId20">
            <a:biLevel thresh="75000"/>
            <a:extLst>
              <a:ext uri="{28A0092B-C50C-407E-A947-70E740481C1C}">
                <a14:useLocalDpi xmlns:a14="http://schemas.microsoft.com/office/drawing/2010/main" val="0"/>
              </a:ext>
            </a:extLst>
          </a:blip>
          <a:srcRect/>
          <a:stretch>
            <a:fillRect/>
          </a:stretch>
        </p:blipFill>
        <p:spPr bwMode="auto">
          <a:xfrm>
            <a:off x="858915" y="3541144"/>
            <a:ext cx="266968" cy="266968"/>
          </a:xfrm>
          <a:prstGeom prst="rect">
            <a:avLst/>
          </a:prstGeom>
          <a:noFill/>
          <a:extLst>
            <a:ext uri="{909E8E84-426E-40DD-AFC4-6F175D3DCCD1}">
              <a14:hiddenFill xmlns:a14="http://schemas.microsoft.com/office/drawing/2010/main">
                <a:solidFill>
                  <a:srgbClr val="FFFFFF"/>
                </a:solidFill>
              </a14:hiddenFill>
            </a:ext>
          </a:extLst>
        </p:spPr>
      </p:pic>
      <p:pic>
        <p:nvPicPr>
          <p:cNvPr id="93" name="Grafik 92" descr="Ein Bild, das Platz enthält.&#10;&#10;Automatisch generierte Beschreibung">
            <a:extLst>
              <a:ext uri="{FF2B5EF4-FFF2-40B4-BE49-F238E27FC236}">
                <a16:creationId xmlns:a16="http://schemas.microsoft.com/office/drawing/2014/main" id="{F00F814D-E40B-46C7-B72A-4A8F0059977A}"/>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39090" y="4013198"/>
            <a:ext cx="162224" cy="325354"/>
          </a:xfrm>
          <a:prstGeom prst="rect">
            <a:avLst/>
          </a:prstGeom>
        </p:spPr>
      </p:pic>
      <p:pic>
        <p:nvPicPr>
          <p:cNvPr id="4" name="Grafik 3">
            <a:extLst>
              <a:ext uri="{FF2B5EF4-FFF2-40B4-BE49-F238E27FC236}">
                <a16:creationId xmlns:a16="http://schemas.microsoft.com/office/drawing/2014/main" id="{2B287BE3-B55D-47F5-B446-32DF01F69F84}"/>
              </a:ext>
            </a:extLst>
          </p:cNvPr>
          <p:cNvPicPr>
            <a:picLocks noChangeAspect="1"/>
          </p:cNvPicPr>
          <p:nvPr/>
        </p:nvPicPr>
        <p:blipFill>
          <a:blip r:embed="rId22"/>
          <a:stretch>
            <a:fillRect/>
          </a:stretch>
        </p:blipFill>
        <p:spPr>
          <a:xfrm>
            <a:off x="5300112" y="1923678"/>
            <a:ext cx="1564929" cy="28605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Rule </a:t>
            </a:r>
            <a:r>
              <a:rPr lang="de-DE" sz="1800" b="1" dirty="0">
                <a:solidFill>
                  <a:schemeClr val="accent6"/>
                </a:solidFill>
              </a:rPr>
              <a:t>1</a:t>
            </a:r>
            <a:br>
              <a:rPr lang="de-DE"/>
            </a:br>
            <a:r>
              <a:rPr lang="de-DE"/>
              <a:t>Distance effect</a:t>
            </a:r>
            <a:endParaRPr lang="de-DE" dirty="0"/>
          </a:p>
        </p:txBody>
      </p:sp>
    </p:spTree>
    <p:extLst>
      <p:ext uri="{BB962C8B-B14F-4D97-AF65-F5344CB8AC3E}">
        <p14:creationId xmlns:p14="http://schemas.microsoft.com/office/powerpoint/2010/main" val="426674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de-CH"/>
              <a:t>Use distance effect</a:t>
            </a:r>
            <a:br>
              <a:rPr lang="de-CH"/>
            </a:br>
            <a:r>
              <a:rPr lang="en-US" sz="1400"/>
              <a:t>Good posters work even from a long distance</a:t>
            </a:r>
            <a:endParaRPr lang="de-CH" dirty="0"/>
          </a:p>
        </p:txBody>
      </p:sp>
      <p:pic>
        <p:nvPicPr>
          <p:cNvPr id="6" name="Grafik 5">
            <a:extLst>
              <a:ext uri="{FF2B5EF4-FFF2-40B4-BE49-F238E27FC236}">
                <a16:creationId xmlns:a16="http://schemas.microsoft.com/office/drawing/2014/main" id="{A0CE84CC-8936-4D8B-8765-EC50736AC459}"/>
              </a:ext>
            </a:extLst>
          </p:cNvPr>
          <p:cNvPicPr>
            <a:picLocks noChangeAspect="1"/>
          </p:cNvPicPr>
          <p:nvPr/>
        </p:nvPicPr>
        <p:blipFill>
          <a:blip r:embed="rId2"/>
          <a:stretch>
            <a:fillRect/>
          </a:stretch>
        </p:blipFill>
        <p:spPr>
          <a:xfrm>
            <a:off x="0" y="926867"/>
            <a:ext cx="9153438" cy="4216633"/>
          </a:xfrm>
          <a:prstGeom prst="rect">
            <a:avLst/>
          </a:prstGeom>
        </p:spPr>
      </p:pic>
    </p:spTree>
    <p:extLst>
      <p:ext uri="{BB962C8B-B14F-4D97-AF65-F5344CB8AC3E}">
        <p14:creationId xmlns:p14="http://schemas.microsoft.com/office/powerpoint/2010/main" val="306462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1707</Words>
  <Application>Microsoft Office PowerPoint</Application>
  <PresentationFormat>Bildschirmpräsentation (16:9)</PresentationFormat>
  <Paragraphs>171</Paragraphs>
  <Slides>28</Slides>
  <Notes>2</Notes>
  <HiddenSlides>0</HiddenSlides>
  <MMClips>4</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28</vt:i4>
      </vt:variant>
    </vt:vector>
  </HeadingPairs>
  <TitlesOfParts>
    <vt:vector size="33" baseType="lpstr">
      <vt:lpstr>Arial</vt:lpstr>
      <vt:lpstr>Calibri</vt:lpstr>
      <vt:lpstr>Symbol</vt:lpstr>
      <vt:lpstr>Präsentation_Corporporate</vt:lpstr>
      <vt:lpstr>1_Präsentation_Corporporate</vt:lpstr>
      <vt:lpstr>APG|SGA Design tutorial module I «Basic» Designing outdoor advertising effectively  Status November 2022</vt:lpstr>
      <vt:lpstr>Overview of design tutorials</vt:lpstr>
      <vt:lpstr>Table of contents «Basic» </vt:lpstr>
      <vt:lpstr>«The biggest lever for increasing advertising impact lies in creation.»</vt:lpstr>
      <vt:lpstr>The basic understanding</vt:lpstr>
      <vt:lpstr>Table of contents «Basic» </vt:lpstr>
      <vt:lpstr>The 6 basic rules</vt:lpstr>
      <vt:lpstr>Rule 1 Distance effect</vt:lpstr>
      <vt:lpstr>Use distance effect Good posters work even from a long distance</vt:lpstr>
      <vt:lpstr>Use distance effect</vt:lpstr>
      <vt:lpstr>Rule 2 Sender assignment</vt:lpstr>
      <vt:lpstr>Sender assignment The sender information is the most important element of your advertising message</vt:lpstr>
      <vt:lpstr>Sender assignment</vt:lpstr>
      <vt:lpstr>Rule 3 Number of effect elements</vt:lpstr>
      <vt:lpstr>Number of effect elements The amount of elements has a great influence on the speed of information absorption</vt:lpstr>
      <vt:lpstr>Number of effect elements</vt:lpstr>
      <vt:lpstr>Rule 4 Eye-guidance</vt:lpstr>
      <vt:lpstr>Eye-guidance The domino effect: the eye always jumps near the previously fixed element</vt:lpstr>
      <vt:lpstr>Eye-guidance</vt:lpstr>
      <vt:lpstr>Rule 5 Contrast effect</vt:lpstr>
      <vt:lpstr>Contrast effect Colors and contrasts increase the conciseness and long-distance effect</vt:lpstr>
      <vt:lpstr>Contrast effect</vt:lpstr>
      <vt:lpstr>Extra: Rule 6 DOOH moving image spots</vt:lpstr>
      <vt:lpstr>DOOH moving image spots Digital Out of Home spots must work in every moment </vt:lpstr>
      <vt:lpstr> DOOH moving image spots </vt:lpstr>
      <vt:lpstr>Table of contents «Basic» </vt:lpstr>
      <vt:lpstr>The 6 basic rules at a glance</vt:lpstr>
      <vt:lpstr>Even more successful together.</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Nguyen Elena eng</cp:lastModifiedBy>
  <cp:revision>230</cp:revision>
  <cp:lastPrinted>2022-12-13T14:39:26Z</cp:lastPrinted>
  <dcterms:created xsi:type="dcterms:W3CDTF">2021-02-19T09:21:13Z</dcterms:created>
  <dcterms:modified xsi:type="dcterms:W3CDTF">2023-01-25T10:25:13Z</dcterms:modified>
</cp:coreProperties>
</file>