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0" r:id="rId2"/>
  </p:sldMasterIdLst>
  <p:notesMasterIdLst>
    <p:notesMasterId r:id="rId31"/>
  </p:notesMasterIdLst>
  <p:handoutMasterIdLst>
    <p:handoutMasterId r:id="rId32"/>
  </p:handoutMasterIdLst>
  <p:sldIdLst>
    <p:sldId id="258" r:id="rId3"/>
    <p:sldId id="394" r:id="rId4"/>
    <p:sldId id="425" r:id="rId5"/>
    <p:sldId id="1301" r:id="rId6"/>
    <p:sldId id="428" r:id="rId7"/>
    <p:sldId id="445" r:id="rId8"/>
    <p:sldId id="436" r:id="rId9"/>
    <p:sldId id="259" r:id="rId10"/>
    <p:sldId id="383" r:id="rId11"/>
    <p:sldId id="435" r:id="rId12"/>
    <p:sldId id="372" r:id="rId13"/>
    <p:sldId id="448" r:id="rId14"/>
    <p:sldId id="437" r:id="rId15"/>
    <p:sldId id="373" r:id="rId16"/>
    <p:sldId id="431" r:id="rId17"/>
    <p:sldId id="438" r:id="rId18"/>
    <p:sldId id="374" r:id="rId19"/>
    <p:sldId id="387" r:id="rId20"/>
    <p:sldId id="439" r:id="rId21"/>
    <p:sldId id="376" r:id="rId22"/>
    <p:sldId id="440" r:id="rId23"/>
    <p:sldId id="441" r:id="rId24"/>
    <p:sldId id="392" r:id="rId25"/>
    <p:sldId id="442" r:id="rId26"/>
    <p:sldId id="443" r:id="rId27"/>
    <p:sldId id="446" r:id="rId28"/>
    <p:sldId id="447" r:id="rId29"/>
    <p:sldId id="449" r:id="rId30"/>
  </p:sldIdLst>
  <p:sldSz cx="9144000" cy="5143500" type="screen16x9"/>
  <p:notesSz cx="6797675" cy="9926638"/>
  <p:defaultText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F3F6B83-6205-4CC5-AEC1-0E9A7244C737}">
          <p14:sldIdLst>
            <p14:sldId id="258"/>
            <p14:sldId id="394"/>
          </p14:sldIdLst>
        </p14:section>
        <p14:section name="Ausgangslage" id="{183023F9-4261-4B38-9E04-22A13A3D4F3A}">
          <p14:sldIdLst>
            <p14:sldId id="425"/>
            <p14:sldId id="1301"/>
            <p14:sldId id="428"/>
          </p14:sldIdLst>
        </p14:section>
        <p14:section name="Die 6 Basisregeln" id="{A88CDAAF-9907-4121-97B0-D97F0C112F52}">
          <p14:sldIdLst>
            <p14:sldId id="445"/>
            <p14:sldId id="436"/>
          </p14:sldIdLst>
        </p14:section>
        <p14:section name="1 Distanzwirkung" id="{E5002BB0-1CB7-4C63-A6E7-C410AED2D29D}">
          <p14:sldIdLst>
            <p14:sldId id="259"/>
            <p14:sldId id="383"/>
            <p14:sldId id="435"/>
          </p14:sldIdLst>
        </p14:section>
        <p14:section name="2 Absenderzuordnung" id="{6C55F5F5-5060-4F72-ABB6-F0E5EAB31875}">
          <p14:sldIdLst>
            <p14:sldId id="372"/>
            <p14:sldId id="448"/>
            <p14:sldId id="437"/>
          </p14:sldIdLst>
        </p14:section>
        <p14:section name="3 Anzahl der Wirkelemente" id="{E8158CFB-199D-4FEE-9715-AF939BC664F5}">
          <p14:sldIdLst>
            <p14:sldId id="373"/>
            <p14:sldId id="431"/>
            <p14:sldId id="438"/>
          </p14:sldIdLst>
        </p14:section>
        <p14:section name="4 Blickführung" id="{DBD32EDE-6CF0-4E83-BD7E-783A9701D2A2}">
          <p14:sldIdLst>
            <p14:sldId id="374"/>
            <p14:sldId id="387"/>
            <p14:sldId id="439"/>
          </p14:sldIdLst>
        </p14:section>
        <p14:section name="5 Kontrastwirkung" id="{23F8F748-A86D-4315-A140-DB57889612C4}">
          <p14:sldIdLst>
            <p14:sldId id="376"/>
            <p14:sldId id="440"/>
            <p14:sldId id="441"/>
          </p14:sldIdLst>
        </p14:section>
        <p14:section name="6 Extra: DOOH Bewegtbild-Spots" id="{CEC5F20D-73B5-4807-8A48-15C6EB1C6D2F}">
          <p14:sldIdLst>
            <p14:sldId id="392"/>
            <p14:sldId id="442"/>
            <p14:sldId id="443"/>
          </p14:sldIdLst>
        </p14:section>
        <p14:section name="Zusammenfassung" id="{9FF804C9-4CCB-4843-8C29-AF19B9A56D2C}">
          <p14:sldIdLst>
            <p14:sldId id="446"/>
            <p14:sldId id="447"/>
            <p14:sldId id="449"/>
          </p14:sldIdLst>
        </p14:section>
      </p14:sectionLst>
    </p:ext>
    <p:ext uri="{EFAFB233-063F-42B5-8137-9DF3F51BA10A}">
      <p15:sldGuideLst xmlns:p15="http://schemas.microsoft.com/office/powerpoint/2012/main">
        <p15:guide id="1" orient="horz" pos="953" userDrawn="1">
          <p15:clr>
            <a:srgbClr val="A4A3A4"/>
          </p15:clr>
        </p15:guide>
        <p15:guide id="2" pos="2994" userDrawn="1">
          <p15:clr>
            <a:srgbClr val="A4A3A4"/>
          </p15:clr>
        </p15:guide>
        <p15:guide id="3" pos="3175" userDrawn="1">
          <p15:clr>
            <a:srgbClr val="A4A3A4"/>
          </p15:clr>
        </p15:guide>
        <p15:guide id="4" pos="2177" userDrawn="1">
          <p15:clr>
            <a:srgbClr val="A4A3A4"/>
          </p15:clr>
        </p15:guide>
        <p15:guide id="5" pos="1966" userDrawn="1">
          <p15:clr>
            <a:srgbClr val="9FCC3B"/>
          </p15:clr>
        </p15:guide>
        <p15:guide id="6" pos="89" userDrawn="1">
          <p15:clr>
            <a:srgbClr val="9FCC3B"/>
          </p15:clr>
        </p15:guide>
        <p15:guide id="8" pos="3787" userDrawn="1">
          <p15:clr>
            <a:srgbClr val="9FCC3B"/>
          </p15:clr>
        </p15:guide>
        <p15:guide id="9" pos="4173" userDrawn="1">
          <p15:clr>
            <a:srgbClr val="A4A3A4"/>
          </p15:clr>
        </p15:guide>
        <p15:guide id="10" pos="5556" userDrawn="1">
          <p15:clr>
            <a:srgbClr val="A4A3A4"/>
          </p15:clr>
        </p15:guide>
        <p15:guide id="11" orient="horz" pos="1180" userDrawn="1">
          <p15:clr>
            <a:srgbClr val="A4A3A4"/>
          </p15:clr>
        </p15:guide>
        <p15:guide id="12" orient="horz" pos="3992" userDrawn="1">
          <p15:clr>
            <a:srgbClr val="A4A3A4"/>
          </p15:clr>
        </p15:guide>
        <p15:guide id="13" orient="horz" pos="1938" userDrawn="1">
          <p15:clr>
            <a:srgbClr val="A4A3A4"/>
          </p15:clr>
        </p15:guide>
        <p15:guide id="14" orient="horz" pos="804" userDrawn="1">
          <p15:clr>
            <a:srgbClr val="9FCC3B"/>
          </p15:clr>
        </p15:guide>
        <p15:guide id="15" orient="horz" pos="3007" userDrawn="1">
          <p15:clr>
            <a:srgbClr val="9FCC3B"/>
          </p15:clr>
        </p15:guide>
        <p15:guide id="16" orient="horz" pos="1308">
          <p15:clr>
            <a:srgbClr val="A4A3A4"/>
          </p15:clr>
        </p15:guide>
        <p15:guide id="17" orient="horz" pos="654">
          <p15:clr>
            <a:srgbClr val="A4A3A4"/>
          </p15:clr>
        </p15:guide>
        <p15:guide id="18" orient="horz" pos="2607">
          <p15:clr>
            <a:srgbClr val="A4A3A4"/>
          </p15:clr>
        </p15:guide>
        <p15:guide id="19" pos="2789">
          <p15:clr>
            <a:srgbClr val="A4A3A4"/>
          </p15:clr>
        </p15:guide>
        <p15:guide id="20" pos="2964">
          <p15:clr>
            <a:srgbClr val="A4A3A4"/>
          </p15:clr>
        </p15:guide>
        <p15:guide id="21" pos="1589">
          <p15:clr>
            <a:srgbClr val="A4A3A4"/>
          </p15:clr>
        </p15:guide>
        <p15:guide id="22" pos="1420">
          <p15:clr>
            <a:srgbClr val="A4A3A4"/>
          </p15:clr>
        </p15:guide>
        <p15:guide id="23" pos="600" userDrawn="1">
          <p15:clr>
            <a:srgbClr val="A4A3A4"/>
          </p15:clr>
        </p15:guide>
        <p15:guide id="24" pos="4163">
          <p15:clr>
            <a:srgbClr val="A4A3A4"/>
          </p15:clr>
        </p15:guide>
        <p15:guide id="25" pos="4342">
          <p15:clr>
            <a:srgbClr val="A4A3A4"/>
          </p15:clr>
        </p15:guide>
        <p15:guide id="26" pos="5662" userDrawn="1">
          <p15:clr>
            <a:srgbClr val="9FCC3B"/>
          </p15:clr>
        </p15:guide>
        <p15:guide id="27"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729"/>
    <a:srgbClr val="C3141E"/>
    <a:srgbClr val="414042"/>
    <a:srgbClr val="F9FF09"/>
    <a:srgbClr val="C80883"/>
    <a:srgbClr val="2F2F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42" autoAdjust="0"/>
    <p:restoredTop sz="94533" autoAdjust="0"/>
  </p:normalViewPr>
  <p:slideViewPr>
    <p:cSldViewPr>
      <p:cViewPr varScale="1">
        <p:scale>
          <a:sx n="146" d="100"/>
          <a:sy n="146" d="100"/>
        </p:scale>
        <p:origin x="276" y="108"/>
      </p:cViewPr>
      <p:guideLst>
        <p:guide orient="horz" pos="953"/>
        <p:guide pos="2994"/>
        <p:guide pos="3175"/>
        <p:guide pos="2177"/>
        <p:guide pos="1966"/>
        <p:guide pos="89"/>
        <p:guide pos="3787"/>
        <p:guide pos="4173"/>
        <p:guide pos="5556"/>
        <p:guide orient="horz" pos="1180"/>
        <p:guide orient="horz" pos="3992"/>
        <p:guide orient="horz" pos="1938"/>
        <p:guide orient="horz" pos="804"/>
        <p:guide orient="horz" pos="3007"/>
        <p:guide orient="horz" pos="1308"/>
        <p:guide orient="horz" pos="654"/>
        <p:guide orient="horz" pos="2607"/>
        <p:guide pos="2789"/>
        <p:guide pos="2964"/>
        <p:guide pos="1589"/>
        <p:guide pos="1420"/>
        <p:guide pos="600"/>
        <p:guide pos="4163"/>
        <p:guide pos="4342"/>
        <p:guide pos="5662"/>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89" d="100"/>
          <a:sy n="89" d="100"/>
        </p:scale>
        <p:origin x="37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6149469-4C97-A344-A789-BEA0F7D52BD0}" type="datetimeFigureOut">
              <a:rPr lang="de-DE" smtClean="0"/>
              <a:t>25.01.2023</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D96B02A-2F4B-4B43-A0E2-3B0B5FB4A75D}" type="slidenum">
              <a:rPr lang="de-DE" smtClean="0"/>
              <a:t>‹Nr.›</a:t>
            </a:fld>
            <a:endParaRPr lang="de-DE"/>
          </a:p>
        </p:txBody>
      </p:sp>
    </p:spTree>
    <p:extLst>
      <p:ext uri="{BB962C8B-B14F-4D97-AF65-F5344CB8AC3E}">
        <p14:creationId xmlns:p14="http://schemas.microsoft.com/office/powerpoint/2010/main" val="3797948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58365A0-F4C8-9840-9F01-D7A430E4F4D8}" type="datetimeFigureOut">
              <a:rPr lang="de-DE" smtClean="0"/>
              <a:t>25.01.2023</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DB8195-CA79-894E-876D-5DC0665E8EF2}" type="slidenum">
              <a:rPr lang="de-DE" smtClean="0"/>
              <a:t>‹Nr.›</a:t>
            </a:fld>
            <a:endParaRPr lang="de-DE"/>
          </a:p>
        </p:txBody>
      </p:sp>
    </p:spTree>
    <p:extLst>
      <p:ext uri="{BB962C8B-B14F-4D97-AF65-F5344CB8AC3E}">
        <p14:creationId xmlns:p14="http://schemas.microsoft.com/office/powerpoint/2010/main" val="1155550368"/>
      </p:ext>
    </p:extLst>
  </p:cSld>
  <p:clrMap bg1="lt1" tx1="dk1" bg2="lt2" tx2="dk2" accent1="accent1" accent2="accent2" accent3="accent3" accent4="accent4" accent5="accent5" accent6="accent6" hlink="hlink" folHlink="folHlink"/>
  <p:hf hdr="0" ftr="0" dt="0"/>
  <p:notesStyle>
    <a:lvl1pPr marL="0" algn="l" defTabSz="390952" rtl="0" eaLnBrk="1" latinLnBrk="0" hangingPunct="1">
      <a:defRPr sz="1000" kern="1200">
        <a:solidFill>
          <a:schemeClr val="tx1"/>
        </a:solidFill>
        <a:latin typeface="+mn-lt"/>
        <a:ea typeface="+mn-ea"/>
        <a:cs typeface="+mn-cs"/>
      </a:defRPr>
    </a:lvl1pPr>
    <a:lvl2pPr marL="390952" algn="l" defTabSz="390952" rtl="0" eaLnBrk="1" latinLnBrk="0" hangingPunct="1">
      <a:defRPr sz="1000" kern="1200">
        <a:solidFill>
          <a:schemeClr val="tx1"/>
        </a:solidFill>
        <a:latin typeface="+mn-lt"/>
        <a:ea typeface="+mn-ea"/>
        <a:cs typeface="+mn-cs"/>
      </a:defRPr>
    </a:lvl2pPr>
    <a:lvl3pPr marL="781903" algn="l" defTabSz="390952" rtl="0" eaLnBrk="1" latinLnBrk="0" hangingPunct="1">
      <a:defRPr sz="1000" kern="1200">
        <a:solidFill>
          <a:schemeClr val="tx1"/>
        </a:solidFill>
        <a:latin typeface="+mn-lt"/>
        <a:ea typeface="+mn-ea"/>
        <a:cs typeface="+mn-cs"/>
      </a:defRPr>
    </a:lvl3pPr>
    <a:lvl4pPr marL="1172855" algn="l" defTabSz="390952" rtl="0" eaLnBrk="1" latinLnBrk="0" hangingPunct="1">
      <a:defRPr sz="1000" kern="1200">
        <a:solidFill>
          <a:schemeClr val="tx1"/>
        </a:solidFill>
        <a:latin typeface="+mn-lt"/>
        <a:ea typeface="+mn-ea"/>
        <a:cs typeface="+mn-cs"/>
      </a:defRPr>
    </a:lvl4pPr>
    <a:lvl5pPr marL="1563807" algn="l" defTabSz="390952" rtl="0" eaLnBrk="1" latinLnBrk="0" hangingPunct="1">
      <a:defRPr sz="1000" kern="1200">
        <a:solidFill>
          <a:schemeClr val="tx1"/>
        </a:solidFill>
        <a:latin typeface="+mn-lt"/>
        <a:ea typeface="+mn-ea"/>
        <a:cs typeface="+mn-cs"/>
      </a:defRPr>
    </a:lvl5pPr>
    <a:lvl6pPr marL="1954759" algn="l" defTabSz="390952" rtl="0" eaLnBrk="1" latinLnBrk="0" hangingPunct="1">
      <a:defRPr sz="1000" kern="1200">
        <a:solidFill>
          <a:schemeClr val="tx1"/>
        </a:solidFill>
        <a:latin typeface="+mn-lt"/>
        <a:ea typeface="+mn-ea"/>
        <a:cs typeface="+mn-cs"/>
      </a:defRPr>
    </a:lvl6pPr>
    <a:lvl7pPr marL="2345710" algn="l" defTabSz="390952" rtl="0" eaLnBrk="1" latinLnBrk="0" hangingPunct="1">
      <a:defRPr sz="1000" kern="1200">
        <a:solidFill>
          <a:schemeClr val="tx1"/>
        </a:solidFill>
        <a:latin typeface="+mn-lt"/>
        <a:ea typeface="+mn-ea"/>
        <a:cs typeface="+mn-cs"/>
      </a:defRPr>
    </a:lvl7pPr>
    <a:lvl8pPr marL="2736662" algn="l" defTabSz="390952" rtl="0" eaLnBrk="1" latinLnBrk="0" hangingPunct="1">
      <a:defRPr sz="1000" kern="1200">
        <a:solidFill>
          <a:schemeClr val="tx1"/>
        </a:solidFill>
        <a:latin typeface="+mn-lt"/>
        <a:ea typeface="+mn-ea"/>
        <a:cs typeface="+mn-cs"/>
      </a:defRPr>
    </a:lvl8pPr>
    <a:lvl9pPr marL="3127614" algn="l" defTabSz="3909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https://www.augentagesklinik-spreebogen.de/de/das-auge#:~:text=Das%20Auge%20ist%20ein%20sehr,Netzhaut)%20ein%20scharfes%20Bild%20entsteht.</a:t>
            </a:r>
          </a:p>
        </p:txBody>
      </p:sp>
      <p:sp>
        <p:nvSpPr>
          <p:cNvPr id="4" name="Foliennummernplatzhalter 3"/>
          <p:cNvSpPr>
            <a:spLocks noGrp="1"/>
          </p:cNvSpPr>
          <p:nvPr>
            <p:ph type="sldNum" sz="quarter" idx="5"/>
          </p:nvPr>
        </p:nvSpPr>
        <p:spPr/>
        <p:txBody>
          <a:bodyPr/>
          <a:lstStyle/>
          <a:p>
            <a:fld id="{21DB8195-CA79-894E-876D-5DC0665E8EF2}" type="slidenum">
              <a:rPr lang="de-DE" smtClean="0"/>
              <a:t>5</a:t>
            </a:fld>
            <a:endParaRPr lang="de-DE"/>
          </a:p>
        </p:txBody>
      </p:sp>
    </p:spTree>
    <p:extLst>
      <p:ext uri="{BB962C8B-B14F-4D97-AF65-F5344CB8AC3E}">
        <p14:creationId xmlns:p14="http://schemas.microsoft.com/office/powerpoint/2010/main" val="2227245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https://invidis.de/2022/11/media-frankfurt-so-funktioniert-gute-flughafenwerbung/</a:t>
            </a:r>
          </a:p>
        </p:txBody>
      </p:sp>
      <p:sp>
        <p:nvSpPr>
          <p:cNvPr id="4" name="Foliennummernplatzhalter 3"/>
          <p:cNvSpPr>
            <a:spLocks noGrp="1"/>
          </p:cNvSpPr>
          <p:nvPr>
            <p:ph type="sldNum" sz="quarter" idx="5"/>
          </p:nvPr>
        </p:nvSpPr>
        <p:spPr/>
        <p:txBody>
          <a:bodyPr/>
          <a:lstStyle/>
          <a:p>
            <a:fld id="{21DB8195-CA79-894E-876D-5DC0665E8EF2}" type="slidenum">
              <a:rPr lang="de-DE" smtClean="0"/>
              <a:t>25</a:t>
            </a:fld>
            <a:endParaRPr lang="de-DE"/>
          </a:p>
        </p:txBody>
      </p:sp>
    </p:spTree>
    <p:extLst>
      <p:ext uri="{BB962C8B-B14F-4D97-AF65-F5344CB8AC3E}">
        <p14:creationId xmlns:p14="http://schemas.microsoft.com/office/powerpoint/2010/main" val="17525700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1">
    <p:spTree>
      <p:nvGrpSpPr>
        <p:cNvPr id="1" name=""/>
        <p:cNvGrpSpPr/>
        <p:nvPr/>
      </p:nvGrpSpPr>
      <p:grpSpPr>
        <a:xfrm>
          <a:off x="0" y="0"/>
          <a:ext cx="0" cy="0"/>
          <a:chOff x="0" y="0"/>
          <a:chExt cx="0" cy="0"/>
        </a:xfrm>
      </p:grpSpPr>
      <p:pic>
        <p:nvPicPr>
          <p:cNvPr id="1026" name="Picture 2" descr="Gestalten AG: Emotionale Werbung ohne Gesicht - Werbung">
            <a:extLst>
              <a:ext uri="{FF2B5EF4-FFF2-40B4-BE49-F238E27FC236}">
                <a16:creationId xmlns:a16="http://schemas.microsoft.com/office/drawing/2014/main" id="{E87E641E-5F2B-41B5-9F51-798C154CF32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5989" y="1"/>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userDrawn="1"/>
        </p:nvSpPr>
        <p:spPr>
          <a:xfrm>
            <a:off x="-5989" y="398"/>
            <a:ext cx="9149989" cy="5143102"/>
          </a:xfrm>
          <a:prstGeom prst="rect">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406775806"/>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4192242720"/>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84177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3864110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pic>
        <p:nvPicPr>
          <p:cNvPr id="5" name="Grafik 4" descr="Ein Bild, das Boden, drinnen, Person, mehrere enthält.&#10;&#10;Automatisch generierte Beschreibung">
            <a:extLst>
              <a:ext uri="{FF2B5EF4-FFF2-40B4-BE49-F238E27FC236}">
                <a16:creationId xmlns:a16="http://schemas.microsoft.com/office/drawing/2014/main" id="{BD103131-8A95-4DE5-B82E-837EB801BD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2674" y="0"/>
            <a:ext cx="9156674" cy="5143102"/>
          </a:xfrm>
          <a:prstGeom prst="rect">
            <a:avLst/>
          </a:prstGeom>
        </p:spPr>
      </p:pic>
      <p:sp>
        <p:nvSpPr>
          <p:cNvPr id="12" name="Rechteck 11"/>
          <p:cNvSpPr/>
          <p:nvPr userDrawn="1"/>
        </p:nvSpPr>
        <p:spPr>
          <a:xfrm>
            <a:off x="0" y="-20538"/>
            <a:ext cx="9144000" cy="5164038"/>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794844201"/>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folie 1">
    <p:spTree>
      <p:nvGrpSpPr>
        <p:cNvPr id="1" name=""/>
        <p:cNvGrpSpPr/>
        <p:nvPr/>
      </p:nvGrpSpPr>
      <p:grpSpPr>
        <a:xfrm>
          <a:off x="0" y="0"/>
          <a:ext cx="0" cy="0"/>
          <a:chOff x="0" y="0"/>
          <a:chExt cx="0" cy="0"/>
        </a:xfrm>
      </p:grpSpPr>
      <p:pic>
        <p:nvPicPr>
          <p:cNvPr id="44" name="Grafik 43">
            <a:extLst>
              <a:ext uri="{FF2B5EF4-FFF2-40B4-BE49-F238E27FC236}">
                <a16:creationId xmlns:a16="http://schemas.microsoft.com/office/drawing/2014/main" id="{641B555F-D0A5-44B7-8D47-80E24318164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Rechteck 11"/>
          <p:cNvSpPr/>
          <p:nvPr userDrawn="1"/>
        </p:nvSpPr>
        <p:spPr>
          <a:xfrm>
            <a:off x="0" y="398"/>
            <a:ext cx="9144000" cy="5143102"/>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21542773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elfolie 1">
    <p:spTree>
      <p:nvGrpSpPr>
        <p:cNvPr id="1" name=""/>
        <p:cNvGrpSpPr/>
        <p:nvPr/>
      </p:nvGrpSpPr>
      <p:grpSpPr>
        <a:xfrm>
          <a:off x="0" y="0"/>
          <a:ext cx="0" cy="0"/>
          <a:chOff x="0" y="0"/>
          <a:chExt cx="0" cy="0"/>
        </a:xfrm>
      </p:grpSpPr>
      <p:pic>
        <p:nvPicPr>
          <p:cNvPr id="44" name="00004018_TMA_2160p">
            <a:hlinkClick r:id="" action="ppaction://media"/>
            <a:extLst>
              <a:ext uri="{FF2B5EF4-FFF2-40B4-BE49-F238E27FC236}">
                <a16:creationId xmlns:a16="http://schemas.microsoft.com/office/drawing/2014/main" id="{87FF3EC7-A531-44D9-B1CB-13185464F08F}"/>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12" name="Rechteck 11"/>
          <p:cNvSpPr/>
          <p:nvPr userDrawn="1"/>
        </p:nvSpPr>
        <p:spPr>
          <a:xfrm>
            <a:off x="-7374" y="-4496"/>
            <a:ext cx="9151374" cy="5148691"/>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1425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4"/>
                                        </p:tgtEl>
                                      </p:cBhvr>
                                    </p:cmd>
                                  </p:childTnLst>
                                </p:cTn>
                              </p:par>
                            </p:childTnLst>
                          </p:cTn>
                        </p:par>
                      </p:childTnLst>
                    </p:cTn>
                  </p:par>
                </p:childTnLst>
              </p:cTn>
              <p:nextCondLst>
                <p:cond evt="onClick" delay="0">
                  <p:tgtEl>
                    <p:spTgt spid="44"/>
                  </p:tgtEl>
                </p:cond>
              </p:nextCondLst>
            </p:seq>
            <p:video>
              <p:cMediaNode vol="80000">
                <p:cTn id="12" repeatCount="indefinite" fill="hold" display="0">
                  <p:stCondLst>
                    <p:cond delay="indefinite"/>
                  </p:stCondLst>
                </p:cTn>
                <p:tgtEl>
                  <p:spTgt spid="44"/>
                </p:tgtEl>
              </p:cMediaNode>
            </p:video>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23953517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84904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260902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7466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2138087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314629336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61206965"/>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81583426"/>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5"/>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p:nvPr>
        </p:nvSpPr>
        <p:spPr>
          <a:xfrm>
            <a:off x="134561" y="1156990"/>
            <a:ext cx="9009439" cy="1607159"/>
          </a:xfrm>
          <a:noFill/>
          <a:ln>
            <a:noFill/>
          </a:ln>
        </p:spPr>
        <p:txBody>
          <a:bodyPr lIns="184702" tIns="123134" rIns="184702" bIns="123134" anchor="ctr"/>
          <a:lstStyle>
            <a:lvl1pPr algn="l">
              <a:spcBef>
                <a:spcPts val="342"/>
              </a:spcBef>
              <a:spcAft>
                <a:spcPts val="342"/>
              </a:spcAft>
              <a:defRPr sz="3400" b="0" cap="none">
                <a:solidFill>
                  <a:schemeClr val="bg1"/>
                </a:solidFill>
              </a:defRPr>
            </a:lvl1pPr>
          </a:lstStyle>
          <a:p>
            <a:r>
              <a:rPr lang="de-DE" dirty="0"/>
              <a:t>Titelmasterformat durch Klicken bearbeiten</a:t>
            </a:r>
          </a:p>
        </p:txBody>
      </p:sp>
      <p:sp>
        <p:nvSpPr>
          <p:cNvPr id="10" name="Rechteck 9"/>
          <p:cNvSpPr/>
          <p:nvPr userDrawn="1"/>
        </p:nvSpPr>
        <p:spPr>
          <a:xfrm>
            <a:off x="0" y="1232451"/>
            <a:ext cx="134561"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Textplatzhalter 5"/>
          <p:cNvSpPr>
            <a:spLocks noGrp="1"/>
          </p:cNvSpPr>
          <p:nvPr>
            <p:ph type="body" sz="quarter" idx="14"/>
          </p:nvPr>
        </p:nvSpPr>
        <p:spPr>
          <a:xfrm>
            <a:off x="-1" y="1156990"/>
            <a:ext cx="144000" cy="1607159"/>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6091429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333038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Tree>
    <p:extLst>
      <p:ext uri="{BB962C8B-B14F-4D97-AF65-F5344CB8AC3E}">
        <p14:creationId xmlns:p14="http://schemas.microsoft.com/office/powerpoint/2010/main" val="3014040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Rechteck 6"/>
          <p:cNvSpPr/>
          <p:nvPr userDrawn="1"/>
        </p:nvSpPr>
        <p:spPr>
          <a:xfrm>
            <a:off x="0" y="0"/>
            <a:ext cx="9144000" cy="11788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Datumsplatzhalter 1"/>
          <p:cNvSpPr>
            <a:spLocks noGrp="1"/>
          </p:cNvSpPr>
          <p:nvPr>
            <p:ph type="dt" sz="half" idx="10"/>
          </p:nvPr>
        </p:nvSpPr>
        <p:spPr/>
        <p:txBody>
          <a:bodyPr/>
          <a:lstStyle/>
          <a:p>
            <a:fld id="{334D9EDD-8D47-4158-807E-B8CCA1A6A5CC}" type="datetime1">
              <a:rPr lang="de-CH" smtClean="0"/>
              <a:t>25.01.2023</a:t>
            </a:fld>
            <a:endParaRPr lang="de-DE"/>
          </a:p>
        </p:txBody>
      </p:sp>
      <p:sp>
        <p:nvSpPr>
          <p:cNvPr id="3" name="Fußzeilenplatzhalter 2"/>
          <p:cNvSpPr>
            <a:spLocks noGrp="1"/>
          </p:cNvSpPr>
          <p:nvPr>
            <p:ph type="ftr" sz="quarter" idx="11"/>
          </p:nvPr>
        </p:nvSpPr>
        <p:spPr/>
        <p:txBody>
          <a:bodyPr/>
          <a:lstStyle/>
          <a:p>
            <a:r>
              <a:rPr lang="en-US"/>
              <a:t>APG|SGA Out of Home Media</a:t>
            </a:r>
            <a:endParaRPr lang="de-DE"/>
          </a:p>
        </p:txBody>
      </p:sp>
      <p:sp>
        <p:nvSpPr>
          <p:cNvPr id="4" name="Foliennummernplatzhalter 3"/>
          <p:cNvSpPr>
            <a:spLocks noGrp="1"/>
          </p:cNvSpPr>
          <p:nvPr>
            <p:ph type="sldNum" sz="quarter" idx="12"/>
          </p:nvPr>
        </p:nvSpPr>
        <p:spPr/>
        <p:txBody>
          <a:bodyPr/>
          <a:lstStyle/>
          <a:p>
            <a:fld id="{4B7C9098-C545-8644-9F2C-F1C3812C33E3}" type="slidenum">
              <a:rPr lang="de-DE" smtClean="0"/>
              <a:t>‹Nr.›</a:t>
            </a:fld>
            <a:endParaRPr lang="de-DE"/>
          </a:p>
        </p:txBody>
      </p:sp>
      <p:sp>
        <p:nvSpPr>
          <p:cNvPr id="5" name="Rechteck 4"/>
          <p:cNvSpPr/>
          <p:nvPr userDrawn="1"/>
        </p:nvSpPr>
        <p:spPr>
          <a:xfrm>
            <a:off x="-1" y="0"/>
            <a:ext cx="144000" cy="144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6" name="Rechteck 5"/>
          <p:cNvSpPr/>
          <p:nvPr userDrawn="1"/>
        </p:nvSpPr>
        <p:spPr>
          <a:xfrm>
            <a:off x="143999" y="0"/>
            <a:ext cx="9000001" cy="144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Tree>
    <p:extLst>
      <p:ext uri="{BB962C8B-B14F-4D97-AF65-F5344CB8AC3E}">
        <p14:creationId xmlns:p14="http://schemas.microsoft.com/office/powerpoint/2010/main" val="1805295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elfolie 1">
    <p:spTree>
      <p:nvGrpSpPr>
        <p:cNvPr id="1" name=""/>
        <p:cNvGrpSpPr/>
        <p:nvPr/>
      </p:nvGrpSpPr>
      <p:grpSpPr>
        <a:xfrm>
          <a:off x="0" y="0"/>
          <a:ext cx="0" cy="0"/>
          <a:chOff x="0" y="0"/>
          <a:chExt cx="0" cy="0"/>
        </a:xfrm>
      </p:grpSpPr>
      <p:pic>
        <p:nvPicPr>
          <p:cNvPr id="3" name="00004018_TMA_2160p">
            <a:hlinkClick r:id="" action="ppaction://media"/>
            <a:extLst>
              <a:ext uri="{FF2B5EF4-FFF2-40B4-BE49-F238E27FC236}">
                <a16:creationId xmlns:a16="http://schemas.microsoft.com/office/drawing/2014/main" id="{7B6B7C50-3AB7-4FC9-9744-4D001795D5FC}"/>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42" name="Rechteck 41">
            <a:extLst>
              <a:ext uri="{FF2B5EF4-FFF2-40B4-BE49-F238E27FC236}">
                <a16:creationId xmlns:a16="http://schemas.microsoft.com/office/drawing/2014/main" id="{B179E93D-A4DA-48AA-9D7D-2D635E05464B}"/>
              </a:ext>
            </a:extLst>
          </p:cNvPr>
          <p:cNvSpPr/>
          <p:nvPr userDrawn="1"/>
        </p:nvSpPr>
        <p:spPr>
          <a:xfrm>
            <a:off x="-7374" y="-7374"/>
            <a:ext cx="9151374" cy="5154561"/>
          </a:xfrm>
          <a:prstGeom prst="rect">
            <a:avLst/>
          </a:prstGeom>
          <a:solidFill>
            <a:schemeClr val="accent6">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lIns="360000" tIns="381600" rIns="0" bIns="0" rtlCol="0" anchor="t" anchorCtr="0"/>
          <a:lstStyle/>
          <a:p>
            <a:endParaRPr lang="de-DE" sz="44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4319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7771366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66668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857088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174328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35209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2046051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7737781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91345095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5742763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005609622"/>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936850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20733727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5930447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9875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386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1855934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213611610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91920280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5932773"/>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1295085436"/>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50" r:id="rId3"/>
    <p:sldLayoutId id="2147483652" r:id="rId4"/>
    <p:sldLayoutId id="2147483660" r:id="rId5"/>
    <p:sldLayoutId id="2147483669" r:id="rId6"/>
    <p:sldLayoutId id="2147483666" r:id="rId7"/>
    <p:sldLayoutId id="2147483649" r:id="rId8"/>
    <p:sldLayoutId id="2147483651" r:id="rId9"/>
    <p:sldLayoutId id="2147483664" r:id="rId10"/>
    <p:sldLayoutId id="2147483667" r:id="rId11"/>
    <p:sldLayoutId id="2147483654" r:id="rId12"/>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F26B43"/>
          </p15:clr>
        </p15:guide>
        <p15:guide id="2" pos="5942" userDrawn="1">
          <p15:clr>
            <a:srgbClr val="F26B43"/>
          </p15:clr>
        </p15:guide>
        <p15:guide id="3" orient="horz" pos="1180" userDrawn="1">
          <p15:clr>
            <a:srgbClr val="F26B43"/>
          </p15:clr>
        </p15:guide>
        <p15:guide id="4" orient="horz" pos="3992" userDrawn="1">
          <p15:clr>
            <a:srgbClr val="F26B43"/>
          </p15:clr>
        </p15:guide>
        <p15:guide id="6" orient="horz" pos="953" userDrawn="1">
          <p15:clr>
            <a:srgbClr val="F26B43"/>
          </p15:clr>
        </p15:guide>
        <p15:guide id="9" pos="2994" userDrawn="1">
          <p15:clr>
            <a:srgbClr val="F26B43"/>
          </p15:clr>
        </p15:guide>
        <p15:guide id="10" pos="3175" userDrawn="1">
          <p15:clr>
            <a:srgbClr val="F26B43"/>
          </p15:clr>
        </p15:guide>
        <p15:guide id="11" pos="1996" userDrawn="1">
          <p15:clr>
            <a:srgbClr val="FBAE40"/>
          </p15:clr>
        </p15:guide>
        <p15:guide id="13" pos="2177" userDrawn="1">
          <p15:clr>
            <a:srgbClr val="FBAE40"/>
          </p15:clr>
        </p15:guide>
        <p15:guide id="14" pos="3992" userDrawn="1">
          <p15:clr>
            <a:srgbClr val="FBAE40"/>
          </p15:clr>
        </p15:guide>
        <p15:guide id="15" pos="4173" userDrawn="1">
          <p15:clr>
            <a:srgbClr val="FBAE4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26073492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5942">
          <p15:clr>
            <a:srgbClr val="F26B43"/>
          </p15:clr>
        </p15:guide>
        <p15:guide id="3" orient="horz" pos="1180">
          <p15:clr>
            <a:srgbClr val="F26B43"/>
          </p15:clr>
        </p15:guide>
        <p15:guide id="4" orient="horz" pos="3992">
          <p15:clr>
            <a:srgbClr val="F26B43"/>
          </p15:clr>
        </p15:guide>
        <p15:guide id="6" orient="horz" pos="953">
          <p15:clr>
            <a:srgbClr val="F26B43"/>
          </p15:clr>
        </p15:guide>
        <p15:guide id="9" pos="2994">
          <p15:clr>
            <a:srgbClr val="F26B43"/>
          </p15:clr>
        </p15:guide>
        <p15:guide id="10" pos="3175">
          <p15:clr>
            <a:srgbClr val="F26B43"/>
          </p15:clr>
        </p15:guide>
        <p15:guide id="11" pos="1996">
          <p15:clr>
            <a:srgbClr val="FBAE40"/>
          </p15:clr>
        </p15:guide>
        <p15:guide id="13" pos="2177">
          <p15:clr>
            <a:srgbClr val="FBAE40"/>
          </p15:clr>
        </p15:guide>
        <p15:guide id="14" pos="3992">
          <p15:clr>
            <a:srgbClr val="FBAE40"/>
          </p15:clr>
        </p15:guide>
        <p15:guide id="15" pos="4173">
          <p15:clr>
            <a:srgbClr val="FBAE4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7.png"/><Relationship Id="rId7" Type="http://schemas.openxmlformats.org/officeDocument/2006/relationships/image" Target="../media/image44.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48.png"/><Relationship Id="rId5" Type="http://schemas.openxmlformats.org/officeDocument/2006/relationships/image" Target="../media/image16.png"/><Relationship Id="rId10" Type="http://schemas.openxmlformats.org/officeDocument/2006/relationships/image" Target="../media/image47.png"/><Relationship Id="rId4" Type="http://schemas.openxmlformats.org/officeDocument/2006/relationships/image" Target="../media/image12.png"/><Relationship Id="rId9"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8.png"/><Relationship Id="rId7" Type="http://schemas.openxmlformats.org/officeDocument/2006/relationships/image" Target="../media/image52.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45.png"/><Relationship Id="rId4" Type="http://schemas.openxmlformats.org/officeDocument/2006/relationships/image" Target="../media/image16.png"/><Relationship Id="rId9" Type="http://schemas.openxmlformats.org/officeDocument/2006/relationships/image" Target="../media/image43.png"/></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57.png"/><Relationship Id="rId3" Type="http://schemas.microsoft.com/office/2007/relationships/media" Target="../media/media3.mp4"/><Relationship Id="rId7" Type="http://schemas.openxmlformats.org/officeDocument/2006/relationships/image" Target="../media/image54.png"/><Relationship Id="rId12" Type="http://schemas.openxmlformats.org/officeDocument/2006/relationships/image" Target="../media/image5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jpeg"/><Relationship Id="rId11" Type="http://schemas.openxmlformats.org/officeDocument/2006/relationships/image" Target="../media/image9.png"/><Relationship Id="rId5" Type="http://schemas.openxmlformats.org/officeDocument/2006/relationships/slideLayout" Target="../slideLayouts/slideLayout3.xml"/><Relationship Id="rId10" Type="http://schemas.openxmlformats.org/officeDocument/2006/relationships/image" Target="../media/image13.png"/><Relationship Id="rId4" Type="http://schemas.openxmlformats.org/officeDocument/2006/relationships/video" Target="../media/media3.mp4"/><Relationship Id="rId9"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7.png"/><Relationship Id="rId5" Type="http://schemas.openxmlformats.org/officeDocument/2006/relationships/image" Target="../media/image5.jpeg"/><Relationship Id="rId4" Type="http://schemas.openxmlformats.org/officeDocument/2006/relationships/notesSlide" Target="../notesSlides/notesSlide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20.xml"/><Relationship Id="rId6" Type="http://schemas.openxmlformats.org/officeDocument/2006/relationships/image" Target="../media/image58.png"/><Relationship Id="rId5" Type="http://schemas.openxmlformats.org/officeDocument/2006/relationships/image" Target="../media/image1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32.png"/><Relationship Id="rId3" Type="http://schemas.openxmlformats.org/officeDocument/2006/relationships/slideLayout" Target="../slideLayouts/slideLayout33.xml"/><Relationship Id="rId7" Type="http://schemas.openxmlformats.org/officeDocument/2006/relationships/image" Target="../media/image61.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video" Target="../media/media2.mp4"/><Relationship Id="rId16" Type="http://schemas.openxmlformats.org/officeDocument/2006/relationships/image" Target="../media/image35.png"/><Relationship Id="rId1" Type="http://schemas.microsoft.com/office/2007/relationships/media" Target="../media/media2.mp4"/><Relationship Id="rId6" Type="http://schemas.openxmlformats.org/officeDocument/2006/relationships/image" Target="../media/image60.png"/><Relationship Id="rId11" Type="http://schemas.openxmlformats.org/officeDocument/2006/relationships/image" Target="../media/image63.png"/><Relationship Id="rId5" Type="http://schemas.openxmlformats.org/officeDocument/2006/relationships/image" Target="../media/image59.png"/><Relationship Id="rId15" Type="http://schemas.openxmlformats.org/officeDocument/2006/relationships/image" Target="../media/image34.png"/><Relationship Id="rId10" Type="http://schemas.openxmlformats.org/officeDocument/2006/relationships/image" Target="../media/image62.png"/><Relationship Id="rId4" Type="http://schemas.openxmlformats.org/officeDocument/2006/relationships/image" Target="../media/image5.jpeg"/><Relationship Id="rId9" Type="http://schemas.openxmlformats.org/officeDocument/2006/relationships/image" Target="../media/image56.png"/><Relationship Id="rId14"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jpe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1.svg"/><Relationship Id="rId11" Type="http://schemas.openxmlformats.org/officeDocument/2006/relationships/image" Target="../media/image9.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7.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20.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20.svg"/><Relationship Id="rId21" Type="http://schemas.openxmlformats.org/officeDocument/2006/relationships/image" Target="../media/image37.png"/><Relationship Id="rId7" Type="http://schemas.openxmlformats.org/officeDocument/2006/relationships/image" Target="../media/image24.svg"/><Relationship Id="rId12" Type="http://schemas.openxmlformats.org/officeDocument/2006/relationships/image" Target="../media/image7.png"/><Relationship Id="rId17" Type="http://schemas.openxmlformats.org/officeDocument/2006/relationships/image" Target="../media/image33.png"/><Relationship Id="rId2" Type="http://schemas.openxmlformats.org/officeDocument/2006/relationships/image" Target="../media/image19.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33.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1.png"/><Relationship Id="rId10" Type="http://schemas.openxmlformats.org/officeDocument/2006/relationships/image" Target="../media/image27.png"/><Relationship Id="rId19" Type="http://schemas.openxmlformats.org/officeDocument/2006/relationships/image" Target="../media/image35.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30.svg"/><Relationship Id="rId2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561" y="1203598"/>
            <a:ext cx="9009439" cy="1606809"/>
          </a:xfrm>
        </p:spPr>
        <p:txBody>
          <a:bodyPr/>
          <a:lstStyle/>
          <a:p>
            <a:r>
              <a:rPr lang="fr-CH" sz="1600"/>
              <a:t>Tutoriel de conception </a:t>
            </a:r>
            <a:r>
              <a:rPr lang="de-DE" sz="1600"/>
              <a:t>APG|SGA </a:t>
            </a:r>
            <a:r>
              <a:rPr lang="fr-CH" sz="1600"/>
              <a:t>Module I</a:t>
            </a:r>
            <a:r>
              <a:rPr lang="de-DE" sz="1600"/>
              <a:t> «Basic»</a:t>
            </a:r>
            <a:br>
              <a:rPr lang="de-DE"/>
            </a:br>
            <a:r>
              <a:rPr lang="fr-CH"/>
              <a:t>Concevoir une publicité extérieure efficace</a:t>
            </a:r>
            <a:br>
              <a:rPr lang="de-DE"/>
            </a:br>
            <a:r>
              <a:rPr lang="de-DE" sz="1100"/>
              <a:t> Situation novembre 2022</a:t>
            </a:r>
            <a:endParaRPr lang="de-DE" dirty="0"/>
          </a:p>
        </p:txBody>
      </p:sp>
    </p:spTree>
    <p:extLst>
      <p:ext uri="{BB962C8B-B14F-4D97-AF65-F5344CB8AC3E}">
        <p14:creationId xmlns:p14="http://schemas.microsoft.com/office/powerpoint/2010/main" val="238232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Utiliser l'effet de distance</a:t>
            </a:r>
            <a:endParaRPr lang="de-CH" sz="1400"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397960"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Une bonne affiche est efficace à distance, </a:t>
            </a:r>
            <a:br>
              <a:rPr kumimoji="0" lang="fr-CH" sz="1400" b="1" i="0" u="none" strike="noStrike" kern="1200" cap="none" spc="0" normalizeH="0" baseline="0" noProof="0">
                <a:ln>
                  <a:noFill/>
                </a:ln>
                <a:solidFill>
                  <a:srgbClr val="C3141E"/>
                </a:solidFill>
                <a:effectLst/>
                <a:uLnTx/>
                <a:uFillTx/>
                <a:latin typeface="Arial"/>
                <a:ea typeface="+mn-ea"/>
                <a:cs typeface="+mn-cs"/>
              </a:rPr>
            </a:br>
            <a:r>
              <a:rPr kumimoji="0" lang="fr-CH" sz="1400" b="1" i="0" u="none" strike="noStrike" kern="1200" cap="none" spc="0" normalizeH="0" baseline="0" noProof="0">
                <a:ln>
                  <a:noFill/>
                </a:ln>
                <a:solidFill>
                  <a:srgbClr val="C3141E"/>
                </a:solidFill>
                <a:effectLst/>
                <a:uLnTx/>
                <a:uFillTx/>
                <a:latin typeface="Arial"/>
                <a:ea typeface="+mn-ea"/>
                <a:cs typeface="+mn-cs"/>
              </a:rPr>
              <a:t>ou pas du tout. </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L'énorme potentiel d'impact des affiches est souvent perdu par un effet de distance inadapté.</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Si vous concevez des affiches avec des images et des caractères trop petits, vous perdez les gens qui se trouvent dans l'espace de visibilité de l'affiche, parce qu'ils ne peuvent pas en percevoir le contenu.</a:t>
            </a: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000" b="1">
                <a:latin typeface="Arial"/>
              </a:rPr>
              <a:t>Recommandation : </a:t>
            </a:r>
            <a:r>
              <a:rPr lang="fr-CH" sz="1000">
                <a:latin typeface="Arial"/>
              </a:rPr>
              <a:t>optimisez les affiches F12 et F200 pour une distance de visibilité d'au moins 40 mètres. </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4" name="Grafik 3" descr="Ein Bild, das Text enthält.&#10;&#10;Automatisch generierte Beschreibung">
            <a:extLst>
              <a:ext uri="{FF2B5EF4-FFF2-40B4-BE49-F238E27FC236}">
                <a16:creationId xmlns:a16="http://schemas.microsoft.com/office/drawing/2014/main" id="{4E4DE25A-0BA7-49B7-9686-1FF760EA6589}"/>
              </a:ext>
            </a:extLst>
          </p:cNvPr>
          <p:cNvPicPr>
            <a:picLocks noChangeAspect="1"/>
          </p:cNvPicPr>
          <p:nvPr/>
        </p:nvPicPr>
        <p:blipFill>
          <a:blip r:embed="rId4"/>
          <a:stretch>
            <a:fillRect/>
          </a:stretch>
        </p:blipFill>
        <p:spPr>
          <a:xfrm>
            <a:off x="7246989" y="1941697"/>
            <a:ext cx="1204141" cy="1758583"/>
          </a:xfrm>
          <a:prstGeom prst="rect">
            <a:avLst/>
          </a:prstGeom>
        </p:spPr>
      </p:pic>
    </p:spTree>
    <p:extLst>
      <p:ext uri="{BB962C8B-B14F-4D97-AF65-F5344CB8AC3E}">
        <p14:creationId xmlns:p14="http://schemas.microsoft.com/office/powerpoint/2010/main" val="2624714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Règle </a:t>
            </a:r>
            <a:r>
              <a:rPr lang="de-DE" sz="1800" b="1" dirty="0">
                <a:solidFill>
                  <a:schemeClr val="accent6"/>
                </a:solidFill>
              </a:rPr>
              <a:t>2</a:t>
            </a:r>
            <a:br>
              <a:rPr lang="de-DE"/>
            </a:br>
            <a:r>
              <a:rPr lang="de-CH"/>
              <a:t>Message du mandataire</a:t>
            </a:r>
            <a:endParaRPr lang="de-DE" dirty="0"/>
          </a:p>
        </p:txBody>
      </p:sp>
    </p:spTree>
    <p:extLst>
      <p:ext uri="{BB962C8B-B14F-4D97-AF65-F5344CB8AC3E}">
        <p14:creationId xmlns:p14="http://schemas.microsoft.com/office/powerpoint/2010/main" val="14506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descr="Ein Bild, das draußen, Natur, Wolke enthält.&#10;&#10;Automatisch generierte Beschreibung">
            <a:extLst>
              <a:ext uri="{FF2B5EF4-FFF2-40B4-BE49-F238E27FC236}">
                <a16:creationId xmlns:a16="http://schemas.microsoft.com/office/drawing/2014/main" id="{1E889E1B-B01F-4268-AF81-60E276FDCB0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21" name="Grafik 20">
            <a:extLst>
              <a:ext uri="{FF2B5EF4-FFF2-40B4-BE49-F238E27FC236}">
                <a16:creationId xmlns:a16="http://schemas.microsoft.com/office/drawing/2014/main" id="{55A0D725-9BEE-4558-BDB3-25759DB133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0072" y="1882039"/>
            <a:ext cx="1512168" cy="2505759"/>
          </a:xfrm>
          <a:prstGeom prst="rect">
            <a:avLst/>
          </a:prstGeom>
          <a:effectLst/>
        </p:spPr>
      </p:pic>
      <p:pic>
        <p:nvPicPr>
          <p:cNvPr id="22" name="Grafik 21">
            <a:extLst>
              <a:ext uri="{FF2B5EF4-FFF2-40B4-BE49-F238E27FC236}">
                <a16:creationId xmlns:a16="http://schemas.microsoft.com/office/drawing/2014/main" id="{7B157437-9A74-4238-A1FB-A8DCD805FA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Message du mandataire</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ea typeface="+mj-ea"/>
                <a:cs typeface="Arial"/>
              </a:rPr>
              <a:t>Les informations du mandataire sont l'élément principal de votre message publicitaire</a:t>
            </a:r>
            <a:endParaRPr lang="de-CH" dirty="0">
              <a:solidFill>
                <a:srgbClr val="C3141E"/>
              </a:solidFill>
            </a:endParaRPr>
          </a:p>
        </p:txBody>
      </p:sp>
      <p:sp>
        <p:nvSpPr>
          <p:cNvPr id="30" name="Textfeld 29">
            <a:extLst>
              <a:ext uri="{FF2B5EF4-FFF2-40B4-BE49-F238E27FC236}">
                <a16:creationId xmlns:a16="http://schemas.microsoft.com/office/drawing/2014/main" id="{A2CE99BF-90D5-4D56-8B29-9C4317431412}"/>
              </a:ext>
            </a:extLst>
          </p:cNvPr>
          <p:cNvSpPr txBox="1"/>
          <p:nvPr/>
        </p:nvSpPr>
        <p:spPr>
          <a:xfrm>
            <a:off x="5155890" y="1059582"/>
            <a:ext cx="1640530" cy="1087352"/>
          </a:xfrm>
          <a:prstGeom prst="rect">
            <a:avLst/>
          </a:prstGeom>
          <a:noFill/>
        </p:spPr>
        <p:txBody>
          <a:bodyPr wrap="square" lIns="0" tIns="0" rIns="0" bIns="0" rtlCol="0">
            <a:noAutofit/>
          </a:bodyPr>
          <a:lstStyle/>
          <a:p>
            <a:pPr algn="ctr"/>
            <a:r>
              <a:rPr lang="fr-CH" sz="950"/>
              <a:t>Logo trop petit et reconnaissable seulement </a:t>
            </a:r>
            <a:br>
              <a:rPr lang="fr-CH" sz="950"/>
            </a:br>
            <a:r>
              <a:rPr lang="fr-CH" sz="950"/>
              <a:t>de près </a:t>
            </a:r>
            <a:endParaRPr lang="de-CH" sz="950" dirty="0"/>
          </a:p>
        </p:txBody>
      </p:sp>
      <p:sp>
        <p:nvSpPr>
          <p:cNvPr id="31" name="Textfeld 30">
            <a:extLst>
              <a:ext uri="{FF2B5EF4-FFF2-40B4-BE49-F238E27FC236}">
                <a16:creationId xmlns:a16="http://schemas.microsoft.com/office/drawing/2014/main" id="{B064877D-5124-4735-81F7-95C5E2519630}"/>
              </a:ext>
            </a:extLst>
          </p:cNvPr>
          <p:cNvSpPr txBox="1"/>
          <p:nvPr/>
        </p:nvSpPr>
        <p:spPr>
          <a:xfrm>
            <a:off x="7047275" y="1059581"/>
            <a:ext cx="1602178" cy="494887"/>
          </a:xfrm>
          <a:prstGeom prst="rect">
            <a:avLst/>
          </a:prstGeom>
          <a:noFill/>
        </p:spPr>
        <p:txBody>
          <a:bodyPr wrap="square" lIns="0" tIns="0" rIns="0" bIns="0" rtlCol="0">
            <a:noAutofit/>
          </a:bodyPr>
          <a:lstStyle/>
          <a:p>
            <a:pPr algn="ctr"/>
            <a:r>
              <a:rPr lang="fr-CH" sz="950"/>
              <a:t>Le logo est bien mis en valeur dans l'image et visible même à grande distance</a:t>
            </a:r>
            <a:endParaRPr lang="de-CH" sz="950" dirty="0"/>
          </a:p>
        </p:txBody>
      </p:sp>
      <p:sp>
        <p:nvSpPr>
          <p:cNvPr id="32" name="L-Form 31">
            <a:extLst>
              <a:ext uri="{FF2B5EF4-FFF2-40B4-BE49-F238E27FC236}">
                <a16:creationId xmlns:a16="http://schemas.microsoft.com/office/drawing/2014/main" id="{D0541BF7-A980-496D-A33F-37CDE270D409}"/>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3" name="L-Form 32">
            <a:extLst>
              <a:ext uri="{FF2B5EF4-FFF2-40B4-BE49-F238E27FC236}">
                <a16:creationId xmlns:a16="http://schemas.microsoft.com/office/drawing/2014/main" id="{C268FED4-371F-42FF-AFF4-3DF3A2845869}"/>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5" name="Grafik 14" descr="Ein Bild, das Text enthält.&#10;&#10;Automatisch generierte Beschreibung">
            <a:extLst>
              <a:ext uri="{FF2B5EF4-FFF2-40B4-BE49-F238E27FC236}">
                <a16:creationId xmlns:a16="http://schemas.microsoft.com/office/drawing/2014/main" id="{B366814C-E045-4B7F-9E6E-49B7C8FF533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51010" y="1931117"/>
            <a:ext cx="1209422" cy="1766295"/>
          </a:xfrm>
          <a:prstGeom prst="rect">
            <a:avLst/>
          </a:prstGeom>
        </p:spPr>
      </p:pic>
      <p:pic>
        <p:nvPicPr>
          <p:cNvPr id="17" name="Grafik 16" descr="Ein Bild, das Text enthält.&#10;&#10;Automatisch generierte Beschreibung">
            <a:extLst>
              <a:ext uri="{FF2B5EF4-FFF2-40B4-BE49-F238E27FC236}">
                <a16:creationId xmlns:a16="http://schemas.microsoft.com/office/drawing/2014/main" id="{87B47371-1E05-4998-BF46-CF90B05604B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365184" y="1932947"/>
            <a:ext cx="1226290" cy="1790931"/>
          </a:xfrm>
          <a:prstGeom prst="rect">
            <a:avLst/>
          </a:prstGeom>
        </p:spPr>
      </p:pic>
      <p:sp>
        <p:nvSpPr>
          <p:cNvPr id="28" name="Textfeld 27">
            <a:extLst>
              <a:ext uri="{FF2B5EF4-FFF2-40B4-BE49-F238E27FC236}">
                <a16:creationId xmlns:a16="http://schemas.microsoft.com/office/drawing/2014/main" id="{9163027A-6FFD-49FB-8183-808C3E7F5746}"/>
              </a:ext>
            </a:extLst>
          </p:cNvPr>
          <p:cNvSpPr txBox="1"/>
          <p:nvPr/>
        </p:nvSpPr>
        <p:spPr>
          <a:xfrm>
            <a:off x="2883912" y="2912939"/>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2 secondes</a:t>
            </a:r>
            <a:endParaRPr lang="de-CH" sz="1100" b="1" dirty="0">
              <a:solidFill>
                <a:schemeClr val="accent6"/>
              </a:solidFill>
            </a:endParaRPr>
          </a:p>
          <a:p>
            <a:r>
              <a:rPr lang="de-CH" sz="700"/>
              <a:t>TEMPS D'ATTENTION</a:t>
            </a:r>
            <a:endParaRPr lang="de-CH" sz="700" dirty="0"/>
          </a:p>
        </p:txBody>
      </p:sp>
      <p:pic>
        <p:nvPicPr>
          <p:cNvPr id="34" name="Grafik 33" descr="Auto mit einfarbiger Füllung">
            <a:extLst>
              <a:ext uri="{FF2B5EF4-FFF2-40B4-BE49-F238E27FC236}">
                <a16:creationId xmlns:a16="http://schemas.microsoft.com/office/drawing/2014/main" id="{D1F0F3C8-6B90-43AD-80D8-5B3FEC55505C}"/>
              </a:ext>
            </a:extLst>
          </p:cNvPr>
          <p:cNvPicPr>
            <a:picLocks noChangeAspect="1"/>
          </p:cNvPicPr>
          <p:nvPr/>
        </p:nvPicPr>
        <p:blipFill>
          <a:blip r:embed="rId6" cstate="print">
            <a:graysc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453858" y="2874281"/>
            <a:ext cx="351842" cy="351842"/>
          </a:xfrm>
          <a:prstGeom prst="rect">
            <a:avLst/>
          </a:prstGeom>
        </p:spPr>
      </p:pic>
      <p:cxnSp>
        <p:nvCxnSpPr>
          <p:cNvPr id="35" name="Gerader Verbinder 34">
            <a:extLst>
              <a:ext uri="{FF2B5EF4-FFF2-40B4-BE49-F238E27FC236}">
                <a16:creationId xmlns:a16="http://schemas.microsoft.com/office/drawing/2014/main" id="{0ECD4EB5-253B-4128-884D-5EE6B191504D}"/>
              </a:ext>
            </a:extLst>
          </p:cNvPr>
          <p:cNvCxnSpPr/>
          <p:nvPr/>
        </p:nvCxnSpPr>
        <p:spPr>
          <a:xfrm>
            <a:off x="2833978" y="2912939"/>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19" name="Grafik 18">
            <a:extLst>
              <a:ext uri="{FF2B5EF4-FFF2-40B4-BE49-F238E27FC236}">
                <a16:creationId xmlns:a16="http://schemas.microsoft.com/office/drawing/2014/main" id="{6D35B1D5-3C6B-4B2A-AD9B-B60D804105AE}"/>
              </a:ext>
            </a:extLst>
          </p:cNvPr>
          <p:cNvPicPr>
            <a:picLocks noChangeAspect="1"/>
          </p:cNvPicPr>
          <p:nvPr/>
        </p:nvPicPr>
        <p:blipFill rotWithShape="1">
          <a:blip r:embed="rId8"/>
          <a:srcRect l="-183" r="82661" b="69200"/>
          <a:stretch/>
        </p:blipFill>
        <p:spPr>
          <a:xfrm>
            <a:off x="372968" y="1166102"/>
            <a:ext cx="1951348" cy="3434586"/>
          </a:xfrm>
          <a:prstGeom prst="rect">
            <a:avLst/>
          </a:prstGeom>
        </p:spPr>
      </p:pic>
      <p:pic>
        <p:nvPicPr>
          <p:cNvPr id="23" name="Grafik 22" descr="Ein Bild, das Auto enthält.&#10;&#10;Automatisch generierte Beschreibung">
            <a:extLst>
              <a:ext uri="{FF2B5EF4-FFF2-40B4-BE49-F238E27FC236}">
                <a16:creationId xmlns:a16="http://schemas.microsoft.com/office/drawing/2014/main" id="{AE578767-D4CF-4FF5-A12E-F0A946781BF3}"/>
              </a:ext>
            </a:extLst>
          </p:cNvPr>
          <p:cNvPicPr>
            <a:picLocks noChangeAspect="1"/>
          </p:cNvPicPr>
          <p:nvPr/>
        </p:nvPicPr>
        <p:blipFill rotWithShape="1">
          <a:blip r:embed="rId9"/>
          <a:srcRect r="16287"/>
          <a:stretch/>
        </p:blipFill>
        <p:spPr>
          <a:xfrm flipH="1">
            <a:off x="-5465" y="2795010"/>
            <a:ext cx="3490459" cy="2047424"/>
          </a:xfrm>
          <a:prstGeom prst="rect">
            <a:avLst/>
          </a:prstGeom>
        </p:spPr>
      </p:pic>
    </p:spTree>
    <p:extLst>
      <p:ext uri="{BB962C8B-B14F-4D97-AF65-F5344CB8AC3E}">
        <p14:creationId xmlns:p14="http://schemas.microsoft.com/office/powerpoint/2010/main" val="942350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342349"/>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Message du mandataire</a:t>
            </a:r>
            <a:endParaRPr lang="de-CH" sz="1400"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4"/>
            <a:ext cx="4037920" cy="2992419"/>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La notoriété est le principal atout des entreprises</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La meilleure conception ne sert à rien si elle ne répond pas au message du mandataire.</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i="0" u="none" strike="noStrike" kern="1200" cap="none" spc="0" normalizeH="0" baseline="0" noProof="0">
                <a:ln>
                  <a:noFill/>
                </a:ln>
                <a:solidFill>
                  <a:srgbClr val="000000"/>
                </a:solidFill>
                <a:effectLst/>
                <a:uLnTx/>
                <a:uFillTx/>
                <a:latin typeface="Arial"/>
                <a:ea typeface="+mn-ea"/>
                <a:cs typeface="+mn-cs"/>
              </a:rPr>
              <a:t>Avec une image affirmée et un message percutant, vous montrez une présence et transmettez votre compétence. En même temps, la notoriété de votre entreprise augmente la confiance des clients. </a:t>
            </a:r>
            <a:r>
              <a:rPr lang="fr-CH" sz="1000">
                <a:solidFill>
                  <a:srgbClr val="000000"/>
                </a:solidFill>
                <a:latin typeface="Arial"/>
              </a:rPr>
              <a:t>C'est précisément pour cette raison qu'il est très important que la marque du mandataire soit toujours clairement identifiable. </a:t>
            </a:r>
            <a:r>
              <a:rPr kumimoji="0" lang="de-DE" sz="1000" i="0" u="none" strike="noStrike" kern="1200" cap="none" spc="0" normalizeH="0" baseline="0" noProof="0">
                <a:ln>
                  <a:noFill/>
                </a:ln>
                <a:solidFill>
                  <a:srgbClr val="000000"/>
                </a:solidFill>
                <a:effectLst/>
                <a:uLnTx/>
                <a:uFillTx/>
                <a:latin typeface="Arial"/>
                <a:ea typeface="+mn-ea"/>
                <a:cs typeface="+mn-cs"/>
              </a:rPr>
              <a:t> </a:t>
            </a:r>
            <a:endParaRPr kumimoji="0" lang="de-DE" sz="100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DE"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000" b="1">
                <a:latin typeface="Arial"/>
              </a:rPr>
              <a:t>Recommandation : </a:t>
            </a:r>
            <a:r>
              <a:rPr lang="fr-CH" sz="1000">
                <a:latin typeface="Arial"/>
              </a:rPr>
              <a:t>Dans un contexte attrayant, une image de marque forte et compétente est essentielle. Votre marque doit toujours être au premier plan avec une présence maximale. Par conséquent, le logo est l'élément le plus important d'un point de vue hiérarchique. Placez-le bien en évidence et optimisez son impact à grande distance.</a:t>
            </a:r>
            <a:r>
              <a:rPr kumimoji="0" lang="de-DE" sz="1000" i="0" u="none" strike="noStrike" kern="1200" cap="none" spc="0" normalizeH="0" baseline="0" noProof="0">
                <a:ln>
                  <a:noFill/>
                </a:ln>
                <a:solidFill>
                  <a:srgbClr val="000000"/>
                </a:solidFill>
                <a:effectLst/>
                <a:uLnTx/>
                <a:uFillTx/>
                <a:latin typeface="Arial"/>
                <a:ea typeface="+mn-ea"/>
                <a:cs typeface="+mn-cs"/>
              </a:rPr>
              <a:t> </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16" name="Grafik 15" descr="Ein Bild, das Text enthält.&#10;&#10;Automatisch generierte Beschreibung">
            <a:extLst>
              <a:ext uri="{FF2B5EF4-FFF2-40B4-BE49-F238E27FC236}">
                <a16:creationId xmlns:a16="http://schemas.microsoft.com/office/drawing/2014/main" id="{5B69F72C-97F0-4787-B998-7889210345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51010" y="1931117"/>
            <a:ext cx="1209422" cy="1766295"/>
          </a:xfrm>
          <a:prstGeom prst="rect">
            <a:avLst/>
          </a:prstGeom>
        </p:spPr>
      </p:pic>
    </p:spTree>
    <p:extLst>
      <p:ext uri="{BB962C8B-B14F-4D97-AF65-F5344CB8AC3E}">
        <p14:creationId xmlns:p14="http://schemas.microsoft.com/office/powerpoint/2010/main" val="413264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Règle </a:t>
            </a:r>
            <a:r>
              <a:rPr lang="de-DE" sz="1800" b="1" dirty="0">
                <a:solidFill>
                  <a:schemeClr val="accent6"/>
                </a:solidFill>
              </a:rPr>
              <a:t>3</a:t>
            </a:r>
            <a:br>
              <a:rPr lang="de-DE"/>
            </a:br>
            <a:r>
              <a:rPr kumimoji="0" lang="de-CH" sz="3600" b="0" i="0" u="none" strike="noStrike" kern="1200" cap="none" spc="0" normalizeH="0" baseline="0" noProof="0">
                <a:ln>
                  <a:noFill/>
                </a:ln>
                <a:solidFill>
                  <a:srgbClr val="C3141E"/>
                </a:solidFill>
                <a:effectLst/>
                <a:uLnTx/>
                <a:uFillTx/>
                <a:latin typeface="Arial"/>
                <a:ea typeface="+mj-ea"/>
                <a:cs typeface="Arial"/>
              </a:rPr>
              <a:t>Nombre d'éléments d'impact</a:t>
            </a:r>
            <a:endParaRPr lang="de-DE" dirty="0"/>
          </a:p>
        </p:txBody>
      </p:sp>
    </p:spTree>
    <p:extLst>
      <p:ext uri="{BB962C8B-B14F-4D97-AF65-F5344CB8AC3E}">
        <p14:creationId xmlns:p14="http://schemas.microsoft.com/office/powerpoint/2010/main" val="96376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descr="Ein Bild, das draußen, Natur, Wolke enthält.&#10;&#10;Automatisch generierte Beschreibung">
            <a:extLst>
              <a:ext uri="{FF2B5EF4-FFF2-40B4-BE49-F238E27FC236}">
                <a16:creationId xmlns:a16="http://schemas.microsoft.com/office/drawing/2014/main" id="{1E889E1B-B01F-4268-AF81-60E276FDCB0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21" name="Grafik 20">
            <a:extLst>
              <a:ext uri="{FF2B5EF4-FFF2-40B4-BE49-F238E27FC236}">
                <a16:creationId xmlns:a16="http://schemas.microsoft.com/office/drawing/2014/main" id="{55A0D725-9BEE-4558-BDB3-25759DB133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0072" y="1882039"/>
            <a:ext cx="1512168" cy="2505759"/>
          </a:xfrm>
          <a:prstGeom prst="rect">
            <a:avLst/>
          </a:prstGeom>
          <a:effectLst/>
        </p:spPr>
      </p:pic>
      <p:pic>
        <p:nvPicPr>
          <p:cNvPr id="22" name="Grafik 21">
            <a:extLst>
              <a:ext uri="{FF2B5EF4-FFF2-40B4-BE49-F238E27FC236}">
                <a16:creationId xmlns:a16="http://schemas.microsoft.com/office/drawing/2014/main" id="{7B157437-9A74-4238-A1FB-A8DCD805FA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Nombre d'éléments d'impact</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latin typeface="Arial"/>
                <a:ea typeface="+mj-ea"/>
                <a:cs typeface="Arial"/>
              </a:rPr>
              <a:t>La quantité d'éléments a une grande influence sur la rapidité d'assimilation des informations</a:t>
            </a:r>
            <a:endParaRPr lang="de-CH" dirty="0">
              <a:highlight>
                <a:srgbClr val="00FF00"/>
              </a:highlight>
            </a:endParaRPr>
          </a:p>
        </p:txBody>
      </p:sp>
      <p:sp>
        <p:nvSpPr>
          <p:cNvPr id="24" name="Textfeld 23">
            <a:extLst>
              <a:ext uri="{FF2B5EF4-FFF2-40B4-BE49-F238E27FC236}">
                <a16:creationId xmlns:a16="http://schemas.microsoft.com/office/drawing/2014/main" id="{9B77DD7C-236B-4A30-A656-4F56EDC4A72A}"/>
              </a:ext>
            </a:extLst>
          </p:cNvPr>
          <p:cNvSpPr txBox="1"/>
          <p:nvPr/>
        </p:nvSpPr>
        <p:spPr>
          <a:xfrm>
            <a:off x="3235499" y="2965153"/>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3 secondes</a:t>
            </a:r>
            <a:endParaRPr lang="de-CH" sz="1100" b="1" dirty="0">
              <a:solidFill>
                <a:schemeClr val="accent6"/>
              </a:solidFill>
            </a:endParaRPr>
          </a:p>
          <a:p>
            <a:r>
              <a:rPr lang="de-CH" sz="700"/>
              <a:t>TEMPS D'ATTENTION</a:t>
            </a:r>
            <a:endParaRPr lang="de-CH" sz="700" dirty="0"/>
          </a:p>
        </p:txBody>
      </p:sp>
      <p:cxnSp>
        <p:nvCxnSpPr>
          <p:cNvPr id="27" name="Gerader Verbinder 26">
            <a:extLst>
              <a:ext uri="{FF2B5EF4-FFF2-40B4-BE49-F238E27FC236}">
                <a16:creationId xmlns:a16="http://schemas.microsoft.com/office/drawing/2014/main" id="{444E8CB1-DC22-4FC0-98A4-DC5BDBEB7864}"/>
              </a:ext>
            </a:extLst>
          </p:cNvPr>
          <p:cNvCxnSpPr/>
          <p:nvPr/>
        </p:nvCxnSpPr>
        <p:spPr>
          <a:xfrm>
            <a:off x="3185565" y="2965153"/>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28" name="Picture 2" descr="Fahrrad nach rechts - Kostenlose transport Icons">
            <a:extLst>
              <a:ext uri="{FF2B5EF4-FFF2-40B4-BE49-F238E27FC236}">
                <a16:creationId xmlns:a16="http://schemas.microsoft.com/office/drawing/2014/main" id="{0C5596AF-C87E-40A4-9926-62601F59E24C}"/>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858480" y="2970018"/>
            <a:ext cx="272898" cy="272898"/>
          </a:xfrm>
          <a:prstGeom prst="rect">
            <a:avLst/>
          </a:prstGeom>
          <a:noFill/>
          <a:extLst>
            <a:ext uri="{909E8E84-426E-40DD-AFC4-6F175D3DCCD1}">
              <a14:hiddenFill xmlns:a14="http://schemas.microsoft.com/office/drawing/2010/main">
                <a:solidFill>
                  <a:srgbClr val="FFFFFF"/>
                </a:solidFill>
              </a14:hiddenFill>
            </a:ext>
          </a:extLst>
        </p:spPr>
      </p:pic>
      <p:sp>
        <p:nvSpPr>
          <p:cNvPr id="30" name="Textfeld 29">
            <a:extLst>
              <a:ext uri="{FF2B5EF4-FFF2-40B4-BE49-F238E27FC236}">
                <a16:creationId xmlns:a16="http://schemas.microsoft.com/office/drawing/2014/main" id="{A2CE99BF-90D5-4D56-8B29-9C4317431412}"/>
              </a:ext>
            </a:extLst>
          </p:cNvPr>
          <p:cNvSpPr txBox="1"/>
          <p:nvPr/>
        </p:nvSpPr>
        <p:spPr>
          <a:xfrm>
            <a:off x="4917413" y="1045920"/>
            <a:ext cx="2117483" cy="1087352"/>
          </a:xfrm>
          <a:prstGeom prst="rect">
            <a:avLst/>
          </a:prstGeom>
          <a:noFill/>
        </p:spPr>
        <p:txBody>
          <a:bodyPr wrap="square" lIns="0" tIns="0" rIns="0" bIns="0" rtlCol="0">
            <a:noAutofit/>
          </a:bodyPr>
          <a:lstStyle/>
          <a:p>
            <a:pPr algn="ctr"/>
            <a:r>
              <a:rPr lang="fr-CH" sz="950"/>
              <a:t>Pas de message clair - à force d'être submergé de stimuli, l'observateur ne sait ni où regarder, ni ce qui est réellement mis en avant</a:t>
            </a:r>
            <a:endParaRPr lang="de-CH" sz="950" dirty="0"/>
          </a:p>
        </p:txBody>
      </p:sp>
      <p:sp>
        <p:nvSpPr>
          <p:cNvPr id="31" name="Textfeld 30">
            <a:extLst>
              <a:ext uri="{FF2B5EF4-FFF2-40B4-BE49-F238E27FC236}">
                <a16:creationId xmlns:a16="http://schemas.microsoft.com/office/drawing/2014/main" id="{B064877D-5124-4735-81F7-95C5E2519630}"/>
              </a:ext>
            </a:extLst>
          </p:cNvPr>
          <p:cNvSpPr txBox="1"/>
          <p:nvPr/>
        </p:nvSpPr>
        <p:spPr>
          <a:xfrm>
            <a:off x="6926493" y="1047227"/>
            <a:ext cx="1893979" cy="681127"/>
          </a:xfrm>
          <a:prstGeom prst="rect">
            <a:avLst/>
          </a:prstGeom>
          <a:noFill/>
        </p:spPr>
        <p:txBody>
          <a:bodyPr wrap="square" lIns="0" tIns="0" rIns="0" bIns="0" rtlCol="0">
            <a:noAutofit/>
          </a:bodyPr>
          <a:lstStyle/>
          <a:p>
            <a:pPr algn="ctr"/>
            <a:r>
              <a:rPr lang="fr-CH" sz="950"/>
              <a:t>Image, titre, informations complémentaires et logo.</a:t>
            </a:r>
          </a:p>
          <a:p>
            <a:pPr algn="ctr"/>
            <a:r>
              <a:rPr lang="fr-CH" sz="950"/>
              <a:t>L'observateur assimile ces informations en quelques instants</a:t>
            </a:r>
            <a:endParaRPr lang="de-CH" sz="950" dirty="0"/>
          </a:p>
        </p:txBody>
      </p:sp>
      <p:sp>
        <p:nvSpPr>
          <p:cNvPr id="32" name="L-Form 31">
            <a:extLst>
              <a:ext uri="{FF2B5EF4-FFF2-40B4-BE49-F238E27FC236}">
                <a16:creationId xmlns:a16="http://schemas.microsoft.com/office/drawing/2014/main" id="{D0541BF7-A980-496D-A33F-37CDE270D409}"/>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3" name="L-Form 32">
            <a:extLst>
              <a:ext uri="{FF2B5EF4-FFF2-40B4-BE49-F238E27FC236}">
                <a16:creationId xmlns:a16="http://schemas.microsoft.com/office/drawing/2014/main" id="{C268FED4-371F-42FF-AFF4-3DF3A2845869}"/>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9" name="Grafik 18" descr="Ein Bild, das Text, Pflanze, Blatt enthält.&#10;&#10;Automatisch generierte Beschreibung">
            <a:extLst>
              <a:ext uri="{FF2B5EF4-FFF2-40B4-BE49-F238E27FC236}">
                <a16:creationId xmlns:a16="http://schemas.microsoft.com/office/drawing/2014/main" id="{40ED2021-EBA0-41E6-A49A-144DBD44F415}"/>
              </a:ext>
            </a:extLst>
          </p:cNvPr>
          <p:cNvPicPr>
            <a:picLocks noChangeAspect="1"/>
          </p:cNvPicPr>
          <p:nvPr/>
        </p:nvPicPr>
        <p:blipFill rotWithShape="1">
          <a:blip r:embed="rId5"/>
          <a:srcRect t="57179"/>
          <a:stretch/>
        </p:blipFill>
        <p:spPr>
          <a:xfrm>
            <a:off x="-9438" y="3476981"/>
            <a:ext cx="4318286" cy="698441"/>
          </a:xfrm>
          <a:prstGeom prst="rect">
            <a:avLst/>
          </a:prstGeom>
        </p:spPr>
      </p:pic>
      <p:pic>
        <p:nvPicPr>
          <p:cNvPr id="26" name="Grafik 25">
            <a:extLst>
              <a:ext uri="{FF2B5EF4-FFF2-40B4-BE49-F238E27FC236}">
                <a16:creationId xmlns:a16="http://schemas.microsoft.com/office/drawing/2014/main" id="{B1700971-6C32-4793-835D-DCEC0C34DDED}"/>
              </a:ext>
            </a:extLst>
          </p:cNvPr>
          <p:cNvPicPr>
            <a:picLocks noChangeAspect="1"/>
          </p:cNvPicPr>
          <p:nvPr/>
        </p:nvPicPr>
        <p:blipFill rotWithShape="1">
          <a:blip r:embed="rId6"/>
          <a:srcRect l="82760" b="71859"/>
          <a:stretch/>
        </p:blipFill>
        <p:spPr>
          <a:xfrm>
            <a:off x="-16722" y="1131590"/>
            <a:ext cx="2025802" cy="3349261"/>
          </a:xfrm>
          <a:prstGeom prst="rect">
            <a:avLst/>
          </a:prstGeom>
        </p:spPr>
      </p:pic>
      <p:pic>
        <p:nvPicPr>
          <p:cNvPr id="29" name="Picture 4" descr="Blumen - Kostenlose Ökologie und umwelt Icons">
            <a:extLst>
              <a:ext uri="{FF2B5EF4-FFF2-40B4-BE49-F238E27FC236}">
                <a16:creationId xmlns:a16="http://schemas.microsoft.com/office/drawing/2014/main" id="{ED192A58-CBB5-4474-863C-38DACF7607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3106" y="3466209"/>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꽃 - 무료 자연개 아이콘">
            <a:extLst>
              <a:ext uri="{FF2B5EF4-FFF2-40B4-BE49-F238E27FC236}">
                <a16:creationId xmlns:a16="http://schemas.microsoft.com/office/drawing/2014/main" id="{F78BDD3A-6401-415B-9CD3-BC79784879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6422" y="3551544"/>
            <a:ext cx="278160" cy="278160"/>
          </a:xfrm>
          <a:prstGeom prst="rect">
            <a:avLst/>
          </a:prstGeom>
          <a:noFill/>
          <a:extLst>
            <a:ext uri="{909E8E84-426E-40DD-AFC4-6F175D3DCCD1}">
              <a14:hiddenFill xmlns:a14="http://schemas.microsoft.com/office/drawing/2010/main">
                <a:solidFill>
                  <a:srgbClr val="FFFFFF"/>
                </a:solidFill>
              </a14:hiddenFill>
            </a:ext>
          </a:extLst>
        </p:spPr>
      </p:pic>
      <p:pic>
        <p:nvPicPr>
          <p:cNvPr id="23" name="Grafik 22" descr="Ein Bild, das Luft, ausführend, Fahrrad, mehrere enthält.&#10;&#10;Automatisch generierte Beschreibung">
            <a:extLst>
              <a:ext uri="{FF2B5EF4-FFF2-40B4-BE49-F238E27FC236}">
                <a16:creationId xmlns:a16="http://schemas.microsoft.com/office/drawing/2014/main" id="{02139E56-5186-4EE6-966F-4ADE9AC65EDF}"/>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50718" y="2178347"/>
            <a:ext cx="2784787" cy="2614985"/>
          </a:xfrm>
          <a:prstGeom prst="rect">
            <a:avLst/>
          </a:prstGeom>
          <a:effectLst>
            <a:outerShdw blurRad="50800" dist="38100" dir="2700000" algn="tl" rotWithShape="0">
              <a:prstClr val="black">
                <a:alpha val="40000"/>
              </a:prstClr>
            </a:outerShdw>
          </a:effectLst>
        </p:spPr>
      </p:pic>
      <p:pic>
        <p:nvPicPr>
          <p:cNvPr id="6" name="Grafik 5" descr="Ein Bild, das Text enthält.&#10;&#10;Automatisch generierte Beschreibung">
            <a:extLst>
              <a:ext uri="{FF2B5EF4-FFF2-40B4-BE49-F238E27FC236}">
                <a16:creationId xmlns:a16="http://schemas.microsoft.com/office/drawing/2014/main" id="{F69982F6-1E68-4E7D-9352-2D7E8C58924D}"/>
              </a:ext>
            </a:extLst>
          </p:cNvPr>
          <p:cNvPicPr>
            <a:picLocks noChangeAspect="1"/>
          </p:cNvPicPr>
          <p:nvPr/>
        </p:nvPicPr>
        <p:blipFill>
          <a:blip r:embed="rId10"/>
          <a:stretch>
            <a:fillRect/>
          </a:stretch>
        </p:blipFill>
        <p:spPr>
          <a:xfrm>
            <a:off x="5377563" y="1932018"/>
            <a:ext cx="1210590" cy="1768002"/>
          </a:xfrm>
          <a:prstGeom prst="rect">
            <a:avLst/>
          </a:prstGeom>
        </p:spPr>
      </p:pic>
      <p:pic>
        <p:nvPicPr>
          <p:cNvPr id="8" name="Grafik 7" descr="Ein Bild, das Text, Musik, Gitarre enthält.&#10;&#10;Automatisch generierte Beschreibung">
            <a:extLst>
              <a:ext uri="{FF2B5EF4-FFF2-40B4-BE49-F238E27FC236}">
                <a16:creationId xmlns:a16="http://schemas.microsoft.com/office/drawing/2014/main" id="{168DF2F6-2EFE-4E73-8D31-4F310F9F6A1A}"/>
              </a:ext>
            </a:extLst>
          </p:cNvPr>
          <p:cNvPicPr>
            <a:picLocks noChangeAspect="1"/>
          </p:cNvPicPr>
          <p:nvPr/>
        </p:nvPicPr>
        <p:blipFill>
          <a:blip r:embed="rId11"/>
          <a:stretch>
            <a:fillRect/>
          </a:stretch>
        </p:blipFill>
        <p:spPr>
          <a:xfrm>
            <a:off x="7246376" y="1930997"/>
            <a:ext cx="1218893" cy="1780127"/>
          </a:xfrm>
          <a:prstGeom prst="rect">
            <a:avLst/>
          </a:prstGeom>
        </p:spPr>
      </p:pic>
    </p:spTree>
    <p:extLst>
      <p:ext uri="{BB962C8B-B14F-4D97-AF65-F5344CB8AC3E}">
        <p14:creationId xmlns:p14="http://schemas.microsoft.com/office/powerpoint/2010/main" val="123029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Nombre d'éléments d'impact</a:t>
            </a:r>
            <a:endParaRPr lang="de-CH" sz="1400" dirty="0">
              <a:solidFill>
                <a:srgbClr val="C3141E"/>
              </a:solidFill>
              <a:highlight>
                <a:srgbClr val="00FF00"/>
              </a:highlight>
            </a:endParaRPr>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109928"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lang="de-CH" sz="1400" b="1">
                <a:solidFill>
                  <a:srgbClr val="C3141E"/>
                </a:solidFill>
                <a:latin typeface="Arial"/>
              </a:rPr>
              <a:t>« Moins, c'est souvent mieux. »</a:t>
            </a:r>
            <a:endParaRPr lang="de-CH" sz="1400" b="1" dirty="0">
              <a:solidFill>
                <a:srgbClr val="C3141E"/>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La clarté et la simplicité apportent des avantages décisifs.</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Les personnes en mouvement dans l'espace public n'ont généralement pas assez de temps pour lire, par exemple, de longs textes. Pour concevoir de bonnes affiches, il faut donc supprimer ou réduire certaines informations. Limitez-vous à seulement quelques éléments d'impact visibles, lisibles et surtout compréhensibles en quelques secondes. </a:t>
            </a:r>
            <a:r>
              <a:rPr kumimoji="0" lang="de-DE" sz="1000" b="0" i="0" u="none" strike="noStrike" kern="1200" cap="none" spc="0" normalizeH="0" baseline="0" noProof="0">
                <a:ln>
                  <a:noFill/>
                </a:ln>
                <a:solidFill>
                  <a:srgbClr val="000000"/>
                </a:solidFill>
                <a:effectLst/>
                <a:uLnTx/>
                <a:uFillTx/>
                <a:latin typeface="Arial"/>
                <a:ea typeface="+mn-ea"/>
                <a:cs typeface="+mn-cs"/>
              </a:rPr>
              <a:t> </a:t>
            </a: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000" b="1">
                <a:latin typeface="Arial"/>
              </a:rPr>
              <a:t>Recommandation : </a:t>
            </a:r>
            <a:r>
              <a:rPr lang="fr-CH" sz="1000">
                <a:latin typeface="Arial"/>
              </a:rPr>
              <a:t>pensez à tous les éléments d'impact dont vous avez besoin. Choisissez une image (de produit) ; rédigez un titre de quelques mots, éventuellement un élément de texte et le logo. Ensuite, supprimez tous les éléments dont vous n'avez pas besoin, de sorte que votre affiche ne contienne que le message principal. </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4" name="Grafik 13" descr="Ein Bild, das Text, Musik, Gitarre enthält.&#10;&#10;Automatisch generierte Beschreibung">
            <a:extLst>
              <a:ext uri="{FF2B5EF4-FFF2-40B4-BE49-F238E27FC236}">
                <a16:creationId xmlns:a16="http://schemas.microsoft.com/office/drawing/2014/main" id="{4F6A55F4-A9C8-4C1C-BF21-EE725D795786}"/>
              </a:ext>
            </a:extLst>
          </p:cNvPr>
          <p:cNvPicPr>
            <a:picLocks noChangeAspect="1"/>
          </p:cNvPicPr>
          <p:nvPr/>
        </p:nvPicPr>
        <p:blipFill>
          <a:blip r:embed="rId4"/>
          <a:stretch>
            <a:fillRect/>
          </a:stretch>
        </p:blipFill>
        <p:spPr>
          <a:xfrm>
            <a:off x="7246376" y="1930997"/>
            <a:ext cx="1218893" cy="1780127"/>
          </a:xfrm>
          <a:prstGeom prst="rect">
            <a:avLst/>
          </a:prstGeom>
        </p:spPr>
      </p:pic>
    </p:spTree>
    <p:extLst>
      <p:ext uri="{BB962C8B-B14F-4D97-AF65-F5344CB8AC3E}">
        <p14:creationId xmlns:p14="http://schemas.microsoft.com/office/powerpoint/2010/main" val="222133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Règle </a:t>
            </a:r>
            <a:r>
              <a:rPr lang="de-DE" sz="1800" b="1" dirty="0">
                <a:solidFill>
                  <a:schemeClr val="accent6"/>
                </a:solidFill>
              </a:rPr>
              <a:t>4</a:t>
            </a:r>
            <a:br>
              <a:rPr lang="de-DE"/>
            </a:br>
            <a:r>
              <a:rPr lang="de-CH"/>
              <a:t>Parcours visuel</a:t>
            </a:r>
            <a:endParaRPr lang="de-DE" dirty="0"/>
          </a:p>
        </p:txBody>
      </p:sp>
    </p:spTree>
    <p:extLst>
      <p:ext uri="{BB962C8B-B14F-4D97-AF65-F5344CB8AC3E}">
        <p14:creationId xmlns:p14="http://schemas.microsoft.com/office/powerpoint/2010/main" val="227868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0" name="Grafik 29">
            <a:extLst>
              <a:ext uri="{FF2B5EF4-FFF2-40B4-BE49-F238E27FC236}">
                <a16:creationId xmlns:a16="http://schemas.microsoft.com/office/drawing/2014/main" id="{44F11D09-1F44-4446-9FC7-257F2688137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Parcours visuel</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fr-CH" sz="1400"/>
              <a:t>L'effet domino : le regard se pose toujours à proximité de l'élément précédemment fixé</a:t>
            </a:r>
            <a:endParaRPr lang="de-CH" dirty="0"/>
          </a:p>
        </p:txBody>
      </p:sp>
      <p:sp>
        <p:nvSpPr>
          <p:cNvPr id="13" name="Textfeld 12">
            <a:extLst>
              <a:ext uri="{FF2B5EF4-FFF2-40B4-BE49-F238E27FC236}">
                <a16:creationId xmlns:a16="http://schemas.microsoft.com/office/drawing/2014/main" id="{A5C0385C-E553-4CBD-8BEF-F353C7EC9584}"/>
              </a:ext>
            </a:extLst>
          </p:cNvPr>
          <p:cNvSpPr txBox="1"/>
          <p:nvPr/>
        </p:nvSpPr>
        <p:spPr>
          <a:xfrm>
            <a:off x="5328083" y="1021840"/>
            <a:ext cx="1296144" cy="504056"/>
          </a:xfrm>
          <a:prstGeom prst="rect">
            <a:avLst/>
          </a:prstGeom>
          <a:noFill/>
        </p:spPr>
        <p:txBody>
          <a:bodyPr wrap="square" lIns="0" tIns="0" rIns="0" bIns="0" rtlCol="0">
            <a:noAutofit/>
          </a:bodyPr>
          <a:lstStyle/>
          <a:p>
            <a:pPr algn="ctr"/>
            <a:r>
              <a:rPr lang="fr-CH" sz="950"/>
              <a:t>Disposition chaotique des éléments d'impact. Un temps précieux est perdu</a:t>
            </a:r>
            <a:endParaRPr lang="de-CH" sz="950"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7038274" y="1008361"/>
            <a:ext cx="1620180" cy="504056"/>
          </a:xfrm>
          <a:prstGeom prst="rect">
            <a:avLst/>
          </a:prstGeom>
          <a:noFill/>
        </p:spPr>
        <p:txBody>
          <a:bodyPr wrap="square" lIns="0" tIns="0" rIns="0" bIns="0" rtlCol="0">
            <a:noAutofit/>
          </a:bodyPr>
          <a:lstStyle/>
          <a:p>
            <a:pPr algn="ctr"/>
            <a:r>
              <a:rPr lang="fr-CH" sz="950"/>
              <a:t>Disposition avec un parcours visuel et une organisation des éléments hiérarchisée. Les contenus peuvent être compris instantanément</a:t>
            </a:r>
            <a:r>
              <a:rPr lang="de-DE" sz="950"/>
              <a:t> </a:t>
            </a:r>
            <a:endParaRPr lang="de-CH" sz="950" dirty="0"/>
          </a:p>
        </p:txBody>
      </p:sp>
      <p:sp>
        <p:nvSpPr>
          <p:cNvPr id="25" name="L-Form 24">
            <a:extLst>
              <a:ext uri="{FF2B5EF4-FFF2-40B4-BE49-F238E27FC236}">
                <a16:creationId xmlns:a16="http://schemas.microsoft.com/office/drawing/2014/main" id="{CBB82FC6-CA03-4962-A766-33371EAF1CAE}"/>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7" name="Textfeld 26">
            <a:extLst>
              <a:ext uri="{FF2B5EF4-FFF2-40B4-BE49-F238E27FC236}">
                <a16:creationId xmlns:a16="http://schemas.microsoft.com/office/drawing/2014/main" id="{B5731E79-9D50-46CB-99CA-C290A8C6854E}"/>
              </a:ext>
            </a:extLst>
          </p:cNvPr>
          <p:cNvSpPr txBox="1"/>
          <p:nvPr/>
        </p:nvSpPr>
        <p:spPr>
          <a:xfrm>
            <a:off x="2408778" y="2201926"/>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7 secondes</a:t>
            </a:r>
            <a:endParaRPr lang="de-CH" sz="1100" b="1" dirty="0">
              <a:solidFill>
                <a:schemeClr val="accent6"/>
              </a:solidFill>
            </a:endParaRPr>
          </a:p>
          <a:p>
            <a:r>
              <a:rPr lang="de-CH" sz="700"/>
              <a:t>TEMPS D'ATTENTION</a:t>
            </a:r>
            <a:endParaRPr lang="de-CH" sz="700" dirty="0"/>
          </a:p>
        </p:txBody>
      </p:sp>
      <p:cxnSp>
        <p:nvCxnSpPr>
          <p:cNvPr id="28" name="Gerader Verbinder 27">
            <a:extLst>
              <a:ext uri="{FF2B5EF4-FFF2-40B4-BE49-F238E27FC236}">
                <a16:creationId xmlns:a16="http://schemas.microsoft.com/office/drawing/2014/main" id="{6115F68E-3D85-4382-BDDB-2AB31A832279}"/>
              </a:ext>
            </a:extLst>
          </p:cNvPr>
          <p:cNvCxnSpPr/>
          <p:nvPr/>
        </p:nvCxnSpPr>
        <p:spPr>
          <a:xfrm>
            <a:off x="2358844" y="2201926"/>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32" name="Picture 4" descr="Akimbo Male Man - Free vector graphic on Pixabay">
            <a:extLst>
              <a:ext uri="{FF2B5EF4-FFF2-40B4-BE49-F238E27FC236}">
                <a16:creationId xmlns:a16="http://schemas.microsoft.com/office/drawing/2014/main" id="{9FCDAAD6-8F2C-4106-A566-C856EAC435D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76210" y="2201926"/>
            <a:ext cx="132701" cy="265402"/>
          </a:xfrm>
          <a:prstGeom prst="rect">
            <a:avLst/>
          </a:prstGeom>
          <a:noFill/>
          <a:extLst>
            <a:ext uri="{909E8E84-426E-40DD-AFC4-6F175D3DCCD1}">
              <a14:hiddenFill xmlns:a14="http://schemas.microsoft.com/office/drawing/2010/main">
                <a:solidFill>
                  <a:srgbClr val="FFFFFF"/>
                </a:solidFill>
              </a14:hiddenFill>
            </a:ext>
          </a:extLst>
        </p:spPr>
      </p:pic>
      <p:pic>
        <p:nvPicPr>
          <p:cNvPr id="33" name="Grafik 32" descr="Ein Bild, das Person, drinnen enthält.&#10;&#10;Automatisch generierte Beschreibung">
            <a:extLst>
              <a:ext uri="{FF2B5EF4-FFF2-40B4-BE49-F238E27FC236}">
                <a16:creationId xmlns:a16="http://schemas.microsoft.com/office/drawing/2014/main" id="{1D410F91-84AB-40EA-A9AD-6729D90E7DE4}"/>
              </a:ext>
            </a:extLst>
          </p:cNvPr>
          <p:cNvPicPr>
            <a:picLocks noChangeAspect="1"/>
          </p:cNvPicPr>
          <p:nvPr/>
        </p:nvPicPr>
        <p:blipFill>
          <a:blip r:embed="rId5"/>
          <a:stretch>
            <a:fillRect/>
          </a:stretch>
        </p:blipFill>
        <p:spPr>
          <a:xfrm>
            <a:off x="5379920" y="1927783"/>
            <a:ext cx="1216718" cy="1776952"/>
          </a:xfrm>
          <a:prstGeom prst="rect">
            <a:avLst/>
          </a:prstGeom>
        </p:spPr>
      </p:pic>
      <p:pic>
        <p:nvPicPr>
          <p:cNvPr id="35" name="Grafik 34" descr="Ein Bild, das Person, Wand, Frau, drinnen enthält.&#10;&#10;Automatisch generierte Beschreibung">
            <a:extLst>
              <a:ext uri="{FF2B5EF4-FFF2-40B4-BE49-F238E27FC236}">
                <a16:creationId xmlns:a16="http://schemas.microsoft.com/office/drawing/2014/main" id="{2737D5BD-6172-4ACA-A5F3-FD28005B31F9}"/>
              </a:ext>
            </a:extLst>
          </p:cNvPr>
          <p:cNvPicPr>
            <a:picLocks noChangeAspect="1"/>
          </p:cNvPicPr>
          <p:nvPr/>
        </p:nvPicPr>
        <p:blipFill>
          <a:blip r:embed="rId6"/>
          <a:stretch>
            <a:fillRect/>
          </a:stretch>
        </p:blipFill>
        <p:spPr>
          <a:xfrm>
            <a:off x="7256115" y="1927733"/>
            <a:ext cx="1210264" cy="1767526"/>
          </a:xfrm>
          <a:prstGeom prst="rect">
            <a:avLst/>
          </a:prstGeom>
        </p:spPr>
      </p:pic>
      <p:sp>
        <p:nvSpPr>
          <p:cNvPr id="3" name="Ellipse 2">
            <a:extLst>
              <a:ext uri="{FF2B5EF4-FFF2-40B4-BE49-F238E27FC236}">
                <a16:creationId xmlns:a16="http://schemas.microsoft.com/office/drawing/2014/main" id="{44EEC1F8-1105-4FBB-88E9-F2EEF22D66A3}"/>
              </a:ext>
            </a:extLst>
          </p:cNvPr>
          <p:cNvSpPr/>
          <p:nvPr/>
        </p:nvSpPr>
        <p:spPr>
          <a:xfrm>
            <a:off x="6134390" y="2360949"/>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1</a:t>
            </a:r>
          </a:p>
        </p:txBody>
      </p:sp>
      <p:sp>
        <p:nvSpPr>
          <p:cNvPr id="21" name="Ellipse 20">
            <a:extLst>
              <a:ext uri="{FF2B5EF4-FFF2-40B4-BE49-F238E27FC236}">
                <a16:creationId xmlns:a16="http://schemas.microsoft.com/office/drawing/2014/main" id="{8F5203EA-5B64-4873-9732-C5C5824E39D7}"/>
              </a:ext>
            </a:extLst>
          </p:cNvPr>
          <p:cNvSpPr/>
          <p:nvPr/>
        </p:nvSpPr>
        <p:spPr>
          <a:xfrm>
            <a:off x="6315050" y="2104702"/>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4</a:t>
            </a:r>
            <a:endParaRPr lang="de-CH" sz="300" dirty="0">
              <a:solidFill>
                <a:schemeClr val="tx1"/>
              </a:solidFill>
            </a:endParaRPr>
          </a:p>
        </p:txBody>
      </p:sp>
      <p:sp>
        <p:nvSpPr>
          <p:cNvPr id="22" name="Ellipse 21">
            <a:extLst>
              <a:ext uri="{FF2B5EF4-FFF2-40B4-BE49-F238E27FC236}">
                <a16:creationId xmlns:a16="http://schemas.microsoft.com/office/drawing/2014/main" id="{21FB98DC-5C40-46D3-88C9-0EF06674A0CC}"/>
              </a:ext>
            </a:extLst>
          </p:cNvPr>
          <p:cNvSpPr/>
          <p:nvPr/>
        </p:nvSpPr>
        <p:spPr>
          <a:xfrm>
            <a:off x="5770682" y="2593641"/>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3</a:t>
            </a:r>
          </a:p>
        </p:txBody>
      </p:sp>
      <p:sp>
        <p:nvSpPr>
          <p:cNvPr id="24" name="Ellipse 23">
            <a:extLst>
              <a:ext uri="{FF2B5EF4-FFF2-40B4-BE49-F238E27FC236}">
                <a16:creationId xmlns:a16="http://schemas.microsoft.com/office/drawing/2014/main" id="{0A90981D-B6FC-4319-B8C3-F7D59C008589}"/>
              </a:ext>
            </a:extLst>
          </p:cNvPr>
          <p:cNvSpPr/>
          <p:nvPr/>
        </p:nvSpPr>
        <p:spPr>
          <a:xfrm>
            <a:off x="5940155" y="3328169"/>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5</a:t>
            </a:r>
          </a:p>
        </p:txBody>
      </p:sp>
      <p:sp>
        <p:nvSpPr>
          <p:cNvPr id="34" name="Ellipse 33">
            <a:extLst>
              <a:ext uri="{FF2B5EF4-FFF2-40B4-BE49-F238E27FC236}">
                <a16:creationId xmlns:a16="http://schemas.microsoft.com/office/drawing/2014/main" id="{19F71522-8897-46C5-966D-22A2A8883037}"/>
              </a:ext>
            </a:extLst>
          </p:cNvPr>
          <p:cNvSpPr/>
          <p:nvPr/>
        </p:nvSpPr>
        <p:spPr>
          <a:xfrm>
            <a:off x="6170390" y="2770229"/>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2</a:t>
            </a:r>
            <a:endParaRPr lang="de-CH" sz="800" dirty="0">
              <a:solidFill>
                <a:schemeClr val="tx1"/>
              </a:solidFill>
            </a:endParaRPr>
          </a:p>
        </p:txBody>
      </p:sp>
      <p:sp>
        <p:nvSpPr>
          <p:cNvPr id="41" name="Ellipse 40">
            <a:extLst>
              <a:ext uri="{FF2B5EF4-FFF2-40B4-BE49-F238E27FC236}">
                <a16:creationId xmlns:a16="http://schemas.microsoft.com/office/drawing/2014/main" id="{DD1B4A92-7BB1-4255-B0CF-39E27CAF16DE}"/>
              </a:ext>
            </a:extLst>
          </p:cNvPr>
          <p:cNvSpPr/>
          <p:nvPr/>
        </p:nvSpPr>
        <p:spPr>
          <a:xfrm>
            <a:off x="8028384" y="2334627"/>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1</a:t>
            </a:r>
          </a:p>
        </p:txBody>
      </p:sp>
      <p:sp>
        <p:nvSpPr>
          <p:cNvPr id="42" name="Ellipse 41">
            <a:extLst>
              <a:ext uri="{FF2B5EF4-FFF2-40B4-BE49-F238E27FC236}">
                <a16:creationId xmlns:a16="http://schemas.microsoft.com/office/drawing/2014/main" id="{9180F8C5-EBA9-42C5-8535-595334AF9435}"/>
              </a:ext>
            </a:extLst>
          </p:cNvPr>
          <p:cNvSpPr/>
          <p:nvPr/>
        </p:nvSpPr>
        <p:spPr>
          <a:xfrm>
            <a:off x="8064384" y="2768333"/>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2</a:t>
            </a:r>
            <a:endParaRPr lang="de-CH" sz="800" dirty="0">
              <a:solidFill>
                <a:schemeClr val="tx1"/>
              </a:solidFill>
            </a:endParaRPr>
          </a:p>
        </p:txBody>
      </p:sp>
      <p:sp>
        <p:nvSpPr>
          <p:cNvPr id="43" name="Ellipse 42">
            <a:extLst>
              <a:ext uri="{FF2B5EF4-FFF2-40B4-BE49-F238E27FC236}">
                <a16:creationId xmlns:a16="http://schemas.microsoft.com/office/drawing/2014/main" id="{63D7FDCF-5A40-4B33-A092-DBE801FF45E7}"/>
              </a:ext>
            </a:extLst>
          </p:cNvPr>
          <p:cNvSpPr/>
          <p:nvPr/>
        </p:nvSpPr>
        <p:spPr>
          <a:xfrm>
            <a:off x="7859527" y="3467752"/>
            <a:ext cx="72000" cy="72000"/>
          </a:xfrm>
          <a:prstGeom prst="ellipse">
            <a:avLst/>
          </a:prstGeom>
          <a:solidFill>
            <a:srgbClr val="F9FF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500" dirty="0">
                <a:solidFill>
                  <a:schemeClr val="tx1"/>
                </a:solidFill>
              </a:rPr>
              <a:t>3</a:t>
            </a:r>
          </a:p>
        </p:txBody>
      </p:sp>
      <p:cxnSp>
        <p:nvCxnSpPr>
          <p:cNvPr id="7" name="Gerade Verbindung mit Pfeil 6">
            <a:extLst>
              <a:ext uri="{FF2B5EF4-FFF2-40B4-BE49-F238E27FC236}">
                <a16:creationId xmlns:a16="http://schemas.microsoft.com/office/drawing/2014/main" id="{CCEC6606-611F-4D4C-A77E-1336BC21B028}"/>
              </a:ext>
            </a:extLst>
          </p:cNvPr>
          <p:cNvCxnSpPr>
            <a:cxnSpLocks/>
          </p:cNvCxnSpPr>
          <p:nvPr/>
        </p:nvCxnSpPr>
        <p:spPr>
          <a:xfrm>
            <a:off x="6172200" y="2443163"/>
            <a:ext cx="31809" cy="319923"/>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4" name="Gerade Verbindung mit Pfeil 43">
            <a:extLst>
              <a:ext uri="{FF2B5EF4-FFF2-40B4-BE49-F238E27FC236}">
                <a16:creationId xmlns:a16="http://schemas.microsoft.com/office/drawing/2014/main" id="{061E562E-9D2C-4974-BE78-68D17CED200F}"/>
              </a:ext>
            </a:extLst>
          </p:cNvPr>
          <p:cNvCxnSpPr>
            <a:cxnSpLocks/>
          </p:cNvCxnSpPr>
          <p:nvPr/>
        </p:nvCxnSpPr>
        <p:spPr>
          <a:xfrm flipH="1" flipV="1">
            <a:off x="5840395" y="2651866"/>
            <a:ext cx="320557" cy="146547"/>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5" name="Gerade Verbindung mit Pfeil 44">
            <a:extLst>
              <a:ext uri="{FF2B5EF4-FFF2-40B4-BE49-F238E27FC236}">
                <a16:creationId xmlns:a16="http://schemas.microsoft.com/office/drawing/2014/main" id="{B213E6BF-E86B-4C2D-A71A-0579B33623DB}"/>
              </a:ext>
            </a:extLst>
          </p:cNvPr>
          <p:cNvCxnSpPr>
            <a:cxnSpLocks/>
          </p:cNvCxnSpPr>
          <p:nvPr/>
        </p:nvCxnSpPr>
        <p:spPr>
          <a:xfrm flipV="1">
            <a:off x="5839046" y="2171657"/>
            <a:ext cx="477730" cy="427578"/>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6" name="Gerade Verbindung mit Pfeil 45">
            <a:extLst>
              <a:ext uri="{FF2B5EF4-FFF2-40B4-BE49-F238E27FC236}">
                <a16:creationId xmlns:a16="http://schemas.microsoft.com/office/drawing/2014/main" id="{0F2277D7-258A-4025-95EA-56E6E62C1B8B}"/>
              </a:ext>
            </a:extLst>
          </p:cNvPr>
          <p:cNvCxnSpPr>
            <a:cxnSpLocks/>
          </p:cNvCxnSpPr>
          <p:nvPr/>
        </p:nvCxnSpPr>
        <p:spPr>
          <a:xfrm flipH="1">
            <a:off x="6000673" y="2763086"/>
            <a:ext cx="308051" cy="564162"/>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7" name="Gerade Verbindung mit Pfeil 46">
            <a:extLst>
              <a:ext uri="{FF2B5EF4-FFF2-40B4-BE49-F238E27FC236}">
                <a16:creationId xmlns:a16="http://schemas.microsoft.com/office/drawing/2014/main" id="{1273FF46-FCD5-47B7-AB53-AFE7E7D2284D}"/>
              </a:ext>
            </a:extLst>
          </p:cNvPr>
          <p:cNvCxnSpPr>
            <a:cxnSpLocks/>
            <a:stCxn id="21" idx="4"/>
          </p:cNvCxnSpPr>
          <p:nvPr/>
        </p:nvCxnSpPr>
        <p:spPr>
          <a:xfrm flipH="1">
            <a:off x="6308724" y="2176702"/>
            <a:ext cx="42326" cy="597715"/>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1" name="Gerade Verbindung mit Pfeil 50">
            <a:extLst>
              <a:ext uri="{FF2B5EF4-FFF2-40B4-BE49-F238E27FC236}">
                <a16:creationId xmlns:a16="http://schemas.microsoft.com/office/drawing/2014/main" id="{44150E20-8004-4811-B1CD-5DBDA9399838}"/>
              </a:ext>
            </a:extLst>
          </p:cNvPr>
          <p:cNvCxnSpPr>
            <a:cxnSpLocks/>
          </p:cNvCxnSpPr>
          <p:nvPr/>
        </p:nvCxnSpPr>
        <p:spPr>
          <a:xfrm>
            <a:off x="8069562" y="2419299"/>
            <a:ext cx="24307" cy="338189"/>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3" name="Gerade Verbindung mit Pfeil 52">
            <a:extLst>
              <a:ext uri="{FF2B5EF4-FFF2-40B4-BE49-F238E27FC236}">
                <a16:creationId xmlns:a16="http://schemas.microsoft.com/office/drawing/2014/main" id="{2A07F817-C045-44F2-8213-95635C34399D}"/>
              </a:ext>
            </a:extLst>
          </p:cNvPr>
          <p:cNvCxnSpPr>
            <a:cxnSpLocks/>
          </p:cNvCxnSpPr>
          <p:nvPr/>
        </p:nvCxnSpPr>
        <p:spPr>
          <a:xfrm flipH="1">
            <a:off x="7910513" y="2844127"/>
            <a:ext cx="183357" cy="618211"/>
          </a:xfrm>
          <a:prstGeom prst="straightConnector1">
            <a:avLst/>
          </a:prstGeom>
          <a:ln w="9525">
            <a:solidFill>
              <a:srgbClr val="F9FF09"/>
            </a:solidFill>
            <a:tailEnd type="triangle"/>
          </a:ln>
          <a:effectLst/>
        </p:spPr>
        <p:style>
          <a:lnRef idx="2">
            <a:schemeClr val="accent1"/>
          </a:lnRef>
          <a:fillRef idx="0">
            <a:schemeClr val="accent1"/>
          </a:fillRef>
          <a:effectRef idx="1">
            <a:schemeClr val="accent1"/>
          </a:effectRef>
          <a:fontRef idx="minor">
            <a:schemeClr val="tx1"/>
          </a:fontRef>
        </p:style>
      </p:cxnSp>
      <p:pic>
        <p:nvPicPr>
          <p:cNvPr id="5" name="Grafik 4">
            <a:extLst>
              <a:ext uri="{FF2B5EF4-FFF2-40B4-BE49-F238E27FC236}">
                <a16:creationId xmlns:a16="http://schemas.microsoft.com/office/drawing/2014/main" id="{03C4DBFA-C574-405C-9128-EC421825D13F}"/>
              </a:ext>
            </a:extLst>
          </p:cNvPr>
          <p:cNvPicPr>
            <a:picLocks noChangeAspect="1"/>
          </p:cNvPicPr>
          <p:nvPr/>
        </p:nvPicPr>
        <p:blipFill rotWithShape="1">
          <a:blip r:embed="rId7"/>
          <a:srcRect l="4789" t="29804" r="75660" b="40438"/>
          <a:stretch/>
        </p:blipFill>
        <p:spPr>
          <a:xfrm>
            <a:off x="0" y="898415"/>
            <a:ext cx="2308820" cy="3559332"/>
          </a:xfrm>
          <a:prstGeom prst="rect">
            <a:avLst/>
          </a:prstGeom>
        </p:spPr>
      </p:pic>
      <p:pic>
        <p:nvPicPr>
          <p:cNvPr id="37" name="Grafik 36" descr="Ein Bild, das Tänzer, Sport enthält.&#10;&#10;Automatisch generierte Beschreibung">
            <a:extLst>
              <a:ext uri="{FF2B5EF4-FFF2-40B4-BE49-F238E27FC236}">
                <a16:creationId xmlns:a16="http://schemas.microsoft.com/office/drawing/2014/main" id="{8B91B5E6-D0CC-4E3C-A14C-91C8FFA49C11}"/>
              </a:ext>
            </a:extLst>
          </p:cNvPr>
          <p:cNvPicPr>
            <a:picLocks noChangeAspect="1"/>
          </p:cNvPicPr>
          <p:nvPr/>
        </p:nvPicPr>
        <p:blipFill rotWithShape="1">
          <a:blip r:embed="rId8"/>
          <a:srcRect t="51283" r="82802"/>
          <a:stretch/>
        </p:blipFill>
        <p:spPr>
          <a:xfrm>
            <a:off x="2828523" y="1991881"/>
            <a:ext cx="1351698" cy="232270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6959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Parcours visuel</a:t>
            </a:r>
            <a:endParaRPr lang="de-CH" sz="1400" dirty="0">
              <a:highlight>
                <a:srgbClr val="00FF00"/>
              </a:highlight>
            </a:endParaRPr>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325952"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Chaque instant compte.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DE" sz="1200" dirty="0">
              <a:solidFill>
                <a:srgbClr val="6D001D"/>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200">
                <a:solidFill>
                  <a:srgbClr val="6D001D"/>
                </a:solidFill>
                <a:latin typeface="Arial"/>
              </a:rPr>
              <a:t>Nos yeux se posent trois fois par seconde. Notre regard se déplace toujours vers l'élément fixé auparavant ("effet domino").</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000">
                <a:solidFill>
                  <a:srgbClr val="000000"/>
                </a:solidFill>
                <a:latin typeface="Arial"/>
              </a:rPr>
              <a:t>Les images en publicité font appel aux sentiments et aux besoins des consommateurs. Le texte fournit les informations et le logo indique qui en est le mandataire. Concevez vos affiches de manière à ce que les éléments essentiels aient une relation logique et sensée entre eux et soient disposés de manière à optimiser le parcours visuel.</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000" b="1">
                <a:latin typeface="Arial"/>
              </a:rPr>
              <a:t>Recommandation : </a:t>
            </a:r>
            <a:r>
              <a:rPr lang="fr-CH" sz="1000">
                <a:latin typeface="Arial"/>
              </a:rPr>
              <a:t>utilisez ces informations pour attirer les regards et les diriger ensuite de manière ciblée vers le mandataire grâce aux éléments d'impact. Un parcours de lecture clair et une structure des informations cohérente permettent aux passants de percevoir et de traiter toutes les informations rapidement et dans le bon ordre. </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14" name="Grafik 13" descr="Ein Bild, das Person, Wand, Frau, drinnen enthält.&#10;&#10;Automatisch generierte Beschreibung">
            <a:extLst>
              <a:ext uri="{FF2B5EF4-FFF2-40B4-BE49-F238E27FC236}">
                <a16:creationId xmlns:a16="http://schemas.microsoft.com/office/drawing/2014/main" id="{85C28AC0-DE5A-4B03-8028-4B5C8D96C809}"/>
              </a:ext>
            </a:extLst>
          </p:cNvPr>
          <p:cNvPicPr>
            <a:picLocks noChangeAspect="1"/>
          </p:cNvPicPr>
          <p:nvPr/>
        </p:nvPicPr>
        <p:blipFill>
          <a:blip r:embed="rId4"/>
          <a:stretch>
            <a:fillRect/>
          </a:stretch>
        </p:blipFill>
        <p:spPr>
          <a:xfrm>
            <a:off x="7245052" y="1932496"/>
            <a:ext cx="1210264" cy="1767526"/>
          </a:xfrm>
          <a:prstGeom prst="rect">
            <a:avLst/>
          </a:prstGeom>
        </p:spPr>
      </p:pic>
    </p:spTree>
    <p:extLst>
      <p:ext uri="{BB962C8B-B14F-4D97-AF65-F5344CB8AC3E}">
        <p14:creationId xmlns:p14="http://schemas.microsoft.com/office/powerpoint/2010/main" val="47681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hteck 38">
            <a:extLst>
              <a:ext uri="{FF2B5EF4-FFF2-40B4-BE49-F238E27FC236}">
                <a16:creationId xmlns:a16="http://schemas.microsoft.com/office/drawing/2014/main" id="{A99FAF9C-0FAA-41F0-BE0E-E96705437FF2}"/>
              </a:ext>
            </a:extLst>
          </p:cNvPr>
          <p:cNvSpPr/>
          <p:nvPr/>
        </p:nvSpPr>
        <p:spPr>
          <a:xfrm>
            <a:off x="6177226" y="1437214"/>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5" name="Grafik 34" descr="Ein Bild, das draußen, Natur, Wolke enthält.&#10;&#10;Automatisch generierte Beschreibung">
            <a:extLst>
              <a:ext uri="{FF2B5EF4-FFF2-40B4-BE49-F238E27FC236}">
                <a16:creationId xmlns:a16="http://schemas.microsoft.com/office/drawing/2014/main" id="{75AD75AD-F707-44DC-9399-157B22C7AA04}"/>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16" name="Rechteck 15">
            <a:extLst>
              <a:ext uri="{FF2B5EF4-FFF2-40B4-BE49-F238E27FC236}">
                <a16:creationId xmlns:a16="http://schemas.microsoft.com/office/drawing/2014/main" id="{76D2B3CB-F049-4D6D-A04F-C8E27CF6FD71}"/>
              </a:ext>
            </a:extLst>
          </p:cNvPr>
          <p:cNvSpPr/>
          <p:nvPr/>
        </p:nvSpPr>
        <p:spPr>
          <a:xfrm>
            <a:off x="6166235" y="1437214"/>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sz="1200" dirty="0">
              <a:solidFill>
                <a:schemeClr val="bg1"/>
              </a:solidFill>
            </a:endParaRPr>
          </a:p>
        </p:txBody>
      </p:sp>
      <p:sp>
        <p:nvSpPr>
          <p:cNvPr id="15" name="Rechteck 14">
            <a:extLst>
              <a:ext uri="{FF2B5EF4-FFF2-40B4-BE49-F238E27FC236}">
                <a16:creationId xmlns:a16="http://schemas.microsoft.com/office/drawing/2014/main" id="{E6F444D1-1828-432A-9901-79CF69FD5884}"/>
              </a:ext>
            </a:extLst>
          </p:cNvPr>
          <p:cNvSpPr/>
          <p:nvPr/>
        </p:nvSpPr>
        <p:spPr>
          <a:xfrm>
            <a:off x="321390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sz="1200" dirty="0">
              <a:solidFill>
                <a:schemeClr val="bg1"/>
              </a:solidFill>
            </a:endParaRPr>
          </a:p>
        </p:txBody>
      </p:sp>
      <p:sp>
        <p:nvSpPr>
          <p:cNvPr id="12" name="Rechteck 11">
            <a:extLst>
              <a:ext uri="{FF2B5EF4-FFF2-40B4-BE49-F238E27FC236}">
                <a16:creationId xmlns:a16="http://schemas.microsoft.com/office/drawing/2014/main" id="{DCE00FA2-B95A-4EAA-B997-C8BF999EA645}"/>
              </a:ext>
            </a:extLst>
          </p:cNvPr>
          <p:cNvSpPr/>
          <p:nvPr/>
        </p:nvSpPr>
        <p:spPr>
          <a:xfrm>
            <a:off x="26692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sz="1200" dirty="0">
              <a:solidFill>
                <a:schemeClr val="bg1"/>
              </a:solidFill>
            </a:endParaRPr>
          </a:p>
        </p:txBody>
      </p:sp>
      <p:sp>
        <p:nvSpPr>
          <p:cNvPr id="2" name="Titel 1">
            <a:extLst>
              <a:ext uri="{FF2B5EF4-FFF2-40B4-BE49-F238E27FC236}">
                <a16:creationId xmlns:a16="http://schemas.microsoft.com/office/drawing/2014/main" id="{77C70A48-ECDC-48FA-BE99-8242FFBB2EB4}"/>
              </a:ext>
            </a:extLst>
          </p:cNvPr>
          <p:cNvSpPr>
            <a:spLocks noGrp="1"/>
          </p:cNvSpPr>
          <p:nvPr>
            <p:ph type="title"/>
          </p:nvPr>
        </p:nvSpPr>
        <p:spPr/>
        <p:txBody>
          <a:bodyPr/>
          <a:lstStyle/>
          <a:p>
            <a:pPr algn="l"/>
            <a:r>
              <a:rPr lang="fr-CH"/>
              <a:t>Aperçu des tutoriels de conception</a:t>
            </a:r>
            <a:endParaRPr lang="de-CH" dirty="0"/>
          </a:p>
        </p:txBody>
      </p:sp>
      <p:sp>
        <p:nvSpPr>
          <p:cNvPr id="10" name="Textfeld 9">
            <a:extLst>
              <a:ext uri="{FF2B5EF4-FFF2-40B4-BE49-F238E27FC236}">
                <a16:creationId xmlns:a16="http://schemas.microsoft.com/office/drawing/2014/main" id="{5BD0948E-D241-4DA0-AAF9-929B03D3F29A}"/>
              </a:ext>
            </a:extLst>
          </p:cNvPr>
          <p:cNvSpPr txBox="1"/>
          <p:nvPr/>
        </p:nvSpPr>
        <p:spPr>
          <a:xfrm>
            <a:off x="1259632" y="3003798"/>
            <a:ext cx="616302" cy="466624"/>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400" b="0" i="0" u="none" strike="noStrike" kern="1200" cap="none" spc="0" normalizeH="0" baseline="0" noProof="0" dirty="0">
                <a:ln>
                  <a:noFill/>
                </a:ln>
                <a:solidFill>
                  <a:prstClr val="white"/>
                </a:solidFill>
                <a:effectLst/>
                <a:uLnTx/>
                <a:uFillTx/>
                <a:latin typeface="Arial"/>
                <a:ea typeface="+mn-ea"/>
                <a:cs typeface="+mn-cs"/>
              </a:rPr>
              <a:t>Viel Text und Bilder die man gar nicht lesen kann</a:t>
            </a:r>
          </a:p>
        </p:txBody>
      </p:sp>
      <p:sp>
        <p:nvSpPr>
          <p:cNvPr id="6" name="Rechteck 5">
            <a:extLst>
              <a:ext uri="{FF2B5EF4-FFF2-40B4-BE49-F238E27FC236}">
                <a16:creationId xmlns:a16="http://schemas.microsoft.com/office/drawing/2014/main" id="{954AE44D-30DC-4BD7-9953-F108D6A2A10D}"/>
              </a:ext>
            </a:extLst>
          </p:cNvPr>
          <p:cNvSpPr/>
          <p:nvPr/>
        </p:nvSpPr>
        <p:spPr>
          <a:xfrm>
            <a:off x="323528" y="1491630"/>
            <a:ext cx="2592288" cy="3240360"/>
          </a:xfrm>
          <a:prstGeom prst="rect">
            <a:avLst/>
          </a:prstGeom>
          <a:solidFill>
            <a:schemeClr val="accent6">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2400" b="1" dirty="0">
                <a:solidFill>
                  <a:schemeClr val="bg1"/>
                </a:solidFill>
                <a:effectLst>
                  <a:outerShdw blurRad="38100" dist="38100" dir="2700000" algn="tl">
                    <a:srgbClr val="000000">
                      <a:alpha val="43137"/>
                    </a:srgbClr>
                  </a:outerShdw>
                </a:effectLst>
              </a:rPr>
              <a:t>Basic</a:t>
            </a:r>
            <a:endParaRPr lang="de-CH" b="1" dirty="0">
              <a:solidFill>
                <a:schemeClr val="bg1"/>
              </a:solidFill>
              <a:effectLst>
                <a:outerShdw blurRad="38100" dist="38100" dir="2700000" algn="tl">
                  <a:srgbClr val="000000">
                    <a:alpha val="43137"/>
                  </a:srgbClr>
                </a:outerShdw>
              </a:effectLst>
            </a:endParaRPr>
          </a:p>
          <a:p>
            <a:pPr algn="ctr"/>
            <a:r>
              <a:rPr lang="de-CH" sz="1200">
                <a:solidFill>
                  <a:schemeClr val="bg1"/>
                </a:solidFill>
                <a:effectLst>
                  <a:outerShdw blurRad="38100" dist="38100" dir="2700000" algn="tl">
                    <a:srgbClr val="000000">
                      <a:alpha val="43137"/>
                    </a:srgbClr>
                  </a:outerShdw>
                </a:effectLst>
              </a:rPr>
              <a:t>(</a:t>
            </a:r>
            <a:r>
              <a:rPr lang="fr-CH" sz="1200">
                <a:solidFill>
                  <a:schemeClr val="bg1"/>
                </a:solidFill>
                <a:effectLst>
                  <a:outerShdw blurRad="38100" dist="38100" dir="2700000" algn="tl">
                    <a:srgbClr val="000000">
                      <a:alpha val="43137"/>
                    </a:srgbClr>
                  </a:outerShdw>
                </a:effectLst>
              </a:rPr>
              <a:t>Prendre en compte les aspects physiques et spécifiques du média</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13" name="Rechteck 12">
            <a:extLst>
              <a:ext uri="{FF2B5EF4-FFF2-40B4-BE49-F238E27FC236}">
                <a16:creationId xmlns:a16="http://schemas.microsoft.com/office/drawing/2014/main" id="{F4AFAC7C-3473-414B-B067-CF2CD37D94B8}"/>
              </a:ext>
            </a:extLst>
          </p:cNvPr>
          <p:cNvSpPr/>
          <p:nvPr/>
        </p:nvSpPr>
        <p:spPr>
          <a:xfrm>
            <a:off x="3275854" y="1491630"/>
            <a:ext cx="2592288" cy="3240360"/>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2400" b="1" dirty="0" err="1">
                <a:solidFill>
                  <a:schemeClr val="bg1"/>
                </a:solidFill>
                <a:effectLst>
                  <a:outerShdw blurRad="38100" dist="38100" dir="2700000" algn="tl">
                    <a:srgbClr val="000000">
                      <a:alpha val="43137"/>
                    </a:srgbClr>
                  </a:outerShdw>
                </a:effectLst>
              </a:rPr>
              <a:t>Advanced</a:t>
            </a:r>
            <a:r>
              <a:rPr lang="de-CH" dirty="0">
                <a:solidFill>
                  <a:schemeClr val="bg1"/>
                </a:solidFill>
                <a:effectLst>
                  <a:outerShdw blurRad="38100" dist="38100" dir="2700000" algn="tl">
                    <a:srgbClr val="000000">
                      <a:alpha val="43137"/>
                    </a:srgbClr>
                  </a:outerShdw>
                </a:effectLst>
              </a:rPr>
              <a:t> </a:t>
            </a:r>
          </a:p>
          <a:p>
            <a:pPr algn="ctr"/>
            <a:r>
              <a:rPr lang="de-CH" sz="1200">
                <a:solidFill>
                  <a:schemeClr val="bg1"/>
                </a:solidFill>
                <a:effectLst>
                  <a:outerShdw blurRad="38100" dist="38100" dir="2700000" algn="tl">
                    <a:srgbClr val="000000">
                      <a:alpha val="43137"/>
                    </a:srgbClr>
                  </a:outerShdw>
                </a:effectLst>
              </a:rPr>
              <a:t>(</a:t>
            </a:r>
            <a:r>
              <a:rPr lang="fr-CH" sz="1200">
                <a:solidFill>
                  <a:schemeClr val="bg1"/>
                </a:solidFill>
                <a:effectLst>
                  <a:outerShdw blurRad="38100" dist="38100" dir="2700000" algn="tl">
                    <a:srgbClr val="000000">
                      <a:alpha val="43137"/>
                    </a:srgbClr>
                  </a:outerShdw>
                </a:effectLst>
              </a:rPr>
              <a:t>Utiliser les aspects cognitifs pour gérer la perception &amp; l'attention</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14" name="Rechteck 13">
            <a:extLst>
              <a:ext uri="{FF2B5EF4-FFF2-40B4-BE49-F238E27FC236}">
                <a16:creationId xmlns:a16="http://schemas.microsoft.com/office/drawing/2014/main" id="{08A0F4BF-CEDA-482D-B95C-BB03948F47BF}"/>
              </a:ext>
            </a:extLst>
          </p:cNvPr>
          <p:cNvSpPr/>
          <p:nvPr/>
        </p:nvSpPr>
        <p:spPr>
          <a:xfrm>
            <a:off x="6228184" y="1494339"/>
            <a:ext cx="2592288" cy="3240360"/>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2400" b="1" dirty="0">
                <a:solidFill>
                  <a:schemeClr val="bg1"/>
                </a:solidFill>
                <a:effectLst>
                  <a:outerShdw blurRad="38100" dist="38100" dir="2700000" algn="tl">
                    <a:srgbClr val="000000">
                      <a:alpha val="43137"/>
                    </a:srgbClr>
                  </a:outerShdw>
                </a:effectLst>
              </a:rPr>
              <a:t>Expert</a:t>
            </a:r>
            <a:r>
              <a:rPr lang="de-CH" dirty="0">
                <a:solidFill>
                  <a:schemeClr val="bg1"/>
                </a:solidFill>
                <a:effectLst>
                  <a:outerShdw blurRad="38100" dist="38100" dir="2700000" algn="tl">
                    <a:srgbClr val="000000">
                      <a:alpha val="43137"/>
                    </a:srgbClr>
                  </a:outerShdw>
                </a:effectLst>
              </a:rPr>
              <a:t> </a:t>
            </a:r>
          </a:p>
          <a:p>
            <a:pPr algn="ctr"/>
            <a:r>
              <a:rPr lang="de-CH" sz="1200">
                <a:solidFill>
                  <a:schemeClr val="bg1"/>
                </a:solidFill>
                <a:effectLst>
                  <a:outerShdw blurRad="38100" dist="38100" dir="2700000" algn="tl">
                    <a:srgbClr val="000000">
                      <a:alpha val="43137"/>
                    </a:srgbClr>
                  </a:outerShdw>
                </a:effectLst>
              </a:rPr>
              <a:t>(</a:t>
            </a:r>
            <a:r>
              <a:rPr lang="fr-CH" sz="1200">
                <a:solidFill>
                  <a:schemeClr val="bg1"/>
                </a:solidFill>
                <a:effectLst>
                  <a:outerShdw blurRad="38100" dist="38100" dir="2700000" algn="tl">
                    <a:srgbClr val="000000">
                      <a:alpha val="43137"/>
                    </a:srgbClr>
                  </a:outerShdw>
                </a:effectLst>
              </a:rPr>
              <a:t>Intégrer les aspects cognitifs du traitement des informations et de l'apprentissage</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36" name="Rechtwinkliges Dreieck 35">
            <a:extLst>
              <a:ext uri="{FF2B5EF4-FFF2-40B4-BE49-F238E27FC236}">
                <a16:creationId xmlns:a16="http://schemas.microsoft.com/office/drawing/2014/main" id="{9FC7C250-AE9F-416E-B8BE-19B02B0C9C5F}"/>
              </a:ext>
            </a:extLst>
          </p:cNvPr>
          <p:cNvSpPr/>
          <p:nvPr/>
        </p:nvSpPr>
        <p:spPr>
          <a:xfrm rot="16200000">
            <a:off x="1883587"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2C801F89-7FCD-4190-A76E-4E9ACD67AF94}"/>
              </a:ext>
            </a:extLst>
          </p:cNvPr>
          <p:cNvSpPr/>
          <p:nvPr/>
        </p:nvSpPr>
        <p:spPr>
          <a:xfrm>
            <a:off x="2408919"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0" name="Rechteck 19">
            <a:extLst>
              <a:ext uri="{FF2B5EF4-FFF2-40B4-BE49-F238E27FC236}">
                <a16:creationId xmlns:a16="http://schemas.microsoft.com/office/drawing/2014/main" id="{4151CEB3-2E90-4A8A-9EB9-E04FD9F5010D}"/>
              </a:ext>
            </a:extLst>
          </p:cNvPr>
          <p:cNvSpPr/>
          <p:nvPr/>
        </p:nvSpPr>
        <p:spPr>
          <a:xfrm>
            <a:off x="2561319" y="4155926"/>
            <a:ext cx="112246" cy="489871"/>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Rechteck 20">
            <a:extLst>
              <a:ext uri="{FF2B5EF4-FFF2-40B4-BE49-F238E27FC236}">
                <a16:creationId xmlns:a16="http://schemas.microsoft.com/office/drawing/2014/main" id="{C320F739-828F-4F5C-BE3C-4B11792A8366}"/>
              </a:ext>
            </a:extLst>
          </p:cNvPr>
          <p:cNvSpPr/>
          <p:nvPr/>
        </p:nvSpPr>
        <p:spPr>
          <a:xfrm>
            <a:off x="2713719"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7" name="Rechtwinkliges Dreieck 36">
            <a:extLst>
              <a:ext uri="{FF2B5EF4-FFF2-40B4-BE49-F238E27FC236}">
                <a16:creationId xmlns:a16="http://schemas.microsoft.com/office/drawing/2014/main" id="{67B5A091-8808-49B7-BF18-CF050ABEDCF6}"/>
              </a:ext>
            </a:extLst>
          </p:cNvPr>
          <p:cNvSpPr/>
          <p:nvPr/>
        </p:nvSpPr>
        <p:spPr>
          <a:xfrm rot="16200000">
            <a:off x="4835914"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5" name="Rechteck 24">
            <a:extLst>
              <a:ext uri="{FF2B5EF4-FFF2-40B4-BE49-F238E27FC236}">
                <a16:creationId xmlns:a16="http://schemas.microsoft.com/office/drawing/2014/main" id="{EF282E82-2287-4068-BFAA-4599F87CEF99}"/>
              </a:ext>
            </a:extLst>
          </p:cNvPr>
          <p:cNvSpPr/>
          <p:nvPr/>
        </p:nvSpPr>
        <p:spPr>
          <a:xfrm>
            <a:off x="537336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6" name="Rechteck 25">
            <a:extLst>
              <a:ext uri="{FF2B5EF4-FFF2-40B4-BE49-F238E27FC236}">
                <a16:creationId xmlns:a16="http://schemas.microsoft.com/office/drawing/2014/main" id="{9C499279-1309-49B8-88A6-F8F3B9201462}"/>
              </a:ext>
            </a:extLst>
          </p:cNvPr>
          <p:cNvSpPr/>
          <p:nvPr/>
        </p:nvSpPr>
        <p:spPr>
          <a:xfrm>
            <a:off x="552576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8" name="Rechtwinkliges Dreieck 37">
            <a:extLst>
              <a:ext uri="{FF2B5EF4-FFF2-40B4-BE49-F238E27FC236}">
                <a16:creationId xmlns:a16="http://schemas.microsoft.com/office/drawing/2014/main" id="{7C059DD8-7804-4CF4-8850-67DA2E5191F7}"/>
              </a:ext>
            </a:extLst>
          </p:cNvPr>
          <p:cNvSpPr/>
          <p:nvPr/>
        </p:nvSpPr>
        <p:spPr>
          <a:xfrm rot="16200000">
            <a:off x="7788244" y="3705071"/>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7" name="Rechteck 26">
            <a:extLst>
              <a:ext uri="{FF2B5EF4-FFF2-40B4-BE49-F238E27FC236}">
                <a16:creationId xmlns:a16="http://schemas.microsoft.com/office/drawing/2014/main" id="{A5FF884A-15DD-40E9-BDB1-F290F8ED8F9F}"/>
              </a:ext>
            </a:extLst>
          </p:cNvPr>
          <p:cNvSpPr/>
          <p:nvPr/>
        </p:nvSpPr>
        <p:spPr>
          <a:xfrm>
            <a:off x="5678163"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8" name="Rechteck 27">
            <a:extLst>
              <a:ext uri="{FF2B5EF4-FFF2-40B4-BE49-F238E27FC236}">
                <a16:creationId xmlns:a16="http://schemas.microsoft.com/office/drawing/2014/main" id="{C82271A8-5AFA-4EC6-B02E-8B3BC33F7E35}"/>
              </a:ext>
            </a:extLst>
          </p:cNvPr>
          <p:cNvSpPr/>
          <p:nvPr/>
        </p:nvSpPr>
        <p:spPr>
          <a:xfrm>
            <a:off x="829695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9" name="Rechteck 28">
            <a:extLst>
              <a:ext uri="{FF2B5EF4-FFF2-40B4-BE49-F238E27FC236}">
                <a16:creationId xmlns:a16="http://schemas.microsoft.com/office/drawing/2014/main" id="{9ABD592F-EADD-4412-8ECE-C41588885993}"/>
              </a:ext>
            </a:extLst>
          </p:cNvPr>
          <p:cNvSpPr/>
          <p:nvPr/>
        </p:nvSpPr>
        <p:spPr>
          <a:xfrm>
            <a:off x="844935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1" name="Rechteck 30">
            <a:extLst>
              <a:ext uri="{FF2B5EF4-FFF2-40B4-BE49-F238E27FC236}">
                <a16:creationId xmlns:a16="http://schemas.microsoft.com/office/drawing/2014/main" id="{964070D7-591C-4C31-8819-D3D84EF29118}"/>
              </a:ext>
            </a:extLst>
          </p:cNvPr>
          <p:cNvSpPr/>
          <p:nvPr/>
        </p:nvSpPr>
        <p:spPr>
          <a:xfrm>
            <a:off x="8601753" y="4011910"/>
            <a:ext cx="112246" cy="633887"/>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30" name="Rechteck 29">
            <a:extLst>
              <a:ext uri="{FF2B5EF4-FFF2-40B4-BE49-F238E27FC236}">
                <a16:creationId xmlns:a16="http://schemas.microsoft.com/office/drawing/2014/main" id="{EF6CB9DC-E49B-44AF-AC3E-2376DAC7538B}"/>
              </a:ext>
            </a:extLst>
          </p:cNvPr>
          <p:cNvSpPr/>
          <p:nvPr/>
        </p:nvSpPr>
        <p:spPr>
          <a:xfrm>
            <a:off x="3210452" y="1441509"/>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4" name="Grafik 3">
            <a:extLst>
              <a:ext uri="{FF2B5EF4-FFF2-40B4-BE49-F238E27FC236}">
                <a16:creationId xmlns:a16="http://schemas.microsoft.com/office/drawing/2014/main" id="{70D9A91A-B393-4462-A239-936F971ECE4A}"/>
              </a:ext>
            </a:extLst>
          </p:cNvPr>
          <p:cNvPicPr>
            <a:picLocks noChangeAspect="1"/>
          </p:cNvPicPr>
          <p:nvPr/>
        </p:nvPicPr>
        <p:blipFill>
          <a:blip r:embed="rId3"/>
          <a:stretch>
            <a:fillRect/>
          </a:stretch>
        </p:blipFill>
        <p:spPr>
          <a:xfrm>
            <a:off x="2143814" y="4354804"/>
            <a:ext cx="318385" cy="581985"/>
          </a:xfrm>
          <a:prstGeom prst="rect">
            <a:avLst/>
          </a:prstGeom>
        </p:spPr>
      </p:pic>
      <p:sp>
        <p:nvSpPr>
          <p:cNvPr id="32" name="Rechteck 31">
            <a:extLst>
              <a:ext uri="{FF2B5EF4-FFF2-40B4-BE49-F238E27FC236}">
                <a16:creationId xmlns:a16="http://schemas.microsoft.com/office/drawing/2014/main" id="{736AA567-6695-464D-A33B-57E55BC2EBD7}"/>
              </a:ext>
            </a:extLst>
          </p:cNvPr>
          <p:cNvSpPr/>
          <p:nvPr/>
        </p:nvSpPr>
        <p:spPr>
          <a:xfrm>
            <a:off x="6177226" y="1430775"/>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Tree>
    <p:extLst>
      <p:ext uri="{BB962C8B-B14F-4D97-AF65-F5344CB8AC3E}">
        <p14:creationId xmlns:p14="http://schemas.microsoft.com/office/powerpoint/2010/main" val="112523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Règle 5</a:t>
            </a:r>
            <a:br>
              <a:rPr lang="de-DE"/>
            </a:br>
            <a:r>
              <a:rPr lang="de-CH"/>
              <a:t>Effets de contraste</a:t>
            </a:r>
            <a:endParaRPr lang="de-DE" dirty="0"/>
          </a:p>
        </p:txBody>
      </p:sp>
    </p:spTree>
    <p:extLst>
      <p:ext uri="{BB962C8B-B14F-4D97-AF65-F5344CB8AC3E}">
        <p14:creationId xmlns:p14="http://schemas.microsoft.com/office/powerpoint/2010/main" val="124264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27" name="Grafik 26">
            <a:extLst>
              <a:ext uri="{FF2B5EF4-FFF2-40B4-BE49-F238E27FC236}">
                <a16:creationId xmlns:a16="http://schemas.microsoft.com/office/drawing/2014/main" id="{296C9875-2588-4479-B62C-B5CD6BE789B3}"/>
              </a:ext>
            </a:extLst>
          </p:cNvPr>
          <p:cNvPicPr>
            <a:picLocks noChangeAspect="1"/>
          </p:cNvPicPr>
          <p:nvPr/>
        </p:nvPicPr>
        <p:blipFill rotWithShape="1">
          <a:blip r:embed="rId3"/>
          <a:srcRect l="1431" t="29804" r="75660" b="40438"/>
          <a:stretch/>
        </p:blipFill>
        <p:spPr>
          <a:xfrm>
            <a:off x="6096934" y="1226732"/>
            <a:ext cx="1939126" cy="2551220"/>
          </a:xfrm>
          <a:prstGeom prst="rect">
            <a:avLst/>
          </a:prstGeom>
        </p:spPr>
      </p:pic>
      <p:pic>
        <p:nvPicPr>
          <p:cNvPr id="4" name="Grafik 3">
            <a:extLst>
              <a:ext uri="{FF2B5EF4-FFF2-40B4-BE49-F238E27FC236}">
                <a16:creationId xmlns:a16="http://schemas.microsoft.com/office/drawing/2014/main" id="{0460C4D8-AF1B-4F65-B056-773AB110CED5}"/>
              </a:ext>
            </a:extLst>
          </p:cNvPr>
          <p:cNvPicPr>
            <a:picLocks noChangeAspect="1"/>
          </p:cNvPicPr>
          <p:nvPr/>
        </p:nvPicPr>
        <p:blipFill rotWithShape="1">
          <a:blip r:embed="rId3"/>
          <a:srcRect r="81196" b="70252"/>
          <a:stretch/>
        </p:blipFill>
        <p:spPr>
          <a:xfrm>
            <a:off x="3983343" y="1271959"/>
            <a:ext cx="1838678" cy="2946134"/>
          </a:xfrm>
          <a:prstGeom prst="rect">
            <a:avLst/>
          </a:prstGeom>
        </p:spPr>
      </p:pic>
      <p:pic>
        <p:nvPicPr>
          <p:cNvPr id="20" name="Grafik 19" descr="Ein Bild, das Text, Pflanze, Blatt enthält.&#10;&#10;Automatisch generierte Beschreibung">
            <a:extLst>
              <a:ext uri="{FF2B5EF4-FFF2-40B4-BE49-F238E27FC236}">
                <a16:creationId xmlns:a16="http://schemas.microsoft.com/office/drawing/2014/main" id="{95C59435-F8FB-4A00-8740-B9C09A25D6F4}"/>
              </a:ext>
            </a:extLst>
          </p:cNvPr>
          <p:cNvPicPr>
            <a:picLocks noChangeAspect="1"/>
          </p:cNvPicPr>
          <p:nvPr/>
        </p:nvPicPr>
        <p:blipFill rotWithShape="1">
          <a:blip r:embed="rId4"/>
          <a:srcRect t="57179"/>
          <a:stretch/>
        </p:blipFill>
        <p:spPr>
          <a:xfrm>
            <a:off x="4820250" y="3252413"/>
            <a:ext cx="4318286" cy="698441"/>
          </a:xfrm>
          <a:prstGeom prst="rect">
            <a:avLst/>
          </a:prstGeom>
        </p:spPr>
      </p:pic>
      <p:pic>
        <p:nvPicPr>
          <p:cNvPr id="21" name="Picture 2" descr="꽃 - 무료 자연개 아이콘">
            <a:extLst>
              <a:ext uri="{FF2B5EF4-FFF2-40B4-BE49-F238E27FC236}">
                <a16:creationId xmlns:a16="http://schemas.microsoft.com/office/drawing/2014/main" id="{C8CA648C-DDAA-42AD-A5AD-3CCCE022A4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6110" y="3326976"/>
            <a:ext cx="278160" cy="278160"/>
          </a:xfrm>
          <a:prstGeom prst="rect">
            <a:avLst/>
          </a:prstGeom>
          <a:noFill/>
          <a:extLst>
            <a:ext uri="{909E8E84-426E-40DD-AFC4-6F175D3DCCD1}">
              <a14:hiddenFill xmlns:a14="http://schemas.microsoft.com/office/drawing/2010/main">
                <a:solidFill>
                  <a:srgbClr val="FFFFFF"/>
                </a:solidFill>
              </a14:hiddenFill>
            </a:ext>
          </a:extLst>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Effets de contraste</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latin typeface="Arial"/>
                <a:ea typeface="+mj-ea"/>
                <a:cs typeface="Arial"/>
              </a:rPr>
              <a:t>Les couleurs et les contrastes augmentent la présence et leur impact à distance</a:t>
            </a:r>
            <a:endParaRPr lang="de-CH" dirty="0"/>
          </a:p>
        </p:txBody>
      </p:sp>
      <p:sp>
        <p:nvSpPr>
          <p:cNvPr id="13" name="Textfeld 12">
            <a:extLst>
              <a:ext uri="{FF2B5EF4-FFF2-40B4-BE49-F238E27FC236}">
                <a16:creationId xmlns:a16="http://schemas.microsoft.com/office/drawing/2014/main" id="{A5C0385C-E553-4CBD-8BEF-F353C7EC9584}"/>
              </a:ext>
            </a:extLst>
          </p:cNvPr>
          <p:cNvSpPr txBox="1"/>
          <p:nvPr/>
        </p:nvSpPr>
        <p:spPr>
          <a:xfrm>
            <a:off x="5292080" y="1071351"/>
            <a:ext cx="1410775" cy="629562"/>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Contraste faible, p. ex. en interaction avec la nature et l'environnement</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Textfeld 13">
            <a:extLst>
              <a:ext uri="{FF2B5EF4-FFF2-40B4-BE49-F238E27FC236}">
                <a16:creationId xmlns:a16="http://schemas.microsoft.com/office/drawing/2014/main" id="{1880BEEF-9F30-4E95-A555-8D076DACCBDD}"/>
              </a:ext>
            </a:extLst>
          </p:cNvPr>
          <p:cNvSpPr txBox="1"/>
          <p:nvPr/>
        </p:nvSpPr>
        <p:spPr>
          <a:xfrm>
            <a:off x="7032004" y="1079699"/>
            <a:ext cx="162018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Un contraste fort pour une grande attention</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L-Form 24">
            <a:extLst>
              <a:ext uri="{FF2B5EF4-FFF2-40B4-BE49-F238E27FC236}">
                <a16:creationId xmlns:a16="http://schemas.microsoft.com/office/drawing/2014/main" id="{CBB82FC6-CA03-4962-A766-33371EAF1CAE}"/>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0" name="Grafik 29">
            <a:extLst>
              <a:ext uri="{FF2B5EF4-FFF2-40B4-BE49-F238E27FC236}">
                <a16:creationId xmlns:a16="http://schemas.microsoft.com/office/drawing/2014/main" id="{44F11D09-1F44-4446-9FC7-257F2688137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45" name="Grafik 44" descr="Ein Bild, das Text, Toilettenartikel, drinnen, kosmetisch enthält.&#10;&#10;Automatisch generierte Beschreibung">
            <a:extLst>
              <a:ext uri="{FF2B5EF4-FFF2-40B4-BE49-F238E27FC236}">
                <a16:creationId xmlns:a16="http://schemas.microsoft.com/office/drawing/2014/main" id="{89389D43-CD75-44F5-95A3-E905D92BC8DF}"/>
              </a:ext>
            </a:extLst>
          </p:cNvPr>
          <p:cNvPicPr>
            <a:picLocks noChangeAspect="1"/>
          </p:cNvPicPr>
          <p:nvPr/>
        </p:nvPicPr>
        <p:blipFill>
          <a:blip r:embed="rId7"/>
          <a:stretch>
            <a:fillRect/>
          </a:stretch>
        </p:blipFill>
        <p:spPr>
          <a:xfrm>
            <a:off x="7246824" y="1929776"/>
            <a:ext cx="1218574" cy="1779662"/>
          </a:xfrm>
          <a:prstGeom prst="rect">
            <a:avLst/>
          </a:prstGeom>
        </p:spPr>
      </p:pic>
      <p:pic>
        <p:nvPicPr>
          <p:cNvPr id="49" name="Grafik 48" descr="Ein Bild, das Text, Toilettenartikel, kosmetisch enthält.&#10;&#10;Automatisch generierte Beschreibung">
            <a:extLst>
              <a:ext uri="{FF2B5EF4-FFF2-40B4-BE49-F238E27FC236}">
                <a16:creationId xmlns:a16="http://schemas.microsoft.com/office/drawing/2014/main" id="{BEF8F232-4B49-4971-8AFA-DDE772CBBF24}"/>
              </a:ext>
            </a:extLst>
          </p:cNvPr>
          <p:cNvPicPr>
            <a:picLocks noChangeAspect="1"/>
          </p:cNvPicPr>
          <p:nvPr/>
        </p:nvPicPr>
        <p:blipFill>
          <a:blip r:embed="rId8"/>
          <a:stretch>
            <a:fillRect/>
          </a:stretch>
        </p:blipFill>
        <p:spPr>
          <a:xfrm>
            <a:off x="5380173" y="1925427"/>
            <a:ext cx="1213876" cy="1772801"/>
          </a:xfrm>
          <a:prstGeom prst="rect">
            <a:avLst/>
          </a:prstGeom>
        </p:spPr>
      </p:pic>
      <p:pic>
        <p:nvPicPr>
          <p:cNvPr id="28" name="Grafik 27">
            <a:extLst>
              <a:ext uri="{FF2B5EF4-FFF2-40B4-BE49-F238E27FC236}">
                <a16:creationId xmlns:a16="http://schemas.microsoft.com/office/drawing/2014/main" id="{BBD54CDA-2B2D-4952-BDFE-1EB8F5058488}"/>
              </a:ext>
            </a:extLst>
          </p:cNvPr>
          <p:cNvPicPr>
            <a:picLocks noChangeAspect="1"/>
          </p:cNvPicPr>
          <p:nvPr/>
        </p:nvPicPr>
        <p:blipFill rotWithShape="1">
          <a:blip r:embed="rId3"/>
          <a:srcRect l="82760" b="71859"/>
          <a:stretch/>
        </p:blipFill>
        <p:spPr>
          <a:xfrm>
            <a:off x="-16722" y="1131590"/>
            <a:ext cx="2025802" cy="3349261"/>
          </a:xfrm>
          <a:prstGeom prst="rect">
            <a:avLst/>
          </a:prstGeom>
        </p:spPr>
      </p:pic>
      <p:pic>
        <p:nvPicPr>
          <p:cNvPr id="22" name="Grafik 21" descr="Ein Bild, das Auto enthält.&#10;&#10;Automatisch generierte Beschreibung">
            <a:extLst>
              <a:ext uri="{FF2B5EF4-FFF2-40B4-BE49-F238E27FC236}">
                <a16:creationId xmlns:a16="http://schemas.microsoft.com/office/drawing/2014/main" id="{82E03457-56DB-46FD-86F8-FC5DAB0CCF70}"/>
              </a:ext>
            </a:extLst>
          </p:cNvPr>
          <p:cNvPicPr>
            <a:picLocks noChangeAspect="1"/>
          </p:cNvPicPr>
          <p:nvPr/>
        </p:nvPicPr>
        <p:blipFill rotWithShape="1">
          <a:blip r:embed="rId9"/>
          <a:srcRect r="16287"/>
          <a:stretch/>
        </p:blipFill>
        <p:spPr>
          <a:xfrm flipH="1">
            <a:off x="-5465" y="2795010"/>
            <a:ext cx="3490459" cy="2047424"/>
          </a:xfrm>
          <a:prstGeom prst="rect">
            <a:avLst/>
          </a:prstGeom>
        </p:spPr>
      </p:pic>
    </p:spTree>
    <p:extLst>
      <p:ext uri="{BB962C8B-B14F-4D97-AF65-F5344CB8AC3E}">
        <p14:creationId xmlns:p14="http://schemas.microsoft.com/office/powerpoint/2010/main" val="918707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Effets de contraste</a:t>
            </a:r>
            <a:endParaRPr lang="de-CH" sz="1400"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4"/>
            <a:ext cx="3749888" cy="306442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Le contraste fait la différence</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Les meilleures affiches se distinguent par des couleurs attractives</a:t>
            </a:r>
            <a:r>
              <a:rPr kumimoji="0" lang="de-DE" sz="1200" b="0" i="0" u="none" strike="noStrike" kern="1200" cap="none" spc="0" normalizeH="0" baseline="0" noProof="0">
                <a:ln>
                  <a:noFill/>
                </a:ln>
                <a:solidFill>
                  <a:srgbClr val="6D001D"/>
                </a:solidFill>
                <a:effectLst/>
                <a:uLnTx/>
                <a:uFillTx/>
                <a:latin typeface="Arial"/>
                <a:ea typeface="+mn-ea"/>
                <a:cs typeface="+mn-cs"/>
              </a:rPr>
              <a:t>.</a:t>
            </a: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Les couleurs et les contrastes apportent des accents visuels. Une affiche claire et colorée attire davantage l'attention qu'une affiche aux couleurs pâles ou sombres. Si les couleurs se ressemblent trop, il peut être difficile de distinguer les détails lorsque l'on est en mouvement.</a:t>
            </a: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000" b="1">
                <a:latin typeface="Arial"/>
              </a:rPr>
              <a:t>Recommandation : </a:t>
            </a:r>
            <a:r>
              <a:rPr lang="fr-CH" sz="1000">
                <a:latin typeface="Arial"/>
              </a:rPr>
              <a:t>veillez au bon contraste afin que les éléments souhaités, par exemple le texte, attirent immédiatement le regard. Tenez aussi compte de l'environnement et de la saison : en hiver, il fait gris, au printemps, tout est vert. Par conséquent, pensez non seulement au contraste avec l'environnement, mais également, de l'effet de contraste sur le support publicitaire. Évitez toutefois de "surcharger" les couleurs et les contrastes. Cela peut vite paraître trop coloré et trop voyant.</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Rechteck 14">
            <a:extLst>
              <a:ext uri="{FF2B5EF4-FFF2-40B4-BE49-F238E27FC236}">
                <a16:creationId xmlns:a16="http://schemas.microsoft.com/office/drawing/2014/main" id="{5160F0F8-79BC-46C7-8327-7DB475BC95CB}"/>
              </a:ext>
            </a:extLst>
          </p:cNvPr>
          <p:cNvSpPr/>
          <p:nvPr/>
        </p:nvSpPr>
        <p:spPr>
          <a:xfrm>
            <a:off x="4499992" y="1317003"/>
            <a:ext cx="828000" cy="82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6" name="Ellipse 15">
            <a:extLst>
              <a:ext uri="{FF2B5EF4-FFF2-40B4-BE49-F238E27FC236}">
                <a16:creationId xmlns:a16="http://schemas.microsoft.com/office/drawing/2014/main" id="{73D7FD3C-6FFA-464A-82A8-07EB08C1F599}"/>
              </a:ext>
            </a:extLst>
          </p:cNvPr>
          <p:cNvSpPr/>
          <p:nvPr/>
        </p:nvSpPr>
        <p:spPr>
          <a:xfrm>
            <a:off x="4625992" y="1443003"/>
            <a:ext cx="576000" cy="57600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C6F1E2E2-AD24-4698-858F-A1E1F219E939}"/>
              </a:ext>
            </a:extLst>
          </p:cNvPr>
          <p:cNvSpPr/>
          <p:nvPr/>
        </p:nvSpPr>
        <p:spPr>
          <a:xfrm>
            <a:off x="4499992" y="2332192"/>
            <a:ext cx="828000" cy="82800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9" name="Ellipse 18">
            <a:extLst>
              <a:ext uri="{FF2B5EF4-FFF2-40B4-BE49-F238E27FC236}">
                <a16:creationId xmlns:a16="http://schemas.microsoft.com/office/drawing/2014/main" id="{48D3B6F7-76DA-44B7-A074-7929C597532D}"/>
              </a:ext>
            </a:extLst>
          </p:cNvPr>
          <p:cNvSpPr/>
          <p:nvPr/>
        </p:nvSpPr>
        <p:spPr>
          <a:xfrm>
            <a:off x="4625992" y="2458192"/>
            <a:ext cx="576000" cy="576000"/>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0" name="Rechteck 19">
            <a:extLst>
              <a:ext uri="{FF2B5EF4-FFF2-40B4-BE49-F238E27FC236}">
                <a16:creationId xmlns:a16="http://schemas.microsoft.com/office/drawing/2014/main" id="{05FFA47F-E399-487D-9597-B360FF345DD2}"/>
              </a:ext>
            </a:extLst>
          </p:cNvPr>
          <p:cNvSpPr/>
          <p:nvPr/>
        </p:nvSpPr>
        <p:spPr>
          <a:xfrm>
            <a:off x="4499992" y="3347381"/>
            <a:ext cx="828000" cy="828000"/>
          </a:xfrm>
          <a:prstGeom prst="rect">
            <a:avLst/>
          </a:prstGeom>
          <a:solidFill>
            <a:srgbClr val="C808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Ellipse 20">
            <a:extLst>
              <a:ext uri="{FF2B5EF4-FFF2-40B4-BE49-F238E27FC236}">
                <a16:creationId xmlns:a16="http://schemas.microsoft.com/office/drawing/2014/main" id="{9341986D-4FC0-45CE-9F0F-4129068C9EB4}"/>
              </a:ext>
            </a:extLst>
          </p:cNvPr>
          <p:cNvSpPr/>
          <p:nvPr/>
        </p:nvSpPr>
        <p:spPr>
          <a:xfrm>
            <a:off x="4625992" y="3473381"/>
            <a:ext cx="576000" cy="576000"/>
          </a:xfrm>
          <a:prstGeom prst="ellips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2" name="Textfeld 21">
            <a:extLst>
              <a:ext uri="{FF2B5EF4-FFF2-40B4-BE49-F238E27FC236}">
                <a16:creationId xmlns:a16="http://schemas.microsoft.com/office/drawing/2014/main" id="{52B04E70-34E2-4A09-951C-7DA0806A1937}"/>
              </a:ext>
            </a:extLst>
          </p:cNvPr>
          <p:cNvSpPr txBox="1"/>
          <p:nvPr/>
        </p:nvSpPr>
        <p:spPr>
          <a:xfrm>
            <a:off x="5433677" y="1307036"/>
            <a:ext cx="3458803" cy="972016"/>
          </a:xfrm>
          <a:prstGeom prst="rect">
            <a:avLst/>
          </a:prstGeom>
          <a:noFill/>
        </p:spPr>
        <p:txBody>
          <a:bodyPr wrap="square" lIns="0" tIns="0" rIns="0" bIns="0" rtlCol="0">
            <a:noAutofit/>
          </a:bodyPr>
          <a:lstStyle/>
          <a:p>
            <a:r>
              <a:rPr lang="de-CH" sz="1000" b="1">
                <a:solidFill>
                  <a:schemeClr val="accent6"/>
                </a:solidFill>
              </a:rPr>
              <a:t>Contraste de qualité</a:t>
            </a:r>
            <a:endParaRPr lang="de-CH" sz="1000" b="1" dirty="0">
              <a:solidFill>
                <a:schemeClr val="accent6"/>
              </a:solidFill>
            </a:endParaRPr>
          </a:p>
          <a:p>
            <a:pPr algn="l"/>
            <a:r>
              <a:rPr lang="fr-CH" sz="900" b="0" i="0" u="none" strike="noStrike" baseline="0"/>
              <a:t>Le contraste de qualité donne - comme son nom l'indique - un meilleur effet. Essayez de combiner une couleur primaire ou secondaire vive avec une couleur dégradée, c'est-à-dire plus nuancée, de la même teinte. Par exemple, l'orange avec le brun rouge, le turquoise avec le vert mousse ou le rouge avec le rose.</a:t>
            </a:r>
            <a:endParaRPr lang="de-CH" sz="900" dirty="0" err="1"/>
          </a:p>
        </p:txBody>
      </p:sp>
      <p:sp>
        <p:nvSpPr>
          <p:cNvPr id="23" name="Textfeld 22">
            <a:extLst>
              <a:ext uri="{FF2B5EF4-FFF2-40B4-BE49-F238E27FC236}">
                <a16:creationId xmlns:a16="http://schemas.microsoft.com/office/drawing/2014/main" id="{C6DFFCD2-21DE-4380-9C1B-67BEC772BA12}"/>
              </a:ext>
            </a:extLst>
          </p:cNvPr>
          <p:cNvSpPr txBox="1"/>
          <p:nvPr/>
        </p:nvSpPr>
        <p:spPr>
          <a:xfrm>
            <a:off x="5433677" y="2317481"/>
            <a:ext cx="3458803" cy="972016"/>
          </a:xfrm>
          <a:prstGeom prst="rect">
            <a:avLst/>
          </a:prstGeom>
          <a:noFill/>
        </p:spPr>
        <p:txBody>
          <a:bodyPr wrap="square" lIns="0" tIns="0" rIns="0" bIns="0" rtlCol="0">
            <a:noAutofit/>
          </a:bodyPr>
          <a:lstStyle/>
          <a:p>
            <a:r>
              <a:rPr lang="fr-CH" sz="1000" b="1">
                <a:solidFill>
                  <a:schemeClr val="accent6"/>
                </a:solidFill>
              </a:rPr>
              <a:t>Contraste des couleurs entre elles</a:t>
            </a:r>
          </a:p>
          <a:p>
            <a:r>
              <a:rPr lang="fr-CH" sz="900"/>
              <a:t>Le contraste couleur est vif, fort, puissant et décisif - un véritable accroche-regard. Vous pouvez l'obtenir en combinant deux des trois couleurs primaires, soit le bleu avec le jaune, le bleu avec le rouge ou le rouge avec le jaune.</a:t>
            </a:r>
            <a:endParaRPr lang="fr-CH" sz="900" dirty="0"/>
          </a:p>
        </p:txBody>
      </p:sp>
      <p:sp>
        <p:nvSpPr>
          <p:cNvPr id="25" name="Textfeld 24">
            <a:extLst>
              <a:ext uri="{FF2B5EF4-FFF2-40B4-BE49-F238E27FC236}">
                <a16:creationId xmlns:a16="http://schemas.microsoft.com/office/drawing/2014/main" id="{1B6C8049-5640-4927-B331-7FE83C936F51}"/>
              </a:ext>
            </a:extLst>
          </p:cNvPr>
          <p:cNvSpPr txBox="1"/>
          <p:nvPr/>
        </p:nvSpPr>
        <p:spPr>
          <a:xfrm>
            <a:off x="5433677" y="3327926"/>
            <a:ext cx="3458803" cy="972016"/>
          </a:xfrm>
          <a:prstGeom prst="rect">
            <a:avLst/>
          </a:prstGeom>
          <a:noFill/>
        </p:spPr>
        <p:txBody>
          <a:bodyPr wrap="square" lIns="0" tIns="0" rIns="0" bIns="0" rtlCol="0">
            <a:noAutofit/>
          </a:bodyPr>
          <a:lstStyle/>
          <a:p>
            <a:r>
              <a:rPr lang="fr-CH" sz="1000" b="1">
                <a:solidFill>
                  <a:schemeClr val="accent6"/>
                </a:solidFill>
              </a:rPr>
              <a:t>Contraste de complémentarité</a:t>
            </a:r>
          </a:p>
          <a:p>
            <a:r>
              <a:rPr lang="fr-CH" sz="900"/>
              <a:t>Le contraste complémentaire est le contraste le plus marquant. En effet, une couleur primaire est toujours combinée avec la couleur secondaire qui résulte du mélange des deux autres couleurs primaires. Donc le bleu avec l'orange, le jaune avec le violet et le rouge avec le vert. Résultat : les deux couleurs sautent aux yeux.</a:t>
            </a:r>
            <a:endParaRPr lang="de-CH" sz="900" dirty="0" err="1"/>
          </a:p>
        </p:txBody>
      </p:sp>
    </p:spTree>
    <p:extLst>
      <p:ext uri="{BB962C8B-B14F-4D97-AF65-F5344CB8AC3E}">
        <p14:creationId xmlns:p14="http://schemas.microsoft.com/office/powerpoint/2010/main" val="317888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Bonus : Règle 6</a:t>
            </a:r>
            <a:br>
              <a:rPr lang="de-DE"/>
            </a:br>
            <a:r>
              <a:rPr lang="de-DE"/>
              <a:t>Spots d'images animées DOOH</a:t>
            </a:r>
            <a:endParaRPr lang="de-DE" dirty="0"/>
          </a:p>
        </p:txBody>
      </p:sp>
    </p:spTree>
    <p:extLst>
      <p:ext uri="{BB962C8B-B14F-4D97-AF65-F5344CB8AC3E}">
        <p14:creationId xmlns:p14="http://schemas.microsoft.com/office/powerpoint/2010/main" val="1640338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6"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8" name="Grafik 7" descr="Ein Bild, das Text enthält.&#10;&#10;Automatisch generierte Beschreibung">
            <a:extLst>
              <a:ext uri="{FF2B5EF4-FFF2-40B4-BE49-F238E27FC236}">
                <a16:creationId xmlns:a16="http://schemas.microsoft.com/office/drawing/2014/main" id="{8DE43384-45FE-45E1-A0B4-A8DB638EA9EA}"/>
              </a:ext>
            </a:extLst>
          </p:cNvPr>
          <p:cNvPicPr>
            <a:picLocks noChangeAspect="1"/>
          </p:cNvPicPr>
          <p:nvPr/>
        </p:nvPicPr>
        <p:blipFill rotWithShape="1">
          <a:blip r:embed="rId7"/>
          <a:srcRect l="60014" t="36576" b="26863"/>
          <a:stretch/>
        </p:blipFill>
        <p:spPr>
          <a:xfrm>
            <a:off x="-5464" y="1196906"/>
            <a:ext cx="7265676" cy="2728419"/>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Spots d'images animées DOOH</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fr-CH" sz="1400" b="0" i="0" u="none" strike="noStrike" kern="1200" cap="none" spc="0" normalizeH="0" baseline="0" noProof="0">
                <a:ln>
                  <a:noFill/>
                </a:ln>
                <a:solidFill>
                  <a:srgbClr val="C3141E"/>
                </a:solidFill>
                <a:effectLst/>
                <a:uLnTx/>
                <a:uFillTx/>
                <a:latin typeface="Arial"/>
                <a:ea typeface="+mj-ea"/>
                <a:cs typeface="Arial"/>
              </a:rPr>
              <a:t>Les spots numériques Out of Home doivent être efficaces à chaque instant </a:t>
            </a:r>
            <a:endParaRPr lang="de-CH" dirty="0"/>
          </a:p>
        </p:txBody>
      </p:sp>
      <p:sp>
        <p:nvSpPr>
          <p:cNvPr id="23" name="Rechteck 22">
            <a:extLst>
              <a:ext uri="{FF2B5EF4-FFF2-40B4-BE49-F238E27FC236}">
                <a16:creationId xmlns:a16="http://schemas.microsoft.com/office/drawing/2014/main" id="{1819034A-5E07-463D-A33E-1BC6263F1695}"/>
              </a:ext>
            </a:extLst>
          </p:cNvPr>
          <p:cNvSpPr/>
          <p:nvPr/>
        </p:nvSpPr>
        <p:spPr>
          <a:xfrm>
            <a:off x="-5464" y="3992332"/>
            <a:ext cx="9144000" cy="109839"/>
          </a:xfrm>
          <a:prstGeom prst="rect">
            <a:avLst/>
          </a:prstGeom>
          <a:solidFill>
            <a:srgbClr val="FFC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3" name="Textfeld 12">
            <a:extLst>
              <a:ext uri="{FF2B5EF4-FFF2-40B4-BE49-F238E27FC236}">
                <a16:creationId xmlns:a16="http://schemas.microsoft.com/office/drawing/2014/main" id="{A5C0385C-E553-4CBD-8BEF-F353C7EC9584}"/>
              </a:ext>
            </a:extLst>
          </p:cNvPr>
          <p:cNvSpPr txBox="1"/>
          <p:nvPr/>
        </p:nvSpPr>
        <p:spPr>
          <a:xfrm>
            <a:off x="5076056" y="1057545"/>
            <a:ext cx="1940512" cy="660863"/>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Le mandataire n'arrive qu'à la fin. </a:t>
            </a: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Ainsi, une partie des gens manque cette information importante au moment de leur passage</a:t>
            </a:r>
            <a:r>
              <a:rPr kumimoji="0" lang="de-CH" sz="950" b="0" i="0" u="none" strike="noStrike" kern="1200" cap="none" spc="0" normalizeH="0" baseline="0" noProof="0">
                <a:ln>
                  <a:noFill/>
                </a:ln>
                <a:solidFill>
                  <a:srgbClr val="000000"/>
                </a:solidFill>
                <a:effectLst/>
                <a:uLnTx/>
                <a:uFillTx/>
                <a:latin typeface="Arial"/>
                <a:ea typeface="+mn-ea"/>
                <a:cs typeface="+mn-cs"/>
              </a:rPr>
              <a:t>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Textfeld 13">
            <a:extLst>
              <a:ext uri="{FF2B5EF4-FFF2-40B4-BE49-F238E27FC236}">
                <a16:creationId xmlns:a16="http://schemas.microsoft.com/office/drawing/2014/main" id="{1880BEEF-9F30-4E95-A555-8D076DACCBDD}"/>
              </a:ext>
            </a:extLst>
          </p:cNvPr>
          <p:cNvSpPr txBox="1"/>
          <p:nvPr/>
        </p:nvSpPr>
        <p:spPr>
          <a:xfrm>
            <a:off x="7052052" y="1059087"/>
            <a:ext cx="1842119" cy="660863"/>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fr-CH" sz="950" b="0" i="0" u="none" strike="noStrike" kern="1200" cap="none" spc="0" normalizeH="0" baseline="0" noProof="0">
                <a:ln>
                  <a:noFill/>
                </a:ln>
                <a:solidFill>
                  <a:srgbClr val="000000"/>
                </a:solidFill>
                <a:effectLst/>
                <a:uLnTx/>
                <a:uFillTx/>
                <a:latin typeface="Arial"/>
                <a:ea typeface="+mn-ea"/>
                <a:cs typeface="+mn-cs"/>
              </a:rPr>
              <a:t>Le mandataire est reconnaissable dans chaque image. </a:t>
            </a:r>
          </a:p>
          <a:p>
            <a:pPr marL="0" marR="0" lvl="0" indent="0" algn="ctr" defTabSz="408154" rtl="0" eaLnBrk="1" fontAlgn="auto" latinLnBrk="0" hangingPunct="1">
              <a:lnSpc>
                <a:spcPct val="100000"/>
              </a:lnSpc>
              <a:spcBef>
                <a:spcPts val="0"/>
              </a:spcBef>
              <a:spcAft>
                <a:spcPts val="0"/>
              </a:spcAft>
              <a:buClrTx/>
              <a:buSzTx/>
              <a:buFontTx/>
              <a:buNone/>
              <a:tabLst/>
              <a:defRPr/>
            </a:pPr>
            <a:r>
              <a:rPr lang="fr-CH" sz="950">
                <a:solidFill>
                  <a:srgbClr val="000000"/>
                </a:solidFill>
                <a:latin typeface="Arial"/>
              </a:rPr>
              <a:t>On</a:t>
            </a:r>
            <a:r>
              <a:rPr kumimoji="0" lang="fr-CH" sz="950" b="0" i="0" u="none" strike="noStrike" kern="1200" cap="none" spc="0" normalizeH="0" baseline="0" noProof="0">
                <a:ln>
                  <a:noFill/>
                </a:ln>
                <a:solidFill>
                  <a:srgbClr val="000000"/>
                </a:solidFill>
                <a:effectLst/>
                <a:uLnTx/>
                <a:uFillTx/>
                <a:latin typeface="Arial"/>
                <a:ea typeface="+mn-ea"/>
                <a:cs typeface="+mn-cs"/>
              </a:rPr>
              <a:t> peut percevoir le mandataire à tout moment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L-Form 24">
            <a:extLst>
              <a:ext uri="{FF2B5EF4-FFF2-40B4-BE49-F238E27FC236}">
                <a16:creationId xmlns:a16="http://schemas.microsoft.com/office/drawing/2014/main" id="{CBB82FC6-CA03-4962-A766-33371EAF1CAE}"/>
              </a:ext>
            </a:extLst>
          </p:cNvPr>
          <p:cNvSpPr/>
          <p:nvPr/>
        </p:nvSpPr>
        <p:spPr>
          <a:xfrm rot="18909701">
            <a:off x="6010904" y="1600917"/>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883113" y="1614875"/>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7" name="Grafik 6" descr="Ein Bild, das Platz enthält.&#10;&#10;Automatisch generierte Beschreibung">
            <a:extLst>
              <a:ext uri="{FF2B5EF4-FFF2-40B4-BE49-F238E27FC236}">
                <a16:creationId xmlns:a16="http://schemas.microsoft.com/office/drawing/2014/main" id="{4FC7E116-5B61-4473-BCA7-5D3BDBFD392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482704" y="1858926"/>
            <a:ext cx="1257283" cy="2521591"/>
          </a:xfrm>
          <a:prstGeom prst="rect">
            <a:avLst/>
          </a:prstGeom>
        </p:spPr>
      </p:pic>
      <p:pic>
        <p:nvPicPr>
          <p:cNvPr id="18" name="Grafik 17" descr="Ein Bild, das Platz enthält.&#10;&#10;Automatisch generierte Beschreibung">
            <a:extLst>
              <a:ext uri="{FF2B5EF4-FFF2-40B4-BE49-F238E27FC236}">
                <a16:creationId xmlns:a16="http://schemas.microsoft.com/office/drawing/2014/main" id="{3F41844F-A1BE-4136-B0B6-0BD3375DBC1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19" name="Grafik 18" descr="Ein Bild, das Person, darstellend, Gruppe, Tänzer enthält.&#10;&#10;Automatisch generierte Beschreibung">
            <a:extLst>
              <a:ext uri="{FF2B5EF4-FFF2-40B4-BE49-F238E27FC236}">
                <a16:creationId xmlns:a16="http://schemas.microsoft.com/office/drawing/2014/main" id="{FED8153D-24A5-4AE7-927A-5F5FC1FCA36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2934576" y="1947815"/>
            <a:ext cx="845305" cy="2414083"/>
          </a:xfrm>
          <a:prstGeom prst="rect">
            <a:avLst/>
          </a:prstGeom>
          <a:effectLst>
            <a:outerShdw blurRad="50800" dist="38100" dir="2700000" algn="tl" rotWithShape="0">
              <a:prstClr val="black">
                <a:alpha val="40000"/>
              </a:prstClr>
            </a:outerShdw>
          </a:effectLst>
        </p:spPr>
      </p:pic>
      <p:sp>
        <p:nvSpPr>
          <p:cNvPr id="20" name="Textfeld 19">
            <a:extLst>
              <a:ext uri="{FF2B5EF4-FFF2-40B4-BE49-F238E27FC236}">
                <a16:creationId xmlns:a16="http://schemas.microsoft.com/office/drawing/2014/main" id="{14D7F9B9-BF48-42EF-B76D-451F9D464E63}"/>
              </a:ext>
            </a:extLst>
          </p:cNvPr>
          <p:cNvSpPr txBox="1"/>
          <p:nvPr/>
        </p:nvSpPr>
        <p:spPr>
          <a:xfrm>
            <a:off x="1715361" y="4145458"/>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7 secondes</a:t>
            </a:r>
            <a:endParaRPr lang="de-CH" sz="1100" b="1" dirty="0">
              <a:solidFill>
                <a:schemeClr val="accent6"/>
              </a:solidFill>
            </a:endParaRPr>
          </a:p>
          <a:p>
            <a:r>
              <a:rPr lang="de-CH" sz="700"/>
              <a:t>TEMPS D'ATTENTION</a:t>
            </a:r>
            <a:endParaRPr lang="de-CH" sz="700" dirty="0"/>
          </a:p>
        </p:txBody>
      </p:sp>
      <p:cxnSp>
        <p:nvCxnSpPr>
          <p:cNvPr id="21" name="Gerader Verbinder 20">
            <a:extLst>
              <a:ext uri="{FF2B5EF4-FFF2-40B4-BE49-F238E27FC236}">
                <a16:creationId xmlns:a16="http://schemas.microsoft.com/office/drawing/2014/main" id="{E3D4BD61-CBCE-4A6F-B52C-512C83AA344C}"/>
              </a:ext>
            </a:extLst>
          </p:cNvPr>
          <p:cNvCxnSpPr/>
          <p:nvPr/>
        </p:nvCxnSpPr>
        <p:spPr>
          <a:xfrm>
            <a:off x="1665427" y="4145458"/>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22" name="Picture 4" descr="Akimbo Male Man - Free vector graphic on Pixabay">
            <a:extLst>
              <a:ext uri="{FF2B5EF4-FFF2-40B4-BE49-F238E27FC236}">
                <a16:creationId xmlns:a16="http://schemas.microsoft.com/office/drawing/2014/main" id="{9C2416EE-95E4-429A-886E-E07CD36832CD}"/>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482793" y="4145458"/>
            <a:ext cx="132701" cy="265402"/>
          </a:xfrm>
          <a:prstGeom prst="rect">
            <a:avLst/>
          </a:prstGeom>
          <a:noFill/>
          <a:extLst>
            <a:ext uri="{909E8E84-426E-40DD-AFC4-6F175D3DCCD1}">
              <a14:hiddenFill xmlns:a14="http://schemas.microsoft.com/office/drawing/2010/main">
                <a:solidFill>
                  <a:srgbClr val="FFFFFF"/>
                </a:solidFill>
              </a14:hiddenFill>
            </a:ext>
          </a:extLst>
        </p:spPr>
      </p:pic>
      <p:pic>
        <p:nvPicPr>
          <p:cNvPr id="17" name="Grafik 16" descr="Ein Bild, das Person, darstellend, Gruppe, Tänzer enthält.&#10;&#10;Automatisch generierte Beschreibung">
            <a:extLst>
              <a:ext uri="{FF2B5EF4-FFF2-40B4-BE49-F238E27FC236}">
                <a16:creationId xmlns:a16="http://schemas.microsoft.com/office/drawing/2014/main" id="{A4616AB9-6303-4481-85C8-0F5D8033DDA3}"/>
              </a:ext>
            </a:extLst>
          </p:cNvPr>
          <p:cNvPicPr>
            <a:picLocks noChangeAspect="1"/>
          </p:cNvPicPr>
          <p:nvPr/>
        </p:nvPicPr>
        <p:blipFill rotWithShape="1">
          <a:blip r:embed="rId11"/>
          <a:srcRect l="61932" r="18184" b="50000"/>
          <a:stretch/>
        </p:blipFill>
        <p:spPr>
          <a:xfrm>
            <a:off x="269638" y="1751356"/>
            <a:ext cx="1143432" cy="2841045"/>
          </a:xfrm>
          <a:prstGeom prst="rect">
            <a:avLst/>
          </a:prstGeom>
          <a:effectLst>
            <a:outerShdw blurRad="50800" dist="38100" dir="2700000" algn="tl" rotWithShape="0">
              <a:prstClr val="black">
                <a:alpha val="40000"/>
              </a:prstClr>
            </a:outerShdw>
          </a:effectLst>
        </p:spPr>
      </p:pic>
      <p:pic>
        <p:nvPicPr>
          <p:cNvPr id="27" name="Burger_gut">
            <a:hlinkClick r:id="" action="ppaction://media"/>
            <a:extLst>
              <a:ext uri="{FF2B5EF4-FFF2-40B4-BE49-F238E27FC236}">
                <a16:creationId xmlns:a16="http://schemas.microsoft.com/office/drawing/2014/main" id="{87BDBD14-3D7C-486C-82B3-87868C048D4F}"/>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7460945" y="1968067"/>
            <a:ext cx="1024335" cy="1820541"/>
          </a:xfrm>
          <a:prstGeom prst="rect">
            <a:avLst/>
          </a:prstGeom>
        </p:spPr>
      </p:pic>
      <p:pic>
        <p:nvPicPr>
          <p:cNvPr id="28" name="Burger_schlecht">
            <a:hlinkClick r:id="" action="ppaction://media"/>
            <a:extLst>
              <a:ext uri="{FF2B5EF4-FFF2-40B4-BE49-F238E27FC236}">
                <a16:creationId xmlns:a16="http://schemas.microsoft.com/office/drawing/2014/main" id="{479DCDE0-FEC3-4D3B-B318-580C4F43D298}"/>
              </a:ext>
            </a:extLst>
          </p:cNvPr>
          <p:cNvPicPr>
            <a:picLocks noChangeAspect="1"/>
          </p:cNvPicPr>
          <p:nvPr>
            <a:videoFile r:link="rId4"/>
            <p:extLst>
              <p:ext uri="{DAA4B4D4-6D71-4841-9C94-3DE7FCFB9230}">
                <p14:media xmlns:p14="http://schemas.microsoft.com/office/powerpoint/2010/main" r:embed="rId3"/>
              </p:ext>
            </p:extLst>
          </p:nvPr>
        </p:nvPicPr>
        <p:blipFill>
          <a:blip r:embed="rId13"/>
          <a:stretch>
            <a:fillRect/>
          </a:stretch>
        </p:blipFill>
        <p:spPr>
          <a:xfrm>
            <a:off x="5598989" y="1968067"/>
            <a:ext cx="1024712" cy="1821211"/>
          </a:xfrm>
          <a:prstGeom prst="rect">
            <a:avLst/>
          </a:prstGeom>
        </p:spPr>
      </p:pic>
      <p:pic>
        <p:nvPicPr>
          <p:cNvPr id="15" name="Grafik 14" descr="Ein Bild, das Person, darstellend, Gruppe, Tänzer enthält.&#10;&#10;Automatisch generierte Beschreibung">
            <a:extLst>
              <a:ext uri="{FF2B5EF4-FFF2-40B4-BE49-F238E27FC236}">
                <a16:creationId xmlns:a16="http://schemas.microsoft.com/office/drawing/2014/main" id="{335B0DE7-71DD-4943-B2F0-95313D65038B}"/>
              </a:ext>
            </a:extLst>
          </p:cNvPr>
          <p:cNvPicPr>
            <a:picLocks noChangeAspect="1"/>
          </p:cNvPicPr>
          <p:nvPr/>
        </p:nvPicPr>
        <p:blipFill rotWithShape="1">
          <a:blip r:embed="rId11"/>
          <a:srcRect l="83261" t="58400"/>
          <a:stretch/>
        </p:blipFill>
        <p:spPr>
          <a:xfrm>
            <a:off x="6670210" y="1973364"/>
            <a:ext cx="990997" cy="24334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4531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28"/>
                                        </p:tgtEl>
                                      </p:cBhvr>
                                    </p:cmd>
                                  </p:childTnLst>
                                </p:cTn>
                              </p:par>
                            </p:childTnLst>
                          </p:cTn>
                        </p:par>
                        <p:par>
                          <p:cTn id="7" fill="hold">
                            <p:stCondLst>
                              <p:cond delay="10026"/>
                            </p:stCondLst>
                            <p:childTnLst>
                              <p:par>
                                <p:cTn id="8" presetID="1" presetClass="mediacall" presetSubtype="0" fill="hold" nodeType="afterEffect">
                                  <p:stCondLst>
                                    <p:cond delay="0"/>
                                  </p:stCondLst>
                                  <p:childTnLst>
                                    <p:cmd type="call" cmd="playFrom(0.0)">
                                      <p:cBhvr>
                                        <p:cTn id="9" dur="10026"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28"/>
                </p:tgtEl>
              </p:cMediaNode>
            </p:video>
            <p:seq concurrent="1" nextAc="seek">
              <p:cTn id="11" restart="whenNotActive" fill="hold" evtFilter="cancelBubble" nodeType="interactiveSeq">
                <p:stCondLst>
                  <p:cond evt="onClick" delay="0">
                    <p:tgtEl>
                      <p:spTgt spid="28"/>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8"/>
                                        </p:tgtEl>
                                      </p:cBhvr>
                                    </p:cmd>
                                  </p:childTnLst>
                                </p:cTn>
                              </p:par>
                            </p:childTnLst>
                          </p:cTn>
                        </p:par>
                      </p:childTnLst>
                    </p:cTn>
                  </p:par>
                </p:childTnLst>
              </p:cTn>
              <p:nextCondLst>
                <p:cond evt="onClick" delay="0">
                  <p:tgtEl>
                    <p:spTgt spid="28"/>
                  </p:tgtEl>
                </p:cond>
              </p:nextCondLst>
            </p:seq>
            <p:video>
              <p:cMediaNode vol="80000">
                <p:cTn id="16" repeatCount="indefinite" fill="hold" display="0">
                  <p:stCondLst>
                    <p:cond delay="indefinite"/>
                  </p:stCondLst>
                </p:cTn>
                <p:tgtEl>
                  <p:spTgt spid="27"/>
                </p:tgtEl>
              </p:cMediaNode>
            </p:video>
            <p:seq concurrent="1" nextAc="seek">
              <p:cTn id="17" restart="whenNotActive" fill="hold" evtFilter="cancelBubble" nodeType="interactiveSeq">
                <p:stCondLst>
                  <p:cond evt="onClick" delay="0">
                    <p:tgtEl>
                      <p:spTgt spid="2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7"/>
                                        </p:tgtEl>
                                      </p:cBhvr>
                                    </p:cmd>
                                  </p:childTnLst>
                                </p:cTn>
                              </p:par>
                            </p:childTnLst>
                          </p:cTn>
                        </p:par>
                      </p:childTnLst>
                    </p:cTn>
                  </p:par>
                </p:childTnLst>
              </p:cTn>
              <p:nextCondLst>
                <p:cond evt="onClick" delay="0">
                  <p:tgtEl>
                    <p:spTgt spid="27"/>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5"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br>
              <a:rPr lang="de-CH"/>
            </a:br>
            <a:r>
              <a:rPr lang="de-DE"/>
              <a:t>Spots d'images animées DOOH</a:t>
            </a:r>
            <a:br>
              <a:rPr lang="de-CH"/>
            </a:br>
            <a:endParaRPr lang="de-CH"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7002270" y="1086127"/>
            <a:ext cx="1692188"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4"/>
            <a:ext cx="4397960" cy="3124567"/>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 </a:t>
            </a:r>
            <a:r>
              <a:rPr kumimoji="0" lang="fr-CH" sz="1400" b="1" i="0" u="none" strike="noStrike" kern="1200" cap="none" spc="0" normalizeH="0" baseline="0" noProof="0">
                <a:ln>
                  <a:noFill/>
                </a:ln>
                <a:solidFill>
                  <a:srgbClr val="C3141E"/>
                </a:solidFill>
                <a:effectLst/>
                <a:uLnTx/>
                <a:uFillTx/>
                <a:latin typeface="Arial"/>
                <a:ea typeface="+mn-ea"/>
                <a:cs typeface="+mn-cs"/>
              </a:rPr>
              <a:t>Une présence continue et percutante de la marque dans le spot augmente la perception de la marque par le public</a:t>
            </a:r>
            <a:r>
              <a:rPr kumimoji="0" lang="de-CH" sz="1400" b="1" i="0" u="none" strike="noStrike" kern="1200" cap="none" spc="0" normalizeH="0" baseline="0" noProof="0">
                <a:ln>
                  <a:noFill/>
                </a:ln>
                <a:solidFill>
                  <a:srgbClr val="C3141E"/>
                </a:solidFill>
                <a:effectLst/>
                <a:uLnTx/>
                <a:uFillTx/>
                <a:latin typeface="Arial"/>
                <a:ea typeface="+mn-ea"/>
                <a:cs typeface="+mn-cs"/>
              </a:rPr>
              <a:t>. »</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a:ln>
                  <a:noFill/>
                </a:ln>
                <a:solidFill>
                  <a:srgbClr val="6D001D"/>
                </a:solidFill>
                <a:effectLst/>
                <a:uLnTx/>
                <a:uFillTx/>
                <a:latin typeface="Arial"/>
                <a:ea typeface="+mn-ea"/>
                <a:cs typeface="+mn-cs"/>
              </a:rPr>
              <a:t>Contrairement à un spot classique, les spots DOOH sont vus "en passant", doivent donc être pensés différemment et comme une catégorie à part.</a:t>
            </a:r>
          </a:p>
          <a:p>
            <a:pPr marL="0" marR="0" lvl="0" indent="0" algn="l" defTabSz="408154" rtl="0" eaLnBrk="1" fontAlgn="auto" latinLnBrk="0" hangingPunct="1">
              <a:lnSpc>
                <a:spcPct val="100000"/>
              </a:lnSpc>
              <a:spcBef>
                <a:spcPts val="0"/>
              </a:spcBef>
              <a:spcAft>
                <a:spcPts val="0"/>
              </a:spcAft>
              <a:buClrTx/>
              <a:buSzTx/>
              <a:buFontTx/>
              <a:buNone/>
              <a:tabLst/>
              <a:defRPr/>
            </a:pPr>
            <a:endParaRPr lang="fr-CH" sz="1200">
              <a:solidFill>
                <a:srgbClr val="6D001D"/>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a:ln>
                  <a:noFill/>
                </a:ln>
                <a:solidFill>
                  <a:srgbClr val="000000"/>
                </a:solidFill>
                <a:effectLst/>
                <a:uLnTx/>
                <a:uFillTx/>
                <a:latin typeface="Arial"/>
                <a:ea typeface="+mn-ea"/>
                <a:cs typeface="+mn-cs"/>
              </a:rPr>
              <a:t>Les règles de conception des affiches constituent également une base fondamentale des spots Digital Out of Home. Il convient aussi de tenir compte des points suivants : Le champ de vision des personnes en mouvement entre en contact à n'importe quel endroit du spot et le quitte de la même façon. Il est donc  possible que ces personnes ne perçoivent qu'un extrait de quelques secondes par contact avec le spot.</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fr-CH" sz="1000" b="1">
                <a:latin typeface="Arial"/>
              </a:rPr>
              <a:t>Recommandation : </a:t>
            </a:r>
            <a:r>
              <a:rPr lang="fr-CH" sz="1000">
                <a:latin typeface="Arial"/>
              </a:rPr>
              <a:t>ne concevez pas votre spot DOOH de manière linéaire classique, mais séquentielle. Veillez à ce que votre marque/logo et un message clé soient toujours visibles dans chaque image. </a:t>
            </a:r>
            <a:endParaRPr kumimoji="0" lang="de-CH" sz="1600" i="0" u="none" strike="noStrike" kern="1200" cap="none" spc="0" normalizeH="0" baseline="0" noProof="0" dirty="0">
              <a:ln>
                <a:noFill/>
              </a:ln>
              <a:solidFill>
                <a:srgbClr val="000000"/>
              </a:solidFill>
              <a:effectLst/>
              <a:uLnTx/>
              <a:uFillTx/>
              <a:latin typeface="Arial"/>
              <a:ea typeface="+mn-ea"/>
              <a:cs typeface="+mn-cs"/>
            </a:endParaRPr>
          </a:p>
        </p:txBody>
      </p:sp>
      <p:pic>
        <p:nvPicPr>
          <p:cNvPr id="15" name="Grafik 14" descr="Ein Bild, das Platz enthält.&#10;&#10;Automatisch generierte Beschreibung">
            <a:extLst>
              <a:ext uri="{FF2B5EF4-FFF2-40B4-BE49-F238E27FC236}">
                <a16:creationId xmlns:a16="http://schemas.microsoft.com/office/drawing/2014/main" id="{0FDF75F4-EC87-48D9-8E46-C1DC9F9F249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16" name="Burger_gut">
            <a:hlinkClick r:id="" action="ppaction://media"/>
            <a:extLst>
              <a:ext uri="{FF2B5EF4-FFF2-40B4-BE49-F238E27FC236}">
                <a16:creationId xmlns:a16="http://schemas.microsoft.com/office/drawing/2014/main" id="{8ADAA0FE-40DE-44CC-8143-DA7DA9A1014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460945" y="1968067"/>
            <a:ext cx="1024335" cy="1820541"/>
          </a:xfrm>
          <a:prstGeom prst="rect">
            <a:avLst/>
          </a:prstGeom>
        </p:spPr>
      </p:pic>
    </p:spTree>
    <p:extLst>
      <p:ext uri="{BB962C8B-B14F-4D97-AF65-F5344CB8AC3E}">
        <p14:creationId xmlns:p14="http://schemas.microsoft.com/office/powerpoint/2010/main" val="184428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6"/>
                                        </p:tgtEl>
                                      </p:cBhvr>
                                    </p:cmd>
                                  </p:childTnLst>
                                </p:cTn>
                              </p:par>
                            </p:childTnLst>
                          </p:cTn>
                        </p:par>
                      </p:childTnLst>
                    </p:cTn>
                  </p:par>
                </p:childTnLst>
              </p:cTn>
              <p:nextCondLst>
                <p:cond evt="onClick" delay="0">
                  <p:tgtEl>
                    <p:spTgt spid="16"/>
                  </p:tgtEl>
                </p:cond>
              </p:nextCondLst>
            </p:seq>
            <p:video>
              <p:cMediaNode vol="80000">
                <p:cTn id="12" repeatCount="indefinite" fill="hold" display="0">
                  <p:stCondLst>
                    <p:cond delay="indefinite"/>
                  </p:stCondLst>
                </p:cTn>
                <p:tgtEl>
                  <p:spTgt spid="16"/>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5AEC20E-3867-4E7F-AFC5-3E7A928A242B}"/>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Sommaire «Basic»</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Situation initiale</a:t>
            </a:r>
          </a:p>
          <a:p>
            <a:r>
              <a:rPr lang="fr-CH"/>
              <a:t>Les 6 règles de base</a:t>
            </a:r>
            <a:r>
              <a:rPr lang="de-DE"/>
              <a:t> </a:t>
            </a:r>
          </a:p>
          <a:p>
            <a:r>
              <a:rPr lang="de-DE" b="1"/>
              <a:t>Synthèse</a:t>
            </a:r>
          </a:p>
          <a:p>
            <a:pPr marL="0" indent="0">
              <a:buNone/>
            </a:pPr>
            <a:endParaRPr lang="de-DE" dirty="0"/>
          </a:p>
        </p:txBody>
      </p:sp>
      <p:pic>
        <p:nvPicPr>
          <p:cNvPr id="8" name="Grafik 7" descr="Ein Bild, das Text, Pflanze, Blatt enthält.&#10;&#10;Automatisch generierte Beschreibung">
            <a:extLst>
              <a:ext uri="{FF2B5EF4-FFF2-40B4-BE49-F238E27FC236}">
                <a16:creationId xmlns:a16="http://schemas.microsoft.com/office/drawing/2014/main" id="{EE2CA1CA-79E6-428A-8845-2D2F63E92AB5}"/>
              </a:ext>
            </a:extLst>
          </p:cNvPr>
          <p:cNvPicPr>
            <a:picLocks noChangeAspect="1"/>
          </p:cNvPicPr>
          <p:nvPr/>
        </p:nvPicPr>
        <p:blipFill rotWithShape="1">
          <a:blip r:embed="rId3"/>
          <a:srcRect l="39954" t="57179"/>
          <a:stretch/>
        </p:blipFill>
        <p:spPr>
          <a:xfrm>
            <a:off x="5235344" y="3265350"/>
            <a:ext cx="3903192" cy="555526"/>
          </a:xfrm>
          <a:prstGeom prst="rect">
            <a:avLst/>
          </a:prstGeom>
        </p:spPr>
      </p:pic>
      <p:sp>
        <p:nvSpPr>
          <p:cNvPr id="9" name="Rechteck 8">
            <a:extLst>
              <a:ext uri="{FF2B5EF4-FFF2-40B4-BE49-F238E27FC236}">
                <a16:creationId xmlns:a16="http://schemas.microsoft.com/office/drawing/2014/main" id="{4975067B-1DC8-49F7-9EDC-3309D8D1081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0549310-6EBC-424B-ADB3-FF5C8F5EDB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1" name="Rechteck 10">
            <a:extLst>
              <a:ext uri="{FF2B5EF4-FFF2-40B4-BE49-F238E27FC236}">
                <a16:creationId xmlns:a16="http://schemas.microsoft.com/office/drawing/2014/main" id="{B1EF803F-7511-46A3-88E2-8992C960A8A2}"/>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2" name="Rechteck 11">
            <a:extLst>
              <a:ext uri="{FF2B5EF4-FFF2-40B4-BE49-F238E27FC236}">
                <a16:creationId xmlns:a16="http://schemas.microsoft.com/office/drawing/2014/main" id="{B9AB6495-FE5B-4428-A32A-0905F1EC902B}"/>
              </a:ext>
            </a:extLst>
          </p:cNvPr>
          <p:cNvSpPr/>
          <p:nvPr/>
        </p:nvSpPr>
        <p:spPr>
          <a:xfrm>
            <a:off x="5241292" y="3827670"/>
            <a:ext cx="3901499" cy="96664"/>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4" name="Grafik 13">
            <a:extLst>
              <a:ext uri="{FF2B5EF4-FFF2-40B4-BE49-F238E27FC236}">
                <a16:creationId xmlns:a16="http://schemas.microsoft.com/office/drawing/2014/main" id="{8868DC18-F008-4566-8D22-CF00ABAB010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pic>
        <p:nvPicPr>
          <p:cNvPr id="15" name="Grafik 14">
            <a:extLst>
              <a:ext uri="{FF2B5EF4-FFF2-40B4-BE49-F238E27FC236}">
                <a16:creationId xmlns:a16="http://schemas.microsoft.com/office/drawing/2014/main" id="{7364803E-1C32-45E7-B7CF-F4AB4AB15365}"/>
              </a:ext>
            </a:extLst>
          </p:cNvPr>
          <p:cNvPicPr>
            <a:picLocks noChangeAspect="1"/>
          </p:cNvPicPr>
          <p:nvPr/>
        </p:nvPicPr>
        <p:blipFill rotWithShape="1">
          <a:blip r:embed="rId5"/>
          <a:srcRect t="78205" r="75890"/>
          <a:stretch/>
        </p:blipFill>
        <p:spPr>
          <a:xfrm>
            <a:off x="3846440" y="2314847"/>
            <a:ext cx="2305805" cy="2111179"/>
          </a:xfrm>
          <a:prstGeom prst="rect">
            <a:avLst/>
          </a:prstGeom>
        </p:spPr>
      </p:pic>
      <p:pic>
        <p:nvPicPr>
          <p:cNvPr id="16" name="Grafik 15">
            <a:extLst>
              <a:ext uri="{FF2B5EF4-FFF2-40B4-BE49-F238E27FC236}">
                <a16:creationId xmlns:a16="http://schemas.microsoft.com/office/drawing/2014/main" id="{BCF988AC-3EF2-4633-A47E-93CD2DF20286}"/>
              </a:ext>
            </a:extLst>
          </p:cNvPr>
          <p:cNvPicPr>
            <a:picLocks noChangeAspect="1"/>
          </p:cNvPicPr>
          <p:nvPr/>
        </p:nvPicPr>
        <p:blipFill rotWithShape="1">
          <a:blip r:embed="rId5"/>
          <a:srcRect l="6717" t="78205" r="83700"/>
          <a:stretch/>
        </p:blipFill>
        <p:spPr>
          <a:xfrm>
            <a:off x="4997746" y="2741608"/>
            <a:ext cx="720078" cy="1658803"/>
          </a:xfrm>
          <a:prstGeom prst="rect">
            <a:avLst/>
          </a:prstGeom>
        </p:spPr>
      </p:pic>
      <p:pic>
        <p:nvPicPr>
          <p:cNvPr id="4" name="Grafik 3" descr="Ein Bild, das Person, darstellend, Anzug, Linie enthält.&#10;&#10;Automatisch generierte Beschreibung">
            <a:extLst>
              <a:ext uri="{FF2B5EF4-FFF2-40B4-BE49-F238E27FC236}">
                <a16:creationId xmlns:a16="http://schemas.microsoft.com/office/drawing/2014/main" id="{69EB28D2-2945-4FFA-B7BF-78C6E15AF2DE}"/>
              </a:ext>
            </a:extLst>
          </p:cNvPr>
          <p:cNvPicPr>
            <a:picLocks noChangeAspect="1"/>
          </p:cNvPicPr>
          <p:nvPr/>
        </p:nvPicPr>
        <p:blipFill rotWithShape="1">
          <a:blip r:embed="rId6"/>
          <a:srcRect l="71808" r="16226" b="51400"/>
          <a:stretch/>
        </p:blipFill>
        <p:spPr>
          <a:xfrm>
            <a:off x="5357785" y="1953697"/>
            <a:ext cx="720078" cy="2499742"/>
          </a:xfrm>
          <a:prstGeom prst="rect">
            <a:avLst/>
          </a:prstGeom>
        </p:spPr>
      </p:pic>
    </p:spTree>
    <p:extLst>
      <p:ext uri="{BB962C8B-B14F-4D97-AF65-F5344CB8AC3E}">
        <p14:creationId xmlns:p14="http://schemas.microsoft.com/office/powerpoint/2010/main" val="1644678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descr="Ein Bild, das draußen, Natur, Wolke enthält.&#10;&#10;Automatisch generierte Beschreibung">
            <a:extLst>
              <a:ext uri="{FF2B5EF4-FFF2-40B4-BE49-F238E27FC236}">
                <a16:creationId xmlns:a16="http://schemas.microsoft.com/office/drawing/2014/main" id="{48617F8E-C87F-45AC-A442-06559028A47E}"/>
              </a:ext>
            </a:extLst>
          </p:cNvPr>
          <p:cNvPicPr>
            <a:picLocks noChangeAspect="1"/>
          </p:cNvPicPr>
          <p:nvPr/>
        </p:nvPicPr>
        <p:blipFill rotWithShape="1">
          <a:blip r:embed="rId4"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7" name="Rechteck 6">
            <a:extLst>
              <a:ext uri="{FF2B5EF4-FFF2-40B4-BE49-F238E27FC236}">
                <a16:creationId xmlns:a16="http://schemas.microsoft.com/office/drawing/2014/main" id="{A01B4F25-4691-42BD-97AA-F95384445C08}"/>
              </a:ext>
            </a:extLst>
          </p:cNvPr>
          <p:cNvSpPr/>
          <p:nvPr/>
        </p:nvSpPr>
        <p:spPr>
          <a:xfrm>
            <a:off x="251520"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4" name="Rechteck 13">
            <a:extLst>
              <a:ext uri="{FF2B5EF4-FFF2-40B4-BE49-F238E27FC236}">
                <a16:creationId xmlns:a16="http://schemas.microsoft.com/office/drawing/2014/main" id="{514AB6C5-704A-4E99-B799-F4EB155F643E}"/>
              </a:ext>
            </a:extLst>
          </p:cNvPr>
          <p:cNvSpPr/>
          <p:nvPr/>
        </p:nvSpPr>
        <p:spPr>
          <a:xfrm>
            <a:off x="3203848"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5" name="Rechteck 14">
            <a:extLst>
              <a:ext uri="{FF2B5EF4-FFF2-40B4-BE49-F238E27FC236}">
                <a16:creationId xmlns:a16="http://schemas.microsoft.com/office/drawing/2014/main" id="{29DFE18A-A636-4231-B550-BC9683FCA37B}"/>
              </a:ext>
            </a:extLst>
          </p:cNvPr>
          <p:cNvSpPr/>
          <p:nvPr/>
        </p:nvSpPr>
        <p:spPr>
          <a:xfrm>
            <a:off x="6156176"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6" name="Rechteck 15">
            <a:extLst>
              <a:ext uri="{FF2B5EF4-FFF2-40B4-BE49-F238E27FC236}">
                <a16:creationId xmlns:a16="http://schemas.microsoft.com/office/drawing/2014/main" id="{D1A90AD5-69E1-4816-AACF-990F5C0F803A}"/>
              </a:ext>
            </a:extLst>
          </p:cNvPr>
          <p:cNvSpPr/>
          <p:nvPr/>
        </p:nvSpPr>
        <p:spPr>
          <a:xfrm>
            <a:off x="251520"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7" name="Rechteck 16">
            <a:extLst>
              <a:ext uri="{FF2B5EF4-FFF2-40B4-BE49-F238E27FC236}">
                <a16:creationId xmlns:a16="http://schemas.microsoft.com/office/drawing/2014/main" id="{9A221E44-58B9-46A5-9490-CA346132CB5C}"/>
              </a:ext>
            </a:extLst>
          </p:cNvPr>
          <p:cNvSpPr/>
          <p:nvPr/>
        </p:nvSpPr>
        <p:spPr>
          <a:xfrm>
            <a:off x="3208611"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AD47E299-4458-4A63-86B6-757D4BB5A4DD}"/>
              </a:ext>
            </a:extLst>
          </p:cNvPr>
          <p:cNvSpPr/>
          <p:nvPr/>
        </p:nvSpPr>
        <p:spPr>
          <a:xfrm>
            <a:off x="6160939"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Content Placeholder 5">
            <a:extLst>
              <a:ext uri="{FF2B5EF4-FFF2-40B4-BE49-F238E27FC236}">
                <a16:creationId xmlns:a16="http://schemas.microsoft.com/office/drawing/2014/main" id="{ECDBFC88-81FF-4A70-9011-9E3AB439F95F}"/>
              </a:ext>
            </a:extLst>
          </p:cNvPr>
          <p:cNvSpPr txBox="1">
            <a:spLocks/>
          </p:cNvSpPr>
          <p:nvPr/>
        </p:nvSpPr>
        <p:spPr>
          <a:xfrm>
            <a:off x="3327763" y="1602999"/>
            <a:ext cx="1563939" cy="701033"/>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2</a:t>
            </a:r>
            <a:r>
              <a:rPr lang="de-CH" sz="800" b="1">
                <a:solidFill>
                  <a:schemeClr val="accent5"/>
                </a:solidFill>
              </a:rPr>
              <a:t>. </a:t>
            </a:r>
            <a:r>
              <a:rPr lang="de-CH" sz="800" b="1"/>
              <a:t>Identification du mandataire</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lang="fr-CH" sz="800">
                <a:solidFill>
                  <a:srgbClr val="323232"/>
                </a:solidFill>
              </a:rPr>
              <a:t>Même si le message n'est pas clair, votre marque ou votre logo doivent être clairement reconnaissables</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2" name="Content Placeholder 5">
            <a:extLst>
              <a:ext uri="{FF2B5EF4-FFF2-40B4-BE49-F238E27FC236}">
                <a16:creationId xmlns:a16="http://schemas.microsoft.com/office/drawing/2014/main" id="{D0BB2894-C45B-454B-B84A-8633ABB27E88}"/>
              </a:ext>
            </a:extLst>
          </p:cNvPr>
          <p:cNvSpPr txBox="1">
            <a:spLocks/>
          </p:cNvSpPr>
          <p:nvPr/>
        </p:nvSpPr>
        <p:spPr>
          <a:xfrm>
            <a:off x="374203"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1</a:t>
            </a:r>
            <a:r>
              <a:rPr lang="en-US" sz="800" b="1">
                <a:solidFill>
                  <a:schemeClr val="accent5"/>
                </a:solidFill>
              </a:rPr>
              <a:t>. </a:t>
            </a:r>
            <a:r>
              <a:rPr lang="de-CH" sz="800" b="1"/>
              <a:t>Effet de distance</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noProof="0">
                <a:ln>
                  <a:noFill/>
                </a:ln>
                <a:solidFill>
                  <a:srgbClr val="323232"/>
                </a:solidFill>
                <a:effectLst/>
                <a:uLnTx/>
                <a:uFillTx/>
                <a:latin typeface="Arial"/>
                <a:ea typeface="+mn-ea"/>
                <a:cs typeface="Arial"/>
              </a:rPr>
              <a:t>Idéalement, vos affiches sont optimisées pour un effet à distance de 40 mètres</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3" name="Content Placeholder 5">
            <a:extLst>
              <a:ext uri="{FF2B5EF4-FFF2-40B4-BE49-F238E27FC236}">
                <a16:creationId xmlns:a16="http://schemas.microsoft.com/office/drawing/2014/main" id="{3F5620D0-A7A2-40CE-BC72-CAFE40362B28}"/>
              </a:ext>
            </a:extLst>
          </p:cNvPr>
          <p:cNvSpPr txBox="1">
            <a:spLocks/>
          </p:cNvSpPr>
          <p:nvPr/>
        </p:nvSpPr>
        <p:spPr>
          <a:xfrm>
            <a:off x="6286454" y="1603000"/>
            <a:ext cx="1634920" cy="954228"/>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3</a:t>
            </a:r>
            <a:r>
              <a:rPr lang="de-CH" sz="800" b="1">
                <a:solidFill>
                  <a:schemeClr val="accent5"/>
                </a:solidFill>
              </a:rPr>
              <a:t>. </a:t>
            </a:r>
            <a:r>
              <a:rPr lang="de-CH" sz="800" b="1"/>
              <a:t>Nombre d'éléments impactants</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de-CH" sz="800" b="0" i="0" u="none" strike="noStrike" kern="1200" cap="none" spc="0" normalizeH="0" baseline="0" noProof="0">
                <a:ln>
                  <a:noFill/>
                </a:ln>
                <a:solidFill>
                  <a:srgbClr val="323232"/>
                </a:solidFill>
                <a:effectLst/>
                <a:uLnTx/>
                <a:uFillTx/>
                <a:latin typeface="Arial"/>
                <a:ea typeface="+mn-ea"/>
                <a:cs typeface="Arial"/>
              </a:rPr>
              <a:t>Diminuez la quantité d'éléments impactants pour une compréhension rapide </a:t>
            </a:r>
            <a:r>
              <a:rPr kumimoji="0" lang="fr-CH" sz="800" b="0" i="0" u="none" strike="noStrike" kern="1200" cap="none" spc="0" normalizeH="0" baseline="0" noProof="0">
                <a:ln>
                  <a:noFill/>
                </a:ln>
                <a:solidFill>
                  <a:srgbClr val="323232"/>
                </a:solidFill>
                <a:effectLst/>
                <a:uLnTx/>
                <a:uFillTx/>
                <a:latin typeface="Arial"/>
                <a:ea typeface="+mn-ea"/>
                <a:cs typeface="Arial"/>
              </a:rPr>
              <a:t>par exemple l'image, le titre, </a:t>
            </a:r>
            <a:r>
              <a:rPr lang="fr-CH" sz="800">
                <a:solidFill>
                  <a:srgbClr val="323232"/>
                </a:solidFill>
              </a:rPr>
              <a:t>un élément de texte</a:t>
            </a:r>
            <a:r>
              <a:rPr kumimoji="0" lang="fr-CH" sz="800" b="0" i="0" u="none" strike="noStrike" kern="1200" cap="none" spc="0" normalizeH="0" baseline="0" noProof="0">
                <a:ln>
                  <a:noFill/>
                </a:ln>
                <a:solidFill>
                  <a:srgbClr val="323232"/>
                </a:solidFill>
                <a:effectLst/>
                <a:uLnTx/>
                <a:uFillTx/>
                <a:latin typeface="Arial"/>
                <a:ea typeface="+mn-ea"/>
                <a:cs typeface="Arial"/>
              </a:rPr>
              <a:t> et </a:t>
            </a:r>
            <a:r>
              <a:rPr lang="de-CH" sz="800">
                <a:solidFill>
                  <a:srgbClr val="323232"/>
                </a:solidFill>
              </a:rPr>
              <a:t>le mandataire</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4" name="Content Placeholder 5">
            <a:extLst>
              <a:ext uri="{FF2B5EF4-FFF2-40B4-BE49-F238E27FC236}">
                <a16:creationId xmlns:a16="http://schemas.microsoft.com/office/drawing/2014/main" id="{18EC4222-0082-4616-8FFA-BFD33FC103C8}"/>
              </a:ext>
            </a:extLst>
          </p:cNvPr>
          <p:cNvSpPr txBox="1">
            <a:spLocks/>
          </p:cNvSpPr>
          <p:nvPr/>
        </p:nvSpPr>
        <p:spPr>
          <a:xfrm>
            <a:off x="378945" y="3398829"/>
            <a:ext cx="1563939" cy="970567"/>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4</a:t>
            </a:r>
            <a:r>
              <a:rPr lang="de-CH" sz="800" b="1">
                <a:solidFill>
                  <a:schemeClr val="accent5"/>
                </a:solidFill>
              </a:rPr>
              <a:t>. </a:t>
            </a:r>
            <a:r>
              <a:rPr lang="de-CH" sz="800" b="1"/>
              <a:t>Orienter le regard</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a:ln>
                  <a:noFill/>
                </a:ln>
                <a:solidFill>
                  <a:srgbClr val="323232"/>
                </a:solidFill>
                <a:effectLst/>
                <a:uLnTx/>
                <a:uFillTx/>
                <a:latin typeface="Arial"/>
                <a:ea typeface="+mn-ea"/>
                <a:cs typeface="Arial"/>
              </a:rPr>
              <a:t>Disposez les éléments d'impact de manière hiérarchique et assurez un parcours visuel bien défini, de l'accroche-regard au logo</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5" name="Content Placeholder 5">
            <a:extLst>
              <a:ext uri="{FF2B5EF4-FFF2-40B4-BE49-F238E27FC236}">
                <a16:creationId xmlns:a16="http://schemas.microsoft.com/office/drawing/2014/main" id="{2A709E40-C412-4977-BD01-80D4BA9FA41C}"/>
              </a:ext>
            </a:extLst>
          </p:cNvPr>
          <p:cNvSpPr txBox="1">
            <a:spLocks/>
          </p:cNvSpPr>
          <p:nvPr/>
        </p:nvSpPr>
        <p:spPr>
          <a:xfrm>
            <a:off x="3327763"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5</a:t>
            </a:r>
            <a:r>
              <a:rPr lang="en-US" sz="800" b="1">
                <a:solidFill>
                  <a:schemeClr val="accent5"/>
                </a:solidFill>
              </a:rPr>
              <a:t>. </a:t>
            </a:r>
            <a:r>
              <a:rPr lang="de-CH" sz="800" b="1"/>
              <a:t>Effet de contraste</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noProof="0">
                <a:ln>
                  <a:noFill/>
                </a:ln>
                <a:solidFill>
                  <a:srgbClr val="323232"/>
                </a:solidFill>
                <a:effectLst/>
                <a:uLnTx/>
                <a:uFillTx/>
                <a:latin typeface="Arial"/>
                <a:ea typeface="+mn-ea"/>
                <a:cs typeface="Arial"/>
              </a:rPr>
              <a:t>Utilisez les contrastes dans les moyens publicitaires et ceux avec l'environnement pour une compréhension plus rapide et meilleure de votre message</a:t>
            </a: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6" name="Content Placeholder 5">
            <a:extLst>
              <a:ext uri="{FF2B5EF4-FFF2-40B4-BE49-F238E27FC236}">
                <a16:creationId xmlns:a16="http://schemas.microsoft.com/office/drawing/2014/main" id="{D0350706-D805-41D3-817D-5B04AD8516F1}"/>
              </a:ext>
            </a:extLst>
          </p:cNvPr>
          <p:cNvSpPr txBox="1">
            <a:spLocks/>
          </p:cNvSpPr>
          <p:nvPr/>
        </p:nvSpPr>
        <p:spPr>
          <a:xfrm>
            <a:off x="6286454" y="3398830"/>
            <a:ext cx="1694244"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6</a:t>
            </a:r>
            <a:r>
              <a:rPr lang="de-CH" sz="800" b="1">
                <a:solidFill>
                  <a:schemeClr val="accent5"/>
                </a:solidFill>
              </a:rPr>
              <a:t>. </a:t>
            </a:r>
            <a:r>
              <a:rPr lang="de-CH" sz="800" b="1"/>
              <a:t>Spots d'images animées DOOH </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fr-CH" sz="800" b="0" i="0" u="none" strike="noStrike" kern="1200" cap="none" spc="0" normalizeH="0" baseline="0" noProof="0">
                <a:ln>
                  <a:noFill/>
                </a:ln>
                <a:solidFill>
                  <a:srgbClr val="323232"/>
                </a:solidFill>
                <a:effectLst/>
                <a:uLnTx/>
                <a:uFillTx/>
                <a:latin typeface="Arial"/>
                <a:ea typeface="+mn-ea"/>
                <a:cs typeface="Arial"/>
              </a:rPr>
              <a:t>Pensez de manière séquentielle. Veillez à ce que chaque seconde montre au minimum le mandataire et si possible le message clé</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pic>
        <p:nvPicPr>
          <p:cNvPr id="9" name="Grafik 8">
            <a:extLst>
              <a:ext uri="{FF2B5EF4-FFF2-40B4-BE49-F238E27FC236}">
                <a16:creationId xmlns:a16="http://schemas.microsoft.com/office/drawing/2014/main" id="{69D23159-61CC-44FF-8F8D-2A49CC8D7011}"/>
              </a:ext>
            </a:extLst>
          </p:cNvPr>
          <p:cNvPicPr>
            <a:picLocks noChangeAspect="1"/>
          </p:cNvPicPr>
          <p:nvPr/>
        </p:nvPicPr>
        <p:blipFill>
          <a:blip r:embed="rId5"/>
          <a:stretch>
            <a:fillRect/>
          </a:stretch>
        </p:blipFill>
        <p:spPr>
          <a:xfrm>
            <a:off x="5051482" y="1282904"/>
            <a:ext cx="952984" cy="1579341"/>
          </a:xfrm>
          <a:prstGeom prst="rect">
            <a:avLst/>
          </a:prstGeom>
        </p:spPr>
      </p:pic>
      <p:pic>
        <p:nvPicPr>
          <p:cNvPr id="11" name="Grafik 10">
            <a:extLst>
              <a:ext uri="{FF2B5EF4-FFF2-40B4-BE49-F238E27FC236}">
                <a16:creationId xmlns:a16="http://schemas.microsoft.com/office/drawing/2014/main" id="{F829ADFD-88F5-45B6-AC09-7C414986CA6E}"/>
              </a:ext>
            </a:extLst>
          </p:cNvPr>
          <p:cNvPicPr>
            <a:picLocks noChangeAspect="1"/>
          </p:cNvPicPr>
          <p:nvPr/>
        </p:nvPicPr>
        <p:blipFill>
          <a:blip r:embed="rId6"/>
          <a:stretch>
            <a:fillRect/>
          </a:stretch>
        </p:blipFill>
        <p:spPr>
          <a:xfrm>
            <a:off x="2104705" y="3118666"/>
            <a:ext cx="952984" cy="1579341"/>
          </a:xfrm>
          <a:prstGeom prst="rect">
            <a:avLst/>
          </a:prstGeom>
        </p:spPr>
      </p:pic>
      <p:pic>
        <p:nvPicPr>
          <p:cNvPr id="12" name="Grafik 11">
            <a:extLst>
              <a:ext uri="{FF2B5EF4-FFF2-40B4-BE49-F238E27FC236}">
                <a16:creationId xmlns:a16="http://schemas.microsoft.com/office/drawing/2014/main" id="{1E921446-C148-492F-A557-C5BDF04AED2C}"/>
              </a:ext>
            </a:extLst>
          </p:cNvPr>
          <p:cNvPicPr>
            <a:picLocks noChangeAspect="1"/>
          </p:cNvPicPr>
          <p:nvPr/>
        </p:nvPicPr>
        <p:blipFill>
          <a:blip r:embed="rId7"/>
          <a:stretch>
            <a:fillRect/>
          </a:stretch>
        </p:blipFill>
        <p:spPr>
          <a:xfrm>
            <a:off x="5066412" y="3113791"/>
            <a:ext cx="952984" cy="1579341"/>
          </a:xfrm>
          <a:prstGeom prst="rect">
            <a:avLst/>
          </a:prstGeom>
        </p:spPr>
      </p:pic>
      <p:pic>
        <p:nvPicPr>
          <p:cNvPr id="32" name="Grafik 31" descr="Ein Bild, das Platz enthält.&#10;&#10;Automatisch generierte Beschreibung">
            <a:extLst>
              <a:ext uri="{FF2B5EF4-FFF2-40B4-BE49-F238E27FC236}">
                <a16:creationId xmlns:a16="http://schemas.microsoft.com/office/drawing/2014/main" id="{2FCA04AC-85CE-461A-B845-EEF199AFD80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062917" y="2990767"/>
            <a:ext cx="840080" cy="1684853"/>
          </a:xfrm>
          <a:prstGeom prst="rect">
            <a:avLst/>
          </a:prstGeom>
        </p:spPr>
      </p:pic>
      <p:pic>
        <p:nvPicPr>
          <p:cNvPr id="33" name="Burger_gut">
            <a:hlinkClick r:id="" action="ppaction://media"/>
            <a:extLst>
              <a:ext uri="{FF2B5EF4-FFF2-40B4-BE49-F238E27FC236}">
                <a16:creationId xmlns:a16="http://schemas.microsoft.com/office/drawing/2014/main" id="{EE23747E-5140-40E5-AA27-7E7764C7CE01}"/>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8136348" y="3070697"/>
            <a:ext cx="684430" cy="1216432"/>
          </a:xfrm>
          <a:prstGeom prst="rect">
            <a:avLst/>
          </a:prstGeom>
        </p:spPr>
      </p:pic>
      <p:pic>
        <p:nvPicPr>
          <p:cNvPr id="3" name="Grafik 2">
            <a:extLst>
              <a:ext uri="{FF2B5EF4-FFF2-40B4-BE49-F238E27FC236}">
                <a16:creationId xmlns:a16="http://schemas.microsoft.com/office/drawing/2014/main" id="{2F0B311F-8BCB-43D7-9FD3-CACDCCBC7B50}"/>
              </a:ext>
            </a:extLst>
          </p:cNvPr>
          <p:cNvPicPr>
            <a:picLocks noChangeAspect="1"/>
          </p:cNvPicPr>
          <p:nvPr/>
        </p:nvPicPr>
        <p:blipFill>
          <a:blip r:embed="rId10"/>
          <a:stretch>
            <a:fillRect/>
          </a:stretch>
        </p:blipFill>
        <p:spPr>
          <a:xfrm>
            <a:off x="2102721" y="1290253"/>
            <a:ext cx="944114" cy="1564641"/>
          </a:xfrm>
          <a:prstGeom prst="rect">
            <a:avLst/>
          </a:prstGeom>
        </p:spPr>
      </p:pic>
      <p:pic>
        <p:nvPicPr>
          <p:cNvPr id="4" name="Grafik 3">
            <a:extLst>
              <a:ext uri="{FF2B5EF4-FFF2-40B4-BE49-F238E27FC236}">
                <a16:creationId xmlns:a16="http://schemas.microsoft.com/office/drawing/2014/main" id="{97C6239F-1225-40FC-90AA-F24217889410}"/>
              </a:ext>
            </a:extLst>
          </p:cNvPr>
          <p:cNvPicPr>
            <a:picLocks noChangeAspect="1"/>
          </p:cNvPicPr>
          <p:nvPr/>
        </p:nvPicPr>
        <p:blipFill>
          <a:blip r:embed="rId11"/>
          <a:stretch>
            <a:fillRect/>
          </a:stretch>
        </p:blipFill>
        <p:spPr>
          <a:xfrm>
            <a:off x="8025199" y="1288742"/>
            <a:ext cx="942958" cy="1562726"/>
          </a:xfrm>
          <a:prstGeom prst="rect">
            <a:avLst/>
          </a:prstGeom>
        </p:spPr>
      </p:pic>
      <p:pic>
        <p:nvPicPr>
          <p:cNvPr id="27" name="Picture 8" descr="Zahlen - Kostenlose weihnachten Icons">
            <a:extLst>
              <a:ext uri="{FF2B5EF4-FFF2-40B4-BE49-F238E27FC236}">
                <a16:creationId xmlns:a16="http://schemas.microsoft.com/office/drawing/2014/main" id="{6B35E502-FC74-4323-8B2F-F10195AA2329}"/>
              </a:ext>
            </a:extLst>
          </p:cNvPr>
          <p:cNvPicPr>
            <a:picLocks noChangeAspect="1" noChangeArrowheads="1"/>
          </p:cNvPicPr>
          <p:nvPr/>
        </p:nvPicPr>
        <p:blipFill>
          <a:blip r:embed="rId12">
            <a:biLevel thresh="75000"/>
            <a:extLst>
              <a:ext uri="{28A0092B-C50C-407E-A947-70E740481C1C}">
                <a14:useLocalDpi xmlns:a14="http://schemas.microsoft.com/office/drawing/2010/main" val="0"/>
              </a:ext>
            </a:extLst>
          </a:blip>
          <a:srcRect/>
          <a:stretch>
            <a:fillRect/>
          </a:stretch>
        </p:blipFill>
        <p:spPr bwMode="auto">
          <a:xfrm>
            <a:off x="6293362" y="2349125"/>
            <a:ext cx="159040" cy="15904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Fernglas - Kostenlose werkzeuge und utensilien Icons">
            <a:extLst>
              <a:ext uri="{FF2B5EF4-FFF2-40B4-BE49-F238E27FC236}">
                <a16:creationId xmlns:a16="http://schemas.microsoft.com/office/drawing/2014/main" id="{12E217A2-E967-4F4D-A0A4-D9081FDE0C09}"/>
              </a:ext>
            </a:extLst>
          </p:cNvPr>
          <p:cNvPicPr>
            <a:picLocks noChangeAspect="1" noChangeArrowheads="1"/>
          </p:cNvPicPr>
          <p:nvPr/>
        </p:nvPicPr>
        <p:blipFill>
          <a:blip r:embed="rId13">
            <a:biLevel thresh="75000"/>
            <a:extLst>
              <a:ext uri="{28A0092B-C50C-407E-A947-70E740481C1C}">
                <a14:useLocalDpi xmlns:a14="http://schemas.microsoft.com/office/drawing/2010/main" val="0"/>
              </a:ext>
            </a:extLst>
          </a:blip>
          <a:srcRect/>
          <a:stretch>
            <a:fillRect/>
          </a:stretch>
        </p:blipFill>
        <p:spPr bwMode="auto">
          <a:xfrm>
            <a:off x="353335" y="2352166"/>
            <a:ext cx="213237" cy="21323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sender Icon - Free PNG &amp; SVG 545476 - Noun Project">
            <a:extLst>
              <a:ext uri="{FF2B5EF4-FFF2-40B4-BE49-F238E27FC236}">
                <a16:creationId xmlns:a16="http://schemas.microsoft.com/office/drawing/2014/main" id="{BA63AA56-E14C-4D39-BE6B-19D7FDC16AFA}"/>
              </a:ext>
            </a:extLst>
          </p:cNvPr>
          <p:cNvPicPr>
            <a:picLocks noChangeAspect="1" noChangeArrowheads="1"/>
          </p:cNvPicPr>
          <p:nvPr/>
        </p:nvPicPr>
        <p:blipFill>
          <a:blip r:embed="rId14">
            <a:biLevel thresh="75000"/>
            <a:extLst>
              <a:ext uri="{28A0092B-C50C-407E-A947-70E740481C1C}">
                <a14:useLocalDpi xmlns:a14="http://schemas.microsoft.com/office/drawing/2010/main" val="0"/>
              </a:ext>
            </a:extLst>
          </a:blip>
          <a:srcRect/>
          <a:stretch>
            <a:fillRect/>
          </a:stretch>
        </p:blipFill>
        <p:spPr bwMode="auto">
          <a:xfrm>
            <a:off x="3290522" y="2333526"/>
            <a:ext cx="263209" cy="26320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Hand Icon - Free PNG &amp; SVG 4607 - Noun Project">
            <a:extLst>
              <a:ext uri="{FF2B5EF4-FFF2-40B4-BE49-F238E27FC236}">
                <a16:creationId xmlns:a16="http://schemas.microsoft.com/office/drawing/2014/main" id="{F5C863E6-3C01-4A43-A6DF-C288CF009732}"/>
              </a:ext>
            </a:extLst>
          </p:cNvPr>
          <p:cNvPicPr>
            <a:picLocks noChangeAspect="1" noChangeArrowheads="1"/>
          </p:cNvPicPr>
          <p:nvPr/>
        </p:nvPicPr>
        <p:blipFill>
          <a:blip r:embed="rId15">
            <a:biLevel thresh="75000"/>
            <a:extLst>
              <a:ext uri="{28A0092B-C50C-407E-A947-70E740481C1C}">
                <a14:useLocalDpi xmlns:a14="http://schemas.microsoft.com/office/drawing/2010/main" val="0"/>
              </a:ext>
            </a:extLst>
          </a:blip>
          <a:srcRect/>
          <a:stretch>
            <a:fillRect/>
          </a:stretch>
        </p:blipFill>
        <p:spPr bwMode="auto">
          <a:xfrm>
            <a:off x="6220465" y="2361378"/>
            <a:ext cx="283912" cy="28391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Auge - Kostenlose gesten Icons">
            <a:extLst>
              <a:ext uri="{FF2B5EF4-FFF2-40B4-BE49-F238E27FC236}">
                <a16:creationId xmlns:a16="http://schemas.microsoft.com/office/drawing/2014/main" id="{C03705A2-505D-447C-B4CF-C0A95ACD0408}"/>
              </a:ext>
            </a:extLst>
          </p:cNvPr>
          <p:cNvPicPr>
            <a:picLocks noChangeAspect="1" noChangeArrowheads="1"/>
          </p:cNvPicPr>
          <p:nvPr/>
        </p:nvPicPr>
        <p:blipFill>
          <a:blip r:embed="rId16">
            <a:biLevel thresh="75000"/>
            <a:extLst>
              <a:ext uri="{28A0092B-C50C-407E-A947-70E740481C1C}">
                <a14:useLocalDpi xmlns:a14="http://schemas.microsoft.com/office/drawing/2010/main" val="0"/>
              </a:ext>
            </a:extLst>
          </a:blip>
          <a:srcRect/>
          <a:stretch>
            <a:fillRect/>
          </a:stretch>
        </p:blipFill>
        <p:spPr bwMode="auto">
          <a:xfrm>
            <a:off x="317998" y="4136348"/>
            <a:ext cx="283913" cy="28391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2" descr="Helligkeit und kontrast | Kostenlose Icon">
            <a:extLst>
              <a:ext uri="{FF2B5EF4-FFF2-40B4-BE49-F238E27FC236}">
                <a16:creationId xmlns:a16="http://schemas.microsoft.com/office/drawing/2014/main" id="{1678A48F-994B-4F4B-98A0-0CF5BD6F3569}"/>
              </a:ext>
            </a:extLst>
          </p:cNvPr>
          <p:cNvPicPr>
            <a:picLocks noChangeAspect="1" noChangeArrowheads="1"/>
          </p:cNvPicPr>
          <p:nvPr/>
        </p:nvPicPr>
        <p:blipFill>
          <a:blip r:embed="rId17">
            <a:biLevel thresh="75000"/>
            <a:extLst>
              <a:ext uri="{28A0092B-C50C-407E-A947-70E740481C1C}">
                <a14:useLocalDpi xmlns:a14="http://schemas.microsoft.com/office/drawing/2010/main" val="0"/>
              </a:ext>
            </a:extLst>
          </a:blip>
          <a:srcRect/>
          <a:stretch>
            <a:fillRect/>
          </a:stretch>
        </p:blipFill>
        <p:spPr bwMode="auto">
          <a:xfrm>
            <a:off x="3273900" y="4102429"/>
            <a:ext cx="266968" cy="266968"/>
          </a:xfrm>
          <a:prstGeom prst="rect">
            <a:avLst/>
          </a:prstGeom>
          <a:noFill/>
          <a:extLst>
            <a:ext uri="{909E8E84-426E-40DD-AFC4-6F175D3DCCD1}">
              <a14:hiddenFill xmlns:a14="http://schemas.microsoft.com/office/drawing/2010/main">
                <a:solidFill>
                  <a:srgbClr val="FFFFFF"/>
                </a:solidFill>
              </a14:hiddenFill>
            </a:ext>
          </a:extLst>
        </p:spPr>
      </p:pic>
      <p:pic>
        <p:nvPicPr>
          <p:cNvPr id="36" name="Grafik 35" descr="Ein Bild, das Platz enthält.&#10;&#10;Automatisch generierte Beschreibung">
            <a:extLst>
              <a:ext uri="{FF2B5EF4-FFF2-40B4-BE49-F238E27FC236}">
                <a16:creationId xmlns:a16="http://schemas.microsoft.com/office/drawing/2014/main" id="{BD5E7E56-3767-4589-B538-2102DF32A83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281309" y="3992934"/>
            <a:ext cx="162224" cy="325354"/>
          </a:xfrm>
          <a:prstGeom prst="rect">
            <a:avLst/>
          </a:prstGeom>
        </p:spPr>
      </p:pic>
      <p:sp>
        <p:nvSpPr>
          <p:cNvPr id="6" name="Titre 5">
            <a:extLst>
              <a:ext uri="{FF2B5EF4-FFF2-40B4-BE49-F238E27FC236}">
                <a16:creationId xmlns:a16="http://schemas.microsoft.com/office/drawing/2014/main" id="{C1F027A8-5D10-D569-592B-959F8A304E34}"/>
              </a:ext>
            </a:extLst>
          </p:cNvPr>
          <p:cNvSpPr>
            <a:spLocks noGrp="1"/>
          </p:cNvSpPr>
          <p:nvPr>
            <p:ph type="title"/>
          </p:nvPr>
        </p:nvSpPr>
        <p:spPr/>
        <p:txBody>
          <a:bodyPr/>
          <a:lstStyle/>
          <a:p>
            <a:r>
              <a:rPr lang="fr-CH"/>
              <a:t>Aperçu des </a:t>
            </a:r>
            <a:r>
              <a:rPr lang="fr-CH" b="1"/>
              <a:t>6 règles de base</a:t>
            </a:r>
            <a:endParaRPr lang="de-CH" b="1"/>
          </a:p>
        </p:txBody>
      </p:sp>
    </p:spTree>
    <p:extLst>
      <p:ext uri="{BB962C8B-B14F-4D97-AF65-F5344CB8AC3E}">
        <p14:creationId xmlns:p14="http://schemas.microsoft.com/office/powerpoint/2010/main" val="380888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3"/>
                                        </p:tgtEl>
                                      </p:cBhvr>
                                    </p:cmd>
                                  </p:childTnLst>
                                </p:cTn>
                              </p:par>
                            </p:childTnLst>
                          </p:cTn>
                        </p:par>
                      </p:childTnLst>
                    </p:cTn>
                  </p:par>
                </p:childTnLst>
              </p:cTn>
              <p:nextCondLst>
                <p:cond evt="onClick" delay="0">
                  <p:tgtEl>
                    <p:spTgt spid="33"/>
                  </p:tgtEl>
                </p:cond>
              </p:nextCondLst>
            </p:seq>
            <p:video>
              <p:cMediaNode vol="80000">
                <p:cTn id="12" repeatCount="indefinite" fill="hold" display="0">
                  <p:stCondLst>
                    <p:cond delay="indefinite"/>
                  </p:stCondLst>
                </p:cTn>
                <p:tgtEl>
                  <p:spTgt spid="3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46C3A-B852-48E5-9DF2-7DB5ADC8EC94}"/>
              </a:ext>
            </a:extLst>
          </p:cNvPr>
          <p:cNvSpPr>
            <a:spLocks noGrp="1"/>
          </p:cNvSpPr>
          <p:nvPr>
            <p:ph type="title"/>
          </p:nvPr>
        </p:nvSpPr>
        <p:spPr>
          <a:solidFill>
            <a:schemeClr val="bg2">
              <a:alpha val="35000"/>
            </a:schemeClr>
          </a:solidFill>
        </p:spPr>
        <p:txBody>
          <a:bodyPr/>
          <a:lstStyle/>
          <a:p>
            <a:r>
              <a:rPr lang="de-CH"/>
              <a:t>Ensemble, toujours plus performants.</a:t>
            </a:r>
            <a:endParaRPr lang="de-CH" dirty="0"/>
          </a:p>
        </p:txBody>
      </p:sp>
      <p:sp>
        <p:nvSpPr>
          <p:cNvPr id="4" name="Titel 4">
            <a:extLst>
              <a:ext uri="{FF2B5EF4-FFF2-40B4-BE49-F238E27FC236}">
                <a16:creationId xmlns:a16="http://schemas.microsoft.com/office/drawing/2014/main" id="{E79DD3A9-1788-4C0E-A274-3FD8A920C32B}"/>
              </a:ext>
            </a:extLst>
          </p:cNvPr>
          <p:cNvSpPr txBox="1">
            <a:spLocks/>
          </p:cNvSpPr>
          <p:nvPr/>
        </p:nvSpPr>
        <p:spPr>
          <a:xfrm>
            <a:off x="328430" y="3078862"/>
            <a:ext cx="4370205" cy="1660731"/>
          </a:xfrm>
          <a:prstGeom prst="rect">
            <a:avLst/>
          </a:prstGeom>
          <a:noFill/>
          <a:ln>
            <a:noFill/>
          </a:ln>
        </p:spPr>
        <p:txBody>
          <a:bodyPr vert="horz" lIns="0" tIns="0" rIns="0" bIns="0" rtlCol="0" anchor="t">
            <a:noAutofit/>
          </a:bodyPr>
          <a:lstStyle>
            <a:lvl1pPr algn="l" defTabSz="477317" rtl="0" eaLnBrk="1" latinLnBrk="0" hangingPunct="1">
              <a:spcBef>
                <a:spcPct val="0"/>
              </a:spcBef>
              <a:buNone/>
              <a:defRPr sz="4000" b="0" kern="1200" cap="none">
                <a:solidFill>
                  <a:schemeClr val="accent5"/>
                </a:solidFill>
                <a:latin typeface="Arial"/>
                <a:ea typeface="+mj-ea"/>
                <a:cs typeface="Arial"/>
              </a:defRPr>
            </a:lvl1pPr>
          </a:lstStyle>
          <a:p>
            <a:r>
              <a:rPr lang="de-CH" sz="1200" b="1">
                <a:solidFill>
                  <a:schemeClr val="bg1"/>
                </a:solidFill>
              </a:rPr>
              <a:t>APG</a:t>
            </a:r>
            <a:r>
              <a:rPr lang="de-CH" sz="1200" b="1" dirty="0">
                <a:solidFill>
                  <a:schemeClr val="bg1"/>
                </a:solidFill>
              </a:rPr>
              <a:t>|SGA</a:t>
            </a:r>
            <a:r>
              <a:rPr lang="de-CH" sz="1200">
                <a:solidFill>
                  <a:schemeClr val="bg1"/>
                </a:solidFill>
              </a:rPr>
              <a:t>, Société Générale d'Affichage SA</a:t>
            </a:r>
            <a:br>
              <a:rPr lang="de-CH" sz="1200">
                <a:solidFill>
                  <a:schemeClr val="bg1"/>
                </a:solidFill>
              </a:rPr>
            </a:br>
            <a:r>
              <a:rPr lang="de-CH" sz="1200">
                <a:solidFill>
                  <a:schemeClr val="bg1"/>
                </a:solidFill>
              </a:rPr>
              <a:t>Giesshübelstrasse 4</a:t>
            </a:r>
          </a:p>
          <a:p>
            <a:r>
              <a:rPr lang="de-CH" sz="1200">
                <a:solidFill>
                  <a:schemeClr val="bg1"/>
                </a:solidFill>
              </a:rPr>
              <a:t>8027 Zürich</a:t>
            </a:r>
            <a:br>
              <a:rPr lang="de-CH" sz="1200" dirty="0">
                <a:solidFill>
                  <a:schemeClr val="bg1"/>
                </a:solidFill>
              </a:rPr>
            </a:br>
            <a:endParaRPr lang="de-CH" sz="1200" dirty="0">
              <a:solidFill>
                <a:schemeClr val="bg1"/>
              </a:solidFill>
            </a:endParaRPr>
          </a:p>
          <a:p>
            <a:pPr>
              <a:tabLst>
                <a:tab pos="228055" algn="l"/>
              </a:tabLst>
            </a:pPr>
            <a:r>
              <a:rPr lang="de-CH" sz="1200">
                <a:solidFill>
                  <a:schemeClr val="bg1"/>
                </a:solidFill>
              </a:rPr>
              <a:t>www</a:t>
            </a:r>
            <a:r>
              <a:rPr lang="de-CH" sz="1200" dirty="0">
                <a:solidFill>
                  <a:schemeClr val="bg1"/>
                </a:solidFill>
              </a:rPr>
              <a:t>.apgsga.ch</a:t>
            </a:r>
            <a:br>
              <a:rPr lang="de-CH" sz="1200" dirty="0">
                <a:solidFill>
                  <a:schemeClr val="bg1"/>
                </a:solidFill>
              </a:rPr>
            </a:br>
            <a:endParaRPr lang="de-DE" sz="1200" dirty="0">
              <a:solidFill>
                <a:schemeClr val="bg1"/>
              </a:solidFill>
            </a:endParaRPr>
          </a:p>
        </p:txBody>
      </p:sp>
    </p:spTree>
    <p:extLst>
      <p:ext uri="{BB962C8B-B14F-4D97-AF65-F5344CB8AC3E}">
        <p14:creationId xmlns:p14="http://schemas.microsoft.com/office/powerpoint/2010/main" val="139394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B2C4172C-0808-4634-A65E-C0C0A356BB53}"/>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8" name="Rechteck 7">
            <a:extLst>
              <a:ext uri="{FF2B5EF4-FFF2-40B4-BE49-F238E27FC236}">
                <a16:creationId xmlns:a16="http://schemas.microsoft.com/office/drawing/2014/main" id="{8217DA59-BE90-4BAD-B050-36D48C385F70}"/>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6A5AE98A-94B3-4C3F-8B00-CE2D0F45882B}"/>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75174FC-5118-4DD3-B44E-69745816FD4F}"/>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p:cNvSpPr>
            <a:spLocks noGrp="1"/>
          </p:cNvSpPr>
          <p:nvPr>
            <p:ph type="title"/>
          </p:nvPr>
        </p:nvSpPr>
        <p:spPr/>
        <p:txBody>
          <a:bodyPr/>
          <a:lstStyle/>
          <a:p>
            <a:r>
              <a:rPr lang="de-DE"/>
              <a:t>Sommaire «Basic»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b="1"/>
              <a:t>Situation initiale</a:t>
            </a:r>
          </a:p>
          <a:p>
            <a:r>
              <a:rPr lang="fr-CH"/>
              <a:t>Les 6 règles de base</a:t>
            </a:r>
            <a:r>
              <a:rPr lang="de-DE"/>
              <a:t> </a:t>
            </a:r>
          </a:p>
          <a:p>
            <a:r>
              <a:rPr lang="de-DE"/>
              <a:t>Synthèse</a:t>
            </a:r>
            <a:endParaRPr lang="de-DE" dirty="0"/>
          </a:p>
          <a:p>
            <a:pPr marL="255118" indent="-255118">
              <a:buFont typeface="+mj-lt"/>
              <a:buAutoNum type="arabicPeriod"/>
            </a:pPr>
            <a:endParaRPr lang="de-DE" dirty="0"/>
          </a:p>
        </p:txBody>
      </p:sp>
      <p:pic>
        <p:nvPicPr>
          <p:cNvPr id="12" name="Grafik 11">
            <a:extLst>
              <a:ext uri="{FF2B5EF4-FFF2-40B4-BE49-F238E27FC236}">
                <a16:creationId xmlns:a16="http://schemas.microsoft.com/office/drawing/2014/main" id="{B739335B-3BC4-422C-AB83-CD254B10AB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1" name="Rechteck: abgerundete Ecken 10">
            <a:extLst>
              <a:ext uri="{FF2B5EF4-FFF2-40B4-BE49-F238E27FC236}">
                <a16:creationId xmlns:a16="http://schemas.microsoft.com/office/drawing/2014/main" id="{039E9A65-9443-4779-97E2-6D3ADD5224C9}"/>
              </a:ext>
            </a:extLst>
          </p:cNvPr>
          <p:cNvSpPr/>
          <p:nvPr/>
        </p:nvSpPr>
        <p:spPr>
          <a:xfrm>
            <a:off x="5564004" y="1860494"/>
            <a:ext cx="89520" cy="2364324"/>
          </a:xfrm>
          <a:prstGeom prst="roundRect">
            <a:avLst/>
          </a:prstGeom>
          <a:solidFill>
            <a:srgbClr val="4140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 name="Picture 2" descr="Wegweiser | Kostenlose Icon">
            <a:extLst>
              <a:ext uri="{FF2B5EF4-FFF2-40B4-BE49-F238E27FC236}">
                <a16:creationId xmlns:a16="http://schemas.microsoft.com/office/drawing/2014/main" id="{CF5B66C3-F6D1-48DC-8C01-E0CC3C8789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1632" y="1861511"/>
            <a:ext cx="1214264" cy="1214264"/>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descr="Ein Bild, das Person, darstellend, Gruppe, Tänzer enthält.&#10;&#10;Automatisch generierte Beschreibung">
            <a:extLst>
              <a:ext uri="{FF2B5EF4-FFF2-40B4-BE49-F238E27FC236}">
                <a16:creationId xmlns:a16="http://schemas.microsoft.com/office/drawing/2014/main" id="{16CF21C9-2F16-4D41-965B-A8CA4FD2AA0B}"/>
              </a:ext>
            </a:extLst>
          </p:cNvPr>
          <p:cNvPicPr>
            <a:picLocks noChangeAspect="1"/>
          </p:cNvPicPr>
          <p:nvPr/>
        </p:nvPicPr>
        <p:blipFill rotWithShape="1">
          <a:blip r:embed="rId5"/>
          <a:srcRect l="48436" t="58400" r="34783"/>
          <a:stretch/>
        </p:blipFill>
        <p:spPr>
          <a:xfrm>
            <a:off x="5779129" y="2231923"/>
            <a:ext cx="873534" cy="213970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2174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solidFill>
            <a:schemeClr val="accent6"/>
          </a:solidFill>
        </p:spPr>
        <p:txBody>
          <a:bodyPr/>
          <a:lstStyle/>
          <a:p>
            <a:r>
              <a:rPr lang="de-DE" dirty="0"/>
              <a:t> </a:t>
            </a:r>
          </a:p>
        </p:txBody>
      </p:sp>
      <p:sp>
        <p:nvSpPr>
          <p:cNvPr id="5" name="Titel 4"/>
          <p:cNvSpPr>
            <a:spLocks noGrp="1"/>
          </p:cNvSpPr>
          <p:nvPr>
            <p:ph type="title"/>
          </p:nvPr>
        </p:nvSpPr>
        <p:spPr/>
        <p:txBody>
          <a:bodyPr/>
          <a:lstStyle/>
          <a:p>
            <a:pPr>
              <a:spcBef>
                <a:spcPts val="0"/>
              </a:spcBef>
              <a:spcAft>
                <a:spcPts val="0"/>
              </a:spcAft>
            </a:pPr>
            <a:r>
              <a:rPr lang="de-CH" sz="3200">
                <a:solidFill>
                  <a:srgbClr val="FFFFFF"/>
                </a:solidFill>
              </a:rPr>
              <a:t>« </a:t>
            </a:r>
            <a:r>
              <a:rPr lang="fr-CH" sz="3200">
                <a:solidFill>
                  <a:srgbClr val="FFFFFF"/>
                </a:solidFill>
              </a:rPr>
              <a:t>Le plus grand levier permettant d'augmenter l'impact publicitaire se trouve dans la création</a:t>
            </a:r>
            <a:r>
              <a:rPr lang="de-CH" sz="3200">
                <a:solidFill>
                  <a:srgbClr val="FFFFFF"/>
                </a:solidFill>
              </a:rPr>
              <a:t>. »</a:t>
            </a:r>
            <a:endParaRPr lang="de-DE" sz="3200" dirty="0">
              <a:solidFill>
                <a:srgbClr val="D1CCBD"/>
              </a:solidFill>
              <a:ea typeface="+mn-ea"/>
              <a:cs typeface="+mn-cs"/>
            </a:endParaRPr>
          </a:p>
        </p:txBody>
      </p:sp>
      <p:sp>
        <p:nvSpPr>
          <p:cNvPr id="7" name="Textplatzhalter 6"/>
          <p:cNvSpPr>
            <a:spLocks noGrp="1"/>
          </p:cNvSpPr>
          <p:nvPr>
            <p:ph type="body" sz="quarter" idx="14"/>
          </p:nvPr>
        </p:nvSpPr>
        <p:spPr>
          <a:solidFill>
            <a:schemeClr val="accent5"/>
          </a:solidFill>
        </p:spPr>
        <p:txBody>
          <a:bodyPr/>
          <a:lstStyle/>
          <a:p>
            <a:r>
              <a:rPr lang="de-DE" dirty="0"/>
              <a:t> </a:t>
            </a:r>
          </a:p>
        </p:txBody>
      </p:sp>
    </p:spTree>
    <p:extLst>
      <p:ext uri="{BB962C8B-B14F-4D97-AF65-F5344CB8AC3E}">
        <p14:creationId xmlns:p14="http://schemas.microsoft.com/office/powerpoint/2010/main" val="133305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5" descr="Ein Bild, das draußen, Natur, Wolke enthält.&#10;&#10;Automatisch generierte Beschreibung">
            <a:extLst>
              <a:ext uri="{FF2B5EF4-FFF2-40B4-BE49-F238E27FC236}">
                <a16:creationId xmlns:a16="http://schemas.microsoft.com/office/drawing/2014/main" id="{E7FD1EE7-38E3-4203-A817-FDCF8BF2D672}"/>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23" name="Rechteck 22">
            <a:extLst>
              <a:ext uri="{FF2B5EF4-FFF2-40B4-BE49-F238E27FC236}">
                <a16:creationId xmlns:a16="http://schemas.microsoft.com/office/drawing/2014/main" id="{54A76DF5-3440-4C14-8A47-FD983924BF77}"/>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4" name="Textfeld 23">
            <a:extLst>
              <a:ext uri="{FF2B5EF4-FFF2-40B4-BE49-F238E27FC236}">
                <a16:creationId xmlns:a16="http://schemas.microsoft.com/office/drawing/2014/main" id="{455D3996-0584-4609-A4E5-282EB3C127F5}"/>
              </a:ext>
            </a:extLst>
          </p:cNvPr>
          <p:cNvSpPr txBox="1"/>
          <p:nvPr/>
        </p:nvSpPr>
        <p:spPr>
          <a:xfrm>
            <a:off x="318056" y="1235514"/>
            <a:ext cx="6342169" cy="1372499"/>
          </a:xfrm>
          <a:prstGeom prst="rect">
            <a:avLst/>
          </a:prstGeom>
          <a:noFill/>
        </p:spPr>
        <p:txBody>
          <a:bodyPr wrap="square" lIns="0" tIns="0" rIns="0" bIns="0" rtlCol="0">
            <a:noAutofit/>
          </a:bodyPr>
          <a:lstStyle/>
          <a:p>
            <a:r>
              <a:rPr lang="de-DE" sz="1400" b="1">
                <a:solidFill>
                  <a:schemeClr val="accent5"/>
                </a:solidFill>
              </a:rPr>
              <a:t>Instants décisifs</a:t>
            </a:r>
          </a:p>
          <a:p>
            <a:endParaRPr lang="de-DE" sz="1400" b="1">
              <a:solidFill>
                <a:schemeClr val="accent5"/>
              </a:solidFill>
            </a:endParaRPr>
          </a:p>
          <a:p>
            <a:r>
              <a:rPr lang="fr-CH" sz="1200">
                <a:solidFill>
                  <a:schemeClr val="accent6"/>
                </a:solidFill>
              </a:rPr>
              <a:t>L'œil humain est le plus important de nos organes sensoriels, car plus de 80% des stimuli environnants sont perçus par les yeux</a:t>
            </a:r>
            <a:r>
              <a:rPr lang="de-CH" sz="1200">
                <a:solidFill>
                  <a:schemeClr val="accent6"/>
                </a:solidFill>
              </a:rPr>
              <a:t>. </a:t>
            </a:r>
            <a:endParaRPr lang="de-DE" sz="1200" dirty="0">
              <a:solidFill>
                <a:schemeClr val="accent6"/>
              </a:solidFill>
            </a:endParaRPr>
          </a:p>
          <a:p>
            <a:endParaRPr lang="de-CH" sz="600" dirty="0">
              <a:solidFill>
                <a:schemeClr val="accent6"/>
              </a:solidFill>
            </a:endParaRPr>
          </a:p>
          <a:p>
            <a:r>
              <a:rPr lang="fr-CH" sz="1000"/>
              <a:t>Les personnes présentes dans l'espace public se déplacent lorsqu'elles passent devant une affiche. Notre système visuel répond par ailleurs à des mécanismes biophysiques. Ces deux aspects doivent </a:t>
            </a:r>
            <a:br>
              <a:rPr lang="fr-CH" sz="1000"/>
            </a:br>
            <a:r>
              <a:rPr lang="fr-CH" sz="1000"/>
              <a:t>être pris en compte lors de la conception d'une affiche.</a:t>
            </a:r>
            <a:r>
              <a:rPr lang="de-CH" sz="1000"/>
              <a:t> </a:t>
            </a:r>
            <a:endParaRPr lang="de-CH" sz="1000" dirty="0"/>
          </a:p>
          <a:p>
            <a:r>
              <a:rPr lang="de-CH" dirty="0"/>
              <a:t> </a:t>
            </a:r>
          </a:p>
          <a:p>
            <a:r>
              <a:rPr lang="de-CH" dirty="0"/>
              <a:t> </a:t>
            </a:r>
          </a:p>
          <a:p>
            <a:r>
              <a:rPr lang="de-CH" dirty="0"/>
              <a:t> </a:t>
            </a:r>
          </a:p>
          <a:p>
            <a:r>
              <a:rPr lang="de-CH" dirty="0"/>
              <a:t> </a:t>
            </a:r>
          </a:p>
          <a:p>
            <a:endParaRPr lang="de-CH" dirty="0"/>
          </a:p>
        </p:txBody>
      </p:sp>
      <p:sp>
        <p:nvSpPr>
          <p:cNvPr id="22" name="Rechteck 21">
            <a:extLst>
              <a:ext uri="{FF2B5EF4-FFF2-40B4-BE49-F238E27FC236}">
                <a16:creationId xmlns:a16="http://schemas.microsoft.com/office/drawing/2014/main" id="{FEF30244-0EE9-45B1-B1C2-0AC76BB27E14}"/>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Rechteck 20">
            <a:extLst>
              <a:ext uri="{FF2B5EF4-FFF2-40B4-BE49-F238E27FC236}">
                <a16:creationId xmlns:a16="http://schemas.microsoft.com/office/drawing/2014/main" id="{669F4F45-B29A-4125-9325-A2AABEAA9154}"/>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a:extLst>
              <a:ext uri="{FF2B5EF4-FFF2-40B4-BE49-F238E27FC236}">
                <a16:creationId xmlns:a16="http://schemas.microsoft.com/office/drawing/2014/main" id="{FE8222B8-2554-4A2F-979E-6B0FCF1A5EB9}"/>
              </a:ext>
            </a:extLst>
          </p:cNvPr>
          <p:cNvSpPr>
            <a:spLocks noGrp="1"/>
          </p:cNvSpPr>
          <p:nvPr>
            <p:ph type="title"/>
          </p:nvPr>
        </p:nvSpPr>
        <p:spPr/>
        <p:txBody>
          <a:bodyPr/>
          <a:lstStyle/>
          <a:p>
            <a:r>
              <a:rPr lang="de-DE"/>
              <a:t>Réflexion de base</a:t>
            </a:r>
            <a:endParaRPr lang="de-CH" dirty="0"/>
          </a:p>
        </p:txBody>
      </p:sp>
      <p:pic>
        <p:nvPicPr>
          <p:cNvPr id="20" name="Grafik 19">
            <a:extLst>
              <a:ext uri="{FF2B5EF4-FFF2-40B4-BE49-F238E27FC236}">
                <a16:creationId xmlns:a16="http://schemas.microsoft.com/office/drawing/2014/main" id="{951A00DD-8154-4DDC-92E2-4E0F0A2F60C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52209" y="1829221"/>
            <a:ext cx="1512168" cy="2505759"/>
          </a:xfrm>
          <a:prstGeom prst="rect">
            <a:avLst/>
          </a:prstGeom>
          <a:effectLst/>
        </p:spPr>
      </p:pic>
      <p:sp>
        <p:nvSpPr>
          <p:cNvPr id="25" name="Textfeld 24">
            <a:extLst>
              <a:ext uri="{FF2B5EF4-FFF2-40B4-BE49-F238E27FC236}">
                <a16:creationId xmlns:a16="http://schemas.microsoft.com/office/drawing/2014/main" id="{5F90A439-7DA8-425A-B4C4-08C251557DF1}"/>
              </a:ext>
            </a:extLst>
          </p:cNvPr>
          <p:cNvSpPr txBox="1"/>
          <p:nvPr/>
        </p:nvSpPr>
        <p:spPr>
          <a:xfrm>
            <a:off x="807127" y="2736304"/>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2 secondes</a:t>
            </a:r>
            <a:endParaRPr lang="de-CH" sz="1100" b="1" dirty="0">
              <a:solidFill>
                <a:schemeClr val="accent6"/>
              </a:solidFill>
            </a:endParaRPr>
          </a:p>
          <a:p>
            <a:r>
              <a:rPr lang="de-CH" sz="700"/>
              <a:t>TEMPS D'ATTENTION</a:t>
            </a:r>
            <a:endParaRPr lang="de-CH" sz="700" dirty="0"/>
          </a:p>
        </p:txBody>
      </p:sp>
      <p:pic>
        <p:nvPicPr>
          <p:cNvPr id="27" name="Grafik 26" descr="Auto mit einfarbiger Füllung">
            <a:extLst>
              <a:ext uri="{FF2B5EF4-FFF2-40B4-BE49-F238E27FC236}">
                <a16:creationId xmlns:a16="http://schemas.microsoft.com/office/drawing/2014/main" id="{8264E29D-B879-4431-BFE6-E3F1AF17ECEA}"/>
              </a:ext>
            </a:extLst>
          </p:cNvPr>
          <p:cNvPicPr>
            <a:picLocks noChangeAspect="1"/>
          </p:cNvPicPr>
          <p:nvPr/>
        </p:nvPicPr>
        <p:blipFill>
          <a:blip r:embed="rId5" cstate="print">
            <a:graysc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77073" y="2697646"/>
            <a:ext cx="351842" cy="351842"/>
          </a:xfrm>
          <a:prstGeom prst="rect">
            <a:avLst/>
          </a:prstGeom>
        </p:spPr>
      </p:pic>
      <p:cxnSp>
        <p:nvCxnSpPr>
          <p:cNvPr id="29" name="Gerader Verbinder 28">
            <a:extLst>
              <a:ext uri="{FF2B5EF4-FFF2-40B4-BE49-F238E27FC236}">
                <a16:creationId xmlns:a16="http://schemas.microsoft.com/office/drawing/2014/main" id="{061FE540-C1E8-4615-AF30-2404BD632EE3}"/>
              </a:ext>
            </a:extLst>
          </p:cNvPr>
          <p:cNvCxnSpPr/>
          <p:nvPr/>
        </p:nvCxnSpPr>
        <p:spPr>
          <a:xfrm>
            <a:off x="757193" y="2736304"/>
            <a:ext cx="0" cy="277763"/>
          </a:xfrm>
          <a:prstGeom prst="line">
            <a:avLst/>
          </a:prstGeom>
          <a:ln/>
        </p:spPr>
        <p:style>
          <a:lnRef idx="1">
            <a:schemeClr val="accent5"/>
          </a:lnRef>
          <a:fillRef idx="0">
            <a:schemeClr val="accent5"/>
          </a:fillRef>
          <a:effectRef idx="0">
            <a:schemeClr val="accent5"/>
          </a:effectRef>
          <a:fontRef idx="minor">
            <a:schemeClr val="tx1"/>
          </a:fontRef>
        </p:style>
      </p:cxnSp>
      <p:sp>
        <p:nvSpPr>
          <p:cNvPr id="30" name="Textfeld 29">
            <a:extLst>
              <a:ext uri="{FF2B5EF4-FFF2-40B4-BE49-F238E27FC236}">
                <a16:creationId xmlns:a16="http://schemas.microsoft.com/office/drawing/2014/main" id="{14D08E10-C9EF-4953-A6C1-9C3155989E06}"/>
              </a:ext>
            </a:extLst>
          </p:cNvPr>
          <p:cNvSpPr txBox="1"/>
          <p:nvPr/>
        </p:nvSpPr>
        <p:spPr>
          <a:xfrm>
            <a:off x="2957532" y="3329252"/>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3 secondes</a:t>
            </a:r>
            <a:endParaRPr lang="de-CH" sz="1100" b="1" dirty="0">
              <a:solidFill>
                <a:schemeClr val="accent6"/>
              </a:solidFill>
            </a:endParaRPr>
          </a:p>
          <a:p>
            <a:r>
              <a:rPr lang="de-CH" sz="700"/>
              <a:t>TEMPS D'ATTENTION</a:t>
            </a:r>
            <a:endParaRPr lang="de-CH" sz="700" dirty="0"/>
          </a:p>
        </p:txBody>
      </p:sp>
      <p:cxnSp>
        <p:nvCxnSpPr>
          <p:cNvPr id="32" name="Gerader Verbinder 31">
            <a:extLst>
              <a:ext uri="{FF2B5EF4-FFF2-40B4-BE49-F238E27FC236}">
                <a16:creationId xmlns:a16="http://schemas.microsoft.com/office/drawing/2014/main" id="{0106B26B-96CD-407F-AA6B-E5B024365C4F}"/>
              </a:ext>
            </a:extLst>
          </p:cNvPr>
          <p:cNvCxnSpPr/>
          <p:nvPr/>
        </p:nvCxnSpPr>
        <p:spPr>
          <a:xfrm>
            <a:off x="2907598" y="3329252"/>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1026" name="Picture 2" descr="Fahrrad nach rechts - Kostenlose transport Icons">
            <a:extLst>
              <a:ext uri="{FF2B5EF4-FFF2-40B4-BE49-F238E27FC236}">
                <a16:creationId xmlns:a16="http://schemas.microsoft.com/office/drawing/2014/main" id="{997396FA-3BF1-4F14-B751-0ED184666B0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2580513" y="3334117"/>
            <a:ext cx="272898" cy="272898"/>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Gerader Verbinder 34">
            <a:extLst>
              <a:ext uri="{FF2B5EF4-FFF2-40B4-BE49-F238E27FC236}">
                <a16:creationId xmlns:a16="http://schemas.microsoft.com/office/drawing/2014/main" id="{D7828754-1C10-47A0-97A8-201DB81A45DF}"/>
              </a:ext>
            </a:extLst>
          </p:cNvPr>
          <p:cNvCxnSpPr/>
          <p:nvPr/>
        </p:nvCxnSpPr>
        <p:spPr>
          <a:xfrm>
            <a:off x="5238657" y="2736304"/>
            <a:ext cx="0" cy="277763"/>
          </a:xfrm>
          <a:prstGeom prst="line">
            <a:avLst/>
          </a:prstGeom>
          <a:ln/>
        </p:spPr>
        <p:style>
          <a:lnRef idx="1">
            <a:schemeClr val="accent5"/>
          </a:lnRef>
          <a:fillRef idx="0">
            <a:schemeClr val="accent5"/>
          </a:fillRef>
          <a:effectRef idx="0">
            <a:schemeClr val="accent5"/>
          </a:effectRef>
          <a:fontRef idx="minor">
            <a:schemeClr val="tx1"/>
          </a:fontRef>
        </p:style>
      </p:cxnSp>
      <p:pic>
        <p:nvPicPr>
          <p:cNvPr id="1028" name="Picture 4" descr="Akimbo Male Man - Free vector graphic on Pixabay">
            <a:extLst>
              <a:ext uri="{FF2B5EF4-FFF2-40B4-BE49-F238E27FC236}">
                <a16:creationId xmlns:a16="http://schemas.microsoft.com/office/drawing/2014/main" id="{8CEE1FAB-B545-4B16-92F8-C22807CBABA0}"/>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5056023" y="2736304"/>
            <a:ext cx="132701" cy="265402"/>
          </a:xfrm>
          <a:prstGeom prst="rect">
            <a:avLst/>
          </a:prstGeom>
          <a:noFill/>
          <a:extLst>
            <a:ext uri="{909E8E84-426E-40DD-AFC4-6F175D3DCCD1}">
              <a14:hiddenFill xmlns:a14="http://schemas.microsoft.com/office/drawing/2010/main">
                <a:solidFill>
                  <a:srgbClr val="FFFFFF"/>
                </a:solidFill>
              </a14:hiddenFill>
            </a:ext>
          </a:extLst>
        </p:spPr>
      </p:pic>
      <p:cxnSp>
        <p:nvCxnSpPr>
          <p:cNvPr id="4" name="Gerader Verbinder 3">
            <a:extLst>
              <a:ext uri="{FF2B5EF4-FFF2-40B4-BE49-F238E27FC236}">
                <a16:creationId xmlns:a16="http://schemas.microsoft.com/office/drawing/2014/main" id="{F492927B-0A86-4AE6-A37B-43F02AC0D946}"/>
              </a:ext>
            </a:extLst>
          </p:cNvPr>
          <p:cNvCxnSpPr>
            <a:cxnSpLocks/>
          </p:cNvCxnSpPr>
          <p:nvPr/>
        </p:nvCxnSpPr>
        <p:spPr>
          <a:xfrm flipV="1">
            <a:off x="-10928" y="4798243"/>
            <a:ext cx="9150215" cy="5755"/>
          </a:xfrm>
          <a:prstGeom prst="line">
            <a:avLst/>
          </a:prstGeom>
          <a:ln w="7620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5" name="Grafik 4" descr="Ein Bild, das Luft, ausführend, Fahrrad, mehrere enthält.&#10;&#10;Automatisch generierte Beschreibung">
            <a:extLst>
              <a:ext uri="{FF2B5EF4-FFF2-40B4-BE49-F238E27FC236}">
                <a16:creationId xmlns:a16="http://schemas.microsoft.com/office/drawing/2014/main" id="{6934BD39-D96D-418C-82A9-CE18BE8A523A}"/>
              </a:ext>
            </a:extLst>
          </p:cNvPr>
          <p:cNvPicPr>
            <a:picLocks noChangeAspect="1"/>
          </p:cNvPicPr>
          <p:nvPr/>
        </p:nvPicPr>
        <p:blipFill rotWithShape="1">
          <a:blip r:embed="rId9"/>
          <a:srcRect l="50000" t="48840" r="24801"/>
          <a:stretch/>
        </p:blipFill>
        <p:spPr>
          <a:xfrm>
            <a:off x="3175211" y="2311892"/>
            <a:ext cx="2411795" cy="2399083"/>
          </a:xfrm>
          <a:prstGeom prst="rect">
            <a:avLst/>
          </a:prstGeom>
          <a:effectLst>
            <a:outerShdw blurRad="50800" dist="38100" dir="2700000" algn="tl" rotWithShape="0">
              <a:prstClr val="black">
                <a:alpha val="40000"/>
              </a:prstClr>
            </a:outerShdw>
          </a:effectLst>
        </p:spPr>
      </p:pic>
      <p:pic>
        <p:nvPicPr>
          <p:cNvPr id="8" name="Grafik 7" descr="Ein Bild, das Auto enthält.&#10;&#10;Automatisch generierte Beschreibung">
            <a:extLst>
              <a:ext uri="{FF2B5EF4-FFF2-40B4-BE49-F238E27FC236}">
                <a16:creationId xmlns:a16="http://schemas.microsoft.com/office/drawing/2014/main" id="{E76F40F3-5B6F-44F9-AD24-FEE1DC9DD457}"/>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flipH="1">
            <a:off x="0" y="3199284"/>
            <a:ext cx="3418826" cy="1944216"/>
          </a:xfrm>
          <a:prstGeom prst="rect">
            <a:avLst/>
          </a:prstGeom>
          <a:effectLst/>
        </p:spPr>
      </p:pic>
      <p:sp>
        <p:nvSpPr>
          <p:cNvPr id="34" name="Textfeld 33">
            <a:extLst>
              <a:ext uri="{FF2B5EF4-FFF2-40B4-BE49-F238E27FC236}">
                <a16:creationId xmlns:a16="http://schemas.microsoft.com/office/drawing/2014/main" id="{D66E9FE1-9816-4C49-B5DF-D5DE61AFCAD8}"/>
              </a:ext>
            </a:extLst>
          </p:cNvPr>
          <p:cNvSpPr txBox="1"/>
          <p:nvPr/>
        </p:nvSpPr>
        <p:spPr>
          <a:xfrm>
            <a:off x="5288591" y="2736304"/>
            <a:ext cx="1837943" cy="555526"/>
          </a:xfrm>
          <a:prstGeom prst="rect">
            <a:avLst/>
          </a:prstGeom>
          <a:noFill/>
        </p:spPr>
        <p:txBody>
          <a:bodyPr wrap="square" lIns="0" tIns="0" rIns="0" bIns="0" rtlCol="0">
            <a:noAutofit/>
          </a:bodyPr>
          <a:lstStyle/>
          <a:p>
            <a:r>
              <a:rPr lang="de-CH" sz="800" b="1" dirty="0">
                <a:solidFill>
                  <a:schemeClr val="accent6"/>
                </a:solidFill>
              </a:rPr>
              <a:t>Ø</a:t>
            </a:r>
            <a:r>
              <a:rPr lang="de-CH" sz="1100" b="1" dirty="0">
                <a:solidFill>
                  <a:schemeClr val="accent6"/>
                </a:solidFill>
              </a:rPr>
              <a:t> </a:t>
            </a:r>
            <a:r>
              <a:rPr lang="de-CH" sz="1100" b="1">
                <a:solidFill>
                  <a:schemeClr val="accent6"/>
                </a:solidFill>
              </a:rPr>
              <a:t>7 secondes</a:t>
            </a:r>
            <a:endParaRPr lang="de-CH" sz="1100" b="1" dirty="0">
              <a:solidFill>
                <a:schemeClr val="accent6"/>
              </a:solidFill>
            </a:endParaRPr>
          </a:p>
          <a:p>
            <a:r>
              <a:rPr lang="de-CH" sz="700"/>
              <a:t>TEMPS D'ATTENTION</a:t>
            </a:r>
            <a:endParaRPr lang="de-CH" sz="700" dirty="0"/>
          </a:p>
        </p:txBody>
      </p:sp>
      <p:pic>
        <p:nvPicPr>
          <p:cNvPr id="10" name="Grafik 9" descr="Ein Bild, das Person, darstellend, Gruppe, Tänzer enthält.&#10;&#10;Automatisch generierte Beschreibung">
            <a:extLst>
              <a:ext uri="{FF2B5EF4-FFF2-40B4-BE49-F238E27FC236}">
                <a16:creationId xmlns:a16="http://schemas.microsoft.com/office/drawing/2014/main" id="{184335B6-9DAC-4AC2-B66A-5F7FD42E492E}"/>
              </a:ext>
            </a:extLst>
          </p:cNvPr>
          <p:cNvPicPr>
            <a:picLocks noChangeAspect="1"/>
          </p:cNvPicPr>
          <p:nvPr/>
        </p:nvPicPr>
        <p:blipFill rotWithShape="1">
          <a:blip r:embed="rId11"/>
          <a:srcRect l="83703" t="59288"/>
          <a:stretch/>
        </p:blipFill>
        <p:spPr>
          <a:xfrm>
            <a:off x="6094753" y="1957672"/>
            <a:ext cx="942545" cy="23265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9425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A7838A0-4546-4D72-974C-9A14F08729E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pic>
        <p:nvPicPr>
          <p:cNvPr id="12" name="Grafik 11" descr="Ein Bild, das Text, Pflanze, Blatt enthält.&#10;&#10;Automatisch generierte Beschreibung">
            <a:extLst>
              <a:ext uri="{FF2B5EF4-FFF2-40B4-BE49-F238E27FC236}">
                <a16:creationId xmlns:a16="http://schemas.microsoft.com/office/drawing/2014/main" id="{3085220B-04EF-436A-9D7F-14A37CB2A064}"/>
              </a:ext>
            </a:extLst>
          </p:cNvPr>
          <p:cNvPicPr>
            <a:picLocks noChangeAspect="1"/>
          </p:cNvPicPr>
          <p:nvPr/>
        </p:nvPicPr>
        <p:blipFill rotWithShape="1">
          <a:blip r:embed="rId3"/>
          <a:srcRect l="39954" t="57179"/>
          <a:stretch/>
        </p:blipFill>
        <p:spPr>
          <a:xfrm>
            <a:off x="5235344" y="3265350"/>
            <a:ext cx="3903192" cy="555526"/>
          </a:xfrm>
          <a:prstGeom prst="rect">
            <a:avLst/>
          </a:prstGeom>
        </p:spPr>
      </p:pic>
      <p:sp>
        <p:nvSpPr>
          <p:cNvPr id="8" name="Rechteck 7">
            <a:extLst>
              <a:ext uri="{FF2B5EF4-FFF2-40B4-BE49-F238E27FC236}">
                <a16:creationId xmlns:a16="http://schemas.microsoft.com/office/drawing/2014/main" id="{4845BC5A-E50B-4179-BC20-E6DA791697B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9B3D93DD-3309-4E1A-B812-4620CB5EB17D}"/>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0EAADE09-C920-4991-94C4-B50EAD1AF616}"/>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p:cNvSpPr>
            <a:spLocks noGrp="1"/>
          </p:cNvSpPr>
          <p:nvPr>
            <p:ph type="title"/>
          </p:nvPr>
        </p:nvSpPr>
        <p:spPr/>
        <p:txBody>
          <a:bodyPr/>
          <a:lstStyle/>
          <a:p>
            <a:r>
              <a:rPr lang="de-DE"/>
              <a:t>Sommaire «Basic»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Situation initiale</a:t>
            </a:r>
          </a:p>
          <a:p>
            <a:r>
              <a:rPr lang="de-DE" b="1"/>
              <a:t>Les 6 règles de base </a:t>
            </a:r>
          </a:p>
          <a:p>
            <a:r>
              <a:rPr lang="de-DE"/>
              <a:t>Synthèse</a:t>
            </a:r>
            <a:endParaRPr lang="de-DE" dirty="0"/>
          </a:p>
          <a:p>
            <a:pPr marL="255118" indent="-255118">
              <a:buFont typeface="+mj-lt"/>
              <a:buAutoNum type="arabicPeriod"/>
            </a:pPr>
            <a:endParaRPr lang="de-DE" dirty="0"/>
          </a:p>
        </p:txBody>
      </p:sp>
      <p:sp>
        <p:nvSpPr>
          <p:cNvPr id="13" name="Rechteck 12">
            <a:extLst>
              <a:ext uri="{FF2B5EF4-FFF2-40B4-BE49-F238E27FC236}">
                <a16:creationId xmlns:a16="http://schemas.microsoft.com/office/drawing/2014/main" id="{3FD7A00F-F7D4-4E28-B8E9-51403324E08C}"/>
              </a:ext>
            </a:extLst>
          </p:cNvPr>
          <p:cNvSpPr/>
          <p:nvPr/>
        </p:nvSpPr>
        <p:spPr>
          <a:xfrm>
            <a:off x="5241292" y="3827670"/>
            <a:ext cx="3901499" cy="96664"/>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6" name="Grafik 15" descr="Ein Bild, das Silhouette enthält.&#10;&#10;Automatisch generierte Beschreibung">
            <a:extLst>
              <a:ext uri="{FF2B5EF4-FFF2-40B4-BE49-F238E27FC236}">
                <a16:creationId xmlns:a16="http://schemas.microsoft.com/office/drawing/2014/main" id="{57BC5218-AE81-4F78-8EF8-2BD1336899C3}"/>
              </a:ext>
            </a:extLst>
          </p:cNvPr>
          <p:cNvPicPr>
            <a:picLocks noChangeAspect="1"/>
          </p:cNvPicPr>
          <p:nvPr/>
        </p:nvPicPr>
        <p:blipFill rotWithShape="1">
          <a:blip r:embed="rId4"/>
          <a:srcRect l="40201" t="34600" r="41600" b="28140"/>
          <a:stretch/>
        </p:blipFill>
        <p:spPr>
          <a:xfrm>
            <a:off x="5436096" y="1943956"/>
            <a:ext cx="1368152" cy="2653524"/>
          </a:xfrm>
          <a:prstGeom prst="rect">
            <a:avLst/>
          </a:prstGeom>
        </p:spPr>
      </p:pic>
      <p:pic>
        <p:nvPicPr>
          <p:cNvPr id="11" name="Grafik 10">
            <a:extLst>
              <a:ext uri="{FF2B5EF4-FFF2-40B4-BE49-F238E27FC236}">
                <a16:creationId xmlns:a16="http://schemas.microsoft.com/office/drawing/2014/main" id="{66465A62-1FC5-46D1-B66F-AA69077E106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pic>
        <p:nvPicPr>
          <p:cNvPr id="14" name="Grafik 13">
            <a:extLst>
              <a:ext uri="{FF2B5EF4-FFF2-40B4-BE49-F238E27FC236}">
                <a16:creationId xmlns:a16="http://schemas.microsoft.com/office/drawing/2014/main" id="{441A1EAC-6F91-43FE-AD9B-6E17E28BDF82}"/>
              </a:ext>
            </a:extLst>
          </p:cNvPr>
          <p:cNvPicPr>
            <a:picLocks noChangeAspect="1"/>
          </p:cNvPicPr>
          <p:nvPr/>
        </p:nvPicPr>
        <p:blipFill rotWithShape="1">
          <a:blip r:embed="rId6"/>
          <a:srcRect t="78205" r="75890"/>
          <a:stretch/>
        </p:blipFill>
        <p:spPr>
          <a:xfrm>
            <a:off x="3846440" y="2314847"/>
            <a:ext cx="2305805" cy="2111179"/>
          </a:xfrm>
          <a:prstGeom prst="rect">
            <a:avLst/>
          </a:prstGeom>
        </p:spPr>
      </p:pic>
      <p:pic>
        <p:nvPicPr>
          <p:cNvPr id="15" name="Grafik 14">
            <a:extLst>
              <a:ext uri="{FF2B5EF4-FFF2-40B4-BE49-F238E27FC236}">
                <a16:creationId xmlns:a16="http://schemas.microsoft.com/office/drawing/2014/main" id="{8F24DDBD-1A60-44A8-9AE4-0BEBB06C0B37}"/>
              </a:ext>
            </a:extLst>
          </p:cNvPr>
          <p:cNvPicPr>
            <a:picLocks noChangeAspect="1"/>
          </p:cNvPicPr>
          <p:nvPr/>
        </p:nvPicPr>
        <p:blipFill rotWithShape="1">
          <a:blip r:embed="rId6"/>
          <a:srcRect l="6717" t="78205" r="83700"/>
          <a:stretch/>
        </p:blipFill>
        <p:spPr>
          <a:xfrm>
            <a:off x="4997746" y="2741608"/>
            <a:ext cx="720078" cy="1658803"/>
          </a:xfrm>
          <a:prstGeom prst="rect">
            <a:avLst/>
          </a:prstGeom>
        </p:spPr>
      </p:pic>
    </p:spTree>
    <p:extLst>
      <p:ext uri="{BB962C8B-B14F-4D97-AF65-F5344CB8AC3E}">
        <p14:creationId xmlns:p14="http://schemas.microsoft.com/office/powerpoint/2010/main" val="73980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hteck 83">
            <a:extLst>
              <a:ext uri="{FF2B5EF4-FFF2-40B4-BE49-F238E27FC236}">
                <a16:creationId xmlns:a16="http://schemas.microsoft.com/office/drawing/2014/main" id="{0D74D947-CFAF-40A8-A9CD-186ACDED1E5F}"/>
              </a:ext>
            </a:extLst>
          </p:cNvPr>
          <p:cNvSpPr/>
          <p:nvPr/>
        </p:nvSpPr>
        <p:spPr>
          <a:xfrm rot="10800000">
            <a:off x="-2" y="1031358"/>
            <a:ext cx="9144001" cy="4112142"/>
          </a:xfrm>
          <a:prstGeom prst="rect">
            <a:avLst/>
          </a:prstGeom>
          <a:gradFill flip="none" rotWithShape="1">
            <a:gsLst>
              <a:gs pos="11000">
                <a:schemeClr val="bg1">
                  <a:alpha val="30000"/>
                </a:schemeClr>
              </a:gs>
              <a:gs pos="39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81" name="Textfeld 80">
            <a:extLst>
              <a:ext uri="{FF2B5EF4-FFF2-40B4-BE49-F238E27FC236}">
                <a16:creationId xmlns:a16="http://schemas.microsoft.com/office/drawing/2014/main" id="{7D75AFB1-AEC6-4F7D-9A9E-A49F3D3A271C}"/>
              </a:ext>
            </a:extLst>
          </p:cNvPr>
          <p:cNvSpPr txBox="1"/>
          <p:nvPr/>
        </p:nvSpPr>
        <p:spPr>
          <a:xfrm>
            <a:off x="1278441" y="3833956"/>
            <a:ext cx="4576712" cy="508344"/>
          </a:xfrm>
          <a:prstGeom prst="rect">
            <a:avLst/>
          </a:prstGeom>
          <a:noFill/>
        </p:spPr>
        <p:txBody>
          <a:bodyPr wrap="square">
            <a:spAutoFit/>
          </a:bodyPr>
          <a:lstStyle/>
          <a:p>
            <a:pPr marL="0" indent="0">
              <a:lnSpc>
                <a:spcPct val="200000"/>
              </a:lnSpc>
              <a:buNone/>
            </a:pPr>
            <a:r>
              <a:rPr lang="fr-CH"/>
              <a:t>Bonus : spots d'images animées DOOH</a:t>
            </a:r>
            <a:endParaRPr lang="de-CH" dirty="0"/>
          </a:p>
        </p:txBody>
      </p:sp>
      <p:sp>
        <p:nvSpPr>
          <p:cNvPr id="79" name="Textfeld 78">
            <a:extLst>
              <a:ext uri="{FF2B5EF4-FFF2-40B4-BE49-F238E27FC236}">
                <a16:creationId xmlns:a16="http://schemas.microsoft.com/office/drawing/2014/main" id="{6EA7C841-220C-42B7-A9F2-FBAB5133A4FF}"/>
              </a:ext>
            </a:extLst>
          </p:cNvPr>
          <p:cNvSpPr txBox="1"/>
          <p:nvPr/>
        </p:nvSpPr>
        <p:spPr>
          <a:xfrm>
            <a:off x="1280434" y="3345359"/>
            <a:ext cx="4576712" cy="508344"/>
          </a:xfrm>
          <a:prstGeom prst="rect">
            <a:avLst/>
          </a:prstGeom>
          <a:noFill/>
        </p:spPr>
        <p:txBody>
          <a:bodyPr wrap="square">
            <a:spAutoFit/>
          </a:bodyPr>
          <a:lstStyle/>
          <a:p>
            <a:pPr marL="0" indent="0">
              <a:lnSpc>
                <a:spcPct val="200000"/>
              </a:lnSpc>
              <a:buNone/>
            </a:pPr>
            <a:r>
              <a:rPr lang="de-CH"/>
              <a:t>Effets de contraste</a:t>
            </a:r>
            <a:endParaRPr lang="de-CH" dirty="0"/>
          </a:p>
        </p:txBody>
      </p:sp>
      <p:sp>
        <p:nvSpPr>
          <p:cNvPr id="77" name="Textfeld 76">
            <a:extLst>
              <a:ext uri="{FF2B5EF4-FFF2-40B4-BE49-F238E27FC236}">
                <a16:creationId xmlns:a16="http://schemas.microsoft.com/office/drawing/2014/main" id="{C862A9B4-31C7-43D6-B5CD-633CCFB19BC3}"/>
              </a:ext>
            </a:extLst>
          </p:cNvPr>
          <p:cNvSpPr txBox="1"/>
          <p:nvPr/>
        </p:nvSpPr>
        <p:spPr>
          <a:xfrm>
            <a:off x="1278441" y="3030847"/>
            <a:ext cx="4576712" cy="338554"/>
          </a:xfrm>
          <a:prstGeom prst="rect">
            <a:avLst/>
          </a:prstGeom>
          <a:noFill/>
        </p:spPr>
        <p:txBody>
          <a:bodyPr wrap="square">
            <a:spAutoFit/>
          </a:bodyPr>
          <a:lstStyle/>
          <a:p>
            <a:r>
              <a:rPr lang="de-CH"/>
              <a:t>Parcours visuel</a:t>
            </a:r>
            <a:endParaRPr lang="de-CH" dirty="0"/>
          </a:p>
        </p:txBody>
      </p:sp>
      <p:sp>
        <p:nvSpPr>
          <p:cNvPr id="75" name="Textfeld 74">
            <a:extLst>
              <a:ext uri="{FF2B5EF4-FFF2-40B4-BE49-F238E27FC236}">
                <a16:creationId xmlns:a16="http://schemas.microsoft.com/office/drawing/2014/main" id="{2CD77EB1-55A0-455E-876D-EDC03D2E8513}"/>
              </a:ext>
            </a:extLst>
          </p:cNvPr>
          <p:cNvSpPr txBox="1"/>
          <p:nvPr/>
        </p:nvSpPr>
        <p:spPr>
          <a:xfrm>
            <a:off x="1291432" y="2425662"/>
            <a:ext cx="4576712" cy="508344"/>
          </a:xfrm>
          <a:prstGeom prst="rect">
            <a:avLst/>
          </a:prstGeom>
          <a:noFill/>
        </p:spPr>
        <p:txBody>
          <a:bodyPr wrap="square">
            <a:spAutoFit/>
          </a:bodyPr>
          <a:lstStyle/>
          <a:p>
            <a:pPr marL="0" indent="0">
              <a:lnSpc>
                <a:spcPct val="200000"/>
              </a:lnSpc>
              <a:buNone/>
            </a:pPr>
            <a:r>
              <a:rPr lang="de-CH"/>
              <a:t>Nombre d'éléments d'impact</a:t>
            </a:r>
            <a:endParaRPr lang="de-CH" dirty="0"/>
          </a:p>
        </p:txBody>
      </p:sp>
      <p:sp>
        <p:nvSpPr>
          <p:cNvPr id="73" name="Textfeld 72">
            <a:extLst>
              <a:ext uri="{FF2B5EF4-FFF2-40B4-BE49-F238E27FC236}">
                <a16:creationId xmlns:a16="http://schemas.microsoft.com/office/drawing/2014/main" id="{4C19CE9D-1632-49A0-8941-470689238244}"/>
              </a:ext>
            </a:extLst>
          </p:cNvPr>
          <p:cNvSpPr txBox="1"/>
          <p:nvPr/>
        </p:nvSpPr>
        <p:spPr>
          <a:xfrm>
            <a:off x="1291432" y="1991275"/>
            <a:ext cx="4576712" cy="508344"/>
          </a:xfrm>
          <a:prstGeom prst="rect">
            <a:avLst/>
          </a:prstGeom>
          <a:noFill/>
        </p:spPr>
        <p:txBody>
          <a:bodyPr wrap="square">
            <a:spAutoFit/>
          </a:bodyPr>
          <a:lstStyle/>
          <a:p>
            <a:pPr marL="0" indent="0">
              <a:lnSpc>
                <a:spcPct val="200000"/>
              </a:lnSpc>
              <a:buNone/>
            </a:pPr>
            <a:r>
              <a:rPr lang="de-CH"/>
              <a:t>Message du mandataire</a:t>
            </a:r>
            <a:endParaRPr lang="de-CH" dirty="0"/>
          </a:p>
        </p:txBody>
      </p:sp>
      <p:sp>
        <p:nvSpPr>
          <p:cNvPr id="71" name="Textfeld 70">
            <a:extLst>
              <a:ext uri="{FF2B5EF4-FFF2-40B4-BE49-F238E27FC236}">
                <a16:creationId xmlns:a16="http://schemas.microsoft.com/office/drawing/2014/main" id="{49916B0D-0C82-45A1-9F76-865056242F09}"/>
              </a:ext>
            </a:extLst>
          </p:cNvPr>
          <p:cNvSpPr txBox="1"/>
          <p:nvPr/>
        </p:nvSpPr>
        <p:spPr>
          <a:xfrm>
            <a:off x="1282463" y="1527448"/>
            <a:ext cx="4576712" cy="508344"/>
          </a:xfrm>
          <a:prstGeom prst="rect">
            <a:avLst/>
          </a:prstGeom>
          <a:noFill/>
        </p:spPr>
        <p:txBody>
          <a:bodyPr wrap="square">
            <a:spAutoFit/>
          </a:bodyPr>
          <a:lstStyle/>
          <a:p>
            <a:pPr marL="0" indent="0">
              <a:lnSpc>
                <a:spcPct val="200000"/>
              </a:lnSpc>
              <a:buNone/>
            </a:pPr>
            <a:r>
              <a:rPr lang="de-CH"/>
              <a:t>Effet de distance</a:t>
            </a:r>
            <a:endParaRPr lang="de-CH" dirty="0"/>
          </a:p>
        </p:txBody>
      </p:sp>
      <p:sp>
        <p:nvSpPr>
          <p:cNvPr id="58" name="Teilkreis 57">
            <a:extLst>
              <a:ext uri="{FF2B5EF4-FFF2-40B4-BE49-F238E27FC236}">
                <a16:creationId xmlns:a16="http://schemas.microsoft.com/office/drawing/2014/main" id="{F8ACEAE1-4D27-4B4D-B47B-390F0CAA2A1B}"/>
              </a:ext>
            </a:extLst>
          </p:cNvPr>
          <p:cNvSpPr/>
          <p:nvPr/>
        </p:nvSpPr>
        <p:spPr>
          <a:xfrm>
            <a:off x="330163" y="1689419"/>
            <a:ext cx="396000" cy="396000"/>
          </a:xfrm>
          <a:prstGeom prst="pie">
            <a:avLst>
              <a:gd name="adj1" fmla="val 16168611"/>
              <a:gd name="adj2" fmla="val 1943740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4" name="Ellipse 63">
            <a:extLst>
              <a:ext uri="{FF2B5EF4-FFF2-40B4-BE49-F238E27FC236}">
                <a16:creationId xmlns:a16="http://schemas.microsoft.com/office/drawing/2014/main" id="{BA82FC1C-3B4B-4669-92F6-B16F44C1AC04}"/>
              </a:ext>
            </a:extLst>
          </p:cNvPr>
          <p:cNvSpPr/>
          <p:nvPr/>
        </p:nvSpPr>
        <p:spPr>
          <a:xfrm>
            <a:off x="418904" y="1734566"/>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55" name="Grafik 54" descr="Marke 1 mit einfarbiger Füllung">
            <a:extLst>
              <a:ext uri="{FF2B5EF4-FFF2-40B4-BE49-F238E27FC236}">
                <a16:creationId xmlns:a16="http://schemas.microsoft.com/office/drawing/2014/main" id="{5DF6089D-CA2B-49DF-B365-87A61AE0E1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2008" y="1685704"/>
            <a:ext cx="398707" cy="398707"/>
          </a:xfrm>
          <a:prstGeom prst="rect">
            <a:avLst/>
          </a:prstGeom>
        </p:spPr>
      </p:pic>
      <p:sp>
        <p:nvSpPr>
          <p:cNvPr id="62" name="Teilkreis 61">
            <a:extLst>
              <a:ext uri="{FF2B5EF4-FFF2-40B4-BE49-F238E27FC236}">
                <a16:creationId xmlns:a16="http://schemas.microsoft.com/office/drawing/2014/main" id="{69407AF2-562A-44E5-8EBC-013007551472}"/>
              </a:ext>
            </a:extLst>
          </p:cNvPr>
          <p:cNvSpPr/>
          <p:nvPr/>
        </p:nvSpPr>
        <p:spPr>
          <a:xfrm>
            <a:off x="333361" y="3504211"/>
            <a:ext cx="396000" cy="396000"/>
          </a:xfrm>
          <a:prstGeom prst="pie">
            <a:avLst>
              <a:gd name="adj1" fmla="val 16176424"/>
              <a:gd name="adj2" fmla="val 1166731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8" name="Ellipse 67">
            <a:extLst>
              <a:ext uri="{FF2B5EF4-FFF2-40B4-BE49-F238E27FC236}">
                <a16:creationId xmlns:a16="http://schemas.microsoft.com/office/drawing/2014/main" id="{69C19C2F-3919-44E8-B026-99AE8E8FC995}"/>
              </a:ext>
            </a:extLst>
          </p:cNvPr>
          <p:cNvSpPr/>
          <p:nvPr/>
        </p:nvSpPr>
        <p:spPr>
          <a:xfrm>
            <a:off x="409453" y="3560628"/>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57" name="Grafik 56" descr="Marke 5 mit einfarbiger Füllung">
            <a:extLst>
              <a:ext uri="{FF2B5EF4-FFF2-40B4-BE49-F238E27FC236}">
                <a16:creationId xmlns:a16="http://schemas.microsoft.com/office/drawing/2014/main" id="{67B04511-64BC-472F-A486-DDE9A5117D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5373" y="3492612"/>
            <a:ext cx="398707" cy="398707"/>
          </a:xfrm>
          <a:prstGeom prst="rect">
            <a:avLst/>
          </a:prstGeom>
        </p:spPr>
      </p:pic>
      <p:sp>
        <p:nvSpPr>
          <p:cNvPr id="61" name="Teilkreis 60">
            <a:extLst>
              <a:ext uri="{FF2B5EF4-FFF2-40B4-BE49-F238E27FC236}">
                <a16:creationId xmlns:a16="http://schemas.microsoft.com/office/drawing/2014/main" id="{CB3D3945-78F6-4A05-B8C9-32A58DE1A916}"/>
              </a:ext>
            </a:extLst>
          </p:cNvPr>
          <p:cNvSpPr/>
          <p:nvPr/>
        </p:nvSpPr>
        <p:spPr>
          <a:xfrm>
            <a:off x="328996" y="3026889"/>
            <a:ext cx="396000" cy="396000"/>
          </a:xfrm>
          <a:prstGeom prst="pie">
            <a:avLst>
              <a:gd name="adj1" fmla="val 16402435"/>
              <a:gd name="adj2" fmla="val 7985026"/>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7" name="Ellipse 66">
            <a:extLst>
              <a:ext uri="{FF2B5EF4-FFF2-40B4-BE49-F238E27FC236}">
                <a16:creationId xmlns:a16="http://schemas.microsoft.com/office/drawing/2014/main" id="{B9012EE8-E643-482D-9AE4-3CB7D1D39460}"/>
              </a:ext>
            </a:extLst>
          </p:cNvPr>
          <p:cNvSpPr/>
          <p:nvPr/>
        </p:nvSpPr>
        <p:spPr>
          <a:xfrm>
            <a:off x="395135" y="3094227"/>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7" name="Grafik 6" descr="Marke 4 mit einfarbiger Füllung">
            <a:extLst>
              <a:ext uri="{FF2B5EF4-FFF2-40B4-BE49-F238E27FC236}">
                <a16:creationId xmlns:a16="http://schemas.microsoft.com/office/drawing/2014/main" id="{931E7190-4A00-4647-A555-9F3C553414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431" y="3020873"/>
            <a:ext cx="398707" cy="398707"/>
          </a:xfrm>
          <a:prstGeom prst="rect">
            <a:avLst/>
          </a:prstGeom>
        </p:spPr>
      </p:pic>
      <p:sp>
        <p:nvSpPr>
          <p:cNvPr id="60" name="Teilkreis 59">
            <a:extLst>
              <a:ext uri="{FF2B5EF4-FFF2-40B4-BE49-F238E27FC236}">
                <a16:creationId xmlns:a16="http://schemas.microsoft.com/office/drawing/2014/main" id="{83B16F21-4C53-49DB-902D-0BEC3794CCC1}"/>
              </a:ext>
            </a:extLst>
          </p:cNvPr>
          <p:cNvSpPr/>
          <p:nvPr/>
        </p:nvSpPr>
        <p:spPr>
          <a:xfrm>
            <a:off x="323528" y="2574582"/>
            <a:ext cx="396000" cy="396000"/>
          </a:xfrm>
          <a:prstGeom prst="pie">
            <a:avLst>
              <a:gd name="adj1" fmla="val 16167530"/>
              <a:gd name="adj2" fmla="val 3322985"/>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6" name="Ellipse 65">
            <a:extLst>
              <a:ext uri="{FF2B5EF4-FFF2-40B4-BE49-F238E27FC236}">
                <a16:creationId xmlns:a16="http://schemas.microsoft.com/office/drawing/2014/main" id="{1F4341D7-F3B6-42A4-BB3E-5FDA82843F27}"/>
              </a:ext>
            </a:extLst>
          </p:cNvPr>
          <p:cNvSpPr/>
          <p:nvPr/>
        </p:nvSpPr>
        <p:spPr>
          <a:xfrm>
            <a:off x="399910" y="2642908"/>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5" name="Grafik 14" descr="Marke 3 mit einfarbiger Füllung">
            <a:extLst>
              <a:ext uri="{FF2B5EF4-FFF2-40B4-BE49-F238E27FC236}">
                <a16:creationId xmlns:a16="http://schemas.microsoft.com/office/drawing/2014/main" id="{E2A3C2D7-2FD5-4956-B5BB-D3358B1BFE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8808" y="2569554"/>
            <a:ext cx="398707" cy="398707"/>
          </a:xfrm>
          <a:prstGeom prst="rect">
            <a:avLst/>
          </a:prstGeom>
        </p:spPr>
      </p:pic>
      <p:sp>
        <p:nvSpPr>
          <p:cNvPr id="59" name="Teilkreis 58">
            <a:extLst>
              <a:ext uri="{FF2B5EF4-FFF2-40B4-BE49-F238E27FC236}">
                <a16:creationId xmlns:a16="http://schemas.microsoft.com/office/drawing/2014/main" id="{D50C6FFE-7D55-43DD-8258-6D84CCC2655F}"/>
              </a:ext>
            </a:extLst>
          </p:cNvPr>
          <p:cNvSpPr/>
          <p:nvPr/>
        </p:nvSpPr>
        <p:spPr>
          <a:xfrm>
            <a:off x="328866" y="2129989"/>
            <a:ext cx="396000" cy="396000"/>
          </a:xfrm>
          <a:prstGeom prst="pie">
            <a:avLst>
              <a:gd name="adj1" fmla="val 16199657"/>
              <a:gd name="adj2" fmla="val 2155041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5" name="Ellipse 64">
            <a:extLst>
              <a:ext uri="{FF2B5EF4-FFF2-40B4-BE49-F238E27FC236}">
                <a16:creationId xmlns:a16="http://schemas.microsoft.com/office/drawing/2014/main" id="{1CC104F5-9FB9-4259-A1A6-CAA426CE6D7E}"/>
              </a:ext>
            </a:extLst>
          </p:cNvPr>
          <p:cNvSpPr/>
          <p:nvPr/>
        </p:nvSpPr>
        <p:spPr>
          <a:xfrm>
            <a:off x="418904" y="2186733"/>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9" name="Grafik 8" descr="Abzeichen mit einfarbiger Füllung">
            <a:extLst>
              <a:ext uri="{FF2B5EF4-FFF2-40B4-BE49-F238E27FC236}">
                <a16:creationId xmlns:a16="http://schemas.microsoft.com/office/drawing/2014/main" id="{AC8C1EAC-4A44-42F0-A880-76BC5D8140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8809" y="2122561"/>
            <a:ext cx="398707" cy="398707"/>
          </a:xfrm>
          <a:prstGeom prst="rect">
            <a:avLst/>
          </a:prstGeom>
        </p:spPr>
      </p:pic>
      <p:sp>
        <p:nvSpPr>
          <p:cNvPr id="63" name="Teilkreis 62">
            <a:extLst>
              <a:ext uri="{FF2B5EF4-FFF2-40B4-BE49-F238E27FC236}">
                <a16:creationId xmlns:a16="http://schemas.microsoft.com/office/drawing/2014/main" id="{B888ADA3-8864-4946-BB4A-0D6B21D59647}"/>
              </a:ext>
            </a:extLst>
          </p:cNvPr>
          <p:cNvSpPr/>
          <p:nvPr/>
        </p:nvSpPr>
        <p:spPr>
          <a:xfrm>
            <a:off x="332861" y="3975950"/>
            <a:ext cx="396000" cy="396000"/>
          </a:xfrm>
          <a:prstGeom prst="pie">
            <a:avLst>
              <a:gd name="adj1" fmla="val 16205733"/>
              <a:gd name="adj2" fmla="val 16200000"/>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9" name="Ellipse 68">
            <a:extLst>
              <a:ext uri="{FF2B5EF4-FFF2-40B4-BE49-F238E27FC236}">
                <a16:creationId xmlns:a16="http://schemas.microsoft.com/office/drawing/2014/main" id="{E088A380-51EA-47E8-81F7-814078B7EEE6}"/>
              </a:ext>
            </a:extLst>
          </p:cNvPr>
          <p:cNvSpPr/>
          <p:nvPr/>
        </p:nvSpPr>
        <p:spPr>
          <a:xfrm>
            <a:off x="403516" y="4043364"/>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0" name="Grafik 9">
            <a:extLst>
              <a:ext uri="{FF2B5EF4-FFF2-40B4-BE49-F238E27FC236}">
                <a16:creationId xmlns:a16="http://schemas.microsoft.com/office/drawing/2014/main" id="{7FE700E2-BDD2-4628-8249-3E1639FEF91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574754" y="1426554"/>
            <a:ext cx="1957686" cy="3244011"/>
          </a:xfrm>
          <a:prstGeom prst="rect">
            <a:avLst/>
          </a:prstGeom>
          <a:effectLst/>
        </p:spPr>
      </p:pic>
      <p:sp>
        <p:nvSpPr>
          <p:cNvPr id="2" name="Titel 1"/>
          <p:cNvSpPr>
            <a:spLocks noGrp="1"/>
          </p:cNvSpPr>
          <p:nvPr>
            <p:ph type="title"/>
          </p:nvPr>
        </p:nvSpPr>
        <p:spPr>
          <a:xfrm>
            <a:off x="144000" y="-1"/>
            <a:ext cx="9009438" cy="1031359"/>
          </a:xfrm>
        </p:spPr>
        <p:txBody>
          <a:bodyPr anchor="ctr">
            <a:normAutofit/>
          </a:bodyPr>
          <a:lstStyle/>
          <a:p>
            <a:r>
              <a:rPr lang="de-DE"/>
              <a:t>Les </a:t>
            </a:r>
            <a:r>
              <a:rPr lang="de-DE" b="1"/>
              <a:t>6</a:t>
            </a:r>
            <a:r>
              <a:rPr lang="de-DE"/>
              <a:t> règles de base</a:t>
            </a:r>
            <a:endParaRPr lang="de-DE" dirty="0"/>
          </a:p>
        </p:txBody>
      </p:sp>
      <p:sp>
        <p:nvSpPr>
          <p:cNvPr id="12" name="Rechteck 11">
            <a:extLst>
              <a:ext uri="{FF2B5EF4-FFF2-40B4-BE49-F238E27FC236}">
                <a16:creationId xmlns:a16="http://schemas.microsoft.com/office/drawing/2014/main" id="{301545A9-32C5-4F35-B70C-D56CE408DCB5}"/>
              </a:ext>
            </a:extLst>
          </p:cNvPr>
          <p:cNvSpPr/>
          <p:nvPr/>
        </p:nvSpPr>
        <p:spPr>
          <a:xfrm>
            <a:off x="6786563" y="1514525"/>
            <a:ext cx="1552575" cy="2238375"/>
          </a:xfrm>
          <a:prstGeom prst="rect">
            <a:avLst/>
          </a:prstGeom>
          <a:solidFill>
            <a:schemeClr val="bg2"/>
          </a:solid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cxnSp>
        <p:nvCxnSpPr>
          <p:cNvPr id="16" name="Gerader Verbinder 15">
            <a:extLst>
              <a:ext uri="{FF2B5EF4-FFF2-40B4-BE49-F238E27FC236}">
                <a16:creationId xmlns:a16="http://schemas.microsoft.com/office/drawing/2014/main" id="{0CAEF02D-777F-4043-BEF6-5752C05C5A80}"/>
              </a:ext>
            </a:extLst>
          </p:cNvPr>
          <p:cNvCxnSpPr/>
          <p:nvPr/>
        </p:nvCxnSpPr>
        <p:spPr>
          <a:xfrm>
            <a:off x="7020272"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Gerader Verbinder 16">
            <a:extLst>
              <a:ext uri="{FF2B5EF4-FFF2-40B4-BE49-F238E27FC236}">
                <a16:creationId xmlns:a16="http://schemas.microsoft.com/office/drawing/2014/main" id="{5935C311-3C03-43A1-A310-52974A31847A}"/>
              </a:ext>
            </a:extLst>
          </p:cNvPr>
          <p:cNvCxnSpPr>
            <a:cxnSpLocks/>
          </p:cNvCxnSpPr>
          <p:nvPr/>
        </p:nvCxnSpPr>
        <p:spPr>
          <a:xfrm>
            <a:off x="7247034" y="192367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 name="Gerader Verbinder 18">
            <a:extLst>
              <a:ext uri="{FF2B5EF4-FFF2-40B4-BE49-F238E27FC236}">
                <a16:creationId xmlns:a16="http://schemas.microsoft.com/office/drawing/2014/main" id="{B758B202-CD40-44B6-9BC3-367870480427}"/>
              </a:ext>
            </a:extLst>
          </p:cNvPr>
          <p:cNvCxnSpPr>
            <a:cxnSpLocks/>
          </p:cNvCxnSpPr>
          <p:nvPr/>
        </p:nvCxnSpPr>
        <p:spPr>
          <a:xfrm>
            <a:off x="7396419" y="192367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1" name="Gerader Verbinder 20">
            <a:extLst>
              <a:ext uri="{FF2B5EF4-FFF2-40B4-BE49-F238E27FC236}">
                <a16:creationId xmlns:a16="http://schemas.microsoft.com/office/drawing/2014/main" id="{805F1DC5-CF76-410E-BB7D-D07BBB7AD5FB}"/>
              </a:ext>
            </a:extLst>
          </p:cNvPr>
          <p:cNvCxnSpPr/>
          <p:nvPr/>
        </p:nvCxnSpPr>
        <p:spPr>
          <a:xfrm>
            <a:off x="7524328"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Gerader Verbinder 21">
            <a:extLst>
              <a:ext uri="{FF2B5EF4-FFF2-40B4-BE49-F238E27FC236}">
                <a16:creationId xmlns:a16="http://schemas.microsoft.com/office/drawing/2014/main" id="{CD7C1C2B-D60E-4B76-9781-AA9E73FA752E}"/>
              </a:ext>
            </a:extLst>
          </p:cNvPr>
          <p:cNvCxnSpPr>
            <a:cxnSpLocks/>
          </p:cNvCxnSpPr>
          <p:nvPr/>
        </p:nvCxnSpPr>
        <p:spPr>
          <a:xfrm>
            <a:off x="7020272" y="199568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3" name="Gerader Verbinder 22">
            <a:extLst>
              <a:ext uri="{FF2B5EF4-FFF2-40B4-BE49-F238E27FC236}">
                <a16:creationId xmlns:a16="http://schemas.microsoft.com/office/drawing/2014/main" id="{C9A56FEE-767B-4D8A-A749-5C5B74B8EE29}"/>
              </a:ext>
            </a:extLst>
          </p:cNvPr>
          <p:cNvCxnSpPr>
            <a:cxnSpLocks/>
          </p:cNvCxnSpPr>
          <p:nvPr/>
        </p:nvCxnSpPr>
        <p:spPr>
          <a:xfrm>
            <a:off x="7169657" y="199568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4" name="Gerader Verbinder 23">
            <a:extLst>
              <a:ext uri="{FF2B5EF4-FFF2-40B4-BE49-F238E27FC236}">
                <a16:creationId xmlns:a16="http://schemas.microsoft.com/office/drawing/2014/main" id="{DEA3B932-1E8A-4071-97E7-A6D2299D742B}"/>
              </a:ext>
            </a:extLst>
          </p:cNvPr>
          <p:cNvCxnSpPr/>
          <p:nvPr/>
        </p:nvCxnSpPr>
        <p:spPr>
          <a:xfrm>
            <a:off x="7567624"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5" name="Gerader Verbinder 24">
            <a:extLst>
              <a:ext uri="{FF2B5EF4-FFF2-40B4-BE49-F238E27FC236}">
                <a16:creationId xmlns:a16="http://schemas.microsoft.com/office/drawing/2014/main" id="{E707338D-AEE5-4FC3-8947-AC3AF1601D35}"/>
              </a:ext>
            </a:extLst>
          </p:cNvPr>
          <p:cNvCxnSpPr/>
          <p:nvPr/>
        </p:nvCxnSpPr>
        <p:spPr>
          <a:xfrm>
            <a:off x="7321726"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6" name="Gerader Verbinder 25">
            <a:extLst>
              <a:ext uri="{FF2B5EF4-FFF2-40B4-BE49-F238E27FC236}">
                <a16:creationId xmlns:a16="http://schemas.microsoft.com/office/drawing/2014/main" id="{A072D67D-102E-4FED-A8E2-5EFECF684C71}"/>
              </a:ext>
            </a:extLst>
          </p:cNvPr>
          <p:cNvCxnSpPr/>
          <p:nvPr/>
        </p:nvCxnSpPr>
        <p:spPr>
          <a:xfrm>
            <a:off x="7236296" y="206551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7" name="Gerader Verbinder 26">
            <a:extLst>
              <a:ext uri="{FF2B5EF4-FFF2-40B4-BE49-F238E27FC236}">
                <a16:creationId xmlns:a16="http://schemas.microsoft.com/office/drawing/2014/main" id="{1DFE3B8F-CA1E-4B9E-B37D-EE8F2FB7B34D}"/>
              </a:ext>
            </a:extLst>
          </p:cNvPr>
          <p:cNvCxnSpPr>
            <a:cxnSpLocks/>
          </p:cNvCxnSpPr>
          <p:nvPr/>
        </p:nvCxnSpPr>
        <p:spPr>
          <a:xfrm>
            <a:off x="7020272"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8" name="Gerader Verbinder 27">
            <a:extLst>
              <a:ext uri="{FF2B5EF4-FFF2-40B4-BE49-F238E27FC236}">
                <a16:creationId xmlns:a16="http://schemas.microsoft.com/office/drawing/2014/main" id="{89E408FC-B37C-43A1-A5A7-D9DED9290CD5}"/>
              </a:ext>
            </a:extLst>
          </p:cNvPr>
          <p:cNvCxnSpPr>
            <a:cxnSpLocks/>
          </p:cNvCxnSpPr>
          <p:nvPr/>
        </p:nvCxnSpPr>
        <p:spPr>
          <a:xfrm>
            <a:off x="7103018"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9" name="Gerader Verbinder 28">
            <a:extLst>
              <a:ext uri="{FF2B5EF4-FFF2-40B4-BE49-F238E27FC236}">
                <a16:creationId xmlns:a16="http://schemas.microsoft.com/office/drawing/2014/main" id="{92B348BE-7ACC-45FE-9C74-E4368E24638A}"/>
              </a:ext>
            </a:extLst>
          </p:cNvPr>
          <p:cNvCxnSpPr/>
          <p:nvPr/>
        </p:nvCxnSpPr>
        <p:spPr>
          <a:xfrm>
            <a:off x="7020272"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0" name="Gerader Verbinder 29">
            <a:extLst>
              <a:ext uri="{FF2B5EF4-FFF2-40B4-BE49-F238E27FC236}">
                <a16:creationId xmlns:a16="http://schemas.microsoft.com/office/drawing/2014/main" id="{B4E28B84-ED2F-44DF-8EED-B821703AF051}"/>
              </a:ext>
            </a:extLst>
          </p:cNvPr>
          <p:cNvCxnSpPr>
            <a:cxnSpLocks/>
          </p:cNvCxnSpPr>
          <p:nvPr/>
        </p:nvCxnSpPr>
        <p:spPr>
          <a:xfrm>
            <a:off x="7247034" y="2213893"/>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1" name="Gerader Verbinder 30">
            <a:extLst>
              <a:ext uri="{FF2B5EF4-FFF2-40B4-BE49-F238E27FC236}">
                <a16:creationId xmlns:a16="http://schemas.microsoft.com/office/drawing/2014/main" id="{8E71DAB3-AE94-4BB4-8C9B-0E351D0EDBAE}"/>
              </a:ext>
            </a:extLst>
          </p:cNvPr>
          <p:cNvCxnSpPr>
            <a:cxnSpLocks/>
          </p:cNvCxnSpPr>
          <p:nvPr/>
        </p:nvCxnSpPr>
        <p:spPr>
          <a:xfrm>
            <a:off x="7396419" y="221389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2" name="Gerader Verbinder 31">
            <a:extLst>
              <a:ext uri="{FF2B5EF4-FFF2-40B4-BE49-F238E27FC236}">
                <a16:creationId xmlns:a16="http://schemas.microsoft.com/office/drawing/2014/main" id="{72D2D51E-0D32-482E-B72D-94D2DCC55A14}"/>
              </a:ext>
            </a:extLst>
          </p:cNvPr>
          <p:cNvCxnSpPr/>
          <p:nvPr/>
        </p:nvCxnSpPr>
        <p:spPr>
          <a:xfrm>
            <a:off x="7524328"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3" name="Gerader Verbinder 32">
            <a:extLst>
              <a:ext uri="{FF2B5EF4-FFF2-40B4-BE49-F238E27FC236}">
                <a16:creationId xmlns:a16="http://schemas.microsoft.com/office/drawing/2014/main" id="{B742982F-6BAF-4F54-9786-2064805304C4}"/>
              </a:ext>
            </a:extLst>
          </p:cNvPr>
          <p:cNvCxnSpPr>
            <a:cxnSpLocks/>
          </p:cNvCxnSpPr>
          <p:nvPr/>
        </p:nvCxnSpPr>
        <p:spPr>
          <a:xfrm>
            <a:off x="7020272" y="2285901"/>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4" name="Gerader Verbinder 33">
            <a:extLst>
              <a:ext uri="{FF2B5EF4-FFF2-40B4-BE49-F238E27FC236}">
                <a16:creationId xmlns:a16="http://schemas.microsoft.com/office/drawing/2014/main" id="{A8D1FB4D-E74E-4ED6-89F8-BAD8CB647D30}"/>
              </a:ext>
            </a:extLst>
          </p:cNvPr>
          <p:cNvCxnSpPr>
            <a:cxnSpLocks/>
          </p:cNvCxnSpPr>
          <p:nvPr/>
        </p:nvCxnSpPr>
        <p:spPr>
          <a:xfrm>
            <a:off x="7169657" y="228590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5" name="Gerader Verbinder 34">
            <a:extLst>
              <a:ext uri="{FF2B5EF4-FFF2-40B4-BE49-F238E27FC236}">
                <a16:creationId xmlns:a16="http://schemas.microsoft.com/office/drawing/2014/main" id="{49E5B1D9-4066-4D33-8BD1-0EA03C728F3B}"/>
              </a:ext>
            </a:extLst>
          </p:cNvPr>
          <p:cNvCxnSpPr/>
          <p:nvPr/>
        </p:nvCxnSpPr>
        <p:spPr>
          <a:xfrm>
            <a:off x="7567624"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6" name="Gerader Verbinder 35">
            <a:extLst>
              <a:ext uri="{FF2B5EF4-FFF2-40B4-BE49-F238E27FC236}">
                <a16:creationId xmlns:a16="http://schemas.microsoft.com/office/drawing/2014/main" id="{4F74088C-BD47-4E62-9AFF-45140730081A}"/>
              </a:ext>
            </a:extLst>
          </p:cNvPr>
          <p:cNvCxnSpPr/>
          <p:nvPr/>
        </p:nvCxnSpPr>
        <p:spPr>
          <a:xfrm>
            <a:off x="7321726"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7" name="Gerader Verbinder 36">
            <a:extLst>
              <a:ext uri="{FF2B5EF4-FFF2-40B4-BE49-F238E27FC236}">
                <a16:creationId xmlns:a16="http://schemas.microsoft.com/office/drawing/2014/main" id="{0A223722-E12B-4F8C-B5B0-128A7999F01E}"/>
              </a:ext>
            </a:extLst>
          </p:cNvPr>
          <p:cNvCxnSpPr/>
          <p:nvPr/>
        </p:nvCxnSpPr>
        <p:spPr>
          <a:xfrm>
            <a:off x="7236296"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8" name="Gerader Verbinder 37">
            <a:extLst>
              <a:ext uri="{FF2B5EF4-FFF2-40B4-BE49-F238E27FC236}">
                <a16:creationId xmlns:a16="http://schemas.microsoft.com/office/drawing/2014/main" id="{C54B7B3E-5BC6-4D16-AA78-0F6C5A140189}"/>
              </a:ext>
            </a:extLst>
          </p:cNvPr>
          <p:cNvCxnSpPr>
            <a:cxnSpLocks/>
          </p:cNvCxnSpPr>
          <p:nvPr/>
        </p:nvCxnSpPr>
        <p:spPr>
          <a:xfrm>
            <a:off x="7020272"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9" name="Gerader Verbinder 38">
            <a:extLst>
              <a:ext uri="{FF2B5EF4-FFF2-40B4-BE49-F238E27FC236}">
                <a16:creationId xmlns:a16="http://schemas.microsoft.com/office/drawing/2014/main" id="{D75A887B-41B4-4742-8A58-574DA6B4D737}"/>
              </a:ext>
            </a:extLst>
          </p:cNvPr>
          <p:cNvCxnSpPr>
            <a:cxnSpLocks/>
          </p:cNvCxnSpPr>
          <p:nvPr/>
        </p:nvCxnSpPr>
        <p:spPr>
          <a:xfrm>
            <a:off x="7103018"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0" name="Gerader Verbinder 39">
            <a:extLst>
              <a:ext uri="{FF2B5EF4-FFF2-40B4-BE49-F238E27FC236}">
                <a16:creationId xmlns:a16="http://schemas.microsoft.com/office/drawing/2014/main" id="{FB71C999-8E56-4725-9577-ECB989455896}"/>
              </a:ext>
            </a:extLst>
          </p:cNvPr>
          <p:cNvCxnSpPr/>
          <p:nvPr/>
        </p:nvCxnSpPr>
        <p:spPr>
          <a:xfrm>
            <a:off x="7020272"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1" name="Gerader Verbinder 40">
            <a:extLst>
              <a:ext uri="{FF2B5EF4-FFF2-40B4-BE49-F238E27FC236}">
                <a16:creationId xmlns:a16="http://schemas.microsoft.com/office/drawing/2014/main" id="{3EDB4D34-5941-4C6F-9904-862412D76456}"/>
              </a:ext>
            </a:extLst>
          </p:cNvPr>
          <p:cNvCxnSpPr>
            <a:cxnSpLocks/>
          </p:cNvCxnSpPr>
          <p:nvPr/>
        </p:nvCxnSpPr>
        <p:spPr>
          <a:xfrm>
            <a:off x="7247034" y="2571750"/>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2" name="Gerader Verbinder 41">
            <a:extLst>
              <a:ext uri="{FF2B5EF4-FFF2-40B4-BE49-F238E27FC236}">
                <a16:creationId xmlns:a16="http://schemas.microsoft.com/office/drawing/2014/main" id="{B2957ACE-CF9D-43B6-A508-1E226F1372A8}"/>
              </a:ext>
            </a:extLst>
          </p:cNvPr>
          <p:cNvCxnSpPr>
            <a:cxnSpLocks/>
          </p:cNvCxnSpPr>
          <p:nvPr/>
        </p:nvCxnSpPr>
        <p:spPr>
          <a:xfrm>
            <a:off x="7396419" y="2571750"/>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3" name="Gerader Verbinder 42">
            <a:extLst>
              <a:ext uri="{FF2B5EF4-FFF2-40B4-BE49-F238E27FC236}">
                <a16:creationId xmlns:a16="http://schemas.microsoft.com/office/drawing/2014/main" id="{16145B55-8A98-4CF8-BFF4-D76CC9EA0D21}"/>
              </a:ext>
            </a:extLst>
          </p:cNvPr>
          <p:cNvCxnSpPr/>
          <p:nvPr/>
        </p:nvCxnSpPr>
        <p:spPr>
          <a:xfrm>
            <a:off x="7524328"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4" name="Gerader Verbinder 43">
            <a:extLst>
              <a:ext uri="{FF2B5EF4-FFF2-40B4-BE49-F238E27FC236}">
                <a16:creationId xmlns:a16="http://schemas.microsoft.com/office/drawing/2014/main" id="{71DE98AF-1FE4-454C-8AC9-5CFE16C7C186}"/>
              </a:ext>
            </a:extLst>
          </p:cNvPr>
          <p:cNvCxnSpPr>
            <a:cxnSpLocks/>
          </p:cNvCxnSpPr>
          <p:nvPr/>
        </p:nvCxnSpPr>
        <p:spPr>
          <a:xfrm>
            <a:off x="7020272" y="264375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5" name="Gerader Verbinder 44">
            <a:extLst>
              <a:ext uri="{FF2B5EF4-FFF2-40B4-BE49-F238E27FC236}">
                <a16:creationId xmlns:a16="http://schemas.microsoft.com/office/drawing/2014/main" id="{709C219A-A319-4B13-9FD6-645C1A667666}"/>
              </a:ext>
            </a:extLst>
          </p:cNvPr>
          <p:cNvCxnSpPr>
            <a:cxnSpLocks/>
          </p:cNvCxnSpPr>
          <p:nvPr/>
        </p:nvCxnSpPr>
        <p:spPr>
          <a:xfrm>
            <a:off x="7169657" y="264375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6" name="Gerader Verbinder 45">
            <a:extLst>
              <a:ext uri="{FF2B5EF4-FFF2-40B4-BE49-F238E27FC236}">
                <a16:creationId xmlns:a16="http://schemas.microsoft.com/office/drawing/2014/main" id="{E4A317FC-4607-489A-879F-B1521C0FF1B7}"/>
              </a:ext>
            </a:extLst>
          </p:cNvPr>
          <p:cNvCxnSpPr/>
          <p:nvPr/>
        </p:nvCxnSpPr>
        <p:spPr>
          <a:xfrm>
            <a:off x="7567624"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7" name="Gerader Verbinder 46">
            <a:extLst>
              <a:ext uri="{FF2B5EF4-FFF2-40B4-BE49-F238E27FC236}">
                <a16:creationId xmlns:a16="http://schemas.microsoft.com/office/drawing/2014/main" id="{55F23D30-FBD2-4ADA-86EF-76CE048FC322}"/>
              </a:ext>
            </a:extLst>
          </p:cNvPr>
          <p:cNvCxnSpPr/>
          <p:nvPr/>
        </p:nvCxnSpPr>
        <p:spPr>
          <a:xfrm>
            <a:off x="7321726"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8" name="Gerader Verbinder 47">
            <a:extLst>
              <a:ext uri="{FF2B5EF4-FFF2-40B4-BE49-F238E27FC236}">
                <a16:creationId xmlns:a16="http://schemas.microsoft.com/office/drawing/2014/main" id="{CCB5F6AB-B145-415A-8C4E-4358BC32EB2C}"/>
              </a:ext>
            </a:extLst>
          </p:cNvPr>
          <p:cNvCxnSpPr/>
          <p:nvPr/>
        </p:nvCxnSpPr>
        <p:spPr>
          <a:xfrm>
            <a:off x="7236296" y="271358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9" name="Gerader Verbinder 48">
            <a:extLst>
              <a:ext uri="{FF2B5EF4-FFF2-40B4-BE49-F238E27FC236}">
                <a16:creationId xmlns:a16="http://schemas.microsoft.com/office/drawing/2014/main" id="{5E131243-1135-466B-A970-E4C8AFD3D35C}"/>
              </a:ext>
            </a:extLst>
          </p:cNvPr>
          <p:cNvCxnSpPr>
            <a:cxnSpLocks/>
          </p:cNvCxnSpPr>
          <p:nvPr/>
        </p:nvCxnSpPr>
        <p:spPr>
          <a:xfrm>
            <a:off x="7020272"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0" name="Gerader Verbinder 49">
            <a:extLst>
              <a:ext uri="{FF2B5EF4-FFF2-40B4-BE49-F238E27FC236}">
                <a16:creationId xmlns:a16="http://schemas.microsoft.com/office/drawing/2014/main" id="{5C51F208-DCB9-455C-A65D-8B6E6480FEED}"/>
              </a:ext>
            </a:extLst>
          </p:cNvPr>
          <p:cNvCxnSpPr>
            <a:cxnSpLocks/>
          </p:cNvCxnSpPr>
          <p:nvPr/>
        </p:nvCxnSpPr>
        <p:spPr>
          <a:xfrm>
            <a:off x="7103018"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1" name="Gerader Verbinder 50">
            <a:extLst>
              <a:ext uri="{FF2B5EF4-FFF2-40B4-BE49-F238E27FC236}">
                <a16:creationId xmlns:a16="http://schemas.microsoft.com/office/drawing/2014/main" id="{641E9EAB-9190-401F-8885-904F8F13E513}"/>
              </a:ext>
            </a:extLst>
          </p:cNvPr>
          <p:cNvCxnSpPr/>
          <p:nvPr/>
        </p:nvCxnSpPr>
        <p:spPr>
          <a:xfrm>
            <a:off x="7463058"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2" name="Gerader Verbinder 51">
            <a:extLst>
              <a:ext uri="{FF2B5EF4-FFF2-40B4-BE49-F238E27FC236}">
                <a16:creationId xmlns:a16="http://schemas.microsoft.com/office/drawing/2014/main" id="{D634ADD2-A0FB-45D5-A637-EBC5186EAD63}"/>
              </a:ext>
            </a:extLst>
          </p:cNvPr>
          <p:cNvCxnSpPr>
            <a:cxnSpLocks/>
          </p:cNvCxnSpPr>
          <p:nvPr/>
        </p:nvCxnSpPr>
        <p:spPr>
          <a:xfrm>
            <a:off x="7689820" y="235572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3" name="Gerader Verbinder 52">
            <a:extLst>
              <a:ext uri="{FF2B5EF4-FFF2-40B4-BE49-F238E27FC236}">
                <a16:creationId xmlns:a16="http://schemas.microsoft.com/office/drawing/2014/main" id="{CFE78E56-E1A2-4E41-9B89-9CB7F4BBC256}"/>
              </a:ext>
            </a:extLst>
          </p:cNvPr>
          <p:cNvCxnSpPr>
            <a:cxnSpLocks/>
          </p:cNvCxnSpPr>
          <p:nvPr/>
        </p:nvCxnSpPr>
        <p:spPr>
          <a:xfrm>
            <a:off x="7612443" y="2427734"/>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20" name="Grafik 19" descr="Marke 6 mit einfarbiger Füllung">
            <a:extLst>
              <a:ext uri="{FF2B5EF4-FFF2-40B4-BE49-F238E27FC236}">
                <a16:creationId xmlns:a16="http://schemas.microsoft.com/office/drawing/2014/main" id="{ACB47708-2EBE-4E05-A646-F298F7113B4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30252" y="3973243"/>
            <a:ext cx="398707" cy="398707"/>
          </a:xfrm>
          <a:prstGeom prst="rect">
            <a:avLst/>
          </a:prstGeom>
        </p:spPr>
      </p:pic>
      <p:pic>
        <p:nvPicPr>
          <p:cNvPr id="3080" name="Picture 8" descr="Zahlen - Kostenlose weihnachten Icons">
            <a:extLst>
              <a:ext uri="{FF2B5EF4-FFF2-40B4-BE49-F238E27FC236}">
                <a16:creationId xmlns:a16="http://schemas.microsoft.com/office/drawing/2014/main" id="{1A938CE7-7D09-4DAD-8998-65FBBCBF7A9C}"/>
              </a:ext>
            </a:extLst>
          </p:cNvPr>
          <p:cNvPicPr>
            <a:picLocks noChangeAspect="1" noChangeArrowheads="1"/>
          </p:cNvPicPr>
          <p:nvPr/>
        </p:nvPicPr>
        <p:blipFill>
          <a:blip r:embed="rId15">
            <a:biLevel thresh="75000"/>
            <a:extLst>
              <a:ext uri="{28A0092B-C50C-407E-A947-70E740481C1C}">
                <a14:useLocalDpi xmlns:a14="http://schemas.microsoft.com/office/drawing/2010/main" val="0"/>
              </a:ext>
            </a:extLst>
          </a:blip>
          <a:srcRect/>
          <a:stretch>
            <a:fillRect/>
          </a:stretch>
        </p:blipFill>
        <p:spPr bwMode="auto">
          <a:xfrm>
            <a:off x="939090" y="2629500"/>
            <a:ext cx="159040" cy="15904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Fernglas - Kostenlose werkzeuge und utensilien Icons">
            <a:extLst>
              <a:ext uri="{FF2B5EF4-FFF2-40B4-BE49-F238E27FC236}">
                <a16:creationId xmlns:a16="http://schemas.microsoft.com/office/drawing/2014/main" id="{C927CE84-54DC-47A8-87A0-522BE92AA1A8}"/>
              </a:ext>
            </a:extLst>
          </p:cNvPr>
          <p:cNvPicPr>
            <a:picLocks noChangeAspect="1" noChangeArrowheads="1"/>
          </p:cNvPicPr>
          <p:nvPr/>
        </p:nvPicPr>
        <p:blipFill>
          <a:blip r:embed="rId16">
            <a:biLevel thresh="75000"/>
            <a:extLst>
              <a:ext uri="{28A0092B-C50C-407E-A947-70E740481C1C}">
                <a14:useLocalDpi xmlns:a14="http://schemas.microsoft.com/office/drawing/2010/main" val="0"/>
              </a:ext>
            </a:extLst>
          </a:blip>
          <a:srcRect/>
          <a:stretch>
            <a:fillRect/>
          </a:stretch>
        </p:blipFill>
        <p:spPr bwMode="auto">
          <a:xfrm>
            <a:off x="904455" y="1765620"/>
            <a:ext cx="213237" cy="21323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ender Icon - Free PNG &amp; SVG 545476 - Noun Project">
            <a:extLst>
              <a:ext uri="{FF2B5EF4-FFF2-40B4-BE49-F238E27FC236}">
                <a16:creationId xmlns:a16="http://schemas.microsoft.com/office/drawing/2014/main" id="{3C169C3A-5975-469F-BA71-DD413FDA992D}"/>
              </a:ext>
            </a:extLst>
          </p:cNvPr>
          <p:cNvPicPr>
            <a:picLocks noChangeAspect="1" noChangeArrowheads="1"/>
          </p:cNvPicPr>
          <p:nvPr/>
        </p:nvPicPr>
        <p:blipFill>
          <a:blip r:embed="rId17">
            <a:biLevel thresh="75000"/>
            <a:extLst>
              <a:ext uri="{28A0092B-C50C-407E-A947-70E740481C1C}">
                <a14:useLocalDpi xmlns:a14="http://schemas.microsoft.com/office/drawing/2010/main" val="0"/>
              </a:ext>
            </a:extLst>
          </a:blip>
          <a:srcRect/>
          <a:stretch>
            <a:fillRect/>
          </a:stretch>
        </p:blipFill>
        <p:spPr bwMode="auto">
          <a:xfrm>
            <a:off x="891520" y="2179983"/>
            <a:ext cx="263209" cy="26320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and Icon - Free PNG &amp; SVG 4607 - Noun Project">
            <a:extLst>
              <a:ext uri="{FF2B5EF4-FFF2-40B4-BE49-F238E27FC236}">
                <a16:creationId xmlns:a16="http://schemas.microsoft.com/office/drawing/2014/main" id="{28CCCFFF-F89E-4641-B8DE-D5404292BA6F}"/>
              </a:ext>
            </a:extLst>
          </p:cNvPr>
          <p:cNvPicPr>
            <a:picLocks noChangeAspect="1" noChangeArrowheads="1"/>
          </p:cNvPicPr>
          <p:nvPr/>
        </p:nvPicPr>
        <p:blipFill>
          <a:blip r:embed="rId18">
            <a:biLevel thresh="75000"/>
            <a:extLst>
              <a:ext uri="{28A0092B-C50C-407E-A947-70E740481C1C}">
                <a14:useLocalDpi xmlns:a14="http://schemas.microsoft.com/office/drawing/2010/main" val="0"/>
              </a:ext>
            </a:extLst>
          </a:blip>
          <a:srcRect/>
          <a:stretch>
            <a:fillRect/>
          </a:stretch>
        </p:blipFill>
        <p:spPr bwMode="auto">
          <a:xfrm>
            <a:off x="866193" y="2641753"/>
            <a:ext cx="283912" cy="28391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Auge - Kostenlose gesten Icons">
            <a:extLst>
              <a:ext uri="{FF2B5EF4-FFF2-40B4-BE49-F238E27FC236}">
                <a16:creationId xmlns:a16="http://schemas.microsoft.com/office/drawing/2014/main" id="{C2CA1F6E-619D-4A29-B74E-3168BF2A4C29}"/>
              </a:ext>
            </a:extLst>
          </p:cNvPr>
          <p:cNvPicPr>
            <a:picLocks noChangeAspect="1" noChangeArrowheads="1"/>
          </p:cNvPicPr>
          <p:nvPr/>
        </p:nvPicPr>
        <p:blipFill>
          <a:blip r:embed="rId19">
            <a:biLevel thresh="75000"/>
            <a:extLst>
              <a:ext uri="{28A0092B-C50C-407E-A947-70E740481C1C}">
                <a14:useLocalDpi xmlns:a14="http://schemas.microsoft.com/office/drawing/2010/main" val="0"/>
              </a:ext>
            </a:extLst>
          </a:blip>
          <a:srcRect/>
          <a:stretch>
            <a:fillRect/>
          </a:stretch>
        </p:blipFill>
        <p:spPr bwMode="auto">
          <a:xfrm>
            <a:off x="872911" y="3065699"/>
            <a:ext cx="283913" cy="28391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elligkeit und kontrast | Kostenlose Icon">
            <a:extLst>
              <a:ext uri="{FF2B5EF4-FFF2-40B4-BE49-F238E27FC236}">
                <a16:creationId xmlns:a16="http://schemas.microsoft.com/office/drawing/2014/main" id="{8F6F6639-96E9-436C-944F-68CD4B7F737E}"/>
              </a:ext>
            </a:extLst>
          </p:cNvPr>
          <p:cNvPicPr>
            <a:picLocks noChangeAspect="1" noChangeArrowheads="1"/>
          </p:cNvPicPr>
          <p:nvPr/>
        </p:nvPicPr>
        <p:blipFill>
          <a:blip r:embed="rId20">
            <a:biLevel thresh="75000"/>
            <a:extLst>
              <a:ext uri="{28A0092B-C50C-407E-A947-70E740481C1C}">
                <a14:useLocalDpi xmlns:a14="http://schemas.microsoft.com/office/drawing/2010/main" val="0"/>
              </a:ext>
            </a:extLst>
          </a:blip>
          <a:srcRect/>
          <a:stretch>
            <a:fillRect/>
          </a:stretch>
        </p:blipFill>
        <p:spPr bwMode="auto">
          <a:xfrm>
            <a:off x="858915" y="3541144"/>
            <a:ext cx="266968" cy="266968"/>
          </a:xfrm>
          <a:prstGeom prst="rect">
            <a:avLst/>
          </a:prstGeom>
          <a:noFill/>
          <a:extLst>
            <a:ext uri="{909E8E84-426E-40DD-AFC4-6F175D3DCCD1}">
              <a14:hiddenFill xmlns:a14="http://schemas.microsoft.com/office/drawing/2010/main">
                <a:solidFill>
                  <a:srgbClr val="FFFFFF"/>
                </a:solidFill>
              </a14:hiddenFill>
            </a:ext>
          </a:extLst>
        </p:spPr>
      </p:pic>
      <p:pic>
        <p:nvPicPr>
          <p:cNvPr id="93" name="Grafik 92" descr="Ein Bild, das Platz enthält.&#10;&#10;Automatisch generierte Beschreibung">
            <a:extLst>
              <a:ext uri="{FF2B5EF4-FFF2-40B4-BE49-F238E27FC236}">
                <a16:creationId xmlns:a16="http://schemas.microsoft.com/office/drawing/2014/main" id="{F00F814D-E40B-46C7-B72A-4A8F0059977A}"/>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939090" y="4013198"/>
            <a:ext cx="162224" cy="325354"/>
          </a:xfrm>
          <a:prstGeom prst="rect">
            <a:avLst/>
          </a:prstGeom>
        </p:spPr>
      </p:pic>
      <p:pic>
        <p:nvPicPr>
          <p:cNvPr id="4" name="Grafik 3">
            <a:extLst>
              <a:ext uri="{FF2B5EF4-FFF2-40B4-BE49-F238E27FC236}">
                <a16:creationId xmlns:a16="http://schemas.microsoft.com/office/drawing/2014/main" id="{2B287BE3-B55D-47F5-B446-32DF01F69F84}"/>
              </a:ext>
            </a:extLst>
          </p:cNvPr>
          <p:cNvPicPr>
            <a:picLocks noChangeAspect="1"/>
          </p:cNvPicPr>
          <p:nvPr/>
        </p:nvPicPr>
        <p:blipFill>
          <a:blip r:embed="rId22"/>
          <a:stretch>
            <a:fillRect/>
          </a:stretch>
        </p:blipFill>
        <p:spPr>
          <a:xfrm>
            <a:off x="5300112" y="1923678"/>
            <a:ext cx="1564929" cy="28605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9725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Règle </a:t>
            </a:r>
            <a:r>
              <a:rPr lang="de-DE" sz="1800" b="1" dirty="0">
                <a:solidFill>
                  <a:schemeClr val="accent6"/>
                </a:solidFill>
              </a:rPr>
              <a:t>1</a:t>
            </a:r>
            <a:br>
              <a:rPr lang="de-DE"/>
            </a:br>
            <a:r>
              <a:rPr lang="de-CH"/>
              <a:t>Effet de distance</a:t>
            </a:r>
            <a:endParaRPr lang="de-DE" dirty="0"/>
          </a:p>
        </p:txBody>
      </p:sp>
    </p:spTree>
    <p:extLst>
      <p:ext uri="{BB962C8B-B14F-4D97-AF65-F5344CB8AC3E}">
        <p14:creationId xmlns:p14="http://schemas.microsoft.com/office/powerpoint/2010/main" val="426674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C70A48-ECDC-48FA-BE99-8242FFBB2EB4}"/>
              </a:ext>
            </a:extLst>
          </p:cNvPr>
          <p:cNvSpPr>
            <a:spLocks noGrp="1"/>
          </p:cNvSpPr>
          <p:nvPr>
            <p:ph type="title"/>
          </p:nvPr>
        </p:nvSpPr>
        <p:spPr/>
        <p:txBody>
          <a:bodyPr/>
          <a:lstStyle/>
          <a:p>
            <a:pPr algn="l"/>
            <a:r>
              <a:rPr lang="de-CH"/>
              <a:t>Utiliser l'effet de distance</a:t>
            </a:r>
            <a:br>
              <a:rPr lang="de-CH"/>
            </a:br>
            <a:r>
              <a:rPr lang="fr-CH" sz="1400"/>
              <a:t>Les bonnes affiches ont un impact même à grande distance</a:t>
            </a:r>
            <a:endParaRPr lang="de-CH" dirty="0"/>
          </a:p>
        </p:txBody>
      </p:sp>
      <p:pic>
        <p:nvPicPr>
          <p:cNvPr id="6" name="Grafik 5">
            <a:extLst>
              <a:ext uri="{FF2B5EF4-FFF2-40B4-BE49-F238E27FC236}">
                <a16:creationId xmlns:a16="http://schemas.microsoft.com/office/drawing/2014/main" id="{A0CE84CC-8936-4D8B-8765-EC50736AC459}"/>
              </a:ext>
            </a:extLst>
          </p:cNvPr>
          <p:cNvPicPr>
            <a:picLocks noChangeAspect="1"/>
          </p:cNvPicPr>
          <p:nvPr/>
        </p:nvPicPr>
        <p:blipFill>
          <a:blip r:embed="rId2"/>
          <a:stretch>
            <a:fillRect/>
          </a:stretch>
        </p:blipFill>
        <p:spPr>
          <a:xfrm>
            <a:off x="0" y="926867"/>
            <a:ext cx="9153438" cy="4216633"/>
          </a:xfrm>
          <a:prstGeom prst="rect">
            <a:avLst/>
          </a:prstGeom>
        </p:spPr>
      </p:pic>
    </p:spTree>
    <p:extLst>
      <p:ext uri="{BB962C8B-B14F-4D97-AF65-F5344CB8AC3E}">
        <p14:creationId xmlns:p14="http://schemas.microsoft.com/office/powerpoint/2010/main" val="3064625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2.xml><?xml version="1.0" encoding="utf-8"?>
<a:theme xmlns:a="http://schemas.openxmlformats.org/drawingml/2006/main" name="1_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Präsentation_Corporporate</Template>
  <TotalTime>0</TotalTime>
  <Words>1801</Words>
  <Application>Microsoft Office PowerPoint</Application>
  <PresentationFormat>Bildschirmpräsentation (16:9)</PresentationFormat>
  <Paragraphs>172</Paragraphs>
  <Slides>28</Slides>
  <Notes>2</Notes>
  <HiddenSlides>0</HiddenSlides>
  <MMClips>4</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28</vt:i4>
      </vt:variant>
    </vt:vector>
  </HeadingPairs>
  <TitlesOfParts>
    <vt:vector size="33" baseType="lpstr">
      <vt:lpstr>Arial</vt:lpstr>
      <vt:lpstr>Calibri</vt:lpstr>
      <vt:lpstr>Symbol</vt:lpstr>
      <vt:lpstr>Präsentation_Corporporate</vt:lpstr>
      <vt:lpstr>1_Präsentation_Corporporate</vt:lpstr>
      <vt:lpstr>Tutoriel de conception APG|SGA Module I «Basic» Concevoir une publicité extérieure efficace  Situation novembre 2022</vt:lpstr>
      <vt:lpstr>Aperçu des tutoriels de conception</vt:lpstr>
      <vt:lpstr>Sommaire «Basic» </vt:lpstr>
      <vt:lpstr>« Le plus grand levier permettant d'augmenter l'impact publicitaire se trouve dans la création. »</vt:lpstr>
      <vt:lpstr>Réflexion de base</vt:lpstr>
      <vt:lpstr>Sommaire «Basic»  </vt:lpstr>
      <vt:lpstr>Les 6 règles de base</vt:lpstr>
      <vt:lpstr>Règle 1 Effet de distance</vt:lpstr>
      <vt:lpstr>Utiliser l'effet de distance Les bonnes affiches ont un impact même à grande distance</vt:lpstr>
      <vt:lpstr>Utiliser l'effet de distance</vt:lpstr>
      <vt:lpstr>Règle 2 Message du mandataire</vt:lpstr>
      <vt:lpstr>Message du mandataire Les informations du mandataire sont l'élément principal de votre message publicitaire</vt:lpstr>
      <vt:lpstr>Message du mandataire</vt:lpstr>
      <vt:lpstr>Règle 3 Nombre d'éléments d'impact</vt:lpstr>
      <vt:lpstr>Nombre d'éléments d'impact La quantité d'éléments a une grande influence sur la rapidité d'assimilation des informations</vt:lpstr>
      <vt:lpstr>Nombre d'éléments d'impact</vt:lpstr>
      <vt:lpstr>Règle 4 Parcours visuel</vt:lpstr>
      <vt:lpstr>Parcours visuel L'effet domino : le regard se pose toujours à proximité de l'élément précédemment fixé</vt:lpstr>
      <vt:lpstr>Parcours visuel</vt:lpstr>
      <vt:lpstr>Règle 5 Effets de contraste</vt:lpstr>
      <vt:lpstr>Effets de contraste Les couleurs et les contrastes augmentent la présence et leur impact à distance</vt:lpstr>
      <vt:lpstr>Effets de contraste</vt:lpstr>
      <vt:lpstr>Bonus : Règle 6 Spots d'images animées DOOH</vt:lpstr>
      <vt:lpstr>Spots d'images animées DOOH Les spots numériques Out of Home doivent être efficaces à chaque instant </vt:lpstr>
      <vt:lpstr> Spots d'images animées DOOH </vt:lpstr>
      <vt:lpstr>Sommaire «Basic»</vt:lpstr>
      <vt:lpstr>Aperçu des 6 règles de base</vt:lpstr>
      <vt:lpstr>Ensemble, toujours plus performants.</vt:lpstr>
    </vt:vector>
  </TitlesOfParts>
  <Company>Allgemeine Plakatgesellschaft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Nico Munz</dc:creator>
  <cp:lastModifiedBy>Nguyen Elena eng</cp:lastModifiedBy>
  <cp:revision>278</cp:revision>
  <cp:lastPrinted>2022-02-21T16:18:11Z</cp:lastPrinted>
  <dcterms:created xsi:type="dcterms:W3CDTF">2021-02-19T09:21:13Z</dcterms:created>
  <dcterms:modified xsi:type="dcterms:W3CDTF">2023-01-25T10:26:21Z</dcterms:modified>
</cp:coreProperties>
</file>