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6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>
            <a:extLst>
              <a:ext uri="{FF2B5EF4-FFF2-40B4-BE49-F238E27FC236}">
                <a16:creationId xmlns:a16="http://schemas.microsoft.com/office/drawing/2014/main" id="{B06AB7CA-940D-0F40-84E3-B06C07FC7ACF}"/>
              </a:ext>
            </a:extLst>
          </p:cNvPr>
          <p:cNvSpPr txBox="1"/>
          <p:nvPr/>
        </p:nvSpPr>
        <p:spPr>
          <a:xfrm>
            <a:off x="662542" y="4044060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Tyttöjen sarjat kaudella 2025-2026        </a:t>
            </a:r>
          </a:p>
        </p:txBody>
      </p:sp>
      <p:sp>
        <p:nvSpPr>
          <p:cNvPr id="56" name="Pyöristetty suorakulmio 55">
            <a:extLst>
              <a:ext uri="{FF2B5EF4-FFF2-40B4-BE49-F238E27FC236}">
                <a16:creationId xmlns:a16="http://schemas.microsoft.com/office/drawing/2014/main" id="{571FE998-1485-414E-A4E6-B8B6EC69C219}"/>
              </a:ext>
            </a:extLst>
          </p:cNvPr>
          <p:cNvSpPr/>
          <p:nvPr/>
        </p:nvSpPr>
        <p:spPr>
          <a:xfrm>
            <a:off x="856210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BB377BC9-9EC7-0243-8DC8-02259B0F76A0}"/>
              </a:ext>
            </a:extLst>
          </p:cNvPr>
          <p:cNvSpPr txBox="1"/>
          <p:nvPr/>
        </p:nvSpPr>
        <p:spPr>
          <a:xfrm>
            <a:off x="875753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2017-</a:t>
            </a:r>
          </a:p>
        </p:txBody>
      </p:sp>
      <p:sp>
        <p:nvSpPr>
          <p:cNvPr id="58" name="Pyöristetty suorakulmio 57">
            <a:extLst>
              <a:ext uri="{FF2B5EF4-FFF2-40B4-BE49-F238E27FC236}">
                <a16:creationId xmlns:a16="http://schemas.microsoft.com/office/drawing/2014/main" id="{9062D0D4-3CF4-3841-8ED0-9D4114B594B7}"/>
              </a:ext>
            </a:extLst>
          </p:cNvPr>
          <p:cNvSpPr/>
          <p:nvPr/>
        </p:nvSpPr>
        <p:spPr>
          <a:xfrm>
            <a:off x="746773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Tekstiruutu 58">
            <a:extLst>
              <a:ext uri="{FF2B5EF4-FFF2-40B4-BE49-F238E27FC236}">
                <a16:creationId xmlns:a16="http://schemas.microsoft.com/office/drawing/2014/main" id="{D8DE94A2-E7FD-B545-B41C-D85C735EEF97}"/>
              </a:ext>
            </a:extLst>
          </p:cNvPr>
          <p:cNvSpPr txBox="1"/>
          <p:nvPr/>
        </p:nvSpPr>
        <p:spPr>
          <a:xfrm>
            <a:off x="1291748" y="5391056"/>
            <a:ext cx="912814" cy="588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N10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0" name="Pyöristetty suorakulmio 59">
            <a:extLst>
              <a:ext uri="{FF2B5EF4-FFF2-40B4-BE49-F238E27FC236}">
                <a16:creationId xmlns:a16="http://schemas.microsoft.com/office/drawing/2014/main" id="{CFC02A25-4101-1842-9506-CF29ECE17F2D}"/>
              </a:ext>
            </a:extLst>
          </p:cNvPr>
          <p:cNvSpPr/>
          <p:nvPr/>
        </p:nvSpPr>
        <p:spPr>
          <a:xfrm>
            <a:off x="3276025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187249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2015-2016</a:t>
            </a:r>
          </a:p>
        </p:txBody>
      </p:sp>
      <p:sp>
        <p:nvSpPr>
          <p:cNvPr id="62" name="Pyöristetty suorakulmio 61">
            <a:extLst>
              <a:ext uri="{FF2B5EF4-FFF2-40B4-BE49-F238E27FC236}">
                <a16:creationId xmlns:a16="http://schemas.microsoft.com/office/drawing/2014/main" id="{1CA1B1F9-B6E6-D144-987C-2D42F27FBB12}"/>
              </a:ext>
            </a:extLst>
          </p:cNvPr>
          <p:cNvSpPr/>
          <p:nvPr/>
        </p:nvSpPr>
        <p:spPr>
          <a:xfrm>
            <a:off x="3166588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7B4DDE55-2128-9C43-ADCD-D5D0CAF99A39}"/>
              </a:ext>
            </a:extLst>
          </p:cNvPr>
          <p:cNvSpPr txBox="1"/>
          <p:nvPr/>
        </p:nvSpPr>
        <p:spPr>
          <a:xfrm>
            <a:off x="3689538" y="5391056"/>
            <a:ext cx="956865" cy="588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N12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4" name="Pyöristetty suorakulmio 63">
            <a:extLst>
              <a:ext uri="{FF2B5EF4-FFF2-40B4-BE49-F238E27FC236}">
                <a16:creationId xmlns:a16="http://schemas.microsoft.com/office/drawing/2014/main" id="{8D911555-453A-BF40-872E-CF1CA15DC025}"/>
              </a:ext>
            </a:extLst>
          </p:cNvPr>
          <p:cNvSpPr/>
          <p:nvPr/>
        </p:nvSpPr>
        <p:spPr>
          <a:xfrm>
            <a:off x="5684689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Tekstiruutu 64">
            <a:extLst>
              <a:ext uri="{FF2B5EF4-FFF2-40B4-BE49-F238E27FC236}">
                <a16:creationId xmlns:a16="http://schemas.microsoft.com/office/drawing/2014/main" id="{1AF4F7F9-64E8-414C-921F-3F3FBEE8FA5E}"/>
              </a:ext>
            </a:extLst>
          </p:cNvPr>
          <p:cNvSpPr txBox="1"/>
          <p:nvPr/>
        </p:nvSpPr>
        <p:spPr>
          <a:xfrm>
            <a:off x="5670779" y="4922425"/>
            <a:ext cx="1956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2013-2014</a:t>
            </a:r>
          </a:p>
        </p:txBody>
      </p:sp>
      <p:sp>
        <p:nvSpPr>
          <p:cNvPr id="66" name="Pyöristetty suorakulmio 65">
            <a:extLst>
              <a:ext uri="{FF2B5EF4-FFF2-40B4-BE49-F238E27FC236}">
                <a16:creationId xmlns:a16="http://schemas.microsoft.com/office/drawing/2014/main" id="{75D2A265-3CE7-7A4F-83E9-A1DC6DAF50CA}"/>
              </a:ext>
            </a:extLst>
          </p:cNvPr>
          <p:cNvSpPr/>
          <p:nvPr/>
        </p:nvSpPr>
        <p:spPr>
          <a:xfrm>
            <a:off x="5575252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5F4343B3-ECE2-A34F-80D4-5455DBA9215C}"/>
              </a:ext>
            </a:extLst>
          </p:cNvPr>
          <p:cNvSpPr txBox="1"/>
          <p:nvPr/>
        </p:nvSpPr>
        <p:spPr>
          <a:xfrm>
            <a:off x="6129653" y="5391056"/>
            <a:ext cx="893963" cy="588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N14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68" name="Pyöristetty suorakulmio 67">
            <a:extLst>
              <a:ext uri="{FF2B5EF4-FFF2-40B4-BE49-F238E27FC236}">
                <a16:creationId xmlns:a16="http://schemas.microsoft.com/office/drawing/2014/main" id="{44A4E8EB-79C9-6A48-9FF2-F46EE139771A}"/>
              </a:ext>
            </a:extLst>
          </p:cNvPr>
          <p:cNvSpPr/>
          <p:nvPr/>
        </p:nvSpPr>
        <p:spPr>
          <a:xfrm>
            <a:off x="8093352" y="4930738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076459" y="4930241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2011-2012</a:t>
            </a:r>
          </a:p>
        </p:txBody>
      </p:sp>
      <p:sp>
        <p:nvSpPr>
          <p:cNvPr id="70" name="Pyöristetty suorakulmio 69">
            <a:extLst>
              <a:ext uri="{FF2B5EF4-FFF2-40B4-BE49-F238E27FC236}">
                <a16:creationId xmlns:a16="http://schemas.microsoft.com/office/drawing/2014/main" id="{BBF328C1-3793-894A-A822-4D339AA48EB1}"/>
              </a:ext>
            </a:extLst>
          </p:cNvPr>
          <p:cNvSpPr/>
          <p:nvPr/>
        </p:nvSpPr>
        <p:spPr>
          <a:xfrm>
            <a:off x="7983915" y="4822394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91202351-A269-6C41-8043-3F184DB62E66}"/>
              </a:ext>
            </a:extLst>
          </p:cNvPr>
          <p:cNvSpPr txBox="1"/>
          <p:nvPr/>
        </p:nvSpPr>
        <p:spPr>
          <a:xfrm>
            <a:off x="8571633" y="5391056"/>
            <a:ext cx="893963" cy="588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N16 tytöt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 Tyttöjen sarjatoiminnassa seura sijoittaa edelleen tytöt pelaajalle sopivaan pelijoukkueeseen</a:t>
            </a:r>
          </a:p>
          <a:p>
            <a:endParaRPr lang="fi-FI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2CC8374-8F87-C894-CC85-AB3F3AB2926B}"/>
              </a:ext>
            </a:extLst>
          </p:cNvPr>
          <p:cNvSpPr txBox="1"/>
          <p:nvPr/>
        </p:nvSpPr>
        <p:spPr>
          <a:xfrm>
            <a:off x="662541" y="1028589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Naisten sarjat kaudella 2026-2027        </a:t>
            </a:r>
          </a:p>
        </p:txBody>
      </p:sp>
      <p:pic>
        <p:nvPicPr>
          <p:cNvPr id="1028" name="Picture 4" descr="Naisten Mestis - Wikipedia">
            <a:extLst>
              <a:ext uri="{FF2B5EF4-FFF2-40B4-BE49-F238E27FC236}">
                <a16:creationId xmlns:a16="http://schemas.microsoft.com/office/drawing/2014/main" id="{96B41094-4952-BAD3-CACF-4CBAC80AB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20" y="1998069"/>
            <a:ext cx="1687091" cy="14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yöristetty suorakulmio 69">
            <a:extLst>
              <a:ext uri="{FF2B5EF4-FFF2-40B4-BE49-F238E27FC236}">
                <a16:creationId xmlns:a16="http://schemas.microsoft.com/office/drawing/2014/main" id="{D595DEAA-B152-CB11-D8C3-14625D3BB3DF}"/>
              </a:ext>
            </a:extLst>
          </p:cNvPr>
          <p:cNvSpPr/>
          <p:nvPr/>
        </p:nvSpPr>
        <p:spPr>
          <a:xfrm>
            <a:off x="7980207" y="5914340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yöristetty suorakulmio 67">
            <a:extLst>
              <a:ext uri="{FF2B5EF4-FFF2-40B4-BE49-F238E27FC236}">
                <a16:creationId xmlns:a16="http://schemas.microsoft.com/office/drawing/2014/main" id="{BFBC07FB-BD7A-04D7-CA39-8762C978C40A}"/>
              </a:ext>
            </a:extLst>
          </p:cNvPr>
          <p:cNvSpPr/>
          <p:nvPr/>
        </p:nvSpPr>
        <p:spPr>
          <a:xfrm>
            <a:off x="8103123" y="6006582"/>
            <a:ext cx="1886990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CFF61DD-C2E2-2AB6-A89A-0FD2C056D186}"/>
              </a:ext>
            </a:extLst>
          </p:cNvPr>
          <p:cNvSpPr txBox="1"/>
          <p:nvPr/>
        </p:nvSpPr>
        <p:spPr>
          <a:xfrm>
            <a:off x="8160314" y="599955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2007-2010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1F26F2E-206B-F131-64E2-6EAAABB3AB69}"/>
              </a:ext>
            </a:extLst>
          </p:cNvPr>
          <p:cNvSpPr txBox="1"/>
          <p:nvPr/>
        </p:nvSpPr>
        <p:spPr>
          <a:xfrm>
            <a:off x="8747129" y="6500381"/>
            <a:ext cx="526106" cy="588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N20 </a:t>
            </a:r>
          </a:p>
          <a:p>
            <a:pPr>
              <a:lnSpc>
                <a:spcPts val="2000"/>
              </a:lnSpc>
            </a:pPr>
            <a:endParaRPr lang="fi-FI" sz="1400" b="1" dirty="0">
              <a:latin typeface="Pepi" panose="02000503000000020004" pitchFamily="2" charset="77"/>
            </a:endParaRPr>
          </a:p>
        </p:txBody>
      </p:sp>
      <p:sp>
        <p:nvSpPr>
          <p:cNvPr id="8" name="Pyöristetty suorakulmio 65">
            <a:extLst>
              <a:ext uri="{FF2B5EF4-FFF2-40B4-BE49-F238E27FC236}">
                <a16:creationId xmlns:a16="http://schemas.microsoft.com/office/drawing/2014/main" id="{D1AF1E32-4B35-A65A-D622-1EC967EB1B4D}"/>
              </a:ext>
            </a:extLst>
          </p:cNvPr>
          <p:cNvSpPr/>
          <p:nvPr/>
        </p:nvSpPr>
        <p:spPr>
          <a:xfrm>
            <a:off x="6567813" y="2060127"/>
            <a:ext cx="2085203" cy="983602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67">
            <a:extLst>
              <a:ext uri="{FF2B5EF4-FFF2-40B4-BE49-F238E27FC236}">
                <a16:creationId xmlns:a16="http://schemas.microsoft.com/office/drawing/2014/main" id="{A9FF2FF6-95B1-8B08-3707-8D959BEE7A9F}"/>
              </a:ext>
            </a:extLst>
          </p:cNvPr>
          <p:cNvSpPr/>
          <p:nvPr/>
        </p:nvSpPr>
        <p:spPr>
          <a:xfrm>
            <a:off x="6684643" y="2136429"/>
            <a:ext cx="1886990" cy="830997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06C0C429-F4AA-3D41-D46A-FEB336AD0E5F}"/>
              </a:ext>
            </a:extLst>
          </p:cNvPr>
          <p:cNvSpPr txBox="1"/>
          <p:nvPr/>
        </p:nvSpPr>
        <p:spPr>
          <a:xfrm>
            <a:off x="6668941" y="2097268"/>
            <a:ext cx="1867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Naisten suomi-sarja</a:t>
            </a:r>
          </a:p>
        </p:txBody>
      </p:sp>
      <p:pic>
        <p:nvPicPr>
          <p:cNvPr id="9" name="Kuva 8" descr="Kuva, joka sisältää kohteen musta, yö, pimeys, kuvakaappaus&#10;&#10;Tekoälyn generoima sisältö voi olla virheellistä.">
            <a:extLst>
              <a:ext uri="{FF2B5EF4-FFF2-40B4-BE49-F238E27FC236}">
                <a16:creationId xmlns:a16="http://schemas.microsoft.com/office/drawing/2014/main" id="{2F577150-E2D7-B472-C90B-4BF196365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773" y="2039311"/>
            <a:ext cx="3196679" cy="119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NAISTEN SARJAT 2026-2027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6"/>
            <a:ext cx="2193765" cy="1866397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6436" y="1310959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err="1">
                <a:latin typeface="Pepi" panose="02000503000000020004" pitchFamily="2" charset="77"/>
              </a:rPr>
              <a:t>Auroraliiga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9 joukkuetta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4x sarja </a:t>
            </a:r>
          </a:p>
          <a:p>
            <a:r>
              <a:rPr lang="fi-FI" sz="1000" dirty="0">
                <a:latin typeface="Pepi" panose="02000503000000020004" pitchFamily="2" charset="77"/>
              </a:rPr>
              <a:t>32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5.9.2026 – xx.xx.2027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5216576"/>
            <a:ext cx="2189938" cy="1362646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82772" y="5403707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/>
              </a:rPr>
              <a:t>Naisten Suomi-sarja</a:t>
            </a:r>
            <a:endParaRPr lang="fi-FI" sz="1000" dirty="0">
              <a:latin typeface="Pepi" panose="02000503000000020004"/>
            </a:endParaRPr>
          </a:p>
          <a:p>
            <a:endParaRPr lang="fi-FI" sz="1000" dirty="0">
              <a:latin typeface="Pepi" panose="02000503000000020004"/>
            </a:endParaRPr>
          </a:p>
          <a:p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xx j.</a:t>
            </a:r>
          </a:p>
          <a:p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x lohkoa</a:t>
            </a:r>
          </a:p>
          <a:p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fi-FI" sz="1000" dirty="0">
                <a:latin typeface="Pepi" panose="02000503000000020004"/>
              </a:rPr>
              <a:t>12.9.2026 – xx.xx.2027</a:t>
            </a:r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601710" y="1213280"/>
            <a:ext cx="1919264" cy="1228615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670137" y="1326873"/>
            <a:ext cx="16529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err="1">
                <a:latin typeface="Pepi" panose="02000503000000020004" pitchFamily="2" charset="77"/>
              </a:rPr>
              <a:t>Auroraliiga</a:t>
            </a:r>
            <a:r>
              <a:rPr lang="fi-FI" sz="1000" b="1" dirty="0">
                <a:latin typeface="Pepi" panose="02000503000000020004" pitchFamily="2" charset="77"/>
              </a:rPr>
              <a:t> pudotuspelit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>
                <a:latin typeface="Pepi" panose="02000503000000020004" pitchFamily="2" charset="77"/>
              </a:rPr>
              <a:t>6 </a:t>
            </a:r>
            <a:r>
              <a:rPr lang="fi-FI" sz="1000" dirty="0">
                <a:latin typeface="Pepi" panose="02000503000000020004" pitchFamily="2" charset="77"/>
              </a:rPr>
              <a:t>joukkueen pudotuspelit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Pv paras viidestä,  ve ja fin paras seitsemästä, yksi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623951" y="4956401"/>
            <a:ext cx="1897023" cy="162282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738928" y="5120925"/>
            <a:ext cx="177659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Naisten Mestiksen karsintasarja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4:n joukkueen 2x karsintasarja, </a:t>
            </a:r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voittaja Mestikseen kaudelle </a:t>
            </a:r>
            <a:r>
              <a:rPr lang="fi-FI" sz="1000" dirty="0"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27-28</a:t>
            </a:r>
            <a:endParaRPr lang="fi-FI" sz="1000" dirty="0">
              <a:effectLst/>
              <a:latin typeface="Pepi" panose="02000503000000020004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3054927" y="1604861"/>
            <a:ext cx="2220458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667509" y="1313958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joukkuetta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667508" y="2242746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joukkuetta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750024" y="5682424"/>
            <a:ext cx="1667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joukkuetta</a:t>
            </a:r>
          </a:p>
          <a:p>
            <a:endParaRPr lang="fi-FI" dirty="0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F82E31A4-2F35-4586-B486-9A7D3843BBC4}"/>
              </a:ext>
            </a:extLst>
          </p:cNvPr>
          <p:cNvSpPr/>
          <p:nvPr/>
        </p:nvSpPr>
        <p:spPr>
          <a:xfrm>
            <a:off x="623371" y="3165070"/>
            <a:ext cx="2193765" cy="1988757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9F69EF30-B526-4E10-9E36-70A36389FAF9}"/>
              </a:ext>
            </a:extLst>
          </p:cNvPr>
          <p:cNvSpPr txBox="1"/>
          <p:nvPr/>
        </p:nvSpPr>
        <p:spPr>
          <a:xfrm>
            <a:off x="685404" y="3290462"/>
            <a:ext cx="165295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Naisten Mestis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8 j.</a:t>
            </a:r>
          </a:p>
          <a:p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4 x sarja</a:t>
            </a:r>
          </a:p>
          <a:p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28 ott.</a:t>
            </a:r>
          </a:p>
          <a:p>
            <a:endParaRPr lang="fi-FI" sz="1000" dirty="0">
              <a:effectLst/>
              <a:latin typeface="Pepi" panose="02000503000000020004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1000" dirty="0">
                <a:effectLst/>
                <a:latin typeface="Pepi" panose="02000503000000020004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fi-FI" sz="1000" dirty="0">
                <a:latin typeface="Pepi" panose="02000503000000020004"/>
              </a:rPr>
              <a:t>.9.2026 – xx.xx.2027</a:t>
            </a:r>
            <a:endParaRPr lang="fi-FI" sz="1000" dirty="0">
              <a:effectLst/>
              <a:latin typeface="Pepi" panose="02000503000000020004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09361543-2F69-4B1E-A189-6323E1DC951F}"/>
              </a:ext>
            </a:extLst>
          </p:cNvPr>
          <p:cNvCxnSpPr>
            <a:cxnSpLocks/>
          </p:cNvCxnSpPr>
          <p:nvPr/>
        </p:nvCxnSpPr>
        <p:spPr>
          <a:xfrm flipV="1">
            <a:off x="3131995" y="3779837"/>
            <a:ext cx="2213911" cy="2955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FC5F7830-67D9-4552-A996-B2CA4FA2D3B9}"/>
              </a:ext>
            </a:extLst>
          </p:cNvPr>
          <p:cNvSpPr txBox="1"/>
          <p:nvPr/>
        </p:nvSpPr>
        <p:spPr>
          <a:xfrm>
            <a:off x="3678101" y="3464916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joukkuetta</a:t>
            </a:r>
          </a:p>
          <a:p>
            <a:endParaRPr lang="fi-FI" dirty="0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FA2FBC0D-8AF4-4FB6-B190-6CD8EDC30F0F}"/>
              </a:ext>
            </a:extLst>
          </p:cNvPr>
          <p:cNvSpPr txBox="1"/>
          <p:nvPr/>
        </p:nvSpPr>
        <p:spPr>
          <a:xfrm>
            <a:off x="3716386" y="4629332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joukkuetta</a:t>
            </a:r>
          </a:p>
          <a:p>
            <a:endParaRPr lang="fi-FI" dirty="0"/>
          </a:p>
        </p:txBody>
      </p: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C9417A64-079E-8E60-AAF6-4829605423F2}"/>
              </a:ext>
            </a:extLst>
          </p:cNvPr>
          <p:cNvCxnSpPr>
            <a:cxnSpLocks/>
          </p:cNvCxnSpPr>
          <p:nvPr/>
        </p:nvCxnSpPr>
        <p:spPr>
          <a:xfrm>
            <a:off x="3094870" y="2448123"/>
            <a:ext cx="4887141" cy="29488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>
            <a:extLst>
              <a:ext uri="{FF2B5EF4-FFF2-40B4-BE49-F238E27FC236}">
                <a16:creationId xmlns:a16="http://schemas.microsoft.com/office/drawing/2014/main" id="{6466329A-9B10-4811-8EA3-0559D7BB4EC2}"/>
              </a:ext>
            </a:extLst>
          </p:cNvPr>
          <p:cNvCxnSpPr>
            <a:cxnSpLocks/>
          </p:cNvCxnSpPr>
          <p:nvPr/>
        </p:nvCxnSpPr>
        <p:spPr>
          <a:xfrm>
            <a:off x="3094870" y="4779618"/>
            <a:ext cx="2251036" cy="59656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yöristetty suorakulmio 85">
            <a:extLst>
              <a:ext uri="{FF2B5EF4-FFF2-40B4-BE49-F238E27FC236}">
                <a16:creationId xmlns:a16="http://schemas.microsoft.com/office/drawing/2014/main" id="{4DB18303-F31F-4B17-48E1-F8E57357BDE6}"/>
              </a:ext>
            </a:extLst>
          </p:cNvPr>
          <p:cNvSpPr/>
          <p:nvPr/>
        </p:nvSpPr>
        <p:spPr>
          <a:xfrm>
            <a:off x="5601710" y="3146745"/>
            <a:ext cx="1919264" cy="1563952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000" dirty="0">
              <a:solidFill>
                <a:schemeClr val="tx1"/>
              </a:solidFill>
              <a:latin typeface="Pepi" panose="02000503000000020004" pitchFamily="2" charset="77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64B1352-69A7-4090-97CA-831D9E414DEF}"/>
              </a:ext>
            </a:extLst>
          </p:cNvPr>
          <p:cNvSpPr txBox="1"/>
          <p:nvPr/>
        </p:nvSpPr>
        <p:spPr>
          <a:xfrm>
            <a:off x="5726818" y="3241283"/>
            <a:ext cx="165295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Naisten Mestis pudotuspelit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6 joukkueen pudotuspelit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 err="1">
                <a:latin typeface="Pepi" panose="02000503000000020004" pitchFamily="2" charset="77"/>
              </a:rPr>
              <a:t>Pv,ve</a:t>
            </a:r>
            <a:r>
              <a:rPr lang="fi-FI" sz="1000" dirty="0">
                <a:latin typeface="Pepi" panose="02000503000000020004" pitchFamily="2" charset="77"/>
              </a:rPr>
              <a:t> ja fin paras kolmesta, yksi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Auroraliigakarsintaan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2" name="Pyöristetty suorakulmio 85">
            <a:extLst>
              <a:ext uri="{FF2B5EF4-FFF2-40B4-BE49-F238E27FC236}">
                <a16:creationId xmlns:a16="http://schemas.microsoft.com/office/drawing/2014/main" id="{C58D8AB5-E847-C396-2FD4-EA9D17C4E726}"/>
              </a:ext>
            </a:extLst>
          </p:cNvPr>
          <p:cNvSpPr/>
          <p:nvPr/>
        </p:nvSpPr>
        <p:spPr>
          <a:xfrm>
            <a:off x="8131301" y="2213545"/>
            <a:ext cx="1919264" cy="1866398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8A3E074-21CC-7ED5-FA7D-4EC6ED816248}"/>
              </a:ext>
            </a:extLst>
          </p:cNvPr>
          <p:cNvSpPr txBox="1"/>
          <p:nvPr/>
        </p:nvSpPr>
        <p:spPr>
          <a:xfrm>
            <a:off x="7556722" y="3392448"/>
            <a:ext cx="450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 j.</a:t>
            </a:r>
          </a:p>
          <a:p>
            <a:endParaRPr lang="fi-FI" dirty="0"/>
          </a:p>
        </p:txBody>
      </p:sp>
      <p:cxnSp>
        <p:nvCxnSpPr>
          <p:cNvPr id="16" name="Suora nuoliyhdysviiva 15">
            <a:extLst>
              <a:ext uri="{FF2B5EF4-FFF2-40B4-BE49-F238E27FC236}">
                <a16:creationId xmlns:a16="http://schemas.microsoft.com/office/drawing/2014/main" id="{66F7B4B1-EB06-69EA-8E1D-7D8352DA101F}"/>
              </a:ext>
            </a:extLst>
          </p:cNvPr>
          <p:cNvCxnSpPr>
            <a:cxnSpLocks/>
            <a:endCxn id="15" idx="3"/>
          </p:cNvCxnSpPr>
          <p:nvPr/>
        </p:nvCxnSpPr>
        <p:spPr>
          <a:xfrm flipV="1">
            <a:off x="7644614" y="3654058"/>
            <a:ext cx="363047" cy="15533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80A076-3D2F-E081-ED6E-9DE2360EE6D3}"/>
              </a:ext>
            </a:extLst>
          </p:cNvPr>
          <p:cNvSpPr txBox="1"/>
          <p:nvPr/>
        </p:nvSpPr>
        <p:spPr>
          <a:xfrm>
            <a:off x="8248321" y="2331096"/>
            <a:ext cx="165295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Naisten </a:t>
            </a:r>
            <a:r>
              <a:rPr lang="fi-FI" sz="1000" b="1" dirty="0" err="1">
                <a:latin typeface="Pepi" panose="02000503000000020004" pitchFamily="2" charset="77"/>
              </a:rPr>
              <a:t>Auroraliigakarsinta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Vaihe 1. </a:t>
            </a:r>
            <a:r>
              <a:rPr lang="fi-FI" sz="1000" dirty="0" err="1">
                <a:latin typeface="Pepi" panose="02000503000000020004" pitchFamily="2" charset="77"/>
              </a:rPr>
              <a:t>Auroraliigan</a:t>
            </a:r>
            <a:r>
              <a:rPr lang="fi-FI" sz="1000" dirty="0">
                <a:latin typeface="Pepi" panose="02000503000000020004" pitchFamily="2" charset="77"/>
              </a:rPr>
              <a:t> 8.-9. paras viidestä, häviäjä putoaa, voittaja 2. vaiheeseen</a:t>
            </a:r>
          </a:p>
          <a:p>
            <a:r>
              <a:rPr lang="fi-FI" sz="1000" dirty="0">
                <a:latin typeface="Pepi" panose="02000503000000020004" pitchFamily="2" charset="77"/>
              </a:rPr>
              <a:t>Vaihe 2. vaihe 1. voittaja. ja Mestiksen 1., paras viidestä, voittaja </a:t>
            </a:r>
            <a:r>
              <a:rPr lang="fi-FI" sz="1000" dirty="0" err="1">
                <a:latin typeface="Pepi" panose="02000503000000020004" pitchFamily="2" charset="77"/>
              </a:rPr>
              <a:t>Auroraliigaan</a:t>
            </a:r>
            <a:r>
              <a:rPr lang="fi-FI" sz="1000">
                <a:latin typeface="Pepi" panose="02000503000000020004" pitchFamily="2" charset="77"/>
              </a:rPr>
              <a:t> 27-28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E184978D-538E-3847-4F8E-B120CF65F781}"/>
              </a:ext>
            </a:extLst>
          </p:cNvPr>
          <p:cNvCxnSpPr>
            <a:cxnSpLocks/>
          </p:cNvCxnSpPr>
          <p:nvPr/>
        </p:nvCxnSpPr>
        <p:spPr>
          <a:xfrm>
            <a:off x="3031486" y="6038802"/>
            <a:ext cx="2314420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251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E1C9763349CA44D87DD4C9C9DB9684F" ma:contentTypeVersion="12" ma:contentTypeDescription="Luo uusi asiakirja." ma:contentTypeScope="" ma:versionID="83d23745616e62705d4741ab7c636c3e">
  <xsd:schema xmlns:xsd="http://www.w3.org/2001/XMLSchema" xmlns:xs="http://www.w3.org/2001/XMLSchema" xmlns:p="http://schemas.microsoft.com/office/2006/metadata/properties" xmlns:ns2="0a1443aa-84b7-4cfa-8d36-3ba2f09dc139" xmlns:ns3="4df9b4e2-336c-47f5-b3dc-24ed7f42a436" targetNamespace="http://schemas.microsoft.com/office/2006/metadata/properties" ma:root="true" ma:fieldsID="461e9582b97fb3db5a811bac967a183f" ns2:_="" ns3:_="">
    <xsd:import namespace="0a1443aa-84b7-4cfa-8d36-3ba2f09dc139"/>
    <xsd:import namespace="4df9b4e2-336c-47f5-b3dc-24ed7f42a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43aa-84b7-4cfa-8d36-3ba2f09dc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8beba37-f57c-4d67-9133-35c9c0ab8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9b4e2-336c-47f5-b3dc-24ed7f42a43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22d7118-4011-4bd3-b34a-0fb29fbf37e6}" ma:internalName="TaxCatchAll" ma:showField="CatchAllData" ma:web="4df9b4e2-336c-47f5-b3dc-24ed7f42a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1443aa-84b7-4cfa-8d36-3ba2f09dc139">
      <Terms xmlns="http://schemas.microsoft.com/office/infopath/2007/PartnerControls"/>
    </lcf76f155ced4ddcb4097134ff3c332f>
    <TaxCatchAll xmlns="4df9b4e2-336c-47f5-b3dc-24ed7f42a436" xsi:nil="true"/>
  </documentManagement>
</p:properties>
</file>

<file path=customXml/itemProps1.xml><?xml version="1.0" encoding="utf-8"?>
<ds:datastoreItem xmlns:ds="http://schemas.openxmlformats.org/officeDocument/2006/customXml" ds:itemID="{C5EA26C4-03B6-4ED7-AC4F-84A3433867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443aa-84b7-4cfa-8d36-3ba2f09dc139"/>
    <ds:schemaRef ds:uri="4df9b4e2-336c-47f5-b3dc-24ed7f42a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F773A7-7968-47B4-A5F4-9DBBFB6BFB8F}">
  <ds:schemaRefs>
    <ds:schemaRef ds:uri="0a1443aa-84b7-4cfa-8d36-3ba2f09dc139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df9b4e2-336c-47f5-b3dc-24ed7f42a43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2677</TotalTime>
  <Words>192</Words>
  <Application>Microsoft Office PowerPoint</Application>
  <PresentationFormat>Mukautettu</PresentationFormat>
  <Paragraphs>57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Helvetica</vt:lpstr>
      <vt:lpstr>Pepi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36</cp:revision>
  <dcterms:created xsi:type="dcterms:W3CDTF">2020-02-02T11:32:32Z</dcterms:created>
  <dcterms:modified xsi:type="dcterms:W3CDTF">2026-01-21T15:12:03Z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0x010100BE1C9763349CA44D87DD4C9C9DB9684F</vt:lpwstr>
  </property>
  <property fmtid="{D5CDD505-2E9C-101B-9397-08002B2CF9AE}" pid="3" name="MediaServiceImageTags">
    <vt:lpwstr/>
  </property>
</Properties>
</file>