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9574" r:id="rId6"/>
    <p:sldId id="273" r:id="rId7"/>
    <p:sldId id="257" r:id="rId8"/>
    <p:sldId id="9573" r:id="rId9"/>
    <p:sldId id="269" r:id="rId10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368" userDrawn="1">
          <p15:clr>
            <a:srgbClr val="A4A3A4"/>
          </p15:clr>
        </p15:guide>
        <p15:guide id="3" orient="horz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602" y="90"/>
      </p:cViewPr>
      <p:guideLst>
        <p:guide pos="3368"/>
        <p:guide orient="horz"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ila Pirkka" userId="a4e2429e-b0c3-4a27-86ce-58e46beb2399" providerId="ADAL" clId="{70862C03-0D18-486E-BC58-CF6EE094A6D9}"/>
    <pc:docChg chg="modSld">
      <pc:chgData name="Antila Pirkka" userId="a4e2429e-b0c3-4a27-86ce-58e46beb2399" providerId="ADAL" clId="{70862C03-0D18-486E-BC58-CF6EE094A6D9}" dt="2026-03-10T15:03:34.648" v="33" actId="20577"/>
      <pc:docMkLst>
        <pc:docMk/>
      </pc:docMkLst>
      <pc:sldChg chg="modSp mod">
        <pc:chgData name="Antila Pirkka" userId="a4e2429e-b0c3-4a27-86ce-58e46beb2399" providerId="ADAL" clId="{70862C03-0D18-486E-BC58-CF6EE094A6D9}" dt="2026-03-10T15:03:34.648" v="33" actId="20577"/>
        <pc:sldMkLst>
          <pc:docMk/>
          <pc:sldMk cId="3305325439" sldId="257"/>
        </pc:sldMkLst>
        <pc:spChg chg="mod">
          <ac:chgData name="Antila Pirkka" userId="a4e2429e-b0c3-4a27-86ce-58e46beb2399" providerId="ADAL" clId="{70862C03-0D18-486E-BC58-CF6EE094A6D9}" dt="2026-03-10T13:44:39.880" v="3" actId="20577"/>
          <ac:spMkLst>
            <pc:docMk/>
            <pc:sldMk cId="3305325439" sldId="257"/>
            <ac:spMk id="9" creationId="{840DEDC9-4009-8598-97A9-ED0FF2DB0D2A}"/>
          </ac:spMkLst>
        </pc:spChg>
        <pc:spChg chg="mod">
          <ac:chgData name="Antila Pirkka" userId="a4e2429e-b0c3-4a27-86ce-58e46beb2399" providerId="ADAL" clId="{70862C03-0D18-486E-BC58-CF6EE094A6D9}" dt="2026-03-10T15:03:34.648" v="33" actId="20577"/>
          <ac:spMkLst>
            <pc:docMk/>
            <pc:sldMk cId="3305325439" sldId="257"/>
            <ac:spMk id="162" creationId="{60333573-863C-7343-A29A-76F6A2122C9C}"/>
          </ac:spMkLst>
        </pc:spChg>
      </pc:sldChg>
      <pc:sldChg chg="modSp mod">
        <pc:chgData name="Antila Pirkka" userId="a4e2429e-b0c3-4a27-86ce-58e46beb2399" providerId="ADAL" clId="{70862C03-0D18-486E-BC58-CF6EE094A6D9}" dt="2026-03-10T13:41:29.270" v="1" actId="20577"/>
        <pc:sldMkLst>
          <pc:docMk/>
          <pc:sldMk cId="3791405909" sldId="269"/>
        </pc:sldMkLst>
        <pc:spChg chg="mod">
          <ac:chgData name="Antila Pirkka" userId="a4e2429e-b0c3-4a27-86ce-58e46beb2399" providerId="ADAL" clId="{70862C03-0D18-486E-BC58-CF6EE094A6D9}" dt="2026-03-10T13:41:29.270" v="1" actId="20577"/>
          <ac:spMkLst>
            <pc:docMk/>
            <pc:sldMk cId="3791405909" sldId="269"/>
            <ac:spMk id="9" creationId="{7F452232-E433-4B01-4EBE-1ECB96429F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290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merkki, ruoka&#10;&#10;Kuvaus luotu automaattisesti">
            <a:extLst>
              <a:ext uri="{FF2B5EF4-FFF2-40B4-BE49-F238E27FC236}">
                <a16:creationId xmlns:a16="http://schemas.microsoft.com/office/drawing/2014/main" id="{C3BAED54-1819-1344-B115-4B3BEF987D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93134" y="284566"/>
            <a:ext cx="918686" cy="71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93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653614" y="1158607"/>
            <a:ext cx="8811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rgbClr val="002E6D"/>
                </a:solidFill>
                <a:latin typeface="Pepi" panose="02000503000000020004" pitchFamily="2" charset="77"/>
              </a:rPr>
              <a:t>U14-U20 poikien sarjat kaudella 2026-2027</a:t>
            </a:r>
          </a:p>
        </p:txBody>
      </p:sp>
      <p:sp>
        <p:nvSpPr>
          <p:cNvPr id="18" name="Pyöristetty suorakulmio 17">
            <a:extLst>
              <a:ext uri="{FF2B5EF4-FFF2-40B4-BE49-F238E27FC236}">
                <a16:creationId xmlns:a16="http://schemas.microsoft.com/office/drawing/2014/main" id="{BF560C53-50B6-DA42-89F1-143CE86537D6}"/>
              </a:ext>
            </a:extLst>
          </p:cNvPr>
          <p:cNvSpPr/>
          <p:nvPr/>
        </p:nvSpPr>
        <p:spPr>
          <a:xfrm>
            <a:off x="3501675" y="1988551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B2A9FE71-5825-F549-A53F-E6FE8A38B439}"/>
              </a:ext>
            </a:extLst>
          </p:cNvPr>
          <p:cNvSpPr txBox="1"/>
          <p:nvPr/>
        </p:nvSpPr>
        <p:spPr>
          <a:xfrm>
            <a:off x="3521218" y="1982723"/>
            <a:ext cx="983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2011	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3408767" y="1905089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BC53418B-387C-A242-A136-430D1B7C0850}"/>
              </a:ext>
            </a:extLst>
          </p:cNvPr>
          <p:cNvSpPr txBox="1"/>
          <p:nvPr/>
        </p:nvSpPr>
        <p:spPr>
          <a:xfrm>
            <a:off x="3479988" y="2443566"/>
            <a:ext cx="1119217" cy="11015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U16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U16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060"/>
                </a:solidFill>
                <a:latin typeface="Pepi" panose="02000503000000020004" pitchFamily="2" charset="77"/>
              </a:rPr>
              <a:t>U16 Suomi-s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060"/>
                </a:solidFill>
                <a:latin typeface="Pepi" panose="02000503000000020004" pitchFamily="2" charset="77"/>
              </a:rPr>
              <a:t>U16 II div</a:t>
            </a:r>
          </a:p>
        </p:txBody>
      </p:sp>
      <p:sp>
        <p:nvSpPr>
          <p:cNvPr id="28" name="Pyöristetty suorakulmio 27">
            <a:extLst>
              <a:ext uri="{FF2B5EF4-FFF2-40B4-BE49-F238E27FC236}">
                <a16:creationId xmlns:a16="http://schemas.microsoft.com/office/drawing/2014/main" id="{EC50898F-AAA5-0447-AB71-CF444219878A}"/>
              </a:ext>
            </a:extLst>
          </p:cNvPr>
          <p:cNvSpPr/>
          <p:nvPr/>
        </p:nvSpPr>
        <p:spPr>
          <a:xfrm>
            <a:off x="4851185" y="2001190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8833263F-6860-C14D-8BE3-EAEA6CAB09C3}"/>
              </a:ext>
            </a:extLst>
          </p:cNvPr>
          <p:cNvSpPr txBox="1"/>
          <p:nvPr/>
        </p:nvSpPr>
        <p:spPr>
          <a:xfrm>
            <a:off x="4838318" y="199451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2010</a:t>
            </a:r>
          </a:p>
        </p:txBody>
      </p:sp>
      <p:sp>
        <p:nvSpPr>
          <p:cNvPr id="30" name="Pyöristetty suorakulmio 29">
            <a:extLst>
              <a:ext uri="{FF2B5EF4-FFF2-40B4-BE49-F238E27FC236}">
                <a16:creationId xmlns:a16="http://schemas.microsoft.com/office/drawing/2014/main" id="{E1054751-09F4-F540-AF34-55FB93D9C770}"/>
              </a:ext>
            </a:extLst>
          </p:cNvPr>
          <p:cNvSpPr/>
          <p:nvPr/>
        </p:nvSpPr>
        <p:spPr>
          <a:xfrm>
            <a:off x="4768716" y="1919897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550581BB-3EF0-6D47-909E-1030EB9CD5F1}"/>
              </a:ext>
            </a:extLst>
          </p:cNvPr>
          <p:cNvSpPr txBox="1"/>
          <p:nvPr/>
        </p:nvSpPr>
        <p:spPr>
          <a:xfrm>
            <a:off x="4820670" y="2433595"/>
            <a:ext cx="1162498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Suomi-s</a:t>
            </a:r>
            <a:b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</a:b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II-/III div</a:t>
            </a:r>
          </a:p>
          <a:p>
            <a:endParaRPr lang="fi-FI" dirty="0"/>
          </a:p>
        </p:txBody>
      </p:sp>
      <p:sp>
        <p:nvSpPr>
          <p:cNvPr id="32" name="Pyöristetty suorakulmio 31">
            <a:extLst>
              <a:ext uri="{FF2B5EF4-FFF2-40B4-BE49-F238E27FC236}">
                <a16:creationId xmlns:a16="http://schemas.microsoft.com/office/drawing/2014/main" id="{249BD291-3623-B443-984B-B94D884BC8DB}"/>
              </a:ext>
            </a:extLst>
          </p:cNvPr>
          <p:cNvSpPr/>
          <p:nvPr/>
        </p:nvSpPr>
        <p:spPr>
          <a:xfrm>
            <a:off x="6174599" y="2001190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52CAD0A9-6D8E-BE43-A1D6-6851234327A1}"/>
              </a:ext>
            </a:extLst>
          </p:cNvPr>
          <p:cNvSpPr txBox="1"/>
          <p:nvPr/>
        </p:nvSpPr>
        <p:spPr>
          <a:xfrm>
            <a:off x="6199085" y="1988551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2009</a:t>
            </a:r>
          </a:p>
        </p:txBody>
      </p:sp>
      <p:sp>
        <p:nvSpPr>
          <p:cNvPr id="34" name="Pyöristetty suorakulmio 33">
            <a:extLst>
              <a:ext uri="{FF2B5EF4-FFF2-40B4-BE49-F238E27FC236}">
                <a16:creationId xmlns:a16="http://schemas.microsoft.com/office/drawing/2014/main" id="{A7DAE4C9-64D6-3142-ADDC-05A8C1D066F1}"/>
              </a:ext>
            </a:extLst>
          </p:cNvPr>
          <p:cNvSpPr/>
          <p:nvPr/>
        </p:nvSpPr>
        <p:spPr>
          <a:xfrm>
            <a:off x="6104583" y="1919897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F178AFBC-B862-7E48-ADE5-2FD7E6B7006F}"/>
              </a:ext>
            </a:extLst>
          </p:cNvPr>
          <p:cNvSpPr txBox="1"/>
          <p:nvPr/>
        </p:nvSpPr>
        <p:spPr>
          <a:xfrm>
            <a:off x="6104583" y="2433452"/>
            <a:ext cx="1162498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Suomi-s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II-/III div</a:t>
            </a:r>
          </a:p>
          <a:p>
            <a:endParaRPr lang="fi-FI" dirty="0"/>
          </a:p>
        </p:txBody>
      </p:sp>
      <p:sp>
        <p:nvSpPr>
          <p:cNvPr id="36" name="Pyöristetty suorakulmio 35">
            <a:extLst>
              <a:ext uri="{FF2B5EF4-FFF2-40B4-BE49-F238E27FC236}">
                <a16:creationId xmlns:a16="http://schemas.microsoft.com/office/drawing/2014/main" id="{09593D95-F223-8D41-9E54-B2E878C4DE7E}"/>
              </a:ext>
            </a:extLst>
          </p:cNvPr>
          <p:cNvSpPr/>
          <p:nvPr/>
        </p:nvSpPr>
        <p:spPr>
          <a:xfrm>
            <a:off x="7504564" y="2001190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8EC514DE-CB51-4A44-8CCC-A670B3F7CF26}"/>
              </a:ext>
            </a:extLst>
          </p:cNvPr>
          <p:cNvSpPr txBox="1"/>
          <p:nvPr/>
        </p:nvSpPr>
        <p:spPr>
          <a:xfrm>
            <a:off x="7504564" y="1996839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2008</a:t>
            </a:r>
          </a:p>
        </p:txBody>
      </p:sp>
      <p:sp>
        <p:nvSpPr>
          <p:cNvPr id="38" name="Pyöristetty suorakulmio 37">
            <a:extLst>
              <a:ext uri="{FF2B5EF4-FFF2-40B4-BE49-F238E27FC236}">
                <a16:creationId xmlns:a16="http://schemas.microsoft.com/office/drawing/2014/main" id="{CA303D28-5857-BF40-AEBF-C383B3ED9673}"/>
              </a:ext>
            </a:extLst>
          </p:cNvPr>
          <p:cNvSpPr/>
          <p:nvPr/>
        </p:nvSpPr>
        <p:spPr>
          <a:xfrm>
            <a:off x="7438073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0FEA2CAB-5B49-224B-ABDB-AE7D7172B24C}"/>
              </a:ext>
            </a:extLst>
          </p:cNvPr>
          <p:cNvSpPr txBox="1"/>
          <p:nvPr/>
        </p:nvSpPr>
        <p:spPr>
          <a:xfrm>
            <a:off x="7438073" y="2398222"/>
            <a:ext cx="1119217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Suomi-s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II-div</a:t>
            </a:r>
          </a:p>
          <a:p>
            <a:endParaRPr lang="fi-FI" dirty="0"/>
          </a:p>
        </p:txBody>
      </p:sp>
      <p:sp>
        <p:nvSpPr>
          <p:cNvPr id="44" name="Pyöristetty suorakulmio 43">
            <a:extLst>
              <a:ext uri="{FF2B5EF4-FFF2-40B4-BE49-F238E27FC236}">
                <a16:creationId xmlns:a16="http://schemas.microsoft.com/office/drawing/2014/main" id="{EBE311D7-F95D-1240-A90A-80D3330E228F}"/>
              </a:ext>
            </a:extLst>
          </p:cNvPr>
          <p:cNvSpPr/>
          <p:nvPr/>
        </p:nvSpPr>
        <p:spPr>
          <a:xfrm>
            <a:off x="8827655" y="2001190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6A0E5669-8EAD-F248-95F0-8FA0712E8E75}"/>
              </a:ext>
            </a:extLst>
          </p:cNvPr>
          <p:cNvSpPr txBox="1"/>
          <p:nvPr/>
        </p:nvSpPr>
        <p:spPr>
          <a:xfrm>
            <a:off x="8847198" y="1996839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2007</a:t>
            </a:r>
          </a:p>
        </p:txBody>
      </p:sp>
      <p:sp>
        <p:nvSpPr>
          <p:cNvPr id="46" name="Pyöristetty suorakulmio 45">
            <a:extLst>
              <a:ext uri="{FF2B5EF4-FFF2-40B4-BE49-F238E27FC236}">
                <a16:creationId xmlns:a16="http://schemas.microsoft.com/office/drawing/2014/main" id="{169B8CD9-49F5-0447-9C09-1E81AE2E9A91}"/>
              </a:ext>
            </a:extLst>
          </p:cNvPr>
          <p:cNvSpPr/>
          <p:nvPr/>
        </p:nvSpPr>
        <p:spPr>
          <a:xfrm>
            <a:off x="8740419" y="1919897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Tekstiruutu 46">
            <a:extLst>
              <a:ext uri="{FF2B5EF4-FFF2-40B4-BE49-F238E27FC236}">
                <a16:creationId xmlns:a16="http://schemas.microsoft.com/office/drawing/2014/main" id="{4422A08A-0DC0-7F4E-92A4-5DB142D92A3B}"/>
              </a:ext>
            </a:extLst>
          </p:cNvPr>
          <p:cNvSpPr txBox="1"/>
          <p:nvPr/>
        </p:nvSpPr>
        <p:spPr>
          <a:xfrm>
            <a:off x="8750238" y="2406628"/>
            <a:ext cx="1119217" cy="11015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Suomi-s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II-div</a:t>
            </a:r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00061402-6BCA-E844-8574-38759D644D80}"/>
              </a:ext>
            </a:extLst>
          </p:cNvPr>
          <p:cNvSpPr txBox="1"/>
          <p:nvPr/>
        </p:nvSpPr>
        <p:spPr>
          <a:xfrm>
            <a:off x="3187249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2011-2013</a:t>
            </a:r>
          </a:p>
        </p:txBody>
      </p:sp>
      <p:sp>
        <p:nvSpPr>
          <p:cNvPr id="69" name="Tekstiruutu 68">
            <a:extLst>
              <a:ext uri="{FF2B5EF4-FFF2-40B4-BE49-F238E27FC236}">
                <a16:creationId xmlns:a16="http://schemas.microsoft.com/office/drawing/2014/main" id="{9AFBE1F8-F1E0-F94C-87FA-43B526D6FDCA}"/>
              </a:ext>
            </a:extLst>
          </p:cNvPr>
          <p:cNvSpPr txBox="1"/>
          <p:nvPr/>
        </p:nvSpPr>
        <p:spPr>
          <a:xfrm>
            <a:off x="8112895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solidFill>
                  <a:schemeClr val="bg1"/>
                </a:solidFill>
                <a:latin typeface="Pepi" panose="02000503000000020004" pitchFamily="2" charset="77"/>
              </a:rPr>
              <a:t>2004-2007</a:t>
            </a:r>
          </a:p>
        </p:txBody>
      </p:sp>
      <p:sp>
        <p:nvSpPr>
          <p:cNvPr id="72" name="Tekstiruutu 71">
            <a:extLst>
              <a:ext uri="{FF2B5EF4-FFF2-40B4-BE49-F238E27FC236}">
                <a16:creationId xmlns:a16="http://schemas.microsoft.com/office/drawing/2014/main" id="{4DADBBF6-2103-0641-8430-CA30263AD4CB}"/>
              </a:ext>
            </a:extLst>
          </p:cNvPr>
          <p:cNvSpPr txBox="1"/>
          <p:nvPr/>
        </p:nvSpPr>
        <p:spPr>
          <a:xfrm>
            <a:off x="662543" y="6251453"/>
            <a:ext cx="89218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00" b="1">
                <a:solidFill>
                  <a:srgbClr val="002E6D"/>
                </a:solidFill>
                <a:latin typeface="Pepi" panose="02000503000000020004" pitchFamily="2" charset="77"/>
              </a:rPr>
              <a:t>- Taulukossa on esitetty pelaajan syntymävuoden mukaiset juniorisarjat pelaajalle</a:t>
            </a:r>
          </a:p>
          <a:p>
            <a:r>
              <a:rPr lang="fi-FI" sz="1300" b="1">
                <a:solidFill>
                  <a:srgbClr val="002E6D"/>
                </a:solidFill>
                <a:latin typeface="Pepi" panose="02000503000000020004" pitchFamily="2" charset="77"/>
              </a:rPr>
              <a:t>- Taulukossa ei oteta kantaa pelaajan pelaamiseen vanhemmissa tai yli-ikäisenä nuoremmassa ikäluokassa</a:t>
            </a:r>
          </a:p>
          <a:p>
            <a:endParaRPr lang="fi-FI"/>
          </a:p>
        </p:txBody>
      </p:sp>
      <p:sp>
        <p:nvSpPr>
          <p:cNvPr id="2" name="Pyöristetty suorakulmio 19">
            <a:extLst>
              <a:ext uri="{FF2B5EF4-FFF2-40B4-BE49-F238E27FC236}">
                <a16:creationId xmlns:a16="http://schemas.microsoft.com/office/drawing/2014/main" id="{9C74BDD7-90F1-C0F6-C865-BE9D4907962F}"/>
              </a:ext>
            </a:extLst>
          </p:cNvPr>
          <p:cNvSpPr/>
          <p:nvPr/>
        </p:nvSpPr>
        <p:spPr>
          <a:xfrm>
            <a:off x="2068135" y="1884332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5720FDF-31C3-56A6-CD36-353377A0AD37}"/>
              </a:ext>
            </a:extLst>
          </p:cNvPr>
          <p:cNvSpPr txBox="1"/>
          <p:nvPr/>
        </p:nvSpPr>
        <p:spPr>
          <a:xfrm>
            <a:off x="2038150" y="2465328"/>
            <a:ext cx="1258165" cy="11015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U15 Sininen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U15 Valkoinen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060"/>
                </a:solidFill>
                <a:latin typeface="Pepi" panose="02000503000000020004" pitchFamily="2" charset="77"/>
              </a:rPr>
              <a:t>U15 Keltainen</a:t>
            </a:r>
          </a:p>
          <a:p>
            <a:pPr>
              <a:lnSpc>
                <a:spcPts val="2000"/>
              </a:lnSpc>
            </a:pPr>
            <a:endParaRPr lang="fi-FI" sz="1400" b="1" dirty="0">
              <a:solidFill>
                <a:srgbClr val="002060"/>
              </a:solidFill>
              <a:latin typeface="Pepi" panose="02000503000000020004" pitchFamily="2" charset="77"/>
            </a:endParaRPr>
          </a:p>
        </p:txBody>
      </p:sp>
      <p:sp>
        <p:nvSpPr>
          <p:cNvPr id="6" name="Pyöristetty suorakulmio 17">
            <a:extLst>
              <a:ext uri="{FF2B5EF4-FFF2-40B4-BE49-F238E27FC236}">
                <a16:creationId xmlns:a16="http://schemas.microsoft.com/office/drawing/2014/main" id="{9F234CFF-D221-57AA-04AE-AE5878F95AF8}"/>
              </a:ext>
            </a:extLst>
          </p:cNvPr>
          <p:cNvSpPr/>
          <p:nvPr/>
        </p:nvSpPr>
        <p:spPr>
          <a:xfrm>
            <a:off x="2159771" y="1982723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A79A2983-6DE3-9ADB-D2DB-7D6FD555102B}"/>
              </a:ext>
            </a:extLst>
          </p:cNvPr>
          <p:cNvSpPr txBox="1"/>
          <p:nvPr/>
        </p:nvSpPr>
        <p:spPr>
          <a:xfrm>
            <a:off x="2147193" y="1982722"/>
            <a:ext cx="983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2012	</a:t>
            </a:r>
          </a:p>
        </p:txBody>
      </p:sp>
      <p:sp>
        <p:nvSpPr>
          <p:cNvPr id="8" name="Pyöristetty suorakulmio 19">
            <a:extLst>
              <a:ext uri="{FF2B5EF4-FFF2-40B4-BE49-F238E27FC236}">
                <a16:creationId xmlns:a16="http://schemas.microsoft.com/office/drawing/2014/main" id="{40FC172A-806F-C902-4B1A-FD3F1E6E74BD}"/>
              </a:ext>
            </a:extLst>
          </p:cNvPr>
          <p:cNvSpPr/>
          <p:nvPr/>
        </p:nvSpPr>
        <p:spPr>
          <a:xfrm>
            <a:off x="754035" y="1894602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C5F724C8-3FB8-B14C-2E50-C059334815AE}"/>
              </a:ext>
            </a:extLst>
          </p:cNvPr>
          <p:cNvSpPr txBox="1"/>
          <p:nvPr/>
        </p:nvSpPr>
        <p:spPr>
          <a:xfrm>
            <a:off x="761443" y="2480472"/>
            <a:ext cx="1258165" cy="11015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U14 Sininen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U14 Valkoinen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060"/>
                </a:solidFill>
                <a:latin typeface="Pepi" panose="02000503000000020004" pitchFamily="2" charset="77"/>
              </a:rPr>
              <a:t>U14 Keltainen</a:t>
            </a:r>
          </a:p>
          <a:p>
            <a:pPr>
              <a:lnSpc>
                <a:spcPts val="2000"/>
              </a:lnSpc>
            </a:pPr>
            <a:endParaRPr lang="fi-FI" sz="1400" b="1" dirty="0">
              <a:solidFill>
                <a:srgbClr val="002060"/>
              </a:solidFill>
              <a:latin typeface="Pepi" panose="02000503000000020004" pitchFamily="2" charset="77"/>
            </a:endParaRPr>
          </a:p>
        </p:txBody>
      </p:sp>
      <p:sp>
        <p:nvSpPr>
          <p:cNvPr id="12" name="Pyöristetty suorakulmio 17">
            <a:extLst>
              <a:ext uri="{FF2B5EF4-FFF2-40B4-BE49-F238E27FC236}">
                <a16:creationId xmlns:a16="http://schemas.microsoft.com/office/drawing/2014/main" id="{1A0AAB66-5812-93D7-EC70-CC3EA9049808}"/>
              </a:ext>
            </a:extLst>
          </p:cNvPr>
          <p:cNvSpPr/>
          <p:nvPr/>
        </p:nvSpPr>
        <p:spPr>
          <a:xfrm>
            <a:off x="846565" y="1982723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8EEDF67F-DF8D-11AB-528D-0D1169FDDDE6}"/>
              </a:ext>
            </a:extLst>
          </p:cNvPr>
          <p:cNvSpPr txBox="1"/>
          <p:nvPr/>
        </p:nvSpPr>
        <p:spPr>
          <a:xfrm>
            <a:off x="853221" y="1982721"/>
            <a:ext cx="983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2013	</a:t>
            </a:r>
          </a:p>
        </p:txBody>
      </p:sp>
    </p:spTree>
    <p:extLst>
      <p:ext uri="{BB962C8B-B14F-4D97-AF65-F5344CB8AC3E}">
        <p14:creationId xmlns:p14="http://schemas.microsoft.com/office/powerpoint/2010/main" val="66542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2197E-A4E7-6CA0-7524-01B48BCCB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6F56CED5-7BE0-421A-16CF-C866487135EB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U14 SARJAT 2026-2027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B0CCDED7-B5E0-E28B-3BAD-6F840DBEB1A7}"/>
              </a:ext>
            </a:extLst>
          </p:cNvPr>
          <p:cNvSpPr/>
          <p:nvPr/>
        </p:nvSpPr>
        <p:spPr>
          <a:xfrm>
            <a:off x="627198" y="1238957"/>
            <a:ext cx="1855749" cy="13737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CB784C46-14F9-84C7-9902-05CCEC7D1128}"/>
              </a:ext>
            </a:extLst>
          </p:cNvPr>
          <p:cNvSpPr txBox="1"/>
          <p:nvPr/>
        </p:nvSpPr>
        <p:spPr>
          <a:xfrm>
            <a:off x="714352" y="1326423"/>
            <a:ext cx="165295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U14 Sininen alkusarja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Kaikki ilmoittautuneet</a:t>
            </a:r>
          </a:p>
          <a:p>
            <a:r>
              <a:rPr lang="fi-FI" sz="1000" dirty="0">
                <a:latin typeface="Pepi" panose="02000503000000020004" pitchFamily="2" charset="77"/>
              </a:rPr>
              <a:t>Valtakunnallinen alkusarja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10-12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5.9.-8.11.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D8B2EE6C-7C87-7C19-2F4C-70AF0AE63BD5}"/>
              </a:ext>
            </a:extLst>
          </p:cNvPr>
          <p:cNvSpPr/>
          <p:nvPr/>
        </p:nvSpPr>
        <p:spPr>
          <a:xfrm>
            <a:off x="627198" y="4181497"/>
            <a:ext cx="1855749" cy="138436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F103A4D5-EFF2-D249-745B-B229611E3A13}"/>
              </a:ext>
            </a:extLst>
          </p:cNvPr>
          <p:cNvSpPr txBox="1"/>
          <p:nvPr/>
        </p:nvSpPr>
        <p:spPr>
          <a:xfrm>
            <a:off x="676436" y="4301820"/>
            <a:ext cx="16529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U14 Keltainen alkusarja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Kaikki ilmoittautuneet</a:t>
            </a:r>
          </a:p>
          <a:p>
            <a:r>
              <a:rPr lang="fi-FI" sz="1000" dirty="0">
                <a:latin typeface="Pepi" panose="02000503000000020004" pitchFamily="2" charset="77"/>
              </a:rPr>
              <a:t>Alueelliset alkusarjat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10-12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5.9.-8.11.</a:t>
            </a: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A3BB0A6A-9E63-072E-6FA2-2C33984B18AD}"/>
              </a:ext>
            </a:extLst>
          </p:cNvPr>
          <p:cNvSpPr/>
          <p:nvPr/>
        </p:nvSpPr>
        <p:spPr>
          <a:xfrm>
            <a:off x="7976581" y="1238957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1F922EB1-124E-21FC-4784-5AFEB6A923DD}"/>
              </a:ext>
            </a:extLst>
          </p:cNvPr>
          <p:cNvSpPr txBox="1"/>
          <p:nvPr/>
        </p:nvSpPr>
        <p:spPr>
          <a:xfrm>
            <a:off x="8025819" y="1336429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U14 Sininen mitalipelit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Lohkojen sisäiset mitalipelit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3.-4.4.2027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DADDF8EA-7BA0-6D0D-BEA4-0E83D6117207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4469B307-157B-07AA-2F7E-D3745EE7075A}"/>
              </a:ext>
            </a:extLst>
          </p:cNvPr>
          <p:cNvSpPr txBox="1"/>
          <p:nvPr/>
        </p:nvSpPr>
        <p:spPr>
          <a:xfrm>
            <a:off x="5563641" y="2820890"/>
            <a:ext cx="177659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U14 Valkoinen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Alueellinen jatkosarja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23.11.2026-21.3.2027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16FD2F31-E798-8A5D-4824-4A74F60C8460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51084E6D-63A1-DAD9-0997-1E0D4FFEF6CE}"/>
              </a:ext>
            </a:extLst>
          </p:cNvPr>
          <p:cNvSpPr txBox="1"/>
          <p:nvPr/>
        </p:nvSpPr>
        <p:spPr>
          <a:xfrm>
            <a:off x="5574626" y="1320237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U14 Sininen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40 joukkuetta (+ </a:t>
            </a:r>
            <a:r>
              <a:rPr lang="fi-FI" sz="1000" dirty="0" err="1">
                <a:latin typeface="Pepi" panose="02000503000000020004" pitchFamily="2" charset="77"/>
              </a:rPr>
              <a:t>ulkom</a:t>
            </a:r>
            <a:r>
              <a:rPr lang="fi-FI" sz="1000" dirty="0">
                <a:latin typeface="Pepi" panose="02000503000000020004" pitchFamily="2" charset="77"/>
              </a:rPr>
              <a:t>.)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23.11.2026-21.3.2027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EE69E0C2-901C-492B-77AB-CDC204CE5872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13E938E4-4717-E78E-3BC5-0A29D5FA4F5E}"/>
              </a:ext>
            </a:extLst>
          </p:cNvPr>
          <p:cNvSpPr txBox="1"/>
          <p:nvPr/>
        </p:nvSpPr>
        <p:spPr>
          <a:xfrm>
            <a:off x="5563642" y="4262149"/>
            <a:ext cx="177659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U14 Keltainen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Alueellinen jatkosarja (min. 30 % alueen joukkueista) 23.11.2026-21.3.2027</a:t>
            </a:r>
          </a:p>
          <a:p>
            <a:br>
              <a:rPr lang="fi-FI" sz="1000" dirty="0">
                <a:latin typeface="Helvetica" pitchFamily="2" charset="0"/>
              </a:rPr>
            </a:br>
            <a:endParaRPr lang="fi-FI" sz="1000" dirty="0">
              <a:latin typeface="Helvetica" pitchFamily="2" charset="0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9A6154F0-7654-DF14-4E07-4A85556722FC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18DCACBA-4DF7-309E-9B14-D6CF693F4599}"/>
              </a:ext>
            </a:extLst>
          </p:cNvPr>
          <p:cNvCxnSpPr>
            <a:cxnSpLocks/>
          </p:cNvCxnSpPr>
          <p:nvPr/>
        </p:nvCxnSpPr>
        <p:spPr>
          <a:xfrm>
            <a:off x="2611975" y="5055914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74F132D7-390D-803E-2F91-07273241AB3C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27345E7A-1D83-C5ED-C63D-65407D227F11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95BA2391-C1FA-592C-6AA8-11EC92DC0E6B}"/>
              </a:ext>
            </a:extLst>
          </p:cNvPr>
          <p:cNvSpPr txBox="1"/>
          <p:nvPr/>
        </p:nvSpPr>
        <p:spPr>
          <a:xfrm>
            <a:off x="2913512" y="1352909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j. Siniseen sarjaan(U15 tavalla)</a:t>
            </a: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BA242585-2339-FB64-8C34-35A10EB6B39E}"/>
              </a:ext>
            </a:extLst>
          </p:cNvPr>
          <p:cNvSpPr txBox="1"/>
          <p:nvPr/>
        </p:nvSpPr>
        <p:spPr>
          <a:xfrm>
            <a:off x="2913511" y="1797171"/>
            <a:ext cx="20487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Valkoiseen sarjaan</a:t>
            </a:r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4DC60658-E32A-A090-389F-CCF41A6679B8}"/>
              </a:ext>
            </a:extLst>
          </p:cNvPr>
          <p:cNvSpPr txBox="1"/>
          <p:nvPr/>
        </p:nvSpPr>
        <p:spPr>
          <a:xfrm>
            <a:off x="3128691" y="5066021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endParaRPr lang="fi-FI" dirty="0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2DCD4185-5981-C242-16D1-97DE8C28C975}"/>
              </a:ext>
            </a:extLst>
          </p:cNvPr>
          <p:cNvSpPr txBox="1"/>
          <p:nvPr/>
        </p:nvSpPr>
        <p:spPr>
          <a:xfrm>
            <a:off x="7424990" y="1719049"/>
            <a:ext cx="525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6 j.</a:t>
            </a:r>
          </a:p>
          <a:p>
            <a:endParaRPr lang="fi-FI"/>
          </a:p>
        </p:txBody>
      </p:sp>
      <p:sp>
        <p:nvSpPr>
          <p:cNvPr id="25" name="Pyöristetty suorakulmio 19">
            <a:extLst>
              <a:ext uri="{FF2B5EF4-FFF2-40B4-BE49-F238E27FC236}">
                <a16:creationId xmlns:a16="http://schemas.microsoft.com/office/drawing/2014/main" id="{EF810214-8704-95FE-0975-8E45A54905DE}"/>
              </a:ext>
            </a:extLst>
          </p:cNvPr>
          <p:cNvSpPr/>
          <p:nvPr/>
        </p:nvSpPr>
        <p:spPr>
          <a:xfrm>
            <a:off x="612955" y="2710227"/>
            <a:ext cx="1855749" cy="13737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E9656FE2-742D-5E71-6DA6-1397066FBC2E}"/>
              </a:ext>
            </a:extLst>
          </p:cNvPr>
          <p:cNvSpPr txBox="1"/>
          <p:nvPr/>
        </p:nvSpPr>
        <p:spPr>
          <a:xfrm>
            <a:off x="676436" y="2800041"/>
            <a:ext cx="165295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U14 Valkoinen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Kaikki ilmoittautuneet</a:t>
            </a:r>
          </a:p>
          <a:p>
            <a:r>
              <a:rPr lang="fi-FI" sz="1000" dirty="0">
                <a:latin typeface="Pepi" panose="02000503000000020004" pitchFamily="2" charset="77"/>
              </a:rPr>
              <a:t>Alueelliset alkusarjat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10-12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5.9.-8.11.</a:t>
            </a:r>
          </a:p>
          <a:p>
            <a:endParaRPr lang="fi-FI" sz="1000" dirty="0">
              <a:latin typeface="Pepi" panose="02000503000000020004"/>
            </a:endParaRPr>
          </a:p>
        </p:txBody>
      </p: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4C693A38-4E4F-72C4-8DBA-FFD0C335095D}"/>
              </a:ext>
            </a:extLst>
          </p:cNvPr>
          <p:cNvCxnSpPr>
            <a:cxnSpLocks/>
          </p:cNvCxnSpPr>
          <p:nvPr/>
        </p:nvCxnSpPr>
        <p:spPr>
          <a:xfrm>
            <a:off x="2593086" y="3251257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Kulmayhdysviiva 142">
            <a:extLst>
              <a:ext uri="{FF2B5EF4-FFF2-40B4-BE49-F238E27FC236}">
                <a16:creationId xmlns:a16="http://schemas.microsoft.com/office/drawing/2014/main" id="{ACC71637-DAEE-E831-8FE2-DD258A00E327}"/>
              </a:ext>
            </a:extLst>
          </p:cNvPr>
          <p:cNvCxnSpPr/>
          <p:nvPr/>
        </p:nvCxnSpPr>
        <p:spPr>
          <a:xfrm>
            <a:off x="2611975" y="3550742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>
            <a:extLst>
              <a:ext uri="{FF2B5EF4-FFF2-40B4-BE49-F238E27FC236}">
                <a16:creationId xmlns:a16="http://schemas.microsoft.com/office/drawing/2014/main" id="{9B2AC191-5899-93B9-73B4-D00C0A0B7E30}"/>
              </a:ext>
            </a:extLst>
          </p:cNvPr>
          <p:cNvSpPr txBox="1"/>
          <p:nvPr/>
        </p:nvSpPr>
        <p:spPr>
          <a:xfrm>
            <a:off x="2919480" y="2822625"/>
            <a:ext cx="204871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j. Alueen päätöksen mukaisesti Valkoiseen sarjaan</a:t>
            </a:r>
          </a:p>
          <a:p>
            <a:endParaRPr lang="fi-FI" dirty="0"/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B57082A2-8496-50B2-99BC-86C23FED84F5}"/>
              </a:ext>
            </a:extLst>
          </p:cNvPr>
          <p:cNvSpPr txBox="1"/>
          <p:nvPr/>
        </p:nvSpPr>
        <p:spPr>
          <a:xfrm>
            <a:off x="2873463" y="3576088"/>
            <a:ext cx="15305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loput j. Keltaiseen sarjaan</a:t>
            </a:r>
            <a:endParaRPr lang="fi-FI" dirty="0"/>
          </a:p>
        </p:txBody>
      </p:sp>
      <p:sp>
        <p:nvSpPr>
          <p:cNvPr id="31" name="Pyöristetty suorakulmio 74">
            <a:extLst>
              <a:ext uri="{FF2B5EF4-FFF2-40B4-BE49-F238E27FC236}">
                <a16:creationId xmlns:a16="http://schemas.microsoft.com/office/drawing/2014/main" id="{DFE4E31A-7637-89B1-6795-C6160A18A6D0}"/>
              </a:ext>
            </a:extLst>
          </p:cNvPr>
          <p:cNvSpPr/>
          <p:nvPr/>
        </p:nvSpPr>
        <p:spPr>
          <a:xfrm>
            <a:off x="7976581" y="2723418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1D52FBDF-A0CC-49E8-9289-9532D0B6F854}"/>
              </a:ext>
            </a:extLst>
          </p:cNvPr>
          <p:cNvSpPr txBox="1"/>
          <p:nvPr/>
        </p:nvSpPr>
        <p:spPr>
          <a:xfrm>
            <a:off x="8032396" y="2794737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U14 Valkoinen mitalipelit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lohkojen sisäiset mitalipelit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3.-4.4.2027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482ECA82-5039-845F-2065-95D571F07755}"/>
              </a:ext>
            </a:extLst>
          </p:cNvPr>
          <p:cNvSpPr txBox="1"/>
          <p:nvPr/>
        </p:nvSpPr>
        <p:spPr>
          <a:xfrm>
            <a:off x="7451309" y="2885619"/>
            <a:ext cx="525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xx j.</a:t>
            </a:r>
          </a:p>
          <a:p>
            <a:endParaRPr lang="fi-FI"/>
          </a:p>
        </p:txBody>
      </p: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DCDF358C-EBBC-2F4E-7E0D-836CF5B18D4F}"/>
              </a:ext>
            </a:extLst>
          </p:cNvPr>
          <p:cNvCxnSpPr/>
          <p:nvPr/>
        </p:nvCxnSpPr>
        <p:spPr>
          <a:xfrm>
            <a:off x="7499994" y="3275880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yöristetty suorakulmio 74">
            <a:extLst>
              <a:ext uri="{FF2B5EF4-FFF2-40B4-BE49-F238E27FC236}">
                <a16:creationId xmlns:a16="http://schemas.microsoft.com/office/drawing/2014/main" id="{6622273A-6271-E0E5-E005-4AA606434639}"/>
              </a:ext>
            </a:extLst>
          </p:cNvPr>
          <p:cNvSpPr/>
          <p:nvPr/>
        </p:nvSpPr>
        <p:spPr>
          <a:xfrm>
            <a:off x="7992942" y="4215443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4198E403-BC15-C3E4-DE62-CF62C3B2B970}"/>
              </a:ext>
            </a:extLst>
          </p:cNvPr>
          <p:cNvSpPr txBox="1"/>
          <p:nvPr/>
        </p:nvSpPr>
        <p:spPr>
          <a:xfrm>
            <a:off x="8025819" y="4318842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U14 Keltainen mitalipelit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lohkojen sisäiset mitalipelit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3.-4.4.2027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3" name="Pyöristetty suorakulmio 92">
            <a:extLst>
              <a:ext uri="{FF2B5EF4-FFF2-40B4-BE49-F238E27FC236}">
                <a16:creationId xmlns:a16="http://schemas.microsoft.com/office/drawing/2014/main" id="{38BA36EE-0FA7-B0E5-731F-95143D15835F}"/>
              </a:ext>
            </a:extLst>
          </p:cNvPr>
          <p:cNvSpPr/>
          <p:nvPr/>
        </p:nvSpPr>
        <p:spPr>
          <a:xfrm>
            <a:off x="648509" y="5788213"/>
            <a:ext cx="9199426" cy="1348549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2C0C0DC-6730-2336-CC6E-9266174803BC}"/>
              </a:ext>
            </a:extLst>
          </p:cNvPr>
          <p:cNvSpPr txBox="1"/>
          <p:nvPr/>
        </p:nvSpPr>
        <p:spPr>
          <a:xfrm>
            <a:off x="669034" y="5886975"/>
            <a:ext cx="9083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latin typeface="Pepi" panose="02000503000000020004" pitchFamily="2" charset="77"/>
              </a:rPr>
              <a:t>Alle 5 joukkueen sarjoja ei muodosteta vaan tarvittaessa yhdistetään lähialueen joukkueisiin</a:t>
            </a:r>
            <a:br>
              <a:rPr lang="fi-FI" sz="800" dirty="0">
                <a:latin typeface="Pepi" panose="02000503000000020004" pitchFamily="2" charset="77"/>
              </a:rPr>
            </a:br>
            <a:endParaRPr lang="fi-FI" sz="1400" b="1" dirty="0"/>
          </a:p>
        </p:txBody>
      </p:sp>
    </p:spTree>
    <p:extLst>
      <p:ext uri="{BB962C8B-B14F-4D97-AF65-F5344CB8AC3E}">
        <p14:creationId xmlns:p14="http://schemas.microsoft.com/office/powerpoint/2010/main" val="3630510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U15 SARJAT 2026-2027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7"/>
            <a:ext cx="1855749" cy="13737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714352" y="1326423"/>
            <a:ext cx="165295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Sininen alkusarja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xx joukkuetta  (</a:t>
            </a:r>
            <a:r>
              <a:rPr lang="fi-FI" sz="1000" dirty="0" err="1">
                <a:latin typeface="Pepi" panose="02000503000000020004" pitchFamily="2" charset="77"/>
              </a:rPr>
              <a:t>sis</a:t>
            </a:r>
            <a:r>
              <a:rPr lang="fi-FI" sz="1000" dirty="0">
                <a:latin typeface="Pepi" panose="02000503000000020004" pitchFamily="2" charset="77"/>
              </a:rPr>
              <a:t> x </a:t>
            </a:r>
            <a:r>
              <a:rPr lang="fi-FI" sz="1000" dirty="0" err="1">
                <a:latin typeface="Pepi" panose="02000503000000020004" pitchFamily="2" charset="77"/>
              </a:rPr>
              <a:t>ulkom</a:t>
            </a:r>
            <a:r>
              <a:rPr lang="fi-FI" sz="1000" dirty="0">
                <a:latin typeface="Pepi" panose="02000503000000020004" pitchFamily="2" charset="77"/>
              </a:rPr>
              <a:t>.)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10-12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5.9.-8.11.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181497"/>
            <a:ext cx="1855749" cy="138436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Keltainen alkusarja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10-12 ottelua</a:t>
            </a:r>
            <a:br>
              <a:rPr lang="fi-FI" sz="1000" dirty="0">
                <a:latin typeface="Pepi" panose="02000503000000020004" pitchFamily="2" charset="77"/>
              </a:rPr>
            </a:br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5.9.-8.11.</a:t>
            </a: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7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Sininen lopputurnaus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3.-4.4.2027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Valkoinen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35 joukkuetta (+ </a:t>
            </a:r>
            <a:r>
              <a:rPr lang="fi-FI" sz="1000" dirty="0" err="1">
                <a:latin typeface="Pepi" panose="02000503000000020004" pitchFamily="2" charset="77"/>
              </a:rPr>
              <a:t>ulkom</a:t>
            </a:r>
            <a:r>
              <a:rPr lang="fi-FI" sz="1000" dirty="0">
                <a:latin typeface="Pepi" panose="02000503000000020004" pitchFamily="2" charset="77"/>
              </a:rPr>
              <a:t>)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16.11.2026-21.3.2027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Sininen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20 joukkuetta (+ </a:t>
            </a:r>
            <a:r>
              <a:rPr lang="fi-FI" sz="1000" dirty="0" err="1">
                <a:latin typeface="Pepi" panose="02000503000000020004" pitchFamily="2" charset="77"/>
              </a:rPr>
              <a:t>ulkom</a:t>
            </a:r>
            <a:r>
              <a:rPr lang="fi-FI" sz="1000" dirty="0">
                <a:latin typeface="Pepi" panose="02000503000000020004" pitchFamily="2" charset="77"/>
              </a:rPr>
              <a:t>.)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16.11.2026-21.3.2027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Keltainen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71 joukkuetta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16.11.2026-21.3.2027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1000" dirty="0">
                <a:latin typeface="Helvetica" pitchFamily="2" charset="0"/>
              </a:rPr>
            </a:br>
            <a:endParaRPr lang="fi-FI" sz="1000" dirty="0">
              <a:latin typeface="Helvetica" pitchFamily="2" charset="0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11975" y="5055914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974317" y="1362805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20 j. Siniseen sarjaan</a:t>
            </a: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2949698" y="1696934"/>
            <a:ext cx="204871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Aluejaon mukaan 15 j. Valkoiseen sarjaan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2871667" y="5042641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endParaRPr lang="fi-FI" dirty="0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DD6F8C34-05EB-3E4D-9FA7-D18C1462D437}"/>
              </a:ext>
            </a:extLst>
          </p:cNvPr>
          <p:cNvSpPr txBox="1"/>
          <p:nvPr/>
        </p:nvSpPr>
        <p:spPr>
          <a:xfrm>
            <a:off x="7424990" y="1719049"/>
            <a:ext cx="525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6 j.</a:t>
            </a:r>
          </a:p>
          <a:p>
            <a:endParaRPr lang="fi-FI"/>
          </a:p>
        </p:txBody>
      </p:sp>
      <p:sp>
        <p:nvSpPr>
          <p:cNvPr id="25" name="Pyöristetty suorakulmio 19">
            <a:extLst>
              <a:ext uri="{FF2B5EF4-FFF2-40B4-BE49-F238E27FC236}">
                <a16:creationId xmlns:a16="http://schemas.microsoft.com/office/drawing/2014/main" id="{F82E31A4-2F35-4586-B486-9A7D3843BBC4}"/>
              </a:ext>
            </a:extLst>
          </p:cNvPr>
          <p:cNvSpPr/>
          <p:nvPr/>
        </p:nvSpPr>
        <p:spPr>
          <a:xfrm>
            <a:off x="612955" y="2710227"/>
            <a:ext cx="1855749" cy="13737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9F69EF30-B526-4E10-9E36-70A36389FAF9}"/>
              </a:ext>
            </a:extLst>
          </p:cNvPr>
          <p:cNvSpPr txBox="1"/>
          <p:nvPr/>
        </p:nvSpPr>
        <p:spPr>
          <a:xfrm>
            <a:off x="676436" y="2800041"/>
            <a:ext cx="165295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Valkoinen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10-12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5.9.-8.11.</a:t>
            </a:r>
          </a:p>
        </p:txBody>
      </p: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09361543-2F69-4B1E-A189-6323E1DC951F}"/>
              </a:ext>
            </a:extLst>
          </p:cNvPr>
          <p:cNvCxnSpPr>
            <a:cxnSpLocks/>
          </p:cNvCxnSpPr>
          <p:nvPr/>
        </p:nvCxnSpPr>
        <p:spPr>
          <a:xfrm>
            <a:off x="2593086" y="3251257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Kulmayhdysviiva 142">
            <a:extLst>
              <a:ext uri="{FF2B5EF4-FFF2-40B4-BE49-F238E27FC236}">
                <a16:creationId xmlns:a16="http://schemas.microsoft.com/office/drawing/2014/main" id="{7FA38466-F687-4DF0-9297-0BC3A92F499D}"/>
              </a:ext>
            </a:extLst>
          </p:cNvPr>
          <p:cNvCxnSpPr/>
          <p:nvPr/>
        </p:nvCxnSpPr>
        <p:spPr>
          <a:xfrm>
            <a:off x="2611975" y="3550742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>
            <a:extLst>
              <a:ext uri="{FF2B5EF4-FFF2-40B4-BE49-F238E27FC236}">
                <a16:creationId xmlns:a16="http://schemas.microsoft.com/office/drawing/2014/main" id="{FC5F7830-67D9-4552-A996-B2CA4FA2D3B9}"/>
              </a:ext>
            </a:extLst>
          </p:cNvPr>
          <p:cNvSpPr txBox="1"/>
          <p:nvPr/>
        </p:nvSpPr>
        <p:spPr>
          <a:xfrm>
            <a:off x="2832098" y="2883562"/>
            <a:ext cx="204871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20 j. Valkoiseen sarjaan (aluekiintiön mukaan)</a:t>
            </a:r>
          </a:p>
          <a:p>
            <a:endParaRPr lang="fi-FI" dirty="0"/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FA2FBC0D-8AF4-4FB6-B190-6CD8EDC30F0F}"/>
              </a:ext>
            </a:extLst>
          </p:cNvPr>
          <p:cNvSpPr txBox="1"/>
          <p:nvPr/>
        </p:nvSpPr>
        <p:spPr>
          <a:xfrm>
            <a:off x="2832098" y="3584871"/>
            <a:ext cx="1692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loput j. Keltaiseen sarjaan</a:t>
            </a:r>
          </a:p>
          <a:p>
            <a:endParaRPr lang="fi-FI" dirty="0"/>
          </a:p>
        </p:txBody>
      </p:sp>
      <p:sp>
        <p:nvSpPr>
          <p:cNvPr id="31" name="Pyöristetty suorakulmio 74">
            <a:extLst>
              <a:ext uri="{FF2B5EF4-FFF2-40B4-BE49-F238E27FC236}">
                <a16:creationId xmlns:a16="http://schemas.microsoft.com/office/drawing/2014/main" id="{BCE07265-D593-47F7-A465-1D3DDDF92C61}"/>
              </a:ext>
            </a:extLst>
          </p:cNvPr>
          <p:cNvSpPr/>
          <p:nvPr/>
        </p:nvSpPr>
        <p:spPr>
          <a:xfrm>
            <a:off x="7976581" y="2723418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9FFFB99B-A1C9-45F6-9BB5-75F2FBE447E6}"/>
              </a:ext>
            </a:extLst>
          </p:cNvPr>
          <p:cNvSpPr txBox="1"/>
          <p:nvPr/>
        </p:nvSpPr>
        <p:spPr>
          <a:xfrm>
            <a:off x="8032396" y="2794737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Valkoinen  lopputurnaus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3.-4.4.2027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F173C04D-646A-466B-95FE-EE19B92DBE9F}"/>
              </a:ext>
            </a:extLst>
          </p:cNvPr>
          <p:cNvSpPr txBox="1"/>
          <p:nvPr/>
        </p:nvSpPr>
        <p:spPr>
          <a:xfrm>
            <a:off x="7451309" y="2885619"/>
            <a:ext cx="525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xx j.</a:t>
            </a:r>
          </a:p>
          <a:p>
            <a:endParaRPr lang="fi-FI"/>
          </a:p>
        </p:txBody>
      </p: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548F928B-6106-46D0-B919-B7ACDEA135AE}"/>
              </a:ext>
            </a:extLst>
          </p:cNvPr>
          <p:cNvCxnSpPr/>
          <p:nvPr/>
        </p:nvCxnSpPr>
        <p:spPr>
          <a:xfrm>
            <a:off x="7499994" y="3275880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yöristetty suorakulmio 74">
            <a:extLst>
              <a:ext uri="{FF2B5EF4-FFF2-40B4-BE49-F238E27FC236}">
                <a16:creationId xmlns:a16="http://schemas.microsoft.com/office/drawing/2014/main" id="{F8123FE7-F375-4740-A276-326230549CB5}"/>
              </a:ext>
            </a:extLst>
          </p:cNvPr>
          <p:cNvSpPr/>
          <p:nvPr/>
        </p:nvSpPr>
        <p:spPr>
          <a:xfrm>
            <a:off x="7992942" y="4215443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485D95CE-F240-4A55-BC9D-E495ABBA0BFE}"/>
              </a:ext>
            </a:extLst>
          </p:cNvPr>
          <p:cNvSpPr txBox="1"/>
          <p:nvPr/>
        </p:nvSpPr>
        <p:spPr>
          <a:xfrm>
            <a:off x="8025819" y="4318842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Keltainen mitalipelit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lohkojen sisäiset mitalipelit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3.-4.4.2027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3" name="Pyöristetty suorakulmio 92">
            <a:extLst>
              <a:ext uri="{FF2B5EF4-FFF2-40B4-BE49-F238E27FC236}">
                <a16:creationId xmlns:a16="http://schemas.microsoft.com/office/drawing/2014/main" id="{9E5AE260-FCB4-4EBB-7FEE-722047B36D35}"/>
              </a:ext>
            </a:extLst>
          </p:cNvPr>
          <p:cNvSpPr/>
          <p:nvPr/>
        </p:nvSpPr>
        <p:spPr>
          <a:xfrm>
            <a:off x="648509" y="5788213"/>
            <a:ext cx="9199426" cy="1348549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0696B1FB-DD76-9824-F817-1EEC49BE57A2}"/>
              </a:ext>
            </a:extLst>
          </p:cNvPr>
          <p:cNvSpPr txBox="1"/>
          <p:nvPr/>
        </p:nvSpPr>
        <p:spPr>
          <a:xfrm>
            <a:off x="669034" y="5886975"/>
            <a:ext cx="90833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1400" b="1" dirty="0"/>
          </a:p>
        </p:txBody>
      </p:sp>
    </p:spTree>
    <p:extLst>
      <p:ext uri="{BB962C8B-B14F-4D97-AF65-F5344CB8AC3E}">
        <p14:creationId xmlns:p14="http://schemas.microsoft.com/office/powerpoint/2010/main" val="2166470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U16 SARJAT 2026-2027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34356" y="1261818"/>
            <a:ext cx="1855749" cy="1873810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4052" y="1298310"/>
            <a:ext cx="180575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SM-karsintasarja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10-12 ottelua </a:t>
            </a:r>
          </a:p>
          <a:p>
            <a:r>
              <a:rPr lang="fi-FI" sz="1000" dirty="0">
                <a:latin typeface="Pepi" panose="02000503000000020004" pitchFamily="2" charset="77"/>
              </a:rPr>
              <a:t>5.9.-1.11.2026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lohkojen 6 parasta SM-sarjaan, lohkojen 7.-9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Mestikseen, loput SS</a:t>
            </a:r>
          </a:p>
          <a:p>
            <a:r>
              <a:rPr lang="fi-FI" sz="1000" dirty="0">
                <a:latin typeface="Pepi" panose="02000503000000020004" pitchFamily="2" charset="77"/>
              </a:rPr>
              <a:t>1 joukkue/seura voi ilmoittautua, </a:t>
            </a:r>
            <a:r>
              <a:rPr lang="fi-FI" sz="1000" dirty="0" err="1">
                <a:latin typeface="Pepi" panose="02000503000000020004" pitchFamily="2" charset="77"/>
              </a:rPr>
              <a:t>ulkom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Joukk</a:t>
            </a:r>
            <a:r>
              <a:rPr lang="fi-FI" sz="1000" dirty="0">
                <a:latin typeface="Pepi" panose="02000503000000020004" pitchFamily="2" charset="77"/>
              </a:rPr>
              <a:t>. Ei SM-sarjaan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30933" y="3322374"/>
            <a:ext cx="1855749" cy="11599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69034" y="3343599"/>
            <a:ext cx="18698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 karsintasarja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xx joukkuetta 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2-3 </a:t>
            </a:r>
            <a:r>
              <a:rPr lang="fi-FI" sz="1000" dirty="0">
                <a:latin typeface="Pepi" panose="02000503000000020004" pitchFamily="2" charset="77"/>
              </a:rPr>
              <a:t>lohkoa, 10-12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5.9.-1.11.2026</a:t>
            </a:r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64821" y="1221813"/>
            <a:ext cx="1855749" cy="930896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7995162" y="1266565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SM-pudotuspelit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puolivälierät,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välierät ja loppuottelut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paras kolmesta</a:t>
            </a:r>
          </a:p>
          <a:p>
            <a:r>
              <a:rPr lang="fi-FI" sz="1000" dirty="0">
                <a:latin typeface="Pepi" panose="02000503000000020004" pitchFamily="2" charset="77"/>
              </a:rPr>
              <a:t>Yksiosainen pronssiottelu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02192" y="2259934"/>
            <a:ext cx="1855749" cy="1099298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78599" y="2275955"/>
            <a:ext cx="177659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joukkuetta (+ </a:t>
            </a:r>
            <a:r>
              <a:rPr lang="fi-FI" sz="1000" dirty="0" err="1">
                <a:latin typeface="Pepi" panose="02000503000000020004" pitchFamily="2" charset="77"/>
              </a:rPr>
              <a:t>ulkom</a:t>
            </a:r>
            <a:r>
              <a:rPr lang="fi-FI" sz="1000" dirty="0">
                <a:latin typeface="Pepi" panose="02000503000000020004" pitchFamily="2" charset="77"/>
              </a:rPr>
              <a:t>.)</a:t>
            </a:r>
          </a:p>
          <a:p>
            <a:r>
              <a:rPr lang="fi-FI" sz="1000" dirty="0">
                <a:latin typeface="Pepi" panose="02000503000000020004" pitchFamily="2" charset="77"/>
              </a:rPr>
              <a:t>2x = 22-26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8 parasta pudotuspeleihin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14.11.2026-21.3.2027</a:t>
            </a:r>
          </a:p>
          <a:p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39"/>
            <a:ext cx="1855749" cy="917271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1" y="1255019"/>
            <a:ext cx="165295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+ </a:t>
            </a:r>
            <a:r>
              <a:rPr lang="fi-FI" sz="1000" dirty="0" err="1">
                <a:latin typeface="Pepi" panose="02000503000000020004" pitchFamily="2" charset="77"/>
              </a:rPr>
              <a:t>vs</a:t>
            </a:r>
            <a:r>
              <a:rPr lang="fi-FI" sz="1000" dirty="0">
                <a:latin typeface="Pepi" panose="02000503000000020004" pitchFamily="2" charset="77"/>
              </a:rPr>
              <a:t> = 25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8 parasta pudotuspeleihin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14.11.2026-21.3.2027</a:t>
            </a: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02191" y="3460011"/>
            <a:ext cx="1855749" cy="1022362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53981" y="3484744"/>
            <a:ext cx="177659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Suomi-sarja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xx joukkuetta, x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sarja, n. 18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Lohkojen </a:t>
            </a:r>
            <a:r>
              <a:rPr lang="fi-FI" sz="1000" dirty="0" err="1">
                <a:latin typeface="Pepi" panose="02000503000000020004" pitchFamily="2" charset="77"/>
              </a:rPr>
              <a:t>voitt</a:t>
            </a:r>
            <a:r>
              <a:rPr lang="fi-FI" sz="1000" dirty="0">
                <a:latin typeface="Pepi" panose="02000503000000020004" pitchFamily="2" charset="77"/>
              </a:rPr>
              <a:t>+ paras 2.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Lopputurnaukseen </a:t>
            </a:r>
            <a:r>
              <a:rPr lang="fi-FI" sz="1000" dirty="0" err="1">
                <a:latin typeface="Pepi" panose="02000503000000020004" pitchFamily="2" charset="77"/>
              </a:rPr>
              <a:t>tbd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14.11.2026-21.3.2027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95" name="Pyöristetty suorakulmio 94">
            <a:extLst>
              <a:ext uri="{FF2B5EF4-FFF2-40B4-BE49-F238E27FC236}">
                <a16:creationId xmlns:a16="http://schemas.microsoft.com/office/drawing/2014/main" id="{124B6A5E-E5E1-2341-8EF7-8352442A4CC2}"/>
              </a:ext>
            </a:extLst>
          </p:cNvPr>
          <p:cNvSpPr/>
          <p:nvPr/>
        </p:nvSpPr>
        <p:spPr>
          <a:xfrm>
            <a:off x="7957598" y="2255807"/>
            <a:ext cx="1855749" cy="1099298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6" name="Tekstiruutu 95">
            <a:extLst>
              <a:ext uri="{FF2B5EF4-FFF2-40B4-BE49-F238E27FC236}">
                <a16:creationId xmlns:a16="http://schemas.microsoft.com/office/drawing/2014/main" id="{005EB662-4C52-2748-A4DD-5D9D34B85CAB}"/>
              </a:ext>
            </a:extLst>
          </p:cNvPr>
          <p:cNvSpPr txBox="1"/>
          <p:nvPr/>
        </p:nvSpPr>
        <p:spPr>
          <a:xfrm>
            <a:off x="7980203" y="2245849"/>
            <a:ext cx="17448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 pudotuspelit</a:t>
            </a:r>
          </a:p>
          <a:p>
            <a:r>
              <a:rPr lang="fi-FI" sz="1000" dirty="0">
                <a:latin typeface="Pepi" panose="02000503000000020004" pitchFamily="2" charset="77"/>
              </a:rPr>
              <a:t>puolivälierät,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välierät ja loppuottelut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paras kolmesta</a:t>
            </a:r>
          </a:p>
          <a:p>
            <a:r>
              <a:rPr lang="fi-FI" sz="1000" dirty="0">
                <a:latin typeface="Pepi" panose="02000503000000020004" pitchFamily="2" charset="77"/>
              </a:rPr>
              <a:t>Yksiosainen pronssiottelu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uora nuoliyhdysviiva 132">
            <a:extLst>
              <a:ext uri="{FF2B5EF4-FFF2-40B4-BE49-F238E27FC236}">
                <a16:creationId xmlns:a16="http://schemas.microsoft.com/office/drawing/2014/main" id="{8505CC30-097D-B64E-8FF2-6F10367D7D39}"/>
              </a:ext>
            </a:extLst>
          </p:cNvPr>
          <p:cNvCxnSpPr>
            <a:cxnSpLocks/>
          </p:cNvCxnSpPr>
          <p:nvPr/>
        </p:nvCxnSpPr>
        <p:spPr>
          <a:xfrm>
            <a:off x="7473687" y="2543821"/>
            <a:ext cx="375970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uora nuoliyhdysviiva 133">
            <a:extLst>
              <a:ext uri="{FF2B5EF4-FFF2-40B4-BE49-F238E27FC236}">
                <a16:creationId xmlns:a16="http://schemas.microsoft.com/office/drawing/2014/main" id="{13A04447-7FAA-AC47-8560-FF72D0CAAD1C}"/>
              </a:ext>
            </a:extLst>
          </p:cNvPr>
          <p:cNvCxnSpPr/>
          <p:nvPr/>
        </p:nvCxnSpPr>
        <p:spPr>
          <a:xfrm>
            <a:off x="7493794" y="3581842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</p:cNvCxnSpPr>
          <p:nvPr/>
        </p:nvCxnSpPr>
        <p:spPr>
          <a:xfrm>
            <a:off x="2622536" y="3959309"/>
            <a:ext cx="272302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>
            <a:cxnSpLocks/>
          </p:cNvCxnSpPr>
          <p:nvPr/>
        </p:nvCxnSpPr>
        <p:spPr>
          <a:xfrm>
            <a:off x="2632820" y="1910556"/>
            <a:ext cx="2783663" cy="483399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650677" y="1325737"/>
            <a:ext cx="2251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12 j. (</a:t>
            </a:r>
            <a:r>
              <a:rPr lang="fi-FI" sz="1000" dirty="0" err="1">
                <a:latin typeface="Pepi" panose="02000503000000020004" pitchFamily="2" charset="77"/>
              </a:rPr>
              <a:t>lo</a:t>
            </a:r>
            <a:r>
              <a:rPr lang="fi-FI" sz="1000" dirty="0">
                <a:latin typeface="Pepi" panose="02000503000000020004" pitchFamily="2" charset="77"/>
              </a:rPr>
              <a:t> </a:t>
            </a:r>
            <a:r>
              <a:rPr lang="fi-FI" sz="1000" dirty="0" err="1">
                <a:latin typeface="Pepi" panose="02000503000000020004" pitchFamily="2" charset="77"/>
              </a:rPr>
              <a:t>voitt</a:t>
            </a:r>
            <a:r>
              <a:rPr lang="fi-FI" sz="1000" dirty="0">
                <a:latin typeface="Pepi" panose="02000503000000020004" pitchFamily="2" charset="77"/>
              </a:rPr>
              <a:t> 6 p, </a:t>
            </a:r>
            <a:r>
              <a:rPr lang="fi-FI" sz="1000" dirty="0" err="1">
                <a:latin typeface="Pepi" panose="02000503000000020004" pitchFamily="2" charset="77"/>
              </a:rPr>
              <a:t>lo</a:t>
            </a:r>
            <a:r>
              <a:rPr lang="fi-FI" sz="1000" dirty="0">
                <a:latin typeface="Pepi" panose="02000503000000020004" pitchFamily="2" charset="77"/>
              </a:rPr>
              <a:t> 2. 3 p. lähtöpisteet) </a:t>
            </a: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2650677" y="1657414"/>
            <a:ext cx="20487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6 j. + mahd. ulkomaiset joukkueet</a:t>
            </a:r>
            <a:endParaRPr lang="fi-FI" dirty="0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957C6EA7-4ED8-40B4-A22A-5EC61579FBB9}"/>
              </a:ext>
            </a:extLst>
          </p:cNvPr>
          <p:cNvSpPr txBox="1"/>
          <p:nvPr/>
        </p:nvSpPr>
        <p:spPr>
          <a:xfrm>
            <a:off x="2596479" y="2769498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</a:t>
            </a:r>
            <a:endParaRPr lang="fi-FI" dirty="0"/>
          </a:p>
        </p:txBody>
      </p:sp>
      <p:cxnSp>
        <p:nvCxnSpPr>
          <p:cNvPr id="38" name="Suora nuoliyhdysviiva 37">
            <a:extLst>
              <a:ext uri="{FF2B5EF4-FFF2-40B4-BE49-F238E27FC236}">
                <a16:creationId xmlns:a16="http://schemas.microsoft.com/office/drawing/2014/main" id="{C469C753-8F67-447C-A280-003614D2102F}"/>
              </a:ext>
            </a:extLst>
          </p:cNvPr>
          <p:cNvCxnSpPr>
            <a:cxnSpLocks/>
          </p:cNvCxnSpPr>
          <p:nvPr/>
        </p:nvCxnSpPr>
        <p:spPr>
          <a:xfrm>
            <a:off x="2667778" y="2622797"/>
            <a:ext cx="2681553" cy="89414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ruutu 48">
            <a:extLst>
              <a:ext uri="{FF2B5EF4-FFF2-40B4-BE49-F238E27FC236}">
                <a16:creationId xmlns:a16="http://schemas.microsoft.com/office/drawing/2014/main" id="{5B94A6BC-5612-4CE6-AFEA-FC152ABE3FAA}"/>
              </a:ext>
            </a:extLst>
          </p:cNvPr>
          <p:cNvSpPr txBox="1"/>
          <p:nvPr/>
        </p:nvSpPr>
        <p:spPr>
          <a:xfrm>
            <a:off x="7419391" y="1778240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8 j. </a:t>
            </a:r>
          </a:p>
          <a:p>
            <a:endParaRPr lang="fi-FI"/>
          </a:p>
        </p:txBody>
      </p:sp>
      <p:sp>
        <p:nvSpPr>
          <p:cNvPr id="50" name="Tekstiruutu 49">
            <a:extLst>
              <a:ext uri="{FF2B5EF4-FFF2-40B4-BE49-F238E27FC236}">
                <a16:creationId xmlns:a16="http://schemas.microsoft.com/office/drawing/2014/main" id="{4B084F5E-6D2B-4B79-ACB7-8463548FDFD5}"/>
              </a:ext>
            </a:extLst>
          </p:cNvPr>
          <p:cNvSpPr txBox="1"/>
          <p:nvPr/>
        </p:nvSpPr>
        <p:spPr>
          <a:xfrm>
            <a:off x="7478094" y="2656445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8 j. </a:t>
            </a:r>
          </a:p>
          <a:p>
            <a:endParaRPr lang="fi-FI" dirty="0"/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375D8FFF-8B63-4E82-A01E-A3C7CA896CC4}"/>
              </a:ext>
            </a:extLst>
          </p:cNvPr>
          <p:cNvSpPr txBox="1"/>
          <p:nvPr/>
        </p:nvSpPr>
        <p:spPr>
          <a:xfrm>
            <a:off x="7469918" y="3651376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6 j. </a:t>
            </a:r>
          </a:p>
          <a:p>
            <a:endParaRPr lang="fi-FI" dirty="0"/>
          </a:p>
        </p:txBody>
      </p:sp>
      <p:sp>
        <p:nvSpPr>
          <p:cNvPr id="2" name="Pyöristetty suorakulmio 72">
            <a:extLst>
              <a:ext uri="{FF2B5EF4-FFF2-40B4-BE49-F238E27FC236}">
                <a16:creationId xmlns:a16="http://schemas.microsoft.com/office/drawing/2014/main" id="{82E4E010-8CE6-840F-7FC7-0E656E55EA90}"/>
              </a:ext>
            </a:extLst>
          </p:cNvPr>
          <p:cNvSpPr/>
          <p:nvPr/>
        </p:nvSpPr>
        <p:spPr>
          <a:xfrm>
            <a:off x="635672" y="4634581"/>
            <a:ext cx="1855749" cy="89284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DE0C8B59-6766-F522-0896-8169B85571B1}"/>
              </a:ext>
            </a:extLst>
          </p:cNvPr>
          <p:cNvSpPr txBox="1"/>
          <p:nvPr/>
        </p:nvSpPr>
        <p:spPr>
          <a:xfrm>
            <a:off x="674675" y="4641302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Suomi-sarja karsinta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xx joukkuetta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xx lohkoa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10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5.9.-1.11.2026</a:t>
            </a:r>
            <a:endParaRPr lang="fi-FI" dirty="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1278BD52-AC5F-ACA9-3C58-6D8E710050A5}"/>
              </a:ext>
            </a:extLst>
          </p:cNvPr>
          <p:cNvSpPr txBox="1"/>
          <p:nvPr/>
        </p:nvSpPr>
        <p:spPr>
          <a:xfrm>
            <a:off x="2639542" y="3713088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</a:t>
            </a:r>
            <a:endParaRPr lang="fi-FI" dirty="0"/>
          </a:p>
        </p:txBody>
      </p:sp>
      <p:cxnSp>
        <p:nvCxnSpPr>
          <p:cNvPr id="17" name="Suora nuoliyhdysviiva 16">
            <a:extLst>
              <a:ext uri="{FF2B5EF4-FFF2-40B4-BE49-F238E27FC236}">
                <a16:creationId xmlns:a16="http://schemas.microsoft.com/office/drawing/2014/main" id="{F6ACE461-8E3F-C2A0-34E3-46E854067CA3}"/>
              </a:ext>
            </a:extLst>
          </p:cNvPr>
          <p:cNvCxnSpPr>
            <a:cxnSpLocks/>
          </p:cNvCxnSpPr>
          <p:nvPr/>
        </p:nvCxnSpPr>
        <p:spPr>
          <a:xfrm flipV="1">
            <a:off x="2711505" y="4245958"/>
            <a:ext cx="2579477" cy="648025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yöristetty suorakulmio 92">
            <a:extLst>
              <a:ext uri="{FF2B5EF4-FFF2-40B4-BE49-F238E27FC236}">
                <a16:creationId xmlns:a16="http://schemas.microsoft.com/office/drawing/2014/main" id="{EC053E0F-0164-DFC8-EA9C-5A24AE033196}"/>
              </a:ext>
            </a:extLst>
          </p:cNvPr>
          <p:cNvSpPr/>
          <p:nvPr/>
        </p:nvSpPr>
        <p:spPr>
          <a:xfrm>
            <a:off x="7964821" y="3457194"/>
            <a:ext cx="1855749" cy="1004230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395A97C-EA8E-F892-70D5-047A41157F31}"/>
              </a:ext>
            </a:extLst>
          </p:cNvPr>
          <p:cNvSpPr txBox="1"/>
          <p:nvPr/>
        </p:nvSpPr>
        <p:spPr>
          <a:xfrm>
            <a:off x="7988008" y="3440092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Suomi-sarja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lopputurnaus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3.-4.4.2027</a:t>
            </a:r>
            <a:endParaRPr lang="fi-FI" sz="1000" dirty="0">
              <a:solidFill>
                <a:schemeClr val="tx1"/>
              </a:solidFill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26" name="Pyöristetty suorakulmio 92">
            <a:extLst>
              <a:ext uri="{FF2B5EF4-FFF2-40B4-BE49-F238E27FC236}">
                <a16:creationId xmlns:a16="http://schemas.microsoft.com/office/drawing/2014/main" id="{D726E6CF-50BF-02E9-2FB8-A528C4F79355}"/>
              </a:ext>
            </a:extLst>
          </p:cNvPr>
          <p:cNvSpPr/>
          <p:nvPr/>
        </p:nvSpPr>
        <p:spPr>
          <a:xfrm>
            <a:off x="7992186" y="4569970"/>
            <a:ext cx="1855749" cy="932708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3764CD5D-21F6-DA25-D5DE-35B8CB1DC3FC}"/>
              </a:ext>
            </a:extLst>
          </p:cNvPr>
          <p:cNvSpPr txBox="1"/>
          <p:nvPr/>
        </p:nvSpPr>
        <p:spPr>
          <a:xfrm>
            <a:off x="7988008" y="4631954"/>
            <a:ext cx="16529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II div mitalipelit</a:t>
            </a:r>
          </a:p>
          <a:p>
            <a:r>
              <a:rPr lang="fi-FI" sz="1000" dirty="0">
                <a:latin typeface="Pepi" panose="02000503000000020004" pitchFamily="2" charset="77"/>
              </a:rPr>
              <a:t>3.-4.4.2027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cxnSp>
        <p:nvCxnSpPr>
          <p:cNvPr id="3" name="Suora nuoliyhdysviiva 2">
            <a:extLst>
              <a:ext uri="{FF2B5EF4-FFF2-40B4-BE49-F238E27FC236}">
                <a16:creationId xmlns:a16="http://schemas.microsoft.com/office/drawing/2014/main" id="{AAA366F2-4C06-8012-E620-3DACE764B749}"/>
              </a:ext>
            </a:extLst>
          </p:cNvPr>
          <p:cNvCxnSpPr>
            <a:cxnSpLocks/>
          </p:cNvCxnSpPr>
          <p:nvPr/>
        </p:nvCxnSpPr>
        <p:spPr>
          <a:xfrm flipV="1">
            <a:off x="2613900" y="2695924"/>
            <a:ext cx="2776313" cy="787267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iruutu 8">
            <a:extLst>
              <a:ext uri="{FF2B5EF4-FFF2-40B4-BE49-F238E27FC236}">
                <a16:creationId xmlns:a16="http://schemas.microsoft.com/office/drawing/2014/main" id="{840DEDC9-4009-8598-97A9-ED0FF2DB0D2A}"/>
              </a:ext>
            </a:extLst>
          </p:cNvPr>
          <p:cNvSpPr txBox="1"/>
          <p:nvPr/>
        </p:nvSpPr>
        <p:spPr>
          <a:xfrm>
            <a:off x="2639542" y="3458731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6 j </a:t>
            </a:r>
            <a:endParaRPr lang="fi-FI" dirty="0"/>
          </a:p>
        </p:txBody>
      </p:sp>
      <p:sp>
        <p:nvSpPr>
          <p:cNvPr id="8" name="Pyöristetty suorakulmio 92">
            <a:extLst>
              <a:ext uri="{FF2B5EF4-FFF2-40B4-BE49-F238E27FC236}">
                <a16:creationId xmlns:a16="http://schemas.microsoft.com/office/drawing/2014/main" id="{D0C34B3D-EC95-3FE2-CFB4-14B5DF80141B}"/>
              </a:ext>
            </a:extLst>
          </p:cNvPr>
          <p:cNvSpPr/>
          <p:nvPr/>
        </p:nvSpPr>
        <p:spPr>
          <a:xfrm>
            <a:off x="5514403" y="4579844"/>
            <a:ext cx="1855749" cy="932708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1" name="Suora nuoliyhdysviiva 10">
            <a:extLst>
              <a:ext uri="{FF2B5EF4-FFF2-40B4-BE49-F238E27FC236}">
                <a16:creationId xmlns:a16="http://schemas.microsoft.com/office/drawing/2014/main" id="{2BCC6722-0A46-A8FF-9D9B-D52C5E5B5569}"/>
              </a:ext>
            </a:extLst>
          </p:cNvPr>
          <p:cNvCxnSpPr>
            <a:cxnSpLocks/>
          </p:cNvCxnSpPr>
          <p:nvPr/>
        </p:nvCxnSpPr>
        <p:spPr>
          <a:xfrm>
            <a:off x="2711504" y="5223046"/>
            <a:ext cx="2579477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iruutu 17">
            <a:extLst>
              <a:ext uri="{FF2B5EF4-FFF2-40B4-BE49-F238E27FC236}">
                <a16:creationId xmlns:a16="http://schemas.microsoft.com/office/drawing/2014/main" id="{1602D260-E7D3-6762-A48F-AEE42B885B44}"/>
              </a:ext>
            </a:extLst>
          </p:cNvPr>
          <p:cNvSpPr txBox="1"/>
          <p:nvPr/>
        </p:nvSpPr>
        <p:spPr>
          <a:xfrm>
            <a:off x="5526616" y="4667292"/>
            <a:ext cx="177659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II div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13 j, 16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14.11.2026-21.3.2027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61567C68-6B22-30BC-91A4-BC38FDD38BEE}"/>
              </a:ext>
            </a:extLst>
          </p:cNvPr>
          <p:cNvSpPr txBox="1"/>
          <p:nvPr/>
        </p:nvSpPr>
        <p:spPr>
          <a:xfrm>
            <a:off x="2628851" y="4871244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20 j</a:t>
            </a:r>
            <a:endParaRPr lang="fi-FI"/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D8296F91-43B9-2A50-44A2-636346214991}"/>
              </a:ext>
            </a:extLst>
          </p:cNvPr>
          <p:cNvSpPr txBox="1"/>
          <p:nvPr/>
        </p:nvSpPr>
        <p:spPr>
          <a:xfrm>
            <a:off x="2650676" y="5365289"/>
            <a:ext cx="11762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25 j</a:t>
            </a:r>
            <a:endParaRPr lang="fi-FI" dirty="0"/>
          </a:p>
        </p:txBody>
      </p:sp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AAB31ED8-A685-2E24-4A3B-7799D4F69B5A}"/>
              </a:ext>
            </a:extLst>
          </p:cNvPr>
          <p:cNvCxnSpPr>
            <a:cxnSpLocks/>
          </p:cNvCxnSpPr>
          <p:nvPr/>
        </p:nvCxnSpPr>
        <p:spPr>
          <a:xfrm>
            <a:off x="2625877" y="4305007"/>
            <a:ext cx="2681553" cy="652523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>
            <a:extLst>
              <a:ext uri="{FF2B5EF4-FFF2-40B4-BE49-F238E27FC236}">
                <a16:creationId xmlns:a16="http://schemas.microsoft.com/office/drawing/2014/main" id="{F8132293-A909-3016-C7B8-C97D6E05C336}"/>
              </a:ext>
            </a:extLst>
          </p:cNvPr>
          <p:cNvSpPr txBox="1"/>
          <p:nvPr/>
        </p:nvSpPr>
        <p:spPr>
          <a:xfrm>
            <a:off x="2639542" y="4043495"/>
            <a:ext cx="10895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j.  </a:t>
            </a:r>
            <a:endParaRPr lang="fi-FI" dirty="0"/>
          </a:p>
        </p:txBody>
      </p:sp>
      <p:sp>
        <p:nvSpPr>
          <p:cNvPr id="23" name="Pyöristetty suorakulmio 92">
            <a:extLst>
              <a:ext uri="{FF2B5EF4-FFF2-40B4-BE49-F238E27FC236}">
                <a16:creationId xmlns:a16="http://schemas.microsoft.com/office/drawing/2014/main" id="{8B0A3139-F8E8-648B-07D6-72FC09F72AFB}"/>
              </a:ext>
            </a:extLst>
          </p:cNvPr>
          <p:cNvSpPr/>
          <p:nvPr/>
        </p:nvSpPr>
        <p:spPr>
          <a:xfrm>
            <a:off x="648509" y="5788213"/>
            <a:ext cx="9199426" cy="1348549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325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U18 SARJAT 2026-2027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53036" y="1219171"/>
            <a:ext cx="1855749" cy="892552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63248" y="1249522"/>
            <a:ext cx="165295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12 joukkuetta 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sarja,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5.9.-22.11.2026</a:t>
            </a:r>
            <a:endParaRPr lang="fi-FI" sz="1000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48094" y="3205638"/>
            <a:ext cx="1855749" cy="1227293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1417" y="3215626"/>
            <a:ext cx="183869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Suomi-sarja alkusarja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23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3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17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3 </a:t>
            </a:r>
            <a:r>
              <a:rPr lang="fi-FI" sz="1000" dirty="0" err="1">
                <a:latin typeface="Pepi" panose="02000503000000020004" pitchFamily="2" charset="77"/>
              </a:rPr>
              <a:t>lo.voitt</a:t>
            </a:r>
            <a:r>
              <a:rPr lang="fi-FI" sz="1000" dirty="0">
                <a:latin typeface="Pepi" panose="02000503000000020004" pitchFamily="2" charset="77"/>
              </a:rPr>
              <a:t>. Mestis, 3 </a:t>
            </a:r>
            <a:r>
              <a:rPr lang="fi-FI" sz="1000" dirty="0" err="1">
                <a:latin typeface="Pepi" panose="02000503000000020004" pitchFamily="2" charset="77"/>
              </a:rPr>
              <a:t>viim</a:t>
            </a:r>
            <a:r>
              <a:rPr lang="fi-FI" sz="1000" dirty="0">
                <a:latin typeface="Pepi" panose="02000503000000020004" pitchFamily="2" charset="77"/>
              </a:rPr>
              <a:t> II div</a:t>
            </a:r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5.9.-15.11.2026</a:t>
            </a:r>
            <a:endParaRPr lang="fi-FI" sz="1000" dirty="0"/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7"/>
            <a:ext cx="2231944" cy="103680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7976581" y="1270285"/>
            <a:ext cx="16529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U18 SM-pudotuspelit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puolivälierät, </a:t>
            </a:r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välierät ja loppuottelut </a:t>
            </a:r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paras viidestä</a:t>
            </a:r>
          </a:p>
          <a:p>
            <a:r>
              <a:rPr lang="fi-FI" sz="1000">
                <a:latin typeface="Pepi" panose="02000503000000020004" pitchFamily="2" charset="77"/>
              </a:rPr>
              <a:t>Yksiosainen pronssiottelu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32432" y="2335758"/>
            <a:ext cx="1855749" cy="790986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33674" y="2366216"/>
            <a:ext cx="17765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joukkuetta, 2x sarja,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27.11.2026.-14.3.2027</a:t>
            </a:r>
          </a:p>
          <a:p>
            <a:r>
              <a:rPr lang="fi-FI" sz="1000" dirty="0">
                <a:latin typeface="Pepi" panose="02000503000000020004" pitchFamily="2" charset="77"/>
              </a:rPr>
              <a:t>4 par. </a:t>
            </a:r>
            <a:r>
              <a:rPr lang="fi-FI" sz="1000" dirty="0" err="1">
                <a:latin typeface="Pepi" panose="02000503000000020004" pitchFamily="2" charset="77"/>
              </a:rPr>
              <a:t>yl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kars</a:t>
            </a:r>
            <a:r>
              <a:rPr lang="fi-FI" sz="1000" dirty="0">
                <a:latin typeface="Pepi" panose="02000503000000020004" pitchFamily="2" charset="77"/>
              </a:rPr>
              <a:t>., 2 viim. al. </a:t>
            </a:r>
            <a:r>
              <a:rPr lang="fi-FI" sz="1000" dirty="0" err="1">
                <a:latin typeface="Pepi" panose="02000503000000020004" pitchFamily="2" charset="77"/>
              </a:rPr>
              <a:t>kars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033473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21762" y="1252439"/>
            <a:ext cx="16529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j., 2x sarja 22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27.11.2026.-14.3.2027</a:t>
            </a:r>
          </a:p>
          <a:p>
            <a:r>
              <a:rPr lang="fi-FI" sz="1000" dirty="0">
                <a:latin typeface="Pepi" panose="02000503000000020004" pitchFamily="2" charset="77"/>
              </a:rPr>
              <a:t>8 parasta pudotuspeleihin,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10 parasta SM  </a:t>
            </a:r>
            <a:r>
              <a:rPr lang="fi-FI" sz="1000" dirty="0" err="1">
                <a:latin typeface="Pepi" panose="02000503000000020004" pitchFamily="2" charset="77"/>
              </a:rPr>
              <a:t>alkus</a:t>
            </a:r>
            <a:r>
              <a:rPr lang="fi-FI" sz="1000" dirty="0">
                <a:latin typeface="Pepi" panose="02000503000000020004" pitchFamily="2" charset="77"/>
              </a:rPr>
              <a:t>. 27-28</a:t>
            </a:r>
          </a:p>
          <a:p>
            <a:r>
              <a:rPr lang="fi-FI" sz="1000" dirty="0">
                <a:latin typeface="Pepi" panose="02000503000000020004" pitchFamily="2" charset="77"/>
              </a:rPr>
              <a:t>11.-12.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U18 SM  </a:t>
            </a:r>
            <a:r>
              <a:rPr lang="fi-FI" sz="1000" dirty="0" err="1">
                <a:latin typeface="Pepi" panose="02000503000000020004" pitchFamily="2" charset="77"/>
              </a:rPr>
              <a:t>Kars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40092" y="3193589"/>
            <a:ext cx="1855749" cy="1082883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51741" y="3215626"/>
            <a:ext cx="187390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Suomi-sarja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24 joukkuetta, 3 lohkoa, 2x + vs. sarjat 17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27.11.2026.-14.3.2027</a:t>
            </a:r>
          </a:p>
          <a:p>
            <a:r>
              <a:rPr lang="fi-FI" sz="1000" dirty="0">
                <a:latin typeface="Pepi" panose="02000503000000020004" pitchFamily="2" charset="77"/>
              </a:rPr>
              <a:t>lohkovoittajat U18 Mestis karsintaan, </a:t>
            </a:r>
            <a:r>
              <a:rPr lang="fi-FI" sz="1000" dirty="0" err="1">
                <a:latin typeface="Pepi" panose="02000503000000020004" pitchFamily="2" charset="77"/>
              </a:rPr>
              <a:t>lo</a:t>
            </a:r>
            <a:r>
              <a:rPr lang="fi-FI" sz="1000" dirty="0">
                <a:latin typeface="Pepi" panose="02000503000000020004" pitchFamily="2" charset="77"/>
              </a:rPr>
              <a:t> </a:t>
            </a:r>
            <a:r>
              <a:rPr lang="fi-FI" sz="1000" dirty="0" err="1">
                <a:latin typeface="Pepi" panose="02000503000000020004" pitchFamily="2" charset="77"/>
              </a:rPr>
              <a:t>vikat</a:t>
            </a:r>
            <a:r>
              <a:rPr lang="fi-FI" sz="1000" dirty="0">
                <a:latin typeface="Pepi" panose="02000503000000020004" pitchFamily="2" charset="77"/>
              </a:rPr>
              <a:t> SS karsintaan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uora nuoliyhdysviiva 132">
            <a:extLst>
              <a:ext uri="{FF2B5EF4-FFF2-40B4-BE49-F238E27FC236}">
                <a16:creationId xmlns:a16="http://schemas.microsoft.com/office/drawing/2014/main" id="{8505CC30-097D-B64E-8FF2-6F10367D7D39}"/>
              </a:ext>
            </a:extLst>
          </p:cNvPr>
          <p:cNvCxnSpPr>
            <a:cxnSpLocks/>
          </p:cNvCxnSpPr>
          <p:nvPr/>
        </p:nvCxnSpPr>
        <p:spPr>
          <a:xfrm flipV="1">
            <a:off x="7503171" y="2717377"/>
            <a:ext cx="360685" cy="5531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</p:cNvCxnSpPr>
          <p:nvPr/>
        </p:nvCxnSpPr>
        <p:spPr>
          <a:xfrm flipV="1">
            <a:off x="2708174" y="3828555"/>
            <a:ext cx="2702726" cy="22173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72571" y="1760743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671440" y="1195115"/>
            <a:ext cx="18557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10 parasta alkusarjan joukkuetta SM-sarjaan (4 parasta lähtöpisteet 12-9-6-3)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2661860" y="1766688"/>
            <a:ext cx="15610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/>
              </a:rPr>
              <a:t>2 viim. Mestikseen</a:t>
            </a:r>
          </a:p>
        </p:txBody>
      </p:sp>
      <p:sp>
        <p:nvSpPr>
          <p:cNvPr id="166" name="Tekstiruutu 165">
            <a:extLst>
              <a:ext uri="{FF2B5EF4-FFF2-40B4-BE49-F238E27FC236}">
                <a16:creationId xmlns:a16="http://schemas.microsoft.com/office/drawing/2014/main" id="{D8E6297B-B703-454A-A259-C0C3EC209020}"/>
              </a:ext>
            </a:extLst>
          </p:cNvPr>
          <p:cNvSpPr txBox="1"/>
          <p:nvPr/>
        </p:nvSpPr>
        <p:spPr>
          <a:xfrm>
            <a:off x="2605101" y="2947562"/>
            <a:ext cx="1394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10.-12. Suomi-sarjaan</a:t>
            </a:r>
          </a:p>
          <a:p>
            <a:endParaRPr lang="fi-FI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2604529" y="3881905"/>
            <a:ext cx="664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18 </a:t>
            </a:r>
            <a:r>
              <a:rPr lang="fi-FI" sz="1000" err="1">
                <a:latin typeface="Pepi" panose="02000503000000020004" pitchFamily="2" charset="77"/>
              </a:rPr>
              <a:t>joukk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endParaRPr lang="fi-FI"/>
          </a:p>
        </p:txBody>
      </p:sp>
      <p:cxnSp>
        <p:nvCxnSpPr>
          <p:cNvPr id="42" name="Suora nuoliyhdysviiva 41">
            <a:extLst>
              <a:ext uri="{FF2B5EF4-FFF2-40B4-BE49-F238E27FC236}">
                <a16:creationId xmlns:a16="http://schemas.microsoft.com/office/drawing/2014/main" id="{F10B95F6-0729-4056-9EAB-21A9A99A588F}"/>
              </a:ext>
            </a:extLst>
          </p:cNvPr>
          <p:cNvCxnSpPr>
            <a:cxnSpLocks/>
          </p:cNvCxnSpPr>
          <p:nvPr/>
        </p:nvCxnSpPr>
        <p:spPr>
          <a:xfrm>
            <a:off x="7483506" y="3174523"/>
            <a:ext cx="387782" cy="204695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yöristetty suorakulmio 74">
            <a:extLst>
              <a:ext uri="{FF2B5EF4-FFF2-40B4-BE49-F238E27FC236}">
                <a16:creationId xmlns:a16="http://schemas.microsoft.com/office/drawing/2014/main" id="{9ED9CCBF-BC82-428B-ADA9-DAEA0740754C}"/>
              </a:ext>
            </a:extLst>
          </p:cNvPr>
          <p:cNvSpPr/>
          <p:nvPr/>
        </p:nvSpPr>
        <p:spPr>
          <a:xfrm>
            <a:off x="7976009" y="2374634"/>
            <a:ext cx="2248573" cy="790391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58F93F73-3199-4F32-A7A7-39CD0DDEF1D0}"/>
              </a:ext>
            </a:extLst>
          </p:cNvPr>
          <p:cNvSpPr txBox="1"/>
          <p:nvPr/>
        </p:nvSpPr>
        <p:spPr>
          <a:xfrm>
            <a:off x="7967527" y="2362758"/>
            <a:ext cx="21594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solidFill>
                  <a:schemeClr val="tx1"/>
                </a:solidFill>
                <a:latin typeface="Pepi" panose="02000503000000020004" pitchFamily="2" charset="77"/>
              </a:rPr>
              <a:t>U18 SM-karsintasarja</a:t>
            </a:r>
          </a:p>
          <a:p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U18 SM 2 viim. ja 4 U18 Mestis parasta, 6 joukkueen 2x karsintasarja jonka 2 parasta U18 SM alkusarjaan 27-28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657CAA69-5A4A-44CC-9855-1DC65EBAD238}"/>
              </a:ext>
            </a:extLst>
          </p:cNvPr>
          <p:cNvSpPr txBox="1"/>
          <p:nvPr/>
        </p:nvSpPr>
        <p:spPr>
          <a:xfrm>
            <a:off x="7471121" y="2967225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j.</a:t>
            </a:r>
          </a:p>
          <a:p>
            <a:endParaRPr lang="fi-FI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7B44FB19-6A81-482E-B49F-8C0044FDF593}"/>
              </a:ext>
            </a:extLst>
          </p:cNvPr>
          <p:cNvSpPr txBox="1"/>
          <p:nvPr/>
        </p:nvSpPr>
        <p:spPr>
          <a:xfrm>
            <a:off x="7454310" y="2787639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4 j.</a:t>
            </a:r>
          </a:p>
          <a:p>
            <a:endParaRPr lang="fi-FI"/>
          </a:p>
        </p:txBody>
      </p:sp>
      <p:sp>
        <p:nvSpPr>
          <p:cNvPr id="47" name="Tekstiruutu 46">
            <a:extLst>
              <a:ext uri="{FF2B5EF4-FFF2-40B4-BE49-F238E27FC236}">
                <a16:creationId xmlns:a16="http://schemas.microsoft.com/office/drawing/2014/main" id="{63425D51-5D42-4114-85A5-F975AE4C4A1D}"/>
              </a:ext>
            </a:extLst>
          </p:cNvPr>
          <p:cNvSpPr txBox="1"/>
          <p:nvPr/>
        </p:nvSpPr>
        <p:spPr>
          <a:xfrm>
            <a:off x="7435051" y="1664643"/>
            <a:ext cx="499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8 j.</a:t>
            </a:r>
          </a:p>
          <a:p>
            <a:endParaRPr lang="fi-FI"/>
          </a:p>
        </p:txBody>
      </p:sp>
      <p:cxnSp>
        <p:nvCxnSpPr>
          <p:cNvPr id="51" name="Suora nuoliyhdysviiva 50">
            <a:extLst>
              <a:ext uri="{FF2B5EF4-FFF2-40B4-BE49-F238E27FC236}">
                <a16:creationId xmlns:a16="http://schemas.microsoft.com/office/drawing/2014/main" id="{D213486C-6FC8-4430-B43A-BAFA1C21AD56}"/>
              </a:ext>
            </a:extLst>
          </p:cNvPr>
          <p:cNvCxnSpPr>
            <a:cxnSpLocks/>
          </p:cNvCxnSpPr>
          <p:nvPr/>
        </p:nvCxnSpPr>
        <p:spPr>
          <a:xfrm flipV="1">
            <a:off x="7493955" y="3586516"/>
            <a:ext cx="417797" cy="8561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kstiruutu 51">
            <a:extLst>
              <a:ext uri="{FF2B5EF4-FFF2-40B4-BE49-F238E27FC236}">
                <a16:creationId xmlns:a16="http://schemas.microsoft.com/office/drawing/2014/main" id="{2D1CFF70-CAA2-4CB1-BA61-64B38496AF1C}"/>
              </a:ext>
            </a:extLst>
          </p:cNvPr>
          <p:cNvSpPr txBox="1"/>
          <p:nvPr/>
        </p:nvSpPr>
        <p:spPr>
          <a:xfrm>
            <a:off x="7450748" y="3696405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3 j.</a:t>
            </a:r>
          </a:p>
          <a:p>
            <a:endParaRPr lang="fi-FI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7577F80F-BC03-4F79-9ABF-4EAF733590BF}"/>
              </a:ext>
            </a:extLst>
          </p:cNvPr>
          <p:cNvSpPr txBox="1"/>
          <p:nvPr/>
        </p:nvSpPr>
        <p:spPr>
          <a:xfrm>
            <a:off x="676905" y="2231976"/>
            <a:ext cx="165295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12 joukkuetta 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sarja,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5.9.-22.11.2026</a:t>
            </a:r>
            <a:endParaRPr lang="fi-FI" sz="1000" dirty="0"/>
          </a:p>
        </p:txBody>
      </p:sp>
      <p:sp>
        <p:nvSpPr>
          <p:cNvPr id="38" name="Pyöristetty suorakulmio 19">
            <a:extLst>
              <a:ext uri="{FF2B5EF4-FFF2-40B4-BE49-F238E27FC236}">
                <a16:creationId xmlns:a16="http://schemas.microsoft.com/office/drawing/2014/main" id="{5B218ACD-A472-4EFB-B482-465E9A579D38}"/>
              </a:ext>
            </a:extLst>
          </p:cNvPr>
          <p:cNvSpPr/>
          <p:nvPr/>
        </p:nvSpPr>
        <p:spPr>
          <a:xfrm>
            <a:off x="649433" y="2201625"/>
            <a:ext cx="1855749" cy="925119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1" name="Suora nuoliyhdysviiva 40">
            <a:extLst>
              <a:ext uri="{FF2B5EF4-FFF2-40B4-BE49-F238E27FC236}">
                <a16:creationId xmlns:a16="http://schemas.microsoft.com/office/drawing/2014/main" id="{0988ECB0-9C26-4F76-B572-F6A00FB2AC4C}"/>
              </a:ext>
            </a:extLst>
          </p:cNvPr>
          <p:cNvCxnSpPr>
            <a:cxnSpLocks/>
          </p:cNvCxnSpPr>
          <p:nvPr/>
        </p:nvCxnSpPr>
        <p:spPr>
          <a:xfrm>
            <a:off x="2698093" y="2024217"/>
            <a:ext cx="2659252" cy="53113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uora nuoliyhdysviiva 47">
            <a:extLst>
              <a:ext uri="{FF2B5EF4-FFF2-40B4-BE49-F238E27FC236}">
                <a16:creationId xmlns:a16="http://schemas.microsoft.com/office/drawing/2014/main" id="{04F9E887-C955-4972-BB7A-D967E33564FD}"/>
              </a:ext>
            </a:extLst>
          </p:cNvPr>
          <p:cNvCxnSpPr>
            <a:cxnSpLocks/>
          </p:cNvCxnSpPr>
          <p:nvPr/>
        </p:nvCxnSpPr>
        <p:spPr>
          <a:xfrm flipV="1">
            <a:off x="2711750" y="2111723"/>
            <a:ext cx="2645807" cy="54592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ruutu 48">
            <a:extLst>
              <a:ext uri="{FF2B5EF4-FFF2-40B4-BE49-F238E27FC236}">
                <a16:creationId xmlns:a16="http://schemas.microsoft.com/office/drawing/2014/main" id="{C108F3AE-1666-4F40-9AA6-536BB228844D}"/>
              </a:ext>
            </a:extLst>
          </p:cNvPr>
          <p:cNvSpPr txBox="1"/>
          <p:nvPr/>
        </p:nvSpPr>
        <p:spPr>
          <a:xfrm>
            <a:off x="2640053" y="2168599"/>
            <a:ext cx="869782" cy="79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1.-2. SM-sarjaan</a:t>
            </a:r>
            <a:br>
              <a:rPr lang="fi-FI" sz="907">
                <a:latin typeface="Pepi" panose="02000503000000020004" pitchFamily="2" charset="77"/>
              </a:rPr>
            </a:br>
            <a:endParaRPr lang="fi-FI" sz="907">
              <a:latin typeface="Pepi" panose="02000503000000020004" pitchFamily="2" charset="77"/>
            </a:endParaRPr>
          </a:p>
          <a:p>
            <a:endParaRPr lang="fi-FI" sz="1633"/>
          </a:p>
        </p:txBody>
      </p:sp>
      <p:cxnSp>
        <p:nvCxnSpPr>
          <p:cNvPr id="50" name="Suora nuoliyhdysviiva 49">
            <a:extLst>
              <a:ext uri="{FF2B5EF4-FFF2-40B4-BE49-F238E27FC236}">
                <a16:creationId xmlns:a16="http://schemas.microsoft.com/office/drawing/2014/main" id="{CA8BAF4F-6ECB-4BAC-AF67-C34F0FBDC7A6}"/>
              </a:ext>
            </a:extLst>
          </p:cNvPr>
          <p:cNvCxnSpPr>
            <a:cxnSpLocks/>
          </p:cNvCxnSpPr>
          <p:nvPr/>
        </p:nvCxnSpPr>
        <p:spPr>
          <a:xfrm flipV="1">
            <a:off x="2686286" y="2866118"/>
            <a:ext cx="2689754" cy="7068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>
            <a:extLst>
              <a:ext uri="{FF2B5EF4-FFF2-40B4-BE49-F238E27FC236}">
                <a16:creationId xmlns:a16="http://schemas.microsoft.com/office/drawing/2014/main" id="{9AC39778-AF22-4DE6-B0E5-A8E543CB2CE2}"/>
              </a:ext>
            </a:extLst>
          </p:cNvPr>
          <p:cNvCxnSpPr>
            <a:cxnSpLocks/>
          </p:cNvCxnSpPr>
          <p:nvPr/>
        </p:nvCxnSpPr>
        <p:spPr>
          <a:xfrm>
            <a:off x="2708174" y="3215626"/>
            <a:ext cx="2667866" cy="21631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iruutu 53">
            <a:extLst>
              <a:ext uri="{FF2B5EF4-FFF2-40B4-BE49-F238E27FC236}">
                <a16:creationId xmlns:a16="http://schemas.microsoft.com/office/drawing/2014/main" id="{70AE6D9E-4DB9-424E-B188-3F140500C140}"/>
              </a:ext>
            </a:extLst>
          </p:cNvPr>
          <p:cNvSpPr txBox="1"/>
          <p:nvPr/>
        </p:nvSpPr>
        <p:spPr>
          <a:xfrm>
            <a:off x="2624915" y="2696616"/>
            <a:ext cx="1842667" cy="637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3.-9. Mestikseen</a:t>
            </a:r>
            <a:br>
              <a:rPr lang="fi-FI" sz="907">
                <a:latin typeface="Pepi" panose="02000503000000020004" pitchFamily="2" charset="77"/>
              </a:rPr>
            </a:br>
            <a:endParaRPr lang="fi-FI" sz="907">
              <a:latin typeface="Pepi" panose="02000503000000020004" pitchFamily="2" charset="77"/>
            </a:endParaRPr>
          </a:p>
          <a:p>
            <a:endParaRPr lang="fi-FI" sz="1633"/>
          </a:p>
        </p:txBody>
      </p:sp>
      <p:sp>
        <p:nvSpPr>
          <p:cNvPr id="55" name="Tekstiruutu 54">
            <a:extLst>
              <a:ext uri="{FF2B5EF4-FFF2-40B4-BE49-F238E27FC236}">
                <a16:creationId xmlns:a16="http://schemas.microsoft.com/office/drawing/2014/main" id="{3A314F38-2DD8-41CA-898A-88518D4CCB5D}"/>
              </a:ext>
            </a:extLst>
          </p:cNvPr>
          <p:cNvSpPr txBox="1"/>
          <p:nvPr/>
        </p:nvSpPr>
        <p:spPr>
          <a:xfrm>
            <a:off x="7422235" y="1873219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j.</a:t>
            </a:r>
          </a:p>
          <a:p>
            <a:endParaRPr lang="fi-FI"/>
          </a:p>
        </p:txBody>
      </p:sp>
      <p:cxnSp>
        <p:nvCxnSpPr>
          <p:cNvPr id="56" name="Suora nuoliyhdysviiva 55">
            <a:extLst>
              <a:ext uri="{FF2B5EF4-FFF2-40B4-BE49-F238E27FC236}">
                <a16:creationId xmlns:a16="http://schemas.microsoft.com/office/drawing/2014/main" id="{DF27F0A5-46F4-456E-B582-8C443717EF23}"/>
              </a:ext>
            </a:extLst>
          </p:cNvPr>
          <p:cNvCxnSpPr>
            <a:cxnSpLocks/>
          </p:cNvCxnSpPr>
          <p:nvPr/>
        </p:nvCxnSpPr>
        <p:spPr>
          <a:xfrm>
            <a:off x="7462879" y="2190354"/>
            <a:ext cx="420758" cy="30959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Pyöristetty suorakulmio 74">
            <a:extLst>
              <a:ext uri="{FF2B5EF4-FFF2-40B4-BE49-F238E27FC236}">
                <a16:creationId xmlns:a16="http://schemas.microsoft.com/office/drawing/2014/main" id="{C1471274-A27D-4C55-B941-DDF7784A3D5C}"/>
              </a:ext>
            </a:extLst>
          </p:cNvPr>
          <p:cNvSpPr/>
          <p:nvPr/>
        </p:nvSpPr>
        <p:spPr>
          <a:xfrm>
            <a:off x="7991756" y="3251551"/>
            <a:ext cx="2238920" cy="1022270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33"/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F89F7341-A324-41DC-BE26-A0497EC27B2B}"/>
              </a:ext>
            </a:extLst>
          </p:cNvPr>
          <p:cNvSpPr txBox="1"/>
          <p:nvPr/>
        </p:nvSpPr>
        <p:spPr>
          <a:xfrm>
            <a:off x="7984895" y="3255105"/>
            <a:ext cx="2483381" cy="1294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karsintasarja</a:t>
            </a:r>
          </a:p>
          <a:p>
            <a:r>
              <a:rPr lang="fi-FI" sz="1000" dirty="0">
                <a:latin typeface="Pepi" panose="02000503000000020004" pitchFamily="2" charset="77"/>
              </a:rPr>
              <a:t>U18 Mestiksen 2 viim. ja </a:t>
            </a:r>
          </a:p>
          <a:p>
            <a:r>
              <a:rPr lang="fi-FI" sz="1000" dirty="0">
                <a:latin typeface="Pepi" panose="02000503000000020004" pitchFamily="2" charset="77"/>
              </a:rPr>
              <a:t>U18 Suomi-sarjan lohkovoittajat 3 kpl, yht.</a:t>
            </a:r>
          </a:p>
          <a:p>
            <a:r>
              <a:rPr lang="fi-FI" sz="1000" dirty="0">
                <a:latin typeface="Pepi" panose="02000503000000020004" pitchFamily="2" charset="77"/>
              </a:rPr>
              <a:t>5 joukkueen 2x karsintasarja jonka 2 parasta U18 Mestiksen alkusarjaan  27-28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Pelataan M ikärajasäännöillä</a:t>
            </a:r>
          </a:p>
          <a:p>
            <a:br>
              <a:rPr lang="fi-FI" sz="907" b="1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</p:txBody>
      </p:sp>
      <p:sp>
        <p:nvSpPr>
          <p:cNvPr id="67" name="Pyöristetty suorakulmio 74">
            <a:extLst>
              <a:ext uri="{FF2B5EF4-FFF2-40B4-BE49-F238E27FC236}">
                <a16:creationId xmlns:a16="http://schemas.microsoft.com/office/drawing/2014/main" id="{11C43456-33A9-47EB-A847-E47216CBB57E}"/>
              </a:ext>
            </a:extLst>
          </p:cNvPr>
          <p:cNvSpPr/>
          <p:nvPr/>
        </p:nvSpPr>
        <p:spPr>
          <a:xfrm>
            <a:off x="7976400" y="5459390"/>
            <a:ext cx="2231944" cy="864084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800">
              <a:latin typeface="Pepi" panose="02000503000000020004" pitchFamily="2" charset="77"/>
            </a:endParaRPr>
          </a:p>
        </p:txBody>
      </p:sp>
      <p:sp>
        <p:nvSpPr>
          <p:cNvPr id="68" name="Tekstiruutu 67">
            <a:extLst>
              <a:ext uri="{FF2B5EF4-FFF2-40B4-BE49-F238E27FC236}">
                <a16:creationId xmlns:a16="http://schemas.microsoft.com/office/drawing/2014/main" id="{88907A9E-C031-44BF-AAED-533B201A4534}"/>
              </a:ext>
            </a:extLst>
          </p:cNvPr>
          <p:cNvSpPr txBox="1"/>
          <p:nvPr/>
        </p:nvSpPr>
        <p:spPr>
          <a:xfrm>
            <a:off x="7984895" y="5456579"/>
            <a:ext cx="2041035" cy="774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III div mitalipelit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3.-4.4.2027</a:t>
            </a:r>
          </a:p>
          <a:p>
            <a:endParaRPr lang="fi-FI" sz="1432" dirty="0"/>
          </a:p>
        </p:txBody>
      </p:sp>
      <p:cxnSp>
        <p:nvCxnSpPr>
          <p:cNvPr id="59" name="Suora nuoliyhdysviiva 58">
            <a:extLst>
              <a:ext uri="{FF2B5EF4-FFF2-40B4-BE49-F238E27FC236}">
                <a16:creationId xmlns:a16="http://schemas.microsoft.com/office/drawing/2014/main" id="{CD3099FC-C6E2-4B3F-BECA-D90A4B05EE0F}"/>
              </a:ext>
            </a:extLst>
          </p:cNvPr>
          <p:cNvCxnSpPr>
            <a:cxnSpLocks/>
          </p:cNvCxnSpPr>
          <p:nvPr/>
        </p:nvCxnSpPr>
        <p:spPr>
          <a:xfrm flipV="1">
            <a:off x="2708174" y="3060856"/>
            <a:ext cx="2690421" cy="431553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kstiruutu 61">
            <a:extLst>
              <a:ext uri="{FF2B5EF4-FFF2-40B4-BE49-F238E27FC236}">
                <a16:creationId xmlns:a16="http://schemas.microsoft.com/office/drawing/2014/main" id="{A4ECEB53-20D6-434E-94E1-537E66F44362}"/>
              </a:ext>
            </a:extLst>
          </p:cNvPr>
          <p:cNvSpPr txBox="1"/>
          <p:nvPr/>
        </p:nvSpPr>
        <p:spPr>
          <a:xfrm>
            <a:off x="2587161" y="3525332"/>
            <a:ext cx="64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 3 </a:t>
            </a:r>
            <a:r>
              <a:rPr lang="fi-FI" sz="1000" err="1">
                <a:latin typeface="Pepi" panose="02000503000000020004" pitchFamily="2" charset="77"/>
              </a:rPr>
              <a:t>joukk</a:t>
            </a: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2" name="Pyöristetty suorakulmio 72">
            <a:extLst>
              <a:ext uri="{FF2B5EF4-FFF2-40B4-BE49-F238E27FC236}">
                <a16:creationId xmlns:a16="http://schemas.microsoft.com/office/drawing/2014/main" id="{F8E1361E-D9E1-E4B9-2709-F15115DE0DC5}"/>
              </a:ext>
            </a:extLst>
          </p:cNvPr>
          <p:cNvSpPr/>
          <p:nvPr/>
        </p:nvSpPr>
        <p:spPr>
          <a:xfrm>
            <a:off x="659139" y="4549947"/>
            <a:ext cx="1855749" cy="110436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BBDCDDC-A1AA-DFFA-46C7-5C0154717FDE}"/>
              </a:ext>
            </a:extLst>
          </p:cNvPr>
          <p:cNvSpPr txBox="1"/>
          <p:nvPr/>
        </p:nvSpPr>
        <p:spPr>
          <a:xfrm>
            <a:off x="686826" y="4594297"/>
            <a:ext cx="17848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II-div. alkusarja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60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7 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10-12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12.9.-15.11.2026</a:t>
            </a:r>
            <a:endParaRPr lang="fi-FI" sz="1000" dirty="0"/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cxnSp>
        <p:nvCxnSpPr>
          <p:cNvPr id="31" name="Suora nuoliyhdysviiva 30">
            <a:extLst>
              <a:ext uri="{FF2B5EF4-FFF2-40B4-BE49-F238E27FC236}">
                <a16:creationId xmlns:a16="http://schemas.microsoft.com/office/drawing/2014/main" id="{463B808F-6147-3EE4-4BB0-22B68FB69E03}"/>
              </a:ext>
            </a:extLst>
          </p:cNvPr>
          <p:cNvCxnSpPr>
            <a:cxnSpLocks/>
          </p:cNvCxnSpPr>
          <p:nvPr/>
        </p:nvCxnSpPr>
        <p:spPr>
          <a:xfrm flipV="1">
            <a:off x="7503693" y="4753670"/>
            <a:ext cx="379944" cy="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iruutu 32">
            <a:extLst>
              <a:ext uri="{FF2B5EF4-FFF2-40B4-BE49-F238E27FC236}">
                <a16:creationId xmlns:a16="http://schemas.microsoft.com/office/drawing/2014/main" id="{3F6E341E-6BA7-A760-7AF1-CCDD6E37E74A}"/>
              </a:ext>
            </a:extLst>
          </p:cNvPr>
          <p:cNvSpPr txBox="1"/>
          <p:nvPr/>
        </p:nvSpPr>
        <p:spPr>
          <a:xfrm>
            <a:off x="7462879" y="4853255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6 j.</a:t>
            </a:r>
          </a:p>
          <a:p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7DCD1C7-8988-F389-1F95-B1080105F860}"/>
              </a:ext>
            </a:extLst>
          </p:cNvPr>
          <p:cNvSpPr txBox="1"/>
          <p:nvPr/>
        </p:nvSpPr>
        <p:spPr>
          <a:xfrm>
            <a:off x="5591872" y="4353366"/>
            <a:ext cx="16529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II divisioona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41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5 lohkoa, n. 16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27.11.2026.-14.3.2027</a:t>
            </a:r>
          </a:p>
          <a:p>
            <a:r>
              <a:rPr lang="fi-FI" sz="1000" dirty="0" err="1">
                <a:latin typeface="Pepi" panose="02000503000000020004" pitchFamily="2" charset="77"/>
              </a:rPr>
              <a:t>Lohkovoitt</a:t>
            </a:r>
            <a:r>
              <a:rPr lang="fi-FI" sz="1000" dirty="0">
                <a:latin typeface="Pepi" panose="02000503000000020004" pitchFamily="2" charset="77"/>
              </a:rPr>
              <a:t>. + paras 2.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Suomi-sarjakarsintaan</a:t>
            </a:r>
            <a:br>
              <a:rPr lang="fi-FI" sz="1000" dirty="0">
                <a:latin typeface="Pepi" panose="02000503000000020004" pitchFamily="2" charset="77"/>
              </a:rPr>
            </a:b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11" name="Pyöristetty suorakulmio 90">
            <a:extLst>
              <a:ext uri="{FF2B5EF4-FFF2-40B4-BE49-F238E27FC236}">
                <a16:creationId xmlns:a16="http://schemas.microsoft.com/office/drawing/2014/main" id="{88A01879-D6EC-9F3A-02B7-F0718DBC49DE}"/>
              </a:ext>
            </a:extLst>
          </p:cNvPr>
          <p:cNvSpPr/>
          <p:nvPr/>
        </p:nvSpPr>
        <p:spPr>
          <a:xfrm>
            <a:off x="5551742" y="4339936"/>
            <a:ext cx="1855749" cy="1036539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yöristetty suorakulmio 74">
            <a:extLst>
              <a:ext uri="{FF2B5EF4-FFF2-40B4-BE49-F238E27FC236}">
                <a16:creationId xmlns:a16="http://schemas.microsoft.com/office/drawing/2014/main" id="{382AC7BC-D31F-DAF4-0EB8-A67518C54EC4}"/>
              </a:ext>
            </a:extLst>
          </p:cNvPr>
          <p:cNvSpPr/>
          <p:nvPr/>
        </p:nvSpPr>
        <p:spPr>
          <a:xfrm>
            <a:off x="7984323" y="4366081"/>
            <a:ext cx="2231944" cy="833163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00" b="1" dirty="0">
                <a:solidFill>
                  <a:schemeClr val="tx1"/>
                </a:solidFill>
                <a:latin typeface="Pepi" panose="02000503000000020004" pitchFamily="2" charset="77"/>
              </a:rPr>
              <a:t>U18 Suomi-sarja karsintasarja</a:t>
            </a:r>
          </a:p>
          <a:p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U18SS </a:t>
            </a:r>
            <a:r>
              <a:rPr lang="fi-FI" sz="1000" dirty="0" err="1">
                <a:solidFill>
                  <a:schemeClr val="tx1"/>
                </a:solidFill>
                <a:latin typeface="Pepi" panose="02000503000000020004" pitchFamily="2" charset="77"/>
              </a:rPr>
              <a:t>lo</a:t>
            </a: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 </a:t>
            </a:r>
            <a:r>
              <a:rPr lang="fi-FI" sz="1000" dirty="0" err="1">
                <a:solidFill>
                  <a:schemeClr val="tx1"/>
                </a:solidFill>
                <a:latin typeface="Pepi" panose="02000503000000020004" pitchFamily="2" charset="77"/>
              </a:rPr>
              <a:t>vikat</a:t>
            </a: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 + U18 IID </a:t>
            </a:r>
            <a:r>
              <a:rPr lang="fi-FI" sz="1000" dirty="0" err="1">
                <a:solidFill>
                  <a:schemeClr val="tx1"/>
                </a:solidFill>
                <a:latin typeface="Pepi" panose="02000503000000020004" pitchFamily="2" charset="77"/>
              </a:rPr>
              <a:t>lo</a:t>
            </a: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 </a:t>
            </a:r>
            <a:r>
              <a:rPr lang="fi-FI" sz="1000" dirty="0" err="1">
                <a:solidFill>
                  <a:schemeClr val="tx1"/>
                </a:solidFill>
                <a:latin typeface="Pepi" panose="02000503000000020004" pitchFamily="2" charset="77"/>
              </a:rPr>
              <a:t>voitt</a:t>
            </a: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. + Paras 2. </a:t>
            </a:r>
            <a:r>
              <a:rPr lang="fi-FI" sz="1000" dirty="0" err="1">
                <a:solidFill>
                  <a:schemeClr val="tx1"/>
                </a:solidFill>
                <a:latin typeface="Pepi" panose="02000503000000020004" pitchFamily="2" charset="77"/>
              </a:rPr>
              <a:t>sij</a:t>
            </a: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., 5 alueellista karsintaa, voittajat SS</a:t>
            </a:r>
          </a:p>
          <a:p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27.3.– 4.4.2027</a:t>
            </a:r>
          </a:p>
        </p:txBody>
      </p:sp>
      <p:cxnSp>
        <p:nvCxnSpPr>
          <p:cNvPr id="6" name="Suora nuoliyhdysviiva 5">
            <a:extLst>
              <a:ext uri="{FF2B5EF4-FFF2-40B4-BE49-F238E27FC236}">
                <a16:creationId xmlns:a16="http://schemas.microsoft.com/office/drawing/2014/main" id="{5E831245-1914-A809-684E-1464049189D6}"/>
              </a:ext>
            </a:extLst>
          </p:cNvPr>
          <p:cNvCxnSpPr>
            <a:cxnSpLocks/>
          </p:cNvCxnSpPr>
          <p:nvPr/>
        </p:nvCxnSpPr>
        <p:spPr>
          <a:xfrm>
            <a:off x="2673598" y="5100020"/>
            <a:ext cx="2702442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ruutu 12">
            <a:extLst>
              <a:ext uri="{FF2B5EF4-FFF2-40B4-BE49-F238E27FC236}">
                <a16:creationId xmlns:a16="http://schemas.microsoft.com/office/drawing/2014/main" id="{EA170DD7-ECE1-E78F-B360-3E653A55BCF9}"/>
              </a:ext>
            </a:extLst>
          </p:cNvPr>
          <p:cNvSpPr txBox="1"/>
          <p:nvPr/>
        </p:nvSpPr>
        <p:spPr>
          <a:xfrm>
            <a:off x="2556844" y="5167242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 xx </a:t>
            </a:r>
            <a:r>
              <a:rPr lang="fi-FI" sz="1000" err="1">
                <a:latin typeface="Pepi" panose="02000503000000020004" pitchFamily="2" charset="77"/>
              </a:rPr>
              <a:t>joukk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endParaRPr lang="fi-FI"/>
          </a:p>
        </p:txBody>
      </p:sp>
      <p:sp>
        <p:nvSpPr>
          <p:cNvPr id="15" name="Pyöristetty suorakulmio 90">
            <a:extLst>
              <a:ext uri="{FF2B5EF4-FFF2-40B4-BE49-F238E27FC236}">
                <a16:creationId xmlns:a16="http://schemas.microsoft.com/office/drawing/2014/main" id="{ABAB5E37-A752-A90B-686E-4E5A9310E988}"/>
              </a:ext>
            </a:extLst>
          </p:cNvPr>
          <p:cNvSpPr/>
          <p:nvPr/>
        </p:nvSpPr>
        <p:spPr>
          <a:xfrm>
            <a:off x="5560819" y="5463063"/>
            <a:ext cx="1855749" cy="1067523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EB451414-A732-A134-FFC9-260C8A47CB9D}"/>
              </a:ext>
            </a:extLst>
          </p:cNvPr>
          <p:cNvSpPr txBox="1"/>
          <p:nvPr/>
        </p:nvSpPr>
        <p:spPr>
          <a:xfrm>
            <a:off x="2575001" y="5541360"/>
            <a:ext cx="165295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 xx  </a:t>
            </a:r>
            <a:r>
              <a:rPr lang="fi-FI" sz="1000" err="1">
                <a:latin typeface="Pepi" panose="02000503000000020004" pitchFamily="2" charset="77"/>
              </a:rPr>
              <a:t>joukk</a:t>
            </a:r>
            <a:r>
              <a:rPr lang="fi-FI" sz="1000">
                <a:latin typeface="Pepi" panose="02000503000000020004" pitchFamily="2" charset="77"/>
              </a:rPr>
              <a:t>. </a:t>
            </a:r>
          </a:p>
          <a:p>
            <a:r>
              <a:rPr lang="fi-FI" sz="1000">
                <a:latin typeface="Pepi" panose="02000503000000020004" pitchFamily="2" charset="77"/>
              </a:rPr>
              <a:t>vain ET/HÄ/LR</a:t>
            </a:r>
          </a:p>
          <a:p>
            <a:endParaRPr lang="fi-FI"/>
          </a:p>
        </p:txBody>
      </p:sp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75DF459F-78A4-09FB-B15D-B30345CF2A10}"/>
              </a:ext>
            </a:extLst>
          </p:cNvPr>
          <p:cNvCxnSpPr>
            <a:cxnSpLocks/>
          </p:cNvCxnSpPr>
          <p:nvPr/>
        </p:nvCxnSpPr>
        <p:spPr>
          <a:xfrm>
            <a:off x="2698093" y="5494050"/>
            <a:ext cx="2744674" cy="276362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kstiruutu 21">
            <a:extLst>
              <a:ext uri="{FF2B5EF4-FFF2-40B4-BE49-F238E27FC236}">
                <a16:creationId xmlns:a16="http://schemas.microsoft.com/office/drawing/2014/main" id="{F39557D4-A7EB-371F-92B3-E3BCC413BAAD}"/>
              </a:ext>
            </a:extLst>
          </p:cNvPr>
          <p:cNvSpPr txBox="1"/>
          <p:nvPr/>
        </p:nvSpPr>
        <p:spPr>
          <a:xfrm>
            <a:off x="5600367" y="5461368"/>
            <a:ext cx="16529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III divisioona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22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 lohkoa, n. 16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27.11.2026.-21.3.2027</a:t>
            </a:r>
          </a:p>
          <a:p>
            <a:r>
              <a:rPr lang="fi-FI" sz="1000" dirty="0" err="1">
                <a:latin typeface="Pepi" panose="02000503000000020004" pitchFamily="2" charset="77"/>
              </a:rPr>
              <a:t>Lohkovoitt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Loppuott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Lohko 2.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 </a:t>
            </a:r>
            <a:r>
              <a:rPr lang="fi-FI" sz="1000" dirty="0" err="1">
                <a:latin typeface="Pepi" panose="02000503000000020004" pitchFamily="2" charset="77"/>
              </a:rPr>
              <a:t>pronssiott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  <a:br>
              <a:rPr lang="fi-FI" sz="1000" dirty="0">
                <a:latin typeface="Pepi" panose="02000503000000020004" pitchFamily="2" charset="77"/>
              </a:rPr>
            </a:b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35" name="Suora nuoliyhdysviiva 34">
            <a:extLst>
              <a:ext uri="{FF2B5EF4-FFF2-40B4-BE49-F238E27FC236}">
                <a16:creationId xmlns:a16="http://schemas.microsoft.com/office/drawing/2014/main" id="{7461E6F9-F058-F92F-98D1-4B95DB5FBF1C}"/>
              </a:ext>
            </a:extLst>
          </p:cNvPr>
          <p:cNvCxnSpPr>
            <a:cxnSpLocks/>
          </p:cNvCxnSpPr>
          <p:nvPr/>
        </p:nvCxnSpPr>
        <p:spPr>
          <a:xfrm>
            <a:off x="7453282" y="4199842"/>
            <a:ext cx="430355" cy="307048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iruutu 38">
            <a:extLst>
              <a:ext uri="{FF2B5EF4-FFF2-40B4-BE49-F238E27FC236}">
                <a16:creationId xmlns:a16="http://schemas.microsoft.com/office/drawing/2014/main" id="{E11CEDEF-2EA9-1FE4-E5E9-B119F9600A25}"/>
              </a:ext>
            </a:extLst>
          </p:cNvPr>
          <p:cNvSpPr txBox="1"/>
          <p:nvPr/>
        </p:nvSpPr>
        <p:spPr>
          <a:xfrm>
            <a:off x="7443016" y="3958015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3 j.</a:t>
            </a:r>
          </a:p>
          <a:p>
            <a:endParaRPr lang="fi-FI"/>
          </a:p>
        </p:txBody>
      </p:sp>
      <p:cxnSp>
        <p:nvCxnSpPr>
          <p:cNvPr id="3" name="Suora nuoliyhdysviiva 2">
            <a:extLst>
              <a:ext uri="{FF2B5EF4-FFF2-40B4-BE49-F238E27FC236}">
                <a16:creationId xmlns:a16="http://schemas.microsoft.com/office/drawing/2014/main" id="{F3AD3A82-F9CF-C7E8-F29D-74F3D45E3CE2}"/>
              </a:ext>
            </a:extLst>
          </p:cNvPr>
          <p:cNvCxnSpPr>
            <a:cxnSpLocks/>
          </p:cNvCxnSpPr>
          <p:nvPr/>
        </p:nvCxnSpPr>
        <p:spPr>
          <a:xfrm flipV="1">
            <a:off x="7487425" y="5731827"/>
            <a:ext cx="379944" cy="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D4E97088-42F0-6B24-7BB8-AE660F6B233E}"/>
              </a:ext>
            </a:extLst>
          </p:cNvPr>
          <p:cNvCxnSpPr>
            <a:cxnSpLocks/>
          </p:cNvCxnSpPr>
          <p:nvPr/>
        </p:nvCxnSpPr>
        <p:spPr>
          <a:xfrm>
            <a:off x="2708174" y="4207301"/>
            <a:ext cx="2667866" cy="454875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iruutu 8">
            <a:extLst>
              <a:ext uri="{FF2B5EF4-FFF2-40B4-BE49-F238E27FC236}">
                <a16:creationId xmlns:a16="http://schemas.microsoft.com/office/drawing/2014/main" id="{B15143D6-1C5F-B49B-7CF6-D19154CAEEEC}"/>
              </a:ext>
            </a:extLst>
          </p:cNvPr>
          <p:cNvSpPr txBox="1"/>
          <p:nvPr/>
        </p:nvSpPr>
        <p:spPr>
          <a:xfrm>
            <a:off x="2572408" y="4284060"/>
            <a:ext cx="64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 2 </a:t>
            </a:r>
            <a:r>
              <a:rPr lang="fi-FI" sz="1000" dirty="0" err="1">
                <a:latin typeface="Pepi" panose="02000503000000020004" pitchFamily="2" charset="77"/>
              </a:rPr>
              <a:t>joukk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2" name="Suora nuoliyhdysviiva 11">
            <a:extLst>
              <a:ext uri="{FF2B5EF4-FFF2-40B4-BE49-F238E27FC236}">
                <a16:creationId xmlns:a16="http://schemas.microsoft.com/office/drawing/2014/main" id="{6CA0DFAF-CF8A-7571-1D54-6D4E1EF2F4D6}"/>
              </a:ext>
            </a:extLst>
          </p:cNvPr>
          <p:cNvCxnSpPr>
            <a:cxnSpLocks/>
          </p:cNvCxnSpPr>
          <p:nvPr/>
        </p:nvCxnSpPr>
        <p:spPr>
          <a:xfrm flipV="1">
            <a:off x="2708174" y="4137735"/>
            <a:ext cx="2721033" cy="514958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kstiruutu 35">
            <a:extLst>
              <a:ext uri="{FF2B5EF4-FFF2-40B4-BE49-F238E27FC236}">
                <a16:creationId xmlns:a16="http://schemas.microsoft.com/office/drawing/2014/main" id="{E5000D57-A347-05CE-9B54-64842EB393D6}"/>
              </a:ext>
            </a:extLst>
          </p:cNvPr>
          <p:cNvSpPr txBox="1"/>
          <p:nvPr/>
        </p:nvSpPr>
        <p:spPr>
          <a:xfrm>
            <a:off x="2594256" y="4678090"/>
            <a:ext cx="64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 3 </a:t>
            </a:r>
            <a:r>
              <a:rPr lang="fi-FI" sz="1000" err="1">
                <a:latin typeface="Pepi" panose="02000503000000020004" pitchFamily="2" charset="77"/>
              </a:rPr>
              <a:t>joukk</a:t>
            </a: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5282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U20 </a:t>
            </a:r>
            <a:r>
              <a:rPr lang="fi-FI" sz="3500" b="1">
                <a:solidFill>
                  <a:srgbClr val="002E6D"/>
                </a:solidFill>
                <a:latin typeface="Pepi" panose="02000503000000020004" pitchFamily="2" charset="77"/>
              </a:rPr>
              <a:t>SARJAT 2026-2027</a:t>
            </a:r>
            <a:endParaRPr lang="fi-FI" sz="3500" b="1" dirty="0">
              <a:solidFill>
                <a:srgbClr val="002E6D"/>
              </a:solidFill>
              <a:latin typeface="Pepi" panose="02000503000000020004" pitchFamily="2" charset="77"/>
            </a:endParaRP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7"/>
            <a:ext cx="1855749" cy="1925163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65823" y="1286684"/>
            <a:ext cx="165295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SM-sarja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18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 + 3x 6j 2x </a:t>
            </a:r>
            <a:r>
              <a:rPr lang="fi-FI" sz="1000" dirty="0" err="1">
                <a:latin typeface="Pepi" panose="02000503000000020004" pitchFamily="2" charset="77"/>
              </a:rPr>
              <a:t>vs</a:t>
            </a:r>
            <a:r>
              <a:rPr lang="fi-FI" sz="1000" dirty="0">
                <a:latin typeface="Pepi" panose="02000503000000020004" pitchFamily="2" charset="77"/>
              </a:rPr>
              <a:t> , yht. 44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4.9.2026-6.3.2027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parasta pudotuspeleihin, viimeinen karsintaan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38547" y="3308054"/>
            <a:ext cx="1855749" cy="130808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58035" y="3349230"/>
            <a:ext cx="18138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14 joukkuetta, 3x sarja = 39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4.9.2026-6.3.2027</a:t>
            </a:r>
          </a:p>
          <a:p>
            <a:r>
              <a:rPr lang="fi-FI" sz="1000" dirty="0">
                <a:latin typeface="Pepi" panose="02000503000000020004"/>
              </a:rPr>
              <a:t>8 parasta </a:t>
            </a:r>
            <a:r>
              <a:rPr lang="fi-FI" sz="1000" dirty="0" err="1">
                <a:latin typeface="Pepi" panose="02000503000000020004"/>
              </a:rPr>
              <a:t>playoff</a:t>
            </a:r>
            <a:endParaRPr lang="fi-FI" sz="1000" dirty="0">
              <a:latin typeface="Pepi" panose="02000503000000020004"/>
            </a:endParaRPr>
          </a:p>
          <a:p>
            <a:r>
              <a:rPr lang="fi-FI" sz="1000" dirty="0">
                <a:latin typeface="Pepi" panose="02000503000000020004"/>
              </a:rPr>
              <a:t>2 viimeistä karsintaan</a:t>
            </a:r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7"/>
            <a:ext cx="1855749" cy="1347744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7972323" y="1272151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SM-sarja, </a:t>
            </a:r>
            <a:br>
              <a:rPr lang="fi-FI" sz="1000" b="1" dirty="0">
                <a:latin typeface="Pepi" panose="02000503000000020004" pitchFamily="2" charset="77"/>
              </a:rPr>
            </a:br>
            <a:r>
              <a:rPr lang="fi-FI" sz="1000" b="1" dirty="0">
                <a:latin typeface="Pepi" panose="02000503000000020004" pitchFamily="2" charset="77"/>
              </a:rPr>
              <a:t>pudotuspelit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Vk-kierros 5.-12., 6.-11., 7.-10., 8.-9., paras kolmesta puolivälierät, välierät ja </a:t>
            </a:r>
          </a:p>
          <a:p>
            <a:r>
              <a:rPr lang="fi-FI" sz="1000" dirty="0">
                <a:latin typeface="Pepi" panose="02000503000000020004" pitchFamily="2" charset="77"/>
              </a:rPr>
              <a:t>loppuottelut paras viidestä. </a:t>
            </a:r>
          </a:p>
          <a:p>
            <a:r>
              <a:rPr lang="fi-FI" sz="1000" dirty="0">
                <a:latin typeface="Pepi" panose="02000503000000020004" pitchFamily="2" charset="77"/>
              </a:rPr>
              <a:t>Yksiosainen pronssiottelu.</a:t>
            </a:r>
          </a:p>
        </p:txBody>
      </p: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  <a:stCxn id="161" idx="1"/>
          </p:cNvCxnSpPr>
          <p:nvPr/>
        </p:nvCxnSpPr>
        <p:spPr>
          <a:xfrm>
            <a:off x="2717091" y="1587393"/>
            <a:ext cx="4934011" cy="2418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717091" y="1325783"/>
            <a:ext cx="1854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12 j. pudotuspeleihin</a:t>
            </a:r>
          </a:p>
          <a:p>
            <a:endParaRPr lang="fi-FI"/>
          </a:p>
        </p:txBody>
      </p:sp>
      <p:sp>
        <p:nvSpPr>
          <p:cNvPr id="31" name="Pyöristetty suorakulmio 74">
            <a:extLst>
              <a:ext uri="{FF2B5EF4-FFF2-40B4-BE49-F238E27FC236}">
                <a16:creationId xmlns:a16="http://schemas.microsoft.com/office/drawing/2014/main" id="{DB3166E1-B7EE-42BC-80B8-EF678DD0F368}"/>
              </a:ext>
            </a:extLst>
          </p:cNvPr>
          <p:cNvSpPr/>
          <p:nvPr/>
        </p:nvSpPr>
        <p:spPr>
          <a:xfrm>
            <a:off x="7988176" y="2748450"/>
            <a:ext cx="1855749" cy="75842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41B79DCE-61AD-42EF-B560-13319CC7D427}"/>
              </a:ext>
            </a:extLst>
          </p:cNvPr>
          <p:cNvSpPr txBox="1"/>
          <p:nvPr/>
        </p:nvSpPr>
        <p:spPr>
          <a:xfrm>
            <a:off x="7983581" y="2781589"/>
            <a:ext cx="185574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SM-karsintaottelut 1</a:t>
            </a:r>
          </a:p>
          <a:p>
            <a:r>
              <a:rPr lang="fi-FI" sz="1000" dirty="0">
                <a:latin typeface="Pepi" panose="02000503000000020004" pitchFamily="2" charset="77"/>
              </a:rPr>
              <a:t>U20 SM 18.  - U20 M 1. paras viidestä, voittaja U20 SM kaudelle 27-28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54" name="Tekstiruutu 53">
            <a:extLst>
              <a:ext uri="{FF2B5EF4-FFF2-40B4-BE49-F238E27FC236}">
                <a16:creationId xmlns:a16="http://schemas.microsoft.com/office/drawing/2014/main" id="{DE8AF6ED-CD48-47E5-A014-3D902B62F952}"/>
              </a:ext>
            </a:extLst>
          </p:cNvPr>
          <p:cNvSpPr txBox="1"/>
          <p:nvPr/>
        </p:nvSpPr>
        <p:spPr>
          <a:xfrm>
            <a:off x="2675015" y="2299921"/>
            <a:ext cx="10924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18. joukkue</a:t>
            </a:r>
          </a:p>
        </p:txBody>
      </p:sp>
      <p:sp>
        <p:nvSpPr>
          <p:cNvPr id="63" name="Tekstiruutu 62">
            <a:extLst>
              <a:ext uri="{FF2B5EF4-FFF2-40B4-BE49-F238E27FC236}">
                <a16:creationId xmlns:a16="http://schemas.microsoft.com/office/drawing/2014/main" id="{E4366709-FE26-46EE-B80B-BDBE2AFC150C}"/>
              </a:ext>
            </a:extLst>
          </p:cNvPr>
          <p:cNvSpPr txBox="1"/>
          <p:nvPr/>
        </p:nvSpPr>
        <p:spPr>
          <a:xfrm>
            <a:off x="2706460" y="3768527"/>
            <a:ext cx="643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1.-8. </a:t>
            </a:r>
            <a:r>
              <a:rPr lang="fi-FI" sz="1000" err="1">
                <a:latin typeface="Pepi" panose="02000503000000020004" pitchFamily="2" charset="77"/>
              </a:rPr>
              <a:t>sij</a:t>
            </a:r>
            <a:r>
              <a:rPr lang="fi-FI" sz="1000">
                <a:latin typeface="Pepi" panose="02000503000000020004" pitchFamily="2" charset="77"/>
              </a:rPr>
              <a:t>.</a:t>
            </a:r>
          </a:p>
          <a:p>
            <a:endParaRPr lang="fi-FI"/>
          </a:p>
        </p:txBody>
      </p:sp>
      <p:sp>
        <p:nvSpPr>
          <p:cNvPr id="3" name="Pyöristetty suorakulmio 72">
            <a:extLst>
              <a:ext uri="{FF2B5EF4-FFF2-40B4-BE49-F238E27FC236}">
                <a16:creationId xmlns:a16="http://schemas.microsoft.com/office/drawing/2014/main" id="{371E7002-8AED-93A7-2DD5-620FAEE3A96B}"/>
              </a:ext>
            </a:extLst>
          </p:cNvPr>
          <p:cNvSpPr/>
          <p:nvPr/>
        </p:nvSpPr>
        <p:spPr>
          <a:xfrm>
            <a:off x="638547" y="4760071"/>
            <a:ext cx="1855749" cy="1182712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03AE87E9-F793-3110-63E3-27BB51D074F0}"/>
              </a:ext>
            </a:extLst>
          </p:cNvPr>
          <p:cNvSpPr txBox="1"/>
          <p:nvPr/>
        </p:nvSpPr>
        <p:spPr>
          <a:xfrm>
            <a:off x="673964" y="4785243"/>
            <a:ext cx="17456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Suomi-sarjan karsinta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xx joukkuetta, n. 5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10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 N. 2/</a:t>
            </a:r>
            <a:r>
              <a:rPr lang="fi-FI" sz="1000" dirty="0" err="1">
                <a:latin typeface="Pepi" panose="02000503000000020004" pitchFamily="2" charset="77"/>
              </a:rPr>
              <a:t>lo</a:t>
            </a:r>
            <a:r>
              <a:rPr lang="fi-FI" sz="1000" dirty="0">
                <a:latin typeface="Pepi" panose="02000503000000020004" pitchFamily="2" charset="77"/>
              </a:rPr>
              <a:t> SS</a:t>
            </a:r>
          </a:p>
          <a:p>
            <a:r>
              <a:rPr lang="fi-FI" sz="1000" dirty="0">
                <a:latin typeface="Pepi" panose="02000503000000020004" pitchFamily="2" charset="77"/>
              </a:rPr>
              <a:t>19.9.2026-15.11.2026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24FAA956-E7FC-9BA6-DE8C-F5BDCFAB5CEF}"/>
              </a:ext>
            </a:extLst>
          </p:cNvPr>
          <p:cNvSpPr txBox="1"/>
          <p:nvPr/>
        </p:nvSpPr>
        <p:spPr>
          <a:xfrm>
            <a:off x="6871942" y="5325927"/>
            <a:ext cx="745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 j.</a:t>
            </a:r>
          </a:p>
          <a:p>
            <a:endParaRPr lang="fi-FI" dirty="0"/>
          </a:p>
        </p:txBody>
      </p:sp>
      <p:sp>
        <p:nvSpPr>
          <p:cNvPr id="15" name="Pyöristetty suorakulmio 74">
            <a:extLst>
              <a:ext uri="{FF2B5EF4-FFF2-40B4-BE49-F238E27FC236}">
                <a16:creationId xmlns:a16="http://schemas.microsoft.com/office/drawing/2014/main" id="{FF5ECEF0-BD8E-9321-A067-710D7B753BEF}"/>
              </a:ext>
            </a:extLst>
          </p:cNvPr>
          <p:cNvSpPr/>
          <p:nvPr/>
        </p:nvSpPr>
        <p:spPr>
          <a:xfrm>
            <a:off x="8020774" y="3839716"/>
            <a:ext cx="1855749" cy="1928744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81E9AEC7-2BB3-3E1B-93DD-4E04A90CF553}"/>
              </a:ext>
            </a:extLst>
          </p:cNvPr>
          <p:cNvSpPr txBox="1"/>
          <p:nvPr/>
        </p:nvSpPr>
        <p:spPr>
          <a:xfrm>
            <a:off x="8016563" y="3878747"/>
            <a:ext cx="16529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 karsintasarja</a:t>
            </a:r>
          </a:p>
          <a:p>
            <a:r>
              <a:rPr lang="fi-FI" sz="1000" dirty="0">
                <a:latin typeface="Pepi" panose="02000503000000020004" pitchFamily="2" charset="77"/>
              </a:rPr>
              <a:t>U20 Mestiksen 2 viimeistä ja U20SS 2 parasta, yhteensä 4 joukkuetta, 2x sarja, 2 parasta U20 Mestikseen kaudelle 27-28</a:t>
            </a:r>
          </a:p>
          <a:p>
            <a:r>
              <a:rPr lang="fi-FI" sz="1000" dirty="0">
                <a:latin typeface="Pepi" panose="02000503000000020004" pitchFamily="2" charset="77"/>
              </a:rPr>
              <a:t>Ottelut pelataan Mestiksen ikärajasäännöillä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13.3.-28.3.2027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AD185D00-A296-6E11-3E62-8E3067AB6CD6}"/>
              </a:ext>
            </a:extLst>
          </p:cNvPr>
          <p:cNvSpPr txBox="1"/>
          <p:nvPr/>
        </p:nvSpPr>
        <p:spPr>
          <a:xfrm>
            <a:off x="2692011" y="4552105"/>
            <a:ext cx="745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 j.</a:t>
            </a:r>
          </a:p>
          <a:p>
            <a:endParaRPr lang="fi-FI" dirty="0"/>
          </a:p>
        </p:txBody>
      </p:sp>
      <p:cxnSp>
        <p:nvCxnSpPr>
          <p:cNvPr id="17" name="Suora nuoliyhdysviiva 16">
            <a:extLst>
              <a:ext uri="{FF2B5EF4-FFF2-40B4-BE49-F238E27FC236}">
                <a16:creationId xmlns:a16="http://schemas.microsoft.com/office/drawing/2014/main" id="{E8D2C89D-7E03-A319-FB3F-091D53C761C6}"/>
              </a:ext>
            </a:extLst>
          </p:cNvPr>
          <p:cNvCxnSpPr>
            <a:cxnSpLocks/>
          </p:cNvCxnSpPr>
          <p:nvPr/>
        </p:nvCxnSpPr>
        <p:spPr>
          <a:xfrm>
            <a:off x="2715232" y="2613627"/>
            <a:ext cx="5090831" cy="694427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391EDDE7-2100-2633-B59D-BF87FF699524}"/>
              </a:ext>
            </a:extLst>
          </p:cNvPr>
          <p:cNvCxnSpPr>
            <a:cxnSpLocks/>
          </p:cNvCxnSpPr>
          <p:nvPr/>
        </p:nvCxnSpPr>
        <p:spPr>
          <a:xfrm>
            <a:off x="2715232" y="5535498"/>
            <a:ext cx="1489375" cy="37045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>
            <a:extLst>
              <a:ext uri="{FF2B5EF4-FFF2-40B4-BE49-F238E27FC236}">
                <a16:creationId xmlns:a16="http://schemas.microsoft.com/office/drawing/2014/main" id="{9204D65F-D721-4A54-D447-DE211B60C61E}"/>
              </a:ext>
            </a:extLst>
          </p:cNvPr>
          <p:cNvCxnSpPr>
            <a:cxnSpLocks/>
          </p:cNvCxnSpPr>
          <p:nvPr/>
        </p:nvCxnSpPr>
        <p:spPr>
          <a:xfrm>
            <a:off x="2752295" y="4107472"/>
            <a:ext cx="2330326" cy="12393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yöristetty suorakulmio 74">
            <a:extLst>
              <a:ext uri="{FF2B5EF4-FFF2-40B4-BE49-F238E27FC236}">
                <a16:creationId xmlns:a16="http://schemas.microsoft.com/office/drawing/2014/main" id="{45C31F1B-681A-595A-7F0D-4103EED9C46A}"/>
              </a:ext>
            </a:extLst>
          </p:cNvPr>
          <p:cNvSpPr/>
          <p:nvPr/>
        </p:nvSpPr>
        <p:spPr>
          <a:xfrm>
            <a:off x="5250094" y="3565350"/>
            <a:ext cx="2167631" cy="105078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98932579-22F1-0C06-8AC4-BBE91C87C181}"/>
              </a:ext>
            </a:extLst>
          </p:cNvPr>
          <p:cNvSpPr txBox="1"/>
          <p:nvPr/>
        </p:nvSpPr>
        <p:spPr>
          <a:xfrm>
            <a:off x="5308821" y="3664522"/>
            <a:ext cx="2284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Mestis, pudotuspelit</a:t>
            </a:r>
          </a:p>
          <a:p>
            <a:r>
              <a:rPr lang="fi-FI" sz="1000" dirty="0">
                <a:latin typeface="Pepi" panose="02000503000000020004" pitchFamily="2" charset="77"/>
              </a:rPr>
              <a:t>8 j. paras kolmesta kaikki vaiheet.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Voittaja SM-karsintaan</a:t>
            </a:r>
          </a:p>
        </p:txBody>
      </p: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6DD2D943-D85F-6FDD-0FEB-048093024233}"/>
              </a:ext>
            </a:extLst>
          </p:cNvPr>
          <p:cNvCxnSpPr>
            <a:cxnSpLocks/>
          </p:cNvCxnSpPr>
          <p:nvPr/>
        </p:nvCxnSpPr>
        <p:spPr>
          <a:xfrm>
            <a:off x="2774237" y="4501056"/>
            <a:ext cx="4994876" cy="60606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uora nuoliyhdysviiva 39">
            <a:extLst>
              <a:ext uri="{FF2B5EF4-FFF2-40B4-BE49-F238E27FC236}">
                <a16:creationId xmlns:a16="http://schemas.microsoft.com/office/drawing/2014/main" id="{D4D8460B-1D90-2408-9A81-49B398CEAB98}"/>
              </a:ext>
            </a:extLst>
          </p:cNvPr>
          <p:cNvCxnSpPr>
            <a:cxnSpLocks/>
          </p:cNvCxnSpPr>
          <p:nvPr/>
        </p:nvCxnSpPr>
        <p:spPr>
          <a:xfrm flipV="1">
            <a:off x="7566019" y="3596084"/>
            <a:ext cx="318348" cy="47659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yöristetty suorakulmio 72">
            <a:extLst>
              <a:ext uri="{FF2B5EF4-FFF2-40B4-BE49-F238E27FC236}">
                <a16:creationId xmlns:a16="http://schemas.microsoft.com/office/drawing/2014/main" id="{A49E58C9-C3DB-5F0E-85D6-07643AB3FF27}"/>
              </a:ext>
            </a:extLst>
          </p:cNvPr>
          <p:cNvSpPr/>
          <p:nvPr/>
        </p:nvSpPr>
        <p:spPr>
          <a:xfrm>
            <a:off x="4440271" y="6024250"/>
            <a:ext cx="1852618" cy="1112499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0A311736-4974-D175-3F77-DA92511FD2E3}"/>
              </a:ext>
            </a:extLst>
          </p:cNvPr>
          <p:cNvSpPr txBox="1"/>
          <p:nvPr/>
        </p:nvSpPr>
        <p:spPr>
          <a:xfrm>
            <a:off x="4479630" y="6042826"/>
            <a:ext cx="17325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II divisioona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xx joukkuetta n. n 16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 3/4 lohko</a:t>
            </a:r>
          </a:p>
          <a:p>
            <a:r>
              <a:rPr lang="fi-FI" sz="1000" dirty="0">
                <a:latin typeface="Pepi" panose="02000503000000020004" pitchFamily="2" charset="77"/>
              </a:rPr>
              <a:t>21.11.2026 - 21.3.2027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4 parasta mitalipeleihin</a:t>
            </a:r>
          </a:p>
        </p:txBody>
      </p:sp>
      <p:sp>
        <p:nvSpPr>
          <p:cNvPr id="7" name="Pyöristetty suorakulmio 74">
            <a:extLst>
              <a:ext uri="{FF2B5EF4-FFF2-40B4-BE49-F238E27FC236}">
                <a16:creationId xmlns:a16="http://schemas.microsoft.com/office/drawing/2014/main" id="{6B367906-57FE-BE0D-28D8-A138DD6B5F20}"/>
              </a:ext>
            </a:extLst>
          </p:cNvPr>
          <p:cNvSpPr/>
          <p:nvPr/>
        </p:nvSpPr>
        <p:spPr>
          <a:xfrm>
            <a:off x="8020774" y="5953534"/>
            <a:ext cx="1855749" cy="75842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90B80F3D-C797-2717-CE3D-BB5B1217DA35}"/>
              </a:ext>
            </a:extLst>
          </p:cNvPr>
          <p:cNvSpPr txBox="1"/>
          <p:nvPr/>
        </p:nvSpPr>
        <p:spPr>
          <a:xfrm>
            <a:off x="8020774" y="5953534"/>
            <a:ext cx="1556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II divisioona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Mitalipelit 3.4.2027</a:t>
            </a:r>
          </a:p>
        </p:txBody>
      </p:sp>
      <p:cxnSp>
        <p:nvCxnSpPr>
          <p:cNvPr id="13" name="Suora nuoliyhdysviiva 12">
            <a:extLst>
              <a:ext uri="{FF2B5EF4-FFF2-40B4-BE49-F238E27FC236}">
                <a16:creationId xmlns:a16="http://schemas.microsoft.com/office/drawing/2014/main" id="{B24264D3-FE73-767D-309E-4254149029EB}"/>
              </a:ext>
            </a:extLst>
          </p:cNvPr>
          <p:cNvCxnSpPr>
            <a:cxnSpLocks/>
          </p:cNvCxnSpPr>
          <p:nvPr/>
        </p:nvCxnSpPr>
        <p:spPr>
          <a:xfrm>
            <a:off x="6447453" y="6244352"/>
            <a:ext cx="1329581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iruutu 8">
            <a:extLst>
              <a:ext uri="{FF2B5EF4-FFF2-40B4-BE49-F238E27FC236}">
                <a16:creationId xmlns:a16="http://schemas.microsoft.com/office/drawing/2014/main" id="{7F452232-E433-4B01-4EBE-1ECB96429F81}"/>
              </a:ext>
            </a:extLst>
          </p:cNvPr>
          <p:cNvSpPr txBox="1"/>
          <p:nvPr/>
        </p:nvSpPr>
        <p:spPr>
          <a:xfrm>
            <a:off x="2630703" y="5691924"/>
            <a:ext cx="745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j.</a:t>
            </a:r>
          </a:p>
          <a:p>
            <a:endParaRPr lang="fi-FI" dirty="0"/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281605F6-A058-3940-2223-201D387E05DB}"/>
              </a:ext>
            </a:extLst>
          </p:cNvPr>
          <p:cNvSpPr txBox="1"/>
          <p:nvPr/>
        </p:nvSpPr>
        <p:spPr>
          <a:xfrm>
            <a:off x="2666833" y="5055730"/>
            <a:ext cx="745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10 j.</a:t>
            </a:r>
          </a:p>
          <a:p>
            <a:endParaRPr lang="fi-FI" dirty="0"/>
          </a:p>
        </p:txBody>
      </p:sp>
      <p:cxnSp>
        <p:nvCxnSpPr>
          <p:cNvPr id="28" name="Suora nuoliyhdysviiva 27">
            <a:extLst>
              <a:ext uri="{FF2B5EF4-FFF2-40B4-BE49-F238E27FC236}">
                <a16:creationId xmlns:a16="http://schemas.microsoft.com/office/drawing/2014/main" id="{40F9A96B-6643-E5B9-26C2-0BC001C341C5}"/>
              </a:ext>
            </a:extLst>
          </p:cNvPr>
          <p:cNvCxnSpPr>
            <a:cxnSpLocks/>
          </p:cNvCxnSpPr>
          <p:nvPr/>
        </p:nvCxnSpPr>
        <p:spPr>
          <a:xfrm>
            <a:off x="2726354" y="5012278"/>
            <a:ext cx="1459124" cy="205123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yöristetty suorakulmio 72">
            <a:extLst>
              <a:ext uri="{FF2B5EF4-FFF2-40B4-BE49-F238E27FC236}">
                <a16:creationId xmlns:a16="http://schemas.microsoft.com/office/drawing/2014/main" id="{30E958BC-1EB0-80F8-FCC3-4793A3BF2A13}"/>
              </a:ext>
            </a:extLst>
          </p:cNvPr>
          <p:cNvSpPr/>
          <p:nvPr/>
        </p:nvSpPr>
        <p:spPr>
          <a:xfrm>
            <a:off x="4437139" y="5044175"/>
            <a:ext cx="1855749" cy="86177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BA8D5354-6061-AAB8-74EB-43D2B3295487}"/>
              </a:ext>
            </a:extLst>
          </p:cNvPr>
          <p:cNvSpPr txBox="1"/>
          <p:nvPr/>
        </p:nvSpPr>
        <p:spPr>
          <a:xfrm>
            <a:off x="4455909" y="5073305"/>
            <a:ext cx="22643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Suomi-sarja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10 joukkuetta, 1 lohko, 2x</a:t>
            </a:r>
          </a:p>
          <a:p>
            <a:r>
              <a:rPr lang="fi-FI" sz="1000" dirty="0">
                <a:latin typeface="Pepi" panose="02000503000000020004" pitchFamily="2" charset="77"/>
              </a:rPr>
              <a:t>18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., 2 parasta M </a:t>
            </a:r>
            <a:r>
              <a:rPr lang="fi-FI" sz="1000" dirty="0" err="1">
                <a:latin typeface="Pepi" panose="02000503000000020004" pitchFamily="2" charset="77"/>
              </a:rPr>
              <a:t>kars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21.11.2026 - 7.3.2027</a:t>
            </a:r>
          </a:p>
        </p:txBody>
      </p:sp>
      <p:cxnSp>
        <p:nvCxnSpPr>
          <p:cNvPr id="35" name="Suora nuoliyhdysviiva 34">
            <a:extLst>
              <a:ext uri="{FF2B5EF4-FFF2-40B4-BE49-F238E27FC236}">
                <a16:creationId xmlns:a16="http://schemas.microsoft.com/office/drawing/2014/main" id="{1962AD45-3F8E-8091-CD44-C6431D0B3F3F}"/>
              </a:ext>
            </a:extLst>
          </p:cNvPr>
          <p:cNvCxnSpPr>
            <a:cxnSpLocks/>
          </p:cNvCxnSpPr>
          <p:nvPr/>
        </p:nvCxnSpPr>
        <p:spPr>
          <a:xfrm>
            <a:off x="6476482" y="5678545"/>
            <a:ext cx="1329581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405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orten sarjat" id="{FD310F70-5248-DD49-BE3E-869CDD6F22AA}" vid="{0AB29562-C6D5-EB4F-8124-2AA5D6C763E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BAFFD9ED05AC740BEE50957A852C989" ma:contentTypeVersion="4" ma:contentTypeDescription="Luo uusi asiakirja." ma:contentTypeScope="" ma:versionID="44680e3ce75e154168b680b8c0759430">
  <xsd:schema xmlns:xsd="http://www.w3.org/2001/XMLSchema" xmlns:xs="http://www.w3.org/2001/XMLSchema" xmlns:p="http://schemas.microsoft.com/office/2006/metadata/properties" xmlns:ns2="636f81f8-aab9-4d72-bffc-b589f9f38b18" targetNamespace="http://schemas.microsoft.com/office/2006/metadata/properties" ma:root="true" ma:fieldsID="1ba20d1cb32404df3ddd412a9c673f6c" ns2:_="">
    <xsd:import namespace="636f81f8-aab9-4d72-bffc-b589f9f38b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6f81f8-aab9-4d72-bffc-b589f9f38b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5DB42E8-5CBB-4A42-816C-6FE3EBA5EF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BD5C1C-1E72-448C-9A06-B9DFCA2328A7}">
  <ds:schemaRefs>
    <ds:schemaRef ds:uri="636f81f8-aab9-4d72-bffc-b589f9f38b1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EF773A7-7968-47B4-A5F4-9DBBFB6BFB8F}">
  <ds:schemaRefs>
    <ds:schemaRef ds:uri="http://purl.org/dc/terms/"/>
    <ds:schemaRef ds:uri="http://www.w3.org/XML/1998/namespace"/>
    <ds:schemaRef ds:uri="http://purl.org/dc/elements/1.1/"/>
    <ds:schemaRef ds:uri="636f81f8-aab9-4d72-bffc-b589f9f38b18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Nuorten sarjat</Template>
  <TotalTime>608</TotalTime>
  <Words>1254</Words>
  <Application>Microsoft Office PowerPoint</Application>
  <PresentationFormat>Mukautettu</PresentationFormat>
  <Paragraphs>320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Helvetica</vt:lpstr>
      <vt:lpstr>Pepi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Malmberg Henna</dc:creator>
  <cp:lastModifiedBy>Antila Pirkka</cp:lastModifiedBy>
  <cp:revision>17</cp:revision>
  <dcterms:created xsi:type="dcterms:W3CDTF">2020-02-02T11:32:32Z</dcterms:created>
  <dcterms:modified xsi:type="dcterms:W3CDTF">2026-03-10T15:03:41Z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0x0101009BAFFD9ED05AC740BEE50957A852C989</vt:lpwstr>
  </property>
  <property fmtid="{D5CDD505-2E9C-101B-9397-08002B2CF9AE}" pid="3" name="MediaServiceImageTags">
    <vt:lpwstr/>
  </property>
</Properties>
</file>