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73" r:id="rId6"/>
    <p:sldId id="257" r:id="rId7"/>
    <p:sldId id="271" r:id="rId8"/>
    <p:sldId id="269" r:id="rId9"/>
  </p:sldIdLst>
  <p:sldSz cx="10691813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368" userDrawn="1">
          <p15:clr>
            <a:srgbClr val="A4A3A4"/>
          </p15:clr>
        </p15:guide>
        <p15:guide id="3" orient="horz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E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1075" y="67"/>
      </p:cViewPr>
      <p:guideLst>
        <p:guide pos="3368"/>
        <p:guide orient="horz"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2901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Kuva, joka sisältää kohteen merkki, ruoka&#10;&#10;Kuvaus luotu automaattisesti">
            <a:extLst>
              <a:ext uri="{FF2B5EF4-FFF2-40B4-BE49-F238E27FC236}">
                <a16:creationId xmlns:a16="http://schemas.microsoft.com/office/drawing/2014/main" id="{C3BAED54-1819-1344-B115-4B3BEF987D4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93134" y="284566"/>
            <a:ext cx="918686" cy="718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0934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653614" y="1158607"/>
            <a:ext cx="88114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200" b="1" dirty="0">
                <a:solidFill>
                  <a:srgbClr val="002E6D"/>
                </a:solidFill>
                <a:latin typeface="Pepi" panose="02000503000000020004" pitchFamily="2" charset="77"/>
              </a:rPr>
              <a:t>U15-U20 poikien sarjat kaudella 2024-2025</a:t>
            </a:r>
          </a:p>
        </p:txBody>
      </p:sp>
      <p:sp>
        <p:nvSpPr>
          <p:cNvPr id="18" name="Pyöristetty suorakulmio 17">
            <a:extLst>
              <a:ext uri="{FF2B5EF4-FFF2-40B4-BE49-F238E27FC236}">
                <a16:creationId xmlns:a16="http://schemas.microsoft.com/office/drawing/2014/main" id="{BF560C53-50B6-DA42-89F1-143CE86537D6}"/>
              </a:ext>
            </a:extLst>
          </p:cNvPr>
          <p:cNvSpPr/>
          <p:nvPr/>
        </p:nvSpPr>
        <p:spPr>
          <a:xfrm>
            <a:off x="856210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B2A9FE71-5825-F549-A53F-E6FE8A38B439}"/>
              </a:ext>
            </a:extLst>
          </p:cNvPr>
          <p:cNvSpPr txBox="1"/>
          <p:nvPr/>
        </p:nvSpPr>
        <p:spPr>
          <a:xfrm>
            <a:off x="875753" y="2028305"/>
            <a:ext cx="9833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2009	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746774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4" name="Tekstiruutu 23">
            <a:extLst>
              <a:ext uri="{FF2B5EF4-FFF2-40B4-BE49-F238E27FC236}">
                <a16:creationId xmlns:a16="http://schemas.microsoft.com/office/drawing/2014/main" id="{BC53418B-387C-A242-A136-430D1B7C0850}"/>
              </a:ext>
            </a:extLst>
          </p:cNvPr>
          <p:cNvSpPr txBox="1"/>
          <p:nvPr/>
        </p:nvSpPr>
        <p:spPr>
          <a:xfrm>
            <a:off x="772872" y="2496935"/>
            <a:ext cx="1119217" cy="11015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U16 SM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U16 Mestis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060"/>
                </a:solidFill>
                <a:latin typeface="Pepi" panose="02000503000000020004" pitchFamily="2" charset="77"/>
              </a:rPr>
              <a:t>U16 Suomi-s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060"/>
                </a:solidFill>
                <a:latin typeface="Pepi" panose="02000503000000020004" pitchFamily="2" charset="77"/>
              </a:rPr>
              <a:t>U16 II div</a:t>
            </a:r>
          </a:p>
        </p:txBody>
      </p:sp>
      <p:sp>
        <p:nvSpPr>
          <p:cNvPr id="28" name="Pyöristetty suorakulmio 27">
            <a:extLst>
              <a:ext uri="{FF2B5EF4-FFF2-40B4-BE49-F238E27FC236}">
                <a16:creationId xmlns:a16="http://schemas.microsoft.com/office/drawing/2014/main" id="{EC50898F-AAA5-0447-AB71-CF444219878A}"/>
              </a:ext>
            </a:extLst>
          </p:cNvPr>
          <p:cNvSpPr/>
          <p:nvPr/>
        </p:nvSpPr>
        <p:spPr>
          <a:xfrm>
            <a:off x="2214494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9" name="Tekstiruutu 28">
            <a:extLst>
              <a:ext uri="{FF2B5EF4-FFF2-40B4-BE49-F238E27FC236}">
                <a16:creationId xmlns:a16="http://schemas.microsoft.com/office/drawing/2014/main" id="{8833263F-6860-C14D-8BE3-EAEA6CAB09C3}"/>
              </a:ext>
            </a:extLst>
          </p:cNvPr>
          <p:cNvSpPr txBox="1"/>
          <p:nvPr/>
        </p:nvSpPr>
        <p:spPr>
          <a:xfrm>
            <a:off x="2234037" y="2028305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2008</a:t>
            </a:r>
          </a:p>
        </p:txBody>
      </p:sp>
      <p:sp>
        <p:nvSpPr>
          <p:cNvPr id="30" name="Pyöristetty suorakulmio 29">
            <a:extLst>
              <a:ext uri="{FF2B5EF4-FFF2-40B4-BE49-F238E27FC236}">
                <a16:creationId xmlns:a16="http://schemas.microsoft.com/office/drawing/2014/main" id="{E1054751-09F4-F540-AF34-55FB93D9C770}"/>
              </a:ext>
            </a:extLst>
          </p:cNvPr>
          <p:cNvSpPr/>
          <p:nvPr/>
        </p:nvSpPr>
        <p:spPr>
          <a:xfrm>
            <a:off x="2105058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1" name="Tekstiruutu 30">
            <a:extLst>
              <a:ext uri="{FF2B5EF4-FFF2-40B4-BE49-F238E27FC236}">
                <a16:creationId xmlns:a16="http://schemas.microsoft.com/office/drawing/2014/main" id="{550581BB-3EF0-6D47-909E-1030EB9CD5F1}"/>
              </a:ext>
            </a:extLst>
          </p:cNvPr>
          <p:cNvSpPr txBox="1"/>
          <p:nvPr/>
        </p:nvSpPr>
        <p:spPr>
          <a:xfrm>
            <a:off x="2131156" y="2496935"/>
            <a:ext cx="1162498" cy="13952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SM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Mestis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Suomi-s</a:t>
            </a:r>
            <a:b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</a:b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II-/III div</a:t>
            </a:r>
          </a:p>
          <a:p>
            <a:endParaRPr lang="fi-FI" dirty="0"/>
          </a:p>
        </p:txBody>
      </p:sp>
      <p:sp>
        <p:nvSpPr>
          <p:cNvPr id="32" name="Pyöristetty suorakulmio 31">
            <a:extLst>
              <a:ext uri="{FF2B5EF4-FFF2-40B4-BE49-F238E27FC236}">
                <a16:creationId xmlns:a16="http://schemas.microsoft.com/office/drawing/2014/main" id="{249BD291-3623-B443-984B-B94D884BC8DB}"/>
              </a:ext>
            </a:extLst>
          </p:cNvPr>
          <p:cNvSpPr/>
          <p:nvPr/>
        </p:nvSpPr>
        <p:spPr>
          <a:xfrm>
            <a:off x="3563899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3" name="Tekstiruutu 32">
            <a:extLst>
              <a:ext uri="{FF2B5EF4-FFF2-40B4-BE49-F238E27FC236}">
                <a16:creationId xmlns:a16="http://schemas.microsoft.com/office/drawing/2014/main" id="{52CAD0A9-6D8E-BE43-A1D6-6851234327A1}"/>
              </a:ext>
            </a:extLst>
          </p:cNvPr>
          <p:cNvSpPr txBox="1"/>
          <p:nvPr/>
        </p:nvSpPr>
        <p:spPr>
          <a:xfrm>
            <a:off x="3583442" y="2028305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2007</a:t>
            </a:r>
          </a:p>
        </p:txBody>
      </p:sp>
      <p:sp>
        <p:nvSpPr>
          <p:cNvPr id="34" name="Pyöristetty suorakulmio 33">
            <a:extLst>
              <a:ext uri="{FF2B5EF4-FFF2-40B4-BE49-F238E27FC236}">
                <a16:creationId xmlns:a16="http://schemas.microsoft.com/office/drawing/2014/main" id="{A7DAE4C9-64D6-3142-ADDC-05A8C1D066F1}"/>
              </a:ext>
            </a:extLst>
          </p:cNvPr>
          <p:cNvSpPr/>
          <p:nvPr/>
        </p:nvSpPr>
        <p:spPr>
          <a:xfrm>
            <a:off x="3454463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5" name="Tekstiruutu 34">
            <a:extLst>
              <a:ext uri="{FF2B5EF4-FFF2-40B4-BE49-F238E27FC236}">
                <a16:creationId xmlns:a16="http://schemas.microsoft.com/office/drawing/2014/main" id="{F178AFBC-B862-7E48-ADE5-2FD7E6B7006F}"/>
              </a:ext>
            </a:extLst>
          </p:cNvPr>
          <p:cNvSpPr txBox="1"/>
          <p:nvPr/>
        </p:nvSpPr>
        <p:spPr>
          <a:xfrm>
            <a:off x="3480561" y="2496935"/>
            <a:ext cx="1162498" cy="13952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SM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Mestis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Suomi-s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U18 II-/III div</a:t>
            </a:r>
          </a:p>
          <a:p>
            <a:endParaRPr lang="fi-FI" dirty="0"/>
          </a:p>
        </p:txBody>
      </p:sp>
      <p:sp>
        <p:nvSpPr>
          <p:cNvPr id="36" name="Pyöristetty suorakulmio 35">
            <a:extLst>
              <a:ext uri="{FF2B5EF4-FFF2-40B4-BE49-F238E27FC236}">
                <a16:creationId xmlns:a16="http://schemas.microsoft.com/office/drawing/2014/main" id="{09593D95-F223-8D41-9E54-B2E878C4DE7E}"/>
              </a:ext>
            </a:extLst>
          </p:cNvPr>
          <p:cNvSpPr/>
          <p:nvPr/>
        </p:nvSpPr>
        <p:spPr>
          <a:xfrm>
            <a:off x="4922182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8EC514DE-CB51-4A44-8CCC-A670B3F7CF26}"/>
              </a:ext>
            </a:extLst>
          </p:cNvPr>
          <p:cNvSpPr txBox="1"/>
          <p:nvPr/>
        </p:nvSpPr>
        <p:spPr>
          <a:xfrm>
            <a:off x="4941725" y="2028305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2006</a:t>
            </a:r>
          </a:p>
        </p:txBody>
      </p:sp>
      <p:sp>
        <p:nvSpPr>
          <p:cNvPr id="38" name="Pyöristetty suorakulmio 37">
            <a:extLst>
              <a:ext uri="{FF2B5EF4-FFF2-40B4-BE49-F238E27FC236}">
                <a16:creationId xmlns:a16="http://schemas.microsoft.com/office/drawing/2014/main" id="{CA303D28-5857-BF40-AEBF-C383B3ED9673}"/>
              </a:ext>
            </a:extLst>
          </p:cNvPr>
          <p:cNvSpPr/>
          <p:nvPr/>
        </p:nvSpPr>
        <p:spPr>
          <a:xfrm>
            <a:off x="4812746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9" name="Tekstiruutu 38">
            <a:extLst>
              <a:ext uri="{FF2B5EF4-FFF2-40B4-BE49-F238E27FC236}">
                <a16:creationId xmlns:a16="http://schemas.microsoft.com/office/drawing/2014/main" id="{0FEA2CAB-5B49-224B-ABDB-AE7D7172B24C}"/>
              </a:ext>
            </a:extLst>
          </p:cNvPr>
          <p:cNvSpPr txBox="1"/>
          <p:nvPr/>
        </p:nvSpPr>
        <p:spPr>
          <a:xfrm>
            <a:off x="4838844" y="2496935"/>
            <a:ext cx="1119217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SM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Mestis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Suomi-s</a:t>
            </a:r>
          </a:p>
          <a:p>
            <a:endParaRPr lang="fi-FI" dirty="0"/>
          </a:p>
        </p:txBody>
      </p:sp>
      <p:sp>
        <p:nvSpPr>
          <p:cNvPr id="44" name="Pyöristetty suorakulmio 43">
            <a:extLst>
              <a:ext uri="{FF2B5EF4-FFF2-40B4-BE49-F238E27FC236}">
                <a16:creationId xmlns:a16="http://schemas.microsoft.com/office/drawing/2014/main" id="{EBE311D7-F95D-1240-A90A-80D3330E228F}"/>
              </a:ext>
            </a:extLst>
          </p:cNvPr>
          <p:cNvSpPr/>
          <p:nvPr/>
        </p:nvSpPr>
        <p:spPr>
          <a:xfrm>
            <a:off x="6271588" y="2036618"/>
            <a:ext cx="1022466" cy="432262"/>
          </a:xfrm>
          <a:prstGeom prst="roundRect">
            <a:avLst/>
          </a:prstGeom>
          <a:solidFill>
            <a:srgbClr val="002E6D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5" name="Tekstiruutu 44">
            <a:extLst>
              <a:ext uri="{FF2B5EF4-FFF2-40B4-BE49-F238E27FC236}">
                <a16:creationId xmlns:a16="http://schemas.microsoft.com/office/drawing/2014/main" id="{6A0E5669-8EAD-F248-95F0-8FA0712E8E75}"/>
              </a:ext>
            </a:extLst>
          </p:cNvPr>
          <p:cNvSpPr txBox="1"/>
          <p:nvPr/>
        </p:nvSpPr>
        <p:spPr>
          <a:xfrm>
            <a:off x="6291131" y="2028305"/>
            <a:ext cx="9833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2005</a:t>
            </a:r>
          </a:p>
        </p:txBody>
      </p:sp>
      <p:sp>
        <p:nvSpPr>
          <p:cNvPr id="46" name="Pyöristetty suorakulmio 45">
            <a:extLst>
              <a:ext uri="{FF2B5EF4-FFF2-40B4-BE49-F238E27FC236}">
                <a16:creationId xmlns:a16="http://schemas.microsoft.com/office/drawing/2014/main" id="{169B8CD9-49F5-0447-9C09-1E81AE2E9A91}"/>
              </a:ext>
            </a:extLst>
          </p:cNvPr>
          <p:cNvSpPr/>
          <p:nvPr/>
        </p:nvSpPr>
        <p:spPr>
          <a:xfrm>
            <a:off x="6162152" y="1928274"/>
            <a:ext cx="1208282" cy="1744630"/>
          </a:xfrm>
          <a:prstGeom prst="roundRect">
            <a:avLst>
              <a:gd name="adj" fmla="val 970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7" name="Tekstiruutu 46">
            <a:extLst>
              <a:ext uri="{FF2B5EF4-FFF2-40B4-BE49-F238E27FC236}">
                <a16:creationId xmlns:a16="http://schemas.microsoft.com/office/drawing/2014/main" id="{4422A08A-0DC0-7F4E-92A4-5DB142D92A3B}"/>
              </a:ext>
            </a:extLst>
          </p:cNvPr>
          <p:cNvSpPr txBox="1"/>
          <p:nvPr/>
        </p:nvSpPr>
        <p:spPr>
          <a:xfrm>
            <a:off x="6188250" y="2496935"/>
            <a:ext cx="1119217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SM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Mestis</a:t>
            </a:r>
          </a:p>
          <a:p>
            <a:pPr>
              <a:lnSpc>
                <a:spcPts val="2000"/>
              </a:lnSpc>
            </a:pPr>
            <a:r>
              <a:rPr lang="fi-FI" sz="1400" b="1" dirty="0">
                <a:solidFill>
                  <a:srgbClr val="002E6D"/>
                </a:solidFill>
                <a:latin typeface="Pepi" panose="02000503000000020004" pitchFamily="2" charset="77"/>
              </a:rPr>
              <a:t>U20 Suomi-s</a:t>
            </a:r>
          </a:p>
          <a:p>
            <a:endParaRPr lang="fi-FI" dirty="0"/>
          </a:p>
        </p:txBody>
      </p:sp>
      <p:sp>
        <p:nvSpPr>
          <p:cNvPr id="61" name="Tekstiruutu 60">
            <a:extLst>
              <a:ext uri="{FF2B5EF4-FFF2-40B4-BE49-F238E27FC236}">
                <a16:creationId xmlns:a16="http://schemas.microsoft.com/office/drawing/2014/main" id="{00061402-6BCA-E844-8574-38759D644D80}"/>
              </a:ext>
            </a:extLst>
          </p:cNvPr>
          <p:cNvSpPr txBox="1"/>
          <p:nvPr/>
        </p:nvSpPr>
        <p:spPr>
          <a:xfrm>
            <a:off x="3187249" y="4922425"/>
            <a:ext cx="1867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2011-2013</a:t>
            </a:r>
          </a:p>
        </p:txBody>
      </p:sp>
      <p:sp>
        <p:nvSpPr>
          <p:cNvPr id="69" name="Tekstiruutu 68">
            <a:extLst>
              <a:ext uri="{FF2B5EF4-FFF2-40B4-BE49-F238E27FC236}">
                <a16:creationId xmlns:a16="http://schemas.microsoft.com/office/drawing/2014/main" id="{9AFBE1F8-F1E0-F94C-87FA-43B526D6FDCA}"/>
              </a:ext>
            </a:extLst>
          </p:cNvPr>
          <p:cNvSpPr txBox="1"/>
          <p:nvPr/>
        </p:nvSpPr>
        <p:spPr>
          <a:xfrm>
            <a:off x="8112895" y="4922425"/>
            <a:ext cx="18674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2400" b="1" dirty="0">
                <a:solidFill>
                  <a:schemeClr val="bg1"/>
                </a:solidFill>
                <a:latin typeface="Pepi" panose="02000503000000020004" pitchFamily="2" charset="77"/>
              </a:rPr>
              <a:t>2004-2007</a:t>
            </a:r>
          </a:p>
        </p:txBody>
      </p:sp>
      <p:sp>
        <p:nvSpPr>
          <p:cNvPr id="72" name="Tekstiruutu 71">
            <a:extLst>
              <a:ext uri="{FF2B5EF4-FFF2-40B4-BE49-F238E27FC236}">
                <a16:creationId xmlns:a16="http://schemas.microsoft.com/office/drawing/2014/main" id="{4DADBBF6-2103-0641-8430-CA30263AD4CB}"/>
              </a:ext>
            </a:extLst>
          </p:cNvPr>
          <p:cNvSpPr txBox="1"/>
          <p:nvPr/>
        </p:nvSpPr>
        <p:spPr>
          <a:xfrm>
            <a:off x="662543" y="6251453"/>
            <a:ext cx="892182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300" b="1" dirty="0">
                <a:solidFill>
                  <a:srgbClr val="002E6D"/>
                </a:solidFill>
                <a:latin typeface="Pepi" panose="02000503000000020004" pitchFamily="2" charset="77"/>
              </a:rPr>
              <a:t>- Taulukossa on esitetty pelaajan syntymävuoden mukaiset juniorisarjat pelaajalle</a:t>
            </a:r>
          </a:p>
          <a:p>
            <a:r>
              <a:rPr lang="fi-FI" sz="1300" b="1" dirty="0">
                <a:solidFill>
                  <a:srgbClr val="002E6D"/>
                </a:solidFill>
                <a:latin typeface="Pepi" panose="02000503000000020004" pitchFamily="2" charset="77"/>
              </a:rPr>
              <a:t>- Taulukossa ei oteta kantaa pelaajan pelaamiseen vanhemmissa tai yli-ikäisenä nuoremmassa ikäluokassa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65422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 dirty="0">
                <a:solidFill>
                  <a:srgbClr val="002E6D"/>
                </a:solidFill>
                <a:latin typeface="Pepi" panose="02000503000000020004" pitchFamily="2" charset="77"/>
              </a:rPr>
              <a:t>U15 SARJAT 2024-2025 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27198" y="1238957"/>
            <a:ext cx="1855749" cy="1373798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714352" y="1326423"/>
            <a:ext cx="165295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AAA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42-48 joukkuetta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16 ottelua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/>
              </a:rPr>
              <a:t>9.9.-15.12.</a:t>
            </a:r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27198" y="4181497"/>
            <a:ext cx="1855749" cy="1384364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76436" y="4301820"/>
            <a:ext cx="16529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A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xx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n. 13 ottelua</a:t>
            </a:r>
            <a:br>
              <a:rPr lang="fi-FI" sz="1000" dirty="0">
                <a:latin typeface="Pepi" panose="02000503000000020004" pitchFamily="2" charset="77"/>
              </a:rPr>
            </a:br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/>
              </a:rPr>
              <a:t>9.9.-15.12.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75" name="Pyöristetty suorakulmio 74">
            <a:extLst>
              <a:ext uri="{FF2B5EF4-FFF2-40B4-BE49-F238E27FC236}">
                <a16:creationId xmlns:a16="http://schemas.microsoft.com/office/drawing/2014/main" id="{CB725213-E450-8847-944F-105A1907C5D4}"/>
              </a:ext>
            </a:extLst>
          </p:cNvPr>
          <p:cNvSpPr/>
          <p:nvPr/>
        </p:nvSpPr>
        <p:spPr>
          <a:xfrm>
            <a:off x="7976581" y="1238957"/>
            <a:ext cx="1855749" cy="1373798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ruutu 75">
            <a:extLst>
              <a:ext uri="{FF2B5EF4-FFF2-40B4-BE49-F238E27FC236}">
                <a16:creationId xmlns:a16="http://schemas.microsoft.com/office/drawing/2014/main" id="{9B71321D-B211-7D4D-B2F3-BC02ED6224FD}"/>
              </a:ext>
            </a:extLst>
          </p:cNvPr>
          <p:cNvSpPr txBox="1"/>
          <p:nvPr/>
        </p:nvSpPr>
        <p:spPr>
          <a:xfrm>
            <a:off x="8025819" y="1336429"/>
            <a:ext cx="16529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AAA lopputurnaus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5.-6.4.2025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83" name="Pyöristetty suorakulmio 82">
            <a:extLst>
              <a:ext uri="{FF2B5EF4-FFF2-40B4-BE49-F238E27FC236}">
                <a16:creationId xmlns:a16="http://schemas.microsoft.com/office/drawing/2014/main" id="{AF41A830-E8E6-5643-8D01-2291004EA3C4}"/>
              </a:ext>
            </a:extLst>
          </p:cNvPr>
          <p:cNvSpPr/>
          <p:nvPr/>
        </p:nvSpPr>
        <p:spPr>
          <a:xfrm>
            <a:off x="5514404" y="2723418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Tekstiruutu 83">
            <a:extLst>
              <a:ext uri="{FF2B5EF4-FFF2-40B4-BE49-F238E27FC236}">
                <a16:creationId xmlns:a16="http://schemas.microsoft.com/office/drawing/2014/main" id="{7B592DBD-22FE-2646-B765-936BF18ED083}"/>
              </a:ext>
            </a:extLst>
          </p:cNvPr>
          <p:cNvSpPr txBox="1"/>
          <p:nvPr/>
        </p:nvSpPr>
        <p:spPr>
          <a:xfrm>
            <a:off x="5563641" y="2820890"/>
            <a:ext cx="177659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AA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30-34 joukkuetta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13.1.-30.3.2025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514404" y="1235440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563642" y="1332912"/>
            <a:ext cx="16529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AAA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18-20 joukkuetta</a:t>
            </a: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7.1.-30.3.2025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514404" y="4211397"/>
            <a:ext cx="1855749" cy="1377314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563642" y="4308869"/>
            <a:ext cx="177659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n. </a:t>
            </a:r>
            <a:r>
              <a:rPr lang="fi-FI" sz="1000">
                <a:latin typeface="Pepi" panose="02000503000000020004" pitchFamily="2" charset="77"/>
              </a:rPr>
              <a:t>50-60  </a:t>
            </a:r>
            <a:r>
              <a:rPr lang="fi-FI" sz="1000" dirty="0">
                <a:latin typeface="Pepi" panose="02000503000000020004" pitchFamily="2" charset="77"/>
              </a:rPr>
              <a:t>joukkuetta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13.1.-30.3.2025</a:t>
            </a:r>
          </a:p>
          <a:p>
            <a:br>
              <a:rPr lang="fi-FI" sz="1000" dirty="0">
                <a:latin typeface="Helvetica" pitchFamily="2" charset="0"/>
              </a:rPr>
            </a:br>
            <a:r>
              <a:rPr lang="fi-FI" sz="1000" dirty="0">
                <a:latin typeface="Pepi" panose="02000503000000020004" pitchFamily="2" charset="77"/>
              </a:rPr>
              <a:t>(U15 A ylempi ja alempi Etelä)</a:t>
            </a:r>
          </a:p>
          <a:p>
            <a:endParaRPr lang="fi-FI" sz="1000" dirty="0">
              <a:latin typeface="Helvetica" pitchFamily="2" charset="0"/>
            </a:endParaRP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uora nuoliyhdysviiva 135">
            <a:extLst>
              <a:ext uri="{FF2B5EF4-FFF2-40B4-BE49-F238E27FC236}">
                <a16:creationId xmlns:a16="http://schemas.microsoft.com/office/drawing/2014/main" id="{8A92A1CC-852C-A14D-9A01-2E245B44CCB5}"/>
              </a:ext>
            </a:extLst>
          </p:cNvPr>
          <p:cNvCxnSpPr>
            <a:cxnSpLocks/>
          </p:cNvCxnSpPr>
          <p:nvPr/>
        </p:nvCxnSpPr>
        <p:spPr>
          <a:xfrm>
            <a:off x="2611975" y="5055914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2622536" y="159892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Kulmayhdysviiva 142">
            <a:extLst>
              <a:ext uri="{FF2B5EF4-FFF2-40B4-BE49-F238E27FC236}">
                <a16:creationId xmlns:a16="http://schemas.microsoft.com/office/drawing/2014/main" id="{38CACF70-ABA4-2A47-8AB9-C2527BE719D6}"/>
              </a:ext>
            </a:extLst>
          </p:cNvPr>
          <p:cNvCxnSpPr/>
          <p:nvPr/>
        </p:nvCxnSpPr>
        <p:spPr>
          <a:xfrm>
            <a:off x="2622536" y="2044931"/>
            <a:ext cx="2724164" cy="917276"/>
          </a:xfrm>
          <a:prstGeom prst="bentConnector3">
            <a:avLst>
              <a:gd name="adj1" fmla="val 96077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2974317" y="1362805"/>
            <a:ext cx="2048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n. 18-20 j. AAA</a:t>
            </a:r>
          </a:p>
          <a:p>
            <a:endParaRPr lang="fi-FI" dirty="0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60333573-863C-7343-A29A-76F6A2122C9C}"/>
              </a:ext>
            </a:extLst>
          </p:cNvPr>
          <p:cNvSpPr txBox="1"/>
          <p:nvPr/>
        </p:nvSpPr>
        <p:spPr>
          <a:xfrm>
            <a:off x="3128691" y="1793629"/>
            <a:ext cx="204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loput j. AA</a:t>
            </a:r>
          </a:p>
          <a:p>
            <a:endParaRPr lang="fi-FI"/>
          </a:p>
        </p:txBody>
      </p:sp>
      <p:sp>
        <p:nvSpPr>
          <p:cNvPr id="169" name="Tekstiruutu 168">
            <a:extLst>
              <a:ext uri="{FF2B5EF4-FFF2-40B4-BE49-F238E27FC236}">
                <a16:creationId xmlns:a16="http://schemas.microsoft.com/office/drawing/2014/main" id="{7E21B9F2-062C-BD4A-A3FC-1825E2349627}"/>
              </a:ext>
            </a:extLst>
          </p:cNvPr>
          <p:cNvSpPr txBox="1"/>
          <p:nvPr/>
        </p:nvSpPr>
        <p:spPr>
          <a:xfrm>
            <a:off x="3128691" y="5066021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xx joukkuetta</a:t>
            </a:r>
          </a:p>
          <a:p>
            <a:endParaRPr lang="fi-FI"/>
          </a:p>
        </p:txBody>
      </p:sp>
      <p:sp>
        <p:nvSpPr>
          <p:cNvPr id="46" name="Tekstiruutu 45">
            <a:extLst>
              <a:ext uri="{FF2B5EF4-FFF2-40B4-BE49-F238E27FC236}">
                <a16:creationId xmlns:a16="http://schemas.microsoft.com/office/drawing/2014/main" id="{DD6F8C34-05EB-3E4D-9FA7-D18C1462D437}"/>
              </a:ext>
            </a:extLst>
          </p:cNvPr>
          <p:cNvSpPr txBox="1"/>
          <p:nvPr/>
        </p:nvSpPr>
        <p:spPr>
          <a:xfrm>
            <a:off x="7424990" y="1719049"/>
            <a:ext cx="525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6 j.</a:t>
            </a:r>
          </a:p>
          <a:p>
            <a:endParaRPr lang="fi-FI" dirty="0"/>
          </a:p>
        </p:txBody>
      </p:sp>
      <p:sp>
        <p:nvSpPr>
          <p:cNvPr id="25" name="Pyöristetty suorakulmio 19">
            <a:extLst>
              <a:ext uri="{FF2B5EF4-FFF2-40B4-BE49-F238E27FC236}">
                <a16:creationId xmlns:a16="http://schemas.microsoft.com/office/drawing/2014/main" id="{F82E31A4-2F35-4586-B486-9A7D3843BBC4}"/>
              </a:ext>
            </a:extLst>
          </p:cNvPr>
          <p:cNvSpPr/>
          <p:nvPr/>
        </p:nvSpPr>
        <p:spPr>
          <a:xfrm>
            <a:off x="612955" y="2710227"/>
            <a:ext cx="1855749" cy="1373798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6" name="Tekstiruutu 25">
            <a:extLst>
              <a:ext uri="{FF2B5EF4-FFF2-40B4-BE49-F238E27FC236}">
                <a16:creationId xmlns:a16="http://schemas.microsoft.com/office/drawing/2014/main" id="{9F69EF30-B526-4E10-9E36-70A36389FAF9}"/>
              </a:ext>
            </a:extLst>
          </p:cNvPr>
          <p:cNvSpPr txBox="1"/>
          <p:nvPr/>
        </p:nvSpPr>
        <p:spPr>
          <a:xfrm>
            <a:off x="676436" y="2800041"/>
            <a:ext cx="1652954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AA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xx joukkuetta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14 ottelua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/>
              </a:rPr>
              <a:t>9.9.-15.12.</a:t>
            </a:r>
          </a:p>
        </p:txBody>
      </p:sp>
      <p:cxnSp>
        <p:nvCxnSpPr>
          <p:cNvPr id="27" name="Suora nuoliyhdysviiva 26">
            <a:extLst>
              <a:ext uri="{FF2B5EF4-FFF2-40B4-BE49-F238E27FC236}">
                <a16:creationId xmlns:a16="http://schemas.microsoft.com/office/drawing/2014/main" id="{09361543-2F69-4B1E-A189-6323E1DC951F}"/>
              </a:ext>
            </a:extLst>
          </p:cNvPr>
          <p:cNvCxnSpPr>
            <a:cxnSpLocks/>
          </p:cNvCxnSpPr>
          <p:nvPr/>
        </p:nvCxnSpPr>
        <p:spPr>
          <a:xfrm>
            <a:off x="2593086" y="3251257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Kulmayhdysviiva 142">
            <a:extLst>
              <a:ext uri="{FF2B5EF4-FFF2-40B4-BE49-F238E27FC236}">
                <a16:creationId xmlns:a16="http://schemas.microsoft.com/office/drawing/2014/main" id="{7FA38466-F687-4DF0-9297-0BC3A92F499D}"/>
              </a:ext>
            </a:extLst>
          </p:cNvPr>
          <p:cNvCxnSpPr/>
          <p:nvPr/>
        </p:nvCxnSpPr>
        <p:spPr>
          <a:xfrm>
            <a:off x="2611975" y="3550742"/>
            <a:ext cx="2724164" cy="917276"/>
          </a:xfrm>
          <a:prstGeom prst="bentConnector3">
            <a:avLst>
              <a:gd name="adj1" fmla="val 96077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kstiruutu 28">
            <a:extLst>
              <a:ext uri="{FF2B5EF4-FFF2-40B4-BE49-F238E27FC236}">
                <a16:creationId xmlns:a16="http://schemas.microsoft.com/office/drawing/2014/main" id="{FC5F7830-67D9-4552-A996-B2CA4FA2D3B9}"/>
              </a:ext>
            </a:extLst>
          </p:cNvPr>
          <p:cNvSpPr txBox="1"/>
          <p:nvPr/>
        </p:nvSpPr>
        <p:spPr>
          <a:xfrm>
            <a:off x="2803444" y="2964014"/>
            <a:ext cx="20487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n. </a:t>
            </a:r>
            <a:r>
              <a:rPr lang="fi-FI" sz="1000">
                <a:latin typeface="Pepi" panose="02000503000000020004" pitchFamily="2" charset="77"/>
              </a:rPr>
              <a:t>6-10 </a:t>
            </a:r>
            <a:r>
              <a:rPr lang="fi-FI" sz="1000" dirty="0">
                <a:latin typeface="Pepi" panose="02000503000000020004" pitchFamily="2" charset="77"/>
              </a:rPr>
              <a:t>j. AA</a:t>
            </a:r>
          </a:p>
          <a:p>
            <a:endParaRPr lang="fi-FI" dirty="0"/>
          </a:p>
        </p:txBody>
      </p:sp>
      <p:sp>
        <p:nvSpPr>
          <p:cNvPr id="30" name="Tekstiruutu 29">
            <a:extLst>
              <a:ext uri="{FF2B5EF4-FFF2-40B4-BE49-F238E27FC236}">
                <a16:creationId xmlns:a16="http://schemas.microsoft.com/office/drawing/2014/main" id="{FA2FBC0D-8AF4-4FB6-B190-6CD8EDC30F0F}"/>
              </a:ext>
            </a:extLst>
          </p:cNvPr>
          <p:cNvSpPr txBox="1"/>
          <p:nvPr/>
        </p:nvSpPr>
        <p:spPr>
          <a:xfrm>
            <a:off x="2873463" y="3576088"/>
            <a:ext cx="2048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loput j. A</a:t>
            </a:r>
          </a:p>
          <a:p>
            <a:endParaRPr lang="fi-FI"/>
          </a:p>
        </p:txBody>
      </p:sp>
      <p:sp>
        <p:nvSpPr>
          <p:cNvPr id="31" name="Pyöristetty suorakulmio 74">
            <a:extLst>
              <a:ext uri="{FF2B5EF4-FFF2-40B4-BE49-F238E27FC236}">
                <a16:creationId xmlns:a16="http://schemas.microsoft.com/office/drawing/2014/main" id="{BCE07265-D593-47F7-A465-1D3DDDF92C61}"/>
              </a:ext>
            </a:extLst>
          </p:cNvPr>
          <p:cNvSpPr/>
          <p:nvPr/>
        </p:nvSpPr>
        <p:spPr>
          <a:xfrm>
            <a:off x="7976581" y="2723418"/>
            <a:ext cx="1855749" cy="1373798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2" name="Tekstiruutu 31">
            <a:extLst>
              <a:ext uri="{FF2B5EF4-FFF2-40B4-BE49-F238E27FC236}">
                <a16:creationId xmlns:a16="http://schemas.microsoft.com/office/drawing/2014/main" id="{9FFFB99B-A1C9-45F6-9BB5-75F2FBE447E6}"/>
              </a:ext>
            </a:extLst>
          </p:cNvPr>
          <p:cNvSpPr txBox="1"/>
          <p:nvPr/>
        </p:nvSpPr>
        <p:spPr>
          <a:xfrm>
            <a:off x="8032396" y="2794737"/>
            <a:ext cx="16529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AA lopputurnaus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5.-6.4.2025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33" name="Tekstiruutu 32">
            <a:extLst>
              <a:ext uri="{FF2B5EF4-FFF2-40B4-BE49-F238E27FC236}">
                <a16:creationId xmlns:a16="http://schemas.microsoft.com/office/drawing/2014/main" id="{F173C04D-646A-466B-95FE-EE19B92DBE9F}"/>
              </a:ext>
            </a:extLst>
          </p:cNvPr>
          <p:cNvSpPr txBox="1"/>
          <p:nvPr/>
        </p:nvSpPr>
        <p:spPr>
          <a:xfrm>
            <a:off x="7451309" y="2885619"/>
            <a:ext cx="5252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xx j.</a:t>
            </a:r>
          </a:p>
          <a:p>
            <a:endParaRPr lang="fi-FI"/>
          </a:p>
        </p:txBody>
      </p:sp>
      <p:cxnSp>
        <p:nvCxnSpPr>
          <p:cNvPr id="34" name="Suora nuoliyhdysviiva 33">
            <a:extLst>
              <a:ext uri="{FF2B5EF4-FFF2-40B4-BE49-F238E27FC236}">
                <a16:creationId xmlns:a16="http://schemas.microsoft.com/office/drawing/2014/main" id="{548F928B-6106-46D0-B919-B7ACDEA135AE}"/>
              </a:ext>
            </a:extLst>
          </p:cNvPr>
          <p:cNvCxnSpPr/>
          <p:nvPr/>
        </p:nvCxnSpPr>
        <p:spPr>
          <a:xfrm>
            <a:off x="7499994" y="3275880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Pyöristetty suorakulmio 74">
            <a:extLst>
              <a:ext uri="{FF2B5EF4-FFF2-40B4-BE49-F238E27FC236}">
                <a16:creationId xmlns:a16="http://schemas.microsoft.com/office/drawing/2014/main" id="{F8123FE7-F375-4740-A276-326230549CB5}"/>
              </a:ext>
            </a:extLst>
          </p:cNvPr>
          <p:cNvSpPr/>
          <p:nvPr/>
        </p:nvSpPr>
        <p:spPr>
          <a:xfrm>
            <a:off x="7992942" y="4215443"/>
            <a:ext cx="1855749" cy="1373798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6" name="Tekstiruutu 35">
            <a:extLst>
              <a:ext uri="{FF2B5EF4-FFF2-40B4-BE49-F238E27FC236}">
                <a16:creationId xmlns:a16="http://schemas.microsoft.com/office/drawing/2014/main" id="{485D95CE-F240-4A55-BC9D-E495ABBA0BFE}"/>
              </a:ext>
            </a:extLst>
          </p:cNvPr>
          <p:cNvSpPr txBox="1"/>
          <p:nvPr/>
        </p:nvSpPr>
        <p:spPr>
          <a:xfrm>
            <a:off x="8025819" y="4318842"/>
            <a:ext cx="16529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U15 A mitalipelit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lohkojen sisäiset mitalipelit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v5.-6.4.2025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1664701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 dirty="0">
                <a:solidFill>
                  <a:srgbClr val="002E6D"/>
                </a:solidFill>
                <a:latin typeface="Pepi" panose="02000503000000020004" pitchFamily="2" charset="77"/>
              </a:rPr>
              <a:t>U16 SARJAT 2024-2025 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34356" y="1261818"/>
            <a:ext cx="1855749" cy="1873810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73508" y="1238956"/>
            <a:ext cx="180575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SM-karsintasarja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22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xx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n. 14-16 ottelua </a:t>
            </a:r>
          </a:p>
          <a:p>
            <a:r>
              <a:rPr lang="fi-FI" sz="1000" dirty="0">
                <a:latin typeface="Pepi" panose="02000503000000020004" pitchFamily="2" charset="77"/>
              </a:rPr>
              <a:t>30.8.-3.11.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lohkojen 6 parasta SM-sarjaan, lohkojen 7.-11 </a:t>
            </a:r>
            <a:r>
              <a:rPr lang="fi-FI" sz="1000" dirty="0" err="1">
                <a:latin typeface="Pepi" panose="02000503000000020004" pitchFamily="2" charset="77"/>
              </a:rPr>
              <a:t>sij</a:t>
            </a:r>
            <a:r>
              <a:rPr lang="fi-FI" sz="1000" dirty="0">
                <a:latin typeface="Pepi" panose="02000503000000020004" pitchFamily="2" charset="77"/>
              </a:rPr>
              <a:t>. Mestikseen, loput SS</a:t>
            </a:r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30933" y="3322374"/>
            <a:ext cx="1855749" cy="1159998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69034" y="3343599"/>
            <a:ext cx="186980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Mestis karsintasarja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30 joukkuetta </a:t>
            </a:r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xx lohkoa, n. 12-14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30.8.-3.11.</a:t>
            </a:r>
          </a:p>
          <a:p>
            <a:endParaRPr lang="fi-FI" dirty="0"/>
          </a:p>
        </p:txBody>
      </p:sp>
      <p:sp>
        <p:nvSpPr>
          <p:cNvPr id="75" name="Pyöristetty suorakulmio 74">
            <a:extLst>
              <a:ext uri="{FF2B5EF4-FFF2-40B4-BE49-F238E27FC236}">
                <a16:creationId xmlns:a16="http://schemas.microsoft.com/office/drawing/2014/main" id="{CB725213-E450-8847-944F-105A1907C5D4}"/>
              </a:ext>
            </a:extLst>
          </p:cNvPr>
          <p:cNvSpPr/>
          <p:nvPr/>
        </p:nvSpPr>
        <p:spPr>
          <a:xfrm>
            <a:off x="7964821" y="1221813"/>
            <a:ext cx="1855749" cy="930896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ruutu 75">
            <a:extLst>
              <a:ext uri="{FF2B5EF4-FFF2-40B4-BE49-F238E27FC236}">
                <a16:creationId xmlns:a16="http://schemas.microsoft.com/office/drawing/2014/main" id="{9B71321D-B211-7D4D-B2F3-BC02ED6224FD}"/>
              </a:ext>
            </a:extLst>
          </p:cNvPr>
          <p:cNvSpPr txBox="1"/>
          <p:nvPr/>
        </p:nvSpPr>
        <p:spPr>
          <a:xfrm>
            <a:off x="8007533" y="1221813"/>
            <a:ext cx="16529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SM-pudotuspelit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puolivälierät,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välierät ja loppuottelut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paras kolmesta</a:t>
            </a:r>
          </a:p>
          <a:p>
            <a:r>
              <a:rPr lang="fi-FI" sz="1000" dirty="0">
                <a:latin typeface="Pepi" panose="02000503000000020004" pitchFamily="2" charset="77"/>
              </a:rPr>
              <a:t>Yksiosainen pronssiottelu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83" name="Pyöristetty suorakulmio 82">
            <a:extLst>
              <a:ext uri="{FF2B5EF4-FFF2-40B4-BE49-F238E27FC236}">
                <a16:creationId xmlns:a16="http://schemas.microsoft.com/office/drawing/2014/main" id="{AF41A830-E8E6-5643-8D01-2291004EA3C4}"/>
              </a:ext>
            </a:extLst>
          </p:cNvPr>
          <p:cNvSpPr/>
          <p:nvPr/>
        </p:nvSpPr>
        <p:spPr>
          <a:xfrm>
            <a:off x="5502192" y="2259934"/>
            <a:ext cx="1855749" cy="1099298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Tekstiruutu 83">
            <a:extLst>
              <a:ext uri="{FF2B5EF4-FFF2-40B4-BE49-F238E27FC236}">
                <a16:creationId xmlns:a16="http://schemas.microsoft.com/office/drawing/2014/main" id="{7B592DBD-22FE-2646-B765-936BF18ED083}"/>
              </a:ext>
            </a:extLst>
          </p:cNvPr>
          <p:cNvSpPr txBox="1"/>
          <p:nvPr/>
        </p:nvSpPr>
        <p:spPr>
          <a:xfrm>
            <a:off x="5578599" y="2275955"/>
            <a:ext cx="1776595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Mestis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16 joukkuetta, 2 x 8 j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3x sarja , 21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Lohkojen </a:t>
            </a:r>
            <a:r>
              <a:rPr lang="fi-FI" sz="1000" dirty="0" err="1">
                <a:latin typeface="Pepi" panose="02000503000000020004" pitchFamily="2" charset="77"/>
              </a:rPr>
              <a:t>voitt</a:t>
            </a:r>
            <a:r>
              <a:rPr lang="fi-FI" sz="1000" dirty="0">
                <a:latin typeface="Pepi" panose="02000503000000020004" pitchFamily="2" charset="77"/>
              </a:rPr>
              <a:t> </a:t>
            </a:r>
            <a:r>
              <a:rPr lang="fi-FI" sz="1000" dirty="0" err="1">
                <a:latin typeface="Pepi" panose="02000503000000020004" pitchFamily="2" charset="77"/>
              </a:rPr>
              <a:t>loppuott</a:t>
            </a:r>
            <a:r>
              <a:rPr lang="fi-FI" sz="1000" dirty="0">
                <a:latin typeface="Pepi" panose="02000503000000020004" pitchFamily="2" charset="77"/>
              </a:rPr>
              <a:t>., lohko 2. </a:t>
            </a:r>
            <a:r>
              <a:rPr lang="fi-FI" sz="1000" dirty="0" err="1">
                <a:latin typeface="Pepi" panose="02000503000000020004" pitchFamily="2" charset="77"/>
              </a:rPr>
              <a:t>sij</a:t>
            </a:r>
            <a:r>
              <a:rPr lang="fi-FI" sz="1000" dirty="0">
                <a:latin typeface="Pepi" panose="02000503000000020004" pitchFamily="2" charset="77"/>
              </a:rPr>
              <a:t> </a:t>
            </a:r>
            <a:r>
              <a:rPr lang="fi-FI" sz="1000" dirty="0" err="1">
                <a:latin typeface="Pepi" panose="02000503000000020004" pitchFamily="2" charset="77"/>
              </a:rPr>
              <a:t>pronssiott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r>
              <a:rPr lang="fi-FI" sz="1000" dirty="0">
                <a:latin typeface="Pepi" panose="02000503000000020004" pitchFamily="2" charset="77"/>
              </a:rPr>
              <a:t>15.11.2024-23.3.2025</a:t>
            </a:r>
          </a:p>
          <a:p>
            <a:endParaRPr lang="fi-FI" dirty="0"/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514404" y="1235439"/>
            <a:ext cx="1855749" cy="917271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563641" y="1255019"/>
            <a:ext cx="165295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SM-sarja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12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2x + </a:t>
            </a:r>
            <a:r>
              <a:rPr lang="fi-FI" sz="1000" dirty="0" err="1">
                <a:latin typeface="Pepi" panose="02000503000000020004" pitchFamily="2" charset="77"/>
              </a:rPr>
              <a:t>vs</a:t>
            </a:r>
            <a:r>
              <a:rPr lang="fi-FI" sz="1000" dirty="0">
                <a:latin typeface="Pepi" panose="02000503000000020004" pitchFamily="2" charset="77"/>
              </a:rPr>
              <a:t> = 25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r>
              <a:rPr lang="fi-FI" sz="1000" dirty="0">
                <a:latin typeface="Pepi" panose="02000503000000020004" pitchFamily="2" charset="77"/>
              </a:rPr>
              <a:t>10 parasta pudotuspeleihin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15.11.2024-9.3.2025</a:t>
            </a:r>
          </a:p>
          <a:p>
            <a:endParaRPr lang="fi-FI" dirty="0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502191" y="3460011"/>
            <a:ext cx="1855749" cy="1022362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553981" y="3484744"/>
            <a:ext cx="177659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Suomi-sarja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42 joukkuetta, 6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xx sarja , n. 18 ottelua</a:t>
            </a:r>
          </a:p>
          <a:p>
            <a:r>
              <a:rPr lang="fi-FI" sz="1000" dirty="0">
                <a:solidFill>
                  <a:srgbClr val="002E6D"/>
                </a:solidFill>
                <a:latin typeface="Pepi" panose="02000503000000020004" pitchFamily="2" charset="77"/>
              </a:rPr>
              <a:t>Lohkojen </a:t>
            </a:r>
            <a:r>
              <a:rPr lang="fi-FI" sz="1000" dirty="0" err="1">
                <a:solidFill>
                  <a:srgbClr val="002E6D"/>
                </a:solidFill>
                <a:latin typeface="Pepi" panose="02000503000000020004" pitchFamily="2" charset="77"/>
              </a:rPr>
              <a:t>voitt</a:t>
            </a:r>
            <a:r>
              <a:rPr lang="fi-FI" sz="1000" dirty="0">
                <a:solidFill>
                  <a:srgbClr val="002E6D"/>
                </a:solidFill>
                <a:latin typeface="Pepi" panose="02000503000000020004" pitchFamily="2" charset="77"/>
              </a:rPr>
              <a:t> lopputurnaukseen</a:t>
            </a:r>
          </a:p>
          <a:p>
            <a:r>
              <a:rPr lang="fi-FI" sz="1000" dirty="0">
                <a:latin typeface="Pepi" panose="02000503000000020004" pitchFamily="2" charset="77"/>
              </a:rPr>
              <a:t>15.11.2024-30.3.2025</a:t>
            </a: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95" name="Pyöristetty suorakulmio 94">
            <a:extLst>
              <a:ext uri="{FF2B5EF4-FFF2-40B4-BE49-F238E27FC236}">
                <a16:creationId xmlns:a16="http://schemas.microsoft.com/office/drawing/2014/main" id="{124B6A5E-E5E1-2341-8EF7-8352442A4CC2}"/>
              </a:ext>
            </a:extLst>
          </p:cNvPr>
          <p:cNvSpPr/>
          <p:nvPr/>
        </p:nvSpPr>
        <p:spPr>
          <a:xfrm>
            <a:off x="7957598" y="2255807"/>
            <a:ext cx="1855749" cy="1099298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6" name="Tekstiruutu 95">
            <a:extLst>
              <a:ext uri="{FF2B5EF4-FFF2-40B4-BE49-F238E27FC236}">
                <a16:creationId xmlns:a16="http://schemas.microsoft.com/office/drawing/2014/main" id="{005EB662-4C52-2748-A4DD-5D9D34B85CAB}"/>
              </a:ext>
            </a:extLst>
          </p:cNvPr>
          <p:cNvSpPr txBox="1"/>
          <p:nvPr/>
        </p:nvSpPr>
        <p:spPr>
          <a:xfrm>
            <a:off x="7988008" y="2246524"/>
            <a:ext cx="174488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Mestis 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b="1" dirty="0">
                <a:latin typeface="Pepi" panose="02000503000000020004" pitchFamily="2" charset="77"/>
              </a:rPr>
              <a:t>Mitalipelit</a:t>
            </a:r>
          </a:p>
          <a:p>
            <a:r>
              <a:rPr lang="fi-FI" sz="1000" dirty="0">
                <a:latin typeface="Pepi" panose="02000503000000020004" pitchFamily="2" charset="77"/>
              </a:rPr>
              <a:t>1. Lohkojen sisäiset välierät 30.-31.3.2025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2. Lohkofinaalit 5.-6.4.2025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3. Mitalipelit 12.-13.4.2025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uora nuoliyhdysviiva 132">
            <a:extLst>
              <a:ext uri="{FF2B5EF4-FFF2-40B4-BE49-F238E27FC236}">
                <a16:creationId xmlns:a16="http://schemas.microsoft.com/office/drawing/2014/main" id="{8505CC30-097D-B64E-8FF2-6F10367D7D39}"/>
              </a:ext>
            </a:extLst>
          </p:cNvPr>
          <p:cNvCxnSpPr>
            <a:cxnSpLocks/>
          </p:cNvCxnSpPr>
          <p:nvPr/>
        </p:nvCxnSpPr>
        <p:spPr>
          <a:xfrm>
            <a:off x="7473687" y="2543821"/>
            <a:ext cx="375970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uora nuoliyhdysviiva 133">
            <a:extLst>
              <a:ext uri="{FF2B5EF4-FFF2-40B4-BE49-F238E27FC236}">
                <a16:creationId xmlns:a16="http://schemas.microsoft.com/office/drawing/2014/main" id="{13A04447-7FAA-AC47-8560-FF72D0CAAD1C}"/>
              </a:ext>
            </a:extLst>
          </p:cNvPr>
          <p:cNvCxnSpPr/>
          <p:nvPr/>
        </p:nvCxnSpPr>
        <p:spPr>
          <a:xfrm>
            <a:off x="7493794" y="3581842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uora nuoliyhdysviiva 137">
            <a:extLst>
              <a:ext uri="{FF2B5EF4-FFF2-40B4-BE49-F238E27FC236}">
                <a16:creationId xmlns:a16="http://schemas.microsoft.com/office/drawing/2014/main" id="{2A677AC7-F47D-4242-AAF3-C79007287E81}"/>
              </a:ext>
            </a:extLst>
          </p:cNvPr>
          <p:cNvCxnSpPr>
            <a:cxnSpLocks/>
          </p:cNvCxnSpPr>
          <p:nvPr/>
        </p:nvCxnSpPr>
        <p:spPr>
          <a:xfrm>
            <a:off x="2622536" y="3959309"/>
            <a:ext cx="272302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2622536" y="159892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Kulmayhdysviiva 142">
            <a:extLst>
              <a:ext uri="{FF2B5EF4-FFF2-40B4-BE49-F238E27FC236}">
                <a16:creationId xmlns:a16="http://schemas.microsoft.com/office/drawing/2014/main" id="{38CACF70-ABA4-2A47-8AB9-C2527BE719D6}"/>
              </a:ext>
            </a:extLst>
          </p:cNvPr>
          <p:cNvCxnSpPr>
            <a:cxnSpLocks/>
          </p:cNvCxnSpPr>
          <p:nvPr/>
        </p:nvCxnSpPr>
        <p:spPr>
          <a:xfrm>
            <a:off x="2632820" y="1910556"/>
            <a:ext cx="2783663" cy="483399"/>
          </a:xfrm>
          <a:prstGeom prst="bentConnector3">
            <a:avLst>
              <a:gd name="adj1" fmla="val 50000"/>
            </a:avLst>
          </a:prstGeom>
          <a:ln w="25400">
            <a:solidFill>
              <a:srgbClr val="002E6D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2650677" y="1325737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12 j. </a:t>
            </a:r>
          </a:p>
          <a:p>
            <a:endParaRPr lang="fi-FI" dirty="0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60333573-863C-7343-A29A-76F6A2122C9C}"/>
              </a:ext>
            </a:extLst>
          </p:cNvPr>
          <p:cNvSpPr txBox="1"/>
          <p:nvPr/>
        </p:nvSpPr>
        <p:spPr>
          <a:xfrm>
            <a:off x="2650677" y="1657414"/>
            <a:ext cx="20487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10 j</a:t>
            </a:r>
            <a:endParaRPr lang="fi-FI" dirty="0"/>
          </a:p>
        </p:txBody>
      </p:sp>
      <p:sp>
        <p:nvSpPr>
          <p:cNvPr id="44" name="Tekstiruutu 43">
            <a:extLst>
              <a:ext uri="{FF2B5EF4-FFF2-40B4-BE49-F238E27FC236}">
                <a16:creationId xmlns:a16="http://schemas.microsoft.com/office/drawing/2014/main" id="{957C6EA7-4ED8-40B4-A22A-5EC61579FBB9}"/>
              </a:ext>
            </a:extLst>
          </p:cNvPr>
          <p:cNvSpPr txBox="1"/>
          <p:nvPr/>
        </p:nvSpPr>
        <p:spPr>
          <a:xfrm>
            <a:off x="2596479" y="2769498"/>
            <a:ext cx="717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xx j</a:t>
            </a:r>
            <a:endParaRPr lang="fi-FI" dirty="0"/>
          </a:p>
        </p:txBody>
      </p:sp>
      <p:cxnSp>
        <p:nvCxnSpPr>
          <p:cNvPr id="38" name="Suora nuoliyhdysviiva 37">
            <a:extLst>
              <a:ext uri="{FF2B5EF4-FFF2-40B4-BE49-F238E27FC236}">
                <a16:creationId xmlns:a16="http://schemas.microsoft.com/office/drawing/2014/main" id="{C469C753-8F67-447C-A280-003614D2102F}"/>
              </a:ext>
            </a:extLst>
          </p:cNvPr>
          <p:cNvCxnSpPr>
            <a:cxnSpLocks/>
          </p:cNvCxnSpPr>
          <p:nvPr/>
        </p:nvCxnSpPr>
        <p:spPr>
          <a:xfrm>
            <a:off x="2667778" y="2622797"/>
            <a:ext cx="2681553" cy="89414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kstiruutu 48">
            <a:extLst>
              <a:ext uri="{FF2B5EF4-FFF2-40B4-BE49-F238E27FC236}">
                <a16:creationId xmlns:a16="http://schemas.microsoft.com/office/drawing/2014/main" id="{5B94A6BC-5612-4CE6-AFEA-FC152ABE3FAA}"/>
              </a:ext>
            </a:extLst>
          </p:cNvPr>
          <p:cNvSpPr txBox="1"/>
          <p:nvPr/>
        </p:nvSpPr>
        <p:spPr>
          <a:xfrm>
            <a:off x="7419391" y="1778240"/>
            <a:ext cx="452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10 j. </a:t>
            </a:r>
          </a:p>
          <a:p>
            <a:endParaRPr lang="fi-FI"/>
          </a:p>
        </p:txBody>
      </p:sp>
      <p:sp>
        <p:nvSpPr>
          <p:cNvPr id="50" name="Tekstiruutu 49">
            <a:extLst>
              <a:ext uri="{FF2B5EF4-FFF2-40B4-BE49-F238E27FC236}">
                <a16:creationId xmlns:a16="http://schemas.microsoft.com/office/drawing/2014/main" id="{4B084F5E-6D2B-4B79-ACB7-8463548FDFD5}"/>
              </a:ext>
            </a:extLst>
          </p:cNvPr>
          <p:cNvSpPr txBox="1"/>
          <p:nvPr/>
        </p:nvSpPr>
        <p:spPr>
          <a:xfrm>
            <a:off x="7478094" y="2656445"/>
            <a:ext cx="452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4 j. </a:t>
            </a:r>
          </a:p>
          <a:p>
            <a:endParaRPr lang="fi-FI" dirty="0"/>
          </a:p>
        </p:txBody>
      </p:sp>
      <p:sp>
        <p:nvSpPr>
          <p:cNvPr id="53" name="Tekstiruutu 52">
            <a:extLst>
              <a:ext uri="{FF2B5EF4-FFF2-40B4-BE49-F238E27FC236}">
                <a16:creationId xmlns:a16="http://schemas.microsoft.com/office/drawing/2014/main" id="{375D8FFF-8B63-4E82-A01E-A3C7CA896CC4}"/>
              </a:ext>
            </a:extLst>
          </p:cNvPr>
          <p:cNvSpPr txBox="1"/>
          <p:nvPr/>
        </p:nvSpPr>
        <p:spPr>
          <a:xfrm>
            <a:off x="7469918" y="3651376"/>
            <a:ext cx="4528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6 j. </a:t>
            </a:r>
          </a:p>
          <a:p>
            <a:endParaRPr lang="fi-FI" dirty="0"/>
          </a:p>
        </p:txBody>
      </p:sp>
      <p:sp>
        <p:nvSpPr>
          <p:cNvPr id="2" name="Pyöristetty suorakulmio 72">
            <a:extLst>
              <a:ext uri="{FF2B5EF4-FFF2-40B4-BE49-F238E27FC236}">
                <a16:creationId xmlns:a16="http://schemas.microsoft.com/office/drawing/2014/main" id="{82E4E010-8CE6-840F-7FC7-0E656E55EA90}"/>
              </a:ext>
            </a:extLst>
          </p:cNvPr>
          <p:cNvSpPr/>
          <p:nvPr/>
        </p:nvSpPr>
        <p:spPr>
          <a:xfrm>
            <a:off x="635672" y="4634581"/>
            <a:ext cx="1855749" cy="892844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DE0C8B59-6766-F522-0896-8169B85571B1}"/>
              </a:ext>
            </a:extLst>
          </p:cNvPr>
          <p:cNvSpPr txBox="1"/>
          <p:nvPr/>
        </p:nvSpPr>
        <p:spPr>
          <a:xfrm>
            <a:off x="674675" y="4641302"/>
            <a:ext cx="1652954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Suomi-sarja karsinta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30 joukkuetta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x lohkoa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n. 8-10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13.9.2024-3.11.2024</a:t>
            </a:r>
          </a:p>
          <a:p>
            <a:endParaRPr lang="fi-FI" dirty="0"/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1278BD52-AC5F-ACA9-3C58-6D8E710050A5}"/>
              </a:ext>
            </a:extLst>
          </p:cNvPr>
          <p:cNvSpPr txBox="1"/>
          <p:nvPr/>
        </p:nvSpPr>
        <p:spPr>
          <a:xfrm>
            <a:off x="2608239" y="4038742"/>
            <a:ext cx="717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n. 24 j</a:t>
            </a:r>
            <a:endParaRPr lang="fi-FI" dirty="0"/>
          </a:p>
        </p:txBody>
      </p:sp>
      <p:cxnSp>
        <p:nvCxnSpPr>
          <p:cNvPr id="17" name="Suora nuoliyhdysviiva 16">
            <a:extLst>
              <a:ext uri="{FF2B5EF4-FFF2-40B4-BE49-F238E27FC236}">
                <a16:creationId xmlns:a16="http://schemas.microsoft.com/office/drawing/2014/main" id="{F6ACE461-8E3F-C2A0-34E3-46E854067CA3}"/>
              </a:ext>
            </a:extLst>
          </p:cNvPr>
          <p:cNvCxnSpPr>
            <a:cxnSpLocks/>
          </p:cNvCxnSpPr>
          <p:nvPr/>
        </p:nvCxnSpPr>
        <p:spPr>
          <a:xfrm flipV="1">
            <a:off x="2711505" y="4245958"/>
            <a:ext cx="2579477" cy="648025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yöristetty suorakulmio 92">
            <a:extLst>
              <a:ext uri="{FF2B5EF4-FFF2-40B4-BE49-F238E27FC236}">
                <a16:creationId xmlns:a16="http://schemas.microsoft.com/office/drawing/2014/main" id="{EC053E0F-0164-DFC8-EA9C-5A24AE033196}"/>
              </a:ext>
            </a:extLst>
          </p:cNvPr>
          <p:cNvSpPr/>
          <p:nvPr/>
        </p:nvSpPr>
        <p:spPr>
          <a:xfrm>
            <a:off x="7964821" y="3457194"/>
            <a:ext cx="1855749" cy="1004230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3395A97C-EA8E-F892-70D5-047A41157F31}"/>
              </a:ext>
            </a:extLst>
          </p:cNvPr>
          <p:cNvSpPr txBox="1"/>
          <p:nvPr/>
        </p:nvSpPr>
        <p:spPr>
          <a:xfrm>
            <a:off x="7988008" y="3440092"/>
            <a:ext cx="165295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Suomi-sarja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b="1" dirty="0">
                <a:latin typeface="Pepi" panose="02000503000000020004" pitchFamily="2" charset="77"/>
              </a:rPr>
              <a:t>lopputurnaus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solidFill>
                  <a:schemeClr val="tx1"/>
                </a:solidFill>
                <a:latin typeface="Pepi" panose="02000503000000020004" pitchFamily="2" charset="77"/>
              </a:rPr>
              <a:t>5.-6.4.2025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26" name="Pyöristetty suorakulmio 92">
            <a:extLst>
              <a:ext uri="{FF2B5EF4-FFF2-40B4-BE49-F238E27FC236}">
                <a16:creationId xmlns:a16="http://schemas.microsoft.com/office/drawing/2014/main" id="{D726E6CF-50BF-02E9-2FB8-A528C4F79355}"/>
              </a:ext>
            </a:extLst>
          </p:cNvPr>
          <p:cNvSpPr/>
          <p:nvPr/>
        </p:nvSpPr>
        <p:spPr>
          <a:xfrm>
            <a:off x="7992186" y="4569970"/>
            <a:ext cx="1855749" cy="932708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7" name="Tekstiruutu 26">
            <a:extLst>
              <a:ext uri="{FF2B5EF4-FFF2-40B4-BE49-F238E27FC236}">
                <a16:creationId xmlns:a16="http://schemas.microsoft.com/office/drawing/2014/main" id="{3764CD5D-21F6-DA25-D5DE-35B8CB1DC3FC}"/>
              </a:ext>
            </a:extLst>
          </p:cNvPr>
          <p:cNvSpPr txBox="1"/>
          <p:nvPr/>
        </p:nvSpPr>
        <p:spPr>
          <a:xfrm>
            <a:off x="7988008" y="4631954"/>
            <a:ext cx="165295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II div mitalipelit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solidFill>
                  <a:schemeClr val="tx1"/>
                </a:solidFill>
                <a:latin typeface="Pepi" panose="02000503000000020004" pitchFamily="2" charset="77"/>
              </a:rPr>
              <a:t>5.4.2025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cxnSp>
        <p:nvCxnSpPr>
          <p:cNvPr id="3" name="Suora nuoliyhdysviiva 2">
            <a:extLst>
              <a:ext uri="{FF2B5EF4-FFF2-40B4-BE49-F238E27FC236}">
                <a16:creationId xmlns:a16="http://schemas.microsoft.com/office/drawing/2014/main" id="{AAA366F2-4C06-8012-E620-3DACE764B749}"/>
              </a:ext>
            </a:extLst>
          </p:cNvPr>
          <p:cNvCxnSpPr>
            <a:cxnSpLocks/>
          </p:cNvCxnSpPr>
          <p:nvPr/>
        </p:nvCxnSpPr>
        <p:spPr>
          <a:xfrm flipV="1">
            <a:off x="2613900" y="2695924"/>
            <a:ext cx="2776313" cy="787267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kstiruutu 8">
            <a:extLst>
              <a:ext uri="{FF2B5EF4-FFF2-40B4-BE49-F238E27FC236}">
                <a16:creationId xmlns:a16="http://schemas.microsoft.com/office/drawing/2014/main" id="{840DEDC9-4009-8598-97A9-ED0FF2DB0D2A}"/>
              </a:ext>
            </a:extLst>
          </p:cNvPr>
          <p:cNvSpPr txBox="1"/>
          <p:nvPr/>
        </p:nvSpPr>
        <p:spPr>
          <a:xfrm>
            <a:off x="2610294" y="3439561"/>
            <a:ext cx="717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6 j</a:t>
            </a:r>
            <a:endParaRPr lang="fi-FI" dirty="0"/>
          </a:p>
        </p:txBody>
      </p:sp>
      <p:sp>
        <p:nvSpPr>
          <p:cNvPr id="8" name="Pyöristetty suorakulmio 92">
            <a:extLst>
              <a:ext uri="{FF2B5EF4-FFF2-40B4-BE49-F238E27FC236}">
                <a16:creationId xmlns:a16="http://schemas.microsoft.com/office/drawing/2014/main" id="{D0C34B3D-EC95-3FE2-CFB4-14B5DF80141B}"/>
              </a:ext>
            </a:extLst>
          </p:cNvPr>
          <p:cNvSpPr/>
          <p:nvPr/>
        </p:nvSpPr>
        <p:spPr>
          <a:xfrm>
            <a:off x="5514403" y="4579844"/>
            <a:ext cx="1855749" cy="932708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11" name="Suora nuoliyhdysviiva 10">
            <a:extLst>
              <a:ext uri="{FF2B5EF4-FFF2-40B4-BE49-F238E27FC236}">
                <a16:creationId xmlns:a16="http://schemas.microsoft.com/office/drawing/2014/main" id="{2BCC6722-0A46-A8FF-9D9B-D52C5E5B5569}"/>
              </a:ext>
            </a:extLst>
          </p:cNvPr>
          <p:cNvCxnSpPr>
            <a:cxnSpLocks/>
          </p:cNvCxnSpPr>
          <p:nvPr/>
        </p:nvCxnSpPr>
        <p:spPr>
          <a:xfrm>
            <a:off x="2711504" y="5223046"/>
            <a:ext cx="2579477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kstiruutu 17">
            <a:extLst>
              <a:ext uri="{FF2B5EF4-FFF2-40B4-BE49-F238E27FC236}">
                <a16:creationId xmlns:a16="http://schemas.microsoft.com/office/drawing/2014/main" id="{1602D260-E7D3-6762-A48F-AEE42B885B44}"/>
              </a:ext>
            </a:extLst>
          </p:cNvPr>
          <p:cNvSpPr txBox="1"/>
          <p:nvPr/>
        </p:nvSpPr>
        <p:spPr>
          <a:xfrm>
            <a:off x="5526616" y="4667292"/>
            <a:ext cx="177659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U16 II div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6-12 joukkuetta, 1-2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xx sarja , n. 14-16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15.11.2024-30.3.2025</a:t>
            </a: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61567C68-6B22-30BC-91A4-BC38FDD38BEE}"/>
              </a:ext>
            </a:extLst>
          </p:cNvPr>
          <p:cNvSpPr txBox="1"/>
          <p:nvPr/>
        </p:nvSpPr>
        <p:spPr>
          <a:xfrm>
            <a:off x="2628851" y="4871244"/>
            <a:ext cx="717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n. 18 j</a:t>
            </a:r>
            <a:endParaRPr lang="fi-FI" dirty="0"/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D8296F91-43B9-2A50-44A2-636346214991}"/>
              </a:ext>
            </a:extLst>
          </p:cNvPr>
          <p:cNvSpPr txBox="1"/>
          <p:nvPr/>
        </p:nvSpPr>
        <p:spPr>
          <a:xfrm>
            <a:off x="2650677" y="5365289"/>
            <a:ext cx="717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n. 6-12 j</a:t>
            </a:r>
            <a:endParaRPr lang="fi-FI" dirty="0"/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B73DE013-EE3A-E2AF-A2ED-159FC273232D}"/>
              </a:ext>
            </a:extLst>
          </p:cNvPr>
          <p:cNvSpPr txBox="1"/>
          <p:nvPr/>
        </p:nvSpPr>
        <p:spPr>
          <a:xfrm>
            <a:off x="669034" y="5597717"/>
            <a:ext cx="90833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sz="1400" b="1" dirty="0"/>
          </a:p>
        </p:txBody>
      </p:sp>
    </p:spTree>
    <p:extLst>
      <p:ext uri="{BB962C8B-B14F-4D97-AF65-F5344CB8AC3E}">
        <p14:creationId xmlns:p14="http://schemas.microsoft.com/office/powerpoint/2010/main" val="3305325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 dirty="0">
                <a:solidFill>
                  <a:srgbClr val="002E6D"/>
                </a:solidFill>
                <a:latin typeface="Pepi" panose="02000503000000020004" pitchFamily="2" charset="77"/>
              </a:rPr>
              <a:t>U18 SARJAT 2024-2025 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53036" y="1219171"/>
            <a:ext cx="1855749" cy="892552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63248" y="1249522"/>
            <a:ext cx="165295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SM- ylempi alkusarja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12 joukkuetta </a:t>
            </a:r>
          </a:p>
          <a:p>
            <a:r>
              <a:rPr lang="fi-FI" sz="1000" dirty="0">
                <a:latin typeface="Pepi" panose="02000503000000020004" pitchFamily="2" charset="77"/>
              </a:rPr>
              <a:t>2x sarja, 22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6.9.-24.11.</a:t>
            </a:r>
            <a:endParaRPr lang="fi-FI" sz="1000" dirty="0"/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48094" y="3205638"/>
            <a:ext cx="1855749" cy="1454466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80174" y="3193589"/>
            <a:ext cx="183869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Mestis alkusarja 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40 joukkuetta </a:t>
            </a:r>
          </a:p>
          <a:p>
            <a:r>
              <a:rPr lang="fi-FI" sz="1000" dirty="0">
                <a:latin typeface="Pepi" panose="02000503000000020004" pitchFamily="2" charset="77"/>
              </a:rPr>
              <a:t>4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n. 18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2 par </a:t>
            </a:r>
            <a:r>
              <a:rPr lang="fi-FI" sz="1000" dirty="0" err="1">
                <a:latin typeface="Pepi" panose="02000503000000020004" pitchFamily="2" charset="77"/>
              </a:rPr>
              <a:t>lohkovoitt</a:t>
            </a:r>
            <a:r>
              <a:rPr lang="fi-FI" sz="1000" dirty="0">
                <a:latin typeface="Pepi" panose="02000503000000020004" pitchFamily="2" charset="77"/>
              </a:rPr>
              <a:t> suoraan, 3.-4. </a:t>
            </a:r>
            <a:r>
              <a:rPr lang="fi-FI" sz="1000" dirty="0" err="1">
                <a:latin typeface="Pepi" panose="02000503000000020004" pitchFamily="2" charset="77"/>
              </a:rPr>
              <a:t>ristiinkarsinta</a:t>
            </a:r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6.9.-17.11.</a:t>
            </a:r>
            <a:endParaRPr lang="fi-FI" sz="1000" dirty="0"/>
          </a:p>
          <a:p>
            <a:r>
              <a:rPr lang="fi-FI" sz="1000" dirty="0" err="1">
                <a:latin typeface="Pepi" panose="02000503000000020004" pitchFamily="2" charset="77"/>
              </a:rPr>
              <a:t>Ilm</a:t>
            </a:r>
            <a:r>
              <a:rPr lang="fi-FI" sz="1000" dirty="0">
                <a:latin typeface="Pepi" panose="02000503000000020004" pitchFamily="2" charset="77"/>
              </a:rPr>
              <a:t> vain seurat joilla </a:t>
            </a:r>
            <a:r>
              <a:rPr lang="fi-FI" sz="1000" dirty="0" err="1">
                <a:latin typeface="Pepi" panose="02000503000000020004" pitchFamily="2" charset="77"/>
              </a:rPr>
              <a:t>ed</a:t>
            </a:r>
            <a:r>
              <a:rPr lang="fi-FI" sz="1000" dirty="0">
                <a:latin typeface="Pepi" panose="02000503000000020004" pitchFamily="2" charset="77"/>
              </a:rPr>
              <a:t> kaudella U18M tai U16 M joukkue</a:t>
            </a:r>
          </a:p>
          <a:p>
            <a:endParaRPr lang="fi-FI" dirty="0"/>
          </a:p>
        </p:txBody>
      </p:sp>
      <p:sp>
        <p:nvSpPr>
          <p:cNvPr id="75" name="Pyöristetty suorakulmio 74">
            <a:extLst>
              <a:ext uri="{FF2B5EF4-FFF2-40B4-BE49-F238E27FC236}">
                <a16:creationId xmlns:a16="http://schemas.microsoft.com/office/drawing/2014/main" id="{CB725213-E450-8847-944F-105A1907C5D4}"/>
              </a:ext>
            </a:extLst>
          </p:cNvPr>
          <p:cNvSpPr/>
          <p:nvPr/>
        </p:nvSpPr>
        <p:spPr>
          <a:xfrm>
            <a:off x="7976581" y="1238957"/>
            <a:ext cx="2231944" cy="1036805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ruutu 75">
            <a:extLst>
              <a:ext uri="{FF2B5EF4-FFF2-40B4-BE49-F238E27FC236}">
                <a16:creationId xmlns:a16="http://schemas.microsoft.com/office/drawing/2014/main" id="{9B71321D-B211-7D4D-B2F3-BC02ED6224FD}"/>
              </a:ext>
            </a:extLst>
          </p:cNvPr>
          <p:cNvSpPr txBox="1"/>
          <p:nvPr/>
        </p:nvSpPr>
        <p:spPr>
          <a:xfrm>
            <a:off x="7976581" y="1270285"/>
            <a:ext cx="165295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SM-pudotuspelit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puolivälierät,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välierät ja loppuottelut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paras viidestä</a:t>
            </a:r>
          </a:p>
          <a:p>
            <a:r>
              <a:rPr lang="fi-FI" sz="1000" dirty="0">
                <a:latin typeface="Pepi" panose="02000503000000020004" pitchFamily="2" charset="77"/>
              </a:rPr>
              <a:t>Yksiosainen pronssiottelu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83" name="Pyöristetty suorakulmio 82">
            <a:extLst>
              <a:ext uri="{FF2B5EF4-FFF2-40B4-BE49-F238E27FC236}">
                <a16:creationId xmlns:a16="http://schemas.microsoft.com/office/drawing/2014/main" id="{AF41A830-E8E6-5643-8D01-2291004EA3C4}"/>
              </a:ext>
            </a:extLst>
          </p:cNvPr>
          <p:cNvSpPr/>
          <p:nvPr/>
        </p:nvSpPr>
        <p:spPr>
          <a:xfrm>
            <a:off x="5532432" y="2335758"/>
            <a:ext cx="1855749" cy="790986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Tekstiruutu 83">
            <a:extLst>
              <a:ext uri="{FF2B5EF4-FFF2-40B4-BE49-F238E27FC236}">
                <a16:creationId xmlns:a16="http://schemas.microsoft.com/office/drawing/2014/main" id="{7B592DBD-22FE-2646-B765-936BF18ED083}"/>
              </a:ext>
            </a:extLst>
          </p:cNvPr>
          <p:cNvSpPr txBox="1"/>
          <p:nvPr/>
        </p:nvSpPr>
        <p:spPr>
          <a:xfrm>
            <a:off x="5533674" y="2366216"/>
            <a:ext cx="1776595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Mestis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12 joukkuetta, 2x sarja, 22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r>
              <a:rPr lang="fi-FI" sz="1000" dirty="0">
                <a:latin typeface="Pepi" panose="02000503000000020004" pitchFamily="2" charset="77"/>
              </a:rPr>
              <a:t>29.11.2024.-16.3.2025</a:t>
            </a:r>
          </a:p>
          <a:p>
            <a:r>
              <a:rPr lang="fi-FI" sz="1000" dirty="0">
                <a:latin typeface="Pepi" panose="02000503000000020004" pitchFamily="2" charset="77"/>
              </a:rPr>
              <a:t>4 par. </a:t>
            </a:r>
            <a:r>
              <a:rPr lang="fi-FI" sz="1000" dirty="0" err="1">
                <a:latin typeface="Pepi" panose="02000503000000020004" pitchFamily="2" charset="77"/>
              </a:rPr>
              <a:t>yl</a:t>
            </a:r>
            <a:r>
              <a:rPr lang="fi-FI" sz="1000" dirty="0">
                <a:latin typeface="Pepi" panose="02000503000000020004" pitchFamily="2" charset="77"/>
              </a:rPr>
              <a:t>. </a:t>
            </a:r>
            <a:r>
              <a:rPr lang="fi-FI" sz="1000" dirty="0" err="1">
                <a:latin typeface="Pepi" panose="02000503000000020004" pitchFamily="2" charset="77"/>
              </a:rPr>
              <a:t>kars</a:t>
            </a:r>
            <a:r>
              <a:rPr lang="fi-FI" sz="1000" dirty="0">
                <a:latin typeface="Pepi" panose="02000503000000020004" pitchFamily="2" charset="77"/>
              </a:rPr>
              <a:t>., 2 viim. al. </a:t>
            </a:r>
            <a:r>
              <a:rPr lang="fi-FI" sz="1000" dirty="0" err="1">
                <a:latin typeface="Pepi" panose="02000503000000020004" pitchFamily="2" charset="77"/>
              </a:rPr>
              <a:t>kars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endParaRPr lang="fi-FI" dirty="0"/>
          </a:p>
        </p:txBody>
      </p:sp>
      <p:sp>
        <p:nvSpPr>
          <p:cNvPr id="86" name="Pyöristetty suorakulmio 85">
            <a:extLst>
              <a:ext uri="{FF2B5EF4-FFF2-40B4-BE49-F238E27FC236}">
                <a16:creationId xmlns:a16="http://schemas.microsoft.com/office/drawing/2014/main" id="{5B2B7F03-84FA-8C40-BEB1-190FFFAA9BE1}"/>
              </a:ext>
            </a:extLst>
          </p:cNvPr>
          <p:cNvSpPr/>
          <p:nvPr/>
        </p:nvSpPr>
        <p:spPr>
          <a:xfrm>
            <a:off x="5514404" y="1235440"/>
            <a:ext cx="1855749" cy="1033473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>
            <a:extLst>
              <a:ext uri="{FF2B5EF4-FFF2-40B4-BE49-F238E27FC236}">
                <a16:creationId xmlns:a16="http://schemas.microsoft.com/office/drawing/2014/main" id="{E5AF4386-B5B6-1F40-B451-58DBD9571935}"/>
              </a:ext>
            </a:extLst>
          </p:cNvPr>
          <p:cNvSpPr txBox="1"/>
          <p:nvPr/>
        </p:nvSpPr>
        <p:spPr>
          <a:xfrm>
            <a:off x="5521762" y="1252439"/>
            <a:ext cx="165295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SM-sarja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12 j., 2x sarja 22 ottelua</a:t>
            </a:r>
          </a:p>
          <a:p>
            <a:r>
              <a:rPr lang="fi-FI" sz="1000">
                <a:latin typeface="Pepi" panose="02000503000000020004" pitchFamily="2" charset="77"/>
              </a:rPr>
              <a:t>29.11.2024.-16.3.2025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8 parasta pudotuspeleihin,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10 parasta </a:t>
            </a:r>
            <a:r>
              <a:rPr lang="fi-FI" sz="1000" dirty="0" err="1">
                <a:latin typeface="Pepi" panose="02000503000000020004" pitchFamily="2" charset="77"/>
              </a:rPr>
              <a:t>yl</a:t>
            </a:r>
            <a:r>
              <a:rPr lang="fi-FI" sz="1000" dirty="0">
                <a:latin typeface="Pepi" panose="02000503000000020004" pitchFamily="2" charset="77"/>
              </a:rPr>
              <a:t>. </a:t>
            </a:r>
            <a:r>
              <a:rPr lang="fi-FI" sz="1000" dirty="0" err="1">
                <a:latin typeface="Pepi" panose="02000503000000020004" pitchFamily="2" charset="77"/>
              </a:rPr>
              <a:t>alkus</a:t>
            </a:r>
            <a:r>
              <a:rPr lang="fi-FI" sz="1000" dirty="0">
                <a:latin typeface="Pepi" panose="02000503000000020004" pitchFamily="2" charset="77"/>
              </a:rPr>
              <a:t>. 25-26</a:t>
            </a:r>
          </a:p>
          <a:p>
            <a:r>
              <a:rPr lang="fi-FI" sz="1000" dirty="0">
                <a:latin typeface="Pepi" panose="02000503000000020004" pitchFamily="2" charset="77"/>
              </a:rPr>
              <a:t>11.-12. </a:t>
            </a:r>
            <a:r>
              <a:rPr lang="fi-FI" sz="1000" dirty="0" err="1">
                <a:latin typeface="Pepi" panose="02000503000000020004" pitchFamily="2" charset="77"/>
              </a:rPr>
              <a:t>sij</a:t>
            </a:r>
            <a:r>
              <a:rPr lang="fi-FI" sz="1000" dirty="0">
                <a:latin typeface="Pepi" panose="02000503000000020004" pitchFamily="2" charset="77"/>
              </a:rPr>
              <a:t>. U18 SM </a:t>
            </a:r>
            <a:r>
              <a:rPr lang="fi-FI" sz="1000" dirty="0" err="1">
                <a:latin typeface="Pepi" panose="02000503000000020004" pitchFamily="2" charset="77"/>
              </a:rPr>
              <a:t>yl</a:t>
            </a:r>
            <a:r>
              <a:rPr lang="fi-FI" sz="1000" dirty="0">
                <a:latin typeface="Pepi" panose="02000503000000020004" pitchFamily="2" charset="77"/>
              </a:rPr>
              <a:t>. </a:t>
            </a:r>
            <a:r>
              <a:rPr lang="fi-FI" sz="1000" dirty="0" err="1">
                <a:latin typeface="Pepi" panose="02000503000000020004" pitchFamily="2" charset="77"/>
              </a:rPr>
              <a:t>Kars</a:t>
            </a:r>
            <a:r>
              <a:rPr lang="fi-FI" sz="1000" dirty="0">
                <a:latin typeface="Pepi" panose="02000503000000020004" pitchFamily="2" charset="77"/>
              </a:rPr>
              <a:t>. </a:t>
            </a:r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89" name="Pyöristetty suorakulmio 88">
            <a:extLst>
              <a:ext uri="{FF2B5EF4-FFF2-40B4-BE49-F238E27FC236}">
                <a16:creationId xmlns:a16="http://schemas.microsoft.com/office/drawing/2014/main" id="{5C11DFD1-A2C4-674F-BE41-C52E5AC84727}"/>
              </a:ext>
            </a:extLst>
          </p:cNvPr>
          <p:cNvSpPr/>
          <p:nvPr/>
        </p:nvSpPr>
        <p:spPr>
          <a:xfrm>
            <a:off x="5540092" y="3193589"/>
            <a:ext cx="1855749" cy="1082883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0" name="Tekstiruutu 89">
            <a:extLst>
              <a:ext uri="{FF2B5EF4-FFF2-40B4-BE49-F238E27FC236}">
                <a16:creationId xmlns:a16="http://schemas.microsoft.com/office/drawing/2014/main" id="{7BB51535-A122-6F45-BC08-01D10BE898CF}"/>
              </a:ext>
            </a:extLst>
          </p:cNvPr>
          <p:cNvSpPr txBox="1"/>
          <p:nvPr/>
        </p:nvSpPr>
        <p:spPr>
          <a:xfrm>
            <a:off x="5551741" y="3215626"/>
            <a:ext cx="1873907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Suomi-sarja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24 joukkuetta, 3 lohkoa, 3x sarjat 21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r>
              <a:rPr lang="fi-FI" sz="1000" dirty="0">
                <a:latin typeface="Pepi" panose="02000503000000020004" pitchFamily="2" charset="77"/>
              </a:rPr>
              <a:t>29.11.2024.-16.3.2025</a:t>
            </a:r>
          </a:p>
          <a:p>
            <a:r>
              <a:rPr lang="fi-FI" sz="1000" dirty="0">
                <a:latin typeface="Pepi" panose="02000503000000020004" pitchFamily="2" charset="77"/>
              </a:rPr>
              <a:t>lohkovoittajat U18 Mestis karsintaan, </a:t>
            </a:r>
            <a:r>
              <a:rPr lang="fi-FI" sz="1000" dirty="0" err="1">
                <a:latin typeface="Pepi" panose="02000503000000020004" pitchFamily="2" charset="77"/>
              </a:rPr>
              <a:t>lo</a:t>
            </a:r>
            <a:r>
              <a:rPr lang="fi-FI" sz="1000" dirty="0">
                <a:latin typeface="Pepi" panose="02000503000000020004" pitchFamily="2" charset="77"/>
              </a:rPr>
              <a:t> </a:t>
            </a:r>
            <a:r>
              <a:rPr lang="fi-FI" sz="1000" dirty="0" err="1">
                <a:latin typeface="Pepi" panose="02000503000000020004" pitchFamily="2" charset="77"/>
              </a:rPr>
              <a:t>vikat</a:t>
            </a:r>
            <a:r>
              <a:rPr lang="fi-FI" sz="1000" dirty="0">
                <a:latin typeface="Pepi" panose="02000503000000020004" pitchFamily="2" charset="77"/>
              </a:rPr>
              <a:t> SS karsintaan</a:t>
            </a: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cxnSp>
        <p:nvCxnSpPr>
          <p:cNvPr id="132" name="Suora nuoliyhdysviiva 131">
            <a:extLst>
              <a:ext uri="{FF2B5EF4-FFF2-40B4-BE49-F238E27FC236}">
                <a16:creationId xmlns:a16="http://schemas.microsoft.com/office/drawing/2014/main" id="{02A1BEC2-03B9-2344-90C1-4103D1E7165E}"/>
              </a:ext>
            </a:extLst>
          </p:cNvPr>
          <p:cNvCxnSpPr/>
          <p:nvPr/>
        </p:nvCxnSpPr>
        <p:spPr>
          <a:xfrm>
            <a:off x="7493794" y="1598919"/>
            <a:ext cx="335756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uora nuoliyhdysviiva 132">
            <a:extLst>
              <a:ext uri="{FF2B5EF4-FFF2-40B4-BE49-F238E27FC236}">
                <a16:creationId xmlns:a16="http://schemas.microsoft.com/office/drawing/2014/main" id="{8505CC30-097D-B64E-8FF2-6F10367D7D39}"/>
              </a:ext>
            </a:extLst>
          </p:cNvPr>
          <p:cNvCxnSpPr>
            <a:cxnSpLocks/>
          </p:cNvCxnSpPr>
          <p:nvPr/>
        </p:nvCxnSpPr>
        <p:spPr>
          <a:xfrm flipV="1">
            <a:off x="7503171" y="2717377"/>
            <a:ext cx="360685" cy="55311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uora nuoliyhdysviiva 135">
            <a:extLst>
              <a:ext uri="{FF2B5EF4-FFF2-40B4-BE49-F238E27FC236}">
                <a16:creationId xmlns:a16="http://schemas.microsoft.com/office/drawing/2014/main" id="{8A92A1CC-852C-A14D-9A01-2E245B44CCB5}"/>
              </a:ext>
            </a:extLst>
          </p:cNvPr>
          <p:cNvCxnSpPr>
            <a:cxnSpLocks/>
            <a:stCxn id="169" idx="1"/>
          </p:cNvCxnSpPr>
          <p:nvPr/>
        </p:nvCxnSpPr>
        <p:spPr>
          <a:xfrm>
            <a:off x="2557506" y="4634853"/>
            <a:ext cx="2878856" cy="118817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uora nuoliyhdysviiva 137">
            <a:extLst>
              <a:ext uri="{FF2B5EF4-FFF2-40B4-BE49-F238E27FC236}">
                <a16:creationId xmlns:a16="http://schemas.microsoft.com/office/drawing/2014/main" id="{2A677AC7-F47D-4242-AAF3-C79007287E81}"/>
              </a:ext>
            </a:extLst>
          </p:cNvPr>
          <p:cNvCxnSpPr>
            <a:cxnSpLocks/>
          </p:cNvCxnSpPr>
          <p:nvPr/>
        </p:nvCxnSpPr>
        <p:spPr>
          <a:xfrm flipV="1">
            <a:off x="2634020" y="3799582"/>
            <a:ext cx="2762583" cy="448823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</p:cNvCxnSpPr>
          <p:nvPr/>
        </p:nvCxnSpPr>
        <p:spPr>
          <a:xfrm>
            <a:off x="2622536" y="1598920"/>
            <a:ext cx="2724164" cy="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2654002" y="1204530"/>
            <a:ext cx="18557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10 parasta ylemmän alkusarjan joukkuetta SM-sarjaan</a:t>
            </a:r>
            <a:br>
              <a:rPr lang="fi-FI" sz="1000">
                <a:latin typeface="Pepi" panose="02000503000000020004" pitchFamily="2" charset="77"/>
              </a:rPr>
            </a:br>
            <a:endParaRPr lang="fi-FI" sz="1000">
              <a:latin typeface="Pepi" panose="02000503000000020004" pitchFamily="2" charset="77"/>
            </a:endParaRPr>
          </a:p>
          <a:p>
            <a:endParaRPr lang="fi-FI"/>
          </a:p>
        </p:txBody>
      </p:sp>
      <p:sp>
        <p:nvSpPr>
          <p:cNvPr id="162" name="Tekstiruutu 161">
            <a:extLst>
              <a:ext uri="{FF2B5EF4-FFF2-40B4-BE49-F238E27FC236}">
                <a16:creationId xmlns:a16="http://schemas.microsoft.com/office/drawing/2014/main" id="{60333573-863C-7343-A29A-76F6A2122C9C}"/>
              </a:ext>
            </a:extLst>
          </p:cNvPr>
          <p:cNvSpPr txBox="1"/>
          <p:nvPr/>
        </p:nvSpPr>
        <p:spPr>
          <a:xfrm>
            <a:off x="2661860" y="1766688"/>
            <a:ext cx="156108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/>
              </a:rPr>
              <a:t>2 viim. Mestikseen</a:t>
            </a:r>
          </a:p>
        </p:txBody>
      </p:sp>
      <p:sp>
        <p:nvSpPr>
          <p:cNvPr id="166" name="Tekstiruutu 165">
            <a:extLst>
              <a:ext uri="{FF2B5EF4-FFF2-40B4-BE49-F238E27FC236}">
                <a16:creationId xmlns:a16="http://schemas.microsoft.com/office/drawing/2014/main" id="{D8E6297B-B703-454A-A259-C0C3EC209020}"/>
              </a:ext>
            </a:extLst>
          </p:cNvPr>
          <p:cNvSpPr txBox="1"/>
          <p:nvPr/>
        </p:nvSpPr>
        <p:spPr>
          <a:xfrm>
            <a:off x="2613840" y="3142400"/>
            <a:ext cx="13944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10.-12. Suomi-sarjaan</a:t>
            </a:r>
          </a:p>
          <a:p>
            <a:endParaRPr lang="fi-FI" dirty="0"/>
          </a:p>
        </p:txBody>
      </p:sp>
      <p:sp>
        <p:nvSpPr>
          <p:cNvPr id="168" name="Tekstiruutu 167">
            <a:extLst>
              <a:ext uri="{FF2B5EF4-FFF2-40B4-BE49-F238E27FC236}">
                <a16:creationId xmlns:a16="http://schemas.microsoft.com/office/drawing/2014/main" id="{0DC32C57-3853-4B4B-951E-D1607E35269A}"/>
              </a:ext>
            </a:extLst>
          </p:cNvPr>
          <p:cNvSpPr txBox="1"/>
          <p:nvPr/>
        </p:nvSpPr>
        <p:spPr>
          <a:xfrm>
            <a:off x="2557506" y="3926804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21 </a:t>
            </a:r>
            <a:r>
              <a:rPr lang="fi-FI" sz="1000" dirty="0" err="1">
                <a:latin typeface="Pepi" panose="02000503000000020004" pitchFamily="2" charset="77"/>
              </a:rPr>
              <a:t>joukk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endParaRPr lang="fi-FI" dirty="0"/>
          </a:p>
        </p:txBody>
      </p:sp>
      <p:sp>
        <p:nvSpPr>
          <p:cNvPr id="169" name="Tekstiruutu 168">
            <a:extLst>
              <a:ext uri="{FF2B5EF4-FFF2-40B4-BE49-F238E27FC236}">
                <a16:creationId xmlns:a16="http://schemas.microsoft.com/office/drawing/2014/main" id="{7E21B9F2-062C-BD4A-A3FC-1825E2349627}"/>
              </a:ext>
            </a:extLst>
          </p:cNvPr>
          <p:cNvSpPr txBox="1"/>
          <p:nvPr/>
        </p:nvSpPr>
        <p:spPr>
          <a:xfrm>
            <a:off x="2557506" y="4373243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 n. 16 </a:t>
            </a:r>
            <a:r>
              <a:rPr lang="fi-FI" sz="1000" dirty="0" err="1">
                <a:latin typeface="Pepi" panose="02000503000000020004" pitchFamily="2" charset="77"/>
              </a:rPr>
              <a:t>joukk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endParaRPr lang="fi-FI" dirty="0"/>
          </a:p>
        </p:txBody>
      </p:sp>
      <p:cxnSp>
        <p:nvCxnSpPr>
          <p:cNvPr id="42" name="Suora nuoliyhdysviiva 41">
            <a:extLst>
              <a:ext uri="{FF2B5EF4-FFF2-40B4-BE49-F238E27FC236}">
                <a16:creationId xmlns:a16="http://schemas.microsoft.com/office/drawing/2014/main" id="{F10B95F6-0729-4056-9EAB-21A9A99A588F}"/>
              </a:ext>
            </a:extLst>
          </p:cNvPr>
          <p:cNvCxnSpPr>
            <a:cxnSpLocks/>
          </p:cNvCxnSpPr>
          <p:nvPr/>
        </p:nvCxnSpPr>
        <p:spPr>
          <a:xfrm>
            <a:off x="7483506" y="3174523"/>
            <a:ext cx="387782" cy="204695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Pyöristetty suorakulmio 74">
            <a:extLst>
              <a:ext uri="{FF2B5EF4-FFF2-40B4-BE49-F238E27FC236}">
                <a16:creationId xmlns:a16="http://schemas.microsoft.com/office/drawing/2014/main" id="{9ED9CCBF-BC82-428B-ADA9-DAEA0740754C}"/>
              </a:ext>
            </a:extLst>
          </p:cNvPr>
          <p:cNvSpPr/>
          <p:nvPr/>
        </p:nvSpPr>
        <p:spPr>
          <a:xfrm>
            <a:off x="7976009" y="2374634"/>
            <a:ext cx="2248573" cy="790391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4" name="Tekstiruutu 43">
            <a:extLst>
              <a:ext uri="{FF2B5EF4-FFF2-40B4-BE49-F238E27FC236}">
                <a16:creationId xmlns:a16="http://schemas.microsoft.com/office/drawing/2014/main" id="{58F93F73-3199-4F32-A7A7-39CD0DDEF1D0}"/>
              </a:ext>
            </a:extLst>
          </p:cNvPr>
          <p:cNvSpPr txBox="1"/>
          <p:nvPr/>
        </p:nvSpPr>
        <p:spPr>
          <a:xfrm>
            <a:off x="7967527" y="2362758"/>
            <a:ext cx="215947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solidFill>
                  <a:schemeClr val="tx1"/>
                </a:solidFill>
                <a:latin typeface="Pepi" panose="02000503000000020004" pitchFamily="2" charset="77"/>
              </a:rPr>
              <a:t>U18 SM-karsintasarja</a:t>
            </a:r>
          </a:p>
          <a:p>
            <a:r>
              <a:rPr lang="fi-FI" sz="1000" dirty="0">
                <a:solidFill>
                  <a:schemeClr val="tx1"/>
                </a:solidFill>
                <a:latin typeface="Pepi" panose="02000503000000020004" pitchFamily="2" charset="77"/>
              </a:rPr>
              <a:t>U18 SM 2 viim. ja 4 U18 Mestis parasta, 6 joukkueen 2x karsintasarja jonka 2 parasta U18 SM alkusarjaan 25-26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45" name="Tekstiruutu 44">
            <a:extLst>
              <a:ext uri="{FF2B5EF4-FFF2-40B4-BE49-F238E27FC236}">
                <a16:creationId xmlns:a16="http://schemas.microsoft.com/office/drawing/2014/main" id="{657CAA69-5A4A-44CC-9855-1DC65EBAD238}"/>
              </a:ext>
            </a:extLst>
          </p:cNvPr>
          <p:cNvSpPr txBox="1"/>
          <p:nvPr/>
        </p:nvSpPr>
        <p:spPr>
          <a:xfrm>
            <a:off x="7471121" y="2967225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2 j.</a:t>
            </a:r>
          </a:p>
          <a:p>
            <a:endParaRPr lang="fi-FI" dirty="0"/>
          </a:p>
        </p:txBody>
      </p:sp>
      <p:sp>
        <p:nvSpPr>
          <p:cNvPr id="46" name="Tekstiruutu 45">
            <a:extLst>
              <a:ext uri="{FF2B5EF4-FFF2-40B4-BE49-F238E27FC236}">
                <a16:creationId xmlns:a16="http://schemas.microsoft.com/office/drawing/2014/main" id="{7B44FB19-6A81-482E-B49F-8C0044FDF593}"/>
              </a:ext>
            </a:extLst>
          </p:cNvPr>
          <p:cNvSpPr txBox="1"/>
          <p:nvPr/>
        </p:nvSpPr>
        <p:spPr>
          <a:xfrm>
            <a:off x="7454310" y="2787639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4 j.</a:t>
            </a:r>
          </a:p>
          <a:p>
            <a:endParaRPr lang="fi-FI" dirty="0"/>
          </a:p>
        </p:txBody>
      </p:sp>
      <p:sp>
        <p:nvSpPr>
          <p:cNvPr id="47" name="Tekstiruutu 46">
            <a:extLst>
              <a:ext uri="{FF2B5EF4-FFF2-40B4-BE49-F238E27FC236}">
                <a16:creationId xmlns:a16="http://schemas.microsoft.com/office/drawing/2014/main" id="{63425D51-5D42-4114-85A5-F975AE4C4A1D}"/>
              </a:ext>
            </a:extLst>
          </p:cNvPr>
          <p:cNvSpPr txBox="1"/>
          <p:nvPr/>
        </p:nvSpPr>
        <p:spPr>
          <a:xfrm>
            <a:off x="7435051" y="1664643"/>
            <a:ext cx="499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8 j.</a:t>
            </a:r>
          </a:p>
          <a:p>
            <a:endParaRPr lang="fi-FI" dirty="0"/>
          </a:p>
        </p:txBody>
      </p:sp>
      <p:cxnSp>
        <p:nvCxnSpPr>
          <p:cNvPr id="51" name="Suora nuoliyhdysviiva 50">
            <a:extLst>
              <a:ext uri="{FF2B5EF4-FFF2-40B4-BE49-F238E27FC236}">
                <a16:creationId xmlns:a16="http://schemas.microsoft.com/office/drawing/2014/main" id="{D213486C-6FC8-4430-B43A-BAFA1C21AD56}"/>
              </a:ext>
            </a:extLst>
          </p:cNvPr>
          <p:cNvCxnSpPr>
            <a:cxnSpLocks/>
          </p:cNvCxnSpPr>
          <p:nvPr/>
        </p:nvCxnSpPr>
        <p:spPr>
          <a:xfrm flipV="1">
            <a:off x="7493955" y="3586516"/>
            <a:ext cx="417797" cy="85619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kstiruutu 51">
            <a:extLst>
              <a:ext uri="{FF2B5EF4-FFF2-40B4-BE49-F238E27FC236}">
                <a16:creationId xmlns:a16="http://schemas.microsoft.com/office/drawing/2014/main" id="{2D1CFF70-CAA2-4CB1-BA61-64B38496AF1C}"/>
              </a:ext>
            </a:extLst>
          </p:cNvPr>
          <p:cNvSpPr txBox="1"/>
          <p:nvPr/>
        </p:nvSpPr>
        <p:spPr>
          <a:xfrm>
            <a:off x="7450748" y="3696405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3 j.</a:t>
            </a:r>
          </a:p>
          <a:p>
            <a:endParaRPr lang="fi-FI" dirty="0"/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7577F80F-BC03-4F79-9ABF-4EAF733590BF}"/>
              </a:ext>
            </a:extLst>
          </p:cNvPr>
          <p:cNvSpPr txBox="1"/>
          <p:nvPr/>
        </p:nvSpPr>
        <p:spPr>
          <a:xfrm>
            <a:off x="676905" y="2231976"/>
            <a:ext cx="16529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SM- alempi alkusarja</a:t>
            </a:r>
            <a:endParaRPr lang="fi-FI" sz="1000" dirty="0">
              <a:latin typeface="Pepi" panose="02000503000000020004" pitchFamily="2" charset="77"/>
            </a:endParaRP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12 joukkuetta </a:t>
            </a:r>
          </a:p>
          <a:p>
            <a:r>
              <a:rPr lang="fi-FI" sz="1000" dirty="0">
                <a:latin typeface="Pepi" panose="02000503000000020004" pitchFamily="2" charset="77"/>
              </a:rPr>
              <a:t>2x sarja, 22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endParaRPr lang="fi-FI" sz="6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6.9.-24.11.</a:t>
            </a:r>
            <a:endParaRPr lang="fi-FI" sz="1000" dirty="0"/>
          </a:p>
          <a:p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38" name="Pyöristetty suorakulmio 19">
            <a:extLst>
              <a:ext uri="{FF2B5EF4-FFF2-40B4-BE49-F238E27FC236}">
                <a16:creationId xmlns:a16="http://schemas.microsoft.com/office/drawing/2014/main" id="{5B218ACD-A472-4EFB-B482-465E9A579D38}"/>
              </a:ext>
            </a:extLst>
          </p:cNvPr>
          <p:cNvSpPr/>
          <p:nvPr/>
        </p:nvSpPr>
        <p:spPr>
          <a:xfrm>
            <a:off x="649433" y="2201625"/>
            <a:ext cx="1855749" cy="925119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41" name="Suora nuoliyhdysviiva 40">
            <a:extLst>
              <a:ext uri="{FF2B5EF4-FFF2-40B4-BE49-F238E27FC236}">
                <a16:creationId xmlns:a16="http://schemas.microsoft.com/office/drawing/2014/main" id="{0988ECB0-9C26-4F76-B572-F6A00FB2AC4C}"/>
              </a:ext>
            </a:extLst>
          </p:cNvPr>
          <p:cNvCxnSpPr>
            <a:cxnSpLocks/>
          </p:cNvCxnSpPr>
          <p:nvPr/>
        </p:nvCxnSpPr>
        <p:spPr>
          <a:xfrm>
            <a:off x="2698093" y="2024217"/>
            <a:ext cx="2659252" cy="531131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uora nuoliyhdysviiva 47">
            <a:extLst>
              <a:ext uri="{FF2B5EF4-FFF2-40B4-BE49-F238E27FC236}">
                <a16:creationId xmlns:a16="http://schemas.microsoft.com/office/drawing/2014/main" id="{04F9E887-C955-4972-BB7A-D967E33564FD}"/>
              </a:ext>
            </a:extLst>
          </p:cNvPr>
          <p:cNvCxnSpPr>
            <a:cxnSpLocks/>
          </p:cNvCxnSpPr>
          <p:nvPr/>
        </p:nvCxnSpPr>
        <p:spPr>
          <a:xfrm flipV="1">
            <a:off x="2712674" y="2111723"/>
            <a:ext cx="2644883" cy="600922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kstiruutu 48">
            <a:extLst>
              <a:ext uri="{FF2B5EF4-FFF2-40B4-BE49-F238E27FC236}">
                <a16:creationId xmlns:a16="http://schemas.microsoft.com/office/drawing/2014/main" id="{C108F3AE-1666-4F40-9AA6-536BB228844D}"/>
              </a:ext>
            </a:extLst>
          </p:cNvPr>
          <p:cNvSpPr txBox="1"/>
          <p:nvPr/>
        </p:nvSpPr>
        <p:spPr>
          <a:xfrm>
            <a:off x="2649158" y="2233795"/>
            <a:ext cx="869782" cy="79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1.-2. SM-sarjaan</a:t>
            </a:r>
            <a:br>
              <a:rPr lang="fi-FI" sz="907" dirty="0">
                <a:latin typeface="Pepi" panose="02000503000000020004" pitchFamily="2" charset="77"/>
              </a:rPr>
            </a:br>
            <a:endParaRPr lang="fi-FI" sz="907" dirty="0">
              <a:latin typeface="Pepi" panose="02000503000000020004" pitchFamily="2" charset="77"/>
            </a:endParaRPr>
          </a:p>
          <a:p>
            <a:endParaRPr lang="fi-FI" sz="1633" dirty="0"/>
          </a:p>
        </p:txBody>
      </p:sp>
      <p:cxnSp>
        <p:nvCxnSpPr>
          <p:cNvPr id="50" name="Suora nuoliyhdysviiva 49">
            <a:extLst>
              <a:ext uri="{FF2B5EF4-FFF2-40B4-BE49-F238E27FC236}">
                <a16:creationId xmlns:a16="http://schemas.microsoft.com/office/drawing/2014/main" id="{CA8BAF4F-6ECB-4BAC-AF67-C34F0FBDC7A6}"/>
              </a:ext>
            </a:extLst>
          </p:cNvPr>
          <p:cNvCxnSpPr>
            <a:cxnSpLocks/>
          </p:cNvCxnSpPr>
          <p:nvPr/>
        </p:nvCxnSpPr>
        <p:spPr>
          <a:xfrm flipV="1">
            <a:off x="2686551" y="2933036"/>
            <a:ext cx="2749811" cy="49426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uora nuoliyhdysviiva 52">
            <a:extLst>
              <a:ext uri="{FF2B5EF4-FFF2-40B4-BE49-F238E27FC236}">
                <a16:creationId xmlns:a16="http://schemas.microsoft.com/office/drawing/2014/main" id="{9AC39778-AF22-4DE6-B0E5-A8E543CB2CE2}"/>
              </a:ext>
            </a:extLst>
          </p:cNvPr>
          <p:cNvCxnSpPr>
            <a:cxnSpLocks/>
          </p:cNvCxnSpPr>
          <p:nvPr/>
        </p:nvCxnSpPr>
        <p:spPr>
          <a:xfrm>
            <a:off x="2698093" y="3351571"/>
            <a:ext cx="2660579" cy="218709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kstiruutu 53">
            <a:extLst>
              <a:ext uri="{FF2B5EF4-FFF2-40B4-BE49-F238E27FC236}">
                <a16:creationId xmlns:a16="http://schemas.microsoft.com/office/drawing/2014/main" id="{70AE6D9E-4DB9-424E-B188-3F140500C140}"/>
              </a:ext>
            </a:extLst>
          </p:cNvPr>
          <p:cNvSpPr txBox="1"/>
          <p:nvPr/>
        </p:nvSpPr>
        <p:spPr>
          <a:xfrm>
            <a:off x="2643464" y="2742308"/>
            <a:ext cx="1842667" cy="6370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3.-9. Mestikseen</a:t>
            </a:r>
            <a:br>
              <a:rPr lang="fi-FI" sz="907" dirty="0">
                <a:latin typeface="Pepi" panose="02000503000000020004" pitchFamily="2" charset="77"/>
              </a:rPr>
            </a:br>
            <a:endParaRPr lang="fi-FI" sz="907" dirty="0">
              <a:latin typeface="Pepi" panose="02000503000000020004" pitchFamily="2" charset="77"/>
            </a:endParaRPr>
          </a:p>
          <a:p>
            <a:endParaRPr lang="fi-FI" sz="1633" dirty="0"/>
          </a:p>
        </p:txBody>
      </p:sp>
      <p:sp>
        <p:nvSpPr>
          <p:cNvPr id="55" name="Tekstiruutu 54">
            <a:extLst>
              <a:ext uri="{FF2B5EF4-FFF2-40B4-BE49-F238E27FC236}">
                <a16:creationId xmlns:a16="http://schemas.microsoft.com/office/drawing/2014/main" id="{3A314F38-2DD8-41CA-898A-88518D4CCB5D}"/>
              </a:ext>
            </a:extLst>
          </p:cNvPr>
          <p:cNvSpPr txBox="1"/>
          <p:nvPr/>
        </p:nvSpPr>
        <p:spPr>
          <a:xfrm>
            <a:off x="7422235" y="1873219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>
                <a:latin typeface="Pepi" panose="02000503000000020004" pitchFamily="2" charset="77"/>
              </a:rPr>
              <a:t>2 j.</a:t>
            </a:r>
          </a:p>
          <a:p>
            <a:endParaRPr lang="fi-FI"/>
          </a:p>
        </p:txBody>
      </p:sp>
      <p:cxnSp>
        <p:nvCxnSpPr>
          <p:cNvPr id="56" name="Suora nuoliyhdysviiva 55">
            <a:extLst>
              <a:ext uri="{FF2B5EF4-FFF2-40B4-BE49-F238E27FC236}">
                <a16:creationId xmlns:a16="http://schemas.microsoft.com/office/drawing/2014/main" id="{DF27F0A5-46F4-456E-B582-8C443717EF23}"/>
              </a:ext>
            </a:extLst>
          </p:cNvPr>
          <p:cNvCxnSpPr>
            <a:cxnSpLocks/>
          </p:cNvCxnSpPr>
          <p:nvPr/>
        </p:nvCxnSpPr>
        <p:spPr>
          <a:xfrm>
            <a:off x="7462879" y="2190354"/>
            <a:ext cx="420758" cy="30959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Pyöristetty suorakulmio 74">
            <a:extLst>
              <a:ext uri="{FF2B5EF4-FFF2-40B4-BE49-F238E27FC236}">
                <a16:creationId xmlns:a16="http://schemas.microsoft.com/office/drawing/2014/main" id="{C1471274-A27D-4C55-B941-DDF7784A3D5C}"/>
              </a:ext>
            </a:extLst>
          </p:cNvPr>
          <p:cNvSpPr/>
          <p:nvPr/>
        </p:nvSpPr>
        <p:spPr>
          <a:xfrm>
            <a:off x="7991756" y="3251551"/>
            <a:ext cx="2238920" cy="1022270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1633"/>
          </a:p>
        </p:txBody>
      </p:sp>
      <p:sp>
        <p:nvSpPr>
          <p:cNvPr id="61" name="Tekstiruutu 60">
            <a:extLst>
              <a:ext uri="{FF2B5EF4-FFF2-40B4-BE49-F238E27FC236}">
                <a16:creationId xmlns:a16="http://schemas.microsoft.com/office/drawing/2014/main" id="{F89F7341-A324-41DC-BE26-A0497EC27B2B}"/>
              </a:ext>
            </a:extLst>
          </p:cNvPr>
          <p:cNvSpPr txBox="1"/>
          <p:nvPr/>
        </p:nvSpPr>
        <p:spPr>
          <a:xfrm>
            <a:off x="7984895" y="3255105"/>
            <a:ext cx="2483381" cy="12948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Mestis karsintasarja</a:t>
            </a:r>
          </a:p>
          <a:p>
            <a:r>
              <a:rPr lang="fi-FI" sz="1000" dirty="0">
                <a:latin typeface="Pepi" panose="02000503000000020004" pitchFamily="2" charset="77"/>
              </a:rPr>
              <a:t>U18 Mestiksen 2 viim. ja </a:t>
            </a:r>
          </a:p>
          <a:p>
            <a:r>
              <a:rPr lang="fi-FI" sz="1000" dirty="0">
                <a:latin typeface="Pepi" panose="02000503000000020004" pitchFamily="2" charset="77"/>
              </a:rPr>
              <a:t>U18 Suomi-sarjan lohkovoittajat 3 kpl, yht.</a:t>
            </a:r>
          </a:p>
          <a:p>
            <a:r>
              <a:rPr lang="fi-FI" sz="1000" dirty="0">
                <a:latin typeface="Pepi" panose="02000503000000020004" pitchFamily="2" charset="77"/>
              </a:rPr>
              <a:t>5 joukkueen 2x karsintasarja jonka 2 parasta U18 Mestiksen alkusarjaan </a:t>
            </a:r>
          </a:p>
          <a:p>
            <a:r>
              <a:rPr lang="fi-FI" sz="1000" dirty="0">
                <a:latin typeface="Pepi" panose="02000503000000020004" pitchFamily="2" charset="77"/>
              </a:rPr>
              <a:t>25-26 Pelataan M ikärajasäännöillä</a:t>
            </a:r>
          </a:p>
          <a:p>
            <a:br>
              <a:rPr lang="fi-FI" sz="907" b="1" dirty="0">
                <a:latin typeface="Pepi" panose="02000503000000020004" pitchFamily="2" charset="77"/>
              </a:rPr>
            </a:br>
            <a:endParaRPr lang="fi-FI" sz="907" dirty="0">
              <a:latin typeface="Pepi" panose="02000503000000020004" pitchFamily="2" charset="77"/>
            </a:endParaRPr>
          </a:p>
        </p:txBody>
      </p:sp>
      <p:sp>
        <p:nvSpPr>
          <p:cNvPr id="67" name="Pyöristetty suorakulmio 74">
            <a:extLst>
              <a:ext uri="{FF2B5EF4-FFF2-40B4-BE49-F238E27FC236}">
                <a16:creationId xmlns:a16="http://schemas.microsoft.com/office/drawing/2014/main" id="{11C43456-33A9-47EB-A847-E47216CBB57E}"/>
              </a:ext>
            </a:extLst>
          </p:cNvPr>
          <p:cNvSpPr/>
          <p:nvPr/>
        </p:nvSpPr>
        <p:spPr>
          <a:xfrm>
            <a:off x="7976400" y="5459390"/>
            <a:ext cx="2231944" cy="864084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fi-FI" sz="800">
              <a:latin typeface="Pepi" panose="02000503000000020004" pitchFamily="2" charset="77"/>
            </a:endParaRPr>
          </a:p>
        </p:txBody>
      </p:sp>
      <p:sp>
        <p:nvSpPr>
          <p:cNvPr id="68" name="Tekstiruutu 67">
            <a:extLst>
              <a:ext uri="{FF2B5EF4-FFF2-40B4-BE49-F238E27FC236}">
                <a16:creationId xmlns:a16="http://schemas.microsoft.com/office/drawing/2014/main" id="{88907A9E-C031-44BF-AAED-533B201A4534}"/>
              </a:ext>
            </a:extLst>
          </p:cNvPr>
          <p:cNvSpPr txBox="1"/>
          <p:nvPr/>
        </p:nvSpPr>
        <p:spPr>
          <a:xfrm>
            <a:off x="7984895" y="5456579"/>
            <a:ext cx="2041035" cy="7743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III div mitalipelit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solidFill>
                  <a:schemeClr val="tx1"/>
                </a:solidFill>
                <a:latin typeface="Pepi" panose="02000503000000020004" pitchFamily="2" charset="77"/>
              </a:rPr>
              <a:t>5.4.2025</a:t>
            </a:r>
          </a:p>
          <a:p>
            <a:endParaRPr lang="fi-FI" sz="1432" dirty="0"/>
          </a:p>
        </p:txBody>
      </p:sp>
      <p:cxnSp>
        <p:nvCxnSpPr>
          <p:cNvPr id="59" name="Suora nuoliyhdysviiva 58">
            <a:extLst>
              <a:ext uri="{FF2B5EF4-FFF2-40B4-BE49-F238E27FC236}">
                <a16:creationId xmlns:a16="http://schemas.microsoft.com/office/drawing/2014/main" id="{CD3099FC-C6E2-4B3F-BECA-D90A4B05EE0F}"/>
              </a:ext>
            </a:extLst>
          </p:cNvPr>
          <p:cNvCxnSpPr>
            <a:cxnSpLocks/>
          </p:cNvCxnSpPr>
          <p:nvPr/>
        </p:nvCxnSpPr>
        <p:spPr>
          <a:xfrm flipV="1">
            <a:off x="2661860" y="3060856"/>
            <a:ext cx="2736735" cy="846424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kstiruutu 61">
            <a:extLst>
              <a:ext uri="{FF2B5EF4-FFF2-40B4-BE49-F238E27FC236}">
                <a16:creationId xmlns:a16="http://schemas.microsoft.com/office/drawing/2014/main" id="{A4ECEB53-20D6-434E-94E1-537E66F44362}"/>
              </a:ext>
            </a:extLst>
          </p:cNvPr>
          <p:cNvSpPr txBox="1"/>
          <p:nvPr/>
        </p:nvSpPr>
        <p:spPr>
          <a:xfrm>
            <a:off x="2528683" y="3572180"/>
            <a:ext cx="6486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 3 </a:t>
            </a:r>
            <a:r>
              <a:rPr lang="fi-FI" sz="1000" dirty="0" err="1">
                <a:latin typeface="Pepi" panose="02000503000000020004" pitchFamily="2" charset="77"/>
              </a:rPr>
              <a:t>joukk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2" name="Pyöristetty suorakulmio 72">
            <a:extLst>
              <a:ext uri="{FF2B5EF4-FFF2-40B4-BE49-F238E27FC236}">
                <a16:creationId xmlns:a16="http://schemas.microsoft.com/office/drawing/2014/main" id="{F8E1361E-D9E1-E4B9-2709-F15115DE0DC5}"/>
              </a:ext>
            </a:extLst>
          </p:cNvPr>
          <p:cNvSpPr/>
          <p:nvPr/>
        </p:nvSpPr>
        <p:spPr>
          <a:xfrm>
            <a:off x="659139" y="4728396"/>
            <a:ext cx="1855749" cy="925916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3BBDCDDC-A1AA-DFFA-46C7-5C0154717FDE}"/>
              </a:ext>
            </a:extLst>
          </p:cNvPr>
          <p:cNvSpPr txBox="1"/>
          <p:nvPr/>
        </p:nvSpPr>
        <p:spPr>
          <a:xfrm>
            <a:off x="670150" y="4727754"/>
            <a:ext cx="1784896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II-div. alkusarja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n. 36 joukkuetta </a:t>
            </a:r>
          </a:p>
          <a:p>
            <a:r>
              <a:rPr lang="fi-FI" sz="1000" dirty="0">
                <a:latin typeface="Pepi" panose="02000503000000020004" pitchFamily="2" charset="77"/>
              </a:rPr>
              <a:t>4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n. 10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13.9.-17.11.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cxnSp>
        <p:nvCxnSpPr>
          <p:cNvPr id="31" name="Suora nuoliyhdysviiva 30">
            <a:extLst>
              <a:ext uri="{FF2B5EF4-FFF2-40B4-BE49-F238E27FC236}">
                <a16:creationId xmlns:a16="http://schemas.microsoft.com/office/drawing/2014/main" id="{463B808F-6147-3EE4-4BB0-22B68FB69E03}"/>
              </a:ext>
            </a:extLst>
          </p:cNvPr>
          <p:cNvCxnSpPr>
            <a:cxnSpLocks/>
          </p:cNvCxnSpPr>
          <p:nvPr/>
        </p:nvCxnSpPr>
        <p:spPr>
          <a:xfrm flipV="1">
            <a:off x="7503693" y="4753670"/>
            <a:ext cx="379944" cy="1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kstiruutu 32">
            <a:extLst>
              <a:ext uri="{FF2B5EF4-FFF2-40B4-BE49-F238E27FC236}">
                <a16:creationId xmlns:a16="http://schemas.microsoft.com/office/drawing/2014/main" id="{3F6E341E-6BA7-A760-7AF1-CCDD6E37E74A}"/>
              </a:ext>
            </a:extLst>
          </p:cNvPr>
          <p:cNvSpPr txBox="1"/>
          <p:nvPr/>
        </p:nvSpPr>
        <p:spPr>
          <a:xfrm>
            <a:off x="7462879" y="4853255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6 j.</a:t>
            </a:r>
          </a:p>
          <a:p>
            <a:endParaRPr lang="fi-FI" dirty="0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E7DCD1C7-8988-F389-1F95-B1080105F860}"/>
              </a:ext>
            </a:extLst>
          </p:cNvPr>
          <p:cNvSpPr txBox="1"/>
          <p:nvPr/>
        </p:nvSpPr>
        <p:spPr>
          <a:xfrm>
            <a:off x="5591872" y="4353366"/>
            <a:ext cx="165295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II divisioona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40 joukkuetta</a:t>
            </a:r>
          </a:p>
          <a:p>
            <a:r>
              <a:rPr lang="fi-FI" sz="1000" dirty="0">
                <a:latin typeface="Pepi" panose="02000503000000020004" pitchFamily="2" charset="77"/>
              </a:rPr>
              <a:t>6 lohkoa, n. 16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29.11.2024.-30.3.2025</a:t>
            </a:r>
          </a:p>
          <a:p>
            <a:r>
              <a:rPr lang="fi-FI" sz="1000" dirty="0" err="1">
                <a:latin typeface="Pepi" panose="02000503000000020004" pitchFamily="2" charset="77"/>
              </a:rPr>
              <a:t>Lohkovoitt</a:t>
            </a:r>
            <a:r>
              <a:rPr lang="fi-FI" sz="1000" dirty="0">
                <a:latin typeface="Pepi" panose="02000503000000020004" pitchFamily="2" charset="77"/>
              </a:rPr>
              <a:t>. Suomi-sarjakarsintaan</a:t>
            </a:r>
            <a:br>
              <a:rPr lang="fi-FI" sz="1000" dirty="0">
                <a:latin typeface="Pepi" panose="02000503000000020004" pitchFamily="2" charset="77"/>
              </a:rPr>
            </a:br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sp>
        <p:nvSpPr>
          <p:cNvPr id="11" name="Pyöristetty suorakulmio 90">
            <a:extLst>
              <a:ext uri="{FF2B5EF4-FFF2-40B4-BE49-F238E27FC236}">
                <a16:creationId xmlns:a16="http://schemas.microsoft.com/office/drawing/2014/main" id="{88A01879-D6EC-9F3A-02B7-F0718DBC49DE}"/>
              </a:ext>
            </a:extLst>
          </p:cNvPr>
          <p:cNvSpPr/>
          <p:nvPr/>
        </p:nvSpPr>
        <p:spPr>
          <a:xfrm>
            <a:off x="5551742" y="4339936"/>
            <a:ext cx="1855749" cy="1036539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Pyöristetty suorakulmio 74">
            <a:extLst>
              <a:ext uri="{FF2B5EF4-FFF2-40B4-BE49-F238E27FC236}">
                <a16:creationId xmlns:a16="http://schemas.microsoft.com/office/drawing/2014/main" id="{382AC7BC-D31F-DAF4-0EB8-A67518C54EC4}"/>
              </a:ext>
            </a:extLst>
          </p:cNvPr>
          <p:cNvSpPr/>
          <p:nvPr/>
        </p:nvSpPr>
        <p:spPr>
          <a:xfrm>
            <a:off x="7984323" y="4366081"/>
            <a:ext cx="2231944" cy="833163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1000" b="1" dirty="0">
                <a:solidFill>
                  <a:schemeClr val="tx1"/>
                </a:solidFill>
                <a:latin typeface="Pepi" panose="02000503000000020004" pitchFamily="2" charset="77"/>
              </a:rPr>
              <a:t>U18 Suomi-sarja karsintasarja</a:t>
            </a:r>
          </a:p>
          <a:p>
            <a:r>
              <a:rPr lang="fi-FI" sz="1000" dirty="0">
                <a:solidFill>
                  <a:schemeClr val="tx1"/>
                </a:solidFill>
                <a:latin typeface="Pepi" panose="02000503000000020004" pitchFamily="2" charset="77"/>
              </a:rPr>
              <a:t>U18SS </a:t>
            </a:r>
            <a:r>
              <a:rPr lang="fi-FI" sz="1000" dirty="0" err="1">
                <a:solidFill>
                  <a:schemeClr val="tx1"/>
                </a:solidFill>
                <a:latin typeface="Pepi" panose="02000503000000020004" pitchFamily="2" charset="77"/>
              </a:rPr>
              <a:t>lo</a:t>
            </a:r>
            <a:r>
              <a:rPr lang="fi-FI" sz="1000" dirty="0">
                <a:solidFill>
                  <a:schemeClr val="tx1"/>
                </a:solidFill>
                <a:latin typeface="Pepi" panose="02000503000000020004" pitchFamily="2" charset="77"/>
              </a:rPr>
              <a:t> </a:t>
            </a:r>
            <a:r>
              <a:rPr lang="fi-FI" sz="1000" dirty="0" err="1">
                <a:solidFill>
                  <a:schemeClr val="tx1"/>
                </a:solidFill>
                <a:latin typeface="Pepi" panose="02000503000000020004" pitchFamily="2" charset="77"/>
              </a:rPr>
              <a:t>vikat</a:t>
            </a:r>
            <a:r>
              <a:rPr lang="fi-FI" sz="1000" dirty="0">
                <a:solidFill>
                  <a:schemeClr val="tx1"/>
                </a:solidFill>
                <a:latin typeface="Pepi" panose="02000503000000020004" pitchFamily="2" charset="77"/>
              </a:rPr>
              <a:t> + U18 IID </a:t>
            </a:r>
            <a:r>
              <a:rPr lang="fi-FI" sz="1000" dirty="0" err="1">
                <a:solidFill>
                  <a:schemeClr val="tx1"/>
                </a:solidFill>
                <a:latin typeface="Pepi" panose="02000503000000020004" pitchFamily="2" charset="77"/>
              </a:rPr>
              <a:t>lo</a:t>
            </a:r>
            <a:r>
              <a:rPr lang="fi-FI" sz="1000" dirty="0">
                <a:solidFill>
                  <a:schemeClr val="tx1"/>
                </a:solidFill>
                <a:latin typeface="Pepi" panose="02000503000000020004" pitchFamily="2" charset="77"/>
              </a:rPr>
              <a:t> </a:t>
            </a:r>
            <a:r>
              <a:rPr lang="fi-FI" sz="1000" dirty="0" err="1">
                <a:solidFill>
                  <a:schemeClr val="tx1"/>
                </a:solidFill>
                <a:latin typeface="Pepi" panose="02000503000000020004" pitchFamily="2" charset="77"/>
              </a:rPr>
              <a:t>voitt</a:t>
            </a:r>
            <a:r>
              <a:rPr lang="fi-FI" sz="1000" dirty="0">
                <a:solidFill>
                  <a:schemeClr val="tx1"/>
                </a:solidFill>
                <a:latin typeface="Pepi" panose="02000503000000020004" pitchFamily="2" charset="77"/>
              </a:rPr>
              <a:t>. 3 alueellista karsintaa, voittajat SS</a:t>
            </a:r>
          </a:p>
        </p:txBody>
      </p:sp>
      <p:cxnSp>
        <p:nvCxnSpPr>
          <p:cNvPr id="6" name="Suora nuoliyhdysviiva 5">
            <a:extLst>
              <a:ext uri="{FF2B5EF4-FFF2-40B4-BE49-F238E27FC236}">
                <a16:creationId xmlns:a16="http://schemas.microsoft.com/office/drawing/2014/main" id="{5E831245-1914-A809-684E-1464049189D6}"/>
              </a:ext>
            </a:extLst>
          </p:cNvPr>
          <p:cNvCxnSpPr>
            <a:cxnSpLocks/>
          </p:cNvCxnSpPr>
          <p:nvPr/>
        </p:nvCxnSpPr>
        <p:spPr>
          <a:xfrm>
            <a:off x="2643464" y="4896463"/>
            <a:ext cx="2730346" cy="115848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kstiruutu 12">
            <a:extLst>
              <a:ext uri="{FF2B5EF4-FFF2-40B4-BE49-F238E27FC236}">
                <a16:creationId xmlns:a16="http://schemas.microsoft.com/office/drawing/2014/main" id="{EA170DD7-ECE1-E78F-B360-3E653A55BCF9}"/>
              </a:ext>
            </a:extLst>
          </p:cNvPr>
          <p:cNvSpPr txBox="1"/>
          <p:nvPr/>
        </p:nvSpPr>
        <p:spPr>
          <a:xfrm>
            <a:off x="2566506" y="4995774"/>
            <a:ext cx="16529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 n. 24 </a:t>
            </a:r>
            <a:r>
              <a:rPr lang="fi-FI" sz="1000" dirty="0" err="1">
                <a:latin typeface="Pepi" panose="02000503000000020004" pitchFamily="2" charset="77"/>
              </a:rPr>
              <a:t>joukk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endParaRPr lang="fi-FI" dirty="0"/>
          </a:p>
        </p:txBody>
      </p:sp>
      <p:sp>
        <p:nvSpPr>
          <p:cNvPr id="15" name="Pyöristetty suorakulmio 90">
            <a:extLst>
              <a:ext uri="{FF2B5EF4-FFF2-40B4-BE49-F238E27FC236}">
                <a16:creationId xmlns:a16="http://schemas.microsoft.com/office/drawing/2014/main" id="{ABAB5E37-A752-A90B-686E-4E5A9310E988}"/>
              </a:ext>
            </a:extLst>
          </p:cNvPr>
          <p:cNvSpPr/>
          <p:nvPr/>
        </p:nvSpPr>
        <p:spPr>
          <a:xfrm>
            <a:off x="5560819" y="5463063"/>
            <a:ext cx="1855749" cy="1067523"/>
          </a:xfrm>
          <a:prstGeom prst="roundRect">
            <a:avLst>
              <a:gd name="adj" fmla="val 8294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EB451414-A732-A134-FFC9-260C8A47CB9D}"/>
              </a:ext>
            </a:extLst>
          </p:cNvPr>
          <p:cNvSpPr txBox="1"/>
          <p:nvPr/>
        </p:nvSpPr>
        <p:spPr>
          <a:xfrm>
            <a:off x="2567694" y="5320001"/>
            <a:ext cx="165295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 n. 12 </a:t>
            </a:r>
            <a:r>
              <a:rPr lang="fi-FI" sz="1000" dirty="0" err="1">
                <a:latin typeface="Pepi" panose="02000503000000020004" pitchFamily="2" charset="77"/>
              </a:rPr>
              <a:t>joukk</a:t>
            </a:r>
            <a:r>
              <a:rPr lang="fi-FI" sz="1000" dirty="0">
                <a:latin typeface="Pepi" panose="02000503000000020004" pitchFamily="2" charset="77"/>
              </a:rPr>
              <a:t>. </a:t>
            </a:r>
          </a:p>
          <a:p>
            <a:r>
              <a:rPr lang="fi-FI" sz="1000" dirty="0">
                <a:latin typeface="Pepi" panose="02000503000000020004" pitchFamily="2" charset="77"/>
              </a:rPr>
              <a:t>vain ET/HÄ/LR</a:t>
            </a:r>
          </a:p>
          <a:p>
            <a:endParaRPr lang="fi-FI" dirty="0"/>
          </a:p>
        </p:txBody>
      </p:sp>
      <p:cxnSp>
        <p:nvCxnSpPr>
          <p:cNvPr id="18" name="Suora nuoliyhdysviiva 17">
            <a:extLst>
              <a:ext uri="{FF2B5EF4-FFF2-40B4-BE49-F238E27FC236}">
                <a16:creationId xmlns:a16="http://schemas.microsoft.com/office/drawing/2014/main" id="{75DF459F-78A4-09FB-B15D-B30345CF2A10}"/>
              </a:ext>
            </a:extLst>
          </p:cNvPr>
          <p:cNvCxnSpPr>
            <a:cxnSpLocks/>
            <a:stCxn id="13" idx="1"/>
          </p:cNvCxnSpPr>
          <p:nvPr/>
        </p:nvCxnSpPr>
        <p:spPr>
          <a:xfrm>
            <a:off x="2566506" y="5257384"/>
            <a:ext cx="2830097" cy="302287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kstiruutu 21">
            <a:extLst>
              <a:ext uri="{FF2B5EF4-FFF2-40B4-BE49-F238E27FC236}">
                <a16:creationId xmlns:a16="http://schemas.microsoft.com/office/drawing/2014/main" id="{F39557D4-A7EB-371F-92B3-E3BCC413BAAD}"/>
              </a:ext>
            </a:extLst>
          </p:cNvPr>
          <p:cNvSpPr txBox="1"/>
          <p:nvPr/>
        </p:nvSpPr>
        <p:spPr>
          <a:xfrm>
            <a:off x="5591872" y="5490843"/>
            <a:ext cx="1652954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U18 III divisioona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n. 12 joukkuetta+</a:t>
            </a:r>
          </a:p>
          <a:p>
            <a:r>
              <a:rPr lang="fi-FI" sz="1000" dirty="0">
                <a:latin typeface="Pepi" panose="02000503000000020004" pitchFamily="2" charset="77"/>
              </a:rPr>
              <a:t>2 lohkoa, n. 16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29.11.2024.-30.3.2025</a:t>
            </a:r>
          </a:p>
          <a:p>
            <a:r>
              <a:rPr lang="fi-FI" sz="1000" dirty="0" err="1">
                <a:latin typeface="Pepi" panose="02000503000000020004" pitchFamily="2" charset="77"/>
              </a:rPr>
              <a:t>Lohkovoitt</a:t>
            </a:r>
            <a:r>
              <a:rPr lang="fi-FI" sz="1000" dirty="0">
                <a:latin typeface="Pepi" panose="02000503000000020004" pitchFamily="2" charset="77"/>
              </a:rPr>
              <a:t>. </a:t>
            </a:r>
            <a:r>
              <a:rPr lang="fi-FI" sz="1000" dirty="0" err="1">
                <a:latin typeface="Pepi" panose="02000503000000020004" pitchFamily="2" charset="77"/>
              </a:rPr>
              <a:t>Loppuott</a:t>
            </a:r>
            <a:r>
              <a:rPr lang="fi-FI" sz="1000" dirty="0">
                <a:latin typeface="Pepi" panose="02000503000000020004" pitchFamily="2" charset="77"/>
              </a:rPr>
              <a:t>. </a:t>
            </a:r>
            <a:br>
              <a:rPr lang="fi-FI" sz="10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Lohko 2. </a:t>
            </a:r>
            <a:r>
              <a:rPr lang="fi-FI" sz="1000" dirty="0" err="1">
                <a:latin typeface="Pepi" panose="02000503000000020004" pitchFamily="2" charset="77"/>
              </a:rPr>
              <a:t>sij</a:t>
            </a:r>
            <a:r>
              <a:rPr lang="fi-FI" sz="1000" dirty="0">
                <a:latin typeface="Pepi" panose="02000503000000020004" pitchFamily="2" charset="77"/>
              </a:rPr>
              <a:t> </a:t>
            </a:r>
            <a:r>
              <a:rPr lang="fi-FI" sz="1000" dirty="0" err="1">
                <a:latin typeface="Pepi" panose="02000503000000020004" pitchFamily="2" charset="77"/>
              </a:rPr>
              <a:t>pronssiott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  <a:br>
              <a:rPr lang="fi-FI" sz="1000" dirty="0">
                <a:latin typeface="Pepi" panose="02000503000000020004" pitchFamily="2" charset="77"/>
              </a:rPr>
            </a:br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  <a:p>
            <a:endParaRPr lang="fi-FI" dirty="0"/>
          </a:p>
        </p:txBody>
      </p:sp>
      <p:cxnSp>
        <p:nvCxnSpPr>
          <p:cNvPr id="35" name="Suora nuoliyhdysviiva 34">
            <a:extLst>
              <a:ext uri="{FF2B5EF4-FFF2-40B4-BE49-F238E27FC236}">
                <a16:creationId xmlns:a16="http://schemas.microsoft.com/office/drawing/2014/main" id="{7461E6F9-F058-F92F-98D1-4B95DB5FBF1C}"/>
              </a:ext>
            </a:extLst>
          </p:cNvPr>
          <p:cNvCxnSpPr>
            <a:cxnSpLocks/>
          </p:cNvCxnSpPr>
          <p:nvPr/>
        </p:nvCxnSpPr>
        <p:spPr>
          <a:xfrm>
            <a:off x="7453282" y="4199842"/>
            <a:ext cx="430355" cy="307048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kstiruutu 38">
            <a:extLst>
              <a:ext uri="{FF2B5EF4-FFF2-40B4-BE49-F238E27FC236}">
                <a16:creationId xmlns:a16="http://schemas.microsoft.com/office/drawing/2014/main" id="{E11CEDEF-2EA9-1FE4-E5E9-B119F9600A25}"/>
              </a:ext>
            </a:extLst>
          </p:cNvPr>
          <p:cNvSpPr txBox="1"/>
          <p:nvPr/>
        </p:nvSpPr>
        <p:spPr>
          <a:xfrm>
            <a:off x="7443016" y="3958015"/>
            <a:ext cx="39330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3 j.</a:t>
            </a:r>
          </a:p>
          <a:p>
            <a:endParaRPr lang="fi-FI" dirty="0"/>
          </a:p>
        </p:txBody>
      </p:sp>
      <p:cxnSp>
        <p:nvCxnSpPr>
          <p:cNvPr id="3" name="Suora nuoliyhdysviiva 2">
            <a:extLst>
              <a:ext uri="{FF2B5EF4-FFF2-40B4-BE49-F238E27FC236}">
                <a16:creationId xmlns:a16="http://schemas.microsoft.com/office/drawing/2014/main" id="{F3AD3A82-F9CF-C7E8-F29D-74F3D45E3CE2}"/>
              </a:ext>
            </a:extLst>
          </p:cNvPr>
          <p:cNvCxnSpPr>
            <a:cxnSpLocks/>
          </p:cNvCxnSpPr>
          <p:nvPr/>
        </p:nvCxnSpPr>
        <p:spPr>
          <a:xfrm flipV="1">
            <a:off x="7487425" y="5731827"/>
            <a:ext cx="379944" cy="1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8519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kstiruutu 13">
            <a:extLst>
              <a:ext uri="{FF2B5EF4-FFF2-40B4-BE49-F238E27FC236}">
                <a16:creationId xmlns:a16="http://schemas.microsoft.com/office/drawing/2014/main" id="{0861A6D6-6DE4-2B4C-B272-6F28F6105F69}"/>
              </a:ext>
            </a:extLst>
          </p:cNvPr>
          <p:cNvSpPr txBox="1"/>
          <p:nvPr/>
        </p:nvSpPr>
        <p:spPr>
          <a:xfrm>
            <a:off x="516436" y="422905"/>
            <a:ext cx="8811491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500" b="1" dirty="0">
                <a:solidFill>
                  <a:srgbClr val="002E6D"/>
                </a:solidFill>
                <a:latin typeface="Pepi" panose="02000503000000020004" pitchFamily="2" charset="77"/>
              </a:rPr>
              <a:t>U20 SARJAT 2024-2025</a:t>
            </a:r>
          </a:p>
        </p:txBody>
      </p:sp>
      <p:sp>
        <p:nvSpPr>
          <p:cNvPr id="20" name="Pyöristetty suorakulmio 19">
            <a:extLst>
              <a:ext uri="{FF2B5EF4-FFF2-40B4-BE49-F238E27FC236}">
                <a16:creationId xmlns:a16="http://schemas.microsoft.com/office/drawing/2014/main" id="{7006D3A3-9A6A-D849-A50D-C0C5D718BC8B}"/>
              </a:ext>
            </a:extLst>
          </p:cNvPr>
          <p:cNvSpPr/>
          <p:nvPr/>
        </p:nvSpPr>
        <p:spPr>
          <a:xfrm>
            <a:off x="627198" y="1238957"/>
            <a:ext cx="1855749" cy="1925163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AE697CD5-8E8A-E945-AFB5-E1FF4F3453B6}"/>
              </a:ext>
            </a:extLst>
          </p:cNvPr>
          <p:cNvSpPr txBox="1"/>
          <p:nvPr/>
        </p:nvSpPr>
        <p:spPr>
          <a:xfrm>
            <a:off x="665823" y="1286684"/>
            <a:ext cx="1652954" cy="1415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SM-sarja</a:t>
            </a:r>
          </a:p>
          <a:p>
            <a:br>
              <a:rPr lang="fi-FI" sz="600" dirty="0">
                <a:latin typeface="Pepi" panose="02000503000000020004" pitchFamily="2" charset="77"/>
              </a:rPr>
            </a:br>
            <a:r>
              <a:rPr lang="fi-FI" sz="1000" dirty="0">
                <a:latin typeface="Pepi" panose="02000503000000020004" pitchFamily="2" charset="77"/>
              </a:rPr>
              <a:t>18 joukkuetta </a:t>
            </a:r>
          </a:p>
          <a:p>
            <a:r>
              <a:rPr lang="fi-FI" sz="1000" dirty="0">
                <a:latin typeface="Pepi" panose="02000503000000020004" pitchFamily="2" charset="77"/>
              </a:rPr>
              <a:t>2x sarja + 3x 6j 2x </a:t>
            </a:r>
            <a:r>
              <a:rPr lang="fi-FI" sz="1000" dirty="0" err="1">
                <a:latin typeface="Pepi" panose="02000503000000020004" pitchFamily="2" charset="77"/>
              </a:rPr>
              <a:t>vs</a:t>
            </a:r>
            <a:r>
              <a:rPr lang="fi-FI" sz="1000" dirty="0">
                <a:latin typeface="Pepi" panose="02000503000000020004" pitchFamily="2" charset="77"/>
              </a:rPr>
              <a:t> , yht. 44 ottelua</a:t>
            </a:r>
          </a:p>
          <a:p>
            <a:r>
              <a:rPr lang="fi-FI" sz="1000" dirty="0">
                <a:latin typeface="Pepi" panose="02000503000000020004" pitchFamily="2" charset="77"/>
              </a:rPr>
              <a:t>6.9.2024-8.3.2025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12 parasta pudotuspeleihin, viimeinen karsintaan</a:t>
            </a:r>
          </a:p>
        </p:txBody>
      </p:sp>
      <p:sp>
        <p:nvSpPr>
          <p:cNvPr id="73" name="Pyöristetty suorakulmio 72">
            <a:extLst>
              <a:ext uri="{FF2B5EF4-FFF2-40B4-BE49-F238E27FC236}">
                <a16:creationId xmlns:a16="http://schemas.microsoft.com/office/drawing/2014/main" id="{7B491B35-5321-4F45-A9D8-2291DDF1DCC3}"/>
              </a:ext>
            </a:extLst>
          </p:cNvPr>
          <p:cNvSpPr/>
          <p:nvPr/>
        </p:nvSpPr>
        <p:spPr>
          <a:xfrm>
            <a:off x="638547" y="3308054"/>
            <a:ext cx="1855749" cy="1444166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4" name="Tekstiruutu 73">
            <a:extLst>
              <a:ext uri="{FF2B5EF4-FFF2-40B4-BE49-F238E27FC236}">
                <a16:creationId xmlns:a16="http://schemas.microsoft.com/office/drawing/2014/main" id="{B7EB666B-A74A-1C4B-B93C-9B774F221188}"/>
              </a:ext>
            </a:extLst>
          </p:cNvPr>
          <p:cNvSpPr txBox="1"/>
          <p:nvPr/>
        </p:nvSpPr>
        <p:spPr>
          <a:xfrm>
            <a:off x="653211" y="3382058"/>
            <a:ext cx="1813852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Mestis</a:t>
            </a:r>
            <a:endParaRPr lang="fi-FI" sz="1000" dirty="0">
              <a:latin typeface="Pepi" panose="02000503000000020004" pitchFamily="2" charset="77"/>
            </a:endParaRP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16-18 joukkuetta, 2x sarja+ </a:t>
            </a:r>
            <a:r>
              <a:rPr lang="fi-FI" sz="1000" dirty="0" err="1">
                <a:latin typeface="Pepi" panose="02000503000000020004" pitchFamily="2" charset="77"/>
              </a:rPr>
              <a:t>vs</a:t>
            </a:r>
            <a:r>
              <a:rPr lang="fi-FI" sz="1000" dirty="0">
                <a:latin typeface="Pepi" panose="02000503000000020004" pitchFamily="2" charset="77"/>
              </a:rPr>
              <a:t>, n. 40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r>
              <a:rPr lang="fi-FI" sz="1000" dirty="0">
                <a:latin typeface="Pepi" panose="02000503000000020004" pitchFamily="2" charset="77"/>
              </a:rPr>
              <a:t>6.9.2024-8.3.2025</a:t>
            </a:r>
          </a:p>
          <a:p>
            <a:r>
              <a:rPr lang="fi-FI" sz="1000" dirty="0">
                <a:latin typeface="Pepi" panose="02000503000000020004"/>
              </a:rPr>
              <a:t>8 parasta </a:t>
            </a:r>
            <a:r>
              <a:rPr lang="fi-FI" sz="1000" dirty="0" err="1">
                <a:latin typeface="Pepi" panose="02000503000000020004"/>
              </a:rPr>
              <a:t>playoff</a:t>
            </a:r>
            <a:endParaRPr lang="fi-FI" sz="1000" dirty="0">
              <a:latin typeface="Pepi" panose="02000503000000020004"/>
            </a:endParaRPr>
          </a:p>
          <a:p>
            <a:r>
              <a:rPr lang="fi-FI" sz="1000" dirty="0">
                <a:latin typeface="Pepi" panose="02000503000000020004"/>
              </a:rPr>
              <a:t>4 viimeistä karsintaan</a:t>
            </a:r>
          </a:p>
        </p:txBody>
      </p:sp>
      <p:sp>
        <p:nvSpPr>
          <p:cNvPr id="75" name="Pyöristetty suorakulmio 74">
            <a:extLst>
              <a:ext uri="{FF2B5EF4-FFF2-40B4-BE49-F238E27FC236}">
                <a16:creationId xmlns:a16="http://schemas.microsoft.com/office/drawing/2014/main" id="{CB725213-E450-8847-944F-105A1907C5D4}"/>
              </a:ext>
            </a:extLst>
          </p:cNvPr>
          <p:cNvSpPr/>
          <p:nvPr/>
        </p:nvSpPr>
        <p:spPr>
          <a:xfrm>
            <a:off x="7976581" y="1238957"/>
            <a:ext cx="1855749" cy="1347744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6" name="Tekstiruutu 75">
            <a:extLst>
              <a:ext uri="{FF2B5EF4-FFF2-40B4-BE49-F238E27FC236}">
                <a16:creationId xmlns:a16="http://schemas.microsoft.com/office/drawing/2014/main" id="{9B71321D-B211-7D4D-B2F3-BC02ED6224FD}"/>
              </a:ext>
            </a:extLst>
          </p:cNvPr>
          <p:cNvSpPr txBox="1"/>
          <p:nvPr/>
        </p:nvSpPr>
        <p:spPr>
          <a:xfrm>
            <a:off x="8025819" y="1336429"/>
            <a:ext cx="165295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SM-sarja, </a:t>
            </a:r>
            <a:br>
              <a:rPr lang="fi-FI" sz="1000" b="1" dirty="0">
                <a:latin typeface="Pepi" panose="02000503000000020004" pitchFamily="2" charset="77"/>
              </a:rPr>
            </a:br>
            <a:r>
              <a:rPr lang="fi-FI" sz="1000" b="1" dirty="0">
                <a:latin typeface="Pepi" panose="02000503000000020004" pitchFamily="2" charset="77"/>
              </a:rPr>
              <a:t>pudotuspelit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Vk-kierros 5.-12., 6.-11., 7.-10., 8.-9., paras kolmesta puolivälierät, välierät ja </a:t>
            </a:r>
          </a:p>
          <a:p>
            <a:r>
              <a:rPr lang="fi-FI" sz="1000" dirty="0">
                <a:latin typeface="Pepi" panose="02000503000000020004" pitchFamily="2" charset="77"/>
              </a:rPr>
              <a:t>loppuottelut paras viidestä. </a:t>
            </a:r>
          </a:p>
          <a:p>
            <a:r>
              <a:rPr lang="fi-FI" sz="1000" dirty="0">
                <a:latin typeface="Pepi" panose="02000503000000020004" pitchFamily="2" charset="77"/>
              </a:rPr>
              <a:t>Yksiosainen pronssiottelu.</a:t>
            </a:r>
          </a:p>
        </p:txBody>
      </p:sp>
      <p:cxnSp>
        <p:nvCxnSpPr>
          <p:cNvPr id="139" name="Suora nuoliyhdysviiva 138">
            <a:extLst>
              <a:ext uri="{FF2B5EF4-FFF2-40B4-BE49-F238E27FC236}">
                <a16:creationId xmlns:a16="http://schemas.microsoft.com/office/drawing/2014/main" id="{14CA95F8-24CA-BA45-BC7B-DD0AF5EC7102}"/>
              </a:ext>
            </a:extLst>
          </p:cNvPr>
          <p:cNvCxnSpPr>
            <a:cxnSpLocks/>
            <a:stCxn id="161" idx="1"/>
          </p:cNvCxnSpPr>
          <p:nvPr/>
        </p:nvCxnSpPr>
        <p:spPr>
          <a:xfrm>
            <a:off x="2717091" y="1587393"/>
            <a:ext cx="4934011" cy="24180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kstiruutu 160">
            <a:extLst>
              <a:ext uri="{FF2B5EF4-FFF2-40B4-BE49-F238E27FC236}">
                <a16:creationId xmlns:a16="http://schemas.microsoft.com/office/drawing/2014/main" id="{A39FDB82-9EA9-F44F-A782-E3B9D734A53A}"/>
              </a:ext>
            </a:extLst>
          </p:cNvPr>
          <p:cNvSpPr txBox="1"/>
          <p:nvPr/>
        </p:nvSpPr>
        <p:spPr>
          <a:xfrm>
            <a:off x="2717091" y="1325783"/>
            <a:ext cx="1854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12 j. pudotuspeleihin</a:t>
            </a:r>
          </a:p>
          <a:p>
            <a:endParaRPr lang="fi-FI" dirty="0"/>
          </a:p>
        </p:txBody>
      </p:sp>
      <p:sp>
        <p:nvSpPr>
          <p:cNvPr id="31" name="Pyöristetty suorakulmio 74">
            <a:extLst>
              <a:ext uri="{FF2B5EF4-FFF2-40B4-BE49-F238E27FC236}">
                <a16:creationId xmlns:a16="http://schemas.microsoft.com/office/drawing/2014/main" id="{DB3166E1-B7EE-42BC-80B8-EF678DD0F368}"/>
              </a:ext>
            </a:extLst>
          </p:cNvPr>
          <p:cNvSpPr/>
          <p:nvPr/>
        </p:nvSpPr>
        <p:spPr>
          <a:xfrm>
            <a:off x="7988176" y="2748450"/>
            <a:ext cx="1855749" cy="758425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37" name="Tekstiruutu 36">
            <a:extLst>
              <a:ext uri="{FF2B5EF4-FFF2-40B4-BE49-F238E27FC236}">
                <a16:creationId xmlns:a16="http://schemas.microsoft.com/office/drawing/2014/main" id="{41B79DCE-61AD-42EF-B560-13319CC7D427}"/>
              </a:ext>
            </a:extLst>
          </p:cNvPr>
          <p:cNvSpPr txBox="1"/>
          <p:nvPr/>
        </p:nvSpPr>
        <p:spPr>
          <a:xfrm>
            <a:off x="8048071" y="2771811"/>
            <a:ext cx="18557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SM-karsintaottelut 1</a:t>
            </a:r>
          </a:p>
          <a:p>
            <a:r>
              <a:rPr lang="fi-FI" sz="1000" dirty="0">
                <a:latin typeface="Pepi" panose="02000503000000020004" pitchFamily="2" charset="77"/>
              </a:rPr>
              <a:t>U20 SM 18.  - U20 M 1. paras viidestä, voittaja U20 SM</a:t>
            </a:r>
          </a:p>
          <a:p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54" name="Tekstiruutu 53">
            <a:extLst>
              <a:ext uri="{FF2B5EF4-FFF2-40B4-BE49-F238E27FC236}">
                <a16:creationId xmlns:a16="http://schemas.microsoft.com/office/drawing/2014/main" id="{DE8AF6ED-CD48-47E5-A014-3D902B62F952}"/>
              </a:ext>
            </a:extLst>
          </p:cNvPr>
          <p:cNvSpPr txBox="1"/>
          <p:nvPr/>
        </p:nvSpPr>
        <p:spPr>
          <a:xfrm>
            <a:off x="2675015" y="2299921"/>
            <a:ext cx="10924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18. joukkue</a:t>
            </a:r>
          </a:p>
        </p:txBody>
      </p:sp>
      <p:sp>
        <p:nvSpPr>
          <p:cNvPr id="63" name="Tekstiruutu 62">
            <a:extLst>
              <a:ext uri="{FF2B5EF4-FFF2-40B4-BE49-F238E27FC236}">
                <a16:creationId xmlns:a16="http://schemas.microsoft.com/office/drawing/2014/main" id="{E4366709-FE26-46EE-B80B-BDBE2AFC150C}"/>
              </a:ext>
            </a:extLst>
          </p:cNvPr>
          <p:cNvSpPr txBox="1"/>
          <p:nvPr/>
        </p:nvSpPr>
        <p:spPr>
          <a:xfrm>
            <a:off x="2706460" y="3768527"/>
            <a:ext cx="6432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1.-8. </a:t>
            </a:r>
            <a:r>
              <a:rPr lang="fi-FI" sz="1000" dirty="0" err="1">
                <a:latin typeface="Pepi" panose="02000503000000020004" pitchFamily="2" charset="77"/>
              </a:rPr>
              <a:t>sij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endParaRPr lang="fi-FI" dirty="0"/>
          </a:p>
        </p:txBody>
      </p:sp>
      <p:sp>
        <p:nvSpPr>
          <p:cNvPr id="3" name="Pyöristetty suorakulmio 72">
            <a:extLst>
              <a:ext uri="{FF2B5EF4-FFF2-40B4-BE49-F238E27FC236}">
                <a16:creationId xmlns:a16="http://schemas.microsoft.com/office/drawing/2014/main" id="{371E7002-8AED-93A7-2DD5-620FAEE3A96B}"/>
              </a:ext>
            </a:extLst>
          </p:cNvPr>
          <p:cNvSpPr/>
          <p:nvPr/>
        </p:nvSpPr>
        <p:spPr>
          <a:xfrm>
            <a:off x="666827" y="4896153"/>
            <a:ext cx="1855749" cy="861774"/>
          </a:xfrm>
          <a:prstGeom prst="roundRect">
            <a:avLst>
              <a:gd name="adj" fmla="val 5911"/>
            </a:avLst>
          </a:prstGeom>
          <a:noFill/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03AE87E9-F793-3110-63E3-27BB51D074F0}"/>
              </a:ext>
            </a:extLst>
          </p:cNvPr>
          <p:cNvSpPr txBox="1"/>
          <p:nvPr/>
        </p:nvSpPr>
        <p:spPr>
          <a:xfrm>
            <a:off x="673964" y="4896153"/>
            <a:ext cx="18138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Suomi-sarja</a:t>
            </a:r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xx joukkuetta, xx lohkoa</a:t>
            </a:r>
          </a:p>
          <a:p>
            <a:r>
              <a:rPr lang="fi-FI" sz="1000" dirty="0">
                <a:latin typeface="Pepi" panose="02000503000000020004" pitchFamily="2" charset="77"/>
              </a:rPr>
              <a:t>n. 28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.</a:t>
            </a:r>
          </a:p>
          <a:p>
            <a:r>
              <a:rPr lang="fi-FI" sz="1000">
                <a:latin typeface="Pepi" panose="02000503000000020004" pitchFamily="2" charset="77"/>
              </a:rPr>
              <a:t>20.9.2024 </a:t>
            </a:r>
            <a:r>
              <a:rPr lang="fi-FI" sz="1000" dirty="0">
                <a:latin typeface="Pepi" panose="02000503000000020004" pitchFamily="2" charset="77"/>
              </a:rPr>
              <a:t>– 8.3.2025</a:t>
            </a:r>
          </a:p>
          <a:p>
            <a:r>
              <a:rPr lang="fi-FI" sz="1000" dirty="0">
                <a:latin typeface="Pepi" panose="02000503000000020004" pitchFamily="2" charset="77"/>
              </a:rPr>
              <a:t>Lohkovoittajat karsintaan</a:t>
            </a:r>
          </a:p>
        </p:txBody>
      </p:sp>
      <p:sp>
        <p:nvSpPr>
          <p:cNvPr id="11" name="Tekstiruutu 10">
            <a:extLst>
              <a:ext uri="{FF2B5EF4-FFF2-40B4-BE49-F238E27FC236}">
                <a16:creationId xmlns:a16="http://schemas.microsoft.com/office/drawing/2014/main" id="{24FAA956-E7FC-9BA6-DE8C-F5BDCFAB5CEF}"/>
              </a:ext>
            </a:extLst>
          </p:cNvPr>
          <p:cNvSpPr txBox="1"/>
          <p:nvPr/>
        </p:nvSpPr>
        <p:spPr>
          <a:xfrm>
            <a:off x="2675015" y="5400537"/>
            <a:ext cx="745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n. 2-4 j.</a:t>
            </a:r>
          </a:p>
          <a:p>
            <a:endParaRPr lang="fi-FI" dirty="0"/>
          </a:p>
        </p:txBody>
      </p:sp>
      <p:sp>
        <p:nvSpPr>
          <p:cNvPr id="15" name="Pyöristetty suorakulmio 74">
            <a:extLst>
              <a:ext uri="{FF2B5EF4-FFF2-40B4-BE49-F238E27FC236}">
                <a16:creationId xmlns:a16="http://schemas.microsoft.com/office/drawing/2014/main" id="{FF5ECEF0-BD8E-9321-A067-710D7B753BEF}"/>
              </a:ext>
            </a:extLst>
          </p:cNvPr>
          <p:cNvSpPr/>
          <p:nvPr/>
        </p:nvSpPr>
        <p:spPr>
          <a:xfrm>
            <a:off x="7988176" y="4565362"/>
            <a:ext cx="1855749" cy="1755356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81E9AEC7-2BB3-3E1B-93DD-4E04A90CF553}"/>
              </a:ext>
            </a:extLst>
          </p:cNvPr>
          <p:cNvSpPr txBox="1"/>
          <p:nvPr/>
        </p:nvSpPr>
        <p:spPr>
          <a:xfrm>
            <a:off x="8048071" y="4565362"/>
            <a:ext cx="16529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Mestis karsintasarja</a:t>
            </a:r>
          </a:p>
          <a:p>
            <a:r>
              <a:rPr lang="fi-FI" sz="1000" dirty="0">
                <a:latin typeface="Pepi" panose="02000503000000020004" pitchFamily="2" charset="77"/>
              </a:rPr>
              <a:t>U20 Mestiksen 4 viimeistä ja U20SS lohkovoittajat 2-4 kpl, yhteensä 6-8 joukkuetta, 1x sarja 5-7 </a:t>
            </a:r>
            <a:r>
              <a:rPr lang="fi-FI" sz="1000" dirty="0" err="1">
                <a:latin typeface="Pepi" panose="02000503000000020004" pitchFamily="2" charset="77"/>
              </a:rPr>
              <a:t>ott</a:t>
            </a:r>
            <a:r>
              <a:rPr lang="fi-FI" sz="1000" dirty="0">
                <a:latin typeface="Pepi" panose="02000503000000020004" pitchFamily="2" charset="77"/>
              </a:rPr>
              <a:t>, 2 parasta U20 Mestikseen kaudelle 25-26</a:t>
            </a:r>
          </a:p>
          <a:p>
            <a:r>
              <a:rPr lang="fi-FI" sz="1000" dirty="0">
                <a:latin typeface="Pepi" panose="02000503000000020004" pitchFamily="2" charset="77"/>
              </a:rPr>
              <a:t>Ottelut pelataan Mestiksen ikärajasäännöillä</a:t>
            </a:r>
          </a:p>
          <a:p>
            <a:r>
              <a:rPr lang="fi-FI" sz="1000" dirty="0">
                <a:latin typeface="Pepi" panose="02000503000000020004" pitchFamily="2" charset="77"/>
              </a:rPr>
              <a:t>U20 Mestiksessä 14-16 joukkuetta 25-26</a:t>
            </a:r>
            <a:br>
              <a:rPr lang="fi-FI" sz="1000" dirty="0">
                <a:latin typeface="Pepi" panose="02000503000000020004" pitchFamily="2" charset="77"/>
              </a:rPr>
            </a:br>
            <a:endParaRPr lang="fi-FI" sz="1000" dirty="0">
              <a:latin typeface="Pepi" panose="02000503000000020004" pitchFamily="2" charset="77"/>
            </a:endParaRP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AD185D00-A296-6E11-3E62-8E3067AB6CD6}"/>
              </a:ext>
            </a:extLst>
          </p:cNvPr>
          <p:cNvSpPr txBox="1"/>
          <p:nvPr/>
        </p:nvSpPr>
        <p:spPr>
          <a:xfrm>
            <a:off x="2692011" y="4552105"/>
            <a:ext cx="745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dirty="0">
                <a:latin typeface="Pepi" panose="02000503000000020004" pitchFamily="2" charset="77"/>
              </a:rPr>
              <a:t>4 j.</a:t>
            </a:r>
          </a:p>
          <a:p>
            <a:endParaRPr lang="fi-FI" dirty="0"/>
          </a:p>
        </p:txBody>
      </p:sp>
      <p:cxnSp>
        <p:nvCxnSpPr>
          <p:cNvPr id="17" name="Suora nuoliyhdysviiva 16">
            <a:extLst>
              <a:ext uri="{FF2B5EF4-FFF2-40B4-BE49-F238E27FC236}">
                <a16:creationId xmlns:a16="http://schemas.microsoft.com/office/drawing/2014/main" id="{E8D2C89D-7E03-A319-FB3F-091D53C761C6}"/>
              </a:ext>
            </a:extLst>
          </p:cNvPr>
          <p:cNvCxnSpPr>
            <a:cxnSpLocks/>
          </p:cNvCxnSpPr>
          <p:nvPr/>
        </p:nvCxnSpPr>
        <p:spPr>
          <a:xfrm>
            <a:off x="2715232" y="2613627"/>
            <a:ext cx="5090831" cy="694427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uora nuoliyhdysviiva 17">
            <a:extLst>
              <a:ext uri="{FF2B5EF4-FFF2-40B4-BE49-F238E27FC236}">
                <a16:creationId xmlns:a16="http://schemas.microsoft.com/office/drawing/2014/main" id="{391EDDE7-2100-2633-B59D-BF87FF699524}"/>
              </a:ext>
            </a:extLst>
          </p:cNvPr>
          <p:cNvCxnSpPr>
            <a:cxnSpLocks/>
          </p:cNvCxnSpPr>
          <p:nvPr/>
        </p:nvCxnSpPr>
        <p:spPr>
          <a:xfrm>
            <a:off x="2752182" y="5292565"/>
            <a:ext cx="5053881" cy="20921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uora nuoliyhdysviiva 18">
            <a:extLst>
              <a:ext uri="{FF2B5EF4-FFF2-40B4-BE49-F238E27FC236}">
                <a16:creationId xmlns:a16="http://schemas.microsoft.com/office/drawing/2014/main" id="{9204D65F-D721-4A54-D447-DE211B60C61E}"/>
              </a:ext>
            </a:extLst>
          </p:cNvPr>
          <p:cNvCxnSpPr>
            <a:cxnSpLocks/>
          </p:cNvCxnSpPr>
          <p:nvPr/>
        </p:nvCxnSpPr>
        <p:spPr>
          <a:xfrm>
            <a:off x="2752295" y="4107472"/>
            <a:ext cx="2330326" cy="12393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yöristetty suorakulmio 74">
            <a:extLst>
              <a:ext uri="{FF2B5EF4-FFF2-40B4-BE49-F238E27FC236}">
                <a16:creationId xmlns:a16="http://schemas.microsoft.com/office/drawing/2014/main" id="{45C31F1B-681A-595A-7F0D-4103EED9C46A}"/>
              </a:ext>
            </a:extLst>
          </p:cNvPr>
          <p:cNvSpPr/>
          <p:nvPr/>
        </p:nvSpPr>
        <p:spPr>
          <a:xfrm>
            <a:off x="5250094" y="3565350"/>
            <a:ext cx="2167631" cy="1050788"/>
          </a:xfrm>
          <a:prstGeom prst="roundRect">
            <a:avLst>
              <a:gd name="adj" fmla="val 5911"/>
            </a:avLst>
          </a:prstGeom>
          <a:solidFill>
            <a:schemeClr val="accent1">
              <a:lumMod val="20000"/>
              <a:lumOff val="80000"/>
            </a:schemeClr>
          </a:solidFill>
          <a:ln w="28575">
            <a:solidFill>
              <a:srgbClr val="002E6D"/>
            </a:solidFill>
            <a:round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5" name="Tekstiruutu 24">
            <a:extLst>
              <a:ext uri="{FF2B5EF4-FFF2-40B4-BE49-F238E27FC236}">
                <a16:creationId xmlns:a16="http://schemas.microsoft.com/office/drawing/2014/main" id="{98932579-22F1-0C06-8AC4-BBE91C87C181}"/>
              </a:ext>
            </a:extLst>
          </p:cNvPr>
          <p:cNvSpPr txBox="1"/>
          <p:nvPr/>
        </p:nvSpPr>
        <p:spPr>
          <a:xfrm>
            <a:off x="5300600" y="3587130"/>
            <a:ext cx="22845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Pepi" panose="02000503000000020004" pitchFamily="2" charset="77"/>
              </a:rPr>
              <a:t>U20 Mestis, pudotuspelit</a:t>
            </a:r>
          </a:p>
          <a:p>
            <a:r>
              <a:rPr lang="fi-FI" sz="1000" dirty="0">
                <a:latin typeface="Pepi" panose="02000503000000020004" pitchFamily="2" charset="77"/>
              </a:rPr>
              <a:t>8 j. paras kolmesta kaikki vaiheet.</a:t>
            </a:r>
          </a:p>
          <a:p>
            <a:endParaRPr lang="fi-FI" sz="1000" dirty="0">
              <a:latin typeface="Pepi" panose="02000503000000020004" pitchFamily="2" charset="77"/>
            </a:endParaRPr>
          </a:p>
          <a:p>
            <a:r>
              <a:rPr lang="fi-FI" sz="1000" dirty="0">
                <a:latin typeface="Pepi" panose="02000503000000020004" pitchFamily="2" charset="77"/>
              </a:rPr>
              <a:t>Voittaja SM-karsintaan</a:t>
            </a:r>
          </a:p>
        </p:txBody>
      </p:sp>
      <p:cxnSp>
        <p:nvCxnSpPr>
          <p:cNvPr id="27" name="Suora nuoliyhdysviiva 26">
            <a:extLst>
              <a:ext uri="{FF2B5EF4-FFF2-40B4-BE49-F238E27FC236}">
                <a16:creationId xmlns:a16="http://schemas.microsoft.com/office/drawing/2014/main" id="{6DD2D943-D85F-6FDD-0FEB-048093024233}"/>
              </a:ext>
            </a:extLst>
          </p:cNvPr>
          <p:cNvCxnSpPr>
            <a:cxnSpLocks/>
          </p:cNvCxnSpPr>
          <p:nvPr/>
        </p:nvCxnSpPr>
        <p:spPr>
          <a:xfrm>
            <a:off x="2774237" y="4501056"/>
            <a:ext cx="4994876" cy="606064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uora nuoliyhdysviiva 39">
            <a:extLst>
              <a:ext uri="{FF2B5EF4-FFF2-40B4-BE49-F238E27FC236}">
                <a16:creationId xmlns:a16="http://schemas.microsoft.com/office/drawing/2014/main" id="{D4D8460B-1D90-2408-9A81-49B398CEAB98}"/>
              </a:ext>
            </a:extLst>
          </p:cNvPr>
          <p:cNvCxnSpPr>
            <a:cxnSpLocks/>
          </p:cNvCxnSpPr>
          <p:nvPr/>
        </p:nvCxnSpPr>
        <p:spPr>
          <a:xfrm flipV="1">
            <a:off x="7566019" y="3596084"/>
            <a:ext cx="318348" cy="476594"/>
          </a:xfrm>
          <a:prstGeom prst="straightConnector1">
            <a:avLst/>
          </a:prstGeom>
          <a:ln w="25400">
            <a:solidFill>
              <a:srgbClr val="002E6D"/>
            </a:solidFill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14059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uorten sarjat" id="{FD310F70-5248-DD49-BE3E-869CDD6F22AA}" vid="{0AB29562-C6D5-EB4F-8124-2AA5D6C763E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E1C9763349CA44D87DD4C9C9DB9684F" ma:contentTypeVersion="11" ma:contentTypeDescription="Luo uusi asiakirja." ma:contentTypeScope="" ma:versionID="22c830cf4388959ae94e51ef713796cf">
  <xsd:schema xmlns:xsd="http://www.w3.org/2001/XMLSchema" xmlns:xs="http://www.w3.org/2001/XMLSchema" xmlns:p="http://schemas.microsoft.com/office/2006/metadata/properties" xmlns:ns2="0a1443aa-84b7-4cfa-8d36-3ba2f09dc139" xmlns:ns3="4df9b4e2-336c-47f5-b3dc-24ed7f42a436" targetNamespace="http://schemas.microsoft.com/office/2006/metadata/properties" ma:root="true" ma:fieldsID="7fb2aaa84cc531d92b050e2e42fe797d" ns2:_="" ns3:_="">
    <xsd:import namespace="0a1443aa-84b7-4cfa-8d36-3ba2f09dc139"/>
    <xsd:import namespace="4df9b4e2-336c-47f5-b3dc-24ed7f42a4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1443aa-84b7-4cfa-8d36-3ba2f09dc1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6" nillable="true" ma:taxonomy="true" ma:internalName="lcf76f155ced4ddcb4097134ff3c332f" ma:taxonomyFieldName="MediaServiceImageTags" ma:displayName="Kuvien tunnisteet" ma:readOnly="false" ma:fieldId="{5cf76f15-5ced-4ddc-b409-7134ff3c332f}" ma:taxonomyMulti="true" ma:sspId="c8beba37-f57c-4d67-9133-35c9c0ab84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f9b4e2-336c-47f5-b3dc-24ed7f42a436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d22d7118-4011-4bd3-b34a-0fb29fbf37e6}" ma:internalName="TaxCatchAll" ma:showField="CatchAllData" ma:web="4df9b4e2-336c-47f5-b3dc-24ed7f42a4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a1443aa-84b7-4cfa-8d36-3ba2f09dc139">
      <Terms xmlns="http://schemas.microsoft.com/office/infopath/2007/PartnerControls"/>
    </lcf76f155ced4ddcb4097134ff3c332f>
    <TaxCatchAll xmlns="4df9b4e2-336c-47f5-b3dc-24ed7f42a436" xsi:nil="true"/>
  </documentManagement>
</p:properties>
</file>

<file path=customXml/itemProps1.xml><?xml version="1.0" encoding="utf-8"?>
<ds:datastoreItem xmlns:ds="http://schemas.openxmlformats.org/officeDocument/2006/customXml" ds:itemID="{A5DB42E8-5CBB-4A42-816C-6FE3EBA5EF1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2A7940-9BC4-4014-BA09-DEE6EE6591B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1443aa-84b7-4cfa-8d36-3ba2f09dc139"/>
    <ds:schemaRef ds:uri="4df9b4e2-336c-47f5-b3dc-24ed7f42a4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EF773A7-7968-47B4-A5F4-9DBBFB6BFB8F}">
  <ds:schemaRefs>
    <ds:schemaRef ds:uri="http://purl.org/dc/elements/1.1/"/>
    <ds:schemaRef ds:uri="http://schemas.microsoft.com/office/infopath/2007/PartnerControls"/>
    <ds:schemaRef ds:uri="http://www.w3.org/XML/1998/namespace"/>
    <ds:schemaRef ds:uri="http://purl.org/dc/terms/"/>
    <ds:schemaRef ds:uri="0a1443aa-84b7-4cfa-8d36-3ba2f09dc139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4df9b4e2-336c-47f5-b3dc-24ed7f42a436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Nuorten sarjat</Template>
  <TotalTime>3933</TotalTime>
  <Words>1047</Words>
  <Application>Microsoft Office PowerPoint</Application>
  <PresentationFormat>Mukautettu</PresentationFormat>
  <Paragraphs>248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9" baseType="lpstr">
      <vt:lpstr>Arial</vt:lpstr>
      <vt:lpstr>Helvetica</vt:lpstr>
      <vt:lpstr>Pepi</vt:lpstr>
      <vt:lpstr>Office-teema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Malmberg Henna</dc:creator>
  <cp:lastModifiedBy>Antila Pirkka</cp:lastModifiedBy>
  <cp:revision>48</cp:revision>
  <dcterms:created xsi:type="dcterms:W3CDTF">2020-02-02T11:32:32Z</dcterms:created>
  <dcterms:modified xsi:type="dcterms:W3CDTF">2024-04-19T12:22:51Z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0x010100BE1C9763349CA44D87DD4C9C9DB9684F</vt:lpwstr>
  </property>
  <property fmtid="{D5CDD505-2E9C-101B-9397-08002B2CF9AE}" pid="3" name="MediaServiceImageTags">
    <vt:lpwstr/>
  </property>
</Properties>
</file>