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368" userDrawn="1">
          <p15:clr>
            <a:srgbClr val="A4A3A4"/>
          </p15:clr>
        </p15:guide>
        <p15:guide id="3" orient="horz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E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73"/>
    <p:restoredTop sz="94694"/>
  </p:normalViewPr>
  <p:slideViewPr>
    <p:cSldViewPr snapToGrid="0" snapToObjects="1" showGuides="1">
      <p:cViewPr varScale="1">
        <p:scale>
          <a:sx n="104" d="100"/>
          <a:sy n="104" d="100"/>
        </p:scale>
        <p:origin x="1458" y="72"/>
      </p:cViewPr>
      <p:guideLst>
        <p:guide pos="3368"/>
        <p:guide orient="horz"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2901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 descr="Kuva, joka sisältää kohteen merkki, ruoka&#10;&#10;Kuvaus luotu automaattisesti">
            <a:extLst>
              <a:ext uri="{FF2B5EF4-FFF2-40B4-BE49-F238E27FC236}">
                <a16:creationId xmlns:a16="http://schemas.microsoft.com/office/drawing/2014/main" id="{C3BAED54-1819-1344-B115-4B3BEF987D4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493134" y="284566"/>
            <a:ext cx="918686" cy="718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934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kstiruutu 13">
            <a:extLst>
              <a:ext uri="{FF2B5EF4-FFF2-40B4-BE49-F238E27FC236}">
                <a16:creationId xmlns:a16="http://schemas.microsoft.com/office/drawing/2014/main" id="{0861A6D6-6DE4-2B4C-B272-6F28F6105F69}"/>
              </a:ext>
            </a:extLst>
          </p:cNvPr>
          <p:cNvSpPr txBox="1"/>
          <p:nvPr/>
        </p:nvSpPr>
        <p:spPr>
          <a:xfrm>
            <a:off x="662543" y="1170861"/>
            <a:ext cx="88114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b="1" dirty="0">
                <a:solidFill>
                  <a:srgbClr val="002E6D"/>
                </a:solidFill>
                <a:latin typeface="Pepi" panose="02000503000000020004" pitchFamily="2" charset="77"/>
              </a:rPr>
              <a:t>U16-U22 poikien sarjat kaudella 2020-2021</a:t>
            </a:r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B06AB7CA-940D-0F40-84E3-B06C07FC7ACF}"/>
              </a:ext>
            </a:extLst>
          </p:cNvPr>
          <p:cNvSpPr txBox="1"/>
          <p:nvPr/>
        </p:nvSpPr>
        <p:spPr>
          <a:xfrm>
            <a:off x="662542" y="4044060"/>
            <a:ext cx="88114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b="1" dirty="0">
                <a:solidFill>
                  <a:srgbClr val="002E6D"/>
                </a:solidFill>
                <a:latin typeface="Pepi" panose="02000503000000020004" pitchFamily="2" charset="77"/>
              </a:rPr>
              <a:t>Tyttöjen sarjat kaudella 2020-2021        </a:t>
            </a:r>
          </a:p>
        </p:txBody>
      </p:sp>
      <p:sp>
        <p:nvSpPr>
          <p:cNvPr id="18" name="Pyöristetty suorakulmio 17">
            <a:extLst>
              <a:ext uri="{FF2B5EF4-FFF2-40B4-BE49-F238E27FC236}">
                <a16:creationId xmlns:a16="http://schemas.microsoft.com/office/drawing/2014/main" id="{BF560C53-50B6-DA42-89F1-143CE86537D6}"/>
              </a:ext>
            </a:extLst>
          </p:cNvPr>
          <p:cNvSpPr/>
          <p:nvPr/>
        </p:nvSpPr>
        <p:spPr>
          <a:xfrm>
            <a:off x="856210" y="2036618"/>
            <a:ext cx="1022466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" name="Tekstiruutu 18">
            <a:extLst>
              <a:ext uri="{FF2B5EF4-FFF2-40B4-BE49-F238E27FC236}">
                <a16:creationId xmlns:a16="http://schemas.microsoft.com/office/drawing/2014/main" id="{B2A9FE71-5825-F549-A53F-E6FE8A38B439}"/>
              </a:ext>
            </a:extLst>
          </p:cNvPr>
          <p:cNvSpPr txBox="1"/>
          <p:nvPr/>
        </p:nvSpPr>
        <p:spPr>
          <a:xfrm>
            <a:off x="875753" y="2028305"/>
            <a:ext cx="9833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>
                <a:solidFill>
                  <a:schemeClr val="bg1"/>
                </a:solidFill>
                <a:latin typeface="Pepi" panose="02000503000000020004" pitchFamily="2" charset="77"/>
              </a:rPr>
              <a:t>2005</a:t>
            </a:r>
          </a:p>
        </p:txBody>
      </p:sp>
      <p:sp>
        <p:nvSpPr>
          <p:cNvPr id="20" name="Pyöristetty suorakulmio 19">
            <a:extLst>
              <a:ext uri="{FF2B5EF4-FFF2-40B4-BE49-F238E27FC236}">
                <a16:creationId xmlns:a16="http://schemas.microsoft.com/office/drawing/2014/main" id="{7006D3A3-9A6A-D849-A50D-C0C5D718BC8B}"/>
              </a:ext>
            </a:extLst>
          </p:cNvPr>
          <p:cNvSpPr/>
          <p:nvPr/>
        </p:nvSpPr>
        <p:spPr>
          <a:xfrm>
            <a:off x="746774" y="1928274"/>
            <a:ext cx="1208282" cy="1744630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4" name="Tekstiruutu 23">
            <a:extLst>
              <a:ext uri="{FF2B5EF4-FFF2-40B4-BE49-F238E27FC236}">
                <a16:creationId xmlns:a16="http://schemas.microsoft.com/office/drawing/2014/main" id="{BC53418B-387C-A242-A136-430D1B7C0850}"/>
              </a:ext>
            </a:extLst>
          </p:cNvPr>
          <p:cNvSpPr txBox="1"/>
          <p:nvPr/>
        </p:nvSpPr>
        <p:spPr>
          <a:xfrm>
            <a:off x="772872" y="2496935"/>
            <a:ext cx="1156086" cy="13952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U16 SM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U16 Mestis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U17 ylempi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U17 alempi</a:t>
            </a:r>
          </a:p>
          <a:p>
            <a:endParaRPr lang="fi-FI" dirty="0"/>
          </a:p>
        </p:txBody>
      </p:sp>
      <p:sp>
        <p:nvSpPr>
          <p:cNvPr id="28" name="Pyöristetty suorakulmio 27">
            <a:extLst>
              <a:ext uri="{FF2B5EF4-FFF2-40B4-BE49-F238E27FC236}">
                <a16:creationId xmlns:a16="http://schemas.microsoft.com/office/drawing/2014/main" id="{EC50898F-AAA5-0447-AB71-CF444219878A}"/>
              </a:ext>
            </a:extLst>
          </p:cNvPr>
          <p:cNvSpPr/>
          <p:nvPr/>
        </p:nvSpPr>
        <p:spPr>
          <a:xfrm>
            <a:off x="2214494" y="2036618"/>
            <a:ext cx="1022466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9" name="Tekstiruutu 28">
            <a:extLst>
              <a:ext uri="{FF2B5EF4-FFF2-40B4-BE49-F238E27FC236}">
                <a16:creationId xmlns:a16="http://schemas.microsoft.com/office/drawing/2014/main" id="{8833263F-6860-C14D-8BE3-EAEA6CAB09C3}"/>
              </a:ext>
            </a:extLst>
          </p:cNvPr>
          <p:cNvSpPr txBox="1"/>
          <p:nvPr/>
        </p:nvSpPr>
        <p:spPr>
          <a:xfrm>
            <a:off x="2234037" y="2028305"/>
            <a:ext cx="9833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>
                <a:solidFill>
                  <a:schemeClr val="bg1"/>
                </a:solidFill>
                <a:latin typeface="Pepi" panose="02000503000000020004" pitchFamily="2" charset="77"/>
              </a:rPr>
              <a:t>2004</a:t>
            </a:r>
          </a:p>
        </p:txBody>
      </p:sp>
      <p:sp>
        <p:nvSpPr>
          <p:cNvPr id="30" name="Pyöristetty suorakulmio 29">
            <a:extLst>
              <a:ext uri="{FF2B5EF4-FFF2-40B4-BE49-F238E27FC236}">
                <a16:creationId xmlns:a16="http://schemas.microsoft.com/office/drawing/2014/main" id="{E1054751-09F4-F540-AF34-55FB93D9C770}"/>
              </a:ext>
            </a:extLst>
          </p:cNvPr>
          <p:cNvSpPr/>
          <p:nvPr/>
        </p:nvSpPr>
        <p:spPr>
          <a:xfrm>
            <a:off x="2105058" y="1928274"/>
            <a:ext cx="1208282" cy="1744630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1" name="Tekstiruutu 30">
            <a:extLst>
              <a:ext uri="{FF2B5EF4-FFF2-40B4-BE49-F238E27FC236}">
                <a16:creationId xmlns:a16="http://schemas.microsoft.com/office/drawing/2014/main" id="{550581BB-3EF0-6D47-909E-1030EB9CD5F1}"/>
              </a:ext>
            </a:extLst>
          </p:cNvPr>
          <p:cNvSpPr txBox="1"/>
          <p:nvPr/>
        </p:nvSpPr>
        <p:spPr>
          <a:xfrm>
            <a:off x="2131156" y="2496935"/>
            <a:ext cx="1156086" cy="13952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U18 SM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U18 Mestis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U17 ylempi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U17 alempi</a:t>
            </a:r>
          </a:p>
          <a:p>
            <a:endParaRPr lang="fi-FI" dirty="0"/>
          </a:p>
        </p:txBody>
      </p:sp>
      <p:sp>
        <p:nvSpPr>
          <p:cNvPr id="32" name="Pyöristetty suorakulmio 31">
            <a:extLst>
              <a:ext uri="{FF2B5EF4-FFF2-40B4-BE49-F238E27FC236}">
                <a16:creationId xmlns:a16="http://schemas.microsoft.com/office/drawing/2014/main" id="{249BD291-3623-B443-984B-B94D884BC8DB}"/>
              </a:ext>
            </a:extLst>
          </p:cNvPr>
          <p:cNvSpPr/>
          <p:nvPr/>
        </p:nvSpPr>
        <p:spPr>
          <a:xfrm>
            <a:off x="3563899" y="2036618"/>
            <a:ext cx="1022466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3" name="Tekstiruutu 32">
            <a:extLst>
              <a:ext uri="{FF2B5EF4-FFF2-40B4-BE49-F238E27FC236}">
                <a16:creationId xmlns:a16="http://schemas.microsoft.com/office/drawing/2014/main" id="{52CAD0A9-6D8E-BE43-A1D6-6851234327A1}"/>
              </a:ext>
            </a:extLst>
          </p:cNvPr>
          <p:cNvSpPr txBox="1"/>
          <p:nvPr/>
        </p:nvSpPr>
        <p:spPr>
          <a:xfrm>
            <a:off x="3583442" y="2028305"/>
            <a:ext cx="9833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>
                <a:solidFill>
                  <a:schemeClr val="bg1"/>
                </a:solidFill>
                <a:latin typeface="Pepi" panose="02000503000000020004" pitchFamily="2" charset="77"/>
              </a:rPr>
              <a:t>2003</a:t>
            </a:r>
          </a:p>
        </p:txBody>
      </p:sp>
      <p:sp>
        <p:nvSpPr>
          <p:cNvPr id="34" name="Pyöristetty suorakulmio 33">
            <a:extLst>
              <a:ext uri="{FF2B5EF4-FFF2-40B4-BE49-F238E27FC236}">
                <a16:creationId xmlns:a16="http://schemas.microsoft.com/office/drawing/2014/main" id="{A7DAE4C9-64D6-3142-ADDC-05A8C1D066F1}"/>
              </a:ext>
            </a:extLst>
          </p:cNvPr>
          <p:cNvSpPr/>
          <p:nvPr/>
        </p:nvSpPr>
        <p:spPr>
          <a:xfrm>
            <a:off x="3454463" y="1928274"/>
            <a:ext cx="1208282" cy="1744630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5" name="Tekstiruutu 34">
            <a:extLst>
              <a:ext uri="{FF2B5EF4-FFF2-40B4-BE49-F238E27FC236}">
                <a16:creationId xmlns:a16="http://schemas.microsoft.com/office/drawing/2014/main" id="{F178AFBC-B862-7E48-ADE5-2FD7E6B7006F}"/>
              </a:ext>
            </a:extLst>
          </p:cNvPr>
          <p:cNvSpPr txBox="1"/>
          <p:nvPr/>
        </p:nvSpPr>
        <p:spPr>
          <a:xfrm>
            <a:off x="3480561" y="2496935"/>
            <a:ext cx="1156086" cy="13952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U18 SM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U18 Mestis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U19 ylempi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U19 alempi</a:t>
            </a:r>
          </a:p>
          <a:p>
            <a:endParaRPr lang="fi-FI" dirty="0"/>
          </a:p>
        </p:txBody>
      </p:sp>
      <p:sp>
        <p:nvSpPr>
          <p:cNvPr id="36" name="Pyöristetty suorakulmio 35">
            <a:extLst>
              <a:ext uri="{FF2B5EF4-FFF2-40B4-BE49-F238E27FC236}">
                <a16:creationId xmlns:a16="http://schemas.microsoft.com/office/drawing/2014/main" id="{09593D95-F223-8D41-9E54-B2E878C4DE7E}"/>
              </a:ext>
            </a:extLst>
          </p:cNvPr>
          <p:cNvSpPr/>
          <p:nvPr/>
        </p:nvSpPr>
        <p:spPr>
          <a:xfrm>
            <a:off x="4922182" y="2036618"/>
            <a:ext cx="1022466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7" name="Tekstiruutu 36">
            <a:extLst>
              <a:ext uri="{FF2B5EF4-FFF2-40B4-BE49-F238E27FC236}">
                <a16:creationId xmlns:a16="http://schemas.microsoft.com/office/drawing/2014/main" id="{8EC514DE-CB51-4A44-8CCC-A670B3F7CF26}"/>
              </a:ext>
            </a:extLst>
          </p:cNvPr>
          <p:cNvSpPr txBox="1"/>
          <p:nvPr/>
        </p:nvSpPr>
        <p:spPr>
          <a:xfrm>
            <a:off x="4941725" y="2028305"/>
            <a:ext cx="9833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>
                <a:solidFill>
                  <a:schemeClr val="bg1"/>
                </a:solidFill>
                <a:latin typeface="Pepi" panose="02000503000000020004" pitchFamily="2" charset="77"/>
              </a:rPr>
              <a:t>2002</a:t>
            </a:r>
          </a:p>
        </p:txBody>
      </p:sp>
      <p:sp>
        <p:nvSpPr>
          <p:cNvPr id="38" name="Pyöristetty suorakulmio 37">
            <a:extLst>
              <a:ext uri="{FF2B5EF4-FFF2-40B4-BE49-F238E27FC236}">
                <a16:creationId xmlns:a16="http://schemas.microsoft.com/office/drawing/2014/main" id="{CA303D28-5857-BF40-AEBF-C383B3ED9673}"/>
              </a:ext>
            </a:extLst>
          </p:cNvPr>
          <p:cNvSpPr/>
          <p:nvPr/>
        </p:nvSpPr>
        <p:spPr>
          <a:xfrm>
            <a:off x="4812746" y="1928274"/>
            <a:ext cx="1208282" cy="1744630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9" name="Tekstiruutu 38">
            <a:extLst>
              <a:ext uri="{FF2B5EF4-FFF2-40B4-BE49-F238E27FC236}">
                <a16:creationId xmlns:a16="http://schemas.microsoft.com/office/drawing/2014/main" id="{0FEA2CAB-5B49-224B-ABDB-AE7D7172B24C}"/>
              </a:ext>
            </a:extLst>
          </p:cNvPr>
          <p:cNvSpPr txBox="1"/>
          <p:nvPr/>
        </p:nvSpPr>
        <p:spPr>
          <a:xfrm>
            <a:off x="4838844" y="2496935"/>
            <a:ext cx="1196161" cy="13952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U20 SM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U20 Mestis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U19 ylempi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U19 alempi</a:t>
            </a:r>
          </a:p>
          <a:p>
            <a:endParaRPr lang="fi-FI" dirty="0"/>
          </a:p>
        </p:txBody>
      </p:sp>
      <p:sp>
        <p:nvSpPr>
          <p:cNvPr id="44" name="Pyöristetty suorakulmio 43">
            <a:extLst>
              <a:ext uri="{FF2B5EF4-FFF2-40B4-BE49-F238E27FC236}">
                <a16:creationId xmlns:a16="http://schemas.microsoft.com/office/drawing/2014/main" id="{EBE311D7-F95D-1240-A90A-80D3330E228F}"/>
              </a:ext>
            </a:extLst>
          </p:cNvPr>
          <p:cNvSpPr/>
          <p:nvPr/>
        </p:nvSpPr>
        <p:spPr>
          <a:xfrm>
            <a:off x="6271588" y="2036618"/>
            <a:ext cx="1022466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5" name="Tekstiruutu 44">
            <a:extLst>
              <a:ext uri="{FF2B5EF4-FFF2-40B4-BE49-F238E27FC236}">
                <a16:creationId xmlns:a16="http://schemas.microsoft.com/office/drawing/2014/main" id="{6A0E5669-8EAD-F248-95F0-8FA0712E8E75}"/>
              </a:ext>
            </a:extLst>
          </p:cNvPr>
          <p:cNvSpPr txBox="1"/>
          <p:nvPr/>
        </p:nvSpPr>
        <p:spPr>
          <a:xfrm>
            <a:off x="6291131" y="2028305"/>
            <a:ext cx="9833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>
                <a:solidFill>
                  <a:schemeClr val="bg1"/>
                </a:solidFill>
                <a:latin typeface="Pepi" panose="02000503000000020004" pitchFamily="2" charset="77"/>
              </a:rPr>
              <a:t>2001</a:t>
            </a:r>
          </a:p>
        </p:txBody>
      </p:sp>
      <p:sp>
        <p:nvSpPr>
          <p:cNvPr id="46" name="Pyöristetty suorakulmio 45">
            <a:extLst>
              <a:ext uri="{FF2B5EF4-FFF2-40B4-BE49-F238E27FC236}">
                <a16:creationId xmlns:a16="http://schemas.microsoft.com/office/drawing/2014/main" id="{169B8CD9-49F5-0447-9C09-1E81AE2E9A91}"/>
              </a:ext>
            </a:extLst>
          </p:cNvPr>
          <p:cNvSpPr/>
          <p:nvPr/>
        </p:nvSpPr>
        <p:spPr>
          <a:xfrm>
            <a:off x="6162152" y="1928274"/>
            <a:ext cx="1208282" cy="1744630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7" name="Tekstiruutu 46">
            <a:extLst>
              <a:ext uri="{FF2B5EF4-FFF2-40B4-BE49-F238E27FC236}">
                <a16:creationId xmlns:a16="http://schemas.microsoft.com/office/drawing/2014/main" id="{4422A08A-0DC0-7F4E-92A4-5DB142D92A3B}"/>
              </a:ext>
            </a:extLst>
          </p:cNvPr>
          <p:cNvSpPr txBox="1"/>
          <p:nvPr/>
        </p:nvSpPr>
        <p:spPr>
          <a:xfrm>
            <a:off x="6188250" y="2496935"/>
            <a:ext cx="1196161" cy="13952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U20 SM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U20 Mestis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U22 ylempi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U22 alempi</a:t>
            </a:r>
          </a:p>
          <a:p>
            <a:endParaRPr lang="fi-FI" dirty="0"/>
          </a:p>
        </p:txBody>
      </p:sp>
      <p:sp>
        <p:nvSpPr>
          <p:cNvPr id="48" name="Pyöristetty suorakulmio 47">
            <a:extLst>
              <a:ext uri="{FF2B5EF4-FFF2-40B4-BE49-F238E27FC236}">
                <a16:creationId xmlns:a16="http://schemas.microsoft.com/office/drawing/2014/main" id="{B2D2933B-397A-4D4F-918A-842DE0465002}"/>
              </a:ext>
            </a:extLst>
          </p:cNvPr>
          <p:cNvSpPr/>
          <p:nvPr/>
        </p:nvSpPr>
        <p:spPr>
          <a:xfrm>
            <a:off x="7620994" y="2036618"/>
            <a:ext cx="1022466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9" name="Tekstiruutu 48">
            <a:extLst>
              <a:ext uri="{FF2B5EF4-FFF2-40B4-BE49-F238E27FC236}">
                <a16:creationId xmlns:a16="http://schemas.microsoft.com/office/drawing/2014/main" id="{45D92A46-FF60-844D-820D-B826B256E007}"/>
              </a:ext>
            </a:extLst>
          </p:cNvPr>
          <p:cNvSpPr txBox="1"/>
          <p:nvPr/>
        </p:nvSpPr>
        <p:spPr>
          <a:xfrm>
            <a:off x="7640537" y="2028305"/>
            <a:ext cx="10462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>
                <a:solidFill>
                  <a:schemeClr val="bg1"/>
                </a:solidFill>
                <a:latin typeface="Pepi" panose="02000503000000020004" pitchFamily="2" charset="77"/>
              </a:rPr>
              <a:t>2000</a:t>
            </a:r>
          </a:p>
        </p:txBody>
      </p:sp>
      <p:sp>
        <p:nvSpPr>
          <p:cNvPr id="50" name="Pyöristetty suorakulmio 49">
            <a:extLst>
              <a:ext uri="{FF2B5EF4-FFF2-40B4-BE49-F238E27FC236}">
                <a16:creationId xmlns:a16="http://schemas.microsoft.com/office/drawing/2014/main" id="{15C5A5AA-23D6-FA4B-979C-051D12449B85}"/>
              </a:ext>
            </a:extLst>
          </p:cNvPr>
          <p:cNvSpPr/>
          <p:nvPr/>
        </p:nvSpPr>
        <p:spPr>
          <a:xfrm>
            <a:off x="7511558" y="1928274"/>
            <a:ext cx="1208282" cy="1744630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1" name="Tekstiruutu 50">
            <a:extLst>
              <a:ext uri="{FF2B5EF4-FFF2-40B4-BE49-F238E27FC236}">
                <a16:creationId xmlns:a16="http://schemas.microsoft.com/office/drawing/2014/main" id="{F370C0D3-B9D8-E345-9A3E-A16CDDCF8BAA}"/>
              </a:ext>
            </a:extLst>
          </p:cNvPr>
          <p:cNvSpPr txBox="1"/>
          <p:nvPr/>
        </p:nvSpPr>
        <p:spPr>
          <a:xfrm>
            <a:off x="7537656" y="2496935"/>
            <a:ext cx="1176925" cy="8822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U22 ylempi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U22 alempi</a:t>
            </a:r>
          </a:p>
          <a:p>
            <a:endParaRPr lang="fi-FI" dirty="0"/>
          </a:p>
        </p:txBody>
      </p:sp>
      <p:sp>
        <p:nvSpPr>
          <p:cNvPr id="52" name="Pyöristetty suorakulmio 51">
            <a:extLst>
              <a:ext uri="{FF2B5EF4-FFF2-40B4-BE49-F238E27FC236}">
                <a16:creationId xmlns:a16="http://schemas.microsoft.com/office/drawing/2014/main" id="{BBD535B4-033F-734A-9955-1280B1670AEC}"/>
              </a:ext>
            </a:extLst>
          </p:cNvPr>
          <p:cNvSpPr/>
          <p:nvPr/>
        </p:nvSpPr>
        <p:spPr>
          <a:xfrm>
            <a:off x="8970400" y="2036618"/>
            <a:ext cx="1022466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3" name="Tekstiruutu 52">
            <a:extLst>
              <a:ext uri="{FF2B5EF4-FFF2-40B4-BE49-F238E27FC236}">
                <a16:creationId xmlns:a16="http://schemas.microsoft.com/office/drawing/2014/main" id="{308723EE-2073-7A49-ACD7-69F8C36CD71C}"/>
              </a:ext>
            </a:extLst>
          </p:cNvPr>
          <p:cNvSpPr txBox="1"/>
          <p:nvPr/>
        </p:nvSpPr>
        <p:spPr>
          <a:xfrm>
            <a:off x="8989943" y="2028305"/>
            <a:ext cx="9833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>
                <a:solidFill>
                  <a:schemeClr val="bg1"/>
                </a:solidFill>
                <a:latin typeface="Pepi" panose="02000503000000020004" pitchFamily="2" charset="77"/>
              </a:rPr>
              <a:t>1999</a:t>
            </a:r>
          </a:p>
        </p:txBody>
      </p:sp>
      <p:sp>
        <p:nvSpPr>
          <p:cNvPr id="54" name="Pyöristetty suorakulmio 53">
            <a:extLst>
              <a:ext uri="{FF2B5EF4-FFF2-40B4-BE49-F238E27FC236}">
                <a16:creationId xmlns:a16="http://schemas.microsoft.com/office/drawing/2014/main" id="{9D72C59F-6322-2044-BA70-66552D5CA7E5}"/>
              </a:ext>
            </a:extLst>
          </p:cNvPr>
          <p:cNvSpPr/>
          <p:nvPr/>
        </p:nvSpPr>
        <p:spPr>
          <a:xfrm>
            <a:off x="8860964" y="1928274"/>
            <a:ext cx="1208282" cy="1744630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5" name="Tekstiruutu 54">
            <a:extLst>
              <a:ext uri="{FF2B5EF4-FFF2-40B4-BE49-F238E27FC236}">
                <a16:creationId xmlns:a16="http://schemas.microsoft.com/office/drawing/2014/main" id="{F18B791E-6EBD-824D-850C-7044BABB835A}"/>
              </a:ext>
            </a:extLst>
          </p:cNvPr>
          <p:cNvSpPr txBox="1"/>
          <p:nvPr/>
        </p:nvSpPr>
        <p:spPr>
          <a:xfrm>
            <a:off x="8887062" y="2496935"/>
            <a:ext cx="1176925" cy="8822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U22 ylempi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U22 alempi</a:t>
            </a:r>
          </a:p>
          <a:p>
            <a:endParaRPr lang="fi-FI" dirty="0"/>
          </a:p>
        </p:txBody>
      </p:sp>
      <p:sp>
        <p:nvSpPr>
          <p:cNvPr id="56" name="Pyöristetty suorakulmio 55">
            <a:extLst>
              <a:ext uri="{FF2B5EF4-FFF2-40B4-BE49-F238E27FC236}">
                <a16:creationId xmlns:a16="http://schemas.microsoft.com/office/drawing/2014/main" id="{571FE998-1485-414E-A4E6-B8B6EC69C219}"/>
              </a:ext>
            </a:extLst>
          </p:cNvPr>
          <p:cNvSpPr/>
          <p:nvPr/>
        </p:nvSpPr>
        <p:spPr>
          <a:xfrm>
            <a:off x="856210" y="4930738"/>
            <a:ext cx="1886990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7" name="Tekstiruutu 56">
            <a:extLst>
              <a:ext uri="{FF2B5EF4-FFF2-40B4-BE49-F238E27FC236}">
                <a16:creationId xmlns:a16="http://schemas.microsoft.com/office/drawing/2014/main" id="{BB377BC9-9EC7-0243-8DC8-02259B0F76A0}"/>
              </a:ext>
            </a:extLst>
          </p:cNvPr>
          <p:cNvSpPr txBox="1"/>
          <p:nvPr/>
        </p:nvSpPr>
        <p:spPr>
          <a:xfrm>
            <a:off x="875753" y="4922425"/>
            <a:ext cx="1867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>
                <a:solidFill>
                  <a:schemeClr val="bg1"/>
                </a:solidFill>
                <a:latin typeface="Pepi" panose="02000503000000020004" pitchFamily="2" charset="77"/>
              </a:rPr>
              <a:t>2011-2012</a:t>
            </a:r>
          </a:p>
        </p:txBody>
      </p:sp>
      <p:sp>
        <p:nvSpPr>
          <p:cNvPr id="58" name="Pyöristetty suorakulmio 57">
            <a:extLst>
              <a:ext uri="{FF2B5EF4-FFF2-40B4-BE49-F238E27FC236}">
                <a16:creationId xmlns:a16="http://schemas.microsoft.com/office/drawing/2014/main" id="{9062D0D4-3CF4-3841-8ED0-9D4114B594B7}"/>
              </a:ext>
            </a:extLst>
          </p:cNvPr>
          <p:cNvSpPr/>
          <p:nvPr/>
        </p:nvSpPr>
        <p:spPr>
          <a:xfrm>
            <a:off x="746773" y="4822394"/>
            <a:ext cx="2085203" cy="983602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9" name="Tekstiruutu 58">
            <a:extLst>
              <a:ext uri="{FF2B5EF4-FFF2-40B4-BE49-F238E27FC236}">
                <a16:creationId xmlns:a16="http://schemas.microsoft.com/office/drawing/2014/main" id="{D8DE94A2-E7FD-B545-B41C-D85C735EEF97}"/>
              </a:ext>
            </a:extLst>
          </p:cNvPr>
          <p:cNvSpPr txBox="1"/>
          <p:nvPr/>
        </p:nvSpPr>
        <p:spPr>
          <a:xfrm>
            <a:off x="1227820" y="5391056"/>
            <a:ext cx="1040670" cy="5878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U10 tytöt</a:t>
            </a:r>
          </a:p>
          <a:p>
            <a:pPr>
              <a:lnSpc>
                <a:spcPts val="2000"/>
              </a:lnSpc>
            </a:pPr>
            <a:endParaRPr lang="fi-FI" sz="1400" b="1" dirty="0">
              <a:latin typeface="Pepi" panose="02000503000000020004" pitchFamily="2" charset="77"/>
            </a:endParaRPr>
          </a:p>
        </p:txBody>
      </p:sp>
      <p:sp>
        <p:nvSpPr>
          <p:cNvPr id="60" name="Pyöristetty suorakulmio 59">
            <a:extLst>
              <a:ext uri="{FF2B5EF4-FFF2-40B4-BE49-F238E27FC236}">
                <a16:creationId xmlns:a16="http://schemas.microsoft.com/office/drawing/2014/main" id="{CFC02A25-4101-1842-9506-CF29ECE17F2D}"/>
              </a:ext>
            </a:extLst>
          </p:cNvPr>
          <p:cNvSpPr/>
          <p:nvPr/>
        </p:nvSpPr>
        <p:spPr>
          <a:xfrm>
            <a:off x="3276025" y="4930738"/>
            <a:ext cx="1886990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1" name="Tekstiruutu 60">
            <a:extLst>
              <a:ext uri="{FF2B5EF4-FFF2-40B4-BE49-F238E27FC236}">
                <a16:creationId xmlns:a16="http://schemas.microsoft.com/office/drawing/2014/main" id="{00061402-6BCA-E844-8574-38759D644D80}"/>
              </a:ext>
            </a:extLst>
          </p:cNvPr>
          <p:cNvSpPr txBox="1"/>
          <p:nvPr/>
        </p:nvSpPr>
        <p:spPr>
          <a:xfrm>
            <a:off x="3295568" y="4922425"/>
            <a:ext cx="1867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>
                <a:solidFill>
                  <a:schemeClr val="bg1"/>
                </a:solidFill>
                <a:latin typeface="Pepi" panose="02000503000000020004" pitchFamily="2" charset="77"/>
              </a:rPr>
              <a:t>2009-2010</a:t>
            </a:r>
          </a:p>
        </p:txBody>
      </p:sp>
      <p:sp>
        <p:nvSpPr>
          <p:cNvPr id="62" name="Pyöristetty suorakulmio 61">
            <a:extLst>
              <a:ext uri="{FF2B5EF4-FFF2-40B4-BE49-F238E27FC236}">
                <a16:creationId xmlns:a16="http://schemas.microsoft.com/office/drawing/2014/main" id="{1CA1B1F9-B6E6-D144-987C-2D42F27FBB12}"/>
              </a:ext>
            </a:extLst>
          </p:cNvPr>
          <p:cNvSpPr/>
          <p:nvPr/>
        </p:nvSpPr>
        <p:spPr>
          <a:xfrm>
            <a:off x="3166588" y="4822394"/>
            <a:ext cx="2085203" cy="983602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3" name="Tekstiruutu 62">
            <a:extLst>
              <a:ext uri="{FF2B5EF4-FFF2-40B4-BE49-F238E27FC236}">
                <a16:creationId xmlns:a16="http://schemas.microsoft.com/office/drawing/2014/main" id="{7B4DDE55-2128-9C43-ADCD-D5D0CAF99A39}"/>
              </a:ext>
            </a:extLst>
          </p:cNvPr>
          <p:cNvSpPr txBox="1"/>
          <p:nvPr/>
        </p:nvSpPr>
        <p:spPr>
          <a:xfrm>
            <a:off x="3647635" y="5391056"/>
            <a:ext cx="1040670" cy="5878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U12 tytöt</a:t>
            </a:r>
          </a:p>
          <a:p>
            <a:pPr>
              <a:lnSpc>
                <a:spcPts val="2000"/>
              </a:lnSpc>
            </a:pPr>
            <a:endParaRPr lang="fi-FI" sz="1400" b="1" dirty="0">
              <a:latin typeface="Pepi" panose="02000503000000020004" pitchFamily="2" charset="77"/>
            </a:endParaRPr>
          </a:p>
        </p:txBody>
      </p:sp>
      <p:sp>
        <p:nvSpPr>
          <p:cNvPr id="64" name="Pyöristetty suorakulmio 63">
            <a:extLst>
              <a:ext uri="{FF2B5EF4-FFF2-40B4-BE49-F238E27FC236}">
                <a16:creationId xmlns:a16="http://schemas.microsoft.com/office/drawing/2014/main" id="{8D911555-453A-BF40-872E-CF1CA15DC025}"/>
              </a:ext>
            </a:extLst>
          </p:cNvPr>
          <p:cNvSpPr/>
          <p:nvPr/>
        </p:nvSpPr>
        <p:spPr>
          <a:xfrm>
            <a:off x="5684689" y="4930738"/>
            <a:ext cx="1886990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5" name="Tekstiruutu 64">
            <a:extLst>
              <a:ext uri="{FF2B5EF4-FFF2-40B4-BE49-F238E27FC236}">
                <a16:creationId xmlns:a16="http://schemas.microsoft.com/office/drawing/2014/main" id="{1AF4F7F9-64E8-414C-921F-3F3FBEE8FA5E}"/>
              </a:ext>
            </a:extLst>
          </p:cNvPr>
          <p:cNvSpPr txBox="1"/>
          <p:nvPr/>
        </p:nvSpPr>
        <p:spPr>
          <a:xfrm>
            <a:off x="5670779" y="4922425"/>
            <a:ext cx="19566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>
                <a:solidFill>
                  <a:schemeClr val="bg1"/>
                </a:solidFill>
                <a:latin typeface="Pepi" panose="02000503000000020004" pitchFamily="2" charset="77"/>
              </a:rPr>
              <a:t>2006-2008</a:t>
            </a:r>
          </a:p>
        </p:txBody>
      </p:sp>
      <p:sp>
        <p:nvSpPr>
          <p:cNvPr id="66" name="Pyöristetty suorakulmio 65">
            <a:extLst>
              <a:ext uri="{FF2B5EF4-FFF2-40B4-BE49-F238E27FC236}">
                <a16:creationId xmlns:a16="http://schemas.microsoft.com/office/drawing/2014/main" id="{75D2A265-3CE7-7A4F-83E9-A1DC6DAF50CA}"/>
              </a:ext>
            </a:extLst>
          </p:cNvPr>
          <p:cNvSpPr/>
          <p:nvPr/>
        </p:nvSpPr>
        <p:spPr>
          <a:xfrm>
            <a:off x="5575252" y="4822394"/>
            <a:ext cx="2085203" cy="983602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7" name="Tekstiruutu 66">
            <a:extLst>
              <a:ext uri="{FF2B5EF4-FFF2-40B4-BE49-F238E27FC236}">
                <a16:creationId xmlns:a16="http://schemas.microsoft.com/office/drawing/2014/main" id="{5F4343B3-ECE2-A34F-80D4-5455DBA9215C}"/>
              </a:ext>
            </a:extLst>
          </p:cNvPr>
          <p:cNvSpPr txBox="1"/>
          <p:nvPr/>
        </p:nvSpPr>
        <p:spPr>
          <a:xfrm>
            <a:off x="6056299" y="5391056"/>
            <a:ext cx="1040670" cy="5878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U15 tytöt</a:t>
            </a:r>
          </a:p>
          <a:p>
            <a:pPr>
              <a:lnSpc>
                <a:spcPts val="2000"/>
              </a:lnSpc>
            </a:pPr>
            <a:endParaRPr lang="fi-FI" sz="1400" b="1" dirty="0">
              <a:latin typeface="Pepi" panose="02000503000000020004" pitchFamily="2" charset="77"/>
            </a:endParaRPr>
          </a:p>
        </p:txBody>
      </p:sp>
      <p:sp>
        <p:nvSpPr>
          <p:cNvPr id="68" name="Pyöristetty suorakulmio 67">
            <a:extLst>
              <a:ext uri="{FF2B5EF4-FFF2-40B4-BE49-F238E27FC236}">
                <a16:creationId xmlns:a16="http://schemas.microsoft.com/office/drawing/2014/main" id="{44A4E8EB-79C9-6A48-9FF2-F46EE139771A}"/>
              </a:ext>
            </a:extLst>
          </p:cNvPr>
          <p:cNvSpPr/>
          <p:nvPr/>
        </p:nvSpPr>
        <p:spPr>
          <a:xfrm>
            <a:off x="8093352" y="4930738"/>
            <a:ext cx="1886990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9" name="Tekstiruutu 68">
            <a:extLst>
              <a:ext uri="{FF2B5EF4-FFF2-40B4-BE49-F238E27FC236}">
                <a16:creationId xmlns:a16="http://schemas.microsoft.com/office/drawing/2014/main" id="{9AFBE1F8-F1E0-F94C-87FA-43B526D6FDCA}"/>
              </a:ext>
            </a:extLst>
          </p:cNvPr>
          <p:cNvSpPr txBox="1"/>
          <p:nvPr/>
        </p:nvSpPr>
        <p:spPr>
          <a:xfrm>
            <a:off x="8112895" y="4922425"/>
            <a:ext cx="1867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>
                <a:solidFill>
                  <a:schemeClr val="bg1"/>
                </a:solidFill>
                <a:latin typeface="Pepi" panose="02000503000000020004" pitchFamily="2" charset="77"/>
              </a:rPr>
              <a:t>2003-2005</a:t>
            </a:r>
          </a:p>
        </p:txBody>
      </p:sp>
      <p:sp>
        <p:nvSpPr>
          <p:cNvPr id="70" name="Pyöristetty suorakulmio 69">
            <a:extLst>
              <a:ext uri="{FF2B5EF4-FFF2-40B4-BE49-F238E27FC236}">
                <a16:creationId xmlns:a16="http://schemas.microsoft.com/office/drawing/2014/main" id="{BBF328C1-3793-894A-A822-4D339AA48EB1}"/>
              </a:ext>
            </a:extLst>
          </p:cNvPr>
          <p:cNvSpPr/>
          <p:nvPr/>
        </p:nvSpPr>
        <p:spPr>
          <a:xfrm>
            <a:off x="7983915" y="4822394"/>
            <a:ext cx="2085203" cy="983602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1" name="Tekstiruutu 70">
            <a:extLst>
              <a:ext uri="{FF2B5EF4-FFF2-40B4-BE49-F238E27FC236}">
                <a16:creationId xmlns:a16="http://schemas.microsoft.com/office/drawing/2014/main" id="{91202351-A269-6C41-8043-3F184DB62E66}"/>
              </a:ext>
            </a:extLst>
          </p:cNvPr>
          <p:cNvSpPr txBox="1"/>
          <p:nvPr/>
        </p:nvSpPr>
        <p:spPr>
          <a:xfrm>
            <a:off x="8464962" y="5391056"/>
            <a:ext cx="1040670" cy="5878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U18 tytöt</a:t>
            </a:r>
          </a:p>
          <a:p>
            <a:pPr>
              <a:lnSpc>
                <a:spcPts val="2000"/>
              </a:lnSpc>
            </a:pPr>
            <a:endParaRPr lang="fi-FI" sz="1400" b="1" dirty="0">
              <a:latin typeface="Pepi" panose="02000503000000020004" pitchFamily="2" charset="77"/>
            </a:endParaRPr>
          </a:p>
        </p:txBody>
      </p:sp>
      <p:sp>
        <p:nvSpPr>
          <p:cNvPr id="72" name="Tekstiruutu 71">
            <a:extLst>
              <a:ext uri="{FF2B5EF4-FFF2-40B4-BE49-F238E27FC236}">
                <a16:creationId xmlns:a16="http://schemas.microsoft.com/office/drawing/2014/main" id="{4DADBBF6-2103-0641-8430-CA30263AD4CB}"/>
              </a:ext>
            </a:extLst>
          </p:cNvPr>
          <p:cNvSpPr txBox="1"/>
          <p:nvPr/>
        </p:nvSpPr>
        <p:spPr>
          <a:xfrm>
            <a:off x="662543" y="6251453"/>
            <a:ext cx="8921820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300" b="1" dirty="0">
                <a:solidFill>
                  <a:srgbClr val="002E6D"/>
                </a:solidFill>
                <a:latin typeface="Pepi" panose="02000503000000020004" pitchFamily="2" charset="77"/>
              </a:rPr>
              <a:t>- Taulukossa on esitetty pelaajan syntymävuoden mukaiset juniorisarjat pelaajalle</a:t>
            </a:r>
          </a:p>
          <a:p>
            <a:r>
              <a:rPr lang="fi-FI" sz="1300" b="1" dirty="0">
                <a:solidFill>
                  <a:srgbClr val="002E6D"/>
                </a:solidFill>
                <a:latin typeface="Pepi" panose="02000503000000020004" pitchFamily="2" charset="77"/>
              </a:rPr>
              <a:t>- Taulukossa ei oteta kantaa pelaajan pelaamiseen vanhemmissa tai yli-ikäisenä nuoremmassa ikäluokassa</a:t>
            </a:r>
          </a:p>
          <a:p>
            <a:r>
              <a:rPr lang="fi-FI" sz="1300" b="1" dirty="0">
                <a:solidFill>
                  <a:srgbClr val="002E6D"/>
                </a:solidFill>
                <a:latin typeface="Pepi" panose="02000503000000020004" pitchFamily="2" charset="77"/>
              </a:rPr>
              <a:t>- Tyttöjen sarjatoiminnassa seura sijoittaa edelleen tytöt pelaajalle sopivaan pelijoukkueeseen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65422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kstiruutu 13">
            <a:extLst>
              <a:ext uri="{FF2B5EF4-FFF2-40B4-BE49-F238E27FC236}">
                <a16:creationId xmlns:a16="http://schemas.microsoft.com/office/drawing/2014/main" id="{0861A6D6-6DE4-2B4C-B272-6F28F6105F69}"/>
              </a:ext>
            </a:extLst>
          </p:cNvPr>
          <p:cNvSpPr txBox="1"/>
          <p:nvPr/>
        </p:nvSpPr>
        <p:spPr>
          <a:xfrm>
            <a:off x="516436" y="422905"/>
            <a:ext cx="881149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500" b="1" dirty="0">
                <a:solidFill>
                  <a:srgbClr val="002E6D"/>
                </a:solidFill>
                <a:latin typeface="Pepi" panose="02000503000000020004" pitchFamily="2" charset="77"/>
              </a:rPr>
              <a:t>U16 SARJAT 2020-01 </a:t>
            </a:r>
          </a:p>
        </p:txBody>
      </p:sp>
      <p:sp>
        <p:nvSpPr>
          <p:cNvPr id="20" name="Pyöristetty suorakulmio 19">
            <a:extLst>
              <a:ext uri="{FF2B5EF4-FFF2-40B4-BE49-F238E27FC236}">
                <a16:creationId xmlns:a16="http://schemas.microsoft.com/office/drawing/2014/main" id="{7006D3A3-9A6A-D849-A50D-C0C5D718BC8B}"/>
              </a:ext>
            </a:extLst>
          </p:cNvPr>
          <p:cNvSpPr/>
          <p:nvPr/>
        </p:nvSpPr>
        <p:spPr>
          <a:xfrm>
            <a:off x="627198" y="1238956"/>
            <a:ext cx="1855749" cy="2861775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AE697CD5-8E8A-E945-AFB5-E1FF4F3453B6}"/>
              </a:ext>
            </a:extLst>
          </p:cNvPr>
          <p:cNvSpPr txBox="1"/>
          <p:nvPr/>
        </p:nvSpPr>
        <p:spPr>
          <a:xfrm>
            <a:off x="676436" y="1336429"/>
            <a:ext cx="165295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SM-karsintasarja</a:t>
            </a:r>
            <a:endParaRPr lang="fi-FI" sz="1000" dirty="0">
              <a:latin typeface="Pepi" panose="02000503000000020004" pitchFamily="2" charset="77"/>
            </a:endParaRPr>
          </a:p>
          <a:p>
            <a:endParaRPr lang="fi-FI" sz="6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n. 20 joukkuetta</a:t>
            </a:r>
          </a:p>
          <a:p>
            <a:r>
              <a:rPr lang="fi-FI" sz="1000" dirty="0">
                <a:latin typeface="Pepi" panose="02000503000000020004" pitchFamily="2" charset="77"/>
              </a:rPr>
              <a:t>(villi kortti -haku)</a:t>
            </a:r>
          </a:p>
          <a:p>
            <a:r>
              <a:rPr lang="fi-FI" sz="1000" dirty="0">
                <a:latin typeface="Pepi" panose="02000503000000020004" pitchFamily="2" charset="77"/>
              </a:rPr>
              <a:t>2 lohkoa</a:t>
            </a:r>
          </a:p>
          <a:p>
            <a:r>
              <a:rPr lang="fi-FI" sz="1000" dirty="0">
                <a:latin typeface="Pepi" panose="02000503000000020004" pitchFamily="2" charset="77"/>
              </a:rPr>
              <a:t>3x 27 ottelua </a:t>
            </a: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28.8.-13.12.</a:t>
            </a:r>
          </a:p>
          <a:p>
            <a:endParaRPr lang="fi-FI" dirty="0"/>
          </a:p>
        </p:txBody>
      </p:sp>
      <p:sp>
        <p:nvSpPr>
          <p:cNvPr id="73" name="Pyöristetty suorakulmio 72">
            <a:extLst>
              <a:ext uri="{FF2B5EF4-FFF2-40B4-BE49-F238E27FC236}">
                <a16:creationId xmlns:a16="http://schemas.microsoft.com/office/drawing/2014/main" id="{7B491B35-5321-4F45-A9D8-2291DDF1DCC3}"/>
              </a:ext>
            </a:extLst>
          </p:cNvPr>
          <p:cNvSpPr/>
          <p:nvPr/>
        </p:nvSpPr>
        <p:spPr>
          <a:xfrm>
            <a:off x="627198" y="4204347"/>
            <a:ext cx="1855749" cy="2861775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4" name="Tekstiruutu 73">
            <a:extLst>
              <a:ext uri="{FF2B5EF4-FFF2-40B4-BE49-F238E27FC236}">
                <a16:creationId xmlns:a16="http://schemas.microsoft.com/office/drawing/2014/main" id="{B7EB666B-A74A-1C4B-B93C-9B774F221188}"/>
              </a:ext>
            </a:extLst>
          </p:cNvPr>
          <p:cNvSpPr txBox="1"/>
          <p:nvPr/>
        </p:nvSpPr>
        <p:spPr>
          <a:xfrm>
            <a:off x="676436" y="4301820"/>
            <a:ext cx="165295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Mestis karsintasarja</a:t>
            </a:r>
            <a:endParaRPr lang="fi-FI" sz="1000" dirty="0">
              <a:latin typeface="Pepi" panose="02000503000000020004" pitchFamily="2" charset="77"/>
            </a:endParaRPr>
          </a:p>
          <a:p>
            <a:endParaRPr lang="fi-FI" sz="6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n. 30 joukkuetta, 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(villi kortti -haku)</a:t>
            </a:r>
          </a:p>
          <a:p>
            <a:r>
              <a:rPr lang="fi-FI" sz="1000" dirty="0">
                <a:latin typeface="Pepi" panose="02000503000000020004" pitchFamily="2" charset="77"/>
              </a:rPr>
              <a:t>XX lohkoa</a:t>
            </a:r>
          </a:p>
          <a:p>
            <a:r>
              <a:rPr lang="fi-FI" sz="1000" dirty="0">
                <a:latin typeface="Pepi" panose="02000503000000020004" pitchFamily="2" charset="77"/>
              </a:rPr>
              <a:t>20-24 ottelua</a:t>
            </a:r>
          </a:p>
          <a:p>
            <a:endParaRPr lang="fi-FI" sz="6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5.9.-13.12.</a:t>
            </a:r>
          </a:p>
          <a:p>
            <a:endParaRPr lang="fi-FI" dirty="0"/>
          </a:p>
        </p:txBody>
      </p:sp>
      <p:sp>
        <p:nvSpPr>
          <p:cNvPr id="75" name="Pyöristetty suorakulmio 74">
            <a:extLst>
              <a:ext uri="{FF2B5EF4-FFF2-40B4-BE49-F238E27FC236}">
                <a16:creationId xmlns:a16="http://schemas.microsoft.com/office/drawing/2014/main" id="{CB725213-E450-8847-944F-105A1907C5D4}"/>
              </a:ext>
            </a:extLst>
          </p:cNvPr>
          <p:cNvSpPr/>
          <p:nvPr/>
        </p:nvSpPr>
        <p:spPr>
          <a:xfrm>
            <a:off x="7976581" y="1238956"/>
            <a:ext cx="1855749" cy="2861775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6" name="Tekstiruutu 75">
            <a:extLst>
              <a:ext uri="{FF2B5EF4-FFF2-40B4-BE49-F238E27FC236}">
                <a16:creationId xmlns:a16="http://schemas.microsoft.com/office/drawing/2014/main" id="{9B71321D-B211-7D4D-B2F3-BC02ED6224FD}"/>
              </a:ext>
            </a:extLst>
          </p:cNvPr>
          <p:cNvSpPr txBox="1"/>
          <p:nvPr/>
        </p:nvSpPr>
        <p:spPr>
          <a:xfrm>
            <a:off x="8025819" y="1336429"/>
            <a:ext cx="165295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SM-pudotuspelit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VK-kierros, puolivälierät, 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välierät ja loppuottelut 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paras kolmesta</a:t>
            </a: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Yksiosainen pronssiottelu</a:t>
            </a:r>
          </a:p>
          <a:p>
            <a:endParaRPr lang="fi-FI" sz="1000" dirty="0">
              <a:latin typeface="Pepi" panose="02000503000000020004" pitchFamily="2" charset="77"/>
            </a:endParaRPr>
          </a:p>
        </p:txBody>
      </p:sp>
      <p:sp>
        <p:nvSpPr>
          <p:cNvPr id="79" name="Pyöristetty suorakulmio 78">
            <a:extLst>
              <a:ext uri="{FF2B5EF4-FFF2-40B4-BE49-F238E27FC236}">
                <a16:creationId xmlns:a16="http://schemas.microsoft.com/office/drawing/2014/main" id="{96014789-EB8F-3348-A2A7-596D5FD4DDDC}"/>
              </a:ext>
            </a:extLst>
          </p:cNvPr>
          <p:cNvSpPr/>
          <p:nvPr/>
        </p:nvSpPr>
        <p:spPr>
          <a:xfrm>
            <a:off x="3070462" y="2723418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0" name="Tekstiruutu 79">
            <a:extLst>
              <a:ext uri="{FF2B5EF4-FFF2-40B4-BE49-F238E27FC236}">
                <a16:creationId xmlns:a16="http://schemas.microsoft.com/office/drawing/2014/main" id="{1657372F-6FC4-BA46-8A68-62BF5A4C7277}"/>
              </a:ext>
            </a:extLst>
          </p:cNvPr>
          <p:cNvSpPr txBox="1"/>
          <p:nvPr/>
        </p:nvSpPr>
        <p:spPr>
          <a:xfrm>
            <a:off x="3119700" y="2820890"/>
            <a:ext cx="16529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SM-</a:t>
            </a:r>
            <a:r>
              <a:rPr lang="fi-FI" sz="1000" b="1" dirty="0" err="1">
                <a:latin typeface="Pepi" panose="02000503000000020004" pitchFamily="2" charset="77"/>
              </a:rPr>
              <a:t>ristiinkarsinta</a:t>
            </a:r>
            <a:endParaRPr lang="fi-FI" sz="1000" dirty="0">
              <a:latin typeface="Pepi" panose="02000503000000020004" pitchFamily="2" charset="77"/>
            </a:endParaRPr>
          </a:p>
          <a:p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18.-20.12.</a:t>
            </a:r>
          </a:p>
          <a:p>
            <a:endParaRPr lang="fi-FI" dirty="0"/>
          </a:p>
        </p:txBody>
      </p:sp>
      <p:sp>
        <p:nvSpPr>
          <p:cNvPr id="83" name="Pyöristetty suorakulmio 82">
            <a:extLst>
              <a:ext uri="{FF2B5EF4-FFF2-40B4-BE49-F238E27FC236}">
                <a16:creationId xmlns:a16="http://schemas.microsoft.com/office/drawing/2014/main" id="{AF41A830-E8E6-5643-8D01-2291004EA3C4}"/>
              </a:ext>
            </a:extLst>
          </p:cNvPr>
          <p:cNvSpPr/>
          <p:nvPr/>
        </p:nvSpPr>
        <p:spPr>
          <a:xfrm>
            <a:off x="5514404" y="2723418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4" name="Tekstiruutu 83">
            <a:extLst>
              <a:ext uri="{FF2B5EF4-FFF2-40B4-BE49-F238E27FC236}">
                <a16:creationId xmlns:a16="http://schemas.microsoft.com/office/drawing/2014/main" id="{7B592DBD-22FE-2646-B765-936BF18ED083}"/>
              </a:ext>
            </a:extLst>
          </p:cNvPr>
          <p:cNvSpPr txBox="1"/>
          <p:nvPr/>
        </p:nvSpPr>
        <p:spPr>
          <a:xfrm>
            <a:off x="5563641" y="2820890"/>
            <a:ext cx="177659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SM alempi jatkosarja</a:t>
            </a:r>
            <a:endParaRPr lang="fi-FI" sz="1000" dirty="0">
              <a:latin typeface="Pepi" panose="02000503000000020004" pitchFamily="2" charset="77"/>
            </a:endParaRPr>
          </a:p>
          <a:p>
            <a:endParaRPr lang="fi-FI" sz="6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10 joukkuetta</a:t>
            </a:r>
          </a:p>
          <a:p>
            <a:r>
              <a:rPr lang="fi-FI" sz="1000" dirty="0">
                <a:latin typeface="Pepi" panose="02000503000000020004" pitchFamily="2" charset="77"/>
              </a:rPr>
              <a:t>2x sarja</a:t>
            </a:r>
          </a:p>
          <a:p>
            <a:r>
              <a:rPr lang="fi-FI" sz="1000" dirty="0">
                <a:latin typeface="Pepi" panose="02000503000000020004" pitchFamily="2" charset="77"/>
              </a:rPr>
              <a:t>18 ottelua</a:t>
            </a:r>
          </a:p>
          <a:p>
            <a:r>
              <a:rPr lang="fi-FI" sz="1000" dirty="0">
                <a:latin typeface="Pepi" panose="02000503000000020004" pitchFamily="2" charset="77"/>
              </a:rPr>
              <a:t>voittaja VK</a:t>
            </a:r>
            <a:br>
              <a:rPr lang="fi-FI" sz="1000" dirty="0">
                <a:latin typeface="Pepi" panose="02000503000000020004" pitchFamily="2" charset="77"/>
              </a:rPr>
            </a:br>
            <a:endParaRPr lang="fi-FI" sz="6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6.1.-21.3.2021</a:t>
            </a:r>
          </a:p>
          <a:p>
            <a:endParaRPr lang="fi-FI" dirty="0"/>
          </a:p>
        </p:txBody>
      </p:sp>
      <p:sp>
        <p:nvSpPr>
          <p:cNvPr id="86" name="Pyöristetty suorakulmio 85">
            <a:extLst>
              <a:ext uri="{FF2B5EF4-FFF2-40B4-BE49-F238E27FC236}">
                <a16:creationId xmlns:a16="http://schemas.microsoft.com/office/drawing/2014/main" id="{5B2B7F03-84FA-8C40-BEB1-190FFFAA9BE1}"/>
              </a:ext>
            </a:extLst>
          </p:cNvPr>
          <p:cNvSpPr/>
          <p:nvPr/>
        </p:nvSpPr>
        <p:spPr>
          <a:xfrm>
            <a:off x="5514404" y="1235440"/>
            <a:ext cx="1855749" cy="1377314"/>
          </a:xfrm>
          <a:prstGeom prst="roundRect">
            <a:avLst>
              <a:gd name="adj" fmla="val 8294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7" name="Tekstiruutu 86">
            <a:extLst>
              <a:ext uri="{FF2B5EF4-FFF2-40B4-BE49-F238E27FC236}">
                <a16:creationId xmlns:a16="http://schemas.microsoft.com/office/drawing/2014/main" id="{E5AF4386-B5B6-1F40-B451-58DBD9571935}"/>
              </a:ext>
            </a:extLst>
          </p:cNvPr>
          <p:cNvSpPr txBox="1"/>
          <p:nvPr/>
        </p:nvSpPr>
        <p:spPr>
          <a:xfrm>
            <a:off x="5563642" y="1332912"/>
            <a:ext cx="165295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SM-sarja</a:t>
            </a:r>
            <a:endParaRPr lang="fi-FI" sz="1000" dirty="0">
              <a:latin typeface="Pepi" panose="02000503000000020004" pitchFamily="2" charset="77"/>
            </a:endParaRPr>
          </a:p>
          <a:p>
            <a:endParaRPr lang="fi-FI" sz="6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10 joukkuetta</a:t>
            </a:r>
          </a:p>
          <a:p>
            <a:r>
              <a:rPr lang="fi-FI" sz="1000" dirty="0">
                <a:latin typeface="Pepi" panose="02000503000000020004" pitchFamily="2" charset="77"/>
              </a:rPr>
              <a:t>2x sarja </a:t>
            </a:r>
          </a:p>
          <a:p>
            <a:r>
              <a:rPr lang="fi-FI" sz="1000" dirty="0">
                <a:latin typeface="Pepi" panose="02000503000000020004" pitchFamily="2" charset="77"/>
              </a:rPr>
              <a:t>18 ottelua</a:t>
            </a:r>
          </a:p>
          <a:p>
            <a:r>
              <a:rPr lang="fi-FI" sz="1000" dirty="0">
                <a:latin typeface="Pepi" panose="02000503000000020004" pitchFamily="2" charset="77"/>
              </a:rPr>
              <a:t>9 ja pudotuspelit</a:t>
            </a:r>
            <a:br>
              <a:rPr lang="fi-FI" sz="1000" dirty="0">
                <a:latin typeface="Pepi" panose="02000503000000020004" pitchFamily="2" charset="77"/>
              </a:rPr>
            </a:br>
            <a:endParaRPr lang="fi-FI" sz="6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6.1.-21.3.2021</a:t>
            </a:r>
          </a:p>
          <a:p>
            <a:endParaRPr lang="fi-FI" dirty="0"/>
          </a:p>
        </p:txBody>
      </p:sp>
      <p:sp>
        <p:nvSpPr>
          <p:cNvPr id="89" name="Pyöristetty suorakulmio 88">
            <a:extLst>
              <a:ext uri="{FF2B5EF4-FFF2-40B4-BE49-F238E27FC236}">
                <a16:creationId xmlns:a16="http://schemas.microsoft.com/office/drawing/2014/main" id="{5C11DFD1-A2C4-674F-BE41-C52E5AC84727}"/>
              </a:ext>
            </a:extLst>
          </p:cNvPr>
          <p:cNvSpPr/>
          <p:nvPr/>
        </p:nvSpPr>
        <p:spPr>
          <a:xfrm>
            <a:off x="5514404" y="4211397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0" name="Tekstiruutu 89">
            <a:extLst>
              <a:ext uri="{FF2B5EF4-FFF2-40B4-BE49-F238E27FC236}">
                <a16:creationId xmlns:a16="http://schemas.microsoft.com/office/drawing/2014/main" id="{7BB51535-A122-6F45-BC08-01D10BE898CF}"/>
              </a:ext>
            </a:extLst>
          </p:cNvPr>
          <p:cNvSpPr txBox="1"/>
          <p:nvPr/>
        </p:nvSpPr>
        <p:spPr>
          <a:xfrm>
            <a:off x="5563642" y="4308869"/>
            <a:ext cx="177659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Mestis</a:t>
            </a:r>
            <a:endParaRPr lang="fi-FI" sz="1000" dirty="0">
              <a:latin typeface="Pepi" panose="02000503000000020004" pitchFamily="2" charset="77"/>
            </a:endParaRPr>
          </a:p>
          <a:p>
            <a:endParaRPr lang="fi-FI" sz="6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16 joukkuetta</a:t>
            </a:r>
          </a:p>
          <a:p>
            <a:r>
              <a:rPr lang="fi-FI" sz="1000" dirty="0">
                <a:latin typeface="Pepi" panose="02000503000000020004" pitchFamily="2" charset="77"/>
              </a:rPr>
              <a:t>2 x 8 j 2-kertainen 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= 14 ottelua</a:t>
            </a: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4 j. </a:t>
            </a:r>
            <a:r>
              <a:rPr lang="fi-FI" sz="1000" dirty="0" err="1">
                <a:latin typeface="Pepi" panose="02000503000000020004" pitchFamily="2" charset="77"/>
              </a:rPr>
              <a:t>Final</a:t>
            </a:r>
            <a:r>
              <a:rPr lang="fi-FI" sz="1000" dirty="0">
                <a:latin typeface="Pepi" panose="02000503000000020004" pitchFamily="2" charset="77"/>
              </a:rPr>
              <a:t> </a:t>
            </a:r>
            <a:r>
              <a:rPr lang="fi-FI" sz="1000" dirty="0" err="1">
                <a:latin typeface="Pepi" panose="02000503000000020004" pitchFamily="2" charset="77"/>
              </a:rPr>
              <a:t>Four</a:t>
            </a:r>
            <a:r>
              <a:rPr lang="fi-FI" sz="1000" dirty="0">
                <a:latin typeface="Pepi" panose="02000503000000020004" pitchFamily="2" charset="77"/>
              </a:rPr>
              <a:t> (2/</a:t>
            </a:r>
            <a:r>
              <a:rPr lang="fi-FI" sz="1000" dirty="0" err="1">
                <a:latin typeface="Pepi" panose="02000503000000020004" pitchFamily="2" charset="77"/>
              </a:rPr>
              <a:t>lo</a:t>
            </a:r>
            <a:r>
              <a:rPr lang="fi-FI" sz="1000" dirty="0">
                <a:latin typeface="Pepi" panose="02000503000000020004" pitchFamily="2" charset="77"/>
              </a:rPr>
              <a:t>)</a:t>
            </a:r>
          </a:p>
          <a:p>
            <a:r>
              <a:rPr lang="fi-FI" sz="1000" dirty="0">
                <a:latin typeface="Pepi" panose="02000503000000020004" pitchFamily="2" charset="77"/>
              </a:rPr>
              <a:t>6.1.-21.3.2021</a:t>
            </a:r>
          </a:p>
          <a:p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sp>
        <p:nvSpPr>
          <p:cNvPr id="91" name="Pyöristetty suorakulmio 90">
            <a:extLst>
              <a:ext uri="{FF2B5EF4-FFF2-40B4-BE49-F238E27FC236}">
                <a16:creationId xmlns:a16="http://schemas.microsoft.com/office/drawing/2014/main" id="{1A8B5A9D-6D76-3E41-B741-DD20EFD5A41E}"/>
              </a:ext>
            </a:extLst>
          </p:cNvPr>
          <p:cNvSpPr/>
          <p:nvPr/>
        </p:nvSpPr>
        <p:spPr>
          <a:xfrm>
            <a:off x="5514404" y="5691063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2" name="Tekstiruutu 91">
            <a:extLst>
              <a:ext uri="{FF2B5EF4-FFF2-40B4-BE49-F238E27FC236}">
                <a16:creationId xmlns:a16="http://schemas.microsoft.com/office/drawing/2014/main" id="{C1720EEB-E9AC-7D4C-8C0F-98C97655E5A9}"/>
              </a:ext>
            </a:extLst>
          </p:cNvPr>
          <p:cNvSpPr txBox="1"/>
          <p:nvPr/>
        </p:nvSpPr>
        <p:spPr>
          <a:xfrm>
            <a:off x="5563642" y="5788535"/>
            <a:ext cx="165295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Mestis alempi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n. 14 joukkuetta</a:t>
            </a:r>
          </a:p>
          <a:p>
            <a:r>
              <a:rPr lang="fi-FI" sz="1000" dirty="0">
                <a:latin typeface="Pepi" panose="02000503000000020004" pitchFamily="2" charset="77"/>
              </a:rPr>
              <a:t>2x7 joukkueen lohkoa</a:t>
            </a:r>
          </a:p>
          <a:p>
            <a:r>
              <a:rPr lang="fi-FI" sz="1000" dirty="0">
                <a:latin typeface="Pepi" panose="02000503000000020004" pitchFamily="2" charset="77"/>
              </a:rPr>
              <a:t>12 ottelua</a:t>
            </a: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6.1.-21.3.2021</a:t>
            </a:r>
          </a:p>
          <a:p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sp>
        <p:nvSpPr>
          <p:cNvPr id="93" name="Pyöristetty suorakulmio 92">
            <a:extLst>
              <a:ext uri="{FF2B5EF4-FFF2-40B4-BE49-F238E27FC236}">
                <a16:creationId xmlns:a16="http://schemas.microsoft.com/office/drawing/2014/main" id="{F25F62BD-7FC1-0A4F-AB15-4689E232AA2D}"/>
              </a:ext>
            </a:extLst>
          </p:cNvPr>
          <p:cNvSpPr/>
          <p:nvPr/>
        </p:nvSpPr>
        <p:spPr>
          <a:xfrm>
            <a:off x="7974971" y="5691063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4" name="Tekstiruutu 93">
            <a:extLst>
              <a:ext uri="{FF2B5EF4-FFF2-40B4-BE49-F238E27FC236}">
                <a16:creationId xmlns:a16="http://schemas.microsoft.com/office/drawing/2014/main" id="{950927F0-661D-8F4E-AF32-0AA66ECFD963}"/>
              </a:ext>
            </a:extLst>
          </p:cNvPr>
          <p:cNvSpPr txBox="1"/>
          <p:nvPr/>
        </p:nvSpPr>
        <p:spPr>
          <a:xfrm>
            <a:off x="8024209" y="5788535"/>
            <a:ext cx="16529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Mestis alempi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b="1" dirty="0">
                <a:latin typeface="Pepi" panose="02000503000000020004" pitchFamily="2" charset="77"/>
              </a:rPr>
              <a:t>mitalipelit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27.3.2021</a:t>
            </a:r>
          </a:p>
          <a:p>
            <a:endParaRPr lang="fi-FI" dirty="0"/>
          </a:p>
        </p:txBody>
      </p:sp>
      <p:sp>
        <p:nvSpPr>
          <p:cNvPr id="95" name="Pyöristetty suorakulmio 94">
            <a:extLst>
              <a:ext uri="{FF2B5EF4-FFF2-40B4-BE49-F238E27FC236}">
                <a16:creationId xmlns:a16="http://schemas.microsoft.com/office/drawing/2014/main" id="{124B6A5E-E5E1-2341-8EF7-8352442A4CC2}"/>
              </a:ext>
            </a:extLst>
          </p:cNvPr>
          <p:cNvSpPr/>
          <p:nvPr/>
        </p:nvSpPr>
        <p:spPr>
          <a:xfrm>
            <a:off x="7974971" y="4211398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6" name="Tekstiruutu 95">
            <a:extLst>
              <a:ext uri="{FF2B5EF4-FFF2-40B4-BE49-F238E27FC236}">
                <a16:creationId xmlns:a16="http://schemas.microsoft.com/office/drawing/2014/main" id="{005EB662-4C52-2748-A4DD-5D9D34B85CAB}"/>
              </a:ext>
            </a:extLst>
          </p:cNvPr>
          <p:cNvSpPr txBox="1"/>
          <p:nvPr/>
        </p:nvSpPr>
        <p:spPr>
          <a:xfrm>
            <a:off x="8024209" y="4308870"/>
            <a:ext cx="16529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Mestis 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b="1" dirty="0" err="1">
                <a:latin typeface="Pepi" panose="02000503000000020004" pitchFamily="2" charset="77"/>
              </a:rPr>
              <a:t>Final</a:t>
            </a:r>
            <a:r>
              <a:rPr lang="fi-FI" sz="1000" b="1" dirty="0">
                <a:latin typeface="Pepi" panose="02000503000000020004" pitchFamily="2" charset="77"/>
              </a:rPr>
              <a:t> </a:t>
            </a:r>
            <a:r>
              <a:rPr lang="fi-FI" sz="1000" b="1" dirty="0" err="1">
                <a:latin typeface="Pepi" panose="02000503000000020004" pitchFamily="2" charset="77"/>
              </a:rPr>
              <a:t>Four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27.-28.3.2021</a:t>
            </a:r>
          </a:p>
          <a:p>
            <a:endParaRPr lang="fi-FI" dirty="0"/>
          </a:p>
        </p:txBody>
      </p:sp>
      <p:cxnSp>
        <p:nvCxnSpPr>
          <p:cNvPr id="132" name="Suora nuoliyhdysviiva 131">
            <a:extLst>
              <a:ext uri="{FF2B5EF4-FFF2-40B4-BE49-F238E27FC236}">
                <a16:creationId xmlns:a16="http://schemas.microsoft.com/office/drawing/2014/main" id="{02A1BEC2-03B9-2344-90C1-4103D1E7165E}"/>
              </a:ext>
            </a:extLst>
          </p:cNvPr>
          <p:cNvCxnSpPr/>
          <p:nvPr/>
        </p:nvCxnSpPr>
        <p:spPr>
          <a:xfrm>
            <a:off x="7493794" y="1598919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uora nuoliyhdysviiva 132">
            <a:extLst>
              <a:ext uri="{FF2B5EF4-FFF2-40B4-BE49-F238E27FC236}">
                <a16:creationId xmlns:a16="http://schemas.microsoft.com/office/drawing/2014/main" id="{8505CC30-097D-B64E-8FF2-6F10367D7D39}"/>
              </a:ext>
            </a:extLst>
          </p:cNvPr>
          <p:cNvCxnSpPr/>
          <p:nvPr/>
        </p:nvCxnSpPr>
        <p:spPr>
          <a:xfrm>
            <a:off x="7493794" y="2962207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uora nuoliyhdysviiva 133">
            <a:extLst>
              <a:ext uri="{FF2B5EF4-FFF2-40B4-BE49-F238E27FC236}">
                <a16:creationId xmlns:a16="http://schemas.microsoft.com/office/drawing/2014/main" id="{13A04447-7FAA-AC47-8560-FF72D0CAAD1C}"/>
              </a:ext>
            </a:extLst>
          </p:cNvPr>
          <p:cNvCxnSpPr/>
          <p:nvPr/>
        </p:nvCxnSpPr>
        <p:spPr>
          <a:xfrm>
            <a:off x="7493794" y="4475124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uora nuoliyhdysviiva 134">
            <a:extLst>
              <a:ext uri="{FF2B5EF4-FFF2-40B4-BE49-F238E27FC236}">
                <a16:creationId xmlns:a16="http://schemas.microsoft.com/office/drawing/2014/main" id="{18775801-73FC-1349-84F6-0B5FA00256FA}"/>
              </a:ext>
            </a:extLst>
          </p:cNvPr>
          <p:cNvCxnSpPr/>
          <p:nvPr/>
        </p:nvCxnSpPr>
        <p:spPr>
          <a:xfrm>
            <a:off x="7493794" y="5996353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uora nuoliyhdysviiva 135">
            <a:extLst>
              <a:ext uri="{FF2B5EF4-FFF2-40B4-BE49-F238E27FC236}">
                <a16:creationId xmlns:a16="http://schemas.microsoft.com/office/drawing/2014/main" id="{8A92A1CC-852C-A14D-9A01-2E245B44CCB5}"/>
              </a:ext>
            </a:extLst>
          </p:cNvPr>
          <p:cNvCxnSpPr>
            <a:cxnSpLocks/>
          </p:cNvCxnSpPr>
          <p:nvPr/>
        </p:nvCxnSpPr>
        <p:spPr>
          <a:xfrm>
            <a:off x="2622536" y="5996353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uora nuoliyhdysviiva 137">
            <a:extLst>
              <a:ext uri="{FF2B5EF4-FFF2-40B4-BE49-F238E27FC236}">
                <a16:creationId xmlns:a16="http://schemas.microsoft.com/office/drawing/2014/main" id="{2A677AC7-F47D-4242-AAF3-C79007287E81}"/>
              </a:ext>
            </a:extLst>
          </p:cNvPr>
          <p:cNvCxnSpPr>
            <a:cxnSpLocks/>
          </p:cNvCxnSpPr>
          <p:nvPr/>
        </p:nvCxnSpPr>
        <p:spPr>
          <a:xfrm>
            <a:off x="2622536" y="4782695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uora nuoliyhdysviiva 138">
            <a:extLst>
              <a:ext uri="{FF2B5EF4-FFF2-40B4-BE49-F238E27FC236}">
                <a16:creationId xmlns:a16="http://schemas.microsoft.com/office/drawing/2014/main" id="{14CA95F8-24CA-BA45-BC7B-DD0AF5EC7102}"/>
              </a:ext>
            </a:extLst>
          </p:cNvPr>
          <p:cNvCxnSpPr>
            <a:cxnSpLocks/>
          </p:cNvCxnSpPr>
          <p:nvPr/>
        </p:nvCxnSpPr>
        <p:spPr>
          <a:xfrm>
            <a:off x="2622536" y="1598920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uora nuoliyhdysviiva 139">
            <a:extLst>
              <a:ext uri="{FF2B5EF4-FFF2-40B4-BE49-F238E27FC236}">
                <a16:creationId xmlns:a16="http://schemas.microsoft.com/office/drawing/2014/main" id="{7E396511-B0B9-CD44-B4E6-86A3E087B420}"/>
              </a:ext>
            </a:extLst>
          </p:cNvPr>
          <p:cNvCxnSpPr/>
          <p:nvPr/>
        </p:nvCxnSpPr>
        <p:spPr>
          <a:xfrm>
            <a:off x="5074790" y="3278090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uora nuoliyhdysviiva 140">
            <a:extLst>
              <a:ext uri="{FF2B5EF4-FFF2-40B4-BE49-F238E27FC236}">
                <a16:creationId xmlns:a16="http://schemas.microsoft.com/office/drawing/2014/main" id="{DF5A8775-A571-C942-BC5A-8EB714A66E90}"/>
              </a:ext>
            </a:extLst>
          </p:cNvPr>
          <p:cNvCxnSpPr/>
          <p:nvPr/>
        </p:nvCxnSpPr>
        <p:spPr>
          <a:xfrm>
            <a:off x="2630848" y="3278090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Kulmayhdysviiva 142">
            <a:extLst>
              <a:ext uri="{FF2B5EF4-FFF2-40B4-BE49-F238E27FC236}">
                <a16:creationId xmlns:a16="http://schemas.microsoft.com/office/drawing/2014/main" id="{38CACF70-ABA4-2A47-8AB9-C2527BE719D6}"/>
              </a:ext>
            </a:extLst>
          </p:cNvPr>
          <p:cNvCxnSpPr/>
          <p:nvPr/>
        </p:nvCxnSpPr>
        <p:spPr>
          <a:xfrm>
            <a:off x="2622536" y="2044931"/>
            <a:ext cx="2724164" cy="917276"/>
          </a:xfrm>
          <a:prstGeom prst="bentConnector3">
            <a:avLst>
              <a:gd name="adj1" fmla="val 96077"/>
            </a:avLst>
          </a:prstGeom>
          <a:ln w="25400">
            <a:solidFill>
              <a:srgbClr val="002E6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Kulmayhdysviiva 148">
            <a:extLst>
              <a:ext uri="{FF2B5EF4-FFF2-40B4-BE49-F238E27FC236}">
                <a16:creationId xmlns:a16="http://schemas.microsoft.com/office/drawing/2014/main" id="{D368C62F-264E-4D44-BF4D-F8A8E7C2C114}"/>
              </a:ext>
            </a:extLst>
          </p:cNvPr>
          <p:cNvCxnSpPr>
            <a:cxnSpLocks/>
          </p:cNvCxnSpPr>
          <p:nvPr/>
        </p:nvCxnSpPr>
        <p:spPr>
          <a:xfrm flipV="1">
            <a:off x="2573698" y="3957292"/>
            <a:ext cx="397422" cy="387913"/>
          </a:xfrm>
          <a:prstGeom prst="bentConnector3">
            <a:avLst>
              <a:gd name="adj1" fmla="val 50000"/>
            </a:avLst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Kulmayhdysviiva 155">
            <a:extLst>
              <a:ext uri="{FF2B5EF4-FFF2-40B4-BE49-F238E27FC236}">
                <a16:creationId xmlns:a16="http://schemas.microsoft.com/office/drawing/2014/main" id="{3E709A7B-E422-FC4B-AE5E-5B5C039BF621}"/>
              </a:ext>
            </a:extLst>
          </p:cNvPr>
          <p:cNvCxnSpPr>
            <a:cxnSpLocks/>
          </p:cNvCxnSpPr>
          <p:nvPr/>
        </p:nvCxnSpPr>
        <p:spPr>
          <a:xfrm>
            <a:off x="5019583" y="3994945"/>
            <a:ext cx="401449" cy="380113"/>
          </a:xfrm>
          <a:prstGeom prst="bentConnector3">
            <a:avLst>
              <a:gd name="adj1" fmla="val 50000"/>
            </a:avLst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kstiruutu 160">
            <a:extLst>
              <a:ext uri="{FF2B5EF4-FFF2-40B4-BE49-F238E27FC236}">
                <a16:creationId xmlns:a16="http://schemas.microsoft.com/office/drawing/2014/main" id="{A39FDB82-9EA9-F44F-A782-E3B9D734A53A}"/>
              </a:ext>
            </a:extLst>
          </p:cNvPr>
          <p:cNvSpPr txBox="1"/>
          <p:nvPr/>
        </p:nvSpPr>
        <p:spPr>
          <a:xfrm>
            <a:off x="3128691" y="1336429"/>
            <a:ext cx="1652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10 j. 5 parasta / lohko</a:t>
            </a:r>
          </a:p>
          <a:p>
            <a:endParaRPr lang="fi-FI" dirty="0"/>
          </a:p>
        </p:txBody>
      </p:sp>
      <p:sp>
        <p:nvSpPr>
          <p:cNvPr id="162" name="Tekstiruutu 161">
            <a:extLst>
              <a:ext uri="{FF2B5EF4-FFF2-40B4-BE49-F238E27FC236}">
                <a16:creationId xmlns:a16="http://schemas.microsoft.com/office/drawing/2014/main" id="{60333573-863C-7343-A29A-76F6A2122C9C}"/>
              </a:ext>
            </a:extLst>
          </p:cNvPr>
          <p:cNvSpPr txBox="1"/>
          <p:nvPr/>
        </p:nvSpPr>
        <p:spPr>
          <a:xfrm>
            <a:off x="3128691" y="1793629"/>
            <a:ext cx="2048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8 j. (6.-9. sijoittuneet / lohko)</a:t>
            </a:r>
          </a:p>
          <a:p>
            <a:endParaRPr lang="fi-FI" dirty="0"/>
          </a:p>
        </p:txBody>
      </p:sp>
      <p:sp>
        <p:nvSpPr>
          <p:cNvPr id="163" name="Tekstiruutu 162">
            <a:extLst>
              <a:ext uri="{FF2B5EF4-FFF2-40B4-BE49-F238E27FC236}">
                <a16:creationId xmlns:a16="http://schemas.microsoft.com/office/drawing/2014/main" id="{E9DCAD7E-7524-0343-92FA-DE55142825EC}"/>
              </a:ext>
            </a:extLst>
          </p:cNvPr>
          <p:cNvSpPr txBox="1"/>
          <p:nvPr/>
        </p:nvSpPr>
        <p:spPr>
          <a:xfrm>
            <a:off x="2622536" y="2996582"/>
            <a:ext cx="393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X j.</a:t>
            </a:r>
          </a:p>
          <a:p>
            <a:endParaRPr lang="fi-FI" dirty="0"/>
          </a:p>
        </p:txBody>
      </p:sp>
      <p:sp>
        <p:nvSpPr>
          <p:cNvPr id="164" name="Tekstiruutu 163">
            <a:extLst>
              <a:ext uri="{FF2B5EF4-FFF2-40B4-BE49-F238E27FC236}">
                <a16:creationId xmlns:a16="http://schemas.microsoft.com/office/drawing/2014/main" id="{DA6C4BE3-3A75-2F43-A77E-1EA2EAD0E41F}"/>
              </a:ext>
            </a:extLst>
          </p:cNvPr>
          <p:cNvSpPr txBox="1"/>
          <p:nvPr/>
        </p:nvSpPr>
        <p:spPr>
          <a:xfrm>
            <a:off x="5016832" y="2996582"/>
            <a:ext cx="393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X j.</a:t>
            </a:r>
          </a:p>
          <a:p>
            <a:endParaRPr lang="fi-FI" dirty="0"/>
          </a:p>
        </p:txBody>
      </p:sp>
      <p:sp>
        <p:nvSpPr>
          <p:cNvPr id="166" name="Tekstiruutu 165">
            <a:extLst>
              <a:ext uri="{FF2B5EF4-FFF2-40B4-BE49-F238E27FC236}">
                <a16:creationId xmlns:a16="http://schemas.microsoft.com/office/drawing/2014/main" id="{D8E6297B-B703-454A-A259-C0C3EC209020}"/>
              </a:ext>
            </a:extLst>
          </p:cNvPr>
          <p:cNvSpPr txBox="1"/>
          <p:nvPr/>
        </p:nvSpPr>
        <p:spPr>
          <a:xfrm>
            <a:off x="4983351" y="3686538"/>
            <a:ext cx="393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X j.</a:t>
            </a:r>
          </a:p>
          <a:p>
            <a:endParaRPr lang="fi-FI" dirty="0"/>
          </a:p>
        </p:txBody>
      </p:sp>
      <p:sp>
        <p:nvSpPr>
          <p:cNvPr id="167" name="Tekstiruutu 166">
            <a:extLst>
              <a:ext uri="{FF2B5EF4-FFF2-40B4-BE49-F238E27FC236}">
                <a16:creationId xmlns:a16="http://schemas.microsoft.com/office/drawing/2014/main" id="{19F271A2-104C-584F-BF34-D0FC9378176F}"/>
              </a:ext>
            </a:extLst>
          </p:cNvPr>
          <p:cNvSpPr txBox="1"/>
          <p:nvPr/>
        </p:nvSpPr>
        <p:spPr>
          <a:xfrm>
            <a:off x="2622536" y="3703164"/>
            <a:ext cx="393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X j.</a:t>
            </a:r>
          </a:p>
          <a:p>
            <a:endParaRPr lang="fi-FI" dirty="0"/>
          </a:p>
        </p:txBody>
      </p:sp>
      <p:sp>
        <p:nvSpPr>
          <p:cNvPr id="168" name="Tekstiruutu 167">
            <a:extLst>
              <a:ext uri="{FF2B5EF4-FFF2-40B4-BE49-F238E27FC236}">
                <a16:creationId xmlns:a16="http://schemas.microsoft.com/office/drawing/2014/main" id="{0DC32C57-3853-4B4B-951E-D1607E35269A}"/>
              </a:ext>
            </a:extLst>
          </p:cNvPr>
          <p:cNvSpPr txBox="1"/>
          <p:nvPr/>
        </p:nvSpPr>
        <p:spPr>
          <a:xfrm>
            <a:off x="3128691" y="4528517"/>
            <a:ext cx="1652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XX joukkuetta</a:t>
            </a:r>
          </a:p>
          <a:p>
            <a:endParaRPr lang="fi-FI" dirty="0"/>
          </a:p>
        </p:txBody>
      </p:sp>
      <p:sp>
        <p:nvSpPr>
          <p:cNvPr id="169" name="Tekstiruutu 168">
            <a:extLst>
              <a:ext uri="{FF2B5EF4-FFF2-40B4-BE49-F238E27FC236}">
                <a16:creationId xmlns:a16="http://schemas.microsoft.com/office/drawing/2014/main" id="{7E21B9F2-062C-BD4A-A3FC-1825E2349627}"/>
              </a:ext>
            </a:extLst>
          </p:cNvPr>
          <p:cNvSpPr txBox="1"/>
          <p:nvPr/>
        </p:nvSpPr>
        <p:spPr>
          <a:xfrm>
            <a:off x="3128691" y="5733863"/>
            <a:ext cx="1652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XX joukkuetta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05325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kstiruutu 13">
            <a:extLst>
              <a:ext uri="{FF2B5EF4-FFF2-40B4-BE49-F238E27FC236}">
                <a16:creationId xmlns:a16="http://schemas.microsoft.com/office/drawing/2014/main" id="{0861A6D6-6DE4-2B4C-B272-6F28F6105F69}"/>
              </a:ext>
            </a:extLst>
          </p:cNvPr>
          <p:cNvSpPr txBox="1"/>
          <p:nvPr/>
        </p:nvSpPr>
        <p:spPr>
          <a:xfrm>
            <a:off x="516436" y="422905"/>
            <a:ext cx="881149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500" b="1" dirty="0">
                <a:solidFill>
                  <a:srgbClr val="002E6D"/>
                </a:solidFill>
                <a:latin typeface="Pepi" panose="02000503000000020004" pitchFamily="2" charset="77"/>
              </a:rPr>
              <a:t>U17 SARJAT 2020-01 </a:t>
            </a:r>
          </a:p>
        </p:txBody>
      </p:sp>
      <p:sp>
        <p:nvSpPr>
          <p:cNvPr id="20" name="Pyöristetty suorakulmio 19">
            <a:extLst>
              <a:ext uri="{FF2B5EF4-FFF2-40B4-BE49-F238E27FC236}">
                <a16:creationId xmlns:a16="http://schemas.microsoft.com/office/drawing/2014/main" id="{7006D3A3-9A6A-D849-A50D-C0C5D718BC8B}"/>
              </a:ext>
            </a:extLst>
          </p:cNvPr>
          <p:cNvSpPr/>
          <p:nvPr/>
        </p:nvSpPr>
        <p:spPr>
          <a:xfrm>
            <a:off x="627198" y="1238956"/>
            <a:ext cx="1855749" cy="2861775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AE697CD5-8E8A-E945-AFB5-E1FF4F3453B6}"/>
              </a:ext>
            </a:extLst>
          </p:cNvPr>
          <p:cNvSpPr txBox="1"/>
          <p:nvPr/>
        </p:nvSpPr>
        <p:spPr>
          <a:xfrm>
            <a:off x="676436" y="1336429"/>
            <a:ext cx="165295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U17 ylempi alkusarja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n. 30 joukkuetta</a:t>
            </a:r>
          </a:p>
          <a:p>
            <a:r>
              <a:rPr lang="fi-FI" sz="1000" dirty="0">
                <a:latin typeface="Pepi" panose="02000503000000020004" pitchFamily="2" charset="77"/>
              </a:rPr>
              <a:t>villi kortti -haku</a:t>
            </a:r>
          </a:p>
          <a:p>
            <a:r>
              <a:rPr lang="fi-FI" sz="1000" dirty="0">
                <a:latin typeface="Pepi" panose="02000503000000020004" pitchFamily="2" charset="77"/>
              </a:rPr>
              <a:t>n. 20-24 ottelua</a:t>
            </a: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5.9.-20.12.</a:t>
            </a:r>
          </a:p>
          <a:p>
            <a:endParaRPr lang="fi-FI" dirty="0"/>
          </a:p>
        </p:txBody>
      </p:sp>
      <p:sp>
        <p:nvSpPr>
          <p:cNvPr id="73" name="Pyöristetty suorakulmio 72">
            <a:extLst>
              <a:ext uri="{FF2B5EF4-FFF2-40B4-BE49-F238E27FC236}">
                <a16:creationId xmlns:a16="http://schemas.microsoft.com/office/drawing/2014/main" id="{7B491B35-5321-4F45-A9D8-2291DDF1DCC3}"/>
              </a:ext>
            </a:extLst>
          </p:cNvPr>
          <p:cNvSpPr/>
          <p:nvPr/>
        </p:nvSpPr>
        <p:spPr>
          <a:xfrm>
            <a:off x="627198" y="4204347"/>
            <a:ext cx="1855749" cy="2861775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4" name="Tekstiruutu 73">
            <a:extLst>
              <a:ext uri="{FF2B5EF4-FFF2-40B4-BE49-F238E27FC236}">
                <a16:creationId xmlns:a16="http://schemas.microsoft.com/office/drawing/2014/main" id="{B7EB666B-A74A-1C4B-B93C-9B774F221188}"/>
              </a:ext>
            </a:extLst>
          </p:cNvPr>
          <p:cNvSpPr txBox="1"/>
          <p:nvPr/>
        </p:nvSpPr>
        <p:spPr>
          <a:xfrm>
            <a:off x="676436" y="4301820"/>
            <a:ext cx="165295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U17 alempi alkusarja </a:t>
            </a:r>
            <a:endParaRPr lang="fi-FI" sz="1000" dirty="0">
              <a:latin typeface="Pepi" panose="02000503000000020004" pitchFamily="2" charset="77"/>
            </a:endParaRPr>
          </a:p>
          <a:p>
            <a:endParaRPr lang="fi-FI" sz="6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X joukkuetta</a:t>
            </a:r>
          </a:p>
          <a:p>
            <a:r>
              <a:rPr lang="fi-FI" sz="1000" dirty="0">
                <a:latin typeface="Pepi" panose="02000503000000020004" pitchFamily="2" charset="77"/>
              </a:rPr>
              <a:t>16-20 ottelua</a:t>
            </a: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5.9.-20.12.</a:t>
            </a:r>
          </a:p>
          <a:p>
            <a:endParaRPr lang="fi-FI" dirty="0"/>
          </a:p>
        </p:txBody>
      </p:sp>
      <p:sp>
        <p:nvSpPr>
          <p:cNvPr id="75" name="Pyöristetty suorakulmio 74">
            <a:extLst>
              <a:ext uri="{FF2B5EF4-FFF2-40B4-BE49-F238E27FC236}">
                <a16:creationId xmlns:a16="http://schemas.microsoft.com/office/drawing/2014/main" id="{CB725213-E450-8847-944F-105A1907C5D4}"/>
              </a:ext>
            </a:extLst>
          </p:cNvPr>
          <p:cNvSpPr/>
          <p:nvPr/>
        </p:nvSpPr>
        <p:spPr>
          <a:xfrm>
            <a:off x="7976581" y="1238956"/>
            <a:ext cx="1855749" cy="2861775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6" name="Tekstiruutu 75">
            <a:extLst>
              <a:ext uri="{FF2B5EF4-FFF2-40B4-BE49-F238E27FC236}">
                <a16:creationId xmlns:a16="http://schemas.microsoft.com/office/drawing/2014/main" id="{9B71321D-B211-7D4D-B2F3-BC02ED6224FD}"/>
              </a:ext>
            </a:extLst>
          </p:cNvPr>
          <p:cNvSpPr txBox="1"/>
          <p:nvPr/>
        </p:nvSpPr>
        <p:spPr>
          <a:xfrm>
            <a:off x="8025819" y="1336429"/>
            <a:ext cx="16529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U17 ylempi </a:t>
            </a:r>
            <a:r>
              <a:rPr lang="fi-FI" sz="1000" b="1" dirty="0" err="1">
                <a:latin typeface="Pepi" panose="02000503000000020004" pitchFamily="2" charset="77"/>
              </a:rPr>
              <a:t>Final</a:t>
            </a:r>
            <a:r>
              <a:rPr lang="fi-FI" sz="1000" b="1" dirty="0">
                <a:latin typeface="Pepi" panose="02000503000000020004" pitchFamily="2" charset="77"/>
              </a:rPr>
              <a:t> </a:t>
            </a:r>
            <a:r>
              <a:rPr lang="fi-FI" sz="1000" b="1" dirty="0" err="1">
                <a:latin typeface="Pepi" panose="02000503000000020004" pitchFamily="2" charset="77"/>
              </a:rPr>
              <a:t>Four</a:t>
            </a:r>
            <a:endParaRPr lang="fi-FI" sz="1000" dirty="0">
              <a:latin typeface="Pepi" panose="02000503000000020004" pitchFamily="2" charset="77"/>
            </a:endParaRPr>
          </a:p>
          <a:p>
            <a:endParaRPr lang="fi-FI" sz="6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27.3.</a:t>
            </a:r>
          </a:p>
          <a:p>
            <a:endParaRPr lang="fi-FI" sz="1000" dirty="0">
              <a:latin typeface="Pepi" panose="02000503000000020004" pitchFamily="2" charset="77"/>
            </a:endParaRPr>
          </a:p>
        </p:txBody>
      </p:sp>
      <p:sp>
        <p:nvSpPr>
          <p:cNvPr id="83" name="Pyöristetty suorakulmio 82">
            <a:extLst>
              <a:ext uri="{FF2B5EF4-FFF2-40B4-BE49-F238E27FC236}">
                <a16:creationId xmlns:a16="http://schemas.microsoft.com/office/drawing/2014/main" id="{AF41A830-E8E6-5643-8D01-2291004EA3C4}"/>
              </a:ext>
            </a:extLst>
          </p:cNvPr>
          <p:cNvSpPr/>
          <p:nvPr/>
        </p:nvSpPr>
        <p:spPr>
          <a:xfrm>
            <a:off x="5514404" y="2723418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4" name="Tekstiruutu 83">
            <a:extLst>
              <a:ext uri="{FF2B5EF4-FFF2-40B4-BE49-F238E27FC236}">
                <a16:creationId xmlns:a16="http://schemas.microsoft.com/office/drawing/2014/main" id="{7B592DBD-22FE-2646-B765-936BF18ED083}"/>
              </a:ext>
            </a:extLst>
          </p:cNvPr>
          <p:cNvSpPr txBox="1"/>
          <p:nvPr/>
        </p:nvSpPr>
        <p:spPr>
          <a:xfrm>
            <a:off x="5563641" y="2820890"/>
            <a:ext cx="177659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U17 ylemmän sarjan 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b="1" dirty="0">
                <a:latin typeface="Pepi" panose="02000503000000020004" pitchFamily="2" charset="77"/>
              </a:rPr>
              <a:t>alempi jatkosarja 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n. 24 joukkuetta</a:t>
            </a: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9.1.-28.3.2021</a:t>
            </a:r>
          </a:p>
          <a:p>
            <a:endParaRPr lang="fi-FI" dirty="0"/>
          </a:p>
        </p:txBody>
      </p:sp>
      <p:sp>
        <p:nvSpPr>
          <p:cNvPr id="86" name="Pyöristetty suorakulmio 85">
            <a:extLst>
              <a:ext uri="{FF2B5EF4-FFF2-40B4-BE49-F238E27FC236}">
                <a16:creationId xmlns:a16="http://schemas.microsoft.com/office/drawing/2014/main" id="{5B2B7F03-84FA-8C40-BEB1-190FFFAA9BE1}"/>
              </a:ext>
            </a:extLst>
          </p:cNvPr>
          <p:cNvSpPr/>
          <p:nvPr/>
        </p:nvSpPr>
        <p:spPr>
          <a:xfrm>
            <a:off x="5514404" y="1235440"/>
            <a:ext cx="1855749" cy="1377314"/>
          </a:xfrm>
          <a:prstGeom prst="roundRect">
            <a:avLst>
              <a:gd name="adj" fmla="val 8294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7" name="Tekstiruutu 86">
            <a:extLst>
              <a:ext uri="{FF2B5EF4-FFF2-40B4-BE49-F238E27FC236}">
                <a16:creationId xmlns:a16="http://schemas.microsoft.com/office/drawing/2014/main" id="{E5AF4386-B5B6-1F40-B451-58DBD9571935}"/>
              </a:ext>
            </a:extLst>
          </p:cNvPr>
          <p:cNvSpPr txBox="1"/>
          <p:nvPr/>
        </p:nvSpPr>
        <p:spPr>
          <a:xfrm>
            <a:off x="5563642" y="1332912"/>
            <a:ext cx="165295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U17 ylempi jatkosarja</a:t>
            </a:r>
            <a:endParaRPr lang="fi-FI" sz="1000" dirty="0">
              <a:latin typeface="Pepi" panose="02000503000000020004" pitchFamily="2" charset="77"/>
            </a:endParaRPr>
          </a:p>
          <a:p>
            <a:endParaRPr lang="fi-FI" sz="6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16 joukkuetta, 2 lohkoa</a:t>
            </a:r>
          </a:p>
          <a:p>
            <a:r>
              <a:rPr lang="fi-FI" sz="1000" dirty="0">
                <a:latin typeface="Pepi" panose="02000503000000020004" pitchFamily="2" charset="77"/>
              </a:rPr>
              <a:t>2x sarja 14 ottelua</a:t>
            </a:r>
          </a:p>
          <a:p>
            <a:endParaRPr lang="fi-FI" sz="6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9.1.-21.3.2021</a:t>
            </a:r>
          </a:p>
          <a:p>
            <a:r>
              <a:rPr lang="fi-FI" sz="1000" dirty="0">
                <a:latin typeface="Pepi" panose="02000503000000020004" pitchFamily="2" charset="77"/>
              </a:rPr>
              <a:t>2 parasta/</a:t>
            </a:r>
            <a:r>
              <a:rPr lang="fi-FI" sz="1000" dirty="0" err="1">
                <a:latin typeface="Pepi" panose="02000503000000020004" pitchFamily="2" charset="77"/>
              </a:rPr>
              <a:t>lo</a:t>
            </a:r>
            <a:r>
              <a:rPr lang="fi-FI" sz="1000" dirty="0">
                <a:latin typeface="Pepi" panose="02000503000000020004" pitchFamily="2" charset="77"/>
              </a:rPr>
              <a:t> pudotuspelit</a:t>
            </a:r>
          </a:p>
          <a:p>
            <a:endParaRPr lang="fi-FI" dirty="0"/>
          </a:p>
        </p:txBody>
      </p:sp>
      <p:sp>
        <p:nvSpPr>
          <p:cNvPr id="89" name="Pyöristetty suorakulmio 88">
            <a:extLst>
              <a:ext uri="{FF2B5EF4-FFF2-40B4-BE49-F238E27FC236}">
                <a16:creationId xmlns:a16="http://schemas.microsoft.com/office/drawing/2014/main" id="{5C11DFD1-A2C4-674F-BE41-C52E5AC84727}"/>
              </a:ext>
            </a:extLst>
          </p:cNvPr>
          <p:cNvSpPr/>
          <p:nvPr/>
        </p:nvSpPr>
        <p:spPr>
          <a:xfrm>
            <a:off x="5514404" y="4211397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0" name="Tekstiruutu 89">
            <a:extLst>
              <a:ext uri="{FF2B5EF4-FFF2-40B4-BE49-F238E27FC236}">
                <a16:creationId xmlns:a16="http://schemas.microsoft.com/office/drawing/2014/main" id="{7BB51535-A122-6F45-BC08-01D10BE898CF}"/>
              </a:ext>
            </a:extLst>
          </p:cNvPr>
          <p:cNvSpPr txBox="1"/>
          <p:nvPr/>
        </p:nvSpPr>
        <p:spPr>
          <a:xfrm>
            <a:off x="5563642" y="4308869"/>
            <a:ext cx="177659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U17 alempi jatkosarja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n. 24 joukkuetta</a:t>
            </a: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9.1.-28.3.2021</a:t>
            </a:r>
          </a:p>
          <a:p>
            <a:br>
              <a:rPr lang="fi-FI" sz="1000" dirty="0">
                <a:latin typeface="Helvetica" pitchFamily="2" charset="0"/>
              </a:rPr>
            </a:br>
            <a:endParaRPr lang="fi-FI" sz="1000" dirty="0">
              <a:latin typeface="Helvetica" pitchFamily="2" charset="0"/>
            </a:endParaRPr>
          </a:p>
          <a:p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cxnSp>
        <p:nvCxnSpPr>
          <p:cNvPr id="132" name="Suora nuoliyhdysviiva 131">
            <a:extLst>
              <a:ext uri="{FF2B5EF4-FFF2-40B4-BE49-F238E27FC236}">
                <a16:creationId xmlns:a16="http://schemas.microsoft.com/office/drawing/2014/main" id="{02A1BEC2-03B9-2344-90C1-4103D1E7165E}"/>
              </a:ext>
            </a:extLst>
          </p:cNvPr>
          <p:cNvCxnSpPr/>
          <p:nvPr/>
        </p:nvCxnSpPr>
        <p:spPr>
          <a:xfrm>
            <a:off x="7493794" y="1598919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uora nuoliyhdysviiva 135">
            <a:extLst>
              <a:ext uri="{FF2B5EF4-FFF2-40B4-BE49-F238E27FC236}">
                <a16:creationId xmlns:a16="http://schemas.microsoft.com/office/drawing/2014/main" id="{8A92A1CC-852C-A14D-9A01-2E245B44CCB5}"/>
              </a:ext>
            </a:extLst>
          </p:cNvPr>
          <p:cNvCxnSpPr>
            <a:cxnSpLocks/>
          </p:cNvCxnSpPr>
          <p:nvPr/>
        </p:nvCxnSpPr>
        <p:spPr>
          <a:xfrm>
            <a:off x="2622536" y="5328511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uora nuoliyhdysviiva 138">
            <a:extLst>
              <a:ext uri="{FF2B5EF4-FFF2-40B4-BE49-F238E27FC236}">
                <a16:creationId xmlns:a16="http://schemas.microsoft.com/office/drawing/2014/main" id="{14CA95F8-24CA-BA45-BC7B-DD0AF5EC7102}"/>
              </a:ext>
            </a:extLst>
          </p:cNvPr>
          <p:cNvCxnSpPr>
            <a:cxnSpLocks/>
          </p:cNvCxnSpPr>
          <p:nvPr/>
        </p:nvCxnSpPr>
        <p:spPr>
          <a:xfrm>
            <a:off x="2622536" y="1598920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Kulmayhdysviiva 142">
            <a:extLst>
              <a:ext uri="{FF2B5EF4-FFF2-40B4-BE49-F238E27FC236}">
                <a16:creationId xmlns:a16="http://schemas.microsoft.com/office/drawing/2014/main" id="{38CACF70-ABA4-2A47-8AB9-C2527BE719D6}"/>
              </a:ext>
            </a:extLst>
          </p:cNvPr>
          <p:cNvCxnSpPr/>
          <p:nvPr/>
        </p:nvCxnSpPr>
        <p:spPr>
          <a:xfrm>
            <a:off x="2622536" y="2044931"/>
            <a:ext cx="2724164" cy="917276"/>
          </a:xfrm>
          <a:prstGeom prst="bentConnector3">
            <a:avLst>
              <a:gd name="adj1" fmla="val 96077"/>
            </a:avLst>
          </a:prstGeom>
          <a:ln w="25400">
            <a:solidFill>
              <a:srgbClr val="002E6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kstiruutu 160">
            <a:extLst>
              <a:ext uri="{FF2B5EF4-FFF2-40B4-BE49-F238E27FC236}">
                <a16:creationId xmlns:a16="http://schemas.microsoft.com/office/drawing/2014/main" id="{A39FDB82-9EA9-F44F-A782-E3B9D734A53A}"/>
              </a:ext>
            </a:extLst>
          </p:cNvPr>
          <p:cNvSpPr txBox="1"/>
          <p:nvPr/>
        </p:nvSpPr>
        <p:spPr>
          <a:xfrm>
            <a:off x="3128690" y="1336429"/>
            <a:ext cx="2048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16 parasta ylempi loppusarja</a:t>
            </a:r>
          </a:p>
          <a:p>
            <a:endParaRPr lang="fi-FI" dirty="0"/>
          </a:p>
        </p:txBody>
      </p:sp>
      <p:sp>
        <p:nvSpPr>
          <p:cNvPr id="162" name="Tekstiruutu 161">
            <a:extLst>
              <a:ext uri="{FF2B5EF4-FFF2-40B4-BE49-F238E27FC236}">
                <a16:creationId xmlns:a16="http://schemas.microsoft.com/office/drawing/2014/main" id="{60333573-863C-7343-A29A-76F6A2122C9C}"/>
              </a:ext>
            </a:extLst>
          </p:cNvPr>
          <p:cNvSpPr txBox="1"/>
          <p:nvPr/>
        </p:nvSpPr>
        <p:spPr>
          <a:xfrm>
            <a:off x="3128691" y="1793629"/>
            <a:ext cx="2048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XX. </a:t>
            </a:r>
            <a:r>
              <a:rPr lang="fi-FI" sz="1000" dirty="0" err="1">
                <a:latin typeface="Pepi" panose="02000503000000020004" pitchFamily="2" charset="77"/>
              </a:rPr>
              <a:t>sij</a:t>
            </a:r>
            <a:r>
              <a:rPr lang="fi-FI" sz="1000" dirty="0">
                <a:latin typeface="Pepi" panose="02000503000000020004" pitchFamily="2" charset="77"/>
              </a:rPr>
              <a:t>. alempaan</a:t>
            </a:r>
          </a:p>
          <a:p>
            <a:endParaRPr lang="fi-FI" dirty="0"/>
          </a:p>
        </p:txBody>
      </p:sp>
      <p:sp>
        <p:nvSpPr>
          <p:cNvPr id="168" name="Tekstiruutu 167">
            <a:extLst>
              <a:ext uri="{FF2B5EF4-FFF2-40B4-BE49-F238E27FC236}">
                <a16:creationId xmlns:a16="http://schemas.microsoft.com/office/drawing/2014/main" id="{0DC32C57-3853-4B4B-951E-D1607E35269A}"/>
              </a:ext>
            </a:extLst>
          </p:cNvPr>
          <p:cNvSpPr txBox="1"/>
          <p:nvPr/>
        </p:nvSpPr>
        <p:spPr>
          <a:xfrm>
            <a:off x="3128691" y="4528517"/>
            <a:ext cx="1652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XX parasta</a:t>
            </a:r>
          </a:p>
          <a:p>
            <a:endParaRPr lang="fi-FI" dirty="0"/>
          </a:p>
        </p:txBody>
      </p:sp>
      <p:sp>
        <p:nvSpPr>
          <p:cNvPr id="169" name="Tekstiruutu 168">
            <a:extLst>
              <a:ext uri="{FF2B5EF4-FFF2-40B4-BE49-F238E27FC236}">
                <a16:creationId xmlns:a16="http://schemas.microsoft.com/office/drawing/2014/main" id="{7E21B9F2-062C-BD4A-A3FC-1825E2349627}"/>
              </a:ext>
            </a:extLst>
          </p:cNvPr>
          <p:cNvSpPr txBox="1"/>
          <p:nvPr/>
        </p:nvSpPr>
        <p:spPr>
          <a:xfrm>
            <a:off x="3128691" y="5066021"/>
            <a:ext cx="1652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XX joukkuetta</a:t>
            </a:r>
          </a:p>
          <a:p>
            <a:endParaRPr lang="fi-FI" dirty="0"/>
          </a:p>
        </p:txBody>
      </p:sp>
      <p:cxnSp>
        <p:nvCxnSpPr>
          <p:cNvPr id="43" name="Kulmayhdysviiva 42">
            <a:extLst>
              <a:ext uri="{FF2B5EF4-FFF2-40B4-BE49-F238E27FC236}">
                <a16:creationId xmlns:a16="http://schemas.microsoft.com/office/drawing/2014/main" id="{55AFD048-2706-AB41-8FD4-8C2B8FA2BB4A}"/>
              </a:ext>
            </a:extLst>
          </p:cNvPr>
          <p:cNvCxnSpPr>
            <a:cxnSpLocks/>
          </p:cNvCxnSpPr>
          <p:nvPr/>
        </p:nvCxnSpPr>
        <p:spPr>
          <a:xfrm flipV="1">
            <a:off x="2636593" y="3644333"/>
            <a:ext cx="2754170" cy="1135486"/>
          </a:xfrm>
          <a:prstGeom prst="bentConnector3">
            <a:avLst>
              <a:gd name="adj1" fmla="val 94670"/>
            </a:avLst>
          </a:prstGeom>
          <a:ln w="25400">
            <a:solidFill>
              <a:srgbClr val="002E6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kstiruutu 45">
            <a:extLst>
              <a:ext uri="{FF2B5EF4-FFF2-40B4-BE49-F238E27FC236}">
                <a16:creationId xmlns:a16="http://schemas.microsoft.com/office/drawing/2014/main" id="{DD6F8C34-05EB-3E4D-9FA7-D18C1462D437}"/>
              </a:ext>
            </a:extLst>
          </p:cNvPr>
          <p:cNvSpPr txBox="1"/>
          <p:nvPr/>
        </p:nvSpPr>
        <p:spPr>
          <a:xfrm>
            <a:off x="7451309" y="1336429"/>
            <a:ext cx="3717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4 j.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86778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kstiruutu 13">
            <a:extLst>
              <a:ext uri="{FF2B5EF4-FFF2-40B4-BE49-F238E27FC236}">
                <a16:creationId xmlns:a16="http://schemas.microsoft.com/office/drawing/2014/main" id="{0861A6D6-6DE4-2B4C-B272-6F28F6105F69}"/>
              </a:ext>
            </a:extLst>
          </p:cNvPr>
          <p:cNvSpPr txBox="1"/>
          <p:nvPr/>
        </p:nvSpPr>
        <p:spPr>
          <a:xfrm>
            <a:off x="516436" y="422905"/>
            <a:ext cx="881149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500" b="1" dirty="0">
                <a:solidFill>
                  <a:srgbClr val="002E6D"/>
                </a:solidFill>
                <a:latin typeface="Pepi" panose="02000503000000020004" pitchFamily="2" charset="77"/>
              </a:rPr>
              <a:t>U18 SARJAT 2020-01 </a:t>
            </a:r>
          </a:p>
        </p:txBody>
      </p:sp>
      <p:sp>
        <p:nvSpPr>
          <p:cNvPr id="20" name="Pyöristetty suorakulmio 19">
            <a:extLst>
              <a:ext uri="{FF2B5EF4-FFF2-40B4-BE49-F238E27FC236}">
                <a16:creationId xmlns:a16="http://schemas.microsoft.com/office/drawing/2014/main" id="{7006D3A3-9A6A-D849-A50D-C0C5D718BC8B}"/>
              </a:ext>
            </a:extLst>
          </p:cNvPr>
          <p:cNvSpPr/>
          <p:nvPr/>
        </p:nvSpPr>
        <p:spPr>
          <a:xfrm>
            <a:off x="627198" y="1238956"/>
            <a:ext cx="1855749" cy="2861775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AE697CD5-8E8A-E945-AFB5-E1FF4F3453B6}"/>
              </a:ext>
            </a:extLst>
          </p:cNvPr>
          <p:cNvSpPr txBox="1"/>
          <p:nvPr/>
        </p:nvSpPr>
        <p:spPr>
          <a:xfrm>
            <a:off x="676436" y="1336429"/>
            <a:ext cx="165295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SM-sarja alkusarja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16 joukkuetta x 2 kierrosta</a:t>
            </a:r>
          </a:p>
          <a:p>
            <a:endParaRPr lang="fi-FI" sz="1000">
              <a:latin typeface="Pepi" panose="02000503000000020004" pitchFamily="2" charset="77"/>
            </a:endParaRPr>
          </a:p>
          <a:p>
            <a:r>
              <a:rPr lang="fi-FI" sz="1000">
                <a:latin typeface="Pepi" panose="02000503000000020004" pitchFamily="2" charset="77"/>
              </a:rPr>
              <a:t>yht</a:t>
            </a:r>
            <a:r>
              <a:rPr lang="fi-FI" sz="1000" dirty="0">
                <a:latin typeface="Pepi" panose="02000503000000020004" pitchFamily="2" charset="77"/>
              </a:rPr>
              <a:t>. 30 ottelua </a:t>
            </a: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5.9.-20.12.</a:t>
            </a:r>
          </a:p>
          <a:p>
            <a:endParaRPr lang="fi-FI" dirty="0"/>
          </a:p>
        </p:txBody>
      </p:sp>
      <p:sp>
        <p:nvSpPr>
          <p:cNvPr id="73" name="Pyöristetty suorakulmio 72">
            <a:extLst>
              <a:ext uri="{FF2B5EF4-FFF2-40B4-BE49-F238E27FC236}">
                <a16:creationId xmlns:a16="http://schemas.microsoft.com/office/drawing/2014/main" id="{7B491B35-5321-4F45-A9D8-2291DDF1DCC3}"/>
              </a:ext>
            </a:extLst>
          </p:cNvPr>
          <p:cNvSpPr/>
          <p:nvPr/>
        </p:nvSpPr>
        <p:spPr>
          <a:xfrm>
            <a:off x="627198" y="4204347"/>
            <a:ext cx="1855749" cy="2861775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4" name="Tekstiruutu 73">
            <a:extLst>
              <a:ext uri="{FF2B5EF4-FFF2-40B4-BE49-F238E27FC236}">
                <a16:creationId xmlns:a16="http://schemas.microsoft.com/office/drawing/2014/main" id="{B7EB666B-A74A-1C4B-B93C-9B774F221188}"/>
              </a:ext>
            </a:extLst>
          </p:cNvPr>
          <p:cNvSpPr txBox="1"/>
          <p:nvPr/>
        </p:nvSpPr>
        <p:spPr>
          <a:xfrm>
            <a:off x="676436" y="4301820"/>
            <a:ext cx="165295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Mestis karsintasarja 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n. 30 joukkuetta </a:t>
            </a:r>
          </a:p>
          <a:p>
            <a:r>
              <a:rPr lang="fi-FI" sz="1000" dirty="0">
                <a:latin typeface="Pepi" panose="02000503000000020004" pitchFamily="2" charset="77"/>
              </a:rPr>
              <a:t>(villi kortti -haku)</a:t>
            </a:r>
          </a:p>
          <a:p>
            <a:r>
              <a:rPr lang="fi-FI" sz="1000" dirty="0">
                <a:latin typeface="Pepi" panose="02000503000000020004" pitchFamily="2" charset="77"/>
              </a:rPr>
              <a:t>3-4 lohkoa</a:t>
            </a:r>
          </a:p>
          <a:p>
            <a:r>
              <a:rPr lang="fi-FI" sz="1000" dirty="0">
                <a:latin typeface="Pepi" panose="02000503000000020004" pitchFamily="2" charset="77"/>
              </a:rPr>
              <a:t>22-24 ottelua</a:t>
            </a: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5.9.-13.12.</a:t>
            </a:r>
          </a:p>
          <a:p>
            <a:endParaRPr lang="fi-FI" dirty="0"/>
          </a:p>
        </p:txBody>
      </p:sp>
      <p:sp>
        <p:nvSpPr>
          <p:cNvPr id="75" name="Pyöristetty suorakulmio 74">
            <a:extLst>
              <a:ext uri="{FF2B5EF4-FFF2-40B4-BE49-F238E27FC236}">
                <a16:creationId xmlns:a16="http://schemas.microsoft.com/office/drawing/2014/main" id="{CB725213-E450-8847-944F-105A1907C5D4}"/>
              </a:ext>
            </a:extLst>
          </p:cNvPr>
          <p:cNvSpPr/>
          <p:nvPr/>
        </p:nvSpPr>
        <p:spPr>
          <a:xfrm>
            <a:off x="7976581" y="1238956"/>
            <a:ext cx="1855749" cy="2861775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6" name="Tekstiruutu 75">
            <a:extLst>
              <a:ext uri="{FF2B5EF4-FFF2-40B4-BE49-F238E27FC236}">
                <a16:creationId xmlns:a16="http://schemas.microsoft.com/office/drawing/2014/main" id="{9B71321D-B211-7D4D-B2F3-BC02ED6224FD}"/>
              </a:ext>
            </a:extLst>
          </p:cNvPr>
          <p:cNvSpPr txBox="1"/>
          <p:nvPr/>
        </p:nvSpPr>
        <p:spPr>
          <a:xfrm>
            <a:off x="8025819" y="1336429"/>
            <a:ext cx="165295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SM-pudotuspelit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VK-kierros, puolivälierät, 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välierät ja loppuottelut 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paras kolmesta</a:t>
            </a: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Yksiosainen pronssiottelu</a:t>
            </a:r>
          </a:p>
          <a:p>
            <a:endParaRPr lang="fi-FI" sz="1000" dirty="0">
              <a:latin typeface="Pepi" panose="02000503000000020004" pitchFamily="2" charset="77"/>
            </a:endParaRPr>
          </a:p>
        </p:txBody>
      </p:sp>
      <p:sp>
        <p:nvSpPr>
          <p:cNvPr id="79" name="Pyöristetty suorakulmio 78">
            <a:extLst>
              <a:ext uri="{FF2B5EF4-FFF2-40B4-BE49-F238E27FC236}">
                <a16:creationId xmlns:a16="http://schemas.microsoft.com/office/drawing/2014/main" id="{96014789-EB8F-3348-A2A7-596D5FD4DDDC}"/>
              </a:ext>
            </a:extLst>
          </p:cNvPr>
          <p:cNvSpPr/>
          <p:nvPr/>
        </p:nvSpPr>
        <p:spPr>
          <a:xfrm>
            <a:off x="3070462" y="3567133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0" name="Tekstiruutu 79">
            <a:extLst>
              <a:ext uri="{FF2B5EF4-FFF2-40B4-BE49-F238E27FC236}">
                <a16:creationId xmlns:a16="http://schemas.microsoft.com/office/drawing/2014/main" id="{1657372F-6FC4-BA46-8A68-62BF5A4C7277}"/>
              </a:ext>
            </a:extLst>
          </p:cNvPr>
          <p:cNvSpPr txBox="1"/>
          <p:nvPr/>
        </p:nvSpPr>
        <p:spPr>
          <a:xfrm>
            <a:off x="3119700" y="3664605"/>
            <a:ext cx="165295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Mestis </a:t>
            </a:r>
            <a:br>
              <a:rPr lang="fi-FI" sz="1000" b="1" dirty="0">
                <a:latin typeface="Pepi" panose="02000503000000020004" pitchFamily="2" charset="77"/>
              </a:rPr>
            </a:br>
            <a:r>
              <a:rPr lang="fi-FI" sz="1000" b="1" dirty="0" err="1">
                <a:latin typeface="Pepi" panose="02000503000000020004" pitchFamily="2" charset="77"/>
              </a:rPr>
              <a:t>ristiinkarsinta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X j. SM al.</a:t>
            </a:r>
          </a:p>
          <a:p>
            <a:r>
              <a:rPr lang="fi-FI" sz="1000" dirty="0">
                <a:latin typeface="Pepi" panose="02000503000000020004" pitchFamily="2" charset="77"/>
              </a:rPr>
              <a:t>18.-20.12.</a:t>
            </a:r>
          </a:p>
          <a:p>
            <a:endParaRPr lang="fi-FI" dirty="0"/>
          </a:p>
        </p:txBody>
      </p:sp>
      <p:sp>
        <p:nvSpPr>
          <p:cNvPr id="83" name="Pyöristetty suorakulmio 82">
            <a:extLst>
              <a:ext uri="{FF2B5EF4-FFF2-40B4-BE49-F238E27FC236}">
                <a16:creationId xmlns:a16="http://schemas.microsoft.com/office/drawing/2014/main" id="{AF41A830-E8E6-5643-8D01-2291004EA3C4}"/>
              </a:ext>
            </a:extLst>
          </p:cNvPr>
          <p:cNvSpPr/>
          <p:nvPr/>
        </p:nvSpPr>
        <p:spPr>
          <a:xfrm>
            <a:off x="5514404" y="2723418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4" name="Tekstiruutu 83">
            <a:extLst>
              <a:ext uri="{FF2B5EF4-FFF2-40B4-BE49-F238E27FC236}">
                <a16:creationId xmlns:a16="http://schemas.microsoft.com/office/drawing/2014/main" id="{7B592DBD-22FE-2646-B765-936BF18ED083}"/>
              </a:ext>
            </a:extLst>
          </p:cNvPr>
          <p:cNvSpPr txBox="1"/>
          <p:nvPr/>
        </p:nvSpPr>
        <p:spPr>
          <a:xfrm>
            <a:off x="5563641" y="2820890"/>
            <a:ext cx="177659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SM alempi jatkosarja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6+4 U18 M parasta</a:t>
            </a:r>
          </a:p>
          <a:p>
            <a:r>
              <a:rPr lang="fi-FI" sz="1000" dirty="0">
                <a:latin typeface="Pepi" panose="02000503000000020004" pitchFamily="2" charset="77"/>
              </a:rPr>
              <a:t>10 joukkuetta 2x –sarja 18 ottelua </a:t>
            </a:r>
            <a:r>
              <a:rPr lang="fi-FI" sz="1000" dirty="0" err="1">
                <a:latin typeface="Pepi" panose="02000503000000020004" pitchFamily="2" charset="77"/>
              </a:rPr>
              <a:t>voitt</a:t>
            </a:r>
            <a:r>
              <a:rPr lang="fi-FI" sz="1000" dirty="0">
                <a:latin typeface="Pepi" panose="02000503000000020004" pitchFamily="2" charset="77"/>
              </a:rPr>
              <a:t>. VK </a:t>
            </a:r>
          </a:p>
          <a:p>
            <a:r>
              <a:rPr lang="fi-FI" sz="1000" dirty="0">
                <a:latin typeface="Pepi" panose="02000503000000020004" pitchFamily="2" charset="77"/>
              </a:rPr>
              <a:t>2.-6. </a:t>
            </a:r>
            <a:r>
              <a:rPr lang="fi-FI" sz="1000" dirty="0" err="1">
                <a:latin typeface="Pepi" panose="02000503000000020004" pitchFamily="2" charset="77"/>
              </a:rPr>
              <a:t>sij</a:t>
            </a:r>
            <a:r>
              <a:rPr lang="fi-FI" sz="1000" dirty="0">
                <a:latin typeface="Pepi" panose="02000503000000020004" pitchFamily="2" charset="77"/>
              </a:rPr>
              <a:t>. SM 21-22</a:t>
            </a:r>
          </a:p>
          <a:p>
            <a:r>
              <a:rPr lang="fi-FI" sz="1000" dirty="0">
                <a:latin typeface="Pepi" panose="02000503000000020004" pitchFamily="2" charset="77"/>
              </a:rPr>
              <a:t>6.1.-21.3.2021</a:t>
            </a:r>
          </a:p>
          <a:p>
            <a:endParaRPr lang="fi-FI" dirty="0"/>
          </a:p>
        </p:txBody>
      </p:sp>
      <p:sp>
        <p:nvSpPr>
          <p:cNvPr id="86" name="Pyöristetty suorakulmio 85">
            <a:extLst>
              <a:ext uri="{FF2B5EF4-FFF2-40B4-BE49-F238E27FC236}">
                <a16:creationId xmlns:a16="http://schemas.microsoft.com/office/drawing/2014/main" id="{5B2B7F03-84FA-8C40-BEB1-190FFFAA9BE1}"/>
              </a:ext>
            </a:extLst>
          </p:cNvPr>
          <p:cNvSpPr/>
          <p:nvPr/>
        </p:nvSpPr>
        <p:spPr>
          <a:xfrm>
            <a:off x="5514404" y="1235440"/>
            <a:ext cx="1855749" cy="1377314"/>
          </a:xfrm>
          <a:prstGeom prst="roundRect">
            <a:avLst>
              <a:gd name="adj" fmla="val 8294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7" name="Tekstiruutu 86">
            <a:extLst>
              <a:ext uri="{FF2B5EF4-FFF2-40B4-BE49-F238E27FC236}">
                <a16:creationId xmlns:a16="http://schemas.microsoft.com/office/drawing/2014/main" id="{E5AF4386-B5B6-1F40-B451-58DBD9571935}"/>
              </a:ext>
            </a:extLst>
          </p:cNvPr>
          <p:cNvSpPr txBox="1"/>
          <p:nvPr/>
        </p:nvSpPr>
        <p:spPr>
          <a:xfrm>
            <a:off x="5563642" y="1332912"/>
            <a:ext cx="165295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SM-sarja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10 joukkuetta</a:t>
            </a:r>
          </a:p>
          <a:p>
            <a:r>
              <a:rPr lang="fi-FI" sz="1000" dirty="0">
                <a:latin typeface="Pepi" panose="02000503000000020004" pitchFamily="2" charset="77"/>
              </a:rPr>
              <a:t>2x sarja </a:t>
            </a:r>
          </a:p>
          <a:p>
            <a:r>
              <a:rPr lang="fi-FI" sz="1000" dirty="0">
                <a:latin typeface="Pepi" panose="02000503000000020004" pitchFamily="2" charset="77"/>
              </a:rPr>
              <a:t>18 ottelua</a:t>
            </a:r>
          </a:p>
          <a:p>
            <a:r>
              <a:rPr lang="fi-FI" sz="1000" dirty="0">
                <a:latin typeface="Pepi" panose="02000503000000020004" pitchFamily="2" charset="77"/>
              </a:rPr>
              <a:t>6.1.-21.3.2021</a:t>
            </a:r>
          </a:p>
          <a:p>
            <a:r>
              <a:rPr lang="fi-FI" sz="1000" dirty="0">
                <a:latin typeface="Pepi" panose="02000503000000020004" pitchFamily="2" charset="77"/>
              </a:rPr>
              <a:t>9 parasta pudotuspelit</a:t>
            </a:r>
          </a:p>
          <a:p>
            <a:endParaRPr lang="fi-FI" dirty="0"/>
          </a:p>
        </p:txBody>
      </p:sp>
      <p:sp>
        <p:nvSpPr>
          <p:cNvPr id="89" name="Pyöristetty suorakulmio 88">
            <a:extLst>
              <a:ext uri="{FF2B5EF4-FFF2-40B4-BE49-F238E27FC236}">
                <a16:creationId xmlns:a16="http://schemas.microsoft.com/office/drawing/2014/main" id="{5C11DFD1-A2C4-674F-BE41-C52E5AC84727}"/>
              </a:ext>
            </a:extLst>
          </p:cNvPr>
          <p:cNvSpPr/>
          <p:nvPr/>
        </p:nvSpPr>
        <p:spPr>
          <a:xfrm>
            <a:off x="5514404" y="4211397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0" name="Tekstiruutu 89">
            <a:extLst>
              <a:ext uri="{FF2B5EF4-FFF2-40B4-BE49-F238E27FC236}">
                <a16:creationId xmlns:a16="http://schemas.microsoft.com/office/drawing/2014/main" id="{7BB51535-A122-6F45-BC08-01D10BE898CF}"/>
              </a:ext>
            </a:extLst>
          </p:cNvPr>
          <p:cNvSpPr txBox="1"/>
          <p:nvPr/>
        </p:nvSpPr>
        <p:spPr>
          <a:xfrm>
            <a:off x="5563642" y="4308869"/>
            <a:ext cx="1776594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Mestis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10 joukkuetta</a:t>
            </a:r>
          </a:p>
          <a:p>
            <a:r>
              <a:rPr lang="fi-FI" sz="1000" dirty="0">
                <a:latin typeface="Pepi" panose="02000503000000020004" pitchFamily="2" charset="77"/>
              </a:rPr>
              <a:t>2-kertainen </a:t>
            </a:r>
          </a:p>
          <a:p>
            <a:r>
              <a:rPr lang="fi-FI" sz="1000" dirty="0">
                <a:latin typeface="Pepi" panose="02000503000000020004" pitchFamily="2" charset="77"/>
              </a:rPr>
              <a:t>= 18 ottelua</a:t>
            </a:r>
          </a:p>
          <a:p>
            <a:r>
              <a:rPr lang="fi-FI" sz="1000" dirty="0">
                <a:latin typeface="Pepi" panose="02000503000000020004" pitchFamily="2" charset="77"/>
              </a:rPr>
              <a:t>6.1.-21.3.2021</a:t>
            </a: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4 j. </a:t>
            </a:r>
            <a:r>
              <a:rPr lang="fi-FI" sz="1000" dirty="0" err="1">
                <a:latin typeface="Pepi" panose="02000503000000020004" pitchFamily="2" charset="77"/>
              </a:rPr>
              <a:t>Final</a:t>
            </a:r>
            <a:r>
              <a:rPr lang="fi-FI" sz="1000" dirty="0">
                <a:latin typeface="Pepi" panose="02000503000000020004" pitchFamily="2" charset="77"/>
              </a:rPr>
              <a:t> </a:t>
            </a:r>
            <a:r>
              <a:rPr lang="fi-FI" sz="1000" dirty="0" err="1">
                <a:latin typeface="Pepi" panose="02000503000000020004" pitchFamily="2" charset="77"/>
              </a:rPr>
              <a:t>Four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sp>
        <p:nvSpPr>
          <p:cNvPr id="91" name="Pyöristetty suorakulmio 90">
            <a:extLst>
              <a:ext uri="{FF2B5EF4-FFF2-40B4-BE49-F238E27FC236}">
                <a16:creationId xmlns:a16="http://schemas.microsoft.com/office/drawing/2014/main" id="{1A8B5A9D-6D76-3E41-B741-DD20EFD5A41E}"/>
              </a:ext>
            </a:extLst>
          </p:cNvPr>
          <p:cNvSpPr/>
          <p:nvPr/>
        </p:nvSpPr>
        <p:spPr>
          <a:xfrm>
            <a:off x="5514404" y="5691063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2" name="Tekstiruutu 91">
            <a:extLst>
              <a:ext uri="{FF2B5EF4-FFF2-40B4-BE49-F238E27FC236}">
                <a16:creationId xmlns:a16="http://schemas.microsoft.com/office/drawing/2014/main" id="{C1720EEB-E9AC-7D4C-8C0F-98C97655E5A9}"/>
              </a:ext>
            </a:extLst>
          </p:cNvPr>
          <p:cNvSpPr txBox="1"/>
          <p:nvPr/>
        </p:nvSpPr>
        <p:spPr>
          <a:xfrm>
            <a:off x="5563642" y="5788535"/>
            <a:ext cx="165295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Mestis </a:t>
            </a:r>
            <a:br>
              <a:rPr lang="fi-FI" sz="1000" b="1" dirty="0">
                <a:latin typeface="Pepi" panose="02000503000000020004" pitchFamily="2" charset="77"/>
              </a:rPr>
            </a:br>
            <a:r>
              <a:rPr lang="fi-FI" sz="1000" b="1" dirty="0">
                <a:latin typeface="Pepi" panose="02000503000000020004" pitchFamily="2" charset="77"/>
              </a:rPr>
              <a:t>alempi jatkosarja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16 joukkuetta</a:t>
            </a:r>
          </a:p>
          <a:p>
            <a:r>
              <a:rPr lang="fi-FI" sz="1000" dirty="0">
                <a:latin typeface="Pepi" panose="02000503000000020004" pitchFamily="2" charset="77"/>
              </a:rPr>
              <a:t>2 lohkoa</a:t>
            </a:r>
          </a:p>
          <a:p>
            <a:r>
              <a:rPr lang="fi-FI" sz="1000" dirty="0">
                <a:latin typeface="Pepi" panose="02000503000000020004" pitchFamily="2" charset="77"/>
              </a:rPr>
              <a:t>14 ottelua</a:t>
            </a: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6.1.-21.3.2021</a:t>
            </a:r>
          </a:p>
          <a:p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sp>
        <p:nvSpPr>
          <p:cNvPr id="93" name="Pyöristetty suorakulmio 92">
            <a:extLst>
              <a:ext uri="{FF2B5EF4-FFF2-40B4-BE49-F238E27FC236}">
                <a16:creationId xmlns:a16="http://schemas.microsoft.com/office/drawing/2014/main" id="{F25F62BD-7FC1-0A4F-AB15-4689E232AA2D}"/>
              </a:ext>
            </a:extLst>
          </p:cNvPr>
          <p:cNvSpPr/>
          <p:nvPr/>
        </p:nvSpPr>
        <p:spPr>
          <a:xfrm>
            <a:off x="7974971" y="5691063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4" name="Tekstiruutu 93">
            <a:extLst>
              <a:ext uri="{FF2B5EF4-FFF2-40B4-BE49-F238E27FC236}">
                <a16:creationId xmlns:a16="http://schemas.microsoft.com/office/drawing/2014/main" id="{950927F0-661D-8F4E-AF32-0AA66ECFD963}"/>
              </a:ext>
            </a:extLst>
          </p:cNvPr>
          <p:cNvSpPr txBox="1"/>
          <p:nvPr/>
        </p:nvSpPr>
        <p:spPr>
          <a:xfrm>
            <a:off x="8024209" y="5788535"/>
            <a:ext cx="16529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Mestis alempi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b="1" dirty="0">
                <a:latin typeface="Pepi" panose="02000503000000020004" pitchFamily="2" charset="77"/>
              </a:rPr>
              <a:t>mitalipelit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27.3.2021</a:t>
            </a:r>
          </a:p>
          <a:p>
            <a:endParaRPr lang="fi-FI" dirty="0"/>
          </a:p>
        </p:txBody>
      </p:sp>
      <p:sp>
        <p:nvSpPr>
          <p:cNvPr id="95" name="Pyöristetty suorakulmio 94">
            <a:extLst>
              <a:ext uri="{FF2B5EF4-FFF2-40B4-BE49-F238E27FC236}">
                <a16:creationId xmlns:a16="http://schemas.microsoft.com/office/drawing/2014/main" id="{124B6A5E-E5E1-2341-8EF7-8352442A4CC2}"/>
              </a:ext>
            </a:extLst>
          </p:cNvPr>
          <p:cNvSpPr/>
          <p:nvPr/>
        </p:nvSpPr>
        <p:spPr>
          <a:xfrm>
            <a:off x="7974971" y="4211398"/>
            <a:ext cx="1855749" cy="1377314"/>
          </a:xfrm>
          <a:prstGeom prst="roundRect">
            <a:avLst>
              <a:gd name="adj" fmla="val 8294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6" name="Tekstiruutu 95">
            <a:extLst>
              <a:ext uri="{FF2B5EF4-FFF2-40B4-BE49-F238E27FC236}">
                <a16:creationId xmlns:a16="http://schemas.microsoft.com/office/drawing/2014/main" id="{005EB662-4C52-2748-A4DD-5D9D34B85CAB}"/>
              </a:ext>
            </a:extLst>
          </p:cNvPr>
          <p:cNvSpPr txBox="1"/>
          <p:nvPr/>
        </p:nvSpPr>
        <p:spPr>
          <a:xfrm>
            <a:off x="8024209" y="4308870"/>
            <a:ext cx="16529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Mestis 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b="1" dirty="0" err="1">
                <a:latin typeface="Pepi" panose="02000503000000020004" pitchFamily="2" charset="77"/>
              </a:rPr>
              <a:t>Final</a:t>
            </a:r>
            <a:r>
              <a:rPr lang="fi-FI" sz="1000" b="1" dirty="0">
                <a:latin typeface="Pepi" panose="02000503000000020004" pitchFamily="2" charset="77"/>
              </a:rPr>
              <a:t> </a:t>
            </a:r>
            <a:r>
              <a:rPr lang="fi-FI" sz="1000" b="1" dirty="0" err="1">
                <a:latin typeface="Pepi" panose="02000503000000020004" pitchFamily="2" charset="77"/>
              </a:rPr>
              <a:t>Four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27.-28.3.2021</a:t>
            </a:r>
          </a:p>
          <a:p>
            <a:endParaRPr lang="fi-FI" dirty="0"/>
          </a:p>
        </p:txBody>
      </p:sp>
      <p:cxnSp>
        <p:nvCxnSpPr>
          <p:cNvPr id="132" name="Suora nuoliyhdysviiva 131">
            <a:extLst>
              <a:ext uri="{FF2B5EF4-FFF2-40B4-BE49-F238E27FC236}">
                <a16:creationId xmlns:a16="http://schemas.microsoft.com/office/drawing/2014/main" id="{02A1BEC2-03B9-2344-90C1-4103D1E7165E}"/>
              </a:ext>
            </a:extLst>
          </p:cNvPr>
          <p:cNvCxnSpPr/>
          <p:nvPr/>
        </p:nvCxnSpPr>
        <p:spPr>
          <a:xfrm>
            <a:off x="7493794" y="1598919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uora nuoliyhdysviiva 132">
            <a:extLst>
              <a:ext uri="{FF2B5EF4-FFF2-40B4-BE49-F238E27FC236}">
                <a16:creationId xmlns:a16="http://schemas.microsoft.com/office/drawing/2014/main" id="{8505CC30-097D-B64E-8FF2-6F10367D7D39}"/>
              </a:ext>
            </a:extLst>
          </p:cNvPr>
          <p:cNvCxnSpPr/>
          <p:nvPr/>
        </p:nvCxnSpPr>
        <p:spPr>
          <a:xfrm>
            <a:off x="7493794" y="2962207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uora nuoliyhdysviiva 133">
            <a:extLst>
              <a:ext uri="{FF2B5EF4-FFF2-40B4-BE49-F238E27FC236}">
                <a16:creationId xmlns:a16="http://schemas.microsoft.com/office/drawing/2014/main" id="{13A04447-7FAA-AC47-8560-FF72D0CAAD1C}"/>
              </a:ext>
            </a:extLst>
          </p:cNvPr>
          <p:cNvCxnSpPr/>
          <p:nvPr/>
        </p:nvCxnSpPr>
        <p:spPr>
          <a:xfrm>
            <a:off x="7493794" y="4475124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uora nuoliyhdysviiva 134">
            <a:extLst>
              <a:ext uri="{FF2B5EF4-FFF2-40B4-BE49-F238E27FC236}">
                <a16:creationId xmlns:a16="http://schemas.microsoft.com/office/drawing/2014/main" id="{18775801-73FC-1349-84F6-0B5FA00256FA}"/>
              </a:ext>
            </a:extLst>
          </p:cNvPr>
          <p:cNvCxnSpPr/>
          <p:nvPr/>
        </p:nvCxnSpPr>
        <p:spPr>
          <a:xfrm>
            <a:off x="7493794" y="5996353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uora nuoliyhdysviiva 135">
            <a:extLst>
              <a:ext uri="{FF2B5EF4-FFF2-40B4-BE49-F238E27FC236}">
                <a16:creationId xmlns:a16="http://schemas.microsoft.com/office/drawing/2014/main" id="{8A92A1CC-852C-A14D-9A01-2E245B44CCB5}"/>
              </a:ext>
            </a:extLst>
          </p:cNvPr>
          <p:cNvCxnSpPr>
            <a:cxnSpLocks/>
          </p:cNvCxnSpPr>
          <p:nvPr/>
        </p:nvCxnSpPr>
        <p:spPr>
          <a:xfrm>
            <a:off x="2622536" y="5996353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uora nuoliyhdysviiva 137">
            <a:extLst>
              <a:ext uri="{FF2B5EF4-FFF2-40B4-BE49-F238E27FC236}">
                <a16:creationId xmlns:a16="http://schemas.microsoft.com/office/drawing/2014/main" id="{2A677AC7-F47D-4242-AAF3-C79007287E81}"/>
              </a:ext>
            </a:extLst>
          </p:cNvPr>
          <p:cNvCxnSpPr>
            <a:cxnSpLocks/>
          </p:cNvCxnSpPr>
          <p:nvPr/>
        </p:nvCxnSpPr>
        <p:spPr>
          <a:xfrm>
            <a:off x="2622536" y="5458743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uora nuoliyhdysviiva 138">
            <a:extLst>
              <a:ext uri="{FF2B5EF4-FFF2-40B4-BE49-F238E27FC236}">
                <a16:creationId xmlns:a16="http://schemas.microsoft.com/office/drawing/2014/main" id="{14CA95F8-24CA-BA45-BC7B-DD0AF5EC7102}"/>
              </a:ext>
            </a:extLst>
          </p:cNvPr>
          <p:cNvCxnSpPr>
            <a:cxnSpLocks/>
          </p:cNvCxnSpPr>
          <p:nvPr/>
        </p:nvCxnSpPr>
        <p:spPr>
          <a:xfrm>
            <a:off x="2622536" y="1598920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uora nuoliyhdysviiva 139">
            <a:extLst>
              <a:ext uri="{FF2B5EF4-FFF2-40B4-BE49-F238E27FC236}">
                <a16:creationId xmlns:a16="http://schemas.microsoft.com/office/drawing/2014/main" id="{7E396511-B0B9-CD44-B4E6-86A3E087B420}"/>
              </a:ext>
            </a:extLst>
          </p:cNvPr>
          <p:cNvCxnSpPr/>
          <p:nvPr/>
        </p:nvCxnSpPr>
        <p:spPr>
          <a:xfrm>
            <a:off x="5074790" y="3975962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uora nuoliyhdysviiva 140">
            <a:extLst>
              <a:ext uri="{FF2B5EF4-FFF2-40B4-BE49-F238E27FC236}">
                <a16:creationId xmlns:a16="http://schemas.microsoft.com/office/drawing/2014/main" id="{DF5A8775-A571-C942-BC5A-8EB714A66E90}"/>
              </a:ext>
            </a:extLst>
          </p:cNvPr>
          <p:cNvCxnSpPr/>
          <p:nvPr/>
        </p:nvCxnSpPr>
        <p:spPr>
          <a:xfrm>
            <a:off x="2630848" y="4756632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Kulmayhdysviiva 142">
            <a:extLst>
              <a:ext uri="{FF2B5EF4-FFF2-40B4-BE49-F238E27FC236}">
                <a16:creationId xmlns:a16="http://schemas.microsoft.com/office/drawing/2014/main" id="{38CACF70-ABA4-2A47-8AB9-C2527BE719D6}"/>
              </a:ext>
            </a:extLst>
          </p:cNvPr>
          <p:cNvCxnSpPr/>
          <p:nvPr/>
        </p:nvCxnSpPr>
        <p:spPr>
          <a:xfrm>
            <a:off x="2622536" y="2044931"/>
            <a:ext cx="2724164" cy="917276"/>
          </a:xfrm>
          <a:prstGeom prst="bentConnector3">
            <a:avLst>
              <a:gd name="adj1" fmla="val 96077"/>
            </a:avLst>
          </a:prstGeom>
          <a:ln w="25400">
            <a:solidFill>
              <a:srgbClr val="002E6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Kulmayhdysviiva 148">
            <a:extLst>
              <a:ext uri="{FF2B5EF4-FFF2-40B4-BE49-F238E27FC236}">
                <a16:creationId xmlns:a16="http://schemas.microsoft.com/office/drawing/2014/main" id="{D368C62F-264E-4D44-BF4D-F8A8E7C2C114}"/>
              </a:ext>
            </a:extLst>
          </p:cNvPr>
          <p:cNvCxnSpPr>
            <a:cxnSpLocks/>
          </p:cNvCxnSpPr>
          <p:nvPr/>
        </p:nvCxnSpPr>
        <p:spPr>
          <a:xfrm flipV="1">
            <a:off x="2573698" y="3269841"/>
            <a:ext cx="2773002" cy="1075366"/>
          </a:xfrm>
          <a:prstGeom prst="bentConnector3">
            <a:avLst>
              <a:gd name="adj1" fmla="val 7732"/>
            </a:avLst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Kulmayhdysviiva 155">
            <a:extLst>
              <a:ext uri="{FF2B5EF4-FFF2-40B4-BE49-F238E27FC236}">
                <a16:creationId xmlns:a16="http://schemas.microsoft.com/office/drawing/2014/main" id="{3E709A7B-E422-FC4B-AE5E-5B5C039BF621}"/>
              </a:ext>
            </a:extLst>
          </p:cNvPr>
          <p:cNvCxnSpPr>
            <a:cxnSpLocks/>
          </p:cNvCxnSpPr>
          <p:nvPr/>
        </p:nvCxnSpPr>
        <p:spPr>
          <a:xfrm>
            <a:off x="5019583" y="4451068"/>
            <a:ext cx="401449" cy="380113"/>
          </a:xfrm>
          <a:prstGeom prst="bentConnector3">
            <a:avLst>
              <a:gd name="adj1" fmla="val 50000"/>
            </a:avLst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kstiruutu 160">
            <a:extLst>
              <a:ext uri="{FF2B5EF4-FFF2-40B4-BE49-F238E27FC236}">
                <a16:creationId xmlns:a16="http://schemas.microsoft.com/office/drawing/2014/main" id="{A39FDB82-9EA9-F44F-A782-E3B9D734A53A}"/>
              </a:ext>
            </a:extLst>
          </p:cNvPr>
          <p:cNvSpPr txBox="1"/>
          <p:nvPr/>
        </p:nvSpPr>
        <p:spPr>
          <a:xfrm>
            <a:off x="3128691" y="1336429"/>
            <a:ext cx="179752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10 parasta SM-Sarjaan</a:t>
            </a:r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sp>
        <p:nvSpPr>
          <p:cNvPr id="162" name="Tekstiruutu 161">
            <a:extLst>
              <a:ext uri="{FF2B5EF4-FFF2-40B4-BE49-F238E27FC236}">
                <a16:creationId xmlns:a16="http://schemas.microsoft.com/office/drawing/2014/main" id="{60333573-863C-7343-A29A-76F6A2122C9C}"/>
              </a:ext>
            </a:extLst>
          </p:cNvPr>
          <p:cNvSpPr txBox="1"/>
          <p:nvPr/>
        </p:nvSpPr>
        <p:spPr>
          <a:xfrm>
            <a:off x="3128691" y="1793629"/>
            <a:ext cx="2048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11.-16. </a:t>
            </a:r>
            <a:r>
              <a:rPr lang="fi-FI" sz="1000" dirty="0" err="1">
                <a:latin typeface="Pepi" panose="02000503000000020004" pitchFamily="2" charset="77"/>
              </a:rPr>
              <a:t>sij</a:t>
            </a:r>
            <a:r>
              <a:rPr lang="fi-FI" sz="1000" dirty="0">
                <a:latin typeface="Pepi" panose="02000503000000020004" pitchFamily="2" charset="77"/>
              </a:rPr>
              <a:t>. alempaan</a:t>
            </a:r>
          </a:p>
          <a:p>
            <a:endParaRPr lang="fi-FI" dirty="0"/>
          </a:p>
        </p:txBody>
      </p:sp>
      <p:sp>
        <p:nvSpPr>
          <p:cNvPr id="163" name="Tekstiruutu 162">
            <a:extLst>
              <a:ext uri="{FF2B5EF4-FFF2-40B4-BE49-F238E27FC236}">
                <a16:creationId xmlns:a16="http://schemas.microsoft.com/office/drawing/2014/main" id="{E9DCAD7E-7524-0343-92FA-DE55142825EC}"/>
              </a:ext>
            </a:extLst>
          </p:cNvPr>
          <p:cNvSpPr txBox="1"/>
          <p:nvPr/>
        </p:nvSpPr>
        <p:spPr>
          <a:xfrm>
            <a:off x="2622536" y="4475124"/>
            <a:ext cx="393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X j.</a:t>
            </a:r>
          </a:p>
          <a:p>
            <a:endParaRPr lang="fi-FI" dirty="0"/>
          </a:p>
        </p:txBody>
      </p:sp>
      <p:sp>
        <p:nvSpPr>
          <p:cNvPr id="164" name="Tekstiruutu 163">
            <a:extLst>
              <a:ext uri="{FF2B5EF4-FFF2-40B4-BE49-F238E27FC236}">
                <a16:creationId xmlns:a16="http://schemas.microsoft.com/office/drawing/2014/main" id="{DA6C4BE3-3A75-2F43-A77E-1EA2EAD0E41F}"/>
              </a:ext>
            </a:extLst>
          </p:cNvPr>
          <p:cNvSpPr txBox="1"/>
          <p:nvPr/>
        </p:nvSpPr>
        <p:spPr>
          <a:xfrm>
            <a:off x="5016832" y="3695682"/>
            <a:ext cx="393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X j.</a:t>
            </a:r>
          </a:p>
          <a:p>
            <a:endParaRPr lang="fi-FI" dirty="0"/>
          </a:p>
        </p:txBody>
      </p:sp>
      <p:sp>
        <p:nvSpPr>
          <p:cNvPr id="166" name="Tekstiruutu 165">
            <a:extLst>
              <a:ext uri="{FF2B5EF4-FFF2-40B4-BE49-F238E27FC236}">
                <a16:creationId xmlns:a16="http://schemas.microsoft.com/office/drawing/2014/main" id="{D8E6297B-B703-454A-A259-C0C3EC209020}"/>
              </a:ext>
            </a:extLst>
          </p:cNvPr>
          <p:cNvSpPr txBox="1"/>
          <p:nvPr/>
        </p:nvSpPr>
        <p:spPr>
          <a:xfrm>
            <a:off x="4983351" y="4142661"/>
            <a:ext cx="393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X j.</a:t>
            </a:r>
          </a:p>
          <a:p>
            <a:endParaRPr lang="fi-FI" dirty="0"/>
          </a:p>
        </p:txBody>
      </p:sp>
      <p:sp>
        <p:nvSpPr>
          <p:cNvPr id="168" name="Tekstiruutu 167">
            <a:extLst>
              <a:ext uri="{FF2B5EF4-FFF2-40B4-BE49-F238E27FC236}">
                <a16:creationId xmlns:a16="http://schemas.microsoft.com/office/drawing/2014/main" id="{0DC32C57-3853-4B4B-951E-D1607E35269A}"/>
              </a:ext>
            </a:extLst>
          </p:cNvPr>
          <p:cNvSpPr txBox="1"/>
          <p:nvPr/>
        </p:nvSpPr>
        <p:spPr>
          <a:xfrm>
            <a:off x="3128691" y="5204565"/>
            <a:ext cx="1652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XX joukkuetta</a:t>
            </a:r>
          </a:p>
          <a:p>
            <a:endParaRPr lang="fi-FI" dirty="0"/>
          </a:p>
        </p:txBody>
      </p:sp>
      <p:sp>
        <p:nvSpPr>
          <p:cNvPr id="169" name="Tekstiruutu 168">
            <a:extLst>
              <a:ext uri="{FF2B5EF4-FFF2-40B4-BE49-F238E27FC236}">
                <a16:creationId xmlns:a16="http://schemas.microsoft.com/office/drawing/2014/main" id="{7E21B9F2-062C-BD4A-A3FC-1825E2349627}"/>
              </a:ext>
            </a:extLst>
          </p:cNvPr>
          <p:cNvSpPr txBox="1"/>
          <p:nvPr/>
        </p:nvSpPr>
        <p:spPr>
          <a:xfrm>
            <a:off x="3128691" y="5733863"/>
            <a:ext cx="1652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XX joukkuetta</a:t>
            </a:r>
          </a:p>
          <a:p>
            <a:endParaRPr lang="fi-FI" dirty="0"/>
          </a:p>
        </p:txBody>
      </p:sp>
      <p:sp>
        <p:nvSpPr>
          <p:cNvPr id="45" name="Tekstiruutu 44">
            <a:extLst>
              <a:ext uri="{FF2B5EF4-FFF2-40B4-BE49-F238E27FC236}">
                <a16:creationId xmlns:a16="http://schemas.microsoft.com/office/drawing/2014/main" id="{E523C30E-E8A3-5345-8420-86DED9C0B5E4}"/>
              </a:ext>
            </a:extLst>
          </p:cNvPr>
          <p:cNvSpPr txBox="1"/>
          <p:nvPr/>
        </p:nvSpPr>
        <p:spPr>
          <a:xfrm>
            <a:off x="3128691" y="3009787"/>
            <a:ext cx="1652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X joukkuetta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38695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kstiruutu 13">
            <a:extLst>
              <a:ext uri="{FF2B5EF4-FFF2-40B4-BE49-F238E27FC236}">
                <a16:creationId xmlns:a16="http://schemas.microsoft.com/office/drawing/2014/main" id="{0861A6D6-6DE4-2B4C-B272-6F28F6105F69}"/>
              </a:ext>
            </a:extLst>
          </p:cNvPr>
          <p:cNvSpPr txBox="1"/>
          <p:nvPr/>
        </p:nvSpPr>
        <p:spPr>
          <a:xfrm>
            <a:off x="516436" y="422905"/>
            <a:ext cx="881149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500" b="1" dirty="0">
                <a:solidFill>
                  <a:srgbClr val="002E6D"/>
                </a:solidFill>
                <a:latin typeface="Pepi" panose="02000503000000020004" pitchFamily="2" charset="77"/>
              </a:rPr>
              <a:t>U19 SARJAT 2020-01 </a:t>
            </a:r>
          </a:p>
        </p:txBody>
      </p:sp>
      <p:sp>
        <p:nvSpPr>
          <p:cNvPr id="20" name="Pyöristetty suorakulmio 19">
            <a:extLst>
              <a:ext uri="{FF2B5EF4-FFF2-40B4-BE49-F238E27FC236}">
                <a16:creationId xmlns:a16="http://schemas.microsoft.com/office/drawing/2014/main" id="{7006D3A3-9A6A-D849-A50D-C0C5D718BC8B}"/>
              </a:ext>
            </a:extLst>
          </p:cNvPr>
          <p:cNvSpPr/>
          <p:nvPr/>
        </p:nvSpPr>
        <p:spPr>
          <a:xfrm>
            <a:off x="627198" y="1238956"/>
            <a:ext cx="1855749" cy="2861775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AE697CD5-8E8A-E945-AFB5-E1FF4F3453B6}"/>
              </a:ext>
            </a:extLst>
          </p:cNvPr>
          <p:cNvSpPr txBox="1"/>
          <p:nvPr/>
        </p:nvSpPr>
        <p:spPr>
          <a:xfrm>
            <a:off x="676436" y="1336429"/>
            <a:ext cx="165295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U19 ylempi alkusarja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X joukkuetta</a:t>
            </a:r>
          </a:p>
          <a:p>
            <a:r>
              <a:rPr lang="fi-FI" sz="1000" dirty="0">
                <a:latin typeface="Pepi" panose="02000503000000020004" pitchFamily="2" charset="77"/>
              </a:rPr>
              <a:t>(villi kortti -haku)</a:t>
            </a:r>
          </a:p>
          <a:p>
            <a:r>
              <a:rPr lang="fi-FI" sz="1000" dirty="0">
                <a:latin typeface="Pepi" panose="02000503000000020004" pitchFamily="2" charset="77"/>
              </a:rPr>
              <a:t>n. 20-24 ottelua</a:t>
            </a: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5.9.-20.12.</a:t>
            </a:r>
          </a:p>
          <a:p>
            <a:endParaRPr lang="fi-FI" dirty="0"/>
          </a:p>
        </p:txBody>
      </p:sp>
      <p:sp>
        <p:nvSpPr>
          <p:cNvPr id="73" name="Pyöristetty suorakulmio 72">
            <a:extLst>
              <a:ext uri="{FF2B5EF4-FFF2-40B4-BE49-F238E27FC236}">
                <a16:creationId xmlns:a16="http://schemas.microsoft.com/office/drawing/2014/main" id="{7B491B35-5321-4F45-A9D8-2291DDF1DCC3}"/>
              </a:ext>
            </a:extLst>
          </p:cNvPr>
          <p:cNvSpPr/>
          <p:nvPr/>
        </p:nvSpPr>
        <p:spPr>
          <a:xfrm>
            <a:off x="627198" y="4204347"/>
            <a:ext cx="1855749" cy="2861775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4" name="Tekstiruutu 73">
            <a:extLst>
              <a:ext uri="{FF2B5EF4-FFF2-40B4-BE49-F238E27FC236}">
                <a16:creationId xmlns:a16="http://schemas.microsoft.com/office/drawing/2014/main" id="{B7EB666B-A74A-1C4B-B93C-9B774F221188}"/>
              </a:ext>
            </a:extLst>
          </p:cNvPr>
          <p:cNvSpPr txBox="1"/>
          <p:nvPr/>
        </p:nvSpPr>
        <p:spPr>
          <a:xfrm>
            <a:off x="676436" y="4301820"/>
            <a:ext cx="165295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U19 alempi alkusarja 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X joukkuetta </a:t>
            </a:r>
          </a:p>
          <a:p>
            <a:r>
              <a:rPr lang="fi-FI" sz="1000" dirty="0">
                <a:latin typeface="Pepi" panose="02000503000000020004" pitchFamily="2" charset="77"/>
              </a:rPr>
              <a:t>16-20 ottelua</a:t>
            </a: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5.9.-20.12.</a:t>
            </a:r>
          </a:p>
          <a:p>
            <a:endParaRPr lang="fi-FI" dirty="0"/>
          </a:p>
        </p:txBody>
      </p:sp>
      <p:sp>
        <p:nvSpPr>
          <p:cNvPr id="83" name="Pyöristetty suorakulmio 82">
            <a:extLst>
              <a:ext uri="{FF2B5EF4-FFF2-40B4-BE49-F238E27FC236}">
                <a16:creationId xmlns:a16="http://schemas.microsoft.com/office/drawing/2014/main" id="{AF41A830-E8E6-5643-8D01-2291004EA3C4}"/>
              </a:ext>
            </a:extLst>
          </p:cNvPr>
          <p:cNvSpPr/>
          <p:nvPr/>
        </p:nvSpPr>
        <p:spPr>
          <a:xfrm>
            <a:off x="5514404" y="2723418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4" name="Tekstiruutu 83">
            <a:extLst>
              <a:ext uri="{FF2B5EF4-FFF2-40B4-BE49-F238E27FC236}">
                <a16:creationId xmlns:a16="http://schemas.microsoft.com/office/drawing/2014/main" id="{7B592DBD-22FE-2646-B765-936BF18ED083}"/>
              </a:ext>
            </a:extLst>
          </p:cNvPr>
          <p:cNvSpPr txBox="1"/>
          <p:nvPr/>
        </p:nvSpPr>
        <p:spPr>
          <a:xfrm>
            <a:off x="5563641" y="2820890"/>
            <a:ext cx="177659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U19 ylemmän sarjan 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b="1" dirty="0">
                <a:latin typeface="Pepi" panose="02000503000000020004" pitchFamily="2" charset="77"/>
              </a:rPr>
              <a:t>alempi jatkosarja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n. 24 joukkuetta</a:t>
            </a: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9.1.-28.3.2021</a:t>
            </a:r>
          </a:p>
          <a:p>
            <a:endParaRPr lang="fi-FI" dirty="0"/>
          </a:p>
        </p:txBody>
      </p:sp>
      <p:sp>
        <p:nvSpPr>
          <p:cNvPr id="86" name="Pyöristetty suorakulmio 85">
            <a:extLst>
              <a:ext uri="{FF2B5EF4-FFF2-40B4-BE49-F238E27FC236}">
                <a16:creationId xmlns:a16="http://schemas.microsoft.com/office/drawing/2014/main" id="{5B2B7F03-84FA-8C40-BEB1-190FFFAA9BE1}"/>
              </a:ext>
            </a:extLst>
          </p:cNvPr>
          <p:cNvSpPr/>
          <p:nvPr/>
        </p:nvSpPr>
        <p:spPr>
          <a:xfrm>
            <a:off x="5514404" y="1235440"/>
            <a:ext cx="1855749" cy="1377314"/>
          </a:xfrm>
          <a:prstGeom prst="roundRect">
            <a:avLst>
              <a:gd name="adj" fmla="val 8294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7" name="Tekstiruutu 86">
            <a:extLst>
              <a:ext uri="{FF2B5EF4-FFF2-40B4-BE49-F238E27FC236}">
                <a16:creationId xmlns:a16="http://schemas.microsoft.com/office/drawing/2014/main" id="{E5AF4386-B5B6-1F40-B451-58DBD9571935}"/>
              </a:ext>
            </a:extLst>
          </p:cNvPr>
          <p:cNvSpPr txBox="1"/>
          <p:nvPr/>
        </p:nvSpPr>
        <p:spPr>
          <a:xfrm>
            <a:off x="5563642" y="1332912"/>
            <a:ext cx="1652954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U19 ylempi jatkosarja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16 joukkuetta, 2 lohkoa</a:t>
            </a:r>
          </a:p>
          <a:p>
            <a:r>
              <a:rPr lang="fi-FI" sz="1000" dirty="0">
                <a:latin typeface="Pepi" panose="02000503000000020004" pitchFamily="2" charset="77"/>
              </a:rPr>
              <a:t>2x sarja </a:t>
            </a:r>
          </a:p>
          <a:p>
            <a:r>
              <a:rPr lang="fi-FI" sz="1000" dirty="0">
                <a:latin typeface="Pepi" panose="02000503000000020004" pitchFamily="2" charset="77"/>
              </a:rPr>
              <a:t>14 ottelua</a:t>
            </a:r>
          </a:p>
          <a:p>
            <a:r>
              <a:rPr lang="fi-FI" sz="1000" dirty="0">
                <a:latin typeface="Pepi" panose="02000503000000020004" pitchFamily="2" charset="77"/>
              </a:rPr>
              <a:t>3.1.-4.3.2020</a:t>
            </a:r>
          </a:p>
          <a:p>
            <a:r>
              <a:rPr lang="fi-FI" sz="1000" dirty="0">
                <a:latin typeface="Pepi" panose="02000503000000020004" pitchFamily="2" charset="77"/>
              </a:rPr>
              <a:t>2 parasta/</a:t>
            </a:r>
            <a:r>
              <a:rPr lang="fi-FI" sz="1000" dirty="0" err="1">
                <a:latin typeface="Pepi" panose="02000503000000020004" pitchFamily="2" charset="77"/>
              </a:rPr>
              <a:t>lo</a:t>
            </a:r>
            <a:r>
              <a:rPr lang="fi-FI" sz="1000" dirty="0">
                <a:latin typeface="Pepi" panose="02000503000000020004" pitchFamily="2" charset="77"/>
              </a:rPr>
              <a:t> mitalipeleihin</a:t>
            </a:r>
          </a:p>
          <a:p>
            <a:endParaRPr lang="fi-FI" dirty="0"/>
          </a:p>
        </p:txBody>
      </p:sp>
      <p:sp>
        <p:nvSpPr>
          <p:cNvPr id="89" name="Pyöristetty suorakulmio 88">
            <a:extLst>
              <a:ext uri="{FF2B5EF4-FFF2-40B4-BE49-F238E27FC236}">
                <a16:creationId xmlns:a16="http://schemas.microsoft.com/office/drawing/2014/main" id="{5C11DFD1-A2C4-674F-BE41-C52E5AC84727}"/>
              </a:ext>
            </a:extLst>
          </p:cNvPr>
          <p:cNvSpPr/>
          <p:nvPr/>
        </p:nvSpPr>
        <p:spPr>
          <a:xfrm>
            <a:off x="5514404" y="4211397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0" name="Tekstiruutu 89">
            <a:extLst>
              <a:ext uri="{FF2B5EF4-FFF2-40B4-BE49-F238E27FC236}">
                <a16:creationId xmlns:a16="http://schemas.microsoft.com/office/drawing/2014/main" id="{7BB51535-A122-6F45-BC08-01D10BE898CF}"/>
              </a:ext>
            </a:extLst>
          </p:cNvPr>
          <p:cNvSpPr txBox="1"/>
          <p:nvPr/>
        </p:nvSpPr>
        <p:spPr>
          <a:xfrm>
            <a:off x="5563642" y="4308869"/>
            <a:ext cx="17765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U19 alempi jatkosarja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cxnSp>
        <p:nvCxnSpPr>
          <p:cNvPr id="132" name="Suora nuoliyhdysviiva 131">
            <a:extLst>
              <a:ext uri="{FF2B5EF4-FFF2-40B4-BE49-F238E27FC236}">
                <a16:creationId xmlns:a16="http://schemas.microsoft.com/office/drawing/2014/main" id="{02A1BEC2-03B9-2344-90C1-4103D1E7165E}"/>
              </a:ext>
            </a:extLst>
          </p:cNvPr>
          <p:cNvCxnSpPr/>
          <p:nvPr/>
        </p:nvCxnSpPr>
        <p:spPr>
          <a:xfrm>
            <a:off x="7493794" y="1598919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uora nuoliyhdysviiva 135">
            <a:extLst>
              <a:ext uri="{FF2B5EF4-FFF2-40B4-BE49-F238E27FC236}">
                <a16:creationId xmlns:a16="http://schemas.microsoft.com/office/drawing/2014/main" id="{8A92A1CC-852C-A14D-9A01-2E245B44CCB5}"/>
              </a:ext>
            </a:extLst>
          </p:cNvPr>
          <p:cNvCxnSpPr>
            <a:cxnSpLocks/>
          </p:cNvCxnSpPr>
          <p:nvPr/>
        </p:nvCxnSpPr>
        <p:spPr>
          <a:xfrm>
            <a:off x="2622536" y="5305860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uora nuoliyhdysviiva 138">
            <a:extLst>
              <a:ext uri="{FF2B5EF4-FFF2-40B4-BE49-F238E27FC236}">
                <a16:creationId xmlns:a16="http://schemas.microsoft.com/office/drawing/2014/main" id="{14CA95F8-24CA-BA45-BC7B-DD0AF5EC7102}"/>
              </a:ext>
            </a:extLst>
          </p:cNvPr>
          <p:cNvCxnSpPr>
            <a:cxnSpLocks/>
          </p:cNvCxnSpPr>
          <p:nvPr/>
        </p:nvCxnSpPr>
        <p:spPr>
          <a:xfrm>
            <a:off x="2622536" y="1598920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Kulmayhdysviiva 142">
            <a:extLst>
              <a:ext uri="{FF2B5EF4-FFF2-40B4-BE49-F238E27FC236}">
                <a16:creationId xmlns:a16="http://schemas.microsoft.com/office/drawing/2014/main" id="{38CACF70-ABA4-2A47-8AB9-C2527BE719D6}"/>
              </a:ext>
            </a:extLst>
          </p:cNvPr>
          <p:cNvCxnSpPr/>
          <p:nvPr/>
        </p:nvCxnSpPr>
        <p:spPr>
          <a:xfrm>
            <a:off x="2622536" y="2044931"/>
            <a:ext cx="2724164" cy="917276"/>
          </a:xfrm>
          <a:prstGeom prst="bentConnector3">
            <a:avLst>
              <a:gd name="adj1" fmla="val 96077"/>
            </a:avLst>
          </a:prstGeom>
          <a:ln w="25400">
            <a:solidFill>
              <a:srgbClr val="002E6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kstiruutu 160">
            <a:extLst>
              <a:ext uri="{FF2B5EF4-FFF2-40B4-BE49-F238E27FC236}">
                <a16:creationId xmlns:a16="http://schemas.microsoft.com/office/drawing/2014/main" id="{A39FDB82-9EA9-F44F-A782-E3B9D734A53A}"/>
              </a:ext>
            </a:extLst>
          </p:cNvPr>
          <p:cNvSpPr txBox="1"/>
          <p:nvPr/>
        </p:nvSpPr>
        <p:spPr>
          <a:xfrm>
            <a:off x="3128691" y="1336429"/>
            <a:ext cx="2048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16 parasta ylempi loppusarja</a:t>
            </a:r>
          </a:p>
          <a:p>
            <a:endParaRPr lang="fi-FI" dirty="0"/>
          </a:p>
        </p:txBody>
      </p:sp>
      <p:sp>
        <p:nvSpPr>
          <p:cNvPr id="162" name="Tekstiruutu 161">
            <a:extLst>
              <a:ext uri="{FF2B5EF4-FFF2-40B4-BE49-F238E27FC236}">
                <a16:creationId xmlns:a16="http://schemas.microsoft.com/office/drawing/2014/main" id="{60333573-863C-7343-A29A-76F6A2122C9C}"/>
              </a:ext>
            </a:extLst>
          </p:cNvPr>
          <p:cNvSpPr txBox="1"/>
          <p:nvPr/>
        </p:nvSpPr>
        <p:spPr>
          <a:xfrm>
            <a:off x="3128691" y="1793629"/>
            <a:ext cx="2048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XX. </a:t>
            </a:r>
            <a:r>
              <a:rPr lang="fi-FI" sz="1000" dirty="0" err="1">
                <a:latin typeface="Pepi" panose="02000503000000020004" pitchFamily="2" charset="77"/>
              </a:rPr>
              <a:t>sij</a:t>
            </a:r>
            <a:r>
              <a:rPr lang="fi-FI" sz="1000" dirty="0">
                <a:latin typeface="Pepi" panose="02000503000000020004" pitchFamily="2" charset="77"/>
              </a:rPr>
              <a:t>. alempaan</a:t>
            </a:r>
          </a:p>
          <a:p>
            <a:endParaRPr lang="fi-FI" dirty="0"/>
          </a:p>
        </p:txBody>
      </p:sp>
      <p:sp>
        <p:nvSpPr>
          <p:cNvPr id="168" name="Tekstiruutu 167">
            <a:extLst>
              <a:ext uri="{FF2B5EF4-FFF2-40B4-BE49-F238E27FC236}">
                <a16:creationId xmlns:a16="http://schemas.microsoft.com/office/drawing/2014/main" id="{0DC32C57-3853-4B4B-951E-D1607E35269A}"/>
              </a:ext>
            </a:extLst>
          </p:cNvPr>
          <p:cNvSpPr txBox="1"/>
          <p:nvPr/>
        </p:nvSpPr>
        <p:spPr>
          <a:xfrm>
            <a:off x="3128691" y="4528517"/>
            <a:ext cx="1652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XX parasta</a:t>
            </a:r>
          </a:p>
          <a:p>
            <a:endParaRPr lang="fi-FI" dirty="0"/>
          </a:p>
        </p:txBody>
      </p:sp>
      <p:sp>
        <p:nvSpPr>
          <p:cNvPr id="169" name="Tekstiruutu 168">
            <a:extLst>
              <a:ext uri="{FF2B5EF4-FFF2-40B4-BE49-F238E27FC236}">
                <a16:creationId xmlns:a16="http://schemas.microsoft.com/office/drawing/2014/main" id="{7E21B9F2-062C-BD4A-A3FC-1825E2349627}"/>
              </a:ext>
            </a:extLst>
          </p:cNvPr>
          <p:cNvSpPr txBox="1"/>
          <p:nvPr/>
        </p:nvSpPr>
        <p:spPr>
          <a:xfrm>
            <a:off x="3128691" y="5043370"/>
            <a:ext cx="1652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XX joukkuetta</a:t>
            </a:r>
          </a:p>
          <a:p>
            <a:endParaRPr lang="fi-FI" dirty="0"/>
          </a:p>
        </p:txBody>
      </p:sp>
      <p:cxnSp>
        <p:nvCxnSpPr>
          <p:cNvPr id="43" name="Kulmayhdysviiva 42">
            <a:extLst>
              <a:ext uri="{FF2B5EF4-FFF2-40B4-BE49-F238E27FC236}">
                <a16:creationId xmlns:a16="http://schemas.microsoft.com/office/drawing/2014/main" id="{B059E57D-B36E-7344-9EAE-97FB03DF1B06}"/>
              </a:ext>
            </a:extLst>
          </p:cNvPr>
          <p:cNvCxnSpPr>
            <a:cxnSpLocks/>
          </p:cNvCxnSpPr>
          <p:nvPr/>
        </p:nvCxnSpPr>
        <p:spPr>
          <a:xfrm flipV="1">
            <a:off x="2622536" y="3779838"/>
            <a:ext cx="2768227" cy="991668"/>
          </a:xfrm>
          <a:prstGeom prst="bentConnector3">
            <a:avLst>
              <a:gd name="adj1" fmla="val 94143"/>
            </a:avLst>
          </a:prstGeom>
          <a:ln w="25400">
            <a:solidFill>
              <a:srgbClr val="002E6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Pyöristetty suorakulmio 46">
            <a:extLst>
              <a:ext uri="{FF2B5EF4-FFF2-40B4-BE49-F238E27FC236}">
                <a16:creationId xmlns:a16="http://schemas.microsoft.com/office/drawing/2014/main" id="{0C0343B8-0913-4E41-BE01-DCC20B8123EB}"/>
              </a:ext>
            </a:extLst>
          </p:cNvPr>
          <p:cNvSpPr/>
          <p:nvPr/>
        </p:nvSpPr>
        <p:spPr>
          <a:xfrm>
            <a:off x="7983284" y="1235440"/>
            <a:ext cx="1855749" cy="1377314"/>
          </a:xfrm>
          <a:prstGeom prst="roundRect">
            <a:avLst>
              <a:gd name="adj" fmla="val 8294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8" name="Tekstiruutu 47">
            <a:extLst>
              <a:ext uri="{FF2B5EF4-FFF2-40B4-BE49-F238E27FC236}">
                <a16:creationId xmlns:a16="http://schemas.microsoft.com/office/drawing/2014/main" id="{5E29902B-8E40-7643-B4B6-203AC12E3E02}"/>
              </a:ext>
            </a:extLst>
          </p:cNvPr>
          <p:cNvSpPr txBox="1"/>
          <p:nvPr/>
        </p:nvSpPr>
        <p:spPr>
          <a:xfrm>
            <a:off x="8032522" y="1332912"/>
            <a:ext cx="16529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U19 ylempi sarja</a:t>
            </a:r>
          </a:p>
          <a:p>
            <a:r>
              <a:rPr lang="fi-FI" sz="1000" b="1" dirty="0">
                <a:latin typeface="Pepi" panose="02000503000000020004" pitchFamily="2" charset="77"/>
              </a:rPr>
              <a:t>mitalipelit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endParaRPr lang="fi-FI" dirty="0"/>
          </a:p>
        </p:txBody>
      </p:sp>
      <p:sp>
        <p:nvSpPr>
          <p:cNvPr id="49" name="Tekstiruutu 48">
            <a:extLst>
              <a:ext uri="{FF2B5EF4-FFF2-40B4-BE49-F238E27FC236}">
                <a16:creationId xmlns:a16="http://schemas.microsoft.com/office/drawing/2014/main" id="{CCD8EEA3-00BD-5C48-9D59-2832CA9EE9EA}"/>
              </a:ext>
            </a:extLst>
          </p:cNvPr>
          <p:cNvSpPr txBox="1"/>
          <p:nvPr/>
        </p:nvSpPr>
        <p:spPr>
          <a:xfrm>
            <a:off x="7426371" y="1336429"/>
            <a:ext cx="4525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9 j.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75385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yöristetty suorakulmio 46">
            <a:extLst>
              <a:ext uri="{FF2B5EF4-FFF2-40B4-BE49-F238E27FC236}">
                <a16:creationId xmlns:a16="http://schemas.microsoft.com/office/drawing/2014/main" id="{E39D96FE-E50A-2D4A-B514-654C4FE633E6}"/>
              </a:ext>
            </a:extLst>
          </p:cNvPr>
          <p:cNvSpPr/>
          <p:nvPr/>
        </p:nvSpPr>
        <p:spPr>
          <a:xfrm>
            <a:off x="7976580" y="4214913"/>
            <a:ext cx="1855749" cy="2861775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0861A6D6-6DE4-2B4C-B272-6F28F6105F69}"/>
              </a:ext>
            </a:extLst>
          </p:cNvPr>
          <p:cNvSpPr txBox="1"/>
          <p:nvPr/>
        </p:nvSpPr>
        <p:spPr>
          <a:xfrm>
            <a:off x="516436" y="422905"/>
            <a:ext cx="881149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500" b="1" dirty="0">
                <a:solidFill>
                  <a:srgbClr val="002E6D"/>
                </a:solidFill>
                <a:latin typeface="Pepi" panose="02000503000000020004" pitchFamily="2" charset="77"/>
              </a:rPr>
              <a:t>U20 SARJAT 2020-01 </a:t>
            </a:r>
          </a:p>
        </p:txBody>
      </p:sp>
      <p:sp>
        <p:nvSpPr>
          <p:cNvPr id="20" name="Pyöristetty suorakulmio 19">
            <a:extLst>
              <a:ext uri="{FF2B5EF4-FFF2-40B4-BE49-F238E27FC236}">
                <a16:creationId xmlns:a16="http://schemas.microsoft.com/office/drawing/2014/main" id="{7006D3A3-9A6A-D849-A50D-C0C5D718BC8B}"/>
              </a:ext>
            </a:extLst>
          </p:cNvPr>
          <p:cNvSpPr/>
          <p:nvPr/>
        </p:nvSpPr>
        <p:spPr>
          <a:xfrm>
            <a:off x="627198" y="1238956"/>
            <a:ext cx="1855749" cy="2861775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AE697CD5-8E8A-E945-AFB5-E1FF4F3453B6}"/>
              </a:ext>
            </a:extLst>
          </p:cNvPr>
          <p:cNvSpPr txBox="1"/>
          <p:nvPr/>
        </p:nvSpPr>
        <p:spPr>
          <a:xfrm>
            <a:off x="676436" y="1336429"/>
            <a:ext cx="165295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U20 SM-Liiga alkusarja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18 joukkuetta </a:t>
            </a:r>
          </a:p>
          <a:p>
            <a:r>
              <a:rPr lang="fi-FI" sz="1000" dirty="0">
                <a:latin typeface="Pepi" panose="02000503000000020004" pitchFamily="2" charset="77"/>
              </a:rPr>
              <a:t>x 2 kierrosta</a:t>
            </a:r>
          </a:p>
          <a:p>
            <a:r>
              <a:rPr lang="fi-FI" sz="1000" dirty="0">
                <a:latin typeface="Pepi" panose="02000503000000020004" pitchFamily="2" charset="77"/>
              </a:rPr>
              <a:t>34 ottelua</a:t>
            </a: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28.8.-19.12.</a:t>
            </a:r>
          </a:p>
          <a:p>
            <a:endParaRPr lang="fi-FI" dirty="0"/>
          </a:p>
        </p:txBody>
      </p:sp>
      <p:sp>
        <p:nvSpPr>
          <p:cNvPr id="73" name="Pyöristetty suorakulmio 72">
            <a:extLst>
              <a:ext uri="{FF2B5EF4-FFF2-40B4-BE49-F238E27FC236}">
                <a16:creationId xmlns:a16="http://schemas.microsoft.com/office/drawing/2014/main" id="{7B491B35-5321-4F45-A9D8-2291DDF1DCC3}"/>
              </a:ext>
            </a:extLst>
          </p:cNvPr>
          <p:cNvSpPr/>
          <p:nvPr/>
        </p:nvSpPr>
        <p:spPr>
          <a:xfrm>
            <a:off x="627198" y="4204347"/>
            <a:ext cx="1855749" cy="2861775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4" name="Tekstiruutu 73">
            <a:extLst>
              <a:ext uri="{FF2B5EF4-FFF2-40B4-BE49-F238E27FC236}">
                <a16:creationId xmlns:a16="http://schemas.microsoft.com/office/drawing/2014/main" id="{B7EB666B-A74A-1C4B-B93C-9B774F221188}"/>
              </a:ext>
            </a:extLst>
          </p:cNvPr>
          <p:cNvSpPr txBox="1"/>
          <p:nvPr/>
        </p:nvSpPr>
        <p:spPr>
          <a:xfrm>
            <a:off x="676436" y="4301820"/>
            <a:ext cx="165295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U20 Mestis alkusarja 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n. 20 joukkuetta</a:t>
            </a:r>
          </a:p>
          <a:p>
            <a:r>
              <a:rPr lang="fi-FI" sz="1000">
                <a:latin typeface="Pepi" panose="02000503000000020004" pitchFamily="2" charset="77"/>
              </a:rPr>
              <a:t>Villi kortti -haku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1-2x sarja</a:t>
            </a:r>
          </a:p>
          <a:p>
            <a:r>
              <a:rPr lang="fi-FI" sz="1000" dirty="0">
                <a:latin typeface="Pepi" panose="02000503000000020004" pitchFamily="2" charset="77"/>
              </a:rPr>
              <a:t>28 ottelua</a:t>
            </a: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28.8.-20.12.</a:t>
            </a:r>
          </a:p>
          <a:p>
            <a:endParaRPr lang="fi-FI" dirty="0"/>
          </a:p>
        </p:txBody>
      </p:sp>
      <p:sp>
        <p:nvSpPr>
          <p:cNvPr id="75" name="Pyöristetty suorakulmio 74">
            <a:extLst>
              <a:ext uri="{FF2B5EF4-FFF2-40B4-BE49-F238E27FC236}">
                <a16:creationId xmlns:a16="http://schemas.microsoft.com/office/drawing/2014/main" id="{CB725213-E450-8847-944F-105A1907C5D4}"/>
              </a:ext>
            </a:extLst>
          </p:cNvPr>
          <p:cNvSpPr/>
          <p:nvPr/>
        </p:nvSpPr>
        <p:spPr>
          <a:xfrm>
            <a:off x="7976581" y="1238956"/>
            <a:ext cx="1855749" cy="2861775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6" name="Tekstiruutu 75">
            <a:extLst>
              <a:ext uri="{FF2B5EF4-FFF2-40B4-BE49-F238E27FC236}">
                <a16:creationId xmlns:a16="http://schemas.microsoft.com/office/drawing/2014/main" id="{9B71321D-B211-7D4D-B2F3-BC02ED6224FD}"/>
              </a:ext>
            </a:extLst>
          </p:cNvPr>
          <p:cNvSpPr txBox="1"/>
          <p:nvPr/>
        </p:nvSpPr>
        <p:spPr>
          <a:xfrm>
            <a:off x="8025819" y="1336429"/>
            <a:ext cx="165295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U20 SM-Liiga </a:t>
            </a:r>
            <a:br>
              <a:rPr lang="fi-FI" sz="1000" b="1" dirty="0">
                <a:latin typeface="Pepi" panose="02000503000000020004" pitchFamily="2" charset="77"/>
              </a:rPr>
            </a:br>
            <a:r>
              <a:rPr lang="fi-FI" sz="1000" b="1" dirty="0">
                <a:latin typeface="Pepi" panose="02000503000000020004" pitchFamily="2" charset="77"/>
              </a:rPr>
              <a:t>pudotuspelit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VK-kierros 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paras kolmesta,</a:t>
            </a:r>
          </a:p>
          <a:p>
            <a:r>
              <a:rPr lang="fi-FI" sz="1000" dirty="0">
                <a:latin typeface="Pepi" panose="02000503000000020004" pitchFamily="2" charset="77"/>
              </a:rPr>
              <a:t>puolivälierät, </a:t>
            </a:r>
          </a:p>
          <a:p>
            <a:r>
              <a:rPr lang="fi-FI" sz="1000" dirty="0">
                <a:latin typeface="Pepi" panose="02000503000000020004" pitchFamily="2" charset="77"/>
              </a:rPr>
              <a:t>välierät ja </a:t>
            </a:r>
          </a:p>
          <a:p>
            <a:r>
              <a:rPr lang="fi-FI" sz="1000" dirty="0">
                <a:latin typeface="Pepi" panose="02000503000000020004" pitchFamily="2" charset="77"/>
              </a:rPr>
              <a:t>finaalit paras viidestä. </a:t>
            </a:r>
          </a:p>
          <a:p>
            <a:r>
              <a:rPr lang="fi-FI" sz="1000" dirty="0">
                <a:latin typeface="Pepi" panose="02000503000000020004" pitchFamily="2" charset="77"/>
              </a:rPr>
              <a:t>Yksiosainen pronssiottelu.</a:t>
            </a:r>
          </a:p>
          <a:p>
            <a:endParaRPr lang="fi-FI" sz="1000" dirty="0">
              <a:latin typeface="Pepi" panose="02000503000000020004" pitchFamily="2" charset="77"/>
            </a:endParaRPr>
          </a:p>
        </p:txBody>
      </p:sp>
      <p:sp>
        <p:nvSpPr>
          <p:cNvPr id="83" name="Pyöristetty suorakulmio 82">
            <a:extLst>
              <a:ext uri="{FF2B5EF4-FFF2-40B4-BE49-F238E27FC236}">
                <a16:creationId xmlns:a16="http://schemas.microsoft.com/office/drawing/2014/main" id="{AF41A830-E8E6-5643-8D01-2291004EA3C4}"/>
              </a:ext>
            </a:extLst>
          </p:cNvPr>
          <p:cNvSpPr/>
          <p:nvPr/>
        </p:nvSpPr>
        <p:spPr>
          <a:xfrm>
            <a:off x="5514404" y="2723418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4" name="Tekstiruutu 83">
            <a:extLst>
              <a:ext uri="{FF2B5EF4-FFF2-40B4-BE49-F238E27FC236}">
                <a16:creationId xmlns:a16="http://schemas.microsoft.com/office/drawing/2014/main" id="{7B592DBD-22FE-2646-B765-936BF18ED083}"/>
              </a:ext>
            </a:extLst>
          </p:cNvPr>
          <p:cNvSpPr txBox="1"/>
          <p:nvPr/>
        </p:nvSpPr>
        <p:spPr>
          <a:xfrm>
            <a:off x="5563640" y="2820890"/>
            <a:ext cx="2411331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U20 SM-Liigan </a:t>
            </a:r>
            <a:br>
              <a:rPr lang="fi-FI" sz="1000" b="1" dirty="0">
                <a:latin typeface="Pepi" panose="02000503000000020004" pitchFamily="2" charset="77"/>
              </a:rPr>
            </a:br>
            <a:r>
              <a:rPr lang="fi-FI" sz="1000" b="1" dirty="0">
                <a:latin typeface="Pepi" panose="02000503000000020004" pitchFamily="2" charset="77"/>
              </a:rPr>
              <a:t>alempi jatkosarja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900" dirty="0">
                <a:latin typeface="Pepi" panose="02000503000000020004" pitchFamily="2" charset="77"/>
              </a:rPr>
              <a:t>8+2</a:t>
            </a:r>
            <a:r>
              <a:rPr lang="fi-FI" sz="600" dirty="0">
                <a:latin typeface="Pepi" panose="02000503000000020004" pitchFamily="2" charset="77"/>
              </a:rPr>
              <a:t> </a:t>
            </a:r>
            <a:r>
              <a:rPr lang="fi-FI" sz="900" dirty="0">
                <a:latin typeface="Pepi" panose="02000503000000020004" pitchFamily="2" charset="77"/>
              </a:rPr>
              <a:t>NM parasta,</a:t>
            </a:r>
            <a:r>
              <a:rPr lang="fi-FI" sz="600" dirty="0">
                <a:latin typeface="Pepi" panose="02000503000000020004" pitchFamily="2" charset="77"/>
              </a:rPr>
              <a:t> </a:t>
            </a:r>
            <a:r>
              <a:rPr lang="fi-FI" sz="900" dirty="0">
                <a:latin typeface="Pepi" panose="02000503000000020004" pitchFamily="2" charset="77"/>
              </a:rPr>
              <a:t>10</a:t>
            </a:r>
            <a:r>
              <a:rPr lang="fi-FI" sz="600" dirty="0">
                <a:latin typeface="Pepi" panose="02000503000000020004" pitchFamily="2" charset="77"/>
              </a:rPr>
              <a:t> </a:t>
            </a:r>
            <a:r>
              <a:rPr lang="fi-FI" sz="900" dirty="0">
                <a:latin typeface="Pepi" panose="02000503000000020004" pitchFamily="2" charset="77"/>
              </a:rPr>
              <a:t>joukkuetta, </a:t>
            </a:r>
          </a:p>
          <a:p>
            <a:r>
              <a:rPr lang="fi-FI" sz="900" dirty="0">
                <a:latin typeface="Pepi" panose="02000503000000020004" pitchFamily="2" charset="77"/>
              </a:rPr>
              <a:t>2x sarja, 18 ottelua. </a:t>
            </a:r>
            <a:r>
              <a:rPr lang="fi-FI" sz="900" dirty="0" err="1">
                <a:latin typeface="Pepi" panose="02000503000000020004" pitchFamily="2" charset="77"/>
              </a:rPr>
              <a:t>voitt</a:t>
            </a:r>
            <a:r>
              <a:rPr lang="fi-FI" sz="900" dirty="0">
                <a:latin typeface="Pepi" panose="02000503000000020004" pitchFamily="2" charset="77"/>
              </a:rPr>
              <a:t>. VK </a:t>
            </a:r>
          </a:p>
          <a:p>
            <a:r>
              <a:rPr lang="fi-FI" sz="900" dirty="0">
                <a:latin typeface="Pepi" panose="02000503000000020004" pitchFamily="2" charset="77"/>
              </a:rPr>
              <a:t>3.1. – 6.3.2021</a:t>
            </a:r>
          </a:p>
          <a:p>
            <a:r>
              <a:rPr lang="fi-FI" sz="900" dirty="0">
                <a:latin typeface="Pepi" panose="02000503000000020004" pitchFamily="2" charset="77"/>
              </a:rPr>
              <a:t>8 j. SM </a:t>
            </a:r>
            <a:r>
              <a:rPr lang="fi-FI" sz="900" dirty="0" err="1">
                <a:latin typeface="Pepi" panose="02000503000000020004" pitchFamily="2" charset="77"/>
              </a:rPr>
              <a:t>al</a:t>
            </a:r>
            <a:r>
              <a:rPr lang="fi-FI" sz="900" dirty="0">
                <a:latin typeface="Pepi" panose="02000503000000020004" pitchFamily="2" charset="77"/>
              </a:rPr>
              <a:t> 20-21, 2 viimeistä ei </a:t>
            </a:r>
          </a:p>
          <a:p>
            <a:r>
              <a:rPr lang="fi-FI" sz="900" dirty="0">
                <a:latin typeface="Pepi" panose="02000503000000020004" pitchFamily="2" charset="77"/>
              </a:rPr>
              <a:t>Liiga/KHL-seuran joukkuetta </a:t>
            </a:r>
          </a:p>
          <a:p>
            <a:r>
              <a:rPr lang="fi-FI" sz="900" dirty="0">
                <a:latin typeface="Pepi" panose="02000503000000020004" pitchFamily="2" charset="77"/>
              </a:rPr>
              <a:t>U20 Mestis kaudeksi 21-22</a:t>
            </a:r>
          </a:p>
          <a:p>
            <a:endParaRPr lang="fi-FI" dirty="0"/>
          </a:p>
        </p:txBody>
      </p:sp>
      <p:sp>
        <p:nvSpPr>
          <p:cNvPr id="86" name="Pyöristetty suorakulmio 85">
            <a:extLst>
              <a:ext uri="{FF2B5EF4-FFF2-40B4-BE49-F238E27FC236}">
                <a16:creationId xmlns:a16="http://schemas.microsoft.com/office/drawing/2014/main" id="{5B2B7F03-84FA-8C40-BEB1-190FFFAA9BE1}"/>
              </a:ext>
            </a:extLst>
          </p:cNvPr>
          <p:cNvSpPr/>
          <p:nvPr/>
        </p:nvSpPr>
        <p:spPr>
          <a:xfrm>
            <a:off x="5514404" y="1235440"/>
            <a:ext cx="1855749" cy="1377314"/>
          </a:xfrm>
          <a:prstGeom prst="roundRect">
            <a:avLst>
              <a:gd name="adj" fmla="val 8294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7" name="Tekstiruutu 86">
            <a:extLst>
              <a:ext uri="{FF2B5EF4-FFF2-40B4-BE49-F238E27FC236}">
                <a16:creationId xmlns:a16="http://schemas.microsoft.com/office/drawing/2014/main" id="{E5AF4386-B5B6-1F40-B451-58DBD9571935}"/>
              </a:ext>
            </a:extLst>
          </p:cNvPr>
          <p:cNvSpPr txBox="1"/>
          <p:nvPr/>
        </p:nvSpPr>
        <p:spPr>
          <a:xfrm>
            <a:off x="5563642" y="1332912"/>
            <a:ext cx="165295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U20 SM-Liiga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10 joukkuetta</a:t>
            </a:r>
          </a:p>
          <a:p>
            <a:r>
              <a:rPr lang="fi-FI" sz="1000" dirty="0">
                <a:latin typeface="Pepi" panose="02000503000000020004" pitchFamily="2" charset="77"/>
              </a:rPr>
              <a:t>2x sarja </a:t>
            </a:r>
          </a:p>
          <a:p>
            <a:r>
              <a:rPr lang="fi-FI" sz="1000" dirty="0">
                <a:latin typeface="Pepi" panose="02000503000000020004" pitchFamily="2" charset="77"/>
              </a:rPr>
              <a:t>18 ottelua</a:t>
            </a:r>
          </a:p>
          <a:p>
            <a:r>
              <a:rPr lang="fi-FI" sz="1000" dirty="0">
                <a:latin typeface="Pepi" panose="02000503000000020004" pitchFamily="2" charset="77"/>
              </a:rPr>
              <a:t>3.1.-6.3.2021</a:t>
            </a:r>
          </a:p>
          <a:p>
            <a:r>
              <a:rPr lang="fi-FI" sz="1000" dirty="0">
                <a:latin typeface="Pepi" panose="02000503000000020004" pitchFamily="2" charset="77"/>
              </a:rPr>
              <a:t>9 parasta pudotuspelit</a:t>
            </a:r>
          </a:p>
          <a:p>
            <a:endParaRPr lang="fi-FI" dirty="0"/>
          </a:p>
        </p:txBody>
      </p:sp>
      <p:sp>
        <p:nvSpPr>
          <p:cNvPr id="89" name="Pyöristetty suorakulmio 88">
            <a:extLst>
              <a:ext uri="{FF2B5EF4-FFF2-40B4-BE49-F238E27FC236}">
                <a16:creationId xmlns:a16="http://schemas.microsoft.com/office/drawing/2014/main" id="{5C11DFD1-A2C4-674F-BE41-C52E5AC84727}"/>
              </a:ext>
            </a:extLst>
          </p:cNvPr>
          <p:cNvSpPr/>
          <p:nvPr/>
        </p:nvSpPr>
        <p:spPr>
          <a:xfrm>
            <a:off x="5514404" y="4211397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0" name="Tekstiruutu 89">
            <a:extLst>
              <a:ext uri="{FF2B5EF4-FFF2-40B4-BE49-F238E27FC236}">
                <a16:creationId xmlns:a16="http://schemas.microsoft.com/office/drawing/2014/main" id="{7BB51535-A122-6F45-BC08-01D10BE898CF}"/>
              </a:ext>
            </a:extLst>
          </p:cNvPr>
          <p:cNvSpPr txBox="1"/>
          <p:nvPr/>
        </p:nvSpPr>
        <p:spPr>
          <a:xfrm>
            <a:off x="5563642" y="4308869"/>
            <a:ext cx="177659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U20 Mestis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9 joukkuetta</a:t>
            </a:r>
          </a:p>
          <a:p>
            <a:r>
              <a:rPr lang="fi-FI" sz="1000" dirty="0">
                <a:latin typeface="Pepi" panose="02000503000000020004" pitchFamily="2" charset="77"/>
              </a:rPr>
              <a:t>2x sarja</a:t>
            </a:r>
          </a:p>
          <a:p>
            <a:r>
              <a:rPr lang="fi-FI" sz="1000" dirty="0">
                <a:latin typeface="Pepi" panose="02000503000000020004" pitchFamily="2" charset="77"/>
              </a:rPr>
              <a:t>16 ottelua</a:t>
            </a:r>
          </a:p>
          <a:p>
            <a:r>
              <a:rPr lang="fi-FI" sz="1000" dirty="0">
                <a:latin typeface="Pepi" panose="02000503000000020004" pitchFamily="2" charset="77"/>
              </a:rPr>
              <a:t>6.1.-14.3.2021</a:t>
            </a:r>
          </a:p>
          <a:p>
            <a:r>
              <a:rPr lang="fi-FI" sz="1000" dirty="0">
                <a:latin typeface="Pepi" panose="02000503000000020004" pitchFamily="2" charset="77"/>
              </a:rPr>
              <a:t>8 joukkuetta pudotuspelit</a:t>
            </a:r>
          </a:p>
          <a:p>
            <a:endParaRPr lang="fi-FI" dirty="0"/>
          </a:p>
        </p:txBody>
      </p:sp>
      <p:sp>
        <p:nvSpPr>
          <p:cNvPr id="91" name="Pyöristetty suorakulmio 90">
            <a:extLst>
              <a:ext uri="{FF2B5EF4-FFF2-40B4-BE49-F238E27FC236}">
                <a16:creationId xmlns:a16="http://schemas.microsoft.com/office/drawing/2014/main" id="{1A8B5A9D-6D76-3E41-B741-DD20EFD5A41E}"/>
              </a:ext>
            </a:extLst>
          </p:cNvPr>
          <p:cNvSpPr/>
          <p:nvPr/>
        </p:nvSpPr>
        <p:spPr>
          <a:xfrm>
            <a:off x="5514404" y="5691063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2" name="Tekstiruutu 91">
            <a:extLst>
              <a:ext uri="{FF2B5EF4-FFF2-40B4-BE49-F238E27FC236}">
                <a16:creationId xmlns:a16="http://schemas.microsoft.com/office/drawing/2014/main" id="{C1720EEB-E9AC-7D4C-8C0F-98C97655E5A9}"/>
              </a:ext>
            </a:extLst>
          </p:cNvPr>
          <p:cNvSpPr txBox="1"/>
          <p:nvPr/>
        </p:nvSpPr>
        <p:spPr>
          <a:xfrm>
            <a:off x="5563642" y="5788535"/>
            <a:ext cx="165295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U20 Mestis 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b="1" dirty="0">
                <a:latin typeface="Pepi" panose="02000503000000020004" pitchFamily="2" charset="77"/>
              </a:rPr>
              <a:t>alempi jatkosarja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n. 9 joukkuetta</a:t>
            </a:r>
          </a:p>
          <a:p>
            <a:r>
              <a:rPr lang="fi-FI" sz="1000" dirty="0">
                <a:latin typeface="Pepi" panose="02000503000000020004" pitchFamily="2" charset="77"/>
              </a:rPr>
              <a:t>2x sarja</a:t>
            </a:r>
          </a:p>
          <a:p>
            <a:r>
              <a:rPr lang="fi-FI" sz="1000" dirty="0">
                <a:latin typeface="Pepi" panose="02000503000000020004" pitchFamily="2" charset="77"/>
              </a:rPr>
              <a:t>16 ottelua</a:t>
            </a:r>
          </a:p>
          <a:p>
            <a:r>
              <a:rPr lang="fi-FI" sz="1000" dirty="0">
                <a:latin typeface="Pepi" panose="02000503000000020004" pitchFamily="2" charset="77"/>
              </a:rPr>
              <a:t>6.1.-14.3.2021</a:t>
            </a:r>
          </a:p>
          <a:p>
            <a:r>
              <a:rPr lang="fi-FI" sz="1000" dirty="0">
                <a:latin typeface="Pepi" panose="02000503000000020004" pitchFamily="2" charset="77"/>
              </a:rPr>
              <a:t>1 j. VK-kierros</a:t>
            </a:r>
          </a:p>
          <a:p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sp>
        <p:nvSpPr>
          <p:cNvPr id="96" name="Tekstiruutu 95">
            <a:extLst>
              <a:ext uri="{FF2B5EF4-FFF2-40B4-BE49-F238E27FC236}">
                <a16:creationId xmlns:a16="http://schemas.microsoft.com/office/drawing/2014/main" id="{005EB662-4C52-2748-A4DD-5D9D34B85CAB}"/>
              </a:ext>
            </a:extLst>
          </p:cNvPr>
          <p:cNvSpPr txBox="1"/>
          <p:nvPr/>
        </p:nvSpPr>
        <p:spPr>
          <a:xfrm>
            <a:off x="8024209" y="4308870"/>
            <a:ext cx="165295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U20 Mestis 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b="1" dirty="0">
                <a:latin typeface="Pepi" panose="02000503000000020004" pitchFamily="2" charset="77"/>
              </a:rPr>
              <a:t>pudotuspelit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VK-kierros, pv, </a:t>
            </a:r>
            <a:r>
              <a:rPr lang="fi-FI" sz="1000" dirty="0" err="1">
                <a:latin typeface="Pepi" panose="02000503000000020004" pitchFamily="2" charset="77"/>
              </a:rPr>
              <a:t>ve</a:t>
            </a:r>
            <a:r>
              <a:rPr lang="fi-FI" sz="1000" dirty="0">
                <a:latin typeface="Pepi" panose="02000503000000020004" pitchFamily="2" charset="77"/>
              </a:rPr>
              <a:t> ja </a:t>
            </a:r>
          </a:p>
          <a:p>
            <a:r>
              <a:rPr lang="fi-FI" sz="1000" dirty="0">
                <a:latin typeface="Pepi" panose="02000503000000020004" pitchFamily="2" charset="77"/>
              </a:rPr>
              <a:t>finaalit. Kaikki vaiheet</a:t>
            </a:r>
          </a:p>
          <a:p>
            <a:r>
              <a:rPr lang="fi-FI" sz="1000" dirty="0">
                <a:latin typeface="Pepi" panose="02000503000000020004" pitchFamily="2" charset="77"/>
              </a:rPr>
              <a:t>paras kolmesta.</a:t>
            </a:r>
          </a:p>
          <a:p>
            <a:r>
              <a:rPr lang="fi-FI" sz="1000" dirty="0">
                <a:latin typeface="Pepi" panose="02000503000000020004" pitchFamily="2" charset="77"/>
              </a:rPr>
              <a:t>Yksiosainen pronssiottelu.</a:t>
            </a:r>
          </a:p>
          <a:p>
            <a:endParaRPr lang="fi-FI" dirty="0"/>
          </a:p>
        </p:txBody>
      </p:sp>
      <p:cxnSp>
        <p:nvCxnSpPr>
          <p:cNvPr id="132" name="Suora nuoliyhdysviiva 131">
            <a:extLst>
              <a:ext uri="{FF2B5EF4-FFF2-40B4-BE49-F238E27FC236}">
                <a16:creationId xmlns:a16="http://schemas.microsoft.com/office/drawing/2014/main" id="{02A1BEC2-03B9-2344-90C1-4103D1E7165E}"/>
              </a:ext>
            </a:extLst>
          </p:cNvPr>
          <p:cNvCxnSpPr/>
          <p:nvPr/>
        </p:nvCxnSpPr>
        <p:spPr>
          <a:xfrm>
            <a:off x="7493794" y="1598919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uora nuoliyhdysviiva 132">
            <a:extLst>
              <a:ext uri="{FF2B5EF4-FFF2-40B4-BE49-F238E27FC236}">
                <a16:creationId xmlns:a16="http://schemas.microsoft.com/office/drawing/2014/main" id="{8505CC30-097D-B64E-8FF2-6F10367D7D39}"/>
              </a:ext>
            </a:extLst>
          </p:cNvPr>
          <p:cNvCxnSpPr/>
          <p:nvPr/>
        </p:nvCxnSpPr>
        <p:spPr>
          <a:xfrm>
            <a:off x="7493794" y="2962207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uora nuoliyhdysviiva 133">
            <a:extLst>
              <a:ext uri="{FF2B5EF4-FFF2-40B4-BE49-F238E27FC236}">
                <a16:creationId xmlns:a16="http://schemas.microsoft.com/office/drawing/2014/main" id="{13A04447-7FAA-AC47-8560-FF72D0CAAD1C}"/>
              </a:ext>
            </a:extLst>
          </p:cNvPr>
          <p:cNvCxnSpPr/>
          <p:nvPr/>
        </p:nvCxnSpPr>
        <p:spPr>
          <a:xfrm>
            <a:off x="7493794" y="4475124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uora nuoliyhdysviiva 134">
            <a:extLst>
              <a:ext uri="{FF2B5EF4-FFF2-40B4-BE49-F238E27FC236}">
                <a16:creationId xmlns:a16="http://schemas.microsoft.com/office/drawing/2014/main" id="{18775801-73FC-1349-84F6-0B5FA00256FA}"/>
              </a:ext>
            </a:extLst>
          </p:cNvPr>
          <p:cNvCxnSpPr/>
          <p:nvPr/>
        </p:nvCxnSpPr>
        <p:spPr>
          <a:xfrm>
            <a:off x="7493794" y="5996353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uora nuoliyhdysviiva 135">
            <a:extLst>
              <a:ext uri="{FF2B5EF4-FFF2-40B4-BE49-F238E27FC236}">
                <a16:creationId xmlns:a16="http://schemas.microsoft.com/office/drawing/2014/main" id="{8A92A1CC-852C-A14D-9A01-2E245B44CCB5}"/>
              </a:ext>
            </a:extLst>
          </p:cNvPr>
          <p:cNvCxnSpPr>
            <a:cxnSpLocks/>
          </p:cNvCxnSpPr>
          <p:nvPr/>
        </p:nvCxnSpPr>
        <p:spPr>
          <a:xfrm>
            <a:off x="2622536" y="5996353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uora nuoliyhdysviiva 137">
            <a:extLst>
              <a:ext uri="{FF2B5EF4-FFF2-40B4-BE49-F238E27FC236}">
                <a16:creationId xmlns:a16="http://schemas.microsoft.com/office/drawing/2014/main" id="{2A677AC7-F47D-4242-AAF3-C79007287E81}"/>
              </a:ext>
            </a:extLst>
          </p:cNvPr>
          <p:cNvCxnSpPr>
            <a:cxnSpLocks/>
          </p:cNvCxnSpPr>
          <p:nvPr/>
        </p:nvCxnSpPr>
        <p:spPr>
          <a:xfrm>
            <a:off x="2622536" y="4963158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uora nuoliyhdysviiva 138">
            <a:extLst>
              <a:ext uri="{FF2B5EF4-FFF2-40B4-BE49-F238E27FC236}">
                <a16:creationId xmlns:a16="http://schemas.microsoft.com/office/drawing/2014/main" id="{14CA95F8-24CA-BA45-BC7B-DD0AF5EC7102}"/>
              </a:ext>
            </a:extLst>
          </p:cNvPr>
          <p:cNvCxnSpPr>
            <a:cxnSpLocks/>
          </p:cNvCxnSpPr>
          <p:nvPr/>
        </p:nvCxnSpPr>
        <p:spPr>
          <a:xfrm>
            <a:off x="2622536" y="1598920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Kulmayhdysviiva 142">
            <a:extLst>
              <a:ext uri="{FF2B5EF4-FFF2-40B4-BE49-F238E27FC236}">
                <a16:creationId xmlns:a16="http://schemas.microsoft.com/office/drawing/2014/main" id="{38CACF70-ABA4-2A47-8AB9-C2527BE719D6}"/>
              </a:ext>
            </a:extLst>
          </p:cNvPr>
          <p:cNvCxnSpPr/>
          <p:nvPr/>
        </p:nvCxnSpPr>
        <p:spPr>
          <a:xfrm>
            <a:off x="2622536" y="2044931"/>
            <a:ext cx="2724164" cy="917276"/>
          </a:xfrm>
          <a:prstGeom prst="bentConnector3">
            <a:avLst>
              <a:gd name="adj1" fmla="val 96077"/>
            </a:avLst>
          </a:prstGeom>
          <a:ln w="25400">
            <a:solidFill>
              <a:srgbClr val="002E6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kstiruutu 160">
            <a:extLst>
              <a:ext uri="{FF2B5EF4-FFF2-40B4-BE49-F238E27FC236}">
                <a16:creationId xmlns:a16="http://schemas.microsoft.com/office/drawing/2014/main" id="{A39FDB82-9EA9-F44F-A782-E3B9D734A53A}"/>
              </a:ext>
            </a:extLst>
          </p:cNvPr>
          <p:cNvSpPr txBox="1"/>
          <p:nvPr/>
        </p:nvSpPr>
        <p:spPr>
          <a:xfrm>
            <a:off x="3128691" y="1336429"/>
            <a:ext cx="185466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10 parasta SM-Liigaan</a:t>
            </a:r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sp>
        <p:nvSpPr>
          <p:cNvPr id="162" name="Tekstiruutu 161">
            <a:extLst>
              <a:ext uri="{FF2B5EF4-FFF2-40B4-BE49-F238E27FC236}">
                <a16:creationId xmlns:a16="http://schemas.microsoft.com/office/drawing/2014/main" id="{60333573-863C-7343-A29A-76F6A2122C9C}"/>
              </a:ext>
            </a:extLst>
          </p:cNvPr>
          <p:cNvSpPr txBox="1"/>
          <p:nvPr/>
        </p:nvSpPr>
        <p:spPr>
          <a:xfrm>
            <a:off x="3128691" y="1793629"/>
            <a:ext cx="2048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11.-18. </a:t>
            </a:r>
            <a:r>
              <a:rPr lang="fi-FI" sz="1000" dirty="0" err="1">
                <a:latin typeface="Pepi" panose="02000503000000020004" pitchFamily="2" charset="77"/>
              </a:rPr>
              <a:t>sij</a:t>
            </a:r>
            <a:r>
              <a:rPr lang="fi-FI" sz="1000" dirty="0">
                <a:latin typeface="Pepi" panose="02000503000000020004" pitchFamily="2" charset="77"/>
              </a:rPr>
              <a:t>. alempaan</a:t>
            </a:r>
          </a:p>
          <a:p>
            <a:endParaRPr lang="fi-FI" dirty="0"/>
          </a:p>
        </p:txBody>
      </p:sp>
      <p:sp>
        <p:nvSpPr>
          <p:cNvPr id="168" name="Tekstiruutu 167">
            <a:extLst>
              <a:ext uri="{FF2B5EF4-FFF2-40B4-BE49-F238E27FC236}">
                <a16:creationId xmlns:a16="http://schemas.microsoft.com/office/drawing/2014/main" id="{0DC32C57-3853-4B4B-951E-D1607E35269A}"/>
              </a:ext>
            </a:extLst>
          </p:cNvPr>
          <p:cNvSpPr txBox="1"/>
          <p:nvPr/>
        </p:nvSpPr>
        <p:spPr>
          <a:xfrm>
            <a:off x="3128690" y="4708980"/>
            <a:ext cx="22172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9 joukkuetta, 3.-11. sijoittuneet</a:t>
            </a:r>
          </a:p>
          <a:p>
            <a:endParaRPr lang="fi-FI" dirty="0"/>
          </a:p>
        </p:txBody>
      </p:sp>
      <p:sp>
        <p:nvSpPr>
          <p:cNvPr id="169" name="Tekstiruutu 168">
            <a:extLst>
              <a:ext uri="{FF2B5EF4-FFF2-40B4-BE49-F238E27FC236}">
                <a16:creationId xmlns:a16="http://schemas.microsoft.com/office/drawing/2014/main" id="{7E21B9F2-062C-BD4A-A3FC-1825E2349627}"/>
              </a:ext>
            </a:extLst>
          </p:cNvPr>
          <p:cNvSpPr txBox="1"/>
          <p:nvPr/>
        </p:nvSpPr>
        <p:spPr>
          <a:xfrm>
            <a:off x="3128691" y="5733863"/>
            <a:ext cx="1652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n. 9 joukkuetta</a:t>
            </a:r>
          </a:p>
          <a:p>
            <a:endParaRPr lang="fi-FI" dirty="0"/>
          </a:p>
        </p:txBody>
      </p:sp>
      <p:cxnSp>
        <p:nvCxnSpPr>
          <p:cNvPr id="43" name="Kulmayhdysviiva 42">
            <a:extLst>
              <a:ext uri="{FF2B5EF4-FFF2-40B4-BE49-F238E27FC236}">
                <a16:creationId xmlns:a16="http://schemas.microsoft.com/office/drawing/2014/main" id="{D72B1D37-6A78-5746-BC05-1F55F2C18A18}"/>
              </a:ext>
            </a:extLst>
          </p:cNvPr>
          <p:cNvCxnSpPr>
            <a:cxnSpLocks/>
          </p:cNvCxnSpPr>
          <p:nvPr/>
        </p:nvCxnSpPr>
        <p:spPr>
          <a:xfrm flipV="1">
            <a:off x="2630849" y="3530506"/>
            <a:ext cx="2715057" cy="875240"/>
          </a:xfrm>
          <a:prstGeom prst="bentConnector3">
            <a:avLst>
              <a:gd name="adj1" fmla="val 95926"/>
            </a:avLst>
          </a:prstGeom>
          <a:ln w="25400">
            <a:solidFill>
              <a:srgbClr val="002E6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kstiruutu 45">
            <a:extLst>
              <a:ext uri="{FF2B5EF4-FFF2-40B4-BE49-F238E27FC236}">
                <a16:creationId xmlns:a16="http://schemas.microsoft.com/office/drawing/2014/main" id="{4EAA1521-A52D-A34C-8057-DAC5A2B15C0A}"/>
              </a:ext>
            </a:extLst>
          </p:cNvPr>
          <p:cNvSpPr txBox="1"/>
          <p:nvPr/>
        </p:nvSpPr>
        <p:spPr>
          <a:xfrm>
            <a:off x="3128691" y="4160340"/>
            <a:ext cx="1652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2 parasta</a:t>
            </a:r>
          </a:p>
          <a:p>
            <a:endParaRPr lang="fi-FI" dirty="0"/>
          </a:p>
        </p:txBody>
      </p:sp>
      <p:sp>
        <p:nvSpPr>
          <p:cNvPr id="48" name="Tekstiruutu 47">
            <a:extLst>
              <a:ext uri="{FF2B5EF4-FFF2-40B4-BE49-F238E27FC236}">
                <a16:creationId xmlns:a16="http://schemas.microsoft.com/office/drawing/2014/main" id="{FECDD061-DD46-AB43-866B-138689C1D299}"/>
              </a:ext>
            </a:extLst>
          </p:cNvPr>
          <p:cNvSpPr txBox="1"/>
          <p:nvPr/>
        </p:nvSpPr>
        <p:spPr>
          <a:xfrm>
            <a:off x="7393120" y="1336429"/>
            <a:ext cx="144330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9 j.</a:t>
            </a:r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sp>
        <p:nvSpPr>
          <p:cNvPr id="49" name="Tekstiruutu 48">
            <a:extLst>
              <a:ext uri="{FF2B5EF4-FFF2-40B4-BE49-F238E27FC236}">
                <a16:creationId xmlns:a16="http://schemas.microsoft.com/office/drawing/2014/main" id="{40DBA140-0688-924F-AC21-C6791947C4A1}"/>
              </a:ext>
            </a:extLst>
          </p:cNvPr>
          <p:cNvSpPr txBox="1"/>
          <p:nvPr/>
        </p:nvSpPr>
        <p:spPr>
          <a:xfrm>
            <a:off x="7346721" y="2708029"/>
            <a:ext cx="144330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Voittaja</a:t>
            </a:r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sp>
        <p:nvSpPr>
          <p:cNvPr id="50" name="Tekstiruutu 49">
            <a:extLst>
              <a:ext uri="{FF2B5EF4-FFF2-40B4-BE49-F238E27FC236}">
                <a16:creationId xmlns:a16="http://schemas.microsoft.com/office/drawing/2014/main" id="{EC4A2B10-51C9-B145-8FD9-38DDF481A1B7}"/>
              </a:ext>
            </a:extLst>
          </p:cNvPr>
          <p:cNvSpPr txBox="1"/>
          <p:nvPr/>
        </p:nvSpPr>
        <p:spPr>
          <a:xfrm>
            <a:off x="7346721" y="5742174"/>
            <a:ext cx="144330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Voittaja</a:t>
            </a:r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42782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kstiruutu 13">
            <a:extLst>
              <a:ext uri="{FF2B5EF4-FFF2-40B4-BE49-F238E27FC236}">
                <a16:creationId xmlns:a16="http://schemas.microsoft.com/office/drawing/2014/main" id="{0861A6D6-6DE4-2B4C-B272-6F28F6105F69}"/>
              </a:ext>
            </a:extLst>
          </p:cNvPr>
          <p:cNvSpPr txBox="1"/>
          <p:nvPr/>
        </p:nvSpPr>
        <p:spPr>
          <a:xfrm>
            <a:off x="516436" y="422905"/>
            <a:ext cx="881149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500" b="1" dirty="0">
                <a:solidFill>
                  <a:srgbClr val="002E6D"/>
                </a:solidFill>
                <a:latin typeface="Pepi" panose="02000503000000020004" pitchFamily="2" charset="77"/>
              </a:rPr>
              <a:t>U22 SARJAT 2020-01 </a:t>
            </a:r>
          </a:p>
        </p:txBody>
      </p:sp>
      <p:sp>
        <p:nvSpPr>
          <p:cNvPr id="20" name="Pyöristetty suorakulmio 19">
            <a:extLst>
              <a:ext uri="{FF2B5EF4-FFF2-40B4-BE49-F238E27FC236}">
                <a16:creationId xmlns:a16="http://schemas.microsoft.com/office/drawing/2014/main" id="{7006D3A3-9A6A-D849-A50D-C0C5D718BC8B}"/>
              </a:ext>
            </a:extLst>
          </p:cNvPr>
          <p:cNvSpPr/>
          <p:nvPr/>
        </p:nvSpPr>
        <p:spPr>
          <a:xfrm>
            <a:off x="627198" y="1238956"/>
            <a:ext cx="1855749" cy="2861775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AE697CD5-8E8A-E945-AFB5-E1FF4F3453B6}"/>
              </a:ext>
            </a:extLst>
          </p:cNvPr>
          <p:cNvSpPr txBox="1"/>
          <p:nvPr/>
        </p:nvSpPr>
        <p:spPr>
          <a:xfrm>
            <a:off x="676436" y="1336429"/>
            <a:ext cx="165295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U22 ylempi alkusarja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X joukkuetta</a:t>
            </a:r>
          </a:p>
          <a:p>
            <a:r>
              <a:rPr lang="fi-FI" sz="1000" dirty="0">
                <a:latin typeface="Pepi" panose="02000503000000020004" pitchFamily="2" charset="77"/>
              </a:rPr>
              <a:t>(villi kortti -haku)</a:t>
            </a:r>
          </a:p>
          <a:p>
            <a:r>
              <a:rPr lang="fi-FI" sz="1000" dirty="0">
                <a:latin typeface="Pepi" panose="02000503000000020004" pitchFamily="2" charset="77"/>
              </a:rPr>
              <a:t>n. 20-24 ottelua</a:t>
            </a: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5.9.-20.12.</a:t>
            </a:r>
          </a:p>
          <a:p>
            <a:endParaRPr lang="fi-FI" dirty="0"/>
          </a:p>
        </p:txBody>
      </p:sp>
      <p:sp>
        <p:nvSpPr>
          <p:cNvPr id="73" name="Pyöristetty suorakulmio 72">
            <a:extLst>
              <a:ext uri="{FF2B5EF4-FFF2-40B4-BE49-F238E27FC236}">
                <a16:creationId xmlns:a16="http://schemas.microsoft.com/office/drawing/2014/main" id="{7B491B35-5321-4F45-A9D8-2291DDF1DCC3}"/>
              </a:ext>
            </a:extLst>
          </p:cNvPr>
          <p:cNvSpPr/>
          <p:nvPr/>
        </p:nvSpPr>
        <p:spPr>
          <a:xfrm>
            <a:off x="627198" y="4204347"/>
            <a:ext cx="1855749" cy="2861775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4" name="Tekstiruutu 73">
            <a:extLst>
              <a:ext uri="{FF2B5EF4-FFF2-40B4-BE49-F238E27FC236}">
                <a16:creationId xmlns:a16="http://schemas.microsoft.com/office/drawing/2014/main" id="{B7EB666B-A74A-1C4B-B93C-9B774F221188}"/>
              </a:ext>
            </a:extLst>
          </p:cNvPr>
          <p:cNvSpPr txBox="1"/>
          <p:nvPr/>
        </p:nvSpPr>
        <p:spPr>
          <a:xfrm>
            <a:off x="676436" y="4301820"/>
            <a:ext cx="16529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U22 alempi alkusarja 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16-20 ottelua</a:t>
            </a:r>
          </a:p>
          <a:p>
            <a:endParaRPr lang="fi-FI" sz="6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5.9.-20.12.</a:t>
            </a:r>
          </a:p>
          <a:p>
            <a:endParaRPr lang="fi-FI" dirty="0"/>
          </a:p>
        </p:txBody>
      </p:sp>
      <p:sp>
        <p:nvSpPr>
          <p:cNvPr id="83" name="Pyöristetty suorakulmio 82">
            <a:extLst>
              <a:ext uri="{FF2B5EF4-FFF2-40B4-BE49-F238E27FC236}">
                <a16:creationId xmlns:a16="http://schemas.microsoft.com/office/drawing/2014/main" id="{AF41A830-E8E6-5643-8D01-2291004EA3C4}"/>
              </a:ext>
            </a:extLst>
          </p:cNvPr>
          <p:cNvSpPr/>
          <p:nvPr/>
        </p:nvSpPr>
        <p:spPr>
          <a:xfrm>
            <a:off x="5514404" y="2723418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4" name="Tekstiruutu 83">
            <a:extLst>
              <a:ext uri="{FF2B5EF4-FFF2-40B4-BE49-F238E27FC236}">
                <a16:creationId xmlns:a16="http://schemas.microsoft.com/office/drawing/2014/main" id="{7B592DBD-22FE-2646-B765-936BF18ED083}"/>
              </a:ext>
            </a:extLst>
          </p:cNvPr>
          <p:cNvSpPr txBox="1"/>
          <p:nvPr/>
        </p:nvSpPr>
        <p:spPr>
          <a:xfrm>
            <a:off x="5563641" y="2820890"/>
            <a:ext cx="177659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U22 ylemmän sarjan 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b="1" dirty="0">
                <a:latin typeface="Pepi" panose="02000503000000020004" pitchFamily="2" charset="77"/>
              </a:rPr>
              <a:t>alempi jatkosarja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endParaRPr lang="fi-FI" dirty="0"/>
          </a:p>
        </p:txBody>
      </p:sp>
      <p:sp>
        <p:nvSpPr>
          <p:cNvPr id="86" name="Pyöristetty suorakulmio 85">
            <a:extLst>
              <a:ext uri="{FF2B5EF4-FFF2-40B4-BE49-F238E27FC236}">
                <a16:creationId xmlns:a16="http://schemas.microsoft.com/office/drawing/2014/main" id="{5B2B7F03-84FA-8C40-BEB1-190FFFAA9BE1}"/>
              </a:ext>
            </a:extLst>
          </p:cNvPr>
          <p:cNvSpPr/>
          <p:nvPr/>
        </p:nvSpPr>
        <p:spPr>
          <a:xfrm>
            <a:off x="5514404" y="1235440"/>
            <a:ext cx="1855749" cy="1377314"/>
          </a:xfrm>
          <a:prstGeom prst="roundRect">
            <a:avLst>
              <a:gd name="adj" fmla="val 8294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7" name="Tekstiruutu 86">
            <a:extLst>
              <a:ext uri="{FF2B5EF4-FFF2-40B4-BE49-F238E27FC236}">
                <a16:creationId xmlns:a16="http://schemas.microsoft.com/office/drawing/2014/main" id="{E5AF4386-B5B6-1F40-B451-58DBD9571935}"/>
              </a:ext>
            </a:extLst>
          </p:cNvPr>
          <p:cNvSpPr txBox="1"/>
          <p:nvPr/>
        </p:nvSpPr>
        <p:spPr>
          <a:xfrm>
            <a:off x="5563642" y="1332912"/>
            <a:ext cx="165295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U22 ylempi jatkosarja</a:t>
            </a:r>
            <a:endParaRPr lang="fi-FI" sz="1000" dirty="0">
              <a:latin typeface="Pepi" panose="02000503000000020004" pitchFamily="2" charset="77"/>
            </a:endParaRPr>
          </a:p>
          <a:p>
            <a:endParaRPr lang="fi-FI" sz="6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16 joukkuetta</a:t>
            </a:r>
          </a:p>
          <a:p>
            <a:r>
              <a:rPr lang="fi-FI" sz="1000" dirty="0">
                <a:latin typeface="Pepi" panose="02000503000000020004" pitchFamily="2" charset="77"/>
              </a:rPr>
              <a:t>2 x 8 joukkueen lohkoa</a:t>
            </a:r>
          </a:p>
          <a:p>
            <a:r>
              <a:rPr lang="fi-FI" sz="1000" dirty="0">
                <a:latin typeface="Pepi" panose="02000503000000020004" pitchFamily="2" charset="77"/>
              </a:rPr>
              <a:t>2x sarja </a:t>
            </a:r>
          </a:p>
          <a:p>
            <a:r>
              <a:rPr lang="fi-FI" sz="1000" dirty="0">
                <a:latin typeface="Pepi" panose="02000503000000020004" pitchFamily="2" charset="77"/>
              </a:rPr>
              <a:t>14 ottelua</a:t>
            </a:r>
          </a:p>
          <a:p>
            <a:r>
              <a:rPr lang="fi-FI" sz="1000" dirty="0">
                <a:latin typeface="Pepi" panose="02000503000000020004" pitchFamily="2" charset="77"/>
              </a:rPr>
              <a:t>2 parasta/</a:t>
            </a:r>
            <a:r>
              <a:rPr lang="fi-FI" sz="1000" dirty="0" err="1">
                <a:latin typeface="Pepi" panose="02000503000000020004" pitchFamily="2" charset="77"/>
              </a:rPr>
              <a:t>lo</a:t>
            </a:r>
            <a:r>
              <a:rPr lang="fi-FI" sz="1000" dirty="0">
                <a:latin typeface="Pepi" panose="02000503000000020004" pitchFamily="2" charset="77"/>
              </a:rPr>
              <a:t> </a:t>
            </a:r>
            <a:r>
              <a:rPr lang="fi-FI" sz="1000" dirty="0" err="1">
                <a:latin typeface="Pepi" panose="02000503000000020004" pitchFamily="2" charset="77"/>
              </a:rPr>
              <a:t>Final</a:t>
            </a:r>
            <a:r>
              <a:rPr lang="fi-FI" sz="1000" dirty="0">
                <a:latin typeface="Pepi" panose="02000503000000020004" pitchFamily="2" charset="77"/>
              </a:rPr>
              <a:t> </a:t>
            </a:r>
          </a:p>
          <a:p>
            <a:endParaRPr lang="fi-FI" dirty="0"/>
          </a:p>
        </p:txBody>
      </p:sp>
      <p:sp>
        <p:nvSpPr>
          <p:cNvPr id="89" name="Pyöristetty suorakulmio 88">
            <a:extLst>
              <a:ext uri="{FF2B5EF4-FFF2-40B4-BE49-F238E27FC236}">
                <a16:creationId xmlns:a16="http://schemas.microsoft.com/office/drawing/2014/main" id="{5C11DFD1-A2C4-674F-BE41-C52E5AC84727}"/>
              </a:ext>
            </a:extLst>
          </p:cNvPr>
          <p:cNvSpPr/>
          <p:nvPr/>
        </p:nvSpPr>
        <p:spPr>
          <a:xfrm>
            <a:off x="5514404" y="4211397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0" name="Tekstiruutu 89">
            <a:extLst>
              <a:ext uri="{FF2B5EF4-FFF2-40B4-BE49-F238E27FC236}">
                <a16:creationId xmlns:a16="http://schemas.microsoft.com/office/drawing/2014/main" id="{7BB51535-A122-6F45-BC08-01D10BE898CF}"/>
              </a:ext>
            </a:extLst>
          </p:cNvPr>
          <p:cNvSpPr txBox="1"/>
          <p:nvPr/>
        </p:nvSpPr>
        <p:spPr>
          <a:xfrm>
            <a:off x="5563642" y="4308869"/>
            <a:ext cx="17765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U22 alempi jatkosarja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cxnSp>
        <p:nvCxnSpPr>
          <p:cNvPr id="132" name="Suora nuoliyhdysviiva 131">
            <a:extLst>
              <a:ext uri="{FF2B5EF4-FFF2-40B4-BE49-F238E27FC236}">
                <a16:creationId xmlns:a16="http://schemas.microsoft.com/office/drawing/2014/main" id="{02A1BEC2-03B9-2344-90C1-4103D1E7165E}"/>
              </a:ext>
            </a:extLst>
          </p:cNvPr>
          <p:cNvCxnSpPr/>
          <p:nvPr/>
        </p:nvCxnSpPr>
        <p:spPr>
          <a:xfrm>
            <a:off x="7493794" y="1598919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uora nuoliyhdysviiva 135">
            <a:extLst>
              <a:ext uri="{FF2B5EF4-FFF2-40B4-BE49-F238E27FC236}">
                <a16:creationId xmlns:a16="http://schemas.microsoft.com/office/drawing/2014/main" id="{8A92A1CC-852C-A14D-9A01-2E245B44CCB5}"/>
              </a:ext>
            </a:extLst>
          </p:cNvPr>
          <p:cNvCxnSpPr>
            <a:cxnSpLocks/>
          </p:cNvCxnSpPr>
          <p:nvPr/>
        </p:nvCxnSpPr>
        <p:spPr>
          <a:xfrm>
            <a:off x="2622536" y="5305860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uora nuoliyhdysviiva 138">
            <a:extLst>
              <a:ext uri="{FF2B5EF4-FFF2-40B4-BE49-F238E27FC236}">
                <a16:creationId xmlns:a16="http://schemas.microsoft.com/office/drawing/2014/main" id="{14CA95F8-24CA-BA45-BC7B-DD0AF5EC7102}"/>
              </a:ext>
            </a:extLst>
          </p:cNvPr>
          <p:cNvCxnSpPr>
            <a:cxnSpLocks/>
          </p:cNvCxnSpPr>
          <p:nvPr/>
        </p:nvCxnSpPr>
        <p:spPr>
          <a:xfrm>
            <a:off x="2622536" y="1598920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Kulmayhdysviiva 142">
            <a:extLst>
              <a:ext uri="{FF2B5EF4-FFF2-40B4-BE49-F238E27FC236}">
                <a16:creationId xmlns:a16="http://schemas.microsoft.com/office/drawing/2014/main" id="{38CACF70-ABA4-2A47-8AB9-C2527BE719D6}"/>
              </a:ext>
            </a:extLst>
          </p:cNvPr>
          <p:cNvCxnSpPr/>
          <p:nvPr/>
        </p:nvCxnSpPr>
        <p:spPr>
          <a:xfrm>
            <a:off x="2622536" y="2044931"/>
            <a:ext cx="2724164" cy="917276"/>
          </a:xfrm>
          <a:prstGeom prst="bentConnector3">
            <a:avLst>
              <a:gd name="adj1" fmla="val 96077"/>
            </a:avLst>
          </a:prstGeom>
          <a:ln w="25400">
            <a:solidFill>
              <a:srgbClr val="002E6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kstiruutu 160">
            <a:extLst>
              <a:ext uri="{FF2B5EF4-FFF2-40B4-BE49-F238E27FC236}">
                <a16:creationId xmlns:a16="http://schemas.microsoft.com/office/drawing/2014/main" id="{A39FDB82-9EA9-F44F-A782-E3B9D734A53A}"/>
              </a:ext>
            </a:extLst>
          </p:cNvPr>
          <p:cNvSpPr txBox="1"/>
          <p:nvPr/>
        </p:nvSpPr>
        <p:spPr>
          <a:xfrm>
            <a:off x="3128691" y="1336429"/>
            <a:ext cx="2048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16 parasta ylempi loppusarja</a:t>
            </a:r>
          </a:p>
          <a:p>
            <a:endParaRPr lang="fi-FI" dirty="0"/>
          </a:p>
        </p:txBody>
      </p:sp>
      <p:sp>
        <p:nvSpPr>
          <p:cNvPr id="162" name="Tekstiruutu 161">
            <a:extLst>
              <a:ext uri="{FF2B5EF4-FFF2-40B4-BE49-F238E27FC236}">
                <a16:creationId xmlns:a16="http://schemas.microsoft.com/office/drawing/2014/main" id="{60333573-863C-7343-A29A-76F6A2122C9C}"/>
              </a:ext>
            </a:extLst>
          </p:cNvPr>
          <p:cNvSpPr txBox="1"/>
          <p:nvPr/>
        </p:nvSpPr>
        <p:spPr>
          <a:xfrm>
            <a:off x="3128691" y="1793629"/>
            <a:ext cx="2048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XX. </a:t>
            </a:r>
            <a:r>
              <a:rPr lang="fi-FI" sz="1000" dirty="0" err="1">
                <a:latin typeface="Pepi" panose="02000503000000020004" pitchFamily="2" charset="77"/>
              </a:rPr>
              <a:t>sij</a:t>
            </a:r>
            <a:r>
              <a:rPr lang="fi-FI" sz="1000" dirty="0">
                <a:latin typeface="Pepi" panose="02000503000000020004" pitchFamily="2" charset="77"/>
              </a:rPr>
              <a:t>. alempaan</a:t>
            </a:r>
          </a:p>
          <a:p>
            <a:endParaRPr lang="fi-FI" dirty="0"/>
          </a:p>
        </p:txBody>
      </p:sp>
      <p:sp>
        <p:nvSpPr>
          <p:cNvPr id="168" name="Tekstiruutu 167">
            <a:extLst>
              <a:ext uri="{FF2B5EF4-FFF2-40B4-BE49-F238E27FC236}">
                <a16:creationId xmlns:a16="http://schemas.microsoft.com/office/drawing/2014/main" id="{0DC32C57-3853-4B4B-951E-D1607E35269A}"/>
              </a:ext>
            </a:extLst>
          </p:cNvPr>
          <p:cNvSpPr txBox="1"/>
          <p:nvPr/>
        </p:nvSpPr>
        <p:spPr>
          <a:xfrm>
            <a:off x="3128691" y="4528517"/>
            <a:ext cx="1652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XX parasta</a:t>
            </a:r>
          </a:p>
          <a:p>
            <a:endParaRPr lang="fi-FI" dirty="0"/>
          </a:p>
        </p:txBody>
      </p:sp>
      <p:sp>
        <p:nvSpPr>
          <p:cNvPr id="169" name="Tekstiruutu 168">
            <a:extLst>
              <a:ext uri="{FF2B5EF4-FFF2-40B4-BE49-F238E27FC236}">
                <a16:creationId xmlns:a16="http://schemas.microsoft.com/office/drawing/2014/main" id="{7E21B9F2-062C-BD4A-A3FC-1825E2349627}"/>
              </a:ext>
            </a:extLst>
          </p:cNvPr>
          <p:cNvSpPr txBox="1"/>
          <p:nvPr/>
        </p:nvSpPr>
        <p:spPr>
          <a:xfrm>
            <a:off x="3128691" y="5043370"/>
            <a:ext cx="1652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XX joukkuetta</a:t>
            </a:r>
          </a:p>
          <a:p>
            <a:endParaRPr lang="fi-FI" dirty="0"/>
          </a:p>
        </p:txBody>
      </p:sp>
      <p:cxnSp>
        <p:nvCxnSpPr>
          <p:cNvPr id="43" name="Kulmayhdysviiva 42">
            <a:extLst>
              <a:ext uri="{FF2B5EF4-FFF2-40B4-BE49-F238E27FC236}">
                <a16:creationId xmlns:a16="http://schemas.microsoft.com/office/drawing/2014/main" id="{B059E57D-B36E-7344-9EAE-97FB03DF1B06}"/>
              </a:ext>
            </a:extLst>
          </p:cNvPr>
          <p:cNvCxnSpPr>
            <a:cxnSpLocks/>
          </p:cNvCxnSpPr>
          <p:nvPr/>
        </p:nvCxnSpPr>
        <p:spPr>
          <a:xfrm flipV="1">
            <a:off x="2622536" y="3779838"/>
            <a:ext cx="2768227" cy="991668"/>
          </a:xfrm>
          <a:prstGeom prst="bentConnector3">
            <a:avLst>
              <a:gd name="adj1" fmla="val 94143"/>
            </a:avLst>
          </a:prstGeom>
          <a:ln w="25400">
            <a:solidFill>
              <a:srgbClr val="002E6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Pyöristetty suorakulmio 46">
            <a:extLst>
              <a:ext uri="{FF2B5EF4-FFF2-40B4-BE49-F238E27FC236}">
                <a16:creationId xmlns:a16="http://schemas.microsoft.com/office/drawing/2014/main" id="{0C0343B8-0913-4E41-BE01-DCC20B8123EB}"/>
              </a:ext>
            </a:extLst>
          </p:cNvPr>
          <p:cNvSpPr/>
          <p:nvPr/>
        </p:nvSpPr>
        <p:spPr>
          <a:xfrm>
            <a:off x="7983284" y="1235440"/>
            <a:ext cx="1855749" cy="1377314"/>
          </a:xfrm>
          <a:prstGeom prst="roundRect">
            <a:avLst>
              <a:gd name="adj" fmla="val 8294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8" name="Tekstiruutu 47">
            <a:extLst>
              <a:ext uri="{FF2B5EF4-FFF2-40B4-BE49-F238E27FC236}">
                <a16:creationId xmlns:a16="http://schemas.microsoft.com/office/drawing/2014/main" id="{5E29902B-8E40-7643-B4B6-203AC12E3E02}"/>
              </a:ext>
            </a:extLst>
          </p:cNvPr>
          <p:cNvSpPr txBox="1"/>
          <p:nvPr/>
        </p:nvSpPr>
        <p:spPr>
          <a:xfrm>
            <a:off x="8032522" y="1332912"/>
            <a:ext cx="16529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U22 ylemmän sarjan</a:t>
            </a:r>
          </a:p>
          <a:p>
            <a:r>
              <a:rPr lang="fi-FI" sz="1000" b="1" dirty="0">
                <a:latin typeface="Pepi" panose="02000503000000020004" pitchFamily="2" charset="77"/>
              </a:rPr>
              <a:t>mitalipelit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endParaRPr lang="fi-FI" dirty="0"/>
          </a:p>
        </p:txBody>
      </p:sp>
      <p:sp>
        <p:nvSpPr>
          <p:cNvPr id="49" name="Tekstiruutu 48">
            <a:extLst>
              <a:ext uri="{FF2B5EF4-FFF2-40B4-BE49-F238E27FC236}">
                <a16:creationId xmlns:a16="http://schemas.microsoft.com/office/drawing/2014/main" id="{CCD8EEA3-00BD-5C48-9D59-2832CA9EE9EA}"/>
              </a:ext>
            </a:extLst>
          </p:cNvPr>
          <p:cNvSpPr txBox="1"/>
          <p:nvPr/>
        </p:nvSpPr>
        <p:spPr>
          <a:xfrm>
            <a:off x="7426371" y="1336429"/>
            <a:ext cx="4525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9 j.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13392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uorten sarjat" id="{FD310F70-5248-DD49-BE3E-869CDD6F22AA}" vid="{0AB29562-C6D5-EB4F-8124-2AA5D6C763E5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BC3DD2AEB8B87F4398DC7F9611AC05BB" ma:contentTypeVersion="11" ma:contentTypeDescription="Luo uusi asiakirja." ma:contentTypeScope="" ma:versionID="3f1343d91838ffd55f8b573ddace2254">
  <xsd:schema xmlns:xsd="http://www.w3.org/2001/XMLSchema" xmlns:xs="http://www.w3.org/2001/XMLSchema" xmlns:p="http://schemas.microsoft.com/office/2006/metadata/properties" xmlns:ns3="e15f2d7c-faaf-47a6-aa11-a6e7b845a527" xmlns:ns4="f8b06fba-084b-4660-ae76-67a254169959" targetNamespace="http://schemas.microsoft.com/office/2006/metadata/properties" ma:root="true" ma:fieldsID="adef90f5144eee68bd5a25cf033dee57" ns3:_="" ns4:_="">
    <xsd:import namespace="e15f2d7c-faaf-47a6-aa11-a6e7b845a527"/>
    <xsd:import namespace="f8b06fba-084b-4660-ae76-67a25416995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5f2d7c-faaf-47a6-aa11-a6e7b845a5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b06fba-084b-4660-ae76-67a254169959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09B630B-A01A-41B2-A54B-F354733D7E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15f2d7c-faaf-47a6-aa11-a6e7b845a527"/>
    <ds:schemaRef ds:uri="f8b06fba-084b-4660-ae76-67a25416995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5DB42E8-5CBB-4A42-816C-6FE3EBA5EF1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EF773A7-7968-47B4-A5F4-9DBBFB6BFB8F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Nuorten sarjat</Template>
  <TotalTime>0</TotalTime>
  <Words>992</Words>
  <Application>Microsoft Office PowerPoint</Application>
  <PresentationFormat>Mukautettu</PresentationFormat>
  <Paragraphs>317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</vt:lpstr>
      <vt:lpstr>Calibri</vt:lpstr>
      <vt:lpstr>Helvetica</vt:lpstr>
      <vt:lpstr>Pepi</vt:lpstr>
      <vt:lpstr>Office-teema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Malmberg Henna</dc:creator>
  <cp:lastModifiedBy>Antila Pirkka</cp:lastModifiedBy>
  <cp:revision>3</cp:revision>
  <dcterms:created xsi:type="dcterms:W3CDTF">2020-02-02T11:32:32Z</dcterms:created>
  <dcterms:modified xsi:type="dcterms:W3CDTF">2020-02-10T06:56:24Z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0x010100BC3DD2AEB8B87F4398DC7F9611AC05BB</vt:lpwstr>
  </property>
</Properties>
</file>