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7E36DF-6CFE-4C6B-A9C8-9903AEA23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14370FA-7E32-4D61-905B-52527BB5C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58CF28-ABAB-4672-AE12-3F00CD8C9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4FE9EC-8E48-46FE-918F-8CF77CBE4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9F1608-063A-4308-A9EA-9BE007739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2446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2992E7-A4CB-41F3-A2F1-C7F849FF4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F570436-FCC9-4A83-B6F0-1BA5A64CC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82EA67-0F69-4A90-A407-8180AEE87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99BE00-676B-491E-AAC8-706AF5AEF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400F22-4CBB-4448-B895-340520976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3428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AED6271-CC1A-4346-9AFC-FD50F1AB8E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AE54E45-3E58-4715-8E4B-E5804C99B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0781D3-88AA-4DA5-ADE8-AA901546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5E8171-5345-472C-BA13-FD0DA9A5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765E8E-423A-466B-99CA-9964569D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656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23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7958F2-6760-44AB-866C-6FC164B00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7E8539-FE8F-4BE2-8C1F-48E582412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54EC17-684C-4510-A07D-0D197E220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6CD17D-0C76-471C-A2A1-0E0B521E2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091B79-69D7-42C8-BDD1-F3A27FD21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97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205343-A90E-4988-A636-D83A82E89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B4BEFE8-B0F9-469F-B0F8-63C1FC535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3B93A2-58C7-4ADA-BBD7-262866E70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F7C7FD3-BBD1-4628-8251-86AE5D094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904698-FF5B-4AF4-8B9B-6C3BAD5E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45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AA2A57-9810-43A5-845F-FE170B709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116DB4-87BC-4CAD-AE97-838AB5DDF4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3FE1D2-B7CF-41E4-B365-14789CB5A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7E391E9-53A1-4A0F-B28A-3C1059D9E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274ED94-AFFA-4FDD-A2D2-14634AF5C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95AB3E1-EC0C-4580-8175-6A0277446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466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F9574C-E10C-4F89-A381-C8A1960A3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B08B9F-028B-4F4B-88C0-6E9864398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F6E3DC9-B4EB-4431-8CD9-F87C4ADAD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E6E2F2F-9E3C-491A-9266-2E24F2AE2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2321371-F3C4-491D-A212-17885DCC92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CED9235-0F25-4F84-8FB7-21E40F127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7BBD66C-EFCD-4806-B808-BAE70825D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4F877A1-0EBD-471C-8688-09F56B95F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544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1E4706-913E-4520-9BC0-C8270CCA0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67026D8-8A2D-4F21-9BC1-F92B3A749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D901C8D-AC00-41EB-B4FB-7193072DB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430202-05BB-46BA-A693-094839D21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5348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75E1E83-43CA-402C-AEA3-1D5656D15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E4D2876-5368-45B0-B72D-74B291FD2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068F3CF-C2CF-44CF-A28B-15979A6BB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79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6C20AE-37EF-494E-9C5E-932F91284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EC45C0-DC8E-485F-BE89-EA2C180DF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E9AD60C-9E2C-44E2-8AC5-BC4956988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9B12DA2-B008-4AF9-B304-585246A6E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75601F-BC10-457F-94BB-1F74C78BC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38C2F45-8687-41E8-9F88-A50BCD549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4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333D32-AF76-4AE8-94CB-FF19A69C3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0CC15F2-9914-480E-BB60-C88138B7F0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F482BC8-4584-4C85-AEA8-FD0F4F22D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E0BC48-B21B-4EBA-93AE-C2DE17498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9C9709-1321-4374-8906-BBC8C4AE5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45ACAE-4F2C-4981-9318-23CF79EE0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058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2336387-E026-4D6F-96DA-08119D6B3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A0D4065-3DBB-41F3-908D-6F64DE2B1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8A2E49-6308-4C68-BE58-1C48BB1ADE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95024-D2BB-438A-8D18-7BE578E2DC79}" type="datetimeFigureOut">
              <a:rPr lang="fi-FI" smtClean="0"/>
              <a:t>11.6.2021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090B87-47D9-4AA7-B9F9-AAAE5A5BA3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D64E1A-6FBB-41D0-B14C-0AEBC2D84C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94FC4-F6CC-4871-A289-812E1BE77E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97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1714793" y="383652"/>
            <a:ext cx="7993625" cy="580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175" b="1" dirty="0">
                <a:solidFill>
                  <a:srgbClr val="002E6D"/>
                </a:solidFill>
                <a:latin typeface="Pepi" panose="02000503000000020004" pitchFamily="2" charset="77"/>
              </a:rPr>
              <a:t>U20 SARJAT 2021-2022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1815274" y="1123959"/>
            <a:ext cx="1683502" cy="2596150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1859941" y="1212385"/>
            <a:ext cx="1499530" cy="1209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b="1" dirty="0">
                <a:latin typeface="Pepi" panose="02000503000000020004" pitchFamily="2" charset="77"/>
              </a:rPr>
              <a:t>U20 SM-sarja, alkusarja</a:t>
            </a:r>
            <a:endParaRPr lang="fi-FI" sz="907" dirty="0">
              <a:latin typeface="Pepi" panose="02000503000000020004" pitchFamily="2" charset="77"/>
            </a:endParaRPr>
          </a:p>
          <a:p>
            <a:br>
              <a:rPr lang="fi-FI" sz="544" dirty="0">
                <a:latin typeface="Pepi" panose="02000503000000020004" pitchFamily="2" charset="77"/>
              </a:rPr>
            </a:br>
            <a:r>
              <a:rPr lang="fi-FI" sz="907" dirty="0">
                <a:latin typeface="Pepi" panose="02000503000000020004" pitchFamily="2" charset="77"/>
              </a:rPr>
              <a:t>20 joukkuetta </a:t>
            </a:r>
          </a:p>
          <a:p>
            <a:r>
              <a:rPr lang="fi-FI" sz="907" dirty="0">
                <a:latin typeface="Pepi" panose="02000503000000020004" pitchFamily="2" charset="77"/>
              </a:rPr>
              <a:t>1x sarja </a:t>
            </a:r>
          </a:p>
          <a:p>
            <a:r>
              <a:rPr lang="fi-FI" sz="907" dirty="0">
                <a:latin typeface="Pepi" panose="02000503000000020004" pitchFamily="2" charset="77"/>
              </a:rPr>
              <a:t>19 ottelua</a:t>
            </a:r>
          </a:p>
          <a:p>
            <a:br>
              <a:rPr lang="fi-FI" sz="544" dirty="0">
                <a:latin typeface="Pepi" panose="02000503000000020004" pitchFamily="2" charset="77"/>
              </a:rPr>
            </a:br>
            <a:r>
              <a:rPr lang="fi-FI" sz="907" dirty="0">
                <a:latin typeface="Pepi" panose="02000503000000020004" pitchFamily="2" charset="77"/>
              </a:rPr>
              <a:t>4.9.-7.11.</a:t>
            </a:r>
          </a:p>
          <a:p>
            <a:endParaRPr lang="fi-FI" sz="1633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1815274" y="3814109"/>
            <a:ext cx="1683502" cy="1200601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1859941" y="3902534"/>
            <a:ext cx="1499530" cy="1348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b="1" dirty="0">
                <a:latin typeface="Pepi" panose="02000503000000020004" pitchFamily="2" charset="77"/>
              </a:rPr>
              <a:t>U20 Mestis, alkusarja </a:t>
            </a:r>
            <a:endParaRPr lang="fi-FI" sz="907" dirty="0">
              <a:latin typeface="Pepi" panose="02000503000000020004" pitchFamily="2" charset="77"/>
            </a:endParaRPr>
          </a:p>
          <a:p>
            <a:br>
              <a:rPr lang="fi-FI" sz="544" dirty="0">
                <a:latin typeface="Pepi" panose="02000503000000020004" pitchFamily="2" charset="77"/>
              </a:rPr>
            </a:br>
            <a:r>
              <a:rPr lang="fi-FI" sz="907" dirty="0">
                <a:latin typeface="Pepi" panose="02000503000000020004" pitchFamily="2" charset="77"/>
              </a:rPr>
              <a:t>17 joukkuetta</a:t>
            </a:r>
          </a:p>
          <a:p>
            <a:r>
              <a:rPr lang="fi-FI" sz="907" dirty="0">
                <a:latin typeface="Pepi" panose="02000503000000020004" pitchFamily="2" charset="77"/>
              </a:rPr>
              <a:t>Villi kortti –haku</a:t>
            </a:r>
          </a:p>
          <a:p>
            <a:r>
              <a:rPr lang="fi-FI" sz="907" dirty="0">
                <a:latin typeface="Pepi" panose="02000503000000020004" pitchFamily="2" charset="77"/>
              </a:rPr>
              <a:t>1x sarja 16 </a:t>
            </a:r>
            <a:r>
              <a:rPr lang="fi-FI" sz="907" dirty="0" err="1">
                <a:latin typeface="Pepi" panose="02000503000000020004" pitchFamily="2" charset="77"/>
              </a:rPr>
              <a:t>ott</a:t>
            </a:r>
            <a:r>
              <a:rPr lang="fi-FI" sz="907" dirty="0">
                <a:latin typeface="Pepi" panose="02000503000000020004" pitchFamily="2" charset="77"/>
              </a:rPr>
              <a:t>.</a:t>
            </a:r>
          </a:p>
          <a:p>
            <a:endParaRPr lang="fi-FI" sz="907" dirty="0">
              <a:latin typeface="Pepi" panose="02000503000000020004" pitchFamily="2" charset="77"/>
            </a:endParaRPr>
          </a:p>
          <a:p>
            <a:br>
              <a:rPr lang="fi-FI" sz="544" dirty="0">
                <a:latin typeface="Pepi" panose="02000503000000020004" pitchFamily="2" charset="77"/>
              </a:rPr>
            </a:br>
            <a:r>
              <a:rPr lang="fi-FI" sz="907" dirty="0">
                <a:latin typeface="Pepi" panose="02000503000000020004" pitchFamily="2" charset="77"/>
              </a:rPr>
              <a:t>4.9.-7.11.</a:t>
            </a:r>
          </a:p>
          <a:p>
            <a:endParaRPr lang="fi-FI" sz="1633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8482500" y="1123961"/>
            <a:ext cx="2439965" cy="1246282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527167" y="1212385"/>
            <a:ext cx="2395297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b="1" dirty="0">
                <a:latin typeface="Pepi" panose="02000503000000020004" pitchFamily="2" charset="77"/>
              </a:rPr>
              <a:t>U20 SM-sarja, </a:t>
            </a:r>
            <a:br>
              <a:rPr lang="fi-FI" sz="907" b="1" dirty="0">
                <a:latin typeface="Pepi" panose="02000503000000020004" pitchFamily="2" charset="77"/>
              </a:rPr>
            </a:br>
            <a:r>
              <a:rPr lang="fi-FI" sz="907" b="1" dirty="0">
                <a:latin typeface="Pepi" panose="02000503000000020004" pitchFamily="2" charset="77"/>
              </a:rPr>
              <a:t>pudotuspelit</a:t>
            </a:r>
            <a:endParaRPr lang="fi-FI" sz="907" dirty="0">
              <a:latin typeface="Pepi" panose="02000503000000020004" pitchFamily="2" charset="77"/>
            </a:endParaRPr>
          </a:p>
          <a:p>
            <a:r>
              <a:rPr lang="fi-FI" sz="907" dirty="0">
                <a:latin typeface="Pepi" panose="02000503000000020004" pitchFamily="2" charset="77"/>
              </a:rPr>
              <a:t>puolivälierät, välierät ja loppuottelut paras viidestä. Yksiosainen pronssiottelu.</a:t>
            </a:r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6248859" y="1120769"/>
            <a:ext cx="1682513" cy="1249474"/>
          </a:xfrm>
          <a:prstGeom prst="roundRect">
            <a:avLst>
              <a:gd name="adj" fmla="val 8294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6293526" y="1209194"/>
            <a:ext cx="1499530" cy="1460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b="1" dirty="0">
                <a:latin typeface="Pepi" panose="02000503000000020004" pitchFamily="2" charset="77"/>
              </a:rPr>
              <a:t>U20 SM-sarja</a:t>
            </a:r>
            <a:endParaRPr lang="fi-FI" sz="907" dirty="0">
              <a:latin typeface="Pepi" panose="02000503000000020004" pitchFamily="2" charset="77"/>
            </a:endParaRPr>
          </a:p>
          <a:p>
            <a:r>
              <a:rPr lang="fi-FI" sz="907" dirty="0">
                <a:latin typeface="Pepi" panose="02000503000000020004" pitchFamily="2" charset="77"/>
              </a:rPr>
              <a:t>12 joukkuetta</a:t>
            </a:r>
          </a:p>
          <a:p>
            <a:r>
              <a:rPr lang="fi-FI" sz="907" dirty="0">
                <a:latin typeface="Pepi" panose="02000503000000020004" pitchFamily="2" charset="77"/>
              </a:rPr>
              <a:t>2x sarja +</a:t>
            </a:r>
            <a:r>
              <a:rPr lang="fi-FI" sz="907" dirty="0" err="1">
                <a:latin typeface="Pepi" panose="02000503000000020004" pitchFamily="2" charset="77"/>
              </a:rPr>
              <a:t>vs</a:t>
            </a:r>
            <a:r>
              <a:rPr lang="fi-FI" sz="907" dirty="0">
                <a:latin typeface="Pepi" panose="02000503000000020004" pitchFamily="2" charset="77"/>
              </a:rPr>
              <a:t> 26 ottelua</a:t>
            </a:r>
          </a:p>
          <a:p>
            <a:r>
              <a:rPr lang="fi-FI" sz="907" dirty="0">
                <a:latin typeface="Pepi" panose="02000503000000020004" pitchFamily="2" charset="77"/>
              </a:rPr>
              <a:t>19.11.2021.-5.3.2022</a:t>
            </a:r>
          </a:p>
          <a:p>
            <a:r>
              <a:rPr lang="fi-FI" sz="907" dirty="0">
                <a:latin typeface="Pepi" panose="02000503000000020004" pitchFamily="2" charset="77"/>
              </a:rPr>
              <a:t>8 parasta pudotuspeleihin, </a:t>
            </a:r>
            <a:br>
              <a:rPr lang="fi-FI" sz="907" dirty="0">
                <a:latin typeface="Pepi" panose="02000503000000020004" pitchFamily="2" charset="77"/>
              </a:rPr>
            </a:br>
            <a:r>
              <a:rPr lang="fi-FI" sz="907" dirty="0">
                <a:latin typeface="Pepi" panose="02000503000000020004" pitchFamily="2" charset="77"/>
              </a:rPr>
              <a:t>10 parasta </a:t>
            </a:r>
            <a:r>
              <a:rPr lang="fi-FI" sz="907" dirty="0" err="1">
                <a:latin typeface="Pepi" panose="02000503000000020004" pitchFamily="2" charset="77"/>
              </a:rPr>
              <a:t>yl</a:t>
            </a:r>
            <a:r>
              <a:rPr lang="fi-FI" sz="907" dirty="0">
                <a:latin typeface="Pepi" panose="02000503000000020004" pitchFamily="2" charset="77"/>
              </a:rPr>
              <a:t>. </a:t>
            </a:r>
            <a:r>
              <a:rPr lang="fi-FI" sz="907" dirty="0" err="1">
                <a:latin typeface="Pepi" panose="02000503000000020004" pitchFamily="2" charset="77"/>
              </a:rPr>
              <a:t>alkus</a:t>
            </a:r>
            <a:r>
              <a:rPr lang="fi-FI" sz="907" dirty="0">
                <a:latin typeface="Pepi" panose="02000503000000020004" pitchFamily="2" charset="77"/>
              </a:rPr>
              <a:t>. 22-23</a:t>
            </a:r>
          </a:p>
          <a:p>
            <a:r>
              <a:rPr lang="fi-FI" sz="907" dirty="0">
                <a:latin typeface="Pepi" panose="02000503000000020004" pitchFamily="2" charset="77"/>
              </a:rPr>
              <a:t>11.-12. </a:t>
            </a:r>
            <a:r>
              <a:rPr lang="fi-FI" sz="907" dirty="0" err="1">
                <a:latin typeface="Pepi" panose="02000503000000020004" pitchFamily="2" charset="77"/>
              </a:rPr>
              <a:t>sij</a:t>
            </a:r>
            <a:r>
              <a:rPr lang="fi-FI" sz="907" dirty="0">
                <a:latin typeface="Pepi" panose="02000503000000020004" pitchFamily="2" charset="77"/>
              </a:rPr>
              <a:t>. U20 SM ylempään karsintasarjaan </a:t>
            </a:r>
          </a:p>
          <a:p>
            <a:endParaRPr lang="fi-FI" sz="1633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6248859" y="3820504"/>
            <a:ext cx="1683502" cy="124947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6293526" y="3908928"/>
            <a:ext cx="2055591" cy="1460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b="1" dirty="0">
                <a:latin typeface="Pepi" panose="02000503000000020004" pitchFamily="2" charset="77"/>
              </a:rPr>
              <a:t>U20 Mestis</a:t>
            </a:r>
            <a:endParaRPr lang="fi-FI" sz="907" dirty="0">
              <a:latin typeface="Pepi" panose="02000503000000020004" pitchFamily="2" charset="77"/>
            </a:endParaRPr>
          </a:p>
          <a:p>
            <a:r>
              <a:rPr lang="fi-FI" sz="907" dirty="0">
                <a:latin typeface="Pepi" panose="02000503000000020004" pitchFamily="2" charset="77"/>
              </a:rPr>
              <a:t>13 joukkuetta</a:t>
            </a:r>
          </a:p>
          <a:p>
            <a:r>
              <a:rPr lang="fi-FI" sz="907" dirty="0">
                <a:latin typeface="Pepi" panose="02000503000000020004" pitchFamily="2" charset="77"/>
              </a:rPr>
              <a:t>24 ottelua</a:t>
            </a:r>
          </a:p>
          <a:p>
            <a:r>
              <a:rPr lang="fi-FI" sz="907" dirty="0">
                <a:latin typeface="Pepi" panose="02000503000000020004" pitchFamily="2" charset="77"/>
              </a:rPr>
              <a:t>19.11.2021 .- 5.3.2022</a:t>
            </a:r>
          </a:p>
          <a:p>
            <a:r>
              <a:rPr lang="fi-FI" sz="907" dirty="0">
                <a:latin typeface="Pepi" panose="02000503000000020004" pitchFamily="2" charset="77"/>
              </a:rPr>
              <a:t>Mitalit kolmelle parhaalle</a:t>
            </a:r>
          </a:p>
          <a:p>
            <a:r>
              <a:rPr lang="fi-FI" sz="907" dirty="0">
                <a:latin typeface="Pepi" panose="02000503000000020004" pitchFamily="2" charset="77"/>
              </a:rPr>
              <a:t>2 parasta SM-karsintaan</a:t>
            </a:r>
          </a:p>
          <a:p>
            <a:r>
              <a:rPr lang="fi-FI" sz="907" dirty="0">
                <a:latin typeface="Pepi" panose="02000503000000020004" pitchFamily="2" charset="77"/>
              </a:rPr>
              <a:t>3.-10 </a:t>
            </a:r>
            <a:r>
              <a:rPr lang="fi-FI" sz="907" dirty="0" err="1">
                <a:latin typeface="Pepi" panose="02000503000000020004" pitchFamily="2" charset="77"/>
              </a:rPr>
              <a:t>sij</a:t>
            </a:r>
            <a:r>
              <a:rPr lang="fi-FI" sz="907" dirty="0">
                <a:latin typeface="Pepi" panose="02000503000000020004" pitchFamily="2" charset="77"/>
              </a:rPr>
              <a:t>. Mestiksen </a:t>
            </a:r>
          </a:p>
          <a:p>
            <a:r>
              <a:rPr lang="fi-FI" sz="907" dirty="0">
                <a:latin typeface="Pepi" panose="02000503000000020004" pitchFamily="2" charset="77"/>
              </a:rPr>
              <a:t>alkusarjaan 22-23</a:t>
            </a:r>
          </a:p>
          <a:p>
            <a:endParaRPr lang="fi-FI" sz="1633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8044525" y="1450511"/>
            <a:ext cx="304592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>
            <a:off x="3625408" y="4608423"/>
            <a:ext cx="2471312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3625408" y="1450512"/>
            <a:ext cx="2471312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3711187" y="1202727"/>
            <a:ext cx="1682514" cy="62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dirty="0">
                <a:latin typeface="Pepi" panose="02000503000000020004" pitchFamily="2" charset="77"/>
              </a:rPr>
              <a:t>12 jatkosarjaan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3722404" y="4368164"/>
            <a:ext cx="2011417" cy="48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dirty="0">
                <a:latin typeface="Pepi" panose="02000503000000020004" pitchFamily="2" charset="77"/>
              </a:rPr>
              <a:t>13 j.</a:t>
            </a:r>
          </a:p>
          <a:p>
            <a:endParaRPr lang="fi-FI" sz="1633" dirty="0"/>
          </a:p>
        </p:txBody>
      </p:sp>
      <p:cxnSp>
        <p:nvCxnSpPr>
          <p:cNvPr id="43" name="Kulmayhdysviiva 42">
            <a:extLst>
              <a:ext uri="{FF2B5EF4-FFF2-40B4-BE49-F238E27FC236}">
                <a16:creationId xmlns:a16="http://schemas.microsoft.com/office/drawing/2014/main" id="{D72B1D37-6A78-5746-BC05-1F55F2C18A18}"/>
              </a:ext>
            </a:extLst>
          </p:cNvPr>
          <p:cNvCxnSpPr>
            <a:cxnSpLocks/>
          </p:cNvCxnSpPr>
          <p:nvPr/>
        </p:nvCxnSpPr>
        <p:spPr>
          <a:xfrm flipV="1">
            <a:off x="3617714" y="3119739"/>
            <a:ext cx="2454554" cy="1068634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kstiruutu 45">
            <a:extLst>
              <a:ext uri="{FF2B5EF4-FFF2-40B4-BE49-F238E27FC236}">
                <a16:creationId xmlns:a16="http://schemas.microsoft.com/office/drawing/2014/main" id="{4EAA1521-A52D-A34C-8057-DAC5A2B15C0A}"/>
              </a:ext>
            </a:extLst>
          </p:cNvPr>
          <p:cNvSpPr txBox="1"/>
          <p:nvPr/>
        </p:nvSpPr>
        <p:spPr>
          <a:xfrm>
            <a:off x="3720514" y="3824030"/>
            <a:ext cx="1499530" cy="48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dirty="0">
                <a:latin typeface="Pepi" panose="02000503000000020004" pitchFamily="2" charset="77"/>
              </a:rPr>
              <a:t>4 parasta</a:t>
            </a:r>
          </a:p>
          <a:p>
            <a:endParaRPr lang="fi-FI" sz="1633" dirty="0"/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FECDD061-DD46-AB43-866B-138689C1D299}"/>
              </a:ext>
            </a:extLst>
          </p:cNvPr>
          <p:cNvSpPr txBox="1"/>
          <p:nvPr/>
        </p:nvSpPr>
        <p:spPr>
          <a:xfrm>
            <a:off x="7977028" y="1212385"/>
            <a:ext cx="434669" cy="62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>
                <a:latin typeface="Pepi" panose="02000503000000020004" pitchFamily="2" charset="77"/>
              </a:rPr>
              <a:t>8 </a:t>
            </a:r>
            <a:r>
              <a:rPr lang="fi-FI" sz="907" dirty="0">
                <a:latin typeface="Pepi" panose="02000503000000020004" pitchFamily="2" charset="77"/>
              </a:rPr>
              <a:t>j.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sp>
        <p:nvSpPr>
          <p:cNvPr id="33" name="Pyöristetty suorakulmio 82">
            <a:extLst>
              <a:ext uri="{FF2B5EF4-FFF2-40B4-BE49-F238E27FC236}">
                <a16:creationId xmlns:a16="http://schemas.microsoft.com/office/drawing/2014/main" id="{51FEE0FB-3583-4857-8BE3-A0C6C9B090B2}"/>
              </a:ext>
            </a:extLst>
          </p:cNvPr>
          <p:cNvSpPr/>
          <p:nvPr/>
        </p:nvSpPr>
        <p:spPr>
          <a:xfrm>
            <a:off x="6248859" y="2470636"/>
            <a:ext cx="1683502" cy="124947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A3D153E4-0599-4653-9A01-3AEC441CE5EB}"/>
              </a:ext>
            </a:extLst>
          </p:cNvPr>
          <p:cNvSpPr txBox="1"/>
          <p:nvPr/>
        </p:nvSpPr>
        <p:spPr>
          <a:xfrm>
            <a:off x="6271474" y="2509033"/>
            <a:ext cx="1641361" cy="1460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b="1" dirty="0">
                <a:latin typeface="Pepi" panose="02000503000000020004" pitchFamily="2" charset="77"/>
              </a:rPr>
              <a:t>U20 SM-alempi jatkosarja</a:t>
            </a:r>
            <a:endParaRPr lang="fi-FI" sz="907" dirty="0">
              <a:latin typeface="Pepi" panose="02000503000000020004" pitchFamily="2" charset="77"/>
            </a:endParaRPr>
          </a:p>
          <a:p>
            <a:r>
              <a:rPr lang="fi-FI" sz="907" dirty="0">
                <a:latin typeface="Pepi" panose="02000503000000020004" pitchFamily="2" charset="77"/>
              </a:rPr>
              <a:t>12 joukkuetta</a:t>
            </a:r>
          </a:p>
          <a:p>
            <a:r>
              <a:rPr lang="fi-FI" sz="907" dirty="0">
                <a:latin typeface="Pepi" panose="02000503000000020004" pitchFamily="2" charset="77"/>
              </a:rPr>
              <a:t>2x sarja + vs.</a:t>
            </a:r>
          </a:p>
          <a:p>
            <a:r>
              <a:rPr lang="fi-FI" sz="907" dirty="0">
                <a:latin typeface="Pepi" panose="02000503000000020004" pitchFamily="2" charset="77"/>
              </a:rPr>
              <a:t>n. 26 ottelua</a:t>
            </a:r>
          </a:p>
          <a:p>
            <a:r>
              <a:rPr lang="fi-FI" sz="907" dirty="0">
                <a:latin typeface="Pepi" panose="02000503000000020004" pitchFamily="2" charset="77"/>
              </a:rPr>
              <a:t>19.11.2021.-5.3.2022</a:t>
            </a:r>
          </a:p>
          <a:p>
            <a:r>
              <a:rPr lang="fi-FI" sz="907" dirty="0">
                <a:latin typeface="Pepi" panose="02000503000000020004" pitchFamily="2" charset="77"/>
              </a:rPr>
              <a:t>4 parasta </a:t>
            </a:r>
            <a:r>
              <a:rPr lang="fi-FI" sz="907" dirty="0" err="1">
                <a:latin typeface="Pepi" panose="02000503000000020004" pitchFamily="2" charset="77"/>
              </a:rPr>
              <a:t>yl</a:t>
            </a:r>
            <a:r>
              <a:rPr lang="fi-FI" sz="907" dirty="0">
                <a:latin typeface="Pepi" panose="02000503000000020004" pitchFamily="2" charset="77"/>
              </a:rPr>
              <a:t>. karsintasarjaan,</a:t>
            </a:r>
          </a:p>
          <a:p>
            <a:r>
              <a:rPr lang="fi-FI" sz="907" dirty="0">
                <a:latin typeface="Pepi" panose="02000503000000020004" pitchFamily="2" charset="77"/>
              </a:rPr>
              <a:t>2 viimeistä ei liiga/KHL seuraa al. karsintasarjaan</a:t>
            </a:r>
          </a:p>
          <a:p>
            <a:endParaRPr lang="fi-FI" sz="1633" dirty="0"/>
          </a:p>
        </p:txBody>
      </p:sp>
      <p:cxnSp>
        <p:nvCxnSpPr>
          <p:cNvPr id="35" name="Suora nuoliyhdysviiva 34">
            <a:extLst>
              <a:ext uri="{FF2B5EF4-FFF2-40B4-BE49-F238E27FC236}">
                <a16:creationId xmlns:a16="http://schemas.microsoft.com/office/drawing/2014/main" id="{E625652F-4252-4350-96BC-25BA7DD34111}"/>
              </a:ext>
            </a:extLst>
          </p:cNvPr>
          <p:cNvCxnSpPr>
            <a:cxnSpLocks/>
          </p:cNvCxnSpPr>
          <p:nvPr/>
        </p:nvCxnSpPr>
        <p:spPr>
          <a:xfrm flipV="1">
            <a:off x="8038962" y="2653948"/>
            <a:ext cx="379346" cy="25368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kstiruutu 35">
            <a:extLst>
              <a:ext uri="{FF2B5EF4-FFF2-40B4-BE49-F238E27FC236}">
                <a16:creationId xmlns:a16="http://schemas.microsoft.com/office/drawing/2014/main" id="{C03FE7A2-0260-4696-A8B6-EEFE84664AC2}"/>
              </a:ext>
            </a:extLst>
          </p:cNvPr>
          <p:cNvSpPr txBox="1"/>
          <p:nvPr/>
        </p:nvSpPr>
        <p:spPr>
          <a:xfrm>
            <a:off x="7958000" y="2570011"/>
            <a:ext cx="434669" cy="62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dirty="0">
                <a:latin typeface="Pepi" panose="02000503000000020004" pitchFamily="2" charset="77"/>
              </a:rPr>
              <a:t>4 j.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6586C577-4855-4BE0-9209-423225F11919}"/>
              </a:ext>
            </a:extLst>
          </p:cNvPr>
          <p:cNvSpPr txBox="1"/>
          <p:nvPr/>
        </p:nvSpPr>
        <p:spPr>
          <a:xfrm>
            <a:off x="3709115" y="2496254"/>
            <a:ext cx="1682514" cy="62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dirty="0">
                <a:latin typeface="Pepi" panose="02000503000000020004" pitchFamily="2" charset="77"/>
              </a:rPr>
              <a:t>8 jatkosarjaan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cxnSp>
        <p:nvCxnSpPr>
          <p:cNvPr id="30" name="Suora nuoliyhdysviiva 29">
            <a:extLst>
              <a:ext uri="{FF2B5EF4-FFF2-40B4-BE49-F238E27FC236}">
                <a16:creationId xmlns:a16="http://schemas.microsoft.com/office/drawing/2014/main" id="{C335B926-57D5-4CC2-B987-47A710FC0F07}"/>
              </a:ext>
            </a:extLst>
          </p:cNvPr>
          <p:cNvCxnSpPr>
            <a:cxnSpLocks/>
          </p:cNvCxnSpPr>
          <p:nvPr/>
        </p:nvCxnSpPr>
        <p:spPr>
          <a:xfrm>
            <a:off x="3624688" y="2747465"/>
            <a:ext cx="2471312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yöristetty suorakulmio 74">
            <a:extLst>
              <a:ext uri="{FF2B5EF4-FFF2-40B4-BE49-F238E27FC236}">
                <a16:creationId xmlns:a16="http://schemas.microsoft.com/office/drawing/2014/main" id="{DB3166E1-B7EE-42BC-80B8-EF678DD0F368}"/>
              </a:ext>
            </a:extLst>
          </p:cNvPr>
          <p:cNvSpPr/>
          <p:nvPr/>
        </p:nvSpPr>
        <p:spPr>
          <a:xfrm>
            <a:off x="8490459" y="3235981"/>
            <a:ext cx="2432005" cy="1010521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41B79DCE-61AD-42EF-B560-13319CC7D427}"/>
              </a:ext>
            </a:extLst>
          </p:cNvPr>
          <p:cNvSpPr txBox="1"/>
          <p:nvPr/>
        </p:nvSpPr>
        <p:spPr>
          <a:xfrm>
            <a:off x="8569260" y="3213055"/>
            <a:ext cx="2447194" cy="1348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fi-FI" sz="907" b="1" dirty="0">
                <a:latin typeface="Pepi" panose="02000503000000020004" pitchFamily="2" charset="77"/>
              </a:rPr>
            </a:br>
            <a:r>
              <a:rPr lang="fi-FI" sz="907" b="1" dirty="0">
                <a:latin typeface="Pepi" panose="02000503000000020004" pitchFamily="2" charset="77"/>
              </a:rPr>
              <a:t>U20 SM-karsintasarja, alempi</a:t>
            </a:r>
          </a:p>
          <a:p>
            <a:r>
              <a:rPr lang="fi-FI" sz="907" dirty="0">
                <a:latin typeface="Pepi" panose="02000503000000020004" pitchFamily="2" charset="77"/>
              </a:rPr>
              <a:t>U20 SM alemman jatkosarjan 2 viim. (ei liiga/KHL seuraa) ja 2 U20 Mestiksen parasta </a:t>
            </a:r>
          </a:p>
          <a:p>
            <a:r>
              <a:rPr lang="fi-FI" sz="907" dirty="0">
                <a:latin typeface="Pepi" panose="02000503000000020004" pitchFamily="2" charset="77"/>
              </a:rPr>
              <a:t>4 joukkueen 2x karsintasarja jonka 2 parasta U20 SM-alempaan alkusarjaan 22-23, 2 viim. Mestiksen alkusarjaan</a:t>
            </a:r>
          </a:p>
          <a:p>
            <a:br>
              <a:rPr lang="fi-FI" sz="907" b="1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387AF8E0-9525-4847-B42E-EF04D3D7AF12}"/>
              </a:ext>
            </a:extLst>
          </p:cNvPr>
          <p:cNvSpPr txBox="1"/>
          <p:nvPr/>
        </p:nvSpPr>
        <p:spPr>
          <a:xfrm>
            <a:off x="8022192" y="3286129"/>
            <a:ext cx="767399" cy="62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dirty="0">
                <a:latin typeface="Pepi" panose="02000503000000020004" pitchFamily="2" charset="77"/>
              </a:rPr>
              <a:t>2 j.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cxnSp>
        <p:nvCxnSpPr>
          <p:cNvPr id="40" name="Suora nuoliyhdysviiva 39">
            <a:extLst>
              <a:ext uri="{FF2B5EF4-FFF2-40B4-BE49-F238E27FC236}">
                <a16:creationId xmlns:a16="http://schemas.microsoft.com/office/drawing/2014/main" id="{DFCD581C-8EE5-4432-A835-368128FBE4F8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8038961" y="3176259"/>
            <a:ext cx="366931" cy="10987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nuoliyhdysviiva 40">
            <a:extLst>
              <a:ext uri="{FF2B5EF4-FFF2-40B4-BE49-F238E27FC236}">
                <a16:creationId xmlns:a16="http://schemas.microsoft.com/office/drawing/2014/main" id="{FF97369A-EA25-46B3-A8BB-1A94F9607F82}"/>
              </a:ext>
            </a:extLst>
          </p:cNvPr>
          <p:cNvCxnSpPr>
            <a:cxnSpLocks/>
          </p:cNvCxnSpPr>
          <p:nvPr/>
        </p:nvCxnSpPr>
        <p:spPr>
          <a:xfrm flipV="1">
            <a:off x="8036213" y="3654056"/>
            <a:ext cx="375484" cy="306866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kstiruutu 41">
            <a:extLst>
              <a:ext uri="{FF2B5EF4-FFF2-40B4-BE49-F238E27FC236}">
                <a16:creationId xmlns:a16="http://schemas.microsoft.com/office/drawing/2014/main" id="{687FAA08-5282-4F24-A958-1A7F1B68ED78}"/>
              </a:ext>
            </a:extLst>
          </p:cNvPr>
          <p:cNvSpPr txBox="1"/>
          <p:nvPr/>
        </p:nvSpPr>
        <p:spPr>
          <a:xfrm>
            <a:off x="8026227" y="3557586"/>
            <a:ext cx="434669" cy="62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dirty="0">
                <a:latin typeface="Pepi" panose="02000503000000020004" pitchFamily="2" charset="77"/>
              </a:rPr>
              <a:t>2 j.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sp>
        <p:nvSpPr>
          <p:cNvPr id="44" name="Pyöristetty suorakulmio 74">
            <a:extLst>
              <a:ext uri="{FF2B5EF4-FFF2-40B4-BE49-F238E27FC236}">
                <a16:creationId xmlns:a16="http://schemas.microsoft.com/office/drawing/2014/main" id="{B7A9D1AD-E39B-4AEF-B0F2-FA38E06BFDC7}"/>
              </a:ext>
            </a:extLst>
          </p:cNvPr>
          <p:cNvSpPr/>
          <p:nvPr/>
        </p:nvSpPr>
        <p:spPr>
          <a:xfrm>
            <a:off x="8496862" y="2439139"/>
            <a:ext cx="2432005" cy="752839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000" b="1" dirty="0">
              <a:solidFill>
                <a:schemeClr val="tx1"/>
              </a:solidFill>
              <a:latin typeface="Pepi" panose="02000503000000020004" pitchFamily="2" charset="77"/>
            </a:endParaRPr>
          </a:p>
          <a:p>
            <a:r>
              <a:rPr lang="fi-FI" sz="910" b="1" dirty="0">
                <a:solidFill>
                  <a:schemeClr val="tx1"/>
                </a:solidFill>
                <a:latin typeface="Pepi" panose="02000503000000020004" pitchFamily="2" charset="77"/>
              </a:rPr>
              <a:t>U20 SM-karsintasarja, ylempi</a:t>
            </a:r>
          </a:p>
          <a:p>
            <a:r>
              <a:rPr lang="fi-FI" sz="910" dirty="0">
                <a:solidFill>
                  <a:schemeClr val="tx1"/>
                </a:solidFill>
                <a:latin typeface="Pepi" panose="02000503000000020004" pitchFamily="2" charset="77"/>
              </a:rPr>
              <a:t>U20 SM ylemmän jatkosarjan 2 viim. ja 4 U20 SM al. Parasta</a:t>
            </a:r>
          </a:p>
          <a:p>
            <a:r>
              <a:rPr lang="fi-FI" sz="910" dirty="0">
                <a:solidFill>
                  <a:schemeClr val="tx1"/>
                </a:solidFill>
                <a:latin typeface="Pepi" panose="02000503000000020004" pitchFamily="2" charset="77"/>
              </a:rPr>
              <a:t>6 joukkueen 2x karsintasarja jonka 2 parasta U20 SM-ylempään alkusarjaan 22-23</a:t>
            </a:r>
          </a:p>
          <a:p>
            <a:endParaRPr lang="fi-FI" sz="910" dirty="0">
              <a:solidFill>
                <a:schemeClr val="tx1"/>
              </a:solidFill>
              <a:latin typeface="Pepi" panose="02000503000000020004"/>
            </a:endParaRPr>
          </a:p>
        </p:txBody>
      </p:sp>
      <p:cxnSp>
        <p:nvCxnSpPr>
          <p:cNvPr id="45" name="Suora nuoliyhdysviiva 44">
            <a:extLst>
              <a:ext uri="{FF2B5EF4-FFF2-40B4-BE49-F238E27FC236}">
                <a16:creationId xmlns:a16="http://schemas.microsoft.com/office/drawing/2014/main" id="{6FFCF6E8-B4AB-4A61-909B-ACCF89DFCE70}"/>
              </a:ext>
            </a:extLst>
          </p:cNvPr>
          <p:cNvCxnSpPr>
            <a:cxnSpLocks/>
          </p:cNvCxnSpPr>
          <p:nvPr/>
        </p:nvCxnSpPr>
        <p:spPr>
          <a:xfrm>
            <a:off x="7984651" y="2177254"/>
            <a:ext cx="408018" cy="311966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4116D7FF-D9C1-4A3A-A1E2-6CC877FABFF8}"/>
              </a:ext>
            </a:extLst>
          </p:cNvPr>
          <p:cNvSpPr txBox="1"/>
          <p:nvPr/>
        </p:nvSpPr>
        <p:spPr>
          <a:xfrm>
            <a:off x="7976104" y="1999912"/>
            <a:ext cx="434669" cy="62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7" dirty="0">
                <a:latin typeface="Pepi" panose="02000503000000020004" pitchFamily="2" charset="77"/>
              </a:rPr>
              <a:t>2 j.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</p:spTree>
    <p:extLst>
      <p:ext uri="{BB962C8B-B14F-4D97-AF65-F5344CB8AC3E}">
        <p14:creationId xmlns:p14="http://schemas.microsoft.com/office/powerpoint/2010/main" val="3742782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249</Words>
  <Application>Microsoft Office PowerPoint</Application>
  <PresentationFormat>Laajakuva</PresentationFormat>
  <Paragraphs>52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Pepi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Antila Pirkka</dc:creator>
  <cp:lastModifiedBy>Antila Pirkka</cp:lastModifiedBy>
  <cp:revision>4</cp:revision>
  <dcterms:created xsi:type="dcterms:W3CDTF">2021-05-26T08:51:53Z</dcterms:created>
  <dcterms:modified xsi:type="dcterms:W3CDTF">2021-06-11T11:21:47Z</dcterms:modified>
</cp:coreProperties>
</file>