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sldIdLst>
    <p:sldId id="256" r:id="rId5"/>
    <p:sldId id="263" r:id="rId6"/>
    <p:sldId id="257" r:id="rId7"/>
    <p:sldId id="258" r:id="rId8"/>
    <p:sldId id="259" r:id="rId9"/>
    <p:sldId id="260" r:id="rId10"/>
    <p:sldId id="261" r:id="rId11"/>
    <p:sldId id="262" r:id="rId12"/>
  </p:sldIdLst>
  <p:sldSz cx="10691813" cy="75596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3368" userDrawn="1">
          <p15:clr>
            <a:srgbClr val="A4A3A4"/>
          </p15:clr>
        </p15:guide>
        <p15:guide id="3" orient="horz" pos="238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2E6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4" d="100"/>
          <a:sy n="74" d="100"/>
        </p:scale>
        <p:origin x="1358" y="43"/>
      </p:cViewPr>
      <p:guideLst>
        <p:guide pos="3368"/>
        <p:guide orient="horz" pos="238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729016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Kuva 7" descr="Kuva, joka sisältää kohteen merkki, ruoka&#10;&#10;Kuvaus luotu automaattisesti">
            <a:extLst>
              <a:ext uri="{FF2B5EF4-FFF2-40B4-BE49-F238E27FC236}">
                <a16:creationId xmlns:a16="http://schemas.microsoft.com/office/drawing/2014/main" id="{C3BAED54-1819-1344-B115-4B3BEF987D47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493134" y="284566"/>
            <a:ext cx="918686" cy="7183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09345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1007943" rtl="0" eaLnBrk="1" latinLnBrk="0" hangingPunct="1">
        <a:lnSpc>
          <a:spcPct val="90000"/>
        </a:lnSpc>
        <a:spcBef>
          <a:spcPct val="0"/>
        </a:spcBef>
        <a:buNone/>
        <a:defRPr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986" indent="-251986" algn="l" defTabSz="1007943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086" kern="1200">
          <a:solidFill>
            <a:schemeClr val="tx1"/>
          </a:solidFill>
          <a:latin typeface="+mn-lt"/>
          <a:ea typeface="+mn-ea"/>
          <a:cs typeface="+mn-cs"/>
        </a:defRPr>
      </a:lvl1pPr>
      <a:lvl2pPr marL="75595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kstiruutu 13">
            <a:extLst>
              <a:ext uri="{FF2B5EF4-FFF2-40B4-BE49-F238E27FC236}">
                <a16:creationId xmlns:a16="http://schemas.microsoft.com/office/drawing/2014/main" id="{0861A6D6-6DE4-2B4C-B272-6F28F6105F69}"/>
              </a:ext>
            </a:extLst>
          </p:cNvPr>
          <p:cNvSpPr txBox="1"/>
          <p:nvPr/>
        </p:nvSpPr>
        <p:spPr>
          <a:xfrm>
            <a:off x="653614" y="1158607"/>
            <a:ext cx="881149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3200" b="1">
                <a:solidFill>
                  <a:srgbClr val="002E6D"/>
                </a:solidFill>
                <a:latin typeface="Pepi" panose="02000503000000020004" pitchFamily="2" charset="77"/>
              </a:rPr>
              <a:t>U15-U22 poikien sarjat kaudella 2022-2023</a:t>
            </a:r>
          </a:p>
        </p:txBody>
      </p:sp>
      <p:sp>
        <p:nvSpPr>
          <p:cNvPr id="17" name="Tekstiruutu 16">
            <a:extLst>
              <a:ext uri="{FF2B5EF4-FFF2-40B4-BE49-F238E27FC236}">
                <a16:creationId xmlns:a16="http://schemas.microsoft.com/office/drawing/2014/main" id="{B06AB7CA-940D-0F40-84E3-B06C07FC7ACF}"/>
              </a:ext>
            </a:extLst>
          </p:cNvPr>
          <p:cNvSpPr txBox="1"/>
          <p:nvPr/>
        </p:nvSpPr>
        <p:spPr>
          <a:xfrm>
            <a:off x="662542" y="4044060"/>
            <a:ext cx="881149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3200" b="1">
                <a:solidFill>
                  <a:srgbClr val="002E6D"/>
                </a:solidFill>
                <a:latin typeface="Pepi" panose="02000503000000020004" pitchFamily="2" charset="77"/>
              </a:rPr>
              <a:t>Tyttöjen sarjat kaudella 2022-2023        </a:t>
            </a:r>
          </a:p>
        </p:txBody>
      </p:sp>
      <p:sp>
        <p:nvSpPr>
          <p:cNvPr id="18" name="Pyöristetty suorakulmio 17">
            <a:extLst>
              <a:ext uri="{FF2B5EF4-FFF2-40B4-BE49-F238E27FC236}">
                <a16:creationId xmlns:a16="http://schemas.microsoft.com/office/drawing/2014/main" id="{BF560C53-50B6-DA42-89F1-143CE86537D6}"/>
              </a:ext>
            </a:extLst>
          </p:cNvPr>
          <p:cNvSpPr/>
          <p:nvPr/>
        </p:nvSpPr>
        <p:spPr>
          <a:xfrm>
            <a:off x="856210" y="2036618"/>
            <a:ext cx="1022466" cy="432262"/>
          </a:xfrm>
          <a:prstGeom prst="roundRect">
            <a:avLst/>
          </a:prstGeom>
          <a:solidFill>
            <a:srgbClr val="002E6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9" name="Tekstiruutu 18">
            <a:extLst>
              <a:ext uri="{FF2B5EF4-FFF2-40B4-BE49-F238E27FC236}">
                <a16:creationId xmlns:a16="http://schemas.microsoft.com/office/drawing/2014/main" id="{B2A9FE71-5825-F549-A53F-E6FE8A38B439}"/>
              </a:ext>
            </a:extLst>
          </p:cNvPr>
          <p:cNvSpPr txBox="1"/>
          <p:nvPr/>
        </p:nvSpPr>
        <p:spPr>
          <a:xfrm>
            <a:off x="875753" y="2028305"/>
            <a:ext cx="98337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2400" b="1">
                <a:solidFill>
                  <a:schemeClr val="bg1"/>
                </a:solidFill>
                <a:latin typeface="Pepi" panose="02000503000000020004" pitchFamily="2" charset="77"/>
              </a:rPr>
              <a:t>2007</a:t>
            </a:r>
          </a:p>
        </p:txBody>
      </p:sp>
      <p:sp>
        <p:nvSpPr>
          <p:cNvPr id="20" name="Pyöristetty suorakulmio 19">
            <a:extLst>
              <a:ext uri="{FF2B5EF4-FFF2-40B4-BE49-F238E27FC236}">
                <a16:creationId xmlns:a16="http://schemas.microsoft.com/office/drawing/2014/main" id="{7006D3A3-9A6A-D849-A50D-C0C5D718BC8B}"/>
              </a:ext>
            </a:extLst>
          </p:cNvPr>
          <p:cNvSpPr/>
          <p:nvPr/>
        </p:nvSpPr>
        <p:spPr>
          <a:xfrm>
            <a:off x="746774" y="1928274"/>
            <a:ext cx="1208282" cy="1744630"/>
          </a:xfrm>
          <a:prstGeom prst="roundRect">
            <a:avLst>
              <a:gd name="adj" fmla="val 9701"/>
            </a:avLst>
          </a:prstGeom>
          <a:noFill/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4" name="Tekstiruutu 23">
            <a:extLst>
              <a:ext uri="{FF2B5EF4-FFF2-40B4-BE49-F238E27FC236}">
                <a16:creationId xmlns:a16="http://schemas.microsoft.com/office/drawing/2014/main" id="{BC53418B-387C-A242-A136-430D1B7C0850}"/>
              </a:ext>
            </a:extLst>
          </p:cNvPr>
          <p:cNvSpPr txBox="1"/>
          <p:nvPr/>
        </p:nvSpPr>
        <p:spPr>
          <a:xfrm>
            <a:off x="772872" y="2496935"/>
            <a:ext cx="1156086" cy="13952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000"/>
              </a:lnSpc>
            </a:pPr>
            <a:r>
              <a:rPr lang="fi-FI" sz="1400" b="1">
                <a:solidFill>
                  <a:srgbClr val="002E6D"/>
                </a:solidFill>
                <a:latin typeface="Pepi" panose="02000503000000020004" pitchFamily="2" charset="77"/>
              </a:rPr>
              <a:t>U16 SM</a:t>
            </a:r>
          </a:p>
          <a:p>
            <a:pPr>
              <a:lnSpc>
                <a:spcPts val="2000"/>
              </a:lnSpc>
            </a:pPr>
            <a:r>
              <a:rPr lang="fi-FI" sz="1400" b="1">
                <a:solidFill>
                  <a:srgbClr val="002E6D"/>
                </a:solidFill>
                <a:latin typeface="Pepi" panose="02000503000000020004" pitchFamily="2" charset="77"/>
              </a:rPr>
              <a:t>U16 Mestis</a:t>
            </a:r>
          </a:p>
          <a:p>
            <a:pPr>
              <a:lnSpc>
                <a:spcPts val="2000"/>
              </a:lnSpc>
            </a:pPr>
            <a:r>
              <a:rPr lang="fi-FI" sz="1400" b="1">
                <a:solidFill>
                  <a:srgbClr val="002E6D"/>
                </a:solidFill>
                <a:latin typeface="Pepi" panose="02000503000000020004" pitchFamily="2" charset="77"/>
              </a:rPr>
              <a:t>U17 ylempi</a:t>
            </a:r>
          </a:p>
          <a:p>
            <a:pPr>
              <a:lnSpc>
                <a:spcPts val="2000"/>
              </a:lnSpc>
            </a:pPr>
            <a:r>
              <a:rPr lang="fi-FI" sz="1400" b="1">
                <a:solidFill>
                  <a:srgbClr val="002E6D"/>
                </a:solidFill>
                <a:latin typeface="Pepi" panose="02000503000000020004" pitchFamily="2" charset="77"/>
              </a:rPr>
              <a:t>U17 alempi</a:t>
            </a:r>
          </a:p>
          <a:p>
            <a:endParaRPr lang="fi-FI"/>
          </a:p>
        </p:txBody>
      </p:sp>
      <p:sp>
        <p:nvSpPr>
          <p:cNvPr id="28" name="Pyöristetty suorakulmio 27">
            <a:extLst>
              <a:ext uri="{FF2B5EF4-FFF2-40B4-BE49-F238E27FC236}">
                <a16:creationId xmlns:a16="http://schemas.microsoft.com/office/drawing/2014/main" id="{EC50898F-AAA5-0447-AB71-CF444219878A}"/>
              </a:ext>
            </a:extLst>
          </p:cNvPr>
          <p:cNvSpPr/>
          <p:nvPr/>
        </p:nvSpPr>
        <p:spPr>
          <a:xfrm>
            <a:off x="2214494" y="2036618"/>
            <a:ext cx="1022466" cy="432262"/>
          </a:xfrm>
          <a:prstGeom prst="roundRect">
            <a:avLst/>
          </a:prstGeom>
          <a:solidFill>
            <a:srgbClr val="002E6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9" name="Tekstiruutu 28">
            <a:extLst>
              <a:ext uri="{FF2B5EF4-FFF2-40B4-BE49-F238E27FC236}">
                <a16:creationId xmlns:a16="http://schemas.microsoft.com/office/drawing/2014/main" id="{8833263F-6860-C14D-8BE3-EAEA6CAB09C3}"/>
              </a:ext>
            </a:extLst>
          </p:cNvPr>
          <p:cNvSpPr txBox="1"/>
          <p:nvPr/>
        </p:nvSpPr>
        <p:spPr>
          <a:xfrm>
            <a:off x="2234037" y="2028305"/>
            <a:ext cx="98337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2400" b="1">
                <a:solidFill>
                  <a:schemeClr val="bg1"/>
                </a:solidFill>
                <a:latin typeface="Pepi" panose="02000503000000020004" pitchFamily="2" charset="77"/>
              </a:rPr>
              <a:t>2006</a:t>
            </a:r>
          </a:p>
        </p:txBody>
      </p:sp>
      <p:sp>
        <p:nvSpPr>
          <p:cNvPr id="30" name="Pyöristetty suorakulmio 29">
            <a:extLst>
              <a:ext uri="{FF2B5EF4-FFF2-40B4-BE49-F238E27FC236}">
                <a16:creationId xmlns:a16="http://schemas.microsoft.com/office/drawing/2014/main" id="{E1054751-09F4-F540-AF34-55FB93D9C770}"/>
              </a:ext>
            </a:extLst>
          </p:cNvPr>
          <p:cNvSpPr/>
          <p:nvPr/>
        </p:nvSpPr>
        <p:spPr>
          <a:xfrm>
            <a:off x="2105058" y="1928274"/>
            <a:ext cx="1208282" cy="1744630"/>
          </a:xfrm>
          <a:prstGeom prst="roundRect">
            <a:avLst>
              <a:gd name="adj" fmla="val 9701"/>
            </a:avLst>
          </a:prstGeom>
          <a:noFill/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1" name="Tekstiruutu 30">
            <a:extLst>
              <a:ext uri="{FF2B5EF4-FFF2-40B4-BE49-F238E27FC236}">
                <a16:creationId xmlns:a16="http://schemas.microsoft.com/office/drawing/2014/main" id="{550581BB-3EF0-6D47-909E-1030EB9CD5F1}"/>
              </a:ext>
            </a:extLst>
          </p:cNvPr>
          <p:cNvSpPr txBox="1"/>
          <p:nvPr/>
        </p:nvSpPr>
        <p:spPr>
          <a:xfrm>
            <a:off x="2131156" y="2496935"/>
            <a:ext cx="1156086" cy="13952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000"/>
              </a:lnSpc>
            </a:pPr>
            <a:r>
              <a:rPr lang="fi-FI" sz="1400" b="1">
                <a:solidFill>
                  <a:srgbClr val="002E6D"/>
                </a:solidFill>
                <a:latin typeface="Pepi" panose="02000503000000020004" pitchFamily="2" charset="77"/>
              </a:rPr>
              <a:t>U18 SM</a:t>
            </a:r>
          </a:p>
          <a:p>
            <a:pPr>
              <a:lnSpc>
                <a:spcPts val="2000"/>
              </a:lnSpc>
            </a:pPr>
            <a:r>
              <a:rPr lang="fi-FI" sz="1400" b="1">
                <a:solidFill>
                  <a:srgbClr val="002E6D"/>
                </a:solidFill>
                <a:latin typeface="Pepi" panose="02000503000000020004" pitchFamily="2" charset="77"/>
              </a:rPr>
              <a:t>U18 Mestis</a:t>
            </a:r>
          </a:p>
          <a:p>
            <a:pPr>
              <a:lnSpc>
                <a:spcPts val="2000"/>
              </a:lnSpc>
            </a:pPr>
            <a:r>
              <a:rPr lang="fi-FI" sz="1400" b="1">
                <a:solidFill>
                  <a:srgbClr val="002E6D"/>
                </a:solidFill>
                <a:latin typeface="Pepi" panose="02000503000000020004" pitchFamily="2" charset="77"/>
              </a:rPr>
              <a:t>U17 ylempi</a:t>
            </a:r>
          </a:p>
          <a:p>
            <a:pPr>
              <a:lnSpc>
                <a:spcPts val="2000"/>
              </a:lnSpc>
            </a:pPr>
            <a:r>
              <a:rPr lang="fi-FI" sz="1400" b="1">
                <a:solidFill>
                  <a:srgbClr val="002E6D"/>
                </a:solidFill>
                <a:latin typeface="Pepi" panose="02000503000000020004" pitchFamily="2" charset="77"/>
              </a:rPr>
              <a:t>U17 alempi</a:t>
            </a:r>
          </a:p>
          <a:p>
            <a:endParaRPr lang="fi-FI"/>
          </a:p>
        </p:txBody>
      </p:sp>
      <p:sp>
        <p:nvSpPr>
          <p:cNvPr id="32" name="Pyöristetty suorakulmio 31">
            <a:extLst>
              <a:ext uri="{FF2B5EF4-FFF2-40B4-BE49-F238E27FC236}">
                <a16:creationId xmlns:a16="http://schemas.microsoft.com/office/drawing/2014/main" id="{249BD291-3623-B443-984B-B94D884BC8DB}"/>
              </a:ext>
            </a:extLst>
          </p:cNvPr>
          <p:cNvSpPr/>
          <p:nvPr/>
        </p:nvSpPr>
        <p:spPr>
          <a:xfrm>
            <a:off x="3563899" y="2036618"/>
            <a:ext cx="1022466" cy="432262"/>
          </a:xfrm>
          <a:prstGeom prst="roundRect">
            <a:avLst/>
          </a:prstGeom>
          <a:solidFill>
            <a:srgbClr val="002E6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3" name="Tekstiruutu 32">
            <a:extLst>
              <a:ext uri="{FF2B5EF4-FFF2-40B4-BE49-F238E27FC236}">
                <a16:creationId xmlns:a16="http://schemas.microsoft.com/office/drawing/2014/main" id="{52CAD0A9-6D8E-BE43-A1D6-6851234327A1}"/>
              </a:ext>
            </a:extLst>
          </p:cNvPr>
          <p:cNvSpPr txBox="1"/>
          <p:nvPr/>
        </p:nvSpPr>
        <p:spPr>
          <a:xfrm>
            <a:off x="3583442" y="2028305"/>
            <a:ext cx="98337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2400" b="1">
                <a:solidFill>
                  <a:schemeClr val="bg1"/>
                </a:solidFill>
                <a:latin typeface="Pepi" panose="02000503000000020004" pitchFamily="2" charset="77"/>
              </a:rPr>
              <a:t>2005</a:t>
            </a:r>
          </a:p>
        </p:txBody>
      </p:sp>
      <p:sp>
        <p:nvSpPr>
          <p:cNvPr id="34" name="Pyöristetty suorakulmio 33">
            <a:extLst>
              <a:ext uri="{FF2B5EF4-FFF2-40B4-BE49-F238E27FC236}">
                <a16:creationId xmlns:a16="http://schemas.microsoft.com/office/drawing/2014/main" id="{A7DAE4C9-64D6-3142-ADDC-05A8C1D066F1}"/>
              </a:ext>
            </a:extLst>
          </p:cNvPr>
          <p:cNvSpPr/>
          <p:nvPr/>
        </p:nvSpPr>
        <p:spPr>
          <a:xfrm>
            <a:off x="3454463" y="1928274"/>
            <a:ext cx="1208282" cy="1744630"/>
          </a:xfrm>
          <a:prstGeom prst="roundRect">
            <a:avLst>
              <a:gd name="adj" fmla="val 9701"/>
            </a:avLst>
          </a:prstGeom>
          <a:noFill/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5" name="Tekstiruutu 34">
            <a:extLst>
              <a:ext uri="{FF2B5EF4-FFF2-40B4-BE49-F238E27FC236}">
                <a16:creationId xmlns:a16="http://schemas.microsoft.com/office/drawing/2014/main" id="{F178AFBC-B862-7E48-ADE5-2FD7E6B7006F}"/>
              </a:ext>
            </a:extLst>
          </p:cNvPr>
          <p:cNvSpPr txBox="1"/>
          <p:nvPr/>
        </p:nvSpPr>
        <p:spPr>
          <a:xfrm>
            <a:off x="3480561" y="2496935"/>
            <a:ext cx="1156086" cy="13952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000"/>
              </a:lnSpc>
            </a:pPr>
            <a:r>
              <a:rPr lang="fi-FI" sz="1400" b="1">
                <a:solidFill>
                  <a:srgbClr val="002E6D"/>
                </a:solidFill>
                <a:latin typeface="Pepi" panose="02000503000000020004" pitchFamily="2" charset="77"/>
              </a:rPr>
              <a:t>U18 SM</a:t>
            </a:r>
          </a:p>
          <a:p>
            <a:pPr>
              <a:lnSpc>
                <a:spcPts val="2000"/>
              </a:lnSpc>
            </a:pPr>
            <a:r>
              <a:rPr lang="fi-FI" sz="1400" b="1">
                <a:solidFill>
                  <a:srgbClr val="002E6D"/>
                </a:solidFill>
                <a:latin typeface="Pepi" panose="02000503000000020004" pitchFamily="2" charset="77"/>
              </a:rPr>
              <a:t>U18 Mestis</a:t>
            </a:r>
          </a:p>
          <a:p>
            <a:pPr>
              <a:lnSpc>
                <a:spcPts val="2000"/>
              </a:lnSpc>
            </a:pPr>
            <a:r>
              <a:rPr lang="fi-FI" sz="1400" b="1">
                <a:solidFill>
                  <a:srgbClr val="002E6D"/>
                </a:solidFill>
                <a:latin typeface="Pepi" panose="02000503000000020004" pitchFamily="2" charset="77"/>
              </a:rPr>
              <a:t>U19 ylempi</a:t>
            </a:r>
          </a:p>
          <a:p>
            <a:pPr>
              <a:lnSpc>
                <a:spcPts val="2000"/>
              </a:lnSpc>
            </a:pPr>
            <a:r>
              <a:rPr lang="fi-FI" sz="1400" b="1">
                <a:solidFill>
                  <a:srgbClr val="002E6D"/>
                </a:solidFill>
                <a:latin typeface="Pepi" panose="02000503000000020004" pitchFamily="2" charset="77"/>
              </a:rPr>
              <a:t>U19 alempi</a:t>
            </a:r>
          </a:p>
          <a:p>
            <a:endParaRPr lang="fi-FI"/>
          </a:p>
        </p:txBody>
      </p:sp>
      <p:sp>
        <p:nvSpPr>
          <p:cNvPr id="36" name="Pyöristetty suorakulmio 35">
            <a:extLst>
              <a:ext uri="{FF2B5EF4-FFF2-40B4-BE49-F238E27FC236}">
                <a16:creationId xmlns:a16="http://schemas.microsoft.com/office/drawing/2014/main" id="{09593D95-F223-8D41-9E54-B2E878C4DE7E}"/>
              </a:ext>
            </a:extLst>
          </p:cNvPr>
          <p:cNvSpPr/>
          <p:nvPr/>
        </p:nvSpPr>
        <p:spPr>
          <a:xfrm>
            <a:off x="4922182" y="2036618"/>
            <a:ext cx="1022466" cy="432262"/>
          </a:xfrm>
          <a:prstGeom prst="roundRect">
            <a:avLst/>
          </a:prstGeom>
          <a:solidFill>
            <a:srgbClr val="002E6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7" name="Tekstiruutu 36">
            <a:extLst>
              <a:ext uri="{FF2B5EF4-FFF2-40B4-BE49-F238E27FC236}">
                <a16:creationId xmlns:a16="http://schemas.microsoft.com/office/drawing/2014/main" id="{8EC514DE-CB51-4A44-8CCC-A670B3F7CF26}"/>
              </a:ext>
            </a:extLst>
          </p:cNvPr>
          <p:cNvSpPr txBox="1"/>
          <p:nvPr/>
        </p:nvSpPr>
        <p:spPr>
          <a:xfrm>
            <a:off x="4941725" y="2028305"/>
            <a:ext cx="98337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2400" b="1">
                <a:solidFill>
                  <a:schemeClr val="bg1"/>
                </a:solidFill>
                <a:latin typeface="Pepi" panose="02000503000000020004" pitchFamily="2" charset="77"/>
              </a:rPr>
              <a:t>2004</a:t>
            </a:r>
          </a:p>
        </p:txBody>
      </p:sp>
      <p:sp>
        <p:nvSpPr>
          <p:cNvPr id="38" name="Pyöristetty suorakulmio 37">
            <a:extLst>
              <a:ext uri="{FF2B5EF4-FFF2-40B4-BE49-F238E27FC236}">
                <a16:creationId xmlns:a16="http://schemas.microsoft.com/office/drawing/2014/main" id="{CA303D28-5857-BF40-AEBF-C383B3ED9673}"/>
              </a:ext>
            </a:extLst>
          </p:cNvPr>
          <p:cNvSpPr/>
          <p:nvPr/>
        </p:nvSpPr>
        <p:spPr>
          <a:xfrm>
            <a:off x="4812746" y="1928274"/>
            <a:ext cx="1208282" cy="1744630"/>
          </a:xfrm>
          <a:prstGeom prst="roundRect">
            <a:avLst>
              <a:gd name="adj" fmla="val 9701"/>
            </a:avLst>
          </a:prstGeom>
          <a:noFill/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9" name="Tekstiruutu 38">
            <a:extLst>
              <a:ext uri="{FF2B5EF4-FFF2-40B4-BE49-F238E27FC236}">
                <a16:creationId xmlns:a16="http://schemas.microsoft.com/office/drawing/2014/main" id="{0FEA2CAB-5B49-224B-ABDB-AE7D7172B24C}"/>
              </a:ext>
            </a:extLst>
          </p:cNvPr>
          <p:cNvSpPr txBox="1"/>
          <p:nvPr/>
        </p:nvSpPr>
        <p:spPr>
          <a:xfrm>
            <a:off x="4838844" y="2496935"/>
            <a:ext cx="1196161" cy="13952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000"/>
              </a:lnSpc>
            </a:pPr>
            <a:r>
              <a:rPr lang="fi-FI" sz="1400" b="1">
                <a:solidFill>
                  <a:srgbClr val="002E6D"/>
                </a:solidFill>
                <a:latin typeface="Pepi" panose="02000503000000020004" pitchFamily="2" charset="77"/>
              </a:rPr>
              <a:t>U20 SM</a:t>
            </a:r>
          </a:p>
          <a:p>
            <a:pPr>
              <a:lnSpc>
                <a:spcPts val="2000"/>
              </a:lnSpc>
            </a:pPr>
            <a:r>
              <a:rPr lang="fi-FI" sz="1400" b="1">
                <a:solidFill>
                  <a:srgbClr val="002E6D"/>
                </a:solidFill>
                <a:latin typeface="Pepi" panose="02000503000000020004" pitchFamily="2" charset="77"/>
              </a:rPr>
              <a:t>U20 Mestis</a:t>
            </a:r>
          </a:p>
          <a:p>
            <a:pPr>
              <a:lnSpc>
                <a:spcPts val="2000"/>
              </a:lnSpc>
            </a:pPr>
            <a:r>
              <a:rPr lang="fi-FI" sz="1400" b="1">
                <a:solidFill>
                  <a:srgbClr val="002E6D"/>
                </a:solidFill>
                <a:latin typeface="Pepi" panose="02000503000000020004" pitchFamily="2" charset="77"/>
              </a:rPr>
              <a:t>U19 ylempi</a:t>
            </a:r>
          </a:p>
          <a:p>
            <a:pPr>
              <a:lnSpc>
                <a:spcPts val="2000"/>
              </a:lnSpc>
            </a:pPr>
            <a:r>
              <a:rPr lang="fi-FI" sz="1400" b="1">
                <a:solidFill>
                  <a:srgbClr val="002E6D"/>
                </a:solidFill>
                <a:latin typeface="Pepi" panose="02000503000000020004" pitchFamily="2" charset="77"/>
              </a:rPr>
              <a:t>U19 alempi</a:t>
            </a:r>
          </a:p>
          <a:p>
            <a:endParaRPr lang="fi-FI"/>
          </a:p>
        </p:txBody>
      </p:sp>
      <p:sp>
        <p:nvSpPr>
          <p:cNvPr id="44" name="Pyöristetty suorakulmio 43">
            <a:extLst>
              <a:ext uri="{FF2B5EF4-FFF2-40B4-BE49-F238E27FC236}">
                <a16:creationId xmlns:a16="http://schemas.microsoft.com/office/drawing/2014/main" id="{EBE311D7-F95D-1240-A90A-80D3330E228F}"/>
              </a:ext>
            </a:extLst>
          </p:cNvPr>
          <p:cNvSpPr/>
          <p:nvPr/>
        </p:nvSpPr>
        <p:spPr>
          <a:xfrm>
            <a:off x="6271588" y="2036618"/>
            <a:ext cx="1022466" cy="432262"/>
          </a:xfrm>
          <a:prstGeom prst="roundRect">
            <a:avLst/>
          </a:prstGeom>
          <a:solidFill>
            <a:srgbClr val="002E6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5" name="Tekstiruutu 44">
            <a:extLst>
              <a:ext uri="{FF2B5EF4-FFF2-40B4-BE49-F238E27FC236}">
                <a16:creationId xmlns:a16="http://schemas.microsoft.com/office/drawing/2014/main" id="{6A0E5669-8EAD-F248-95F0-8FA0712E8E75}"/>
              </a:ext>
            </a:extLst>
          </p:cNvPr>
          <p:cNvSpPr txBox="1"/>
          <p:nvPr/>
        </p:nvSpPr>
        <p:spPr>
          <a:xfrm>
            <a:off x="6291131" y="2028305"/>
            <a:ext cx="98337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2400" b="1">
                <a:solidFill>
                  <a:schemeClr val="bg1"/>
                </a:solidFill>
                <a:latin typeface="Pepi" panose="02000503000000020004" pitchFamily="2" charset="77"/>
              </a:rPr>
              <a:t>2003</a:t>
            </a:r>
          </a:p>
        </p:txBody>
      </p:sp>
      <p:sp>
        <p:nvSpPr>
          <p:cNvPr id="46" name="Pyöristetty suorakulmio 45">
            <a:extLst>
              <a:ext uri="{FF2B5EF4-FFF2-40B4-BE49-F238E27FC236}">
                <a16:creationId xmlns:a16="http://schemas.microsoft.com/office/drawing/2014/main" id="{169B8CD9-49F5-0447-9C09-1E81AE2E9A91}"/>
              </a:ext>
            </a:extLst>
          </p:cNvPr>
          <p:cNvSpPr/>
          <p:nvPr/>
        </p:nvSpPr>
        <p:spPr>
          <a:xfrm>
            <a:off x="6162152" y="1928274"/>
            <a:ext cx="1208282" cy="1744630"/>
          </a:xfrm>
          <a:prstGeom prst="roundRect">
            <a:avLst>
              <a:gd name="adj" fmla="val 9701"/>
            </a:avLst>
          </a:prstGeom>
          <a:noFill/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7" name="Tekstiruutu 46">
            <a:extLst>
              <a:ext uri="{FF2B5EF4-FFF2-40B4-BE49-F238E27FC236}">
                <a16:creationId xmlns:a16="http://schemas.microsoft.com/office/drawing/2014/main" id="{4422A08A-0DC0-7F4E-92A4-5DB142D92A3B}"/>
              </a:ext>
            </a:extLst>
          </p:cNvPr>
          <p:cNvSpPr txBox="1"/>
          <p:nvPr/>
        </p:nvSpPr>
        <p:spPr>
          <a:xfrm>
            <a:off x="6188250" y="2496935"/>
            <a:ext cx="1196161" cy="13952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000"/>
              </a:lnSpc>
            </a:pPr>
            <a:r>
              <a:rPr lang="fi-FI" sz="1400" b="1">
                <a:solidFill>
                  <a:srgbClr val="002E6D"/>
                </a:solidFill>
                <a:latin typeface="Pepi" panose="02000503000000020004" pitchFamily="2" charset="77"/>
              </a:rPr>
              <a:t>U20 SM</a:t>
            </a:r>
          </a:p>
          <a:p>
            <a:pPr>
              <a:lnSpc>
                <a:spcPts val="2000"/>
              </a:lnSpc>
            </a:pPr>
            <a:r>
              <a:rPr lang="fi-FI" sz="1400" b="1">
                <a:solidFill>
                  <a:srgbClr val="002E6D"/>
                </a:solidFill>
                <a:latin typeface="Pepi" panose="02000503000000020004" pitchFamily="2" charset="77"/>
              </a:rPr>
              <a:t>U20 Mestis</a:t>
            </a:r>
          </a:p>
          <a:p>
            <a:pPr>
              <a:lnSpc>
                <a:spcPts val="2000"/>
              </a:lnSpc>
            </a:pPr>
            <a:r>
              <a:rPr lang="fi-FI" sz="1400" b="1">
                <a:solidFill>
                  <a:srgbClr val="002E6D"/>
                </a:solidFill>
                <a:latin typeface="Pepi" panose="02000503000000020004" pitchFamily="2" charset="77"/>
              </a:rPr>
              <a:t>U22 ylempi</a:t>
            </a:r>
          </a:p>
          <a:p>
            <a:pPr>
              <a:lnSpc>
                <a:spcPts val="2000"/>
              </a:lnSpc>
            </a:pPr>
            <a:r>
              <a:rPr lang="fi-FI" sz="1400" b="1">
                <a:solidFill>
                  <a:srgbClr val="002E6D"/>
                </a:solidFill>
                <a:latin typeface="Pepi" panose="02000503000000020004" pitchFamily="2" charset="77"/>
              </a:rPr>
              <a:t>U22 alempi</a:t>
            </a:r>
          </a:p>
          <a:p>
            <a:endParaRPr lang="fi-FI"/>
          </a:p>
        </p:txBody>
      </p:sp>
      <p:sp>
        <p:nvSpPr>
          <p:cNvPr id="48" name="Pyöristetty suorakulmio 47">
            <a:extLst>
              <a:ext uri="{FF2B5EF4-FFF2-40B4-BE49-F238E27FC236}">
                <a16:creationId xmlns:a16="http://schemas.microsoft.com/office/drawing/2014/main" id="{B2D2933B-397A-4D4F-918A-842DE0465002}"/>
              </a:ext>
            </a:extLst>
          </p:cNvPr>
          <p:cNvSpPr/>
          <p:nvPr/>
        </p:nvSpPr>
        <p:spPr>
          <a:xfrm>
            <a:off x="7620994" y="2036618"/>
            <a:ext cx="1022466" cy="432262"/>
          </a:xfrm>
          <a:prstGeom prst="roundRect">
            <a:avLst/>
          </a:prstGeom>
          <a:solidFill>
            <a:srgbClr val="002E6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9" name="Tekstiruutu 48">
            <a:extLst>
              <a:ext uri="{FF2B5EF4-FFF2-40B4-BE49-F238E27FC236}">
                <a16:creationId xmlns:a16="http://schemas.microsoft.com/office/drawing/2014/main" id="{45D92A46-FF60-844D-820D-B826B256E007}"/>
              </a:ext>
            </a:extLst>
          </p:cNvPr>
          <p:cNvSpPr txBox="1"/>
          <p:nvPr/>
        </p:nvSpPr>
        <p:spPr>
          <a:xfrm>
            <a:off x="7640537" y="2028305"/>
            <a:ext cx="10462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2400" b="1">
                <a:solidFill>
                  <a:schemeClr val="bg1"/>
                </a:solidFill>
                <a:latin typeface="Pepi" panose="02000503000000020004" pitchFamily="2" charset="77"/>
              </a:rPr>
              <a:t>2002</a:t>
            </a:r>
          </a:p>
        </p:txBody>
      </p:sp>
      <p:sp>
        <p:nvSpPr>
          <p:cNvPr id="50" name="Pyöristetty suorakulmio 49">
            <a:extLst>
              <a:ext uri="{FF2B5EF4-FFF2-40B4-BE49-F238E27FC236}">
                <a16:creationId xmlns:a16="http://schemas.microsoft.com/office/drawing/2014/main" id="{15C5A5AA-23D6-FA4B-979C-051D12449B85}"/>
              </a:ext>
            </a:extLst>
          </p:cNvPr>
          <p:cNvSpPr/>
          <p:nvPr/>
        </p:nvSpPr>
        <p:spPr>
          <a:xfrm>
            <a:off x="7511558" y="1928274"/>
            <a:ext cx="1208282" cy="1744630"/>
          </a:xfrm>
          <a:prstGeom prst="roundRect">
            <a:avLst>
              <a:gd name="adj" fmla="val 9701"/>
            </a:avLst>
          </a:prstGeom>
          <a:noFill/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1" name="Tekstiruutu 50">
            <a:extLst>
              <a:ext uri="{FF2B5EF4-FFF2-40B4-BE49-F238E27FC236}">
                <a16:creationId xmlns:a16="http://schemas.microsoft.com/office/drawing/2014/main" id="{F370C0D3-B9D8-E345-9A3E-A16CDDCF8BAA}"/>
              </a:ext>
            </a:extLst>
          </p:cNvPr>
          <p:cNvSpPr txBox="1"/>
          <p:nvPr/>
        </p:nvSpPr>
        <p:spPr>
          <a:xfrm>
            <a:off x="7537656" y="2496935"/>
            <a:ext cx="1176925" cy="88229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000"/>
              </a:lnSpc>
            </a:pPr>
            <a:r>
              <a:rPr lang="fi-FI" sz="1400" b="1">
                <a:solidFill>
                  <a:srgbClr val="002E6D"/>
                </a:solidFill>
                <a:latin typeface="Pepi" panose="02000503000000020004" pitchFamily="2" charset="77"/>
              </a:rPr>
              <a:t>U22 ylempi</a:t>
            </a:r>
          </a:p>
          <a:p>
            <a:pPr>
              <a:lnSpc>
                <a:spcPts val="2000"/>
              </a:lnSpc>
            </a:pPr>
            <a:r>
              <a:rPr lang="fi-FI" sz="1400" b="1">
                <a:solidFill>
                  <a:srgbClr val="002E6D"/>
                </a:solidFill>
                <a:latin typeface="Pepi" panose="02000503000000020004" pitchFamily="2" charset="77"/>
              </a:rPr>
              <a:t>U22 alempi</a:t>
            </a:r>
          </a:p>
          <a:p>
            <a:endParaRPr lang="fi-FI"/>
          </a:p>
        </p:txBody>
      </p:sp>
      <p:sp>
        <p:nvSpPr>
          <p:cNvPr id="52" name="Pyöristetty suorakulmio 51">
            <a:extLst>
              <a:ext uri="{FF2B5EF4-FFF2-40B4-BE49-F238E27FC236}">
                <a16:creationId xmlns:a16="http://schemas.microsoft.com/office/drawing/2014/main" id="{BBD535B4-033F-734A-9955-1280B1670AEC}"/>
              </a:ext>
            </a:extLst>
          </p:cNvPr>
          <p:cNvSpPr/>
          <p:nvPr/>
        </p:nvSpPr>
        <p:spPr>
          <a:xfrm>
            <a:off x="9036847" y="2030665"/>
            <a:ext cx="971752" cy="432262"/>
          </a:xfrm>
          <a:prstGeom prst="roundRect">
            <a:avLst/>
          </a:prstGeom>
          <a:solidFill>
            <a:srgbClr val="002E6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3" name="Tekstiruutu 52">
            <a:extLst>
              <a:ext uri="{FF2B5EF4-FFF2-40B4-BE49-F238E27FC236}">
                <a16:creationId xmlns:a16="http://schemas.microsoft.com/office/drawing/2014/main" id="{308723EE-2073-7A49-ACD7-69F8C36CD71C}"/>
              </a:ext>
            </a:extLst>
          </p:cNvPr>
          <p:cNvSpPr txBox="1"/>
          <p:nvPr/>
        </p:nvSpPr>
        <p:spPr>
          <a:xfrm>
            <a:off x="9025247" y="2035270"/>
            <a:ext cx="95509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2400" b="1">
                <a:solidFill>
                  <a:schemeClr val="bg1"/>
                </a:solidFill>
                <a:latin typeface="Pepi" panose="02000503000000020004" pitchFamily="2" charset="77"/>
              </a:rPr>
              <a:t>2001</a:t>
            </a:r>
          </a:p>
        </p:txBody>
      </p:sp>
      <p:sp>
        <p:nvSpPr>
          <p:cNvPr id="54" name="Pyöristetty suorakulmio 53">
            <a:extLst>
              <a:ext uri="{FF2B5EF4-FFF2-40B4-BE49-F238E27FC236}">
                <a16:creationId xmlns:a16="http://schemas.microsoft.com/office/drawing/2014/main" id="{9D72C59F-6322-2044-BA70-66552D5CA7E5}"/>
              </a:ext>
            </a:extLst>
          </p:cNvPr>
          <p:cNvSpPr/>
          <p:nvPr/>
        </p:nvSpPr>
        <p:spPr>
          <a:xfrm>
            <a:off x="8970400" y="1928274"/>
            <a:ext cx="1098846" cy="1744630"/>
          </a:xfrm>
          <a:prstGeom prst="roundRect">
            <a:avLst>
              <a:gd name="adj" fmla="val 9701"/>
            </a:avLst>
          </a:prstGeom>
          <a:noFill/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5" name="Tekstiruutu 54">
            <a:extLst>
              <a:ext uri="{FF2B5EF4-FFF2-40B4-BE49-F238E27FC236}">
                <a16:creationId xmlns:a16="http://schemas.microsoft.com/office/drawing/2014/main" id="{F18B791E-6EBD-824D-850C-7044BABB835A}"/>
              </a:ext>
            </a:extLst>
          </p:cNvPr>
          <p:cNvSpPr txBox="1"/>
          <p:nvPr/>
        </p:nvSpPr>
        <p:spPr>
          <a:xfrm>
            <a:off x="8995900" y="2508400"/>
            <a:ext cx="1176925" cy="88229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000"/>
              </a:lnSpc>
            </a:pPr>
            <a:r>
              <a:rPr lang="fi-FI" sz="1400" b="1">
                <a:solidFill>
                  <a:srgbClr val="002E6D"/>
                </a:solidFill>
                <a:latin typeface="Pepi" panose="02000503000000020004" pitchFamily="2" charset="77"/>
              </a:rPr>
              <a:t>U22 ylempi</a:t>
            </a:r>
          </a:p>
          <a:p>
            <a:pPr>
              <a:lnSpc>
                <a:spcPts val="2000"/>
              </a:lnSpc>
            </a:pPr>
            <a:r>
              <a:rPr lang="fi-FI" sz="1400" b="1">
                <a:solidFill>
                  <a:srgbClr val="002E6D"/>
                </a:solidFill>
                <a:latin typeface="Pepi" panose="02000503000000020004" pitchFamily="2" charset="77"/>
              </a:rPr>
              <a:t>U22 alempi</a:t>
            </a:r>
          </a:p>
          <a:p>
            <a:endParaRPr lang="fi-FI"/>
          </a:p>
        </p:txBody>
      </p:sp>
      <p:sp>
        <p:nvSpPr>
          <p:cNvPr id="56" name="Pyöristetty suorakulmio 55">
            <a:extLst>
              <a:ext uri="{FF2B5EF4-FFF2-40B4-BE49-F238E27FC236}">
                <a16:creationId xmlns:a16="http://schemas.microsoft.com/office/drawing/2014/main" id="{571FE998-1485-414E-A4E6-B8B6EC69C219}"/>
              </a:ext>
            </a:extLst>
          </p:cNvPr>
          <p:cNvSpPr/>
          <p:nvPr/>
        </p:nvSpPr>
        <p:spPr>
          <a:xfrm>
            <a:off x="856210" y="4930738"/>
            <a:ext cx="1886990" cy="432262"/>
          </a:xfrm>
          <a:prstGeom prst="roundRect">
            <a:avLst/>
          </a:prstGeom>
          <a:solidFill>
            <a:srgbClr val="002E6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7" name="Tekstiruutu 56">
            <a:extLst>
              <a:ext uri="{FF2B5EF4-FFF2-40B4-BE49-F238E27FC236}">
                <a16:creationId xmlns:a16="http://schemas.microsoft.com/office/drawing/2014/main" id="{BB377BC9-9EC7-0243-8DC8-02259B0F76A0}"/>
              </a:ext>
            </a:extLst>
          </p:cNvPr>
          <p:cNvSpPr txBox="1"/>
          <p:nvPr/>
        </p:nvSpPr>
        <p:spPr>
          <a:xfrm>
            <a:off x="875753" y="4922425"/>
            <a:ext cx="186744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2400" b="1">
                <a:solidFill>
                  <a:schemeClr val="bg1"/>
                </a:solidFill>
                <a:latin typeface="Pepi" panose="02000503000000020004" pitchFamily="2" charset="77"/>
              </a:rPr>
              <a:t>2013-2014</a:t>
            </a:r>
          </a:p>
        </p:txBody>
      </p:sp>
      <p:sp>
        <p:nvSpPr>
          <p:cNvPr id="58" name="Pyöristetty suorakulmio 57">
            <a:extLst>
              <a:ext uri="{FF2B5EF4-FFF2-40B4-BE49-F238E27FC236}">
                <a16:creationId xmlns:a16="http://schemas.microsoft.com/office/drawing/2014/main" id="{9062D0D4-3CF4-3841-8ED0-9D4114B594B7}"/>
              </a:ext>
            </a:extLst>
          </p:cNvPr>
          <p:cNvSpPr/>
          <p:nvPr/>
        </p:nvSpPr>
        <p:spPr>
          <a:xfrm>
            <a:off x="746773" y="4822394"/>
            <a:ext cx="2085203" cy="983602"/>
          </a:xfrm>
          <a:prstGeom prst="roundRect">
            <a:avLst>
              <a:gd name="adj" fmla="val 9701"/>
            </a:avLst>
          </a:prstGeom>
          <a:noFill/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9" name="Tekstiruutu 58">
            <a:extLst>
              <a:ext uri="{FF2B5EF4-FFF2-40B4-BE49-F238E27FC236}">
                <a16:creationId xmlns:a16="http://schemas.microsoft.com/office/drawing/2014/main" id="{D8DE94A2-E7FD-B545-B41C-D85C735EEF97}"/>
              </a:ext>
            </a:extLst>
          </p:cNvPr>
          <p:cNvSpPr txBox="1"/>
          <p:nvPr/>
        </p:nvSpPr>
        <p:spPr>
          <a:xfrm>
            <a:off x="1227820" y="5391056"/>
            <a:ext cx="1040670" cy="5878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ts val="2000"/>
              </a:lnSpc>
            </a:pPr>
            <a:r>
              <a:rPr lang="fi-FI" sz="1400" b="1">
                <a:solidFill>
                  <a:srgbClr val="002E6D"/>
                </a:solidFill>
                <a:latin typeface="Pepi" panose="02000503000000020004" pitchFamily="2" charset="77"/>
              </a:rPr>
              <a:t>U10 tytöt</a:t>
            </a:r>
          </a:p>
          <a:p>
            <a:pPr>
              <a:lnSpc>
                <a:spcPts val="2000"/>
              </a:lnSpc>
            </a:pPr>
            <a:endParaRPr lang="fi-FI" sz="1400" b="1">
              <a:latin typeface="Pepi" panose="02000503000000020004" pitchFamily="2" charset="77"/>
            </a:endParaRPr>
          </a:p>
        </p:txBody>
      </p:sp>
      <p:sp>
        <p:nvSpPr>
          <p:cNvPr id="60" name="Pyöristetty suorakulmio 59">
            <a:extLst>
              <a:ext uri="{FF2B5EF4-FFF2-40B4-BE49-F238E27FC236}">
                <a16:creationId xmlns:a16="http://schemas.microsoft.com/office/drawing/2014/main" id="{CFC02A25-4101-1842-9506-CF29ECE17F2D}"/>
              </a:ext>
            </a:extLst>
          </p:cNvPr>
          <p:cNvSpPr/>
          <p:nvPr/>
        </p:nvSpPr>
        <p:spPr>
          <a:xfrm>
            <a:off x="3276025" y="4930738"/>
            <a:ext cx="1886990" cy="432262"/>
          </a:xfrm>
          <a:prstGeom prst="roundRect">
            <a:avLst/>
          </a:prstGeom>
          <a:solidFill>
            <a:srgbClr val="002E6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61" name="Tekstiruutu 60">
            <a:extLst>
              <a:ext uri="{FF2B5EF4-FFF2-40B4-BE49-F238E27FC236}">
                <a16:creationId xmlns:a16="http://schemas.microsoft.com/office/drawing/2014/main" id="{00061402-6BCA-E844-8574-38759D644D80}"/>
              </a:ext>
            </a:extLst>
          </p:cNvPr>
          <p:cNvSpPr txBox="1"/>
          <p:nvPr/>
        </p:nvSpPr>
        <p:spPr>
          <a:xfrm>
            <a:off x="3187249" y="4922425"/>
            <a:ext cx="186744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2400" b="1">
                <a:solidFill>
                  <a:schemeClr val="bg1"/>
                </a:solidFill>
                <a:latin typeface="Pepi" panose="02000503000000020004" pitchFamily="2" charset="77"/>
              </a:rPr>
              <a:t>2011-2012</a:t>
            </a:r>
          </a:p>
        </p:txBody>
      </p:sp>
      <p:sp>
        <p:nvSpPr>
          <p:cNvPr id="62" name="Pyöristetty suorakulmio 61">
            <a:extLst>
              <a:ext uri="{FF2B5EF4-FFF2-40B4-BE49-F238E27FC236}">
                <a16:creationId xmlns:a16="http://schemas.microsoft.com/office/drawing/2014/main" id="{1CA1B1F9-B6E6-D144-987C-2D42F27FBB12}"/>
              </a:ext>
            </a:extLst>
          </p:cNvPr>
          <p:cNvSpPr/>
          <p:nvPr/>
        </p:nvSpPr>
        <p:spPr>
          <a:xfrm>
            <a:off x="3166588" y="4822394"/>
            <a:ext cx="2085203" cy="983602"/>
          </a:xfrm>
          <a:prstGeom prst="roundRect">
            <a:avLst>
              <a:gd name="adj" fmla="val 9701"/>
            </a:avLst>
          </a:prstGeom>
          <a:noFill/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63" name="Tekstiruutu 62">
            <a:extLst>
              <a:ext uri="{FF2B5EF4-FFF2-40B4-BE49-F238E27FC236}">
                <a16:creationId xmlns:a16="http://schemas.microsoft.com/office/drawing/2014/main" id="{7B4DDE55-2128-9C43-ADCD-D5D0CAF99A39}"/>
              </a:ext>
            </a:extLst>
          </p:cNvPr>
          <p:cNvSpPr txBox="1"/>
          <p:nvPr/>
        </p:nvSpPr>
        <p:spPr>
          <a:xfrm>
            <a:off x="3647635" y="5391056"/>
            <a:ext cx="1040670" cy="5878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ts val="2000"/>
              </a:lnSpc>
            </a:pPr>
            <a:r>
              <a:rPr lang="fi-FI" sz="1400" b="1">
                <a:solidFill>
                  <a:srgbClr val="002E6D"/>
                </a:solidFill>
                <a:latin typeface="Pepi" panose="02000503000000020004" pitchFamily="2" charset="77"/>
              </a:rPr>
              <a:t>U12 tytöt</a:t>
            </a:r>
          </a:p>
          <a:p>
            <a:pPr>
              <a:lnSpc>
                <a:spcPts val="2000"/>
              </a:lnSpc>
            </a:pPr>
            <a:endParaRPr lang="fi-FI" sz="1400" b="1">
              <a:latin typeface="Pepi" panose="02000503000000020004" pitchFamily="2" charset="77"/>
            </a:endParaRPr>
          </a:p>
        </p:txBody>
      </p:sp>
      <p:sp>
        <p:nvSpPr>
          <p:cNvPr id="64" name="Pyöristetty suorakulmio 63">
            <a:extLst>
              <a:ext uri="{FF2B5EF4-FFF2-40B4-BE49-F238E27FC236}">
                <a16:creationId xmlns:a16="http://schemas.microsoft.com/office/drawing/2014/main" id="{8D911555-453A-BF40-872E-CF1CA15DC025}"/>
              </a:ext>
            </a:extLst>
          </p:cNvPr>
          <p:cNvSpPr/>
          <p:nvPr/>
        </p:nvSpPr>
        <p:spPr>
          <a:xfrm>
            <a:off x="5684689" y="4930738"/>
            <a:ext cx="1886990" cy="432262"/>
          </a:xfrm>
          <a:prstGeom prst="roundRect">
            <a:avLst/>
          </a:prstGeom>
          <a:solidFill>
            <a:srgbClr val="002E6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65" name="Tekstiruutu 64">
            <a:extLst>
              <a:ext uri="{FF2B5EF4-FFF2-40B4-BE49-F238E27FC236}">
                <a16:creationId xmlns:a16="http://schemas.microsoft.com/office/drawing/2014/main" id="{1AF4F7F9-64E8-414C-921F-3F3FBEE8FA5E}"/>
              </a:ext>
            </a:extLst>
          </p:cNvPr>
          <p:cNvSpPr txBox="1"/>
          <p:nvPr/>
        </p:nvSpPr>
        <p:spPr>
          <a:xfrm>
            <a:off x="5670779" y="4922425"/>
            <a:ext cx="19566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2400" b="1">
                <a:solidFill>
                  <a:schemeClr val="bg1"/>
                </a:solidFill>
                <a:latin typeface="Pepi" panose="02000503000000020004" pitchFamily="2" charset="77"/>
              </a:rPr>
              <a:t>2008-2010</a:t>
            </a:r>
          </a:p>
        </p:txBody>
      </p:sp>
      <p:sp>
        <p:nvSpPr>
          <p:cNvPr id="66" name="Pyöristetty suorakulmio 65">
            <a:extLst>
              <a:ext uri="{FF2B5EF4-FFF2-40B4-BE49-F238E27FC236}">
                <a16:creationId xmlns:a16="http://schemas.microsoft.com/office/drawing/2014/main" id="{75D2A265-3CE7-7A4F-83E9-A1DC6DAF50CA}"/>
              </a:ext>
            </a:extLst>
          </p:cNvPr>
          <p:cNvSpPr/>
          <p:nvPr/>
        </p:nvSpPr>
        <p:spPr>
          <a:xfrm>
            <a:off x="5575252" y="4822394"/>
            <a:ext cx="2085203" cy="983602"/>
          </a:xfrm>
          <a:prstGeom prst="roundRect">
            <a:avLst>
              <a:gd name="adj" fmla="val 9701"/>
            </a:avLst>
          </a:prstGeom>
          <a:noFill/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67" name="Tekstiruutu 66">
            <a:extLst>
              <a:ext uri="{FF2B5EF4-FFF2-40B4-BE49-F238E27FC236}">
                <a16:creationId xmlns:a16="http://schemas.microsoft.com/office/drawing/2014/main" id="{5F4343B3-ECE2-A34F-80D4-5455DBA9215C}"/>
              </a:ext>
            </a:extLst>
          </p:cNvPr>
          <p:cNvSpPr txBox="1"/>
          <p:nvPr/>
        </p:nvSpPr>
        <p:spPr>
          <a:xfrm>
            <a:off x="6056299" y="5391056"/>
            <a:ext cx="1040670" cy="5878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ts val="2000"/>
              </a:lnSpc>
            </a:pPr>
            <a:r>
              <a:rPr lang="fi-FI" sz="1400" b="1">
                <a:solidFill>
                  <a:srgbClr val="002E6D"/>
                </a:solidFill>
                <a:latin typeface="Pepi" panose="02000503000000020004" pitchFamily="2" charset="77"/>
              </a:rPr>
              <a:t>U15 tytöt</a:t>
            </a:r>
          </a:p>
          <a:p>
            <a:pPr>
              <a:lnSpc>
                <a:spcPts val="2000"/>
              </a:lnSpc>
            </a:pPr>
            <a:endParaRPr lang="fi-FI" sz="1400" b="1">
              <a:latin typeface="Pepi" panose="02000503000000020004" pitchFamily="2" charset="77"/>
            </a:endParaRPr>
          </a:p>
        </p:txBody>
      </p:sp>
      <p:sp>
        <p:nvSpPr>
          <p:cNvPr id="68" name="Pyöristetty suorakulmio 67">
            <a:extLst>
              <a:ext uri="{FF2B5EF4-FFF2-40B4-BE49-F238E27FC236}">
                <a16:creationId xmlns:a16="http://schemas.microsoft.com/office/drawing/2014/main" id="{44A4E8EB-79C9-6A48-9FF2-F46EE139771A}"/>
              </a:ext>
            </a:extLst>
          </p:cNvPr>
          <p:cNvSpPr/>
          <p:nvPr/>
        </p:nvSpPr>
        <p:spPr>
          <a:xfrm>
            <a:off x="8093352" y="4930738"/>
            <a:ext cx="1886990" cy="432262"/>
          </a:xfrm>
          <a:prstGeom prst="roundRect">
            <a:avLst/>
          </a:prstGeom>
          <a:solidFill>
            <a:srgbClr val="002E6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69" name="Tekstiruutu 68">
            <a:extLst>
              <a:ext uri="{FF2B5EF4-FFF2-40B4-BE49-F238E27FC236}">
                <a16:creationId xmlns:a16="http://schemas.microsoft.com/office/drawing/2014/main" id="{9AFBE1F8-F1E0-F94C-87FA-43B526D6FDCA}"/>
              </a:ext>
            </a:extLst>
          </p:cNvPr>
          <p:cNvSpPr txBox="1"/>
          <p:nvPr/>
        </p:nvSpPr>
        <p:spPr>
          <a:xfrm>
            <a:off x="8112895" y="4922425"/>
            <a:ext cx="186744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2400" b="1">
                <a:solidFill>
                  <a:schemeClr val="bg1"/>
                </a:solidFill>
                <a:latin typeface="Pepi" panose="02000503000000020004" pitchFamily="2" charset="77"/>
              </a:rPr>
              <a:t>2005-2007</a:t>
            </a:r>
          </a:p>
        </p:txBody>
      </p:sp>
      <p:sp>
        <p:nvSpPr>
          <p:cNvPr id="70" name="Pyöristetty suorakulmio 69">
            <a:extLst>
              <a:ext uri="{FF2B5EF4-FFF2-40B4-BE49-F238E27FC236}">
                <a16:creationId xmlns:a16="http://schemas.microsoft.com/office/drawing/2014/main" id="{BBF328C1-3793-894A-A822-4D339AA48EB1}"/>
              </a:ext>
            </a:extLst>
          </p:cNvPr>
          <p:cNvSpPr/>
          <p:nvPr/>
        </p:nvSpPr>
        <p:spPr>
          <a:xfrm>
            <a:off x="7983915" y="4822394"/>
            <a:ext cx="2085203" cy="983602"/>
          </a:xfrm>
          <a:prstGeom prst="roundRect">
            <a:avLst>
              <a:gd name="adj" fmla="val 9701"/>
            </a:avLst>
          </a:prstGeom>
          <a:noFill/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1" name="Tekstiruutu 70">
            <a:extLst>
              <a:ext uri="{FF2B5EF4-FFF2-40B4-BE49-F238E27FC236}">
                <a16:creationId xmlns:a16="http://schemas.microsoft.com/office/drawing/2014/main" id="{91202351-A269-6C41-8043-3F184DB62E66}"/>
              </a:ext>
            </a:extLst>
          </p:cNvPr>
          <p:cNvSpPr txBox="1"/>
          <p:nvPr/>
        </p:nvSpPr>
        <p:spPr>
          <a:xfrm>
            <a:off x="8464962" y="5391056"/>
            <a:ext cx="1040670" cy="5878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000"/>
              </a:lnSpc>
            </a:pPr>
            <a:r>
              <a:rPr lang="fi-FI" sz="1400" b="1">
                <a:solidFill>
                  <a:srgbClr val="002E6D"/>
                </a:solidFill>
                <a:latin typeface="Pepi" panose="02000503000000020004" pitchFamily="2" charset="77"/>
              </a:rPr>
              <a:t>U18 tytöt</a:t>
            </a:r>
          </a:p>
          <a:p>
            <a:pPr>
              <a:lnSpc>
                <a:spcPts val="2000"/>
              </a:lnSpc>
            </a:pPr>
            <a:endParaRPr lang="fi-FI" sz="1400" b="1">
              <a:latin typeface="Pepi" panose="02000503000000020004" pitchFamily="2" charset="77"/>
            </a:endParaRPr>
          </a:p>
        </p:txBody>
      </p:sp>
      <p:sp>
        <p:nvSpPr>
          <p:cNvPr id="72" name="Tekstiruutu 71">
            <a:extLst>
              <a:ext uri="{FF2B5EF4-FFF2-40B4-BE49-F238E27FC236}">
                <a16:creationId xmlns:a16="http://schemas.microsoft.com/office/drawing/2014/main" id="{4DADBBF6-2103-0641-8430-CA30263AD4CB}"/>
              </a:ext>
            </a:extLst>
          </p:cNvPr>
          <p:cNvSpPr txBox="1"/>
          <p:nvPr/>
        </p:nvSpPr>
        <p:spPr>
          <a:xfrm>
            <a:off x="662543" y="6251453"/>
            <a:ext cx="8921820" cy="9694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300" b="1">
                <a:solidFill>
                  <a:srgbClr val="002E6D"/>
                </a:solidFill>
                <a:latin typeface="Pepi" panose="02000503000000020004" pitchFamily="2" charset="77"/>
              </a:rPr>
              <a:t>- Taulukossa on esitetty pelaajan syntymävuoden mukaiset juniorisarjat pelaajalle</a:t>
            </a:r>
          </a:p>
          <a:p>
            <a:r>
              <a:rPr lang="fi-FI" sz="1300" b="1">
                <a:solidFill>
                  <a:srgbClr val="002E6D"/>
                </a:solidFill>
                <a:latin typeface="Pepi" panose="02000503000000020004" pitchFamily="2" charset="77"/>
              </a:rPr>
              <a:t>- Taulukossa ei oteta kantaa pelaajan pelaamiseen vanhemmissa tai yli-ikäisenä nuoremmassa ikäluokassa</a:t>
            </a:r>
          </a:p>
          <a:p>
            <a:r>
              <a:rPr lang="fi-FI" sz="1300" b="1">
                <a:solidFill>
                  <a:srgbClr val="002E6D"/>
                </a:solidFill>
                <a:latin typeface="Pepi" panose="02000503000000020004" pitchFamily="2" charset="77"/>
              </a:rPr>
              <a:t>- Tyttöjen sarjatoiminnassa seura sijoittaa edelleen tytöt pelaajalle sopivaan pelijoukkueeseen</a:t>
            </a:r>
          </a:p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654222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kstiruutu 13">
            <a:extLst>
              <a:ext uri="{FF2B5EF4-FFF2-40B4-BE49-F238E27FC236}">
                <a16:creationId xmlns:a16="http://schemas.microsoft.com/office/drawing/2014/main" id="{0861A6D6-6DE4-2B4C-B272-6F28F6105F69}"/>
              </a:ext>
            </a:extLst>
          </p:cNvPr>
          <p:cNvSpPr txBox="1"/>
          <p:nvPr/>
        </p:nvSpPr>
        <p:spPr>
          <a:xfrm>
            <a:off x="516436" y="422905"/>
            <a:ext cx="8811491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3500" b="1">
                <a:solidFill>
                  <a:srgbClr val="002E6D"/>
                </a:solidFill>
                <a:latin typeface="Pepi" panose="02000503000000020004" pitchFamily="2" charset="77"/>
              </a:rPr>
              <a:t>U15 SARJAT 2022-2023 </a:t>
            </a:r>
          </a:p>
        </p:txBody>
      </p:sp>
      <p:sp>
        <p:nvSpPr>
          <p:cNvPr id="20" name="Pyöristetty suorakulmio 19">
            <a:extLst>
              <a:ext uri="{FF2B5EF4-FFF2-40B4-BE49-F238E27FC236}">
                <a16:creationId xmlns:a16="http://schemas.microsoft.com/office/drawing/2014/main" id="{7006D3A3-9A6A-D849-A50D-C0C5D718BC8B}"/>
              </a:ext>
            </a:extLst>
          </p:cNvPr>
          <p:cNvSpPr/>
          <p:nvPr/>
        </p:nvSpPr>
        <p:spPr>
          <a:xfrm>
            <a:off x="627198" y="1238957"/>
            <a:ext cx="1855749" cy="1373798"/>
          </a:xfrm>
          <a:prstGeom prst="roundRect">
            <a:avLst>
              <a:gd name="adj" fmla="val 5911"/>
            </a:avLst>
          </a:prstGeom>
          <a:noFill/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" name="Tekstiruutu 3">
            <a:extLst>
              <a:ext uri="{FF2B5EF4-FFF2-40B4-BE49-F238E27FC236}">
                <a16:creationId xmlns:a16="http://schemas.microsoft.com/office/drawing/2014/main" id="{AE697CD5-8E8A-E945-AFB5-E1FF4F3453B6}"/>
              </a:ext>
            </a:extLst>
          </p:cNvPr>
          <p:cNvSpPr txBox="1"/>
          <p:nvPr/>
        </p:nvSpPr>
        <p:spPr>
          <a:xfrm>
            <a:off x="676436" y="1336429"/>
            <a:ext cx="1652954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b="1">
                <a:latin typeface="Pepi" panose="02000503000000020004" pitchFamily="2" charset="77"/>
              </a:rPr>
              <a:t>U15 AAA</a:t>
            </a:r>
            <a:endParaRPr lang="fi-FI" sz="1000">
              <a:latin typeface="Pepi" panose="02000503000000020004" pitchFamily="2" charset="77"/>
            </a:endParaRPr>
          </a:p>
          <a:p>
            <a:br>
              <a:rPr lang="fi-FI" sz="600">
                <a:latin typeface="Pepi" panose="02000503000000020004" pitchFamily="2" charset="77"/>
              </a:rPr>
            </a:br>
            <a:r>
              <a:rPr lang="fi-FI" sz="1000">
                <a:latin typeface="Pepi" panose="02000503000000020004" pitchFamily="2" charset="77"/>
              </a:rPr>
              <a:t>n. 40 joukkuetta</a:t>
            </a:r>
          </a:p>
          <a:p>
            <a:endParaRPr lang="fi-FI" sz="1000">
              <a:latin typeface="Pepi" panose="02000503000000020004" pitchFamily="2" charset="77"/>
            </a:endParaRPr>
          </a:p>
          <a:p>
            <a:r>
              <a:rPr lang="fi-FI" sz="1000">
                <a:latin typeface="Pepi" panose="02000503000000020004" pitchFamily="2" charset="77"/>
              </a:rPr>
              <a:t>n. 20 ottelua</a:t>
            </a:r>
          </a:p>
          <a:p>
            <a:br>
              <a:rPr lang="fi-FI" sz="600">
                <a:latin typeface="Pepi" panose="02000503000000020004" pitchFamily="2" charset="77"/>
              </a:rPr>
            </a:br>
            <a:r>
              <a:rPr lang="fi-FI" sz="1000">
                <a:latin typeface="Pepi" panose="02000503000000020004"/>
              </a:rPr>
              <a:t>10.9.-11.12.</a:t>
            </a:r>
          </a:p>
        </p:txBody>
      </p:sp>
      <p:sp>
        <p:nvSpPr>
          <p:cNvPr id="73" name="Pyöristetty suorakulmio 72">
            <a:extLst>
              <a:ext uri="{FF2B5EF4-FFF2-40B4-BE49-F238E27FC236}">
                <a16:creationId xmlns:a16="http://schemas.microsoft.com/office/drawing/2014/main" id="{7B491B35-5321-4F45-A9D8-2291DDF1DCC3}"/>
              </a:ext>
            </a:extLst>
          </p:cNvPr>
          <p:cNvSpPr/>
          <p:nvPr/>
        </p:nvSpPr>
        <p:spPr>
          <a:xfrm>
            <a:off x="627198" y="4204348"/>
            <a:ext cx="1855749" cy="1384364"/>
          </a:xfrm>
          <a:prstGeom prst="roundRect">
            <a:avLst>
              <a:gd name="adj" fmla="val 5911"/>
            </a:avLst>
          </a:prstGeom>
          <a:noFill/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4" name="Tekstiruutu 73">
            <a:extLst>
              <a:ext uri="{FF2B5EF4-FFF2-40B4-BE49-F238E27FC236}">
                <a16:creationId xmlns:a16="http://schemas.microsoft.com/office/drawing/2014/main" id="{B7EB666B-A74A-1C4B-B93C-9B774F221188}"/>
              </a:ext>
            </a:extLst>
          </p:cNvPr>
          <p:cNvSpPr txBox="1"/>
          <p:nvPr/>
        </p:nvSpPr>
        <p:spPr>
          <a:xfrm>
            <a:off x="676436" y="4301820"/>
            <a:ext cx="165295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b="1">
                <a:latin typeface="Pepi" panose="02000503000000020004" pitchFamily="2" charset="77"/>
              </a:rPr>
              <a:t>U15 A</a:t>
            </a:r>
            <a:endParaRPr lang="fi-FI" sz="1000">
              <a:latin typeface="Pepi" panose="02000503000000020004" pitchFamily="2" charset="77"/>
            </a:endParaRPr>
          </a:p>
          <a:p>
            <a:endParaRPr lang="fi-FI" sz="600">
              <a:latin typeface="Pepi" panose="02000503000000020004" pitchFamily="2" charset="77"/>
            </a:endParaRPr>
          </a:p>
          <a:p>
            <a:r>
              <a:rPr lang="fi-FI" sz="1000">
                <a:latin typeface="Pepi" panose="02000503000000020004" pitchFamily="2" charset="77"/>
              </a:rPr>
              <a:t>xx joukkuetta</a:t>
            </a:r>
          </a:p>
          <a:p>
            <a:r>
              <a:rPr lang="fi-FI" sz="1000">
                <a:latin typeface="Pepi" panose="02000503000000020004" pitchFamily="2" charset="77"/>
              </a:rPr>
              <a:t>16-20 ottelua</a:t>
            </a:r>
            <a:br>
              <a:rPr lang="fi-FI" sz="1000">
                <a:latin typeface="Pepi" panose="02000503000000020004" pitchFamily="2" charset="77"/>
              </a:rPr>
            </a:br>
            <a:br>
              <a:rPr lang="fi-FI" sz="600">
                <a:latin typeface="Pepi" panose="02000503000000020004" pitchFamily="2" charset="77"/>
              </a:rPr>
            </a:br>
            <a:r>
              <a:rPr lang="fi-FI" sz="1000">
                <a:latin typeface="Pepi" panose="02000503000000020004" pitchFamily="2" charset="77"/>
              </a:rPr>
              <a:t>10.9.-11.12.</a:t>
            </a:r>
          </a:p>
          <a:p>
            <a:endParaRPr lang="fi-FI" sz="1000">
              <a:latin typeface="Pepi" panose="02000503000000020004" pitchFamily="2" charset="77"/>
            </a:endParaRPr>
          </a:p>
          <a:p>
            <a:endParaRPr lang="fi-FI"/>
          </a:p>
        </p:txBody>
      </p:sp>
      <p:sp>
        <p:nvSpPr>
          <p:cNvPr id="75" name="Pyöristetty suorakulmio 74">
            <a:extLst>
              <a:ext uri="{FF2B5EF4-FFF2-40B4-BE49-F238E27FC236}">
                <a16:creationId xmlns:a16="http://schemas.microsoft.com/office/drawing/2014/main" id="{CB725213-E450-8847-944F-105A1907C5D4}"/>
              </a:ext>
            </a:extLst>
          </p:cNvPr>
          <p:cNvSpPr/>
          <p:nvPr/>
        </p:nvSpPr>
        <p:spPr>
          <a:xfrm>
            <a:off x="7976581" y="1238957"/>
            <a:ext cx="1855749" cy="1373798"/>
          </a:xfrm>
          <a:prstGeom prst="roundRect">
            <a:avLst>
              <a:gd name="adj" fmla="val 5911"/>
            </a:avLst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6" name="Tekstiruutu 75">
            <a:extLst>
              <a:ext uri="{FF2B5EF4-FFF2-40B4-BE49-F238E27FC236}">
                <a16:creationId xmlns:a16="http://schemas.microsoft.com/office/drawing/2014/main" id="{9B71321D-B211-7D4D-B2F3-BC02ED6224FD}"/>
              </a:ext>
            </a:extLst>
          </p:cNvPr>
          <p:cNvSpPr txBox="1"/>
          <p:nvPr/>
        </p:nvSpPr>
        <p:spPr>
          <a:xfrm>
            <a:off x="8025819" y="1336429"/>
            <a:ext cx="1652954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b="1">
                <a:latin typeface="Pepi" panose="02000503000000020004" pitchFamily="2" charset="77"/>
              </a:rPr>
              <a:t>U15 AAA lopputurnaus</a:t>
            </a:r>
            <a:endParaRPr lang="fi-FI" sz="1000">
              <a:latin typeface="Pepi" panose="02000503000000020004" pitchFamily="2" charset="77"/>
            </a:endParaRPr>
          </a:p>
          <a:p>
            <a:endParaRPr lang="fi-FI" sz="1000">
              <a:latin typeface="Pepi" panose="02000503000000020004" pitchFamily="2" charset="77"/>
            </a:endParaRPr>
          </a:p>
          <a:p>
            <a:endParaRPr lang="fi-FI" sz="1000">
              <a:latin typeface="Pepi" panose="02000503000000020004" pitchFamily="2" charset="77"/>
            </a:endParaRPr>
          </a:p>
          <a:p>
            <a:r>
              <a:rPr lang="fi-FI" sz="1000">
                <a:latin typeface="Pepi" panose="02000503000000020004" pitchFamily="2" charset="77"/>
              </a:rPr>
              <a:t>1.-2.4.2023</a:t>
            </a:r>
          </a:p>
          <a:p>
            <a:endParaRPr lang="fi-FI" sz="1000">
              <a:latin typeface="Pepi" panose="02000503000000020004" pitchFamily="2" charset="77"/>
            </a:endParaRPr>
          </a:p>
        </p:txBody>
      </p:sp>
      <p:sp>
        <p:nvSpPr>
          <p:cNvPr id="83" name="Pyöristetty suorakulmio 82">
            <a:extLst>
              <a:ext uri="{FF2B5EF4-FFF2-40B4-BE49-F238E27FC236}">
                <a16:creationId xmlns:a16="http://schemas.microsoft.com/office/drawing/2014/main" id="{AF41A830-E8E6-5643-8D01-2291004EA3C4}"/>
              </a:ext>
            </a:extLst>
          </p:cNvPr>
          <p:cNvSpPr/>
          <p:nvPr/>
        </p:nvSpPr>
        <p:spPr>
          <a:xfrm>
            <a:off x="5514404" y="2723418"/>
            <a:ext cx="1855749" cy="1377314"/>
          </a:xfrm>
          <a:prstGeom prst="roundRect">
            <a:avLst>
              <a:gd name="adj" fmla="val 8294"/>
            </a:avLst>
          </a:prstGeom>
          <a:noFill/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84" name="Tekstiruutu 83">
            <a:extLst>
              <a:ext uri="{FF2B5EF4-FFF2-40B4-BE49-F238E27FC236}">
                <a16:creationId xmlns:a16="http://schemas.microsoft.com/office/drawing/2014/main" id="{7B592DBD-22FE-2646-B765-936BF18ED083}"/>
              </a:ext>
            </a:extLst>
          </p:cNvPr>
          <p:cNvSpPr txBox="1"/>
          <p:nvPr/>
        </p:nvSpPr>
        <p:spPr>
          <a:xfrm>
            <a:off x="5563641" y="2820890"/>
            <a:ext cx="1776595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b="1">
                <a:latin typeface="Pepi" panose="02000503000000020004" pitchFamily="2" charset="77"/>
              </a:rPr>
              <a:t>U15 AA</a:t>
            </a:r>
            <a:endParaRPr lang="fi-FI" sz="1000">
              <a:latin typeface="Pepi" panose="02000503000000020004" pitchFamily="2" charset="77"/>
            </a:endParaRPr>
          </a:p>
          <a:p>
            <a:r>
              <a:rPr lang="fi-FI" sz="1000">
                <a:latin typeface="Pepi" panose="02000503000000020004" pitchFamily="2" charset="77"/>
              </a:rPr>
              <a:t>n. 26-30 joukkuetta</a:t>
            </a:r>
          </a:p>
          <a:p>
            <a:br>
              <a:rPr lang="fi-FI" sz="600">
                <a:latin typeface="Pepi" panose="02000503000000020004" pitchFamily="2" charset="77"/>
              </a:rPr>
            </a:br>
            <a:r>
              <a:rPr lang="fi-FI" sz="1000">
                <a:latin typeface="Pepi" panose="02000503000000020004" pitchFamily="2" charset="77"/>
              </a:rPr>
              <a:t>7.1.-26.3.2023</a:t>
            </a:r>
          </a:p>
          <a:p>
            <a:endParaRPr lang="fi-FI" sz="1000">
              <a:latin typeface="Pepi" panose="02000503000000020004" pitchFamily="2" charset="77"/>
            </a:endParaRPr>
          </a:p>
        </p:txBody>
      </p:sp>
      <p:sp>
        <p:nvSpPr>
          <p:cNvPr id="86" name="Pyöristetty suorakulmio 85">
            <a:extLst>
              <a:ext uri="{FF2B5EF4-FFF2-40B4-BE49-F238E27FC236}">
                <a16:creationId xmlns:a16="http://schemas.microsoft.com/office/drawing/2014/main" id="{5B2B7F03-84FA-8C40-BEB1-190FFFAA9BE1}"/>
              </a:ext>
            </a:extLst>
          </p:cNvPr>
          <p:cNvSpPr/>
          <p:nvPr/>
        </p:nvSpPr>
        <p:spPr>
          <a:xfrm>
            <a:off x="5514404" y="1235440"/>
            <a:ext cx="1855749" cy="1377314"/>
          </a:xfrm>
          <a:prstGeom prst="roundRect">
            <a:avLst>
              <a:gd name="adj" fmla="val 8294"/>
            </a:avLst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87" name="Tekstiruutu 86">
            <a:extLst>
              <a:ext uri="{FF2B5EF4-FFF2-40B4-BE49-F238E27FC236}">
                <a16:creationId xmlns:a16="http://schemas.microsoft.com/office/drawing/2014/main" id="{E5AF4386-B5B6-1F40-B451-58DBD9571935}"/>
              </a:ext>
            </a:extLst>
          </p:cNvPr>
          <p:cNvSpPr txBox="1"/>
          <p:nvPr/>
        </p:nvSpPr>
        <p:spPr>
          <a:xfrm>
            <a:off x="5563642" y="1332912"/>
            <a:ext cx="165295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b="1">
                <a:latin typeface="Pepi" panose="02000503000000020004" pitchFamily="2" charset="77"/>
              </a:rPr>
              <a:t>U15 AAA</a:t>
            </a:r>
            <a:endParaRPr lang="fi-FI" sz="1000">
              <a:latin typeface="Pepi" panose="02000503000000020004" pitchFamily="2" charset="77"/>
            </a:endParaRPr>
          </a:p>
          <a:p>
            <a:endParaRPr lang="fi-FI" sz="600">
              <a:latin typeface="Pepi" panose="02000503000000020004" pitchFamily="2" charset="77"/>
            </a:endParaRPr>
          </a:p>
          <a:p>
            <a:r>
              <a:rPr lang="fi-FI" sz="1000">
                <a:latin typeface="Pepi" panose="02000503000000020004" pitchFamily="2" charset="77"/>
              </a:rPr>
              <a:t>n. 24-28 joukkuetta</a:t>
            </a:r>
          </a:p>
          <a:p>
            <a:endParaRPr lang="fi-FI" sz="600">
              <a:latin typeface="Pepi" panose="02000503000000020004" pitchFamily="2" charset="77"/>
            </a:endParaRPr>
          </a:p>
          <a:p>
            <a:r>
              <a:rPr lang="fi-FI" sz="1000">
                <a:latin typeface="Pepi" panose="02000503000000020004" pitchFamily="2" charset="77"/>
              </a:rPr>
              <a:t>7.1.-26.3.2023</a:t>
            </a:r>
          </a:p>
          <a:p>
            <a:endParaRPr lang="fi-FI" sz="1000">
              <a:latin typeface="Pepi" panose="02000503000000020004" pitchFamily="2" charset="77"/>
            </a:endParaRPr>
          </a:p>
          <a:p>
            <a:endParaRPr lang="fi-FI"/>
          </a:p>
        </p:txBody>
      </p:sp>
      <p:sp>
        <p:nvSpPr>
          <p:cNvPr id="89" name="Pyöristetty suorakulmio 88">
            <a:extLst>
              <a:ext uri="{FF2B5EF4-FFF2-40B4-BE49-F238E27FC236}">
                <a16:creationId xmlns:a16="http://schemas.microsoft.com/office/drawing/2014/main" id="{5C11DFD1-A2C4-674F-BE41-C52E5AC84727}"/>
              </a:ext>
            </a:extLst>
          </p:cNvPr>
          <p:cNvSpPr/>
          <p:nvPr/>
        </p:nvSpPr>
        <p:spPr>
          <a:xfrm>
            <a:off x="5514404" y="4211397"/>
            <a:ext cx="1855749" cy="1377314"/>
          </a:xfrm>
          <a:prstGeom prst="roundRect">
            <a:avLst>
              <a:gd name="adj" fmla="val 8294"/>
            </a:avLst>
          </a:prstGeom>
          <a:noFill/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90" name="Tekstiruutu 89">
            <a:extLst>
              <a:ext uri="{FF2B5EF4-FFF2-40B4-BE49-F238E27FC236}">
                <a16:creationId xmlns:a16="http://schemas.microsoft.com/office/drawing/2014/main" id="{7BB51535-A122-6F45-BC08-01D10BE898CF}"/>
              </a:ext>
            </a:extLst>
          </p:cNvPr>
          <p:cNvSpPr txBox="1"/>
          <p:nvPr/>
        </p:nvSpPr>
        <p:spPr>
          <a:xfrm>
            <a:off x="5563642" y="4308869"/>
            <a:ext cx="1776594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b="1">
                <a:latin typeface="Pepi" panose="02000503000000020004" pitchFamily="2" charset="77"/>
              </a:rPr>
              <a:t>U15 A</a:t>
            </a:r>
            <a:endParaRPr lang="fi-FI" sz="1000">
              <a:latin typeface="Pepi" panose="02000503000000020004" pitchFamily="2" charset="77"/>
            </a:endParaRPr>
          </a:p>
          <a:p>
            <a:br>
              <a:rPr lang="fi-FI" sz="600">
                <a:latin typeface="Pepi" panose="02000503000000020004" pitchFamily="2" charset="77"/>
              </a:rPr>
            </a:br>
            <a:r>
              <a:rPr lang="fi-FI" sz="1000">
                <a:latin typeface="Pepi" panose="02000503000000020004" pitchFamily="2" charset="77"/>
              </a:rPr>
              <a:t>xx joukkuetta</a:t>
            </a:r>
          </a:p>
          <a:p>
            <a:br>
              <a:rPr lang="fi-FI" sz="600">
                <a:latin typeface="Pepi" panose="02000503000000020004" pitchFamily="2" charset="77"/>
              </a:rPr>
            </a:br>
            <a:r>
              <a:rPr lang="fi-FI" sz="1000">
                <a:latin typeface="Pepi" panose="02000503000000020004" pitchFamily="2" charset="77"/>
              </a:rPr>
              <a:t>7.1.-26.3.2023</a:t>
            </a:r>
          </a:p>
          <a:p>
            <a:br>
              <a:rPr lang="fi-FI" sz="1000">
                <a:latin typeface="Helvetica" pitchFamily="2" charset="0"/>
              </a:rPr>
            </a:br>
            <a:r>
              <a:rPr lang="fi-FI" sz="1000">
                <a:latin typeface="Pepi" panose="02000503000000020004" pitchFamily="2" charset="77"/>
              </a:rPr>
              <a:t>(U15 A ylempi ja alempi Etelä)</a:t>
            </a:r>
          </a:p>
          <a:p>
            <a:endParaRPr lang="fi-FI" sz="1000">
              <a:latin typeface="Helvetica" pitchFamily="2" charset="0"/>
            </a:endParaRPr>
          </a:p>
          <a:p>
            <a:br>
              <a:rPr lang="fi-FI" sz="1000">
                <a:latin typeface="Pepi" panose="02000503000000020004" pitchFamily="2" charset="77"/>
              </a:rPr>
            </a:br>
            <a:endParaRPr lang="fi-FI" sz="1000">
              <a:latin typeface="Pepi" panose="02000503000000020004" pitchFamily="2" charset="77"/>
            </a:endParaRPr>
          </a:p>
          <a:p>
            <a:endParaRPr lang="fi-FI"/>
          </a:p>
        </p:txBody>
      </p:sp>
      <p:cxnSp>
        <p:nvCxnSpPr>
          <p:cNvPr id="132" name="Suora nuoliyhdysviiva 131">
            <a:extLst>
              <a:ext uri="{FF2B5EF4-FFF2-40B4-BE49-F238E27FC236}">
                <a16:creationId xmlns:a16="http://schemas.microsoft.com/office/drawing/2014/main" id="{02A1BEC2-03B9-2344-90C1-4103D1E7165E}"/>
              </a:ext>
            </a:extLst>
          </p:cNvPr>
          <p:cNvCxnSpPr/>
          <p:nvPr/>
        </p:nvCxnSpPr>
        <p:spPr>
          <a:xfrm>
            <a:off x="7493794" y="1598919"/>
            <a:ext cx="335756" cy="0"/>
          </a:xfrm>
          <a:prstGeom prst="straightConnector1">
            <a:avLst/>
          </a:prstGeom>
          <a:ln w="25400">
            <a:solidFill>
              <a:srgbClr val="002E6D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Suora nuoliyhdysviiva 135">
            <a:extLst>
              <a:ext uri="{FF2B5EF4-FFF2-40B4-BE49-F238E27FC236}">
                <a16:creationId xmlns:a16="http://schemas.microsoft.com/office/drawing/2014/main" id="{8A92A1CC-852C-A14D-9A01-2E245B44CCB5}"/>
              </a:ext>
            </a:extLst>
          </p:cNvPr>
          <p:cNvCxnSpPr>
            <a:cxnSpLocks/>
          </p:cNvCxnSpPr>
          <p:nvPr/>
        </p:nvCxnSpPr>
        <p:spPr>
          <a:xfrm>
            <a:off x="2611975" y="5055914"/>
            <a:ext cx="2724164" cy="0"/>
          </a:xfrm>
          <a:prstGeom prst="straightConnector1">
            <a:avLst/>
          </a:prstGeom>
          <a:ln w="25400">
            <a:solidFill>
              <a:srgbClr val="002E6D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" name="Suora nuoliyhdysviiva 138">
            <a:extLst>
              <a:ext uri="{FF2B5EF4-FFF2-40B4-BE49-F238E27FC236}">
                <a16:creationId xmlns:a16="http://schemas.microsoft.com/office/drawing/2014/main" id="{14CA95F8-24CA-BA45-BC7B-DD0AF5EC7102}"/>
              </a:ext>
            </a:extLst>
          </p:cNvPr>
          <p:cNvCxnSpPr>
            <a:cxnSpLocks/>
          </p:cNvCxnSpPr>
          <p:nvPr/>
        </p:nvCxnSpPr>
        <p:spPr>
          <a:xfrm>
            <a:off x="2622536" y="1598920"/>
            <a:ext cx="2724164" cy="0"/>
          </a:xfrm>
          <a:prstGeom prst="straightConnector1">
            <a:avLst/>
          </a:prstGeom>
          <a:ln w="25400">
            <a:solidFill>
              <a:srgbClr val="002E6D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3" name="Kulmayhdysviiva 142">
            <a:extLst>
              <a:ext uri="{FF2B5EF4-FFF2-40B4-BE49-F238E27FC236}">
                <a16:creationId xmlns:a16="http://schemas.microsoft.com/office/drawing/2014/main" id="{38CACF70-ABA4-2A47-8AB9-C2527BE719D6}"/>
              </a:ext>
            </a:extLst>
          </p:cNvPr>
          <p:cNvCxnSpPr/>
          <p:nvPr/>
        </p:nvCxnSpPr>
        <p:spPr>
          <a:xfrm>
            <a:off x="2622536" y="2044931"/>
            <a:ext cx="2724164" cy="917276"/>
          </a:xfrm>
          <a:prstGeom prst="bentConnector3">
            <a:avLst>
              <a:gd name="adj1" fmla="val 96077"/>
            </a:avLst>
          </a:prstGeom>
          <a:ln w="25400">
            <a:solidFill>
              <a:srgbClr val="002E6D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1" name="Tekstiruutu 160">
            <a:extLst>
              <a:ext uri="{FF2B5EF4-FFF2-40B4-BE49-F238E27FC236}">
                <a16:creationId xmlns:a16="http://schemas.microsoft.com/office/drawing/2014/main" id="{A39FDB82-9EA9-F44F-A782-E3B9D734A53A}"/>
              </a:ext>
            </a:extLst>
          </p:cNvPr>
          <p:cNvSpPr txBox="1"/>
          <p:nvPr/>
        </p:nvSpPr>
        <p:spPr>
          <a:xfrm>
            <a:off x="2974317" y="1362805"/>
            <a:ext cx="204871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>
                <a:latin typeface="Pepi" panose="02000503000000020004" pitchFamily="2" charset="77"/>
              </a:rPr>
              <a:t>n. 24-28 j. AAA</a:t>
            </a:r>
          </a:p>
          <a:p>
            <a:endParaRPr lang="fi-FI"/>
          </a:p>
        </p:txBody>
      </p:sp>
      <p:sp>
        <p:nvSpPr>
          <p:cNvPr id="162" name="Tekstiruutu 161">
            <a:extLst>
              <a:ext uri="{FF2B5EF4-FFF2-40B4-BE49-F238E27FC236}">
                <a16:creationId xmlns:a16="http://schemas.microsoft.com/office/drawing/2014/main" id="{60333573-863C-7343-A29A-76F6A2122C9C}"/>
              </a:ext>
            </a:extLst>
          </p:cNvPr>
          <p:cNvSpPr txBox="1"/>
          <p:nvPr/>
        </p:nvSpPr>
        <p:spPr>
          <a:xfrm>
            <a:off x="3128691" y="1793629"/>
            <a:ext cx="20487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>
                <a:latin typeface="Pepi" panose="02000503000000020004" pitchFamily="2" charset="77"/>
              </a:rPr>
              <a:t>loput j. AA</a:t>
            </a:r>
          </a:p>
          <a:p>
            <a:endParaRPr lang="fi-FI"/>
          </a:p>
        </p:txBody>
      </p:sp>
      <p:sp>
        <p:nvSpPr>
          <p:cNvPr id="169" name="Tekstiruutu 168">
            <a:extLst>
              <a:ext uri="{FF2B5EF4-FFF2-40B4-BE49-F238E27FC236}">
                <a16:creationId xmlns:a16="http://schemas.microsoft.com/office/drawing/2014/main" id="{7E21B9F2-062C-BD4A-A3FC-1825E2349627}"/>
              </a:ext>
            </a:extLst>
          </p:cNvPr>
          <p:cNvSpPr txBox="1"/>
          <p:nvPr/>
        </p:nvSpPr>
        <p:spPr>
          <a:xfrm>
            <a:off x="3128691" y="5066021"/>
            <a:ext cx="16529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>
                <a:latin typeface="Pepi" panose="02000503000000020004" pitchFamily="2" charset="77"/>
              </a:rPr>
              <a:t>xx joukkuetta</a:t>
            </a:r>
          </a:p>
          <a:p>
            <a:endParaRPr lang="fi-FI"/>
          </a:p>
        </p:txBody>
      </p:sp>
      <p:sp>
        <p:nvSpPr>
          <p:cNvPr id="46" name="Tekstiruutu 45">
            <a:extLst>
              <a:ext uri="{FF2B5EF4-FFF2-40B4-BE49-F238E27FC236}">
                <a16:creationId xmlns:a16="http://schemas.microsoft.com/office/drawing/2014/main" id="{DD6F8C34-05EB-3E4D-9FA7-D18C1462D437}"/>
              </a:ext>
            </a:extLst>
          </p:cNvPr>
          <p:cNvSpPr txBox="1"/>
          <p:nvPr/>
        </p:nvSpPr>
        <p:spPr>
          <a:xfrm>
            <a:off x="7424990" y="1719049"/>
            <a:ext cx="5252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>
                <a:latin typeface="Pepi" panose="02000503000000020004" pitchFamily="2" charset="77"/>
              </a:rPr>
              <a:t>xx j.</a:t>
            </a:r>
          </a:p>
          <a:p>
            <a:endParaRPr lang="fi-FI"/>
          </a:p>
        </p:txBody>
      </p:sp>
      <p:sp>
        <p:nvSpPr>
          <p:cNvPr id="25" name="Pyöristetty suorakulmio 19">
            <a:extLst>
              <a:ext uri="{FF2B5EF4-FFF2-40B4-BE49-F238E27FC236}">
                <a16:creationId xmlns:a16="http://schemas.microsoft.com/office/drawing/2014/main" id="{F82E31A4-2F35-4586-B486-9A7D3843BBC4}"/>
              </a:ext>
            </a:extLst>
          </p:cNvPr>
          <p:cNvSpPr/>
          <p:nvPr/>
        </p:nvSpPr>
        <p:spPr>
          <a:xfrm>
            <a:off x="612955" y="2710227"/>
            <a:ext cx="1855749" cy="1373798"/>
          </a:xfrm>
          <a:prstGeom prst="roundRect">
            <a:avLst>
              <a:gd name="adj" fmla="val 5911"/>
            </a:avLst>
          </a:prstGeom>
          <a:noFill/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6" name="Tekstiruutu 25">
            <a:extLst>
              <a:ext uri="{FF2B5EF4-FFF2-40B4-BE49-F238E27FC236}">
                <a16:creationId xmlns:a16="http://schemas.microsoft.com/office/drawing/2014/main" id="{9F69EF30-B526-4E10-9E36-70A36389FAF9}"/>
              </a:ext>
            </a:extLst>
          </p:cNvPr>
          <p:cNvSpPr txBox="1"/>
          <p:nvPr/>
        </p:nvSpPr>
        <p:spPr>
          <a:xfrm>
            <a:off x="676436" y="2800041"/>
            <a:ext cx="1652954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b="1">
                <a:latin typeface="Pepi" panose="02000503000000020004" pitchFamily="2" charset="77"/>
              </a:rPr>
              <a:t>U15 AA</a:t>
            </a:r>
            <a:endParaRPr lang="fi-FI" sz="1000">
              <a:latin typeface="Pepi" panose="02000503000000020004" pitchFamily="2" charset="77"/>
            </a:endParaRPr>
          </a:p>
          <a:p>
            <a:br>
              <a:rPr lang="fi-FI" sz="600">
                <a:latin typeface="Pepi" panose="02000503000000020004" pitchFamily="2" charset="77"/>
              </a:rPr>
            </a:br>
            <a:r>
              <a:rPr lang="fi-FI" sz="1000">
                <a:latin typeface="Pepi" panose="02000503000000020004" pitchFamily="2" charset="77"/>
              </a:rPr>
              <a:t>xx joukkuetta</a:t>
            </a:r>
          </a:p>
          <a:p>
            <a:endParaRPr lang="fi-FI" sz="1000">
              <a:latin typeface="Pepi" panose="02000503000000020004" pitchFamily="2" charset="77"/>
            </a:endParaRPr>
          </a:p>
          <a:p>
            <a:r>
              <a:rPr lang="fi-FI" sz="1000">
                <a:latin typeface="Pepi" panose="02000503000000020004" pitchFamily="2" charset="77"/>
              </a:rPr>
              <a:t>n. 20 ottelua</a:t>
            </a:r>
          </a:p>
          <a:p>
            <a:br>
              <a:rPr lang="fi-FI" sz="600">
                <a:latin typeface="Pepi" panose="02000503000000020004" pitchFamily="2" charset="77"/>
              </a:rPr>
            </a:br>
            <a:r>
              <a:rPr lang="fi-FI" sz="1000">
                <a:latin typeface="Pepi" panose="02000503000000020004"/>
              </a:rPr>
              <a:t>10.9.-11.12.</a:t>
            </a:r>
          </a:p>
        </p:txBody>
      </p:sp>
      <p:cxnSp>
        <p:nvCxnSpPr>
          <p:cNvPr id="27" name="Suora nuoliyhdysviiva 26">
            <a:extLst>
              <a:ext uri="{FF2B5EF4-FFF2-40B4-BE49-F238E27FC236}">
                <a16:creationId xmlns:a16="http://schemas.microsoft.com/office/drawing/2014/main" id="{09361543-2F69-4B1E-A189-6323E1DC951F}"/>
              </a:ext>
            </a:extLst>
          </p:cNvPr>
          <p:cNvCxnSpPr>
            <a:cxnSpLocks/>
          </p:cNvCxnSpPr>
          <p:nvPr/>
        </p:nvCxnSpPr>
        <p:spPr>
          <a:xfrm>
            <a:off x="2593086" y="3251257"/>
            <a:ext cx="2724164" cy="0"/>
          </a:xfrm>
          <a:prstGeom prst="straightConnector1">
            <a:avLst/>
          </a:prstGeom>
          <a:ln w="25400">
            <a:solidFill>
              <a:srgbClr val="002E6D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Kulmayhdysviiva 142">
            <a:extLst>
              <a:ext uri="{FF2B5EF4-FFF2-40B4-BE49-F238E27FC236}">
                <a16:creationId xmlns:a16="http://schemas.microsoft.com/office/drawing/2014/main" id="{7FA38466-F687-4DF0-9297-0BC3A92F499D}"/>
              </a:ext>
            </a:extLst>
          </p:cNvPr>
          <p:cNvCxnSpPr/>
          <p:nvPr/>
        </p:nvCxnSpPr>
        <p:spPr>
          <a:xfrm>
            <a:off x="2611975" y="3550742"/>
            <a:ext cx="2724164" cy="917276"/>
          </a:xfrm>
          <a:prstGeom prst="bentConnector3">
            <a:avLst>
              <a:gd name="adj1" fmla="val 96077"/>
            </a:avLst>
          </a:prstGeom>
          <a:ln w="25400">
            <a:solidFill>
              <a:srgbClr val="002E6D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kstiruutu 28">
            <a:extLst>
              <a:ext uri="{FF2B5EF4-FFF2-40B4-BE49-F238E27FC236}">
                <a16:creationId xmlns:a16="http://schemas.microsoft.com/office/drawing/2014/main" id="{FC5F7830-67D9-4552-A996-B2CA4FA2D3B9}"/>
              </a:ext>
            </a:extLst>
          </p:cNvPr>
          <p:cNvSpPr txBox="1"/>
          <p:nvPr/>
        </p:nvSpPr>
        <p:spPr>
          <a:xfrm>
            <a:off x="2803444" y="2964014"/>
            <a:ext cx="204871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>
                <a:latin typeface="Pepi" panose="02000503000000020004" pitchFamily="2" charset="77"/>
              </a:rPr>
              <a:t>n. 12-16 j. AA</a:t>
            </a:r>
          </a:p>
          <a:p>
            <a:endParaRPr lang="fi-FI"/>
          </a:p>
        </p:txBody>
      </p:sp>
      <p:sp>
        <p:nvSpPr>
          <p:cNvPr id="30" name="Tekstiruutu 29">
            <a:extLst>
              <a:ext uri="{FF2B5EF4-FFF2-40B4-BE49-F238E27FC236}">
                <a16:creationId xmlns:a16="http://schemas.microsoft.com/office/drawing/2014/main" id="{FA2FBC0D-8AF4-4FB6-B190-6CD8EDC30F0F}"/>
              </a:ext>
            </a:extLst>
          </p:cNvPr>
          <p:cNvSpPr txBox="1"/>
          <p:nvPr/>
        </p:nvSpPr>
        <p:spPr>
          <a:xfrm>
            <a:off x="2873463" y="3576088"/>
            <a:ext cx="20487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>
                <a:latin typeface="Pepi" panose="02000503000000020004" pitchFamily="2" charset="77"/>
              </a:rPr>
              <a:t>loput j. A</a:t>
            </a:r>
          </a:p>
          <a:p>
            <a:endParaRPr lang="fi-FI"/>
          </a:p>
        </p:txBody>
      </p:sp>
      <p:sp>
        <p:nvSpPr>
          <p:cNvPr id="31" name="Pyöristetty suorakulmio 74">
            <a:extLst>
              <a:ext uri="{FF2B5EF4-FFF2-40B4-BE49-F238E27FC236}">
                <a16:creationId xmlns:a16="http://schemas.microsoft.com/office/drawing/2014/main" id="{BCE07265-D593-47F7-A465-1D3DDDF92C61}"/>
              </a:ext>
            </a:extLst>
          </p:cNvPr>
          <p:cNvSpPr/>
          <p:nvPr/>
        </p:nvSpPr>
        <p:spPr>
          <a:xfrm>
            <a:off x="7976581" y="2723418"/>
            <a:ext cx="1855749" cy="1373798"/>
          </a:xfrm>
          <a:prstGeom prst="roundRect">
            <a:avLst>
              <a:gd name="adj" fmla="val 5911"/>
            </a:avLst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2" name="Tekstiruutu 31">
            <a:extLst>
              <a:ext uri="{FF2B5EF4-FFF2-40B4-BE49-F238E27FC236}">
                <a16:creationId xmlns:a16="http://schemas.microsoft.com/office/drawing/2014/main" id="{9FFFB99B-A1C9-45F6-9BB5-75F2FBE447E6}"/>
              </a:ext>
            </a:extLst>
          </p:cNvPr>
          <p:cNvSpPr txBox="1"/>
          <p:nvPr/>
        </p:nvSpPr>
        <p:spPr>
          <a:xfrm>
            <a:off x="8032396" y="2794737"/>
            <a:ext cx="1652954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b="1">
                <a:latin typeface="Pepi" panose="02000503000000020004" pitchFamily="2" charset="77"/>
              </a:rPr>
              <a:t>U15 AA lopputurnaus</a:t>
            </a:r>
            <a:endParaRPr lang="fi-FI" sz="1000">
              <a:latin typeface="Pepi" panose="02000503000000020004" pitchFamily="2" charset="77"/>
            </a:endParaRPr>
          </a:p>
          <a:p>
            <a:endParaRPr lang="fi-FI" sz="1000">
              <a:latin typeface="Pepi" panose="02000503000000020004" pitchFamily="2" charset="77"/>
            </a:endParaRPr>
          </a:p>
          <a:p>
            <a:endParaRPr lang="fi-FI" sz="1000">
              <a:latin typeface="Pepi" panose="02000503000000020004" pitchFamily="2" charset="77"/>
            </a:endParaRPr>
          </a:p>
          <a:p>
            <a:r>
              <a:rPr lang="fi-FI" sz="1000">
                <a:latin typeface="Pepi" panose="02000503000000020004" pitchFamily="2" charset="77"/>
              </a:rPr>
              <a:t>1.-2.4.2023</a:t>
            </a:r>
          </a:p>
          <a:p>
            <a:endParaRPr lang="fi-FI" sz="1000">
              <a:latin typeface="Pepi" panose="02000503000000020004" pitchFamily="2" charset="77"/>
            </a:endParaRPr>
          </a:p>
        </p:txBody>
      </p:sp>
      <p:sp>
        <p:nvSpPr>
          <p:cNvPr id="33" name="Tekstiruutu 32">
            <a:extLst>
              <a:ext uri="{FF2B5EF4-FFF2-40B4-BE49-F238E27FC236}">
                <a16:creationId xmlns:a16="http://schemas.microsoft.com/office/drawing/2014/main" id="{F173C04D-646A-466B-95FE-EE19B92DBE9F}"/>
              </a:ext>
            </a:extLst>
          </p:cNvPr>
          <p:cNvSpPr txBox="1"/>
          <p:nvPr/>
        </p:nvSpPr>
        <p:spPr>
          <a:xfrm>
            <a:off x="7451309" y="2885619"/>
            <a:ext cx="5252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>
                <a:latin typeface="Pepi" panose="02000503000000020004" pitchFamily="2" charset="77"/>
              </a:rPr>
              <a:t>xx j.</a:t>
            </a:r>
          </a:p>
          <a:p>
            <a:endParaRPr lang="fi-FI"/>
          </a:p>
        </p:txBody>
      </p:sp>
      <p:cxnSp>
        <p:nvCxnSpPr>
          <p:cNvPr id="34" name="Suora nuoliyhdysviiva 33">
            <a:extLst>
              <a:ext uri="{FF2B5EF4-FFF2-40B4-BE49-F238E27FC236}">
                <a16:creationId xmlns:a16="http://schemas.microsoft.com/office/drawing/2014/main" id="{548F928B-6106-46D0-B919-B7ACDEA135AE}"/>
              </a:ext>
            </a:extLst>
          </p:cNvPr>
          <p:cNvCxnSpPr/>
          <p:nvPr/>
        </p:nvCxnSpPr>
        <p:spPr>
          <a:xfrm>
            <a:off x="7499994" y="3275880"/>
            <a:ext cx="335756" cy="0"/>
          </a:xfrm>
          <a:prstGeom prst="straightConnector1">
            <a:avLst/>
          </a:prstGeom>
          <a:ln w="25400">
            <a:solidFill>
              <a:srgbClr val="002E6D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Pyöristetty suorakulmio 74">
            <a:extLst>
              <a:ext uri="{FF2B5EF4-FFF2-40B4-BE49-F238E27FC236}">
                <a16:creationId xmlns:a16="http://schemas.microsoft.com/office/drawing/2014/main" id="{F8123FE7-F375-4740-A276-326230549CB5}"/>
              </a:ext>
            </a:extLst>
          </p:cNvPr>
          <p:cNvSpPr/>
          <p:nvPr/>
        </p:nvSpPr>
        <p:spPr>
          <a:xfrm>
            <a:off x="7992942" y="4215443"/>
            <a:ext cx="1855749" cy="1373798"/>
          </a:xfrm>
          <a:prstGeom prst="roundRect">
            <a:avLst>
              <a:gd name="adj" fmla="val 5911"/>
            </a:avLst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6" name="Tekstiruutu 35">
            <a:extLst>
              <a:ext uri="{FF2B5EF4-FFF2-40B4-BE49-F238E27FC236}">
                <a16:creationId xmlns:a16="http://schemas.microsoft.com/office/drawing/2014/main" id="{485D95CE-F240-4A55-BC9D-E495ABBA0BFE}"/>
              </a:ext>
            </a:extLst>
          </p:cNvPr>
          <p:cNvSpPr txBox="1"/>
          <p:nvPr/>
        </p:nvSpPr>
        <p:spPr>
          <a:xfrm>
            <a:off x="8025819" y="4318842"/>
            <a:ext cx="1652954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b="1">
                <a:latin typeface="Pepi" panose="02000503000000020004" pitchFamily="2" charset="77"/>
              </a:rPr>
              <a:t>U15 A mitalipelit</a:t>
            </a:r>
            <a:endParaRPr lang="fi-FI" sz="1000">
              <a:latin typeface="Pepi" panose="02000503000000020004" pitchFamily="2" charset="77"/>
            </a:endParaRPr>
          </a:p>
          <a:p>
            <a:r>
              <a:rPr lang="fi-FI" sz="1000">
                <a:latin typeface="Pepi" panose="02000503000000020004" pitchFamily="2" charset="77"/>
              </a:rPr>
              <a:t>lohkojen sisäiset mitalipelit</a:t>
            </a:r>
          </a:p>
          <a:p>
            <a:endParaRPr lang="fi-FI" sz="1000">
              <a:latin typeface="Pepi" panose="02000503000000020004" pitchFamily="2" charset="77"/>
            </a:endParaRPr>
          </a:p>
          <a:p>
            <a:r>
              <a:rPr lang="fi-FI" sz="1000">
                <a:latin typeface="Pepi" panose="02000503000000020004" pitchFamily="2" charset="77"/>
              </a:rPr>
              <a:t>1.-2.4.2023</a:t>
            </a:r>
          </a:p>
          <a:p>
            <a:endParaRPr lang="fi-FI" sz="1000">
              <a:latin typeface="Pepi" panose="02000503000000020004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15237618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kstiruutu 13">
            <a:extLst>
              <a:ext uri="{FF2B5EF4-FFF2-40B4-BE49-F238E27FC236}">
                <a16:creationId xmlns:a16="http://schemas.microsoft.com/office/drawing/2014/main" id="{0861A6D6-6DE4-2B4C-B272-6F28F6105F69}"/>
              </a:ext>
            </a:extLst>
          </p:cNvPr>
          <p:cNvSpPr txBox="1"/>
          <p:nvPr/>
        </p:nvSpPr>
        <p:spPr>
          <a:xfrm>
            <a:off x="516436" y="422905"/>
            <a:ext cx="8811491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3500" b="1">
                <a:solidFill>
                  <a:srgbClr val="002E6D"/>
                </a:solidFill>
                <a:latin typeface="Pepi" panose="02000503000000020004" pitchFamily="2" charset="77"/>
              </a:rPr>
              <a:t>U16 SARJAT 2022-2023 </a:t>
            </a:r>
          </a:p>
        </p:txBody>
      </p:sp>
      <p:sp>
        <p:nvSpPr>
          <p:cNvPr id="20" name="Pyöristetty suorakulmio 19">
            <a:extLst>
              <a:ext uri="{FF2B5EF4-FFF2-40B4-BE49-F238E27FC236}">
                <a16:creationId xmlns:a16="http://schemas.microsoft.com/office/drawing/2014/main" id="{7006D3A3-9A6A-D849-A50D-C0C5D718BC8B}"/>
              </a:ext>
            </a:extLst>
          </p:cNvPr>
          <p:cNvSpPr/>
          <p:nvPr/>
        </p:nvSpPr>
        <p:spPr>
          <a:xfrm>
            <a:off x="627198" y="1238956"/>
            <a:ext cx="1855749" cy="2861775"/>
          </a:xfrm>
          <a:prstGeom prst="roundRect">
            <a:avLst>
              <a:gd name="adj" fmla="val 5911"/>
            </a:avLst>
          </a:prstGeom>
          <a:noFill/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" name="Tekstiruutu 3">
            <a:extLst>
              <a:ext uri="{FF2B5EF4-FFF2-40B4-BE49-F238E27FC236}">
                <a16:creationId xmlns:a16="http://schemas.microsoft.com/office/drawing/2014/main" id="{AE697CD5-8E8A-E945-AFB5-E1FF4F3453B6}"/>
              </a:ext>
            </a:extLst>
          </p:cNvPr>
          <p:cNvSpPr txBox="1"/>
          <p:nvPr/>
        </p:nvSpPr>
        <p:spPr>
          <a:xfrm>
            <a:off x="676436" y="1336429"/>
            <a:ext cx="165295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b="1" dirty="0">
                <a:latin typeface="Pepi" panose="02000503000000020004" pitchFamily="2" charset="77"/>
              </a:rPr>
              <a:t>U16 SM-karsintasarja</a:t>
            </a:r>
            <a:endParaRPr lang="fi-FI" sz="1000" dirty="0">
              <a:latin typeface="Pepi" panose="02000503000000020004" pitchFamily="2" charset="77"/>
            </a:endParaRPr>
          </a:p>
          <a:p>
            <a:endParaRPr lang="fi-FI" sz="600" dirty="0">
              <a:latin typeface="Pepi" panose="02000503000000020004" pitchFamily="2" charset="77"/>
            </a:endParaRPr>
          </a:p>
          <a:p>
            <a:r>
              <a:rPr lang="fi-FI" sz="1000" dirty="0">
                <a:latin typeface="Pepi" panose="02000503000000020004" pitchFamily="2" charset="77"/>
              </a:rPr>
              <a:t>26 joukkuetta</a:t>
            </a:r>
          </a:p>
          <a:p>
            <a:r>
              <a:rPr lang="fi-FI" sz="1000" dirty="0">
                <a:latin typeface="Pepi" panose="02000503000000020004" pitchFamily="2" charset="77"/>
              </a:rPr>
              <a:t>(villi kortti -haku)</a:t>
            </a:r>
          </a:p>
          <a:p>
            <a:r>
              <a:rPr lang="fi-FI" sz="1000" dirty="0">
                <a:latin typeface="Pepi" panose="02000503000000020004" pitchFamily="2" charset="77"/>
              </a:rPr>
              <a:t>2 lohkoa</a:t>
            </a:r>
          </a:p>
          <a:p>
            <a:r>
              <a:rPr lang="fi-FI" sz="1000" dirty="0">
                <a:latin typeface="Pepi" panose="02000503000000020004" pitchFamily="2" charset="77"/>
              </a:rPr>
              <a:t>24 ottelua </a:t>
            </a:r>
          </a:p>
          <a:p>
            <a:br>
              <a:rPr lang="fi-FI" sz="600" dirty="0">
                <a:latin typeface="Pepi" panose="02000503000000020004" pitchFamily="2" charset="77"/>
              </a:rPr>
            </a:br>
            <a:r>
              <a:rPr lang="fi-FI" sz="1000" dirty="0">
                <a:latin typeface="Pepi" panose="02000503000000020004" pitchFamily="2" charset="77"/>
              </a:rPr>
              <a:t>10.9.-11.12.</a:t>
            </a:r>
            <a:endParaRPr lang="fi-FI" sz="1000" dirty="0"/>
          </a:p>
        </p:txBody>
      </p:sp>
      <p:sp>
        <p:nvSpPr>
          <p:cNvPr id="73" name="Pyöristetty suorakulmio 72">
            <a:extLst>
              <a:ext uri="{FF2B5EF4-FFF2-40B4-BE49-F238E27FC236}">
                <a16:creationId xmlns:a16="http://schemas.microsoft.com/office/drawing/2014/main" id="{7B491B35-5321-4F45-A9D8-2291DDF1DCC3}"/>
              </a:ext>
            </a:extLst>
          </p:cNvPr>
          <p:cNvSpPr/>
          <p:nvPr/>
        </p:nvSpPr>
        <p:spPr>
          <a:xfrm>
            <a:off x="627198" y="4204347"/>
            <a:ext cx="1855749" cy="2861775"/>
          </a:xfrm>
          <a:prstGeom prst="roundRect">
            <a:avLst>
              <a:gd name="adj" fmla="val 5911"/>
            </a:avLst>
          </a:prstGeom>
          <a:noFill/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4" name="Tekstiruutu 73">
            <a:extLst>
              <a:ext uri="{FF2B5EF4-FFF2-40B4-BE49-F238E27FC236}">
                <a16:creationId xmlns:a16="http://schemas.microsoft.com/office/drawing/2014/main" id="{B7EB666B-A74A-1C4B-B93C-9B774F221188}"/>
              </a:ext>
            </a:extLst>
          </p:cNvPr>
          <p:cNvSpPr txBox="1"/>
          <p:nvPr/>
        </p:nvSpPr>
        <p:spPr>
          <a:xfrm>
            <a:off x="676436" y="4301820"/>
            <a:ext cx="1652954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b="1" dirty="0">
                <a:latin typeface="Pepi" panose="02000503000000020004" pitchFamily="2" charset="77"/>
              </a:rPr>
              <a:t>U16 Mestis alkusarja</a:t>
            </a:r>
            <a:endParaRPr lang="fi-FI" sz="1000" dirty="0">
              <a:latin typeface="Pepi" panose="02000503000000020004" pitchFamily="2" charset="77"/>
            </a:endParaRPr>
          </a:p>
          <a:p>
            <a:endParaRPr lang="fi-FI" sz="600" dirty="0">
              <a:latin typeface="Pepi" panose="02000503000000020004" pitchFamily="2" charset="77"/>
            </a:endParaRPr>
          </a:p>
          <a:p>
            <a:r>
              <a:rPr lang="fi-FI" sz="1000" dirty="0">
                <a:latin typeface="Pepi" panose="02000503000000020004" pitchFamily="2" charset="77"/>
              </a:rPr>
              <a:t>28 joukkuetta </a:t>
            </a:r>
            <a:br>
              <a:rPr lang="fi-FI" sz="1000" dirty="0">
                <a:latin typeface="Pepi" panose="02000503000000020004" pitchFamily="2" charset="77"/>
              </a:rPr>
            </a:br>
            <a:r>
              <a:rPr lang="fi-FI" sz="1000" dirty="0">
                <a:latin typeface="Pepi" panose="02000503000000020004" pitchFamily="2" charset="77"/>
              </a:rPr>
              <a:t>(villi kortti -haku)</a:t>
            </a:r>
          </a:p>
          <a:p>
            <a:r>
              <a:rPr lang="fi-FI" sz="1000" dirty="0">
                <a:latin typeface="Pepi" panose="02000503000000020004" pitchFamily="2" charset="77"/>
              </a:rPr>
              <a:t>3 lohkoa</a:t>
            </a:r>
            <a:br>
              <a:rPr lang="fi-FI" sz="1000" dirty="0">
                <a:latin typeface="Pepi" panose="02000503000000020004" pitchFamily="2" charset="77"/>
              </a:rPr>
            </a:br>
            <a:endParaRPr lang="fi-FI" sz="1000" dirty="0">
              <a:latin typeface="Pepi" panose="02000503000000020004" pitchFamily="2" charset="77"/>
            </a:endParaRPr>
          </a:p>
          <a:p>
            <a:r>
              <a:rPr lang="fi-FI" sz="1000" dirty="0">
                <a:latin typeface="Pepi" panose="02000503000000020004" pitchFamily="2" charset="77"/>
              </a:rPr>
              <a:t>n. 20-22 ottelua</a:t>
            </a:r>
          </a:p>
          <a:p>
            <a:endParaRPr lang="fi-FI" sz="600" dirty="0">
              <a:latin typeface="Pepi" panose="02000503000000020004" pitchFamily="2" charset="77"/>
            </a:endParaRPr>
          </a:p>
          <a:p>
            <a:r>
              <a:rPr lang="fi-FI" sz="1000" dirty="0">
                <a:latin typeface="Pepi" panose="02000503000000020004" pitchFamily="2" charset="77"/>
              </a:rPr>
              <a:t>10.9.-11.12.</a:t>
            </a:r>
          </a:p>
          <a:p>
            <a:endParaRPr lang="fi-FI" sz="1000" dirty="0">
              <a:latin typeface="Pepi" panose="02000503000000020004" pitchFamily="2" charset="77"/>
            </a:endParaRPr>
          </a:p>
          <a:p>
            <a:endParaRPr lang="fi-FI" dirty="0"/>
          </a:p>
        </p:txBody>
      </p:sp>
      <p:sp>
        <p:nvSpPr>
          <p:cNvPr id="75" name="Pyöristetty suorakulmio 74">
            <a:extLst>
              <a:ext uri="{FF2B5EF4-FFF2-40B4-BE49-F238E27FC236}">
                <a16:creationId xmlns:a16="http://schemas.microsoft.com/office/drawing/2014/main" id="{CB725213-E450-8847-944F-105A1907C5D4}"/>
              </a:ext>
            </a:extLst>
          </p:cNvPr>
          <p:cNvSpPr/>
          <p:nvPr/>
        </p:nvSpPr>
        <p:spPr>
          <a:xfrm>
            <a:off x="7976581" y="1238956"/>
            <a:ext cx="1855749" cy="2861775"/>
          </a:xfrm>
          <a:prstGeom prst="roundRect">
            <a:avLst>
              <a:gd name="adj" fmla="val 5911"/>
            </a:avLst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6" name="Tekstiruutu 75">
            <a:extLst>
              <a:ext uri="{FF2B5EF4-FFF2-40B4-BE49-F238E27FC236}">
                <a16:creationId xmlns:a16="http://schemas.microsoft.com/office/drawing/2014/main" id="{9B71321D-B211-7D4D-B2F3-BC02ED6224FD}"/>
              </a:ext>
            </a:extLst>
          </p:cNvPr>
          <p:cNvSpPr txBox="1"/>
          <p:nvPr/>
        </p:nvSpPr>
        <p:spPr>
          <a:xfrm>
            <a:off x="8025819" y="1336429"/>
            <a:ext cx="1652954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b="1">
                <a:latin typeface="Pepi" panose="02000503000000020004" pitchFamily="2" charset="77"/>
              </a:rPr>
              <a:t>U16 SM-pudotuspelit</a:t>
            </a:r>
            <a:endParaRPr lang="fi-FI" sz="1000">
              <a:latin typeface="Pepi" panose="02000503000000020004" pitchFamily="2" charset="77"/>
            </a:endParaRPr>
          </a:p>
          <a:p>
            <a:br>
              <a:rPr lang="fi-FI" sz="600">
                <a:latin typeface="Pepi" panose="02000503000000020004" pitchFamily="2" charset="77"/>
              </a:rPr>
            </a:br>
            <a:r>
              <a:rPr lang="fi-FI" sz="1000">
                <a:latin typeface="Pepi" panose="02000503000000020004" pitchFamily="2" charset="77"/>
              </a:rPr>
              <a:t>VK-kierros, puolivälierät, </a:t>
            </a:r>
            <a:br>
              <a:rPr lang="fi-FI" sz="1000">
                <a:latin typeface="Pepi" panose="02000503000000020004" pitchFamily="2" charset="77"/>
              </a:rPr>
            </a:br>
            <a:r>
              <a:rPr lang="fi-FI" sz="1000">
                <a:latin typeface="Pepi" panose="02000503000000020004" pitchFamily="2" charset="77"/>
              </a:rPr>
              <a:t>välierät ja loppuottelut </a:t>
            </a:r>
            <a:br>
              <a:rPr lang="fi-FI" sz="1000">
                <a:latin typeface="Pepi" panose="02000503000000020004" pitchFamily="2" charset="77"/>
              </a:rPr>
            </a:br>
            <a:r>
              <a:rPr lang="fi-FI" sz="1000">
                <a:latin typeface="Pepi" panose="02000503000000020004" pitchFamily="2" charset="77"/>
              </a:rPr>
              <a:t>paras kolmesta</a:t>
            </a:r>
          </a:p>
          <a:p>
            <a:br>
              <a:rPr lang="fi-FI" sz="600">
                <a:latin typeface="Pepi" panose="02000503000000020004" pitchFamily="2" charset="77"/>
              </a:rPr>
            </a:br>
            <a:r>
              <a:rPr lang="fi-FI" sz="1000">
                <a:latin typeface="Pepi" panose="02000503000000020004" pitchFamily="2" charset="77"/>
              </a:rPr>
              <a:t>Yksiosainen pronssiottelu</a:t>
            </a:r>
          </a:p>
          <a:p>
            <a:endParaRPr lang="fi-FI" sz="1000">
              <a:latin typeface="Pepi" panose="02000503000000020004" pitchFamily="2" charset="77"/>
            </a:endParaRPr>
          </a:p>
        </p:txBody>
      </p:sp>
      <p:sp>
        <p:nvSpPr>
          <p:cNvPr id="83" name="Pyöristetty suorakulmio 82">
            <a:extLst>
              <a:ext uri="{FF2B5EF4-FFF2-40B4-BE49-F238E27FC236}">
                <a16:creationId xmlns:a16="http://schemas.microsoft.com/office/drawing/2014/main" id="{AF41A830-E8E6-5643-8D01-2291004EA3C4}"/>
              </a:ext>
            </a:extLst>
          </p:cNvPr>
          <p:cNvSpPr/>
          <p:nvPr/>
        </p:nvSpPr>
        <p:spPr>
          <a:xfrm>
            <a:off x="5514404" y="2723418"/>
            <a:ext cx="1855749" cy="1377314"/>
          </a:xfrm>
          <a:prstGeom prst="roundRect">
            <a:avLst>
              <a:gd name="adj" fmla="val 8294"/>
            </a:avLst>
          </a:prstGeom>
          <a:noFill/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84" name="Tekstiruutu 83">
            <a:extLst>
              <a:ext uri="{FF2B5EF4-FFF2-40B4-BE49-F238E27FC236}">
                <a16:creationId xmlns:a16="http://schemas.microsoft.com/office/drawing/2014/main" id="{7B592DBD-22FE-2646-B765-936BF18ED083}"/>
              </a:ext>
            </a:extLst>
          </p:cNvPr>
          <p:cNvSpPr txBox="1"/>
          <p:nvPr/>
        </p:nvSpPr>
        <p:spPr>
          <a:xfrm>
            <a:off x="5563641" y="2820890"/>
            <a:ext cx="177659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b="1">
                <a:latin typeface="Pepi" panose="02000503000000020004" pitchFamily="2" charset="77"/>
              </a:rPr>
              <a:t>U16 SM alempi jatkosarja</a:t>
            </a:r>
            <a:endParaRPr lang="fi-FI" sz="1000">
              <a:latin typeface="Pepi" panose="02000503000000020004" pitchFamily="2" charset="77"/>
            </a:endParaRPr>
          </a:p>
          <a:p>
            <a:endParaRPr lang="fi-FI" sz="600">
              <a:latin typeface="Pepi" panose="02000503000000020004" pitchFamily="2" charset="77"/>
            </a:endParaRPr>
          </a:p>
          <a:p>
            <a:r>
              <a:rPr lang="fi-FI" sz="1000">
                <a:latin typeface="Pepi" panose="02000503000000020004" pitchFamily="2" charset="77"/>
              </a:rPr>
              <a:t>12 joukkuetta</a:t>
            </a:r>
          </a:p>
          <a:p>
            <a:r>
              <a:rPr lang="fi-FI" sz="1000">
                <a:latin typeface="Pepi" panose="02000503000000020004" pitchFamily="2" charset="77"/>
              </a:rPr>
              <a:t>1x + </a:t>
            </a:r>
            <a:r>
              <a:rPr lang="fi-FI" sz="1000" err="1">
                <a:latin typeface="Pepi" panose="02000503000000020004" pitchFamily="2" charset="77"/>
              </a:rPr>
              <a:t>vs</a:t>
            </a:r>
            <a:r>
              <a:rPr lang="fi-FI" sz="1000">
                <a:latin typeface="Pepi" panose="02000503000000020004" pitchFamily="2" charset="77"/>
              </a:rPr>
              <a:t> = 16 </a:t>
            </a:r>
            <a:r>
              <a:rPr lang="fi-FI" sz="1000" err="1">
                <a:latin typeface="Pepi" panose="02000503000000020004" pitchFamily="2" charset="77"/>
              </a:rPr>
              <a:t>ott</a:t>
            </a:r>
            <a:r>
              <a:rPr lang="fi-FI" sz="1000">
                <a:latin typeface="Pepi" panose="02000503000000020004" pitchFamily="2" charset="77"/>
              </a:rPr>
              <a:t>.</a:t>
            </a:r>
          </a:p>
          <a:p>
            <a:endParaRPr lang="fi-FI" sz="1000">
              <a:latin typeface="Pepi" panose="02000503000000020004" pitchFamily="2" charset="77"/>
            </a:endParaRPr>
          </a:p>
          <a:p>
            <a:r>
              <a:rPr lang="fi-FI" sz="1000">
                <a:latin typeface="Pepi" panose="02000503000000020004" pitchFamily="2" charset="77"/>
              </a:rPr>
              <a:t>2 parasta VK-kierrokselle</a:t>
            </a:r>
            <a:br>
              <a:rPr lang="fi-FI" sz="1000">
                <a:latin typeface="Pepi" panose="02000503000000020004" pitchFamily="2" charset="77"/>
              </a:rPr>
            </a:br>
            <a:endParaRPr lang="fi-FI" sz="600">
              <a:latin typeface="Pepi" panose="02000503000000020004" pitchFamily="2" charset="77"/>
            </a:endParaRPr>
          </a:p>
          <a:p>
            <a:r>
              <a:rPr lang="fi-FI" sz="1000">
                <a:latin typeface="Pepi" panose="02000503000000020004" pitchFamily="2" charset="77"/>
              </a:rPr>
              <a:t>7.1.-12.3.2023</a:t>
            </a:r>
          </a:p>
          <a:p>
            <a:endParaRPr lang="fi-FI"/>
          </a:p>
        </p:txBody>
      </p:sp>
      <p:sp>
        <p:nvSpPr>
          <p:cNvPr id="86" name="Pyöristetty suorakulmio 85">
            <a:extLst>
              <a:ext uri="{FF2B5EF4-FFF2-40B4-BE49-F238E27FC236}">
                <a16:creationId xmlns:a16="http://schemas.microsoft.com/office/drawing/2014/main" id="{5B2B7F03-84FA-8C40-BEB1-190FFFAA9BE1}"/>
              </a:ext>
            </a:extLst>
          </p:cNvPr>
          <p:cNvSpPr/>
          <p:nvPr/>
        </p:nvSpPr>
        <p:spPr>
          <a:xfrm>
            <a:off x="5514404" y="1235440"/>
            <a:ext cx="1855749" cy="1377314"/>
          </a:xfrm>
          <a:prstGeom prst="roundRect">
            <a:avLst>
              <a:gd name="adj" fmla="val 8294"/>
            </a:avLst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87" name="Tekstiruutu 86">
            <a:extLst>
              <a:ext uri="{FF2B5EF4-FFF2-40B4-BE49-F238E27FC236}">
                <a16:creationId xmlns:a16="http://schemas.microsoft.com/office/drawing/2014/main" id="{E5AF4386-B5B6-1F40-B451-58DBD9571935}"/>
              </a:ext>
            </a:extLst>
          </p:cNvPr>
          <p:cNvSpPr txBox="1"/>
          <p:nvPr/>
        </p:nvSpPr>
        <p:spPr>
          <a:xfrm>
            <a:off x="5563642" y="1332912"/>
            <a:ext cx="165295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b="1">
                <a:latin typeface="Pepi" panose="02000503000000020004" pitchFamily="2" charset="77"/>
              </a:rPr>
              <a:t>U16 SM-sarja</a:t>
            </a:r>
            <a:endParaRPr lang="fi-FI" sz="1000">
              <a:latin typeface="Pepi" panose="02000503000000020004" pitchFamily="2" charset="77"/>
            </a:endParaRPr>
          </a:p>
          <a:p>
            <a:endParaRPr lang="fi-FI" sz="600">
              <a:latin typeface="Pepi" panose="02000503000000020004" pitchFamily="2" charset="77"/>
            </a:endParaRPr>
          </a:p>
          <a:p>
            <a:r>
              <a:rPr lang="fi-FI" sz="1000">
                <a:latin typeface="Pepi" panose="02000503000000020004" pitchFamily="2" charset="77"/>
              </a:rPr>
              <a:t>12 joukkuetta</a:t>
            </a:r>
          </a:p>
          <a:p>
            <a:r>
              <a:rPr lang="fi-FI" sz="1000">
                <a:latin typeface="Pepi" panose="02000503000000020004" pitchFamily="2" charset="77"/>
              </a:rPr>
              <a:t>1x + </a:t>
            </a:r>
            <a:r>
              <a:rPr lang="fi-FI" sz="1000" err="1">
                <a:latin typeface="Pepi" panose="02000503000000020004" pitchFamily="2" charset="77"/>
              </a:rPr>
              <a:t>vs</a:t>
            </a:r>
            <a:r>
              <a:rPr lang="fi-FI" sz="1000">
                <a:latin typeface="Pepi" panose="02000503000000020004" pitchFamily="2" charset="77"/>
              </a:rPr>
              <a:t> = 16 </a:t>
            </a:r>
            <a:r>
              <a:rPr lang="fi-FI" sz="1000" err="1">
                <a:latin typeface="Pepi" panose="02000503000000020004" pitchFamily="2" charset="77"/>
              </a:rPr>
              <a:t>ott</a:t>
            </a:r>
            <a:r>
              <a:rPr lang="fi-FI" sz="1000">
                <a:latin typeface="Pepi" panose="02000503000000020004" pitchFamily="2" charset="77"/>
              </a:rPr>
              <a:t>.</a:t>
            </a:r>
          </a:p>
          <a:p>
            <a:r>
              <a:rPr lang="fi-FI" sz="1000">
                <a:latin typeface="Pepi" panose="02000503000000020004" pitchFamily="2" charset="77"/>
              </a:rPr>
              <a:t>10 parasta pudotuspeleihin</a:t>
            </a:r>
            <a:br>
              <a:rPr lang="fi-FI" sz="1000">
                <a:latin typeface="Pepi" panose="02000503000000020004" pitchFamily="2" charset="77"/>
              </a:rPr>
            </a:br>
            <a:endParaRPr lang="fi-FI" sz="600">
              <a:latin typeface="Pepi" panose="02000503000000020004" pitchFamily="2" charset="77"/>
            </a:endParaRPr>
          </a:p>
          <a:p>
            <a:r>
              <a:rPr lang="fi-FI" sz="1000">
                <a:latin typeface="Pepi" panose="02000503000000020004" pitchFamily="2" charset="77"/>
              </a:rPr>
              <a:t>7.1.-12.3.2023</a:t>
            </a:r>
          </a:p>
          <a:p>
            <a:endParaRPr lang="fi-FI"/>
          </a:p>
        </p:txBody>
      </p:sp>
      <p:sp>
        <p:nvSpPr>
          <p:cNvPr id="89" name="Pyöristetty suorakulmio 88">
            <a:extLst>
              <a:ext uri="{FF2B5EF4-FFF2-40B4-BE49-F238E27FC236}">
                <a16:creationId xmlns:a16="http://schemas.microsoft.com/office/drawing/2014/main" id="{5C11DFD1-A2C4-674F-BE41-C52E5AC84727}"/>
              </a:ext>
            </a:extLst>
          </p:cNvPr>
          <p:cNvSpPr/>
          <p:nvPr/>
        </p:nvSpPr>
        <p:spPr>
          <a:xfrm>
            <a:off x="5514404" y="4211397"/>
            <a:ext cx="1855749" cy="1377314"/>
          </a:xfrm>
          <a:prstGeom prst="roundRect">
            <a:avLst>
              <a:gd name="adj" fmla="val 8294"/>
            </a:avLst>
          </a:prstGeom>
          <a:noFill/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90" name="Tekstiruutu 89">
            <a:extLst>
              <a:ext uri="{FF2B5EF4-FFF2-40B4-BE49-F238E27FC236}">
                <a16:creationId xmlns:a16="http://schemas.microsoft.com/office/drawing/2014/main" id="{7BB51535-A122-6F45-BC08-01D10BE898CF}"/>
              </a:ext>
            </a:extLst>
          </p:cNvPr>
          <p:cNvSpPr txBox="1"/>
          <p:nvPr/>
        </p:nvSpPr>
        <p:spPr>
          <a:xfrm>
            <a:off x="5563642" y="4308869"/>
            <a:ext cx="1776594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b="1">
                <a:latin typeface="Pepi" panose="02000503000000020004" pitchFamily="2" charset="77"/>
              </a:rPr>
              <a:t>U16 Mestis</a:t>
            </a:r>
            <a:endParaRPr lang="fi-FI" sz="1000">
              <a:latin typeface="Pepi" panose="02000503000000020004" pitchFamily="2" charset="77"/>
            </a:endParaRPr>
          </a:p>
          <a:p>
            <a:endParaRPr lang="fi-FI" sz="600">
              <a:latin typeface="Pepi" panose="02000503000000020004" pitchFamily="2" charset="77"/>
            </a:endParaRPr>
          </a:p>
          <a:p>
            <a:r>
              <a:rPr lang="fi-FI" sz="1000">
                <a:latin typeface="Pepi" panose="02000503000000020004" pitchFamily="2" charset="77"/>
              </a:rPr>
              <a:t>12 joukkuetta</a:t>
            </a:r>
          </a:p>
          <a:p>
            <a:r>
              <a:rPr lang="fi-FI" sz="1000">
                <a:latin typeface="Pepi" panose="02000503000000020004" pitchFamily="2" charset="77"/>
              </a:rPr>
              <a:t>1x + </a:t>
            </a:r>
            <a:r>
              <a:rPr lang="fi-FI" sz="1000" err="1">
                <a:latin typeface="Pepi" panose="02000503000000020004" pitchFamily="2" charset="77"/>
              </a:rPr>
              <a:t>vs</a:t>
            </a:r>
            <a:r>
              <a:rPr lang="fi-FI" sz="1000">
                <a:latin typeface="Pepi" panose="02000503000000020004" pitchFamily="2" charset="77"/>
              </a:rPr>
              <a:t> sarja </a:t>
            </a:r>
          </a:p>
          <a:p>
            <a:r>
              <a:rPr lang="fi-FI" sz="1000">
                <a:latin typeface="Pepi" panose="02000503000000020004" pitchFamily="2" charset="77"/>
              </a:rPr>
              <a:t>16 ottelua</a:t>
            </a:r>
          </a:p>
          <a:p>
            <a:br>
              <a:rPr lang="fi-FI" sz="600">
                <a:latin typeface="Pepi" panose="02000503000000020004" pitchFamily="2" charset="77"/>
              </a:rPr>
            </a:br>
            <a:r>
              <a:rPr lang="fi-FI" sz="1000">
                <a:latin typeface="Pepi" panose="02000503000000020004" pitchFamily="2" charset="77"/>
              </a:rPr>
              <a:t>4 j. mitalipeleihin</a:t>
            </a:r>
          </a:p>
          <a:p>
            <a:r>
              <a:rPr lang="fi-FI" sz="1000">
                <a:latin typeface="Pepi" panose="02000503000000020004" pitchFamily="2" charset="77"/>
              </a:rPr>
              <a:t>7.1.-26.3.2023</a:t>
            </a:r>
          </a:p>
          <a:p>
            <a:br>
              <a:rPr lang="fi-FI" sz="1000">
                <a:latin typeface="Pepi" panose="02000503000000020004" pitchFamily="2" charset="77"/>
              </a:rPr>
            </a:br>
            <a:endParaRPr lang="fi-FI" sz="1000">
              <a:latin typeface="Pepi" panose="02000503000000020004" pitchFamily="2" charset="77"/>
            </a:endParaRPr>
          </a:p>
          <a:p>
            <a:endParaRPr lang="fi-FI"/>
          </a:p>
        </p:txBody>
      </p:sp>
      <p:sp>
        <p:nvSpPr>
          <p:cNvPr id="91" name="Pyöristetty suorakulmio 90">
            <a:extLst>
              <a:ext uri="{FF2B5EF4-FFF2-40B4-BE49-F238E27FC236}">
                <a16:creationId xmlns:a16="http://schemas.microsoft.com/office/drawing/2014/main" id="{1A8B5A9D-6D76-3E41-B741-DD20EFD5A41E}"/>
              </a:ext>
            </a:extLst>
          </p:cNvPr>
          <p:cNvSpPr/>
          <p:nvPr/>
        </p:nvSpPr>
        <p:spPr>
          <a:xfrm>
            <a:off x="5514404" y="5691063"/>
            <a:ext cx="1855749" cy="1377314"/>
          </a:xfrm>
          <a:prstGeom prst="roundRect">
            <a:avLst>
              <a:gd name="adj" fmla="val 8294"/>
            </a:avLst>
          </a:prstGeom>
          <a:noFill/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92" name="Tekstiruutu 91">
            <a:extLst>
              <a:ext uri="{FF2B5EF4-FFF2-40B4-BE49-F238E27FC236}">
                <a16:creationId xmlns:a16="http://schemas.microsoft.com/office/drawing/2014/main" id="{C1720EEB-E9AC-7D4C-8C0F-98C97655E5A9}"/>
              </a:ext>
            </a:extLst>
          </p:cNvPr>
          <p:cNvSpPr txBox="1"/>
          <p:nvPr/>
        </p:nvSpPr>
        <p:spPr>
          <a:xfrm>
            <a:off x="5563642" y="5765567"/>
            <a:ext cx="1652954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b="1" dirty="0">
                <a:latin typeface="Pepi" panose="02000503000000020004" pitchFamily="2" charset="77"/>
              </a:rPr>
              <a:t>U16 Mestis alempi</a:t>
            </a:r>
            <a:endParaRPr lang="fi-FI" sz="1000" dirty="0">
              <a:latin typeface="Pepi" panose="02000503000000020004" pitchFamily="2" charset="77"/>
            </a:endParaRPr>
          </a:p>
          <a:p>
            <a:br>
              <a:rPr lang="fi-FI" sz="600" dirty="0">
                <a:latin typeface="Pepi" panose="02000503000000020004" pitchFamily="2" charset="77"/>
              </a:rPr>
            </a:br>
            <a:r>
              <a:rPr lang="fi-FI" sz="1000" dirty="0">
                <a:latin typeface="Pepi" panose="02000503000000020004" pitchFamily="2" charset="77"/>
              </a:rPr>
              <a:t>18 joukkuetta</a:t>
            </a:r>
          </a:p>
          <a:p>
            <a:r>
              <a:rPr lang="fi-FI" sz="1000" dirty="0">
                <a:latin typeface="Pepi" panose="02000503000000020004" pitchFamily="2" charset="77"/>
              </a:rPr>
              <a:t>2 lohkoa</a:t>
            </a:r>
          </a:p>
          <a:p>
            <a:r>
              <a:rPr lang="fi-FI" sz="1000" dirty="0">
                <a:latin typeface="Pepi" panose="02000503000000020004" pitchFamily="2" charset="77"/>
              </a:rPr>
              <a:t>n. 12 ottelua</a:t>
            </a:r>
          </a:p>
          <a:p>
            <a:r>
              <a:rPr lang="fi-FI" sz="1000" dirty="0">
                <a:latin typeface="Pepi" panose="02000503000000020004" pitchFamily="2" charset="77"/>
              </a:rPr>
              <a:t>7.1.-26.3.2023</a:t>
            </a:r>
          </a:p>
          <a:p>
            <a:r>
              <a:rPr lang="fi-FI" sz="1000" dirty="0" err="1">
                <a:latin typeface="Pepi" panose="02000503000000020004" pitchFamily="2" charset="77"/>
              </a:rPr>
              <a:t>Lohkovoitt</a:t>
            </a:r>
            <a:r>
              <a:rPr lang="fi-FI" sz="1000" dirty="0">
                <a:latin typeface="Pepi" panose="02000503000000020004" pitchFamily="2" charset="77"/>
              </a:rPr>
              <a:t>. </a:t>
            </a:r>
            <a:r>
              <a:rPr lang="fi-FI" sz="1000" dirty="0" err="1">
                <a:latin typeface="Pepi" panose="02000503000000020004" pitchFamily="2" charset="77"/>
              </a:rPr>
              <a:t>Loppuott</a:t>
            </a:r>
            <a:r>
              <a:rPr lang="fi-FI" sz="1000" dirty="0">
                <a:latin typeface="Pepi" panose="02000503000000020004" pitchFamily="2" charset="77"/>
              </a:rPr>
              <a:t>.</a:t>
            </a:r>
          </a:p>
          <a:p>
            <a:r>
              <a:rPr lang="fi-FI" sz="1000" dirty="0">
                <a:latin typeface="Pepi" panose="02000503000000020004" pitchFamily="2" charset="77"/>
              </a:rPr>
              <a:t>Lohko 2. </a:t>
            </a:r>
            <a:r>
              <a:rPr lang="fi-FI" sz="1000" dirty="0" err="1">
                <a:latin typeface="Pepi" panose="02000503000000020004" pitchFamily="2" charset="77"/>
              </a:rPr>
              <a:t>pronssiott</a:t>
            </a:r>
            <a:r>
              <a:rPr lang="fi-FI" sz="1000" dirty="0">
                <a:latin typeface="Pepi" panose="02000503000000020004" pitchFamily="2" charset="77"/>
              </a:rPr>
              <a:t>.</a:t>
            </a:r>
            <a:br>
              <a:rPr lang="fi-FI" sz="1000" dirty="0">
                <a:latin typeface="Pepi" panose="02000503000000020004" pitchFamily="2" charset="77"/>
              </a:rPr>
            </a:br>
            <a:endParaRPr lang="fi-FI" sz="1000" dirty="0">
              <a:latin typeface="Pepi" panose="02000503000000020004" pitchFamily="2" charset="77"/>
            </a:endParaRPr>
          </a:p>
          <a:p>
            <a:endParaRPr lang="fi-FI" dirty="0"/>
          </a:p>
        </p:txBody>
      </p:sp>
      <p:sp>
        <p:nvSpPr>
          <p:cNvPr id="93" name="Pyöristetty suorakulmio 92">
            <a:extLst>
              <a:ext uri="{FF2B5EF4-FFF2-40B4-BE49-F238E27FC236}">
                <a16:creationId xmlns:a16="http://schemas.microsoft.com/office/drawing/2014/main" id="{F25F62BD-7FC1-0A4F-AB15-4689E232AA2D}"/>
              </a:ext>
            </a:extLst>
          </p:cNvPr>
          <p:cNvSpPr/>
          <p:nvPr/>
        </p:nvSpPr>
        <p:spPr>
          <a:xfrm>
            <a:off x="7974971" y="5691063"/>
            <a:ext cx="1855749" cy="1377314"/>
          </a:xfrm>
          <a:prstGeom prst="roundRect">
            <a:avLst>
              <a:gd name="adj" fmla="val 8294"/>
            </a:avLst>
          </a:prstGeom>
          <a:noFill/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94" name="Tekstiruutu 93">
            <a:extLst>
              <a:ext uri="{FF2B5EF4-FFF2-40B4-BE49-F238E27FC236}">
                <a16:creationId xmlns:a16="http://schemas.microsoft.com/office/drawing/2014/main" id="{950927F0-661D-8F4E-AF32-0AA66ECFD963}"/>
              </a:ext>
            </a:extLst>
          </p:cNvPr>
          <p:cNvSpPr txBox="1"/>
          <p:nvPr/>
        </p:nvSpPr>
        <p:spPr>
          <a:xfrm>
            <a:off x="8024209" y="5788535"/>
            <a:ext cx="1652954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b="1" dirty="0">
                <a:latin typeface="Pepi" panose="02000503000000020004" pitchFamily="2" charset="77"/>
              </a:rPr>
              <a:t>U16 Mestis alempi</a:t>
            </a:r>
            <a:endParaRPr lang="fi-FI" sz="1000" dirty="0">
              <a:latin typeface="Pepi" panose="02000503000000020004" pitchFamily="2" charset="77"/>
            </a:endParaRPr>
          </a:p>
          <a:p>
            <a:r>
              <a:rPr lang="fi-FI" sz="1000" b="1" dirty="0">
                <a:latin typeface="Pepi" panose="02000503000000020004" pitchFamily="2" charset="77"/>
              </a:rPr>
              <a:t>mitalipelit</a:t>
            </a:r>
            <a:endParaRPr lang="fi-FI" sz="1000" dirty="0">
              <a:latin typeface="Pepi" panose="02000503000000020004" pitchFamily="2" charset="77"/>
            </a:endParaRPr>
          </a:p>
          <a:p>
            <a:endParaRPr lang="fi-FI" sz="600" dirty="0">
              <a:latin typeface="Pepi" panose="02000503000000020004" pitchFamily="2" charset="77"/>
            </a:endParaRPr>
          </a:p>
          <a:p>
            <a:r>
              <a:rPr lang="fi-FI" sz="1000" dirty="0" err="1">
                <a:latin typeface="Pepi" panose="02000503000000020004" pitchFamily="2" charset="77"/>
              </a:rPr>
              <a:t>Lohkovoitt</a:t>
            </a:r>
            <a:r>
              <a:rPr lang="fi-FI" sz="1000" dirty="0">
                <a:latin typeface="Pepi" panose="02000503000000020004" pitchFamily="2" charset="77"/>
              </a:rPr>
              <a:t>. </a:t>
            </a:r>
            <a:r>
              <a:rPr lang="fi-FI" sz="1000" dirty="0" err="1">
                <a:latin typeface="Pepi" panose="02000503000000020004" pitchFamily="2" charset="77"/>
              </a:rPr>
              <a:t>Loppuott</a:t>
            </a:r>
            <a:r>
              <a:rPr lang="fi-FI" sz="1000" dirty="0">
                <a:latin typeface="Pepi" panose="02000503000000020004" pitchFamily="2" charset="77"/>
              </a:rPr>
              <a:t>.</a:t>
            </a:r>
          </a:p>
          <a:p>
            <a:r>
              <a:rPr lang="fi-FI" sz="1000" dirty="0">
                <a:latin typeface="Pepi" panose="02000503000000020004" pitchFamily="2" charset="77"/>
              </a:rPr>
              <a:t>Lohko 2. </a:t>
            </a:r>
            <a:r>
              <a:rPr lang="fi-FI" sz="1000" dirty="0" err="1">
                <a:latin typeface="Pepi" panose="02000503000000020004" pitchFamily="2" charset="77"/>
              </a:rPr>
              <a:t>pronssiott</a:t>
            </a:r>
            <a:r>
              <a:rPr lang="fi-FI" sz="1000" dirty="0">
                <a:latin typeface="Pepi" panose="02000503000000020004" pitchFamily="2" charset="77"/>
              </a:rPr>
              <a:t>.</a:t>
            </a:r>
            <a:br>
              <a:rPr lang="fi-FI" sz="600" dirty="0">
                <a:latin typeface="Pepi" panose="02000503000000020004" pitchFamily="2" charset="77"/>
              </a:rPr>
            </a:br>
            <a:r>
              <a:rPr lang="fi-FI" sz="1000" dirty="0">
                <a:latin typeface="Pepi" panose="02000503000000020004" pitchFamily="2" charset="77"/>
              </a:rPr>
              <a:t>1.4.2023</a:t>
            </a:r>
          </a:p>
          <a:p>
            <a:endParaRPr lang="fi-FI" dirty="0"/>
          </a:p>
        </p:txBody>
      </p:sp>
      <p:sp>
        <p:nvSpPr>
          <p:cNvPr id="95" name="Pyöristetty suorakulmio 94">
            <a:extLst>
              <a:ext uri="{FF2B5EF4-FFF2-40B4-BE49-F238E27FC236}">
                <a16:creationId xmlns:a16="http://schemas.microsoft.com/office/drawing/2014/main" id="{124B6A5E-E5E1-2341-8EF7-8352442A4CC2}"/>
              </a:ext>
            </a:extLst>
          </p:cNvPr>
          <p:cNvSpPr/>
          <p:nvPr/>
        </p:nvSpPr>
        <p:spPr>
          <a:xfrm>
            <a:off x="7974971" y="4211398"/>
            <a:ext cx="1855749" cy="1377314"/>
          </a:xfrm>
          <a:prstGeom prst="roundRect">
            <a:avLst>
              <a:gd name="adj" fmla="val 8294"/>
            </a:avLst>
          </a:prstGeom>
          <a:noFill/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96" name="Tekstiruutu 95">
            <a:extLst>
              <a:ext uri="{FF2B5EF4-FFF2-40B4-BE49-F238E27FC236}">
                <a16:creationId xmlns:a16="http://schemas.microsoft.com/office/drawing/2014/main" id="{005EB662-4C52-2748-A4DD-5D9D34B85CAB}"/>
              </a:ext>
            </a:extLst>
          </p:cNvPr>
          <p:cNvSpPr txBox="1"/>
          <p:nvPr/>
        </p:nvSpPr>
        <p:spPr>
          <a:xfrm>
            <a:off x="8024209" y="4308870"/>
            <a:ext cx="165295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b="1">
                <a:latin typeface="Pepi" panose="02000503000000020004" pitchFamily="2" charset="77"/>
              </a:rPr>
              <a:t>U16 Mestis </a:t>
            </a:r>
            <a:endParaRPr lang="fi-FI" sz="1000">
              <a:latin typeface="Pepi" panose="02000503000000020004" pitchFamily="2" charset="77"/>
            </a:endParaRPr>
          </a:p>
          <a:p>
            <a:r>
              <a:rPr lang="fi-FI" sz="1000" b="1">
                <a:latin typeface="Pepi" panose="02000503000000020004" pitchFamily="2" charset="77"/>
              </a:rPr>
              <a:t>mitalipelit</a:t>
            </a:r>
            <a:endParaRPr lang="fi-FI" sz="1000">
              <a:latin typeface="Pepi" panose="02000503000000020004" pitchFamily="2" charset="77"/>
            </a:endParaRPr>
          </a:p>
          <a:p>
            <a:br>
              <a:rPr lang="fi-FI" sz="600">
                <a:latin typeface="Pepi" panose="02000503000000020004" pitchFamily="2" charset="77"/>
              </a:rPr>
            </a:br>
            <a:r>
              <a:rPr lang="fi-FI" sz="1000">
                <a:latin typeface="Pepi" panose="02000503000000020004" pitchFamily="2" charset="77"/>
              </a:rPr>
              <a:t>1.4.2023</a:t>
            </a:r>
          </a:p>
          <a:p>
            <a:endParaRPr lang="fi-FI"/>
          </a:p>
        </p:txBody>
      </p:sp>
      <p:cxnSp>
        <p:nvCxnSpPr>
          <p:cNvPr id="132" name="Suora nuoliyhdysviiva 131">
            <a:extLst>
              <a:ext uri="{FF2B5EF4-FFF2-40B4-BE49-F238E27FC236}">
                <a16:creationId xmlns:a16="http://schemas.microsoft.com/office/drawing/2014/main" id="{02A1BEC2-03B9-2344-90C1-4103D1E7165E}"/>
              </a:ext>
            </a:extLst>
          </p:cNvPr>
          <p:cNvCxnSpPr/>
          <p:nvPr/>
        </p:nvCxnSpPr>
        <p:spPr>
          <a:xfrm>
            <a:off x="7493794" y="1598919"/>
            <a:ext cx="335756" cy="0"/>
          </a:xfrm>
          <a:prstGeom prst="straightConnector1">
            <a:avLst/>
          </a:prstGeom>
          <a:ln w="25400">
            <a:solidFill>
              <a:srgbClr val="002E6D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Suora nuoliyhdysviiva 132">
            <a:extLst>
              <a:ext uri="{FF2B5EF4-FFF2-40B4-BE49-F238E27FC236}">
                <a16:creationId xmlns:a16="http://schemas.microsoft.com/office/drawing/2014/main" id="{8505CC30-097D-B64E-8FF2-6F10367D7D39}"/>
              </a:ext>
            </a:extLst>
          </p:cNvPr>
          <p:cNvCxnSpPr/>
          <p:nvPr/>
        </p:nvCxnSpPr>
        <p:spPr>
          <a:xfrm>
            <a:off x="7493794" y="2962207"/>
            <a:ext cx="335756" cy="0"/>
          </a:xfrm>
          <a:prstGeom prst="straightConnector1">
            <a:avLst/>
          </a:prstGeom>
          <a:ln w="25400">
            <a:solidFill>
              <a:srgbClr val="002E6D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Suora nuoliyhdysviiva 133">
            <a:extLst>
              <a:ext uri="{FF2B5EF4-FFF2-40B4-BE49-F238E27FC236}">
                <a16:creationId xmlns:a16="http://schemas.microsoft.com/office/drawing/2014/main" id="{13A04447-7FAA-AC47-8560-FF72D0CAAD1C}"/>
              </a:ext>
            </a:extLst>
          </p:cNvPr>
          <p:cNvCxnSpPr/>
          <p:nvPr/>
        </p:nvCxnSpPr>
        <p:spPr>
          <a:xfrm>
            <a:off x="7493794" y="4475124"/>
            <a:ext cx="335756" cy="0"/>
          </a:xfrm>
          <a:prstGeom prst="straightConnector1">
            <a:avLst/>
          </a:prstGeom>
          <a:ln w="25400">
            <a:solidFill>
              <a:srgbClr val="002E6D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Suora nuoliyhdysviiva 134">
            <a:extLst>
              <a:ext uri="{FF2B5EF4-FFF2-40B4-BE49-F238E27FC236}">
                <a16:creationId xmlns:a16="http://schemas.microsoft.com/office/drawing/2014/main" id="{18775801-73FC-1349-84F6-0B5FA00256FA}"/>
              </a:ext>
            </a:extLst>
          </p:cNvPr>
          <p:cNvCxnSpPr/>
          <p:nvPr/>
        </p:nvCxnSpPr>
        <p:spPr>
          <a:xfrm>
            <a:off x="7493794" y="5996353"/>
            <a:ext cx="335756" cy="0"/>
          </a:xfrm>
          <a:prstGeom prst="straightConnector1">
            <a:avLst/>
          </a:prstGeom>
          <a:ln w="25400">
            <a:solidFill>
              <a:srgbClr val="002E6D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Suora nuoliyhdysviiva 135">
            <a:extLst>
              <a:ext uri="{FF2B5EF4-FFF2-40B4-BE49-F238E27FC236}">
                <a16:creationId xmlns:a16="http://schemas.microsoft.com/office/drawing/2014/main" id="{8A92A1CC-852C-A14D-9A01-2E245B44CCB5}"/>
              </a:ext>
            </a:extLst>
          </p:cNvPr>
          <p:cNvCxnSpPr>
            <a:cxnSpLocks/>
          </p:cNvCxnSpPr>
          <p:nvPr/>
        </p:nvCxnSpPr>
        <p:spPr>
          <a:xfrm>
            <a:off x="2622536" y="5996353"/>
            <a:ext cx="2724164" cy="0"/>
          </a:xfrm>
          <a:prstGeom prst="straightConnector1">
            <a:avLst/>
          </a:prstGeom>
          <a:ln w="25400">
            <a:solidFill>
              <a:srgbClr val="002E6D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Suora nuoliyhdysviiva 137">
            <a:extLst>
              <a:ext uri="{FF2B5EF4-FFF2-40B4-BE49-F238E27FC236}">
                <a16:creationId xmlns:a16="http://schemas.microsoft.com/office/drawing/2014/main" id="{2A677AC7-F47D-4242-AAF3-C79007287E81}"/>
              </a:ext>
            </a:extLst>
          </p:cNvPr>
          <p:cNvCxnSpPr>
            <a:cxnSpLocks/>
          </p:cNvCxnSpPr>
          <p:nvPr/>
        </p:nvCxnSpPr>
        <p:spPr>
          <a:xfrm>
            <a:off x="2682035" y="5207400"/>
            <a:ext cx="2724164" cy="0"/>
          </a:xfrm>
          <a:prstGeom prst="straightConnector1">
            <a:avLst/>
          </a:prstGeom>
          <a:ln w="25400">
            <a:solidFill>
              <a:srgbClr val="002E6D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" name="Suora nuoliyhdysviiva 138">
            <a:extLst>
              <a:ext uri="{FF2B5EF4-FFF2-40B4-BE49-F238E27FC236}">
                <a16:creationId xmlns:a16="http://schemas.microsoft.com/office/drawing/2014/main" id="{14CA95F8-24CA-BA45-BC7B-DD0AF5EC7102}"/>
              </a:ext>
            </a:extLst>
          </p:cNvPr>
          <p:cNvCxnSpPr>
            <a:cxnSpLocks/>
          </p:cNvCxnSpPr>
          <p:nvPr/>
        </p:nvCxnSpPr>
        <p:spPr>
          <a:xfrm>
            <a:off x="2622536" y="1598920"/>
            <a:ext cx="2724164" cy="0"/>
          </a:xfrm>
          <a:prstGeom prst="straightConnector1">
            <a:avLst/>
          </a:prstGeom>
          <a:ln w="25400">
            <a:solidFill>
              <a:srgbClr val="002E6D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3" name="Kulmayhdysviiva 142">
            <a:extLst>
              <a:ext uri="{FF2B5EF4-FFF2-40B4-BE49-F238E27FC236}">
                <a16:creationId xmlns:a16="http://schemas.microsoft.com/office/drawing/2014/main" id="{38CACF70-ABA4-2A47-8AB9-C2527BE719D6}"/>
              </a:ext>
            </a:extLst>
          </p:cNvPr>
          <p:cNvCxnSpPr/>
          <p:nvPr/>
        </p:nvCxnSpPr>
        <p:spPr>
          <a:xfrm>
            <a:off x="2622536" y="2044931"/>
            <a:ext cx="2724164" cy="917276"/>
          </a:xfrm>
          <a:prstGeom prst="bentConnector3">
            <a:avLst>
              <a:gd name="adj1" fmla="val 96077"/>
            </a:avLst>
          </a:prstGeom>
          <a:ln w="25400">
            <a:solidFill>
              <a:srgbClr val="002E6D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1" name="Tekstiruutu 160">
            <a:extLst>
              <a:ext uri="{FF2B5EF4-FFF2-40B4-BE49-F238E27FC236}">
                <a16:creationId xmlns:a16="http://schemas.microsoft.com/office/drawing/2014/main" id="{A39FDB82-9EA9-F44F-A782-E3B9D734A53A}"/>
              </a:ext>
            </a:extLst>
          </p:cNvPr>
          <p:cNvSpPr txBox="1"/>
          <p:nvPr/>
        </p:nvSpPr>
        <p:spPr>
          <a:xfrm>
            <a:off x="3128691" y="1336429"/>
            <a:ext cx="16529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>
                <a:latin typeface="Pepi" panose="02000503000000020004" pitchFamily="2" charset="77"/>
              </a:rPr>
              <a:t>12 j. </a:t>
            </a:r>
          </a:p>
          <a:p>
            <a:endParaRPr lang="fi-FI"/>
          </a:p>
        </p:txBody>
      </p:sp>
      <p:sp>
        <p:nvSpPr>
          <p:cNvPr id="162" name="Tekstiruutu 161">
            <a:extLst>
              <a:ext uri="{FF2B5EF4-FFF2-40B4-BE49-F238E27FC236}">
                <a16:creationId xmlns:a16="http://schemas.microsoft.com/office/drawing/2014/main" id="{60333573-863C-7343-A29A-76F6A2122C9C}"/>
              </a:ext>
            </a:extLst>
          </p:cNvPr>
          <p:cNvSpPr txBox="1"/>
          <p:nvPr/>
        </p:nvSpPr>
        <p:spPr>
          <a:xfrm>
            <a:off x="3128691" y="1793629"/>
            <a:ext cx="204871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>
                <a:latin typeface="Pepi" panose="02000503000000020004" pitchFamily="2" charset="77"/>
              </a:rPr>
              <a:t>10 j</a:t>
            </a:r>
            <a:endParaRPr lang="fi-FI"/>
          </a:p>
        </p:txBody>
      </p:sp>
      <p:sp>
        <p:nvSpPr>
          <p:cNvPr id="168" name="Tekstiruutu 167">
            <a:extLst>
              <a:ext uri="{FF2B5EF4-FFF2-40B4-BE49-F238E27FC236}">
                <a16:creationId xmlns:a16="http://schemas.microsoft.com/office/drawing/2014/main" id="{0DC32C57-3853-4B4B-951E-D1607E35269A}"/>
              </a:ext>
            </a:extLst>
          </p:cNvPr>
          <p:cNvSpPr txBox="1"/>
          <p:nvPr/>
        </p:nvSpPr>
        <p:spPr>
          <a:xfrm>
            <a:off x="3053574" y="4731737"/>
            <a:ext cx="16529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dirty="0">
                <a:latin typeface="Pepi" panose="02000503000000020004" pitchFamily="2" charset="77"/>
              </a:rPr>
              <a:t>7 joukkuetta</a:t>
            </a:r>
          </a:p>
          <a:p>
            <a:endParaRPr lang="fi-FI" dirty="0"/>
          </a:p>
        </p:txBody>
      </p:sp>
      <p:sp>
        <p:nvSpPr>
          <p:cNvPr id="169" name="Tekstiruutu 168">
            <a:extLst>
              <a:ext uri="{FF2B5EF4-FFF2-40B4-BE49-F238E27FC236}">
                <a16:creationId xmlns:a16="http://schemas.microsoft.com/office/drawing/2014/main" id="{7E21B9F2-062C-BD4A-A3FC-1825E2349627}"/>
              </a:ext>
            </a:extLst>
          </p:cNvPr>
          <p:cNvSpPr txBox="1"/>
          <p:nvPr/>
        </p:nvSpPr>
        <p:spPr>
          <a:xfrm>
            <a:off x="3128691" y="5733863"/>
            <a:ext cx="16529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dirty="0">
                <a:latin typeface="Pepi" panose="02000503000000020004" pitchFamily="2" charset="77"/>
              </a:rPr>
              <a:t>18 joukkuetta</a:t>
            </a:r>
          </a:p>
          <a:p>
            <a:endParaRPr lang="fi-FI" dirty="0"/>
          </a:p>
        </p:txBody>
      </p:sp>
      <p:sp>
        <p:nvSpPr>
          <p:cNvPr id="44" name="Tekstiruutu 43">
            <a:extLst>
              <a:ext uri="{FF2B5EF4-FFF2-40B4-BE49-F238E27FC236}">
                <a16:creationId xmlns:a16="http://schemas.microsoft.com/office/drawing/2014/main" id="{957C6EA7-4ED8-40B4-A22A-5EC61579FBB9}"/>
              </a:ext>
            </a:extLst>
          </p:cNvPr>
          <p:cNvSpPr txBox="1"/>
          <p:nvPr/>
        </p:nvSpPr>
        <p:spPr>
          <a:xfrm>
            <a:off x="2784784" y="3215958"/>
            <a:ext cx="71754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dirty="0">
                <a:latin typeface="Pepi" panose="02000503000000020004" pitchFamily="2" charset="77"/>
              </a:rPr>
              <a:t>4 j</a:t>
            </a:r>
            <a:endParaRPr lang="fi-FI" dirty="0"/>
          </a:p>
        </p:txBody>
      </p:sp>
      <p:sp>
        <p:nvSpPr>
          <p:cNvPr id="35" name="Pyöristetty suorakulmio 82">
            <a:extLst>
              <a:ext uri="{FF2B5EF4-FFF2-40B4-BE49-F238E27FC236}">
                <a16:creationId xmlns:a16="http://schemas.microsoft.com/office/drawing/2014/main" id="{251DD275-84E9-4387-83FE-66B7EC31CDEC}"/>
              </a:ext>
            </a:extLst>
          </p:cNvPr>
          <p:cNvSpPr/>
          <p:nvPr/>
        </p:nvSpPr>
        <p:spPr>
          <a:xfrm>
            <a:off x="3856154" y="3063988"/>
            <a:ext cx="1073904" cy="936284"/>
          </a:xfrm>
          <a:prstGeom prst="roundRect">
            <a:avLst>
              <a:gd name="adj" fmla="val 8294"/>
            </a:avLst>
          </a:prstGeom>
          <a:noFill/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cxnSp>
        <p:nvCxnSpPr>
          <p:cNvPr id="38" name="Suora nuoliyhdysviiva 37">
            <a:extLst>
              <a:ext uri="{FF2B5EF4-FFF2-40B4-BE49-F238E27FC236}">
                <a16:creationId xmlns:a16="http://schemas.microsoft.com/office/drawing/2014/main" id="{C469C753-8F67-447C-A280-003614D2102F}"/>
              </a:ext>
            </a:extLst>
          </p:cNvPr>
          <p:cNvCxnSpPr>
            <a:cxnSpLocks/>
          </p:cNvCxnSpPr>
          <p:nvPr/>
        </p:nvCxnSpPr>
        <p:spPr>
          <a:xfrm flipV="1">
            <a:off x="2682035" y="3492432"/>
            <a:ext cx="1025497" cy="10900"/>
          </a:xfrm>
          <a:prstGeom prst="straightConnector1">
            <a:avLst/>
          </a:prstGeom>
          <a:ln w="25400">
            <a:solidFill>
              <a:srgbClr val="002E6D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kstiruutu 40">
            <a:extLst>
              <a:ext uri="{FF2B5EF4-FFF2-40B4-BE49-F238E27FC236}">
                <a16:creationId xmlns:a16="http://schemas.microsoft.com/office/drawing/2014/main" id="{5576AA65-8BB4-4BA8-99FB-4DFBB3D7E35D}"/>
              </a:ext>
            </a:extLst>
          </p:cNvPr>
          <p:cNvSpPr txBox="1"/>
          <p:nvPr/>
        </p:nvSpPr>
        <p:spPr>
          <a:xfrm>
            <a:off x="3944952" y="3164047"/>
            <a:ext cx="933919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dirty="0" err="1">
                <a:latin typeface="Pepi" panose="02000503000000020004" pitchFamily="2" charset="77"/>
              </a:rPr>
              <a:t>Ristiinkarsinta</a:t>
            </a:r>
            <a:r>
              <a:rPr lang="fi-FI" sz="1000" dirty="0">
                <a:latin typeface="Pepi" panose="02000503000000020004" pitchFamily="2" charset="77"/>
              </a:rPr>
              <a:t> 2x 3/4j lohkoa, </a:t>
            </a:r>
            <a:r>
              <a:rPr lang="fi-FI" sz="1000" dirty="0" err="1">
                <a:latin typeface="Pepi" panose="02000503000000020004" pitchFamily="2" charset="77"/>
              </a:rPr>
              <a:t>lohkov</a:t>
            </a:r>
            <a:r>
              <a:rPr lang="fi-FI" sz="1000" dirty="0">
                <a:latin typeface="Pepi" panose="02000503000000020004" pitchFamily="2" charset="77"/>
              </a:rPr>
              <a:t>. SM alempaan</a:t>
            </a:r>
            <a:endParaRPr lang="fi-FI" dirty="0"/>
          </a:p>
        </p:txBody>
      </p:sp>
      <p:cxnSp>
        <p:nvCxnSpPr>
          <p:cNvPr id="42" name="Suora nuoliyhdysviiva 41">
            <a:extLst>
              <a:ext uri="{FF2B5EF4-FFF2-40B4-BE49-F238E27FC236}">
                <a16:creationId xmlns:a16="http://schemas.microsoft.com/office/drawing/2014/main" id="{5F0CC107-BCF8-4818-A63B-3E6EEA8816CB}"/>
              </a:ext>
            </a:extLst>
          </p:cNvPr>
          <p:cNvCxnSpPr/>
          <p:nvPr/>
        </p:nvCxnSpPr>
        <p:spPr>
          <a:xfrm>
            <a:off x="5016790" y="3559554"/>
            <a:ext cx="335756" cy="0"/>
          </a:xfrm>
          <a:prstGeom prst="straightConnector1">
            <a:avLst/>
          </a:prstGeom>
          <a:ln w="25400">
            <a:solidFill>
              <a:srgbClr val="002E6D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kstiruutu 44">
            <a:extLst>
              <a:ext uri="{FF2B5EF4-FFF2-40B4-BE49-F238E27FC236}">
                <a16:creationId xmlns:a16="http://schemas.microsoft.com/office/drawing/2014/main" id="{A8E06307-5E0D-4C25-9D71-3DAFB22C8750}"/>
              </a:ext>
            </a:extLst>
          </p:cNvPr>
          <p:cNvSpPr txBox="1"/>
          <p:nvPr/>
        </p:nvSpPr>
        <p:spPr>
          <a:xfrm>
            <a:off x="4994953" y="3268764"/>
            <a:ext cx="44593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>
                <a:latin typeface="Pepi" panose="02000503000000020004" pitchFamily="2" charset="77"/>
              </a:rPr>
              <a:t>2 j</a:t>
            </a:r>
            <a:endParaRPr lang="fi-FI"/>
          </a:p>
        </p:txBody>
      </p:sp>
      <p:cxnSp>
        <p:nvCxnSpPr>
          <p:cNvPr id="46" name="Suora nuoliyhdysviiva 45">
            <a:extLst>
              <a:ext uri="{FF2B5EF4-FFF2-40B4-BE49-F238E27FC236}">
                <a16:creationId xmlns:a16="http://schemas.microsoft.com/office/drawing/2014/main" id="{E6FD6F41-1533-48FC-AA09-E302F7910C05}"/>
              </a:ext>
            </a:extLst>
          </p:cNvPr>
          <p:cNvCxnSpPr>
            <a:cxnSpLocks/>
          </p:cNvCxnSpPr>
          <p:nvPr/>
        </p:nvCxnSpPr>
        <p:spPr>
          <a:xfrm>
            <a:off x="4963356" y="4075048"/>
            <a:ext cx="350953" cy="453289"/>
          </a:xfrm>
          <a:prstGeom prst="straightConnector1">
            <a:avLst/>
          </a:prstGeom>
          <a:ln w="25400">
            <a:solidFill>
              <a:srgbClr val="002E6D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kstiruutu 46">
            <a:extLst>
              <a:ext uri="{FF2B5EF4-FFF2-40B4-BE49-F238E27FC236}">
                <a16:creationId xmlns:a16="http://schemas.microsoft.com/office/drawing/2014/main" id="{C626112C-D244-41A6-981D-CD79302342AB}"/>
              </a:ext>
            </a:extLst>
          </p:cNvPr>
          <p:cNvSpPr txBox="1"/>
          <p:nvPr/>
        </p:nvSpPr>
        <p:spPr>
          <a:xfrm>
            <a:off x="4781645" y="4145951"/>
            <a:ext cx="44593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dirty="0">
                <a:latin typeface="Pepi" panose="02000503000000020004" pitchFamily="2" charset="77"/>
              </a:rPr>
              <a:t>5 j</a:t>
            </a:r>
            <a:endParaRPr lang="fi-FI" dirty="0"/>
          </a:p>
        </p:txBody>
      </p:sp>
      <p:cxnSp>
        <p:nvCxnSpPr>
          <p:cNvPr id="48" name="Kulmayhdysviiva 142">
            <a:extLst>
              <a:ext uri="{FF2B5EF4-FFF2-40B4-BE49-F238E27FC236}">
                <a16:creationId xmlns:a16="http://schemas.microsoft.com/office/drawing/2014/main" id="{637CF524-36C4-4C68-AF12-28BB821E41D4}"/>
              </a:ext>
            </a:extLst>
          </p:cNvPr>
          <p:cNvCxnSpPr>
            <a:cxnSpLocks/>
          </p:cNvCxnSpPr>
          <p:nvPr/>
        </p:nvCxnSpPr>
        <p:spPr>
          <a:xfrm flipV="1">
            <a:off x="2682035" y="3853559"/>
            <a:ext cx="1025497" cy="723058"/>
          </a:xfrm>
          <a:prstGeom prst="bentConnector3">
            <a:avLst>
              <a:gd name="adj1" fmla="val 50000"/>
            </a:avLst>
          </a:prstGeom>
          <a:ln w="25400">
            <a:solidFill>
              <a:srgbClr val="002E6D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kstiruutu 48">
            <a:extLst>
              <a:ext uri="{FF2B5EF4-FFF2-40B4-BE49-F238E27FC236}">
                <a16:creationId xmlns:a16="http://schemas.microsoft.com/office/drawing/2014/main" id="{5B94A6BC-5612-4CE6-AFEA-FC152ABE3FAA}"/>
              </a:ext>
            </a:extLst>
          </p:cNvPr>
          <p:cNvSpPr txBox="1"/>
          <p:nvPr/>
        </p:nvSpPr>
        <p:spPr>
          <a:xfrm>
            <a:off x="7419391" y="1778240"/>
            <a:ext cx="45287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>
                <a:latin typeface="Pepi" panose="02000503000000020004" pitchFamily="2" charset="77"/>
              </a:rPr>
              <a:t>10 j. </a:t>
            </a:r>
          </a:p>
          <a:p>
            <a:endParaRPr lang="fi-FI"/>
          </a:p>
        </p:txBody>
      </p:sp>
      <p:sp>
        <p:nvSpPr>
          <p:cNvPr id="50" name="Tekstiruutu 49">
            <a:extLst>
              <a:ext uri="{FF2B5EF4-FFF2-40B4-BE49-F238E27FC236}">
                <a16:creationId xmlns:a16="http://schemas.microsoft.com/office/drawing/2014/main" id="{4B084F5E-6D2B-4B79-ACB7-8463548FDFD5}"/>
              </a:ext>
            </a:extLst>
          </p:cNvPr>
          <p:cNvSpPr txBox="1"/>
          <p:nvPr/>
        </p:nvSpPr>
        <p:spPr>
          <a:xfrm>
            <a:off x="7474472" y="3060681"/>
            <a:ext cx="45287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>
                <a:latin typeface="Pepi" panose="02000503000000020004" pitchFamily="2" charset="77"/>
              </a:rPr>
              <a:t>2 j. </a:t>
            </a:r>
          </a:p>
          <a:p>
            <a:endParaRPr lang="fi-FI"/>
          </a:p>
        </p:txBody>
      </p:sp>
      <p:sp>
        <p:nvSpPr>
          <p:cNvPr id="51" name="Tekstiruutu 50">
            <a:extLst>
              <a:ext uri="{FF2B5EF4-FFF2-40B4-BE49-F238E27FC236}">
                <a16:creationId xmlns:a16="http://schemas.microsoft.com/office/drawing/2014/main" id="{BB2777A3-BB7B-4478-93DD-85A5D1E80E8A}"/>
              </a:ext>
            </a:extLst>
          </p:cNvPr>
          <p:cNvSpPr txBox="1"/>
          <p:nvPr/>
        </p:nvSpPr>
        <p:spPr>
          <a:xfrm>
            <a:off x="2682035" y="4258818"/>
            <a:ext cx="71754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>
                <a:latin typeface="Pepi" panose="02000503000000020004" pitchFamily="2" charset="77"/>
              </a:rPr>
              <a:t>3 j</a:t>
            </a:r>
            <a:endParaRPr lang="fi-FI"/>
          </a:p>
        </p:txBody>
      </p:sp>
      <p:sp>
        <p:nvSpPr>
          <p:cNvPr id="52" name="Tekstiruutu 51">
            <a:extLst>
              <a:ext uri="{FF2B5EF4-FFF2-40B4-BE49-F238E27FC236}">
                <a16:creationId xmlns:a16="http://schemas.microsoft.com/office/drawing/2014/main" id="{AE4F0422-3186-41F7-B3D3-36DFFB2B0FE0}"/>
              </a:ext>
            </a:extLst>
          </p:cNvPr>
          <p:cNvSpPr txBox="1"/>
          <p:nvPr/>
        </p:nvSpPr>
        <p:spPr>
          <a:xfrm>
            <a:off x="7416893" y="6086924"/>
            <a:ext cx="45287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>
                <a:latin typeface="Pepi" panose="02000503000000020004" pitchFamily="2" charset="77"/>
              </a:rPr>
              <a:t>4 j. </a:t>
            </a:r>
          </a:p>
          <a:p>
            <a:endParaRPr lang="fi-FI"/>
          </a:p>
        </p:txBody>
      </p:sp>
      <p:sp>
        <p:nvSpPr>
          <p:cNvPr id="53" name="Tekstiruutu 52">
            <a:extLst>
              <a:ext uri="{FF2B5EF4-FFF2-40B4-BE49-F238E27FC236}">
                <a16:creationId xmlns:a16="http://schemas.microsoft.com/office/drawing/2014/main" id="{375D8FFF-8B63-4E82-A01E-A3C7CA896CC4}"/>
              </a:ext>
            </a:extLst>
          </p:cNvPr>
          <p:cNvSpPr txBox="1"/>
          <p:nvPr/>
        </p:nvSpPr>
        <p:spPr>
          <a:xfrm>
            <a:off x="7446126" y="4596765"/>
            <a:ext cx="45287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>
                <a:latin typeface="Pepi" panose="02000503000000020004" pitchFamily="2" charset="77"/>
              </a:rPr>
              <a:t>4 j. </a:t>
            </a:r>
          </a:p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053254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kstiruutu 13">
            <a:extLst>
              <a:ext uri="{FF2B5EF4-FFF2-40B4-BE49-F238E27FC236}">
                <a16:creationId xmlns:a16="http://schemas.microsoft.com/office/drawing/2014/main" id="{0861A6D6-6DE4-2B4C-B272-6F28F6105F69}"/>
              </a:ext>
            </a:extLst>
          </p:cNvPr>
          <p:cNvSpPr txBox="1"/>
          <p:nvPr/>
        </p:nvSpPr>
        <p:spPr>
          <a:xfrm>
            <a:off x="516436" y="422905"/>
            <a:ext cx="8811491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3500" b="1">
                <a:solidFill>
                  <a:srgbClr val="002E6D"/>
                </a:solidFill>
                <a:latin typeface="Pepi" panose="02000503000000020004" pitchFamily="2" charset="77"/>
              </a:rPr>
              <a:t>U17 SARJAT 2022-2023 </a:t>
            </a:r>
          </a:p>
        </p:txBody>
      </p:sp>
      <p:sp>
        <p:nvSpPr>
          <p:cNvPr id="20" name="Pyöristetty suorakulmio 19">
            <a:extLst>
              <a:ext uri="{FF2B5EF4-FFF2-40B4-BE49-F238E27FC236}">
                <a16:creationId xmlns:a16="http://schemas.microsoft.com/office/drawing/2014/main" id="{7006D3A3-9A6A-D849-A50D-C0C5D718BC8B}"/>
              </a:ext>
            </a:extLst>
          </p:cNvPr>
          <p:cNvSpPr/>
          <p:nvPr/>
        </p:nvSpPr>
        <p:spPr>
          <a:xfrm>
            <a:off x="627198" y="1238956"/>
            <a:ext cx="1855749" cy="2861775"/>
          </a:xfrm>
          <a:prstGeom prst="roundRect">
            <a:avLst>
              <a:gd name="adj" fmla="val 5911"/>
            </a:avLst>
          </a:prstGeom>
          <a:noFill/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" name="Tekstiruutu 3">
            <a:extLst>
              <a:ext uri="{FF2B5EF4-FFF2-40B4-BE49-F238E27FC236}">
                <a16:creationId xmlns:a16="http://schemas.microsoft.com/office/drawing/2014/main" id="{AE697CD5-8E8A-E945-AFB5-E1FF4F3453B6}"/>
              </a:ext>
            </a:extLst>
          </p:cNvPr>
          <p:cNvSpPr txBox="1"/>
          <p:nvPr/>
        </p:nvSpPr>
        <p:spPr>
          <a:xfrm>
            <a:off x="676436" y="1336429"/>
            <a:ext cx="1652954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b="1">
                <a:latin typeface="Pepi" panose="02000503000000020004" pitchFamily="2" charset="77"/>
              </a:rPr>
              <a:t>Suomi-sarja karsinta</a:t>
            </a:r>
            <a:endParaRPr lang="fi-FI" sz="1000">
              <a:latin typeface="Pepi" panose="02000503000000020004" pitchFamily="2" charset="77"/>
            </a:endParaRPr>
          </a:p>
          <a:p>
            <a:br>
              <a:rPr lang="fi-FI" sz="600">
                <a:latin typeface="Pepi" panose="02000503000000020004" pitchFamily="2" charset="77"/>
              </a:rPr>
            </a:br>
            <a:r>
              <a:rPr lang="fi-FI" sz="1000">
                <a:latin typeface="Pepi" panose="02000503000000020004" pitchFamily="2" charset="77"/>
              </a:rPr>
              <a:t>n. 30 joukkuetta</a:t>
            </a:r>
          </a:p>
          <a:p>
            <a:r>
              <a:rPr lang="fi-FI" sz="1000">
                <a:latin typeface="Pepi" panose="02000503000000020004" pitchFamily="2" charset="77"/>
              </a:rPr>
              <a:t>villi kortti -haku</a:t>
            </a:r>
          </a:p>
          <a:p>
            <a:r>
              <a:rPr lang="fi-FI" sz="1000">
                <a:latin typeface="Pepi" panose="02000503000000020004" pitchFamily="2" charset="77"/>
              </a:rPr>
              <a:t>n. 20-24 ottelua</a:t>
            </a:r>
          </a:p>
          <a:p>
            <a:br>
              <a:rPr lang="fi-FI" sz="600">
                <a:latin typeface="Pepi" panose="02000503000000020004" pitchFamily="2" charset="77"/>
              </a:rPr>
            </a:br>
            <a:r>
              <a:rPr lang="fi-FI" sz="1000">
                <a:latin typeface="Pepi" panose="02000503000000020004"/>
              </a:rPr>
              <a:t>10.9.-11.12.</a:t>
            </a:r>
          </a:p>
        </p:txBody>
      </p:sp>
      <p:sp>
        <p:nvSpPr>
          <p:cNvPr id="73" name="Pyöristetty suorakulmio 72">
            <a:extLst>
              <a:ext uri="{FF2B5EF4-FFF2-40B4-BE49-F238E27FC236}">
                <a16:creationId xmlns:a16="http://schemas.microsoft.com/office/drawing/2014/main" id="{7B491B35-5321-4F45-A9D8-2291DDF1DCC3}"/>
              </a:ext>
            </a:extLst>
          </p:cNvPr>
          <p:cNvSpPr/>
          <p:nvPr/>
        </p:nvSpPr>
        <p:spPr>
          <a:xfrm>
            <a:off x="627198" y="4204347"/>
            <a:ext cx="1855749" cy="2861775"/>
          </a:xfrm>
          <a:prstGeom prst="roundRect">
            <a:avLst>
              <a:gd name="adj" fmla="val 5911"/>
            </a:avLst>
          </a:prstGeom>
          <a:noFill/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4" name="Tekstiruutu 73">
            <a:extLst>
              <a:ext uri="{FF2B5EF4-FFF2-40B4-BE49-F238E27FC236}">
                <a16:creationId xmlns:a16="http://schemas.microsoft.com/office/drawing/2014/main" id="{B7EB666B-A74A-1C4B-B93C-9B774F221188}"/>
              </a:ext>
            </a:extLst>
          </p:cNvPr>
          <p:cNvSpPr txBox="1"/>
          <p:nvPr/>
        </p:nvSpPr>
        <p:spPr>
          <a:xfrm>
            <a:off x="676436" y="4301820"/>
            <a:ext cx="1652954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b="1">
                <a:latin typeface="Pepi" panose="02000503000000020004" pitchFamily="2" charset="77"/>
              </a:rPr>
              <a:t>U17 II-div karsinta</a:t>
            </a:r>
            <a:endParaRPr lang="fi-FI" sz="1000">
              <a:latin typeface="Pepi" panose="02000503000000020004" pitchFamily="2" charset="77"/>
            </a:endParaRPr>
          </a:p>
          <a:p>
            <a:endParaRPr lang="fi-FI" sz="600">
              <a:latin typeface="Pepi" panose="02000503000000020004" pitchFamily="2" charset="77"/>
            </a:endParaRPr>
          </a:p>
          <a:p>
            <a:r>
              <a:rPr lang="fi-FI" sz="1000">
                <a:latin typeface="Pepi" panose="02000503000000020004" pitchFamily="2" charset="77"/>
              </a:rPr>
              <a:t>xx joukkuetta</a:t>
            </a:r>
          </a:p>
          <a:p>
            <a:r>
              <a:rPr lang="fi-FI" sz="1000">
                <a:latin typeface="Pepi" panose="02000503000000020004" pitchFamily="2" charset="77"/>
              </a:rPr>
              <a:t>16-20 ottelua</a:t>
            </a:r>
            <a:br>
              <a:rPr lang="fi-FI" sz="600">
                <a:latin typeface="Pepi" panose="02000503000000020004" pitchFamily="2" charset="77"/>
              </a:rPr>
            </a:br>
            <a:r>
              <a:rPr lang="fi-FI" sz="1000">
                <a:latin typeface="Pepi" panose="02000503000000020004" pitchFamily="2" charset="77"/>
              </a:rPr>
              <a:t>17.9.-11.12.</a:t>
            </a:r>
          </a:p>
          <a:p>
            <a:endParaRPr lang="fi-FI" sz="1000">
              <a:latin typeface="Pepi" panose="02000503000000020004" pitchFamily="2" charset="77"/>
            </a:endParaRPr>
          </a:p>
          <a:p>
            <a:endParaRPr lang="fi-FI"/>
          </a:p>
        </p:txBody>
      </p:sp>
      <p:sp>
        <p:nvSpPr>
          <p:cNvPr id="75" name="Pyöristetty suorakulmio 74">
            <a:extLst>
              <a:ext uri="{FF2B5EF4-FFF2-40B4-BE49-F238E27FC236}">
                <a16:creationId xmlns:a16="http://schemas.microsoft.com/office/drawing/2014/main" id="{CB725213-E450-8847-944F-105A1907C5D4}"/>
              </a:ext>
            </a:extLst>
          </p:cNvPr>
          <p:cNvSpPr/>
          <p:nvPr/>
        </p:nvSpPr>
        <p:spPr>
          <a:xfrm>
            <a:off x="7976581" y="1238956"/>
            <a:ext cx="1855749" cy="1444721"/>
          </a:xfrm>
          <a:prstGeom prst="roundRect">
            <a:avLst>
              <a:gd name="adj" fmla="val 5911"/>
            </a:avLst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6" name="Tekstiruutu 75">
            <a:extLst>
              <a:ext uri="{FF2B5EF4-FFF2-40B4-BE49-F238E27FC236}">
                <a16:creationId xmlns:a16="http://schemas.microsoft.com/office/drawing/2014/main" id="{9B71321D-B211-7D4D-B2F3-BC02ED6224FD}"/>
              </a:ext>
            </a:extLst>
          </p:cNvPr>
          <p:cNvSpPr txBox="1"/>
          <p:nvPr/>
        </p:nvSpPr>
        <p:spPr>
          <a:xfrm>
            <a:off x="8025819" y="1336429"/>
            <a:ext cx="1652954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b="1">
                <a:latin typeface="Pepi" panose="02000503000000020004" pitchFamily="2" charset="77"/>
              </a:rPr>
              <a:t>U17 Suomi-sarja mitalipelit</a:t>
            </a:r>
            <a:endParaRPr lang="fi-FI" sz="1000">
              <a:latin typeface="Pepi" panose="02000503000000020004" pitchFamily="2" charset="77"/>
            </a:endParaRPr>
          </a:p>
          <a:p>
            <a:endParaRPr lang="fi-FI" sz="1000">
              <a:latin typeface="Pepi" panose="02000503000000020004" pitchFamily="2" charset="77"/>
            </a:endParaRPr>
          </a:p>
          <a:p>
            <a:endParaRPr lang="fi-FI" sz="1000">
              <a:latin typeface="Pepi" panose="02000503000000020004" pitchFamily="2" charset="77"/>
            </a:endParaRPr>
          </a:p>
          <a:p>
            <a:r>
              <a:rPr lang="fi-FI" sz="1000">
                <a:latin typeface="Pepi" panose="02000503000000020004" pitchFamily="2" charset="77"/>
              </a:rPr>
              <a:t>1.4.2023</a:t>
            </a:r>
          </a:p>
          <a:p>
            <a:endParaRPr lang="fi-FI" sz="1000">
              <a:latin typeface="Pepi" panose="02000503000000020004" pitchFamily="2" charset="77"/>
            </a:endParaRPr>
          </a:p>
        </p:txBody>
      </p:sp>
      <p:sp>
        <p:nvSpPr>
          <p:cNvPr id="83" name="Pyöristetty suorakulmio 82">
            <a:extLst>
              <a:ext uri="{FF2B5EF4-FFF2-40B4-BE49-F238E27FC236}">
                <a16:creationId xmlns:a16="http://schemas.microsoft.com/office/drawing/2014/main" id="{AF41A830-E8E6-5643-8D01-2291004EA3C4}"/>
              </a:ext>
            </a:extLst>
          </p:cNvPr>
          <p:cNvSpPr/>
          <p:nvPr/>
        </p:nvSpPr>
        <p:spPr>
          <a:xfrm>
            <a:off x="5514404" y="2794346"/>
            <a:ext cx="1855749" cy="1306385"/>
          </a:xfrm>
          <a:prstGeom prst="roundRect">
            <a:avLst>
              <a:gd name="adj" fmla="val 8294"/>
            </a:avLst>
          </a:prstGeom>
          <a:noFill/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84" name="Tekstiruutu 83">
            <a:extLst>
              <a:ext uri="{FF2B5EF4-FFF2-40B4-BE49-F238E27FC236}">
                <a16:creationId xmlns:a16="http://schemas.microsoft.com/office/drawing/2014/main" id="{7B592DBD-22FE-2646-B765-936BF18ED083}"/>
              </a:ext>
            </a:extLst>
          </p:cNvPr>
          <p:cNvSpPr txBox="1"/>
          <p:nvPr/>
        </p:nvSpPr>
        <p:spPr>
          <a:xfrm>
            <a:off x="5563641" y="2820890"/>
            <a:ext cx="177659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b="1">
                <a:latin typeface="Pepi" panose="02000503000000020004" pitchFamily="2" charset="77"/>
              </a:rPr>
              <a:t>U17 II-divisioona</a:t>
            </a:r>
          </a:p>
          <a:p>
            <a:r>
              <a:rPr lang="fi-FI" sz="1000">
                <a:latin typeface="Pepi" panose="02000503000000020004" pitchFamily="2" charset="77"/>
              </a:rPr>
              <a:t>28 joukkuetta</a:t>
            </a:r>
          </a:p>
          <a:p>
            <a:r>
              <a:rPr lang="fi-FI" sz="1000">
                <a:latin typeface="Pepi" panose="02000503000000020004" pitchFamily="2" charset="77"/>
              </a:rPr>
              <a:t>4 lohkoa</a:t>
            </a:r>
          </a:p>
          <a:p>
            <a:br>
              <a:rPr lang="fi-FI" sz="600">
                <a:latin typeface="Pepi" panose="02000503000000020004" pitchFamily="2" charset="77"/>
              </a:rPr>
            </a:br>
            <a:r>
              <a:rPr lang="fi-FI" sz="1000">
                <a:latin typeface="Pepi" panose="02000503000000020004" pitchFamily="2" charset="77"/>
              </a:rPr>
              <a:t>7.1.-26.3.2023</a:t>
            </a:r>
          </a:p>
          <a:p>
            <a:endParaRPr lang="fi-FI"/>
          </a:p>
        </p:txBody>
      </p:sp>
      <p:sp>
        <p:nvSpPr>
          <p:cNvPr id="86" name="Pyöristetty suorakulmio 85">
            <a:extLst>
              <a:ext uri="{FF2B5EF4-FFF2-40B4-BE49-F238E27FC236}">
                <a16:creationId xmlns:a16="http://schemas.microsoft.com/office/drawing/2014/main" id="{5B2B7F03-84FA-8C40-BEB1-190FFFAA9BE1}"/>
              </a:ext>
            </a:extLst>
          </p:cNvPr>
          <p:cNvSpPr/>
          <p:nvPr/>
        </p:nvSpPr>
        <p:spPr>
          <a:xfrm>
            <a:off x="5514404" y="1235439"/>
            <a:ext cx="1855749" cy="1448239"/>
          </a:xfrm>
          <a:prstGeom prst="roundRect">
            <a:avLst>
              <a:gd name="adj" fmla="val 8294"/>
            </a:avLst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87" name="Tekstiruutu 86">
            <a:extLst>
              <a:ext uri="{FF2B5EF4-FFF2-40B4-BE49-F238E27FC236}">
                <a16:creationId xmlns:a16="http://schemas.microsoft.com/office/drawing/2014/main" id="{E5AF4386-B5B6-1F40-B451-58DBD9571935}"/>
              </a:ext>
            </a:extLst>
          </p:cNvPr>
          <p:cNvSpPr txBox="1"/>
          <p:nvPr/>
        </p:nvSpPr>
        <p:spPr>
          <a:xfrm>
            <a:off x="5563642" y="1251069"/>
            <a:ext cx="165295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b="1">
                <a:latin typeface="Pepi" panose="02000503000000020004" pitchFamily="2" charset="77"/>
              </a:rPr>
              <a:t>U17 Suomi-sarja</a:t>
            </a:r>
            <a:endParaRPr lang="fi-FI" sz="1000">
              <a:latin typeface="Pepi" panose="02000503000000020004" pitchFamily="2" charset="77"/>
            </a:endParaRPr>
          </a:p>
          <a:p>
            <a:r>
              <a:rPr lang="fi-FI" sz="1000">
                <a:latin typeface="Pepi" panose="02000503000000020004" pitchFamily="2" charset="77"/>
              </a:rPr>
              <a:t>16 joukkuetta, 2 lohkoa</a:t>
            </a:r>
          </a:p>
          <a:p>
            <a:r>
              <a:rPr lang="fi-FI" sz="1000">
                <a:latin typeface="Pepi" panose="02000503000000020004" pitchFamily="2" charset="77"/>
              </a:rPr>
              <a:t>14 </a:t>
            </a:r>
            <a:r>
              <a:rPr lang="fi-FI" sz="1000" err="1">
                <a:latin typeface="Pepi" panose="02000503000000020004" pitchFamily="2" charset="77"/>
              </a:rPr>
              <a:t>ott</a:t>
            </a:r>
            <a:r>
              <a:rPr lang="fi-FI" sz="1000">
                <a:latin typeface="Pepi" panose="02000503000000020004" pitchFamily="2" charset="77"/>
              </a:rPr>
              <a:t>.</a:t>
            </a:r>
          </a:p>
          <a:p>
            <a:r>
              <a:rPr lang="fi-FI" sz="1000">
                <a:latin typeface="Pepi" panose="02000503000000020004" pitchFamily="2" charset="77"/>
              </a:rPr>
              <a:t>7.1.-26.3.2023</a:t>
            </a:r>
          </a:p>
          <a:p>
            <a:r>
              <a:rPr lang="fi-FI" sz="1000">
                <a:latin typeface="Pepi" panose="02000503000000020004" pitchFamily="2" charset="77"/>
              </a:rPr>
              <a:t>Lohkovoittajat loppuotteluun, 2. sijoittuneet pronssiotteluun. Lohkojen 4 parasta SS-karsintaan kausi 23-24</a:t>
            </a:r>
            <a:endParaRPr lang="fi-FI" sz="1000"/>
          </a:p>
          <a:p>
            <a:endParaRPr lang="fi-FI"/>
          </a:p>
        </p:txBody>
      </p:sp>
      <p:sp>
        <p:nvSpPr>
          <p:cNvPr id="89" name="Pyöristetty suorakulmio 88">
            <a:extLst>
              <a:ext uri="{FF2B5EF4-FFF2-40B4-BE49-F238E27FC236}">
                <a16:creationId xmlns:a16="http://schemas.microsoft.com/office/drawing/2014/main" id="{5C11DFD1-A2C4-674F-BE41-C52E5AC84727}"/>
              </a:ext>
            </a:extLst>
          </p:cNvPr>
          <p:cNvSpPr/>
          <p:nvPr/>
        </p:nvSpPr>
        <p:spPr>
          <a:xfrm>
            <a:off x="5514404" y="4211397"/>
            <a:ext cx="1855749" cy="1377314"/>
          </a:xfrm>
          <a:prstGeom prst="roundRect">
            <a:avLst>
              <a:gd name="adj" fmla="val 8294"/>
            </a:avLst>
          </a:prstGeom>
          <a:noFill/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90" name="Tekstiruutu 89">
            <a:extLst>
              <a:ext uri="{FF2B5EF4-FFF2-40B4-BE49-F238E27FC236}">
                <a16:creationId xmlns:a16="http://schemas.microsoft.com/office/drawing/2014/main" id="{7BB51535-A122-6F45-BC08-01D10BE898CF}"/>
              </a:ext>
            </a:extLst>
          </p:cNvPr>
          <p:cNvSpPr txBox="1"/>
          <p:nvPr/>
        </p:nvSpPr>
        <p:spPr>
          <a:xfrm>
            <a:off x="5563642" y="4308869"/>
            <a:ext cx="1776594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b="1">
                <a:latin typeface="Pepi" panose="02000503000000020004" pitchFamily="2" charset="77"/>
              </a:rPr>
              <a:t>U17 III-divisioona</a:t>
            </a:r>
            <a:endParaRPr lang="fi-FI" sz="1000">
              <a:latin typeface="Pepi" panose="02000503000000020004" pitchFamily="2" charset="77"/>
            </a:endParaRPr>
          </a:p>
          <a:p>
            <a:br>
              <a:rPr lang="fi-FI" sz="600">
                <a:latin typeface="Pepi" panose="02000503000000020004" pitchFamily="2" charset="77"/>
              </a:rPr>
            </a:br>
            <a:r>
              <a:rPr lang="fi-FI" sz="1000">
                <a:latin typeface="Pepi" panose="02000503000000020004" pitchFamily="2" charset="77"/>
              </a:rPr>
              <a:t>xx joukkuetta</a:t>
            </a:r>
          </a:p>
          <a:p>
            <a:br>
              <a:rPr lang="fi-FI" sz="600">
                <a:latin typeface="Pepi" panose="02000503000000020004" pitchFamily="2" charset="77"/>
              </a:rPr>
            </a:br>
            <a:r>
              <a:rPr lang="fi-FI" sz="1000">
                <a:latin typeface="Pepi" panose="02000503000000020004" pitchFamily="2" charset="77"/>
              </a:rPr>
              <a:t>7.1.-26.3.2023</a:t>
            </a:r>
          </a:p>
          <a:p>
            <a:br>
              <a:rPr lang="fi-FI" sz="1000">
                <a:latin typeface="Helvetica" pitchFamily="2" charset="0"/>
              </a:rPr>
            </a:br>
            <a:endParaRPr lang="fi-FI" sz="1000">
              <a:latin typeface="Helvetica" pitchFamily="2" charset="0"/>
            </a:endParaRPr>
          </a:p>
          <a:p>
            <a:br>
              <a:rPr lang="fi-FI" sz="1000">
                <a:latin typeface="Pepi" panose="02000503000000020004" pitchFamily="2" charset="77"/>
              </a:rPr>
            </a:br>
            <a:endParaRPr lang="fi-FI" sz="1000">
              <a:latin typeface="Pepi" panose="02000503000000020004" pitchFamily="2" charset="77"/>
            </a:endParaRPr>
          </a:p>
          <a:p>
            <a:endParaRPr lang="fi-FI"/>
          </a:p>
        </p:txBody>
      </p:sp>
      <p:cxnSp>
        <p:nvCxnSpPr>
          <p:cNvPr id="132" name="Suora nuoliyhdysviiva 131">
            <a:extLst>
              <a:ext uri="{FF2B5EF4-FFF2-40B4-BE49-F238E27FC236}">
                <a16:creationId xmlns:a16="http://schemas.microsoft.com/office/drawing/2014/main" id="{02A1BEC2-03B9-2344-90C1-4103D1E7165E}"/>
              </a:ext>
            </a:extLst>
          </p:cNvPr>
          <p:cNvCxnSpPr/>
          <p:nvPr/>
        </p:nvCxnSpPr>
        <p:spPr>
          <a:xfrm>
            <a:off x="7493794" y="1598919"/>
            <a:ext cx="335756" cy="0"/>
          </a:xfrm>
          <a:prstGeom prst="straightConnector1">
            <a:avLst/>
          </a:prstGeom>
          <a:ln w="25400">
            <a:solidFill>
              <a:srgbClr val="002E6D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Suora nuoliyhdysviiva 135">
            <a:extLst>
              <a:ext uri="{FF2B5EF4-FFF2-40B4-BE49-F238E27FC236}">
                <a16:creationId xmlns:a16="http://schemas.microsoft.com/office/drawing/2014/main" id="{8A92A1CC-852C-A14D-9A01-2E245B44CCB5}"/>
              </a:ext>
            </a:extLst>
          </p:cNvPr>
          <p:cNvCxnSpPr>
            <a:cxnSpLocks/>
          </p:cNvCxnSpPr>
          <p:nvPr/>
        </p:nvCxnSpPr>
        <p:spPr>
          <a:xfrm>
            <a:off x="2622536" y="5328511"/>
            <a:ext cx="2724164" cy="0"/>
          </a:xfrm>
          <a:prstGeom prst="straightConnector1">
            <a:avLst/>
          </a:prstGeom>
          <a:ln w="25400">
            <a:solidFill>
              <a:srgbClr val="002E6D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" name="Suora nuoliyhdysviiva 138">
            <a:extLst>
              <a:ext uri="{FF2B5EF4-FFF2-40B4-BE49-F238E27FC236}">
                <a16:creationId xmlns:a16="http://schemas.microsoft.com/office/drawing/2014/main" id="{14CA95F8-24CA-BA45-BC7B-DD0AF5EC7102}"/>
              </a:ext>
            </a:extLst>
          </p:cNvPr>
          <p:cNvCxnSpPr>
            <a:cxnSpLocks/>
          </p:cNvCxnSpPr>
          <p:nvPr/>
        </p:nvCxnSpPr>
        <p:spPr>
          <a:xfrm>
            <a:off x="2622536" y="1598920"/>
            <a:ext cx="2724164" cy="0"/>
          </a:xfrm>
          <a:prstGeom prst="straightConnector1">
            <a:avLst/>
          </a:prstGeom>
          <a:ln w="25400">
            <a:solidFill>
              <a:srgbClr val="002E6D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3" name="Kulmayhdysviiva 142">
            <a:extLst>
              <a:ext uri="{FF2B5EF4-FFF2-40B4-BE49-F238E27FC236}">
                <a16:creationId xmlns:a16="http://schemas.microsoft.com/office/drawing/2014/main" id="{38CACF70-ABA4-2A47-8AB9-C2527BE719D6}"/>
              </a:ext>
            </a:extLst>
          </p:cNvPr>
          <p:cNvCxnSpPr>
            <a:cxnSpLocks/>
          </p:cNvCxnSpPr>
          <p:nvPr/>
        </p:nvCxnSpPr>
        <p:spPr>
          <a:xfrm>
            <a:off x="2622536" y="2044931"/>
            <a:ext cx="2723370" cy="1113905"/>
          </a:xfrm>
          <a:prstGeom prst="bentConnector3">
            <a:avLst>
              <a:gd name="adj1" fmla="val 50000"/>
            </a:avLst>
          </a:prstGeom>
          <a:ln w="25400">
            <a:solidFill>
              <a:srgbClr val="002E6D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1" name="Tekstiruutu 160">
            <a:extLst>
              <a:ext uri="{FF2B5EF4-FFF2-40B4-BE49-F238E27FC236}">
                <a16:creationId xmlns:a16="http://schemas.microsoft.com/office/drawing/2014/main" id="{A39FDB82-9EA9-F44F-A782-E3B9D734A53A}"/>
              </a:ext>
            </a:extLst>
          </p:cNvPr>
          <p:cNvSpPr txBox="1"/>
          <p:nvPr/>
        </p:nvSpPr>
        <p:spPr>
          <a:xfrm>
            <a:off x="2650651" y="1333677"/>
            <a:ext cx="204871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>
                <a:latin typeface="Pepi" panose="02000503000000020004" pitchFamily="2" charset="77"/>
              </a:rPr>
              <a:t>16 parasta Suomi-sarjaan</a:t>
            </a:r>
          </a:p>
          <a:p>
            <a:endParaRPr lang="fi-FI"/>
          </a:p>
        </p:txBody>
      </p:sp>
      <p:sp>
        <p:nvSpPr>
          <p:cNvPr id="162" name="Tekstiruutu 161">
            <a:extLst>
              <a:ext uri="{FF2B5EF4-FFF2-40B4-BE49-F238E27FC236}">
                <a16:creationId xmlns:a16="http://schemas.microsoft.com/office/drawing/2014/main" id="{60333573-863C-7343-A29A-76F6A2122C9C}"/>
              </a:ext>
            </a:extLst>
          </p:cNvPr>
          <p:cNvSpPr txBox="1"/>
          <p:nvPr/>
        </p:nvSpPr>
        <p:spPr>
          <a:xfrm>
            <a:off x="2668594" y="1765101"/>
            <a:ext cx="20487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>
                <a:latin typeface="Pepi" panose="02000503000000020004" pitchFamily="2" charset="77"/>
              </a:rPr>
              <a:t>xx j. II-div.</a:t>
            </a:r>
          </a:p>
          <a:p>
            <a:endParaRPr lang="fi-FI"/>
          </a:p>
        </p:txBody>
      </p:sp>
      <p:sp>
        <p:nvSpPr>
          <p:cNvPr id="168" name="Tekstiruutu 167">
            <a:extLst>
              <a:ext uri="{FF2B5EF4-FFF2-40B4-BE49-F238E27FC236}">
                <a16:creationId xmlns:a16="http://schemas.microsoft.com/office/drawing/2014/main" id="{0DC32C57-3853-4B4B-951E-D1607E35269A}"/>
              </a:ext>
            </a:extLst>
          </p:cNvPr>
          <p:cNvSpPr txBox="1"/>
          <p:nvPr/>
        </p:nvSpPr>
        <p:spPr>
          <a:xfrm>
            <a:off x="2668594" y="4486524"/>
            <a:ext cx="16529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>
                <a:latin typeface="Pepi" panose="02000503000000020004" pitchFamily="2" charset="77"/>
              </a:rPr>
              <a:t>x parasta II div</a:t>
            </a:r>
          </a:p>
          <a:p>
            <a:endParaRPr lang="fi-FI"/>
          </a:p>
        </p:txBody>
      </p:sp>
      <p:sp>
        <p:nvSpPr>
          <p:cNvPr id="169" name="Tekstiruutu 168">
            <a:extLst>
              <a:ext uri="{FF2B5EF4-FFF2-40B4-BE49-F238E27FC236}">
                <a16:creationId xmlns:a16="http://schemas.microsoft.com/office/drawing/2014/main" id="{7E21B9F2-062C-BD4A-A3FC-1825E2349627}"/>
              </a:ext>
            </a:extLst>
          </p:cNvPr>
          <p:cNvSpPr txBox="1"/>
          <p:nvPr/>
        </p:nvSpPr>
        <p:spPr>
          <a:xfrm>
            <a:off x="2636593" y="5079751"/>
            <a:ext cx="16529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>
                <a:latin typeface="Pepi" panose="02000503000000020004" pitchFamily="2" charset="77"/>
              </a:rPr>
              <a:t>xx joukkuetta III div</a:t>
            </a:r>
          </a:p>
          <a:p>
            <a:endParaRPr lang="fi-FI"/>
          </a:p>
        </p:txBody>
      </p:sp>
      <p:cxnSp>
        <p:nvCxnSpPr>
          <p:cNvPr id="43" name="Kulmayhdysviiva 42">
            <a:extLst>
              <a:ext uri="{FF2B5EF4-FFF2-40B4-BE49-F238E27FC236}">
                <a16:creationId xmlns:a16="http://schemas.microsoft.com/office/drawing/2014/main" id="{55AFD048-2706-AB41-8FD4-8C2B8FA2BB4A}"/>
              </a:ext>
            </a:extLst>
          </p:cNvPr>
          <p:cNvCxnSpPr>
            <a:cxnSpLocks/>
          </p:cNvCxnSpPr>
          <p:nvPr/>
        </p:nvCxnSpPr>
        <p:spPr>
          <a:xfrm flipV="1">
            <a:off x="2636593" y="3644333"/>
            <a:ext cx="2710107" cy="1135486"/>
          </a:xfrm>
          <a:prstGeom prst="bentConnector3">
            <a:avLst>
              <a:gd name="adj1" fmla="val 50000"/>
            </a:avLst>
          </a:prstGeom>
          <a:ln w="25400">
            <a:solidFill>
              <a:srgbClr val="002E6D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kstiruutu 45">
            <a:extLst>
              <a:ext uri="{FF2B5EF4-FFF2-40B4-BE49-F238E27FC236}">
                <a16:creationId xmlns:a16="http://schemas.microsoft.com/office/drawing/2014/main" id="{DD6F8C34-05EB-3E4D-9FA7-D18C1462D437}"/>
              </a:ext>
            </a:extLst>
          </p:cNvPr>
          <p:cNvSpPr txBox="1"/>
          <p:nvPr/>
        </p:nvSpPr>
        <p:spPr>
          <a:xfrm>
            <a:off x="7436287" y="1838806"/>
            <a:ext cx="3717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>
                <a:latin typeface="Pepi" panose="02000503000000020004" pitchFamily="2" charset="77"/>
              </a:rPr>
              <a:t>4 j.</a:t>
            </a:r>
          </a:p>
          <a:p>
            <a:endParaRPr lang="fi-FI"/>
          </a:p>
        </p:txBody>
      </p:sp>
      <p:sp>
        <p:nvSpPr>
          <p:cNvPr id="25" name="Pyöristetty suorakulmio 74">
            <a:extLst>
              <a:ext uri="{FF2B5EF4-FFF2-40B4-BE49-F238E27FC236}">
                <a16:creationId xmlns:a16="http://schemas.microsoft.com/office/drawing/2014/main" id="{79B9AB1B-4249-4A2A-B8CD-2F391BF58EBA}"/>
              </a:ext>
            </a:extLst>
          </p:cNvPr>
          <p:cNvSpPr/>
          <p:nvPr/>
        </p:nvSpPr>
        <p:spPr>
          <a:xfrm>
            <a:off x="7976581" y="2794346"/>
            <a:ext cx="1855749" cy="1306386"/>
          </a:xfrm>
          <a:prstGeom prst="roundRect">
            <a:avLst>
              <a:gd name="adj" fmla="val 5911"/>
            </a:avLst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6" name="Pyöristetty suorakulmio 74">
            <a:extLst>
              <a:ext uri="{FF2B5EF4-FFF2-40B4-BE49-F238E27FC236}">
                <a16:creationId xmlns:a16="http://schemas.microsoft.com/office/drawing/2014/main" id="{F5561F42-C8FF-4F1C-B10B-BECC3A3EA1AE}"/>
              </a:ext>
            </a:extLst>
          </p:cNvPr>
          <p:cNvSpPr/>
          <p:nvPr/>
        </p:nvSpPr>
        <p:spPr>
          <a:xfrm>
            <a:off x="7976581" y="4193425"/>
            <a:ext cx="1855749" cy="1373798"/>
          </a:xfrm>
          <a:prstGeom prst="roundRect">
            <a:avLst>
              <a:gd name="adj" fmla="val 5911"/>
            </a:avLst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7" name="Tekstiruutu 26">
            <a:extLst>
              <a:ext uri="{FF2B5EF4-FFF2-40B4-BE49-F238E27FC236}">
                <a16:creationId xmlns:a16="http://schemas.microsoft.com/office/drawing/2014/main" id="{242889BD-D478-4A81-ADFD-772767D87340}"/>
              </a:ext>
            </a:extLst>
          </p:cNvPr>
          <p:cNvSpPr txBox="1"/>
          <p:nvPr/>
        </p:nvSpPr>
        <p:spPr>
          <a:xfrm>
            <a:off x="8025819" y="2820890"/>
            <a:ext cx="165295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b="1">
                <a:latin typeface="Pepi" panose="02000503000000020004" pitchFamily="2" charset="77"/>
              </a:rPr>
              <a:t>U17 II-div lopputurnaus</a:t>
            </a:r>
            <a:endParaRPr lang="fi-FI" sz="1000">
              <a:latin typeface="Pepi" panose="02000503000000020004" pitchFamily="2" charset="77"/>
            </a:endParaRPr>
          </a:p>
          <a:p>
            <a:endParaRPr lang="fi-FI" sz="1000">
              <a:latin typeface="Pepi" panose="02000503000000020004" pitchFamily="2" charset="77"/>
            </a:endParaRPr>
          </a:p>
          <a:p>
            <a:r>
              <a:rPr lang="fi-FI" sz="1000">
                <a:latin typeface="Pepi" panose="02000503000000020004" pitchFamily="2" charset="77"/>
              </a:rPr>
              <a:t>Välierät ja mitaliottelut</a:t>
            </a:r>
          </a:p>
          <a:p>
            <a:endParaRPr lang="fi-FI" sz="1000">
              <a:latin typeface="Pepi" panose="02000503000000020004" pitchFamily="2" charset="77"/>
            </a:endParaRPr>
          </a:p>
          <a:p>
            <a:r>
              <a:rPr lang="fi-FI" sz="1000">
                <a:latin typeface="Pepi" panose="02000503000000020004" pitchFamily="2" charset="77"/>
              </a:rPr>
              <a:t>1.-2.4.2023</a:t>
            </a:r>
          </a:p>
          <a:p>
            <a:endParaRPr lang="fi-FI" sz="1000">
              <a:latin typeface="Pepi" panose="02000503000000020004" pitchFamily="2" charset="77"/>
            </a:endParaRPr>
          </a:p>
        </p:txBody>
      </p:sp>
      <p:sp>
        <p:nvSpPr>
          <p:cNvPr id="28" name="Tekstiruutu 27">
            <a:extLst>
              <a:ext uri="{FF2B5EF4-FFF2-40B4-BE49-F238E27FC236}">
                <a16:creationId xmlns:a16="http://schemas.microsoft.com/office/drawing/2014/main" id="{9465E927-59AF-4243-8E9A-EADE57199AC3}"/>
              </a:ext>
            </a:extLst>
          </p:cNvPr>
          <p:cNvSpPr txBox="1"/>
          <p:nvPr/>
        </p:nvSpPr>
        <p:spPr>
          <a:xfrm>
            <a:off x="7987023" y="4293945"/>
            <a:ext cx="165295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b="1">
                <a:latin typeface="Pepi" panose="02000503000000020004" pitchFamily="2" charset="77"/>
              </a:rPr>
              <a:t>U17 III-div lopputurnaus</a:t>
            </a:r>
            <a:endParaRPr lang="fi-FI" sz="1000">
              <a:latin typeface="Pepi" panose="02000503000000020004" pitchFamily="2" charset="77"/>
            </a:endParaRPr>
          </a:p>
          <a:p>
            <a:endParaRPr lang="fi-FI" sz="1000">
              <a:latin typeface="Pepi" panose="02000503000000020004" pitchFamily="2" charset="77"/>
            </a:endParaRPr>
          </a:p>
          <a:p>
            <a:r>
              <a:rPr lang="fi-FI" sz="1000">
                <a:latin typeface="Pepi" panose="02000503000000020004" pitchFamily="2" charset="77"/>
              </a:rPr>
              <a:t>Välierät ja mitaliottelut</a:t>
            </a:r>
          </a:p>
          <a:p>
            <a:endParaRPr lang="fi-FI" sz="1000">
              <a:latin typeface="Pepi" panose="02000503000000020004" pitchFamily="2" charset="77"/>
            </a:endParaRPr>
          </a:p>
          <a:p>
            <a:r>
              <a:rPr lang="fi-FI" sz="1000">
                <a:latin typeface="Pepi" panose="02000503000000020004" pitchFamily="2" charset="77"/>
              </a:rPr>
              <a:t>1.-2.4.2023</a:t>
            </a:r>
          </a:p>
          <a:p>
            <a:endParaRPr lang="fi-FI" sz="1000">
              <a:latin typeface="Pepi" panose="02000503000000020004" pitchFamily="2" charset="77"/>
            </a:endParaRPr>
          </a:p>
        </p:txBody>
      </p:sp>
      <p:sp>
        <p:nvSpPr>
          <p:cNvPr id="29" name="Tekstiruutu 28">
            <a:extLst>
              <a:ext uri="{FF2B5EF4-FFF2-40B4-BE49-F238E27FC236}">
                <a16:creationId xmlns:a16="http://schemas.microsoft.com/office/drawing/2014/main" id="{EA661692-F19C-472D-9282-3DFC90671152}"/>
              </a:ext>
            </a:extLst>
          </p:cNvPr>
          <p:cNvSpPr txBox="1"/>
          <p:nvPr/>
        </p:nvSpPr>
        <p:spPr>
          <a:xfrm>
            <a:off x="7432801" y="3412075"/>
            <a:ext cx="3717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>
                <a:latin typeface="Pepi" panose="02000503000000020004" pitchFamily="2" charset="77"/>
              </a:rPr>
              <a:t>4 j.</a:t>
            </a:r>
          </a:p>
          <a:p>
            <a:endParaRPr lang="fi-FI"/>
          </a:p>
        </p:txBody>
      </p:sp>
      <p:sp>
        <p:nvSpPr>
          <p:cNvPr id="30" name="Tekstiruutu 29">
            <a:extLst>
              <a:ext uri="{FF2B5EF4-FFF2-40B4-BE49-F238E27FC236}">
                <a16:creationId xmlns:a16="http://schemas.microsoft.com/office/drawing/2014/main" id="{0E104024-56EC-4954-B868-FB8BFCC5DB5F}"/>
              </a:ext>
            </a:extLst>
          </p:cNvPr>
          <p:cNvSpPr txBox="1"/>
          <p:nvPr/>
        </p:nvSpPr>
        <p:spPr>
          <a:xfrm>
            <a:off x="7440552" y="4625422"/>
            <a:ext cx="3717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>
                <a:latin typeface="Pepi" panose="02000503000000020004" pitchFamily="2" charset="77"/>
              </a:rPr>
              <a:t>4 j.</a:t>
            </a:r>
          </a:p>
          <a:p>
            <a:endParaRPr lang="fi-FI"/>
          </a:p>
        </p:txBody>
      </p:sp>
      <p:cxnSp>
        <p:nvCxnSpPr>
          <p:cNvPr id="33" name="Suora nuoliyhdysviiva 32">
            <a:extLst>
              <a:ext uri="{FF2B5EF4-FFF2-40B4-BE49-F238E27FC236}">
                <a16:creationId xmlns:a16="http://schemas.microsoft.com/office/drawing/2014/main" id="{74790CC4-A2ED-4273-8925-1AA3636A4A27}"/>
              </a:ext>
            </a:extLst>
          </p:cNvPr>
          <p:cNvCxnSpPr/>
          <p:nvPr/>
        </p:nvCxnSpPr>
        <p:spPr>
          <a:xfrm>
            <a:off x="7493794" y="3259768"/>
            <a:ext cx="335756" cy="0"/>
          </a:xfrm>
          <a:prstGeom prst="straightConnector1">
            <a:avLst/>
          </a:prstGeom>
          <a:ln w="25400">
            <a:solidFill>
              <a:srgbClr val="002E6D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uora nuoliyhdysviiva 33">
            <a:extLst>
              <a:ext uri="{FF2B5EF4-FFF2-40B4-BE49-F238E27FC236}">
                <a16:creationId xmlns:a16="http://schemas.microsoft.com/office/drawing/2014/main" id="{D718A1B4-AD7D-4F40-AB9C-CF5812522BEB}"/>
              </a:ext>
            </a:extLst>
          </p:cNvPr>
          <p:cNvCxnSpPr/>
          <p:nvPr/>
        </p:nvCxnSpPr>
        <p:spPr>
          <a:xfrm>
            <a:off x="7493794" y="4521549"/>
            <a:ext cx="335756" cy="0"/>
          </a:xfrm>
          <a:prstGeom prst="straightConnector1">
            <a:avLst/>
          </a:prstGeom>
          <a:ln w="25400">
            <a:solidFill>
              <a:srgbClr val="002E6D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867785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kstiruutu 13">
            <a:extLst>
              <a:ext uri="{FF2B5EF4-FFF2-40B4-BE49-F238E27FC236}">
                <a16:creationId xmlns:a16="http://schemas.microsoft.com/office/drawing/2014/main" id="{0861A6D6-6DE4-2B4C-B272-6F28F6105F69}"/>
              </a:ext>
            </a:extLst>
          </p:cNvPr>
          <p:cNvSpPr txBox="1"/>
          <p:nvPr/>
        </p:nvSpPr>
        <p:spPr>
          <a:xfrm>
            <a:off x="516436" y="422905"/>
            <a:ext cx="8811491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3500" b="1">
                <a:solidFill>
                  <a:srgbClr val="002E6D"/>
                </a:solidFill>
                <a:latin typeface="Pepi" panose="02000503000000020004" pitchFamily="2" charset="77"/>
              </a:rPr>
              <a:t>U18 SARJAT 2022-2023 </a:t>
            </a:r>
          </a:p>
        </p:txBody>
      </p:sp>
      <p:sp>
        <p:nvSpPr>
          <p:cNvPr id="20" name="Pyöristetty suorakulmio 19">
            <a:extLst>
              <a:ext uri="{FF2B5EF4-FFF2-40B4-BE49-F238E27FC236}">
                <a16:creationId xmlns:a16="http://schemas.microsoft.com/office/drawing/2014/main" id="{7006D3A3-9A6A-D849-A50D-C0C5D718BC8B}"/>
              </a:ext>
            </a:extLst>
          </p:cNvPr>
          <p:cNvSpPr/>
          <p:nvPr/>
        </p:nvSpPr>
        <p:spPr>
          <a:xfrm>
            <a:off x="627198" y="1238957"/>
            <a:ext cx="1855749" cy="1373798"/>
          </a:xfrm>
          <a:prstGeom prst="roundRect">
            <a:avLst>
              <a:gd name="adj" fmla="val 5911"/>
            </a:avLst>
          </a:prstGeom>
          <a:noFill/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" name="Tekstiruutu 3">
            <a:extLst>
              <a:ext uri="{FF2B5EF4-FFF2-40B4-BE49-F238E27FC236}">
                <a16:creationId xmlns:a16="http://schemas.microsoft.com/office/drawing/2014/main" id="{AE697CD5-8E8A-E945-AFB5-E1FF4F3453B6}"/>
              </a:ext>
            </a:extLst>
          </p:cNvPr>
          <p:cNvSpPr txBox="1"/>
          <p:nvPr/>
        </p:nvSpPr>
        <p:spPr>
          <a:xfrm>
            <a:off x="676436" y="1336429"/>
            <a:ext cx="165295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b="1">
                <a:latin typeface="Pepi" panose="02000503000000020004" pitchFamily="2" charset="77"/>
              </a:rPr>
              <a:t>U18 SM- ylempi alkusarja</a:t>
            </a:r>
            <a:endParaRPr lang="fi-FI" sz="1000">
              <a:latin typeface="Pepi" panose="02000503000000020004" pitchFamily="2" charset="77"/>
            </a:endParaRPr>
          </a:p>
          <a:p>
            <a:br>
              <a:rPr lang="fi-FI" sz="600">
                <a:latin typeface="Pepi" panose="02000503000000020004" pitchFamily="2" charset="77"/>
              </a:rPr>
            </a:br>
            <a:r>
              <a:rPr lang="fi-FI" sz="1000">
                <a:latin typeface="Pepi" panose="02000503000000020004" pitchFamily="2" charset="77"/>
              </a:rPr>
              <a:t>12 joukkuetta </a:t>
            </a:r>
          </a:p>
          <a:p>
            <a:r>
              <a:rPr lang="fi-FI" sz="1000">
                <a:latin typeface="Pepi" panose="02000503000000020004" pitchFamily="2" charset="77"/>
              </a:rPr>
              <a:t>2x sarja, 22 </a:t>
            </a:r>
            <a:r>
              <a:rPr lang="fi-FI" sz="1000" err="1">
                <a:latin typeface="Pepi" panose="02000503000000020004" pitchFamily="2" charset="77"/>
              </a:rPr>
              <a:t>ott</a:t>
            </a:r>
            <a:r>
              <a:rPr lang="fi-FI" sz="1000">
                <a:latin typeface="Pepi" panose="02000503000000020004" pitchFamily="2" charset="77"/>
              </a:rPr>
              <a:t>.</a:t>
            </a:r>
          </a:p>
          <a:p>
            <a:endParaRPr lang="fi-FI" sz="600">
              <a:latin typeface="Pepi" panose="02000503000000020004" pitchFamily="2" charset="77"/>
            </a:endParaRPr>
          </a:p>
          <a:p>
            <a:r>
              <a:rPr lang="fi-FI" sz="1000">
                <a:latin typeface="Pepi" panose="02000503000000020004" pitchFamily="2" charset="77"/>
              </a:rPr>
              <a:t>2.9.-27.11.</a:t>
            </a:r>
          </a:p>
          <a:p>
            <a:endParaRPr lang="fi-FI"/>
          </a:p>
        </p:txBody>
      </p:sp>
      <p:sp>
        <p:nvSpPr>
          <p:cNvPr id="73" name="Pyöristetty suorakulmio 72">
            <a:extLst>
              <a:ext uri="{FF2B5EF4-FFF2-40B4-BE49-F238E27FC236}">
                <a16:creationId xmlns:a16="http://schemas.microsoft.com/office/drawing/2014/main" id="{7B491B35-5321-4F45-A9D8-2291DDF1DCC3}"/>
              </a:ext>
            </a:extLst>
          </p:cNvPr>
          <p:cNvSpPr/>
          <p:nvPr/>
        </p:nvSpPr>
        <p:spPr>
          <a:xfrm>
            <a:off x="627198" y="4204348"/>
            <a:ext cx="1855749" cy="1384364"/>
          </a:xfrm>
          <a:prstGeom prst="roundRect">
            <a:avLst>
              <a:gd name="adj" fmla="val 5911"/>
            </a:avLst>
          </a:prstGeom>
          <a:noFill/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4" name="Tekstiruutu 73">
            <a:extLst>
              <a:ext uri="{FF2B5EF4-FFF2-40B4-BE49-F238E27FC236}">
                <a16:creationId xmlns:a16="http://schemas.microsoft.com/office/drawing/2014/main" id="{B7EB666B-A74A-1C4B-B93C-9B774F221188}"/>
              </a:ext>
            </a:extLst>
          </p:cNvPr>
          <p:cNvSpPr txBox="1"/>
          <p:nvPr/>
        </p:nvSpPr>
        <p:spPr>
          <a:xfrm>
            <a:off x="676436" y="4301820"/>
            <a:ext cx="1652954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b="1" dirty="0">
                <a:latin typeface="Pepi" panose="02000503000000020004" pitchFamily="2" charset="77"/>
              </a:rPr>
              <a:t>U18 Mestis alkusarja </a:t>
            </a:r>
            <a:endParaRPr lang="fi-FI" sz="1000" dirty="0">
              <a:latin typeface="Pepi" panose="02000503000000020004" pitchFamily="2" charset="77"/>
            </a:endParaRPr>
          </a:p>
          <a:p>
            <a:br>
              <a:rPr lang="fi-FI" sz="600" dirty="0">
                <a:latin typeface="Pepi" panose="02000503000000020004" pitchFamily="2" charset="77"/>
              </a:rPr>
            </a:br>
            <a:r>
              <a:rPr lang="fi-FI" sz="1000" dirty="0">
                <a:latin typeface="Pepi" panose="02000503000000020004" pitchFamily="2" charset="77"/>
              </a:rPr>
              <a:t>29 joukkuetta </a:t>
            </a:r>
          </a:p>
          <a:p>
            <a:r>
              <a:rPr lang="fi-FI" sz="1000" dirty="0">
                <a:latin typeface="Pepi" panose="02000503000000020004" pitchFamily="2" charset="77"/>
              </a:rPr>
              <a:t>(villi kortti -haku)</a:t>
            </a:r>
          </a:p>
          <a:p>
            <a:r>
              <a:rPr lang="fi-FI" sz="1000" dirty="0">
                <a:latin typeface="Pepi" panose="02000503000000020004" pitchFamily="2" charset="77"/>
              </a:rPr>
              <a:t>3 lohkoa</a:t>
            </a:r>
          </a:p>
          <a:p>
            <a:r>
              <a:rPr lang="fi-FI" sz="1000" dirty="0">
                <a:latin typeface="Pepi" panose="02000503000000020004" pitchFamily="2" charset="77"/>
              </a:rPr>
              <a:t>n. 18 ottelua</a:t>
            </a:r>
          </a:p>
          <a:p>
            <a:br>
              <a:rPr lang="fi-FI" sz="600" dirty="0">
                <a:latin typeface="Pepi" panose="02000503000000020004" pitchFamily="2" charset="77"/>
              </a:rPr>
            </a:br>
            <a:r>
              <a:rPr lang="fi-FI" sz="1000" dirty="0">
                <a:latin typeface="Pepi" panose="02000503000000020004" pitchFamily="2" charset="77"/>
              </a:rPr>
              <a:t>2.9.-27.11.</a:t>
            </a:r>
          </a:p>
          <a:p>
            <a:endParaRPr lang="fi-FI" sz="1000" dirty="0">
              <a:latin typeface="Pepi" panose="02000503000000020004" pitchFamily="2" charset="77"/>
            </a:endParaRPr>
          </a:p>
          <a:p>
            <a:endParaRPr lang="fi-FI" dirty="0"/>
          </a:p>
        </p:txBody>
      </p:sp>
      <p:sp>
        <p:nvSpPr>
          <p:cNvPr id="75" name="Pyöristetty suorakulmio 74">
            <a:extLst>
              <a:ext uri="{FF2B5EF4-FFF2-40B4-BE49-F238E27FC236}">
                <a16:creationId xmlns:a16="http://schemas.microsoft.com/office/drawing/2014/main" id="{CB725213-E450-8847-944F-105A1907C5D4}"/>
              </a:ext>
            </a:extLst>
          </p:cNvPr>
          <p:cNvSpPr/>
          <p:nvPr/>
        </p:nvSpPr>
        <p:spPr>
          <a:xfrm>
            <a:off x="7976581" y="1238957"/>
            <a:ext cx="2231944" cy="1373796"/>
          </a:xfrm>
          <a:prstGeom prst="roundRect">
            <a:avLst>
              <a:gd name="adj" fmla="val 5911"/>
            </a:avLst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6" name="Tekstiruutu 75">
            <a:extLst>
              <a:ext uri="{FF2B5EF4-FFF2-40B4-BE49-F238E27FC236}">
                <a16:creationId xmlns:a16="http://schemas.microsoft.com/office/drawing/2014/main" id="{9B71321D-B211-7D4D-B2F3-BC02ED6224FD}"/>
              </a:ext>
            </a:extLst>
          </p:cNvPr>
          <p:cNvSpPr txBox="1"/>
          <p:nvPr/>
        </p:nvSpPr>
        <p:spPr>
          <a:xfrm>
            <a:off x="8025819" y="1336429"/>
            <a:ext cx="1652954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b="1">
                <a:latin typeface="Pepi" panose="02000503000000020004" pitchFamily="2" charset="77"/>
              </a:rPr>
              <a:t>U18 SM-pudotuspelit</a:t>
            </a:r>
            <a:endParaRPr lang="fi-FI" sz="1000">
              <a:latin typeface="Pepi" panose="02000503000000020004" pitchFamily="2" charset="77"/>
            </a:endParaRPr>
          </a:p>
          <a:p>
            <a:br>
              <a:rPr lang="fi-FI" sz="600">
                <a:latin typeface="Pepi" panose="02000503000000020004" pitchFamily="2" charset="77"/>
              </a:rPr>
            </a:br>
            <a:r>
              <a:rPr lang="fi-FI" sz="1000">
                <a:latin typeface="Pepi" panose="02000503000000020004" pitchFamily="2" charset="77"/>
              </a:rPr>
              <a:t>VK-kierros, puolivälierät, </a:t>
            </a:r>
            <a:br>
              <a:rPr lang="fi-FI" sz="1000">
                <a:latin typeface="Pepi" panose="02000503000000020004" pitchFamily="2" charset="77"/>
              </a:rPr>
            </a:br>
            <a:r>
              <a:rPr lang="fi-FI" sz="1000">
                <a:latin typeface="Pepi" panose="02000503000000020004" pitchFamily="2" charset="77"/>
              </a:rPr>
              <a:t>välierät ja loppuottelut </a:t>
            </a:r>
            <a:br>
              <a:rPr lang="fi-FI" sz="1000">
                <a:latin typeface="Pepi" panose="02000503000000020004" pitchFamily="2" charset="77"/>
              </a:rPr>
            </a:br>
            <a:r>
              <a:rPr lang="fi-FI" sz="1000">
                <a:latin typeface="Pepi" panose="02000503000000020004" pitchFamily="2" charset="77"/>
              </a:rPr>
              <a:t>paras kolmesta</a:t>
            </a:r>
          </a:p>
          <a:p>
            <a:br>
              <a:rPr lang="fi-FI" sz="600">
                <a:latin typeface="Pepi" panose="02000503000000020004" pitchFamily="2" charset="77"/>
              </a:rPr>
            </a:br>
            <a:r>
              <a:rPr lang="fi-FI" sz="1000">
                <a:latin typeface="Pepi" panose="02000503000000020004" pitchFamily="2" charset="77"/>
              </a:rPr>
              <a:t>Yksiosainen pronssiottelu</a:t>
            </a:r>
          </a:p>
          <a:p>
            <a:endParaRPr lang="fi-FI" sz="1000">
              <a:latin typeface="Pepi" panose="02000503000000020004" pitchFamily="2" charset="77"/>
            </a:endParaRPr>
          </a:p>
        </p:txBody>
      </p:sp>
      <p:sp>
        <p:nvSpPr>
          <p:cNvPr id="83" name="Pyöristetty suorakulmio 82">
            <a:extLst>
              <a:ext uri="{FF2B5EF4-FFF2-40B4-BE49-F238E27FC236}">
                <a16:creationId xmlns:a16="http://schemas.microsoft.com/office/drawing/2014/main" id="{AF41A830-E8E6-5643-8D01-2291004EA3C4}"/>
              </a:ext>
            </a:extLst>
          </p:cNvPr>
          <p:cNvSpPr/>
          <p:nvPr/>
        </p:nvSpPr>
        <p:spPr>
          <a:xfrm>
            <a:off x="5514404" y="2723418"/>
            <a:ext cx="1855749" cy="1377314"/>
          </a:xfrm>
          <a:prstGeom prst="roundRect">
            <a:avLst>
              <a:gd name="adj" fmla="val 8294"/>
            </a:avLst>
          </a:prstGeom>
          <a:noFill/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84" name="Tekstiruutu 83">
            <a:extLst>
              <a:ext uri="{FF2B5EF4-FFF2-40B4-BE49-F238E27FC236}">
                <a16:creationId xmlns:a16="http://schemas.microsoft.com/office/drawing/2014/main" id="{7B592DBD-22FE-2646-B765-936BF18ED083}"/>
              </a:ext>
            </a:extLst>
          </p:cNvPr>
          <p:cNvSpPr txBox="1"/>
          <p:nvPr/>
        </p:nvSpPr>
        <p:spPr>
          <a:xfrm>
            <a:off x="5563641" y="2820890"/>
            <a:ext cx="1776595" cy="15388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b="1">
                <a:latin typeface="Pepi" panose="02000503000000020004" pitchFamily="2" charset="77"/>
              </a:rPr>
              <a:t>U18 SM alempi jatkosarja</a:t>
            </a:r>
            <a:endParaRPr lang="fi-FI" sz="1000">
              <a:latin typeface="Pepi" panose="02000503000000020004" pitchFamily="2" charset="77"/>
            </a:endParaRPr>
          </a:p>
          <a:p>
            <a:br>
              <a:rPr lang="fi-FI" sz="600">
                <a:latin typeface="Pepi" panose="02000503000000020004" pitchFamily="2" charset="77"/>
              </a:rPr>
            </a:br>
            <a:r>
              <a:rPr lang="fi-FI" sz="1000">
                <a:latin typeface="Pepi" panose="02000503000000020004" pitchFamily="2" charset="77"/>
              </a:rPr>
              <a:t>12 joukkuetta</a:t>
            </a:r>
          </a:p>
          <a:p>
            <a:r>
              <a:rPr lang="fi-FI" sz="1000">
                <a:latin typeface="Pepi" panose="02000503000000020004" pitchFamily="2" charset="77"/>
              </a:rPr>
              <a:t>2x sarja 22 ottelua</a:t>
            </a:r>
          </a:p>
          <a:p>
            <a:r>
              <a:rPr lang="fi-FI" sz="1000">
                <a:latin typeface="Pepi" panose="02000503000000020004" pitchFamily="2" charset="77"/>
              </a:rPr>
              <a:t>3.12.2022.-12.3.2023</a:t>
            </a:r>
          </a:p>
          <a:p>
            <a:r>
              <a:rPr lang="fi-FI" sz="1000">
                <a:latin typeface="Pepi" panose="02000503000000020004" pitchFamily="2" charset="77"/>
              </a:rPr>
              <a:t>4 parasta </a:t>
            </a:r>
            <a:r>
              <a:rPr lang="fi-FI" sz="1000" err="1">
                <a:latin typeface="Pepi" panose="02000503000000020004" pitchFamily="2" charset="77"/>
              </a:rPr>
              <a:t>yl</a:t>
            </a:r>
            <a:r>
              <a:rPr lang="fi-FI" sz="1000">
                <a:latin typeface="Pepi" panose="02000503000000020004" pitchFamily="2" charset="77"/>
              </a:rPr>
              <a:t>. karsintasarjaan,</a:t>
            </a:r>
          </a:p>
          <a:p>
            <a:r>
              <a:rPr lang="fi-FI" sz="1000">
                <a:latin typeface="Pepi" panose="02000503000000020004" pitchFamily="2" charset="77"/>
              </a:rPr>
              <a:t>2 viimeistä ei liiga/KHL seuraa al. karsintasarjaan</a:t>
            </a:r>
          </a:p>
          <a:p>
            <a:endParaRPr lang="fi-FI"/>
          </a:p>
        </p:txBody>
      </p:sp>
      <p:sp>
        <p:nvSpPr>
          <p:cNvPr id="86" name="Pyöristetty suorakulmio 85">
            <a:extLst>
              <a:ext uri="{FF2B5EF4-FFF2-40B4-BE49-F238E27FC236}">
                <a16:creationId xmlns:a16="http://schemas.microsoft.com/office/drawing/2014/main" id="{5B2B7F03-84FA-8C40-BEB1-190FFFAA9BE1}"/>
              </a:ext>
            </a:extLst>
          </p:cNvPr>
          <p:cNvSpPr/>
          <p:nvPr/>
        </p:nvSpPr>
        <p:spPr>
          <a:xfrm>
            <a:off x="5514404" y="1235440"/>
            <a:ext cx="1855749" cy="1377314"/>
          </a:xfrm>
          <a:prstGeom prst="roundRect">
            <a:avLst>
              <a:gd name="adj" fmla="val 8294"/>
            </a:avLst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87" name="Tekstiruutu 86">
            <a:extLst>
              <a:ext uri="{FF2B5EF4-FFF2-40B4-BE49-F238E27FC236}">
                <a16:creationId xmlns:a16="http://schemas.microsoft.com/office/drawing/2014/main" id="{E5AF4386-B5B6-1F40-B451-58DBD9571935}"/>
              </a:ext>
            </a:extLst>
          </p:cNvPr>
          <p:cNvSpPr txBox="1"/>
          <p:nvPr/>
        </p:nvSpPr>
        <p:spPr>
          <a:xfrm>
            <a:off x="5615801" y="1338423"/>
            <a:ext cx="1652954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b="1">
                <a:latin typeface="Pepi" panose="02000503000000020004" pitchFamily="2" charset="77"/>
              </a:rPr>
              <a:t>U18 SM-sarja</a:t>
            </a:r>
            <a:endParaRPr lang="fi-FI" sz="1000">
              <a:latin typeface="Pepi" panose="02000503000000020004" pitchFamily="2" charset="77"/>
            </a:endParaRPr>
          </a:p>
          <a:p>
            <a:r>
              <a:rPr lang="fi-FI" sz="1000">
                <a:latin typeface="Pepi" panose="02000503000000020004" pitchFamily="2" charset="77"/>
              </a:rPr>
              <a:t>12 joukkuetta</a:t>
            </a:r>
          </a:p>
          <a:p>
            <a:r>
              <a:rPr lang="fi-FI" sz="1000">
                <a:latin typeface="Pepi" panose="02000503000000020004" pitchFamily="2" charset="77"/>
              </a:rPr>
              <a:t>2x sarja 22 ottelua</a:t>
            </a:r>
          </a:p>
          <a:p>
            <a:r>
              <a:rPr lang="fi-FI" sz="1000">
                <a:latin typeface="Pepi" panose="02000503000000020004" pitchFamily="2" charset="77"/>
              </a:rPr>
              <a:t>3.12.2022.-12.3.2023</a:t>
            </a:r>
          </a:p>
          <a:p>
            <a:r>
              <a:rPr lang="fi-FI" sz="1000">
                <a:latin typeface="Pepi" panose="02000503000000020004" pitchFamily="2" charset="77"/>
              </a:rPr>
              <a:t>8 parasta pudotuspeleihin, </a:t>
            </a:r>
            <a:br>
              <a:rPr lang="fi-FI" sz="1000">
                <a:latin typeface="Pepi" panose="02000503000000020004" pitchFamily="2" charset="77"/>
              </a:rPr>
            </a:br>
            <a:r>
              <a:rPr lang="fi-FI" sz="1000">
                <a:latin typeface="Pepi" panose="02000503000000020004" pitchFamily="2" charset="77"/>
              </a:rPr>
              <a:t>10 parasta </a:t>
            </a:r>
            <a:r>
              <a:rPr lang="fi-FI" sz="1000" err="1">
                <a:latin typeface="Pepi" panose="02000503000000020004" pitchFamily="2" charset="77"/>
              </a:rPr>
              <a:t>yl</a:t>
            </a:r>
            <a:r>
              <a:rPr lang="fi-FI" sz="1000">
                <a:latin typeface="Pepi" panose="02000503000000020004" pitchFamily="2" charset="77"/>
              </a:rPr>
              <a:t>. </a:t>
            </a:r>
            <a:r>
              <a:rPr lang="fi-FI" sz="1000" err="1">
                <a:latin typeface="Pepi" panose="02000503000000020004" pitchFamily="2" charset="77"/>
              </a:rPr>
              <a:t>alkus</a:t>
            </a:r>
            <a:r>
              <a:rPr lang="fi-FI" sz="1000">
                <a:latin typeface="Pepi" panose="02000503000000020004" pitchFamily="2" charset="77"/>
              </a:rPr>
              <a:t>. 23-24</a:t>
            </a:r>
          </a:p>
          <a:p>
            <a:r>
              <a:rPr lang="fi-FI" sz="1000">
                <a:latin typeface="Pepi" panose="02000503000000020004" pitchFamily="2" charset="77"/>
              </a:rPr>
              <a:t>11.-12. </a:t>
            </a:r>
            <a:r>
              <a:rPr lang="fi-FI" sz="1000" err="1">
                <a:latin typeface="Pepi" panose="02000503000000020004" pitchFamily="2" charset="77"/>
              </a:rPr>
              <a:t>sij</a:t>
            </a:r>
            <a:r>
              <a:rPr lang="fi-FI" sz="1000">
                <a:latin typeface="Pepi" panose="02000503000000020004" pitchFamily="2" charset="77"/>
              </a:rPr>
              <a:t>. U20 SM ylempään karsintasarjaan </a:t>
            </a:r>
          </a:p>
          <a:p>
            <a:endParaRPr lang="fi-FI"/>
          </a:p>
        </p:txBody>
      </p:sp>
      <p:sp>
        <p:nvSpPr>
          <p:cNvPr id="89" name="Pyöristetty suorakulmio 88">
            <a:extLst>
              <a:ext uri="{FF2B5EF4-FFF2-40B4-BE49-F238E27FC236}">
                <a16:creationId xmlns:a16="http://schemas.microsoft.com/office/drawing/2014/main" id="{5C11DFD1-A2C4-674F-BE41-C52E5AC84727}"/>
              </a:ext>
            </a:extLst>
          </p:cNvPr>
          <p:cNvSpPr/>
          <p:nvPr/>
        </p:nvSpPr>
        <p:spPr>
          <a:xfrm>
            <a:off x="5514404" y="4211397"/>
            <a:ext cx="1855749" cy="1377314"/>
          </a:xfrm>
          <a:prstGeom prst="roundRect">
            <a:avLst>
              <a:gd name="adj" fmla="val 8294"/>
            </a:avLst>
          </a:prstGeom>
          <a:noFill/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90" name="Tekstiruutu 89">
            <a:extLst>
              <a:ext uri="{FF2B5EF4-FFF2-40B4-BE49-F238E27FC236}">
                <a16:creationId xmlns:a16="http://schemas.microsoft.com/office/drawing/2014/main" id="{7BB51535-A122-6F45-BC08-01D10BE898CF}"/>
              </a:ext>
            </a:extLst>
          </p:cNvPr>
          <p:cNvSpPr txBox="1"/>
          <p:nvPr/>
        </p:nvSpPr>
        <p:spPr>
          <a:xfrm>
            <a:off x="5585423" y="4301820"/>
            <a:ext cx="1776594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b="1">
                <a:latin typeface="Pepi" panose="02000503000000020004" pitchFamily="2" charset="77"/>
              </a:rPr>
              <a:t>U18 Mestis</a:t>
            </a:r>
            <a:endParaRPr lang="fi-FI" sz="1000">
              <a:latin typeface="Pepi" panose="02000503000000020004" pitchFamily="2" charset="77"/>
            </a:endParaRPr>
          </a:p>
          <a:p>
            <a:br>
              <a:rPr lang="fi-FI" sz="600">
                <a:latin typeface="Pepi" panose="02000503000000020004" pitchFamily="2" charset="77"/>
              </a:rPr>
            </a:br>
            <a:r>
              <a:rPr lang="fi-FI" sz="1000">
                <a:latin typeface="Pepi" panose="02000503000000020004" pitchFamily="2" charset="77"/>
              </a:rPr>
              <a:t>12 joukkuetta</a:t>
            </a:r>
          </a:p>
          <a:p>
            <a:r>
              <a:rPr lang="fi-FI" sz="1000">
                <a:latin typeface="Pepi" panose="02000503000000020004" pitchFamily="2" charset="77"/>
              </a:rPr>
              <a:t>2-kertainen = 22 ottelua</a:t>
            </a:r>
          </a:p>
          <a:p>
            <a:r>
              <a:rPr lang="fi-FI" sz="1000">
                <a:latin typeface="Pepi" panose="02000503000000020004" pitchFamily="2" charset="77"/>
              </a:rPr>
              <a:t>3.12.2022.-12.3.2023</a:t>
            </a:r>
          </a:p>
          <a:p>
            <a:r>
              <a:rPr lang="fi-FI" sz="1000">
                <a:latin typeface="Pepi" panose="02000503000000020004" pitchFamily="2" charset="77"/>
              </a:rPr>
              <a:t>2 parasta U18 SM karsintaan</a:t>
            </a:r>
          </a:p>
          <a:p>
            <a:r>
              <a:rPr lang="fi-FI" sz="1000">
                <a:latin typeface="Pepi" panose="02000503000000020004" pitchFamily="2" charset="77"/>
              </a:rPr>
              <a:t>Mitalit kolmelle parhaalle</a:t>
            </a:r>
            <a:br>
              <a:rPr lang="fi-FI" sz="1000">
                <a:latin typeface="Pepi" panose="02000503000000020004" pitchFamily="2" charset="77"/>
              </a:rPr>
            </a:br>
            <a:endParaRPr lang="fi-FI" sz="1000">
              <a:latin typeface="Pepi" panose="02000503000000020004" pitchFamily="2" charset="77"/>
            </a:endParaRPr>
          </a:p>
          <a:p>
            <a:br>
              <a:rPr lang="fi-FI" sz="1000">
                <a:latin typeface="Pepi" panose="02000503000000020004" pitchFamily="2" charset="77"/>
              </a:rPr>
            </a:br>
            <a:endParaRPr lang="fi-FI" sz="1000">
              <a:latin typeface="Pepi" panose="02000503000000020004" pitchFamily="2" charset="77"/>
            </a:endParaRPr>
          </a:p>
          <a:p>
            <a:endParaRPr lang="fi-FI"/>
          </a:p>
        </p:txBody>
      </p:sp>
      <p:sp>
        <p:nvSpPr>
          <p:cNvPr id="91" name="Pyöristetty suorakulmio 90">
            <a:extLst>
              <a:ext uri="{FF2B5EF4-FFF2-40B4-BE49-F238E27FC236}">
                <a16:creationId xmlns:a16="http://schemas.microsoft.com/office/drawing/2014/main" id="{1A8B5A9D-6D76-3E41-B741-DD20EFD5A41E}"/>
              </a:ext>
            </a:extLst>
          </p:cNvPr>
          <p:cNvSpPr/>
          <p:nvPr/>
        </p:nvSpPr>
        <p:spPr>
          <a:xfrm>
            <a:off x="5514404" y="5691063"/>
            <a:ext cx="1855749" cy="1377314"/>
          </a:xfrm>
          <a:prstGeom prst="roundRect">
            <a:avLst>
              <a:gd name="adj" fmla="val 8294"/>
            </a:avLst>
          </a:prstGeom>
          <a:noFill/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92" name="Tekstiruutu 91">
            <a:extLst>
              <a:ext uri="{FF2B5EF4-FFF2-40B4-BE49-F238E27FC236}">
                <a16:creationId xmlns:a16="http://schemas.microsoft.com/office/drawing/2014/main" id="{C1720EEB-E9AC-7D4C-8C0F-98C97655E5A9}"/>
              </a:ext>
            </a:extLst>
          </p:cNvPr>
          <p:cNvSpPr txBox="1"/>
          <p:nvPr/>
        </p:nvSpPr>
        <p:spPr>
          <a:xfrm>
            <a:off x="5579183" y="5678887"/>
            <a:ext cx="1652954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b="1" dirty="0">
                <a:latin typeface="Pepi" panose="02000503000000020004" pitchFamily="2" charset="77"/>
              </a:rPr>
              <a:t>U18 Mestis </a:t>
            </a:r>
            <a:br>
              <a:rPr lang="fi-FI" sz="1000" b="1" dirty="0">
                <a:latin typeface="Pepi" panose="02000503000000020004" pitchFamily="2" charset="77"/>
              </a:rPr>
            </a:br>
            <a:r>
              <a:rPr lang="fi-FI" sz="1000" b="1" dirty="0">
                <a:latin typeface="Pepi" panose="02000503000000020004" pitchFamily="2" charset="77"/>
              </a:rPr>
              <a:t>alempi jatkosarja</a:t>
            </a:r>
            <a:endParaRPr lang="fi-FI" sz="1000" dirty="0">
              <a:latin typeface="Pepi" panose="02000503000000020004" pitchFamily="2" charset="77"/>
            </a:endParaRPr>
          </a:p>
          <a:p>
            <a:r>
              <a:rPr lang="fi-FI" sz="1000">
                <a:latin typeface="Pepi" panose="02000503000000020004" pitchFamily="2" charset="77"/>
              </a:rPr>
              <a:t>17 </a:t>
            </a:r>
            <a:r>
              <a:rPr lang="fi-FI" sz="1000" dirty="0">
                <a:latin typeface="Pepi" panose="02000503000000020004" pitchFamily="2" charset="77"/>
              </a:rPr>
              <a:t>joukkuetta</a:t>
            </a:r>
          </a:p>
          <a:p>
            <a:r>
              <a:rPr lang="fi-FI" sz="1000" dirty="0">
                <a:latin typeface="Pepi" panose="02000503000000020004" pitchFamily="2" charset="77"/>
              </a:rPr>
              <a:t>2 lohkoa</a:t>
            </a:r>
          </a:p>
          <a:p>
            <a:r>
              <a:rPr lang="fi-FI" sz="1000" dirty="0">
                <a:latin typeface="Pepi" panose="02000503000000020004" pitchFamily="2" charset="77"/>
              </a:rPr>
              <a:t>n. 20 ottelua</a:t>
            </a:r>
          </a:p>
          <a:p>
            <a:r>
              <a:rPr lang="fi-FI" sz="1000" dirty="0">
                <a:latin typeface="Pepi" panose="02000503000000020004" pitchFamily="2" charset="77"/>
              </a:rPr>
              <a:t>3.12.-26.3.2023</a:t>
            </a:r>
          </a:p>
          <a:p>
            <a:r>
              <a:rPr lang="fi-FI" sz="1000" dirty="0" err="1">
                <a:latin typeface="Pepi" panose="02000503000000020004" pitchFamily="2" charset="77"/>
              </a:rPr>
              <a:t>Lohkovoitt</a:t>
            </a:r>
            <a:r>
              <a:rPr lang="fi-FI" sz="1000" dirty="0">
                <a:latin typeface="Pepi" panose="02000503000000020004" pitchFamily="2" charset="77"/>
              </a:rPr>
              <a:t>. </a:t>
            </a:r>
            <a:r>
              <a:rPr lang="fi-FI" sz="1000" dirty="0" err="1">
                <a:latin typeface="Pepi" panose="02000503000000020004" pitchFamily="2" charset="77"/>
              </a:rPr>
              <a:t>Loppuott</a:t>
            </a:r>
            <a:r>
              <a:rPr lang="fi-FI" sz="1000" dirty="0">
                <a:latin typeface="Pepi" panose="02000503000000020004" pitchFamily="2" charset="77"/>
              </a:rPr>
              <a:t>.</a:t>
            </a:r>
          </a:p>
          <a:p>
            <a:r>
              <a:rPr lang="fi-FI" sz="1000" dirty="0">
                <a:latin typeface="Pepi" panose="02000503000000020004" pitchFamily="2" charset="77"/>
              </a:rPr>
              <a:t>Lohko 2. </a:t>
            </a:r>
            <a:r>
              <a:rPr lang="fi-FI" sz="1000" dirty="0" err="1">
                <a:latin typeface="Pepi" panose="02000503000000020004" pitchFamily="2" charset="77"/>
              </a:rPr>
              <a:t>pronssiott</a:t>
            </a:r>
            <a:r>
              <a:rPr lang="fi-FI" sz="1000" dirty="0">
                <a:latin typeface="Pepi" panose="02000503000000020004" pitchFamily="2" charset="77"/>
              </a:rPr>
              <a:t>.</a:t>
            </a:r>
            <a:br>
              <a:rPr lang="fi-FI" sz="600" dirty="0">
                <a:latin typeface="Pepi" panose="02000503000000020004" pitchFamily="2" charset="77"/>
              </a:rPr>
            </a:br>
            <a:endParaRPr lang="fi-FI" sz="1000" dirty="0">
              <a:latin typeface="Pepi" panose="02000503000000020004" pitchFamily="2" charset="77"/>
            </a:endParaRPr>
          </a:p>
          <a:p>
            <a:br>
              <a:rPr lang="fi-FI" sz="1000" dirty="0">
                <a:latin typeface="Pepi" panose="02000503000000020004" pitchFamily="2" charset="77"/>
              </a:rPr>
            </a:br>
            <a:endParaRPr lang="fi-FI" sz="1000" dirty="0">
              <a:latin typeface="Pepi" panose="02000503000000020004" pitchFamily="2" charset="77"/>
            </a:endParaRPr>
          </a:p>
          <a:p>
            <a:endParaRPr lang="fi-FI" dirty="0"/>
          </a:p>
        </p:txBody>
      </p:sp>
      <p:cxnSp>
        <p:nvCxnSpPr>
          <p:cNvPr id="132" name="Suora nuoliyhdysviiva 131">
            <a:extLst>
              <a:ext uri="{FF2B5EF4-FFF2-40B4-BE49-F238E27FC236}">
                <a16:creationId xmlns:a16="http://schemas.microsoft.com/office/drawing/2014/main" id="{02A1BEC2-03B9-2344-90C1-4103D1E7165E}"/>
              </a:ext>
            </a:extLst>
          </p:cNvPr>
          <p:cNvCxnSpPr/>
          <p:nvPr/>
        </p:nvCxnSpPr>
        <p:spPr>
          <a:xfrm>
            <a:off x="7493794" y="1598919"/>
            <a:ext cx="335756" cy="0"/>
          </a:xfrm>
          <a:prstGeom prst="straightConnector1">
            <a:avLst/>
          </a:prstGeom>
          <a:ln w="25400">
            <a:solidFill>
              <a:srgbClr val="002E6D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Suora nuoliyhdysviiva 132">
            <a:extLst>
              <a:ext uri="{FF2B5EF4-FFF2-40B4-BE49-F238E27FC236}">
                <a16:creationId xmlns:a16="http://schemas.microsoft.com/office/drawing/2014/main" id="{8505CC30-097D-B64E-8FF2-6F10367D7D39}"/>
              </a:ext>
            </a:extLst>
          </p:cNvPr>
          <p:cNvCxnSpPr>
            <a:cxnSpLocks/>
          </p:cNvCxnSpPr>
          <p:nvPr/>
        </p:nvCxnSpPr>
        <p:spPr>
          <a:xfrm flipV="1">
            <a:off x="7484251" y="2921002"/>
            <a:ext cx="360685" cy="55311"/>
          </a:xfrm>
          <a:prstGeom prst="straightConnector1">
            <a:avLst/>
          </a:prstGeom>
          <a:ln w="25400">
            <a:solidFill>
              <a:srgbClr val="002E6D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Suora nuoliyhdysviiva 135">
            <a:extLst>
              <a:ext uri="{FF2B5EF4-FFF2-40B4-BE49-F238E27FC236}">
                <a16:creationId xmlns:a16="http://schemas.microsoft.com/office/drawing/2014/main" id="{8A92A1CC-852C-A14D-9A01-2E245B44CCB5}"/>
              </a:ext>
            </a:extLst>
          </p:cNvPr>
          <p:cNvCxnSpPr>
            <a:cxnSpLocks/>
          </p:cNvCxnSpPr>
          <p:nvPr/>
        </p:nvCxnSpPr>
        <p:spPr>
          <a:xfrm>
            <a:off x="2589039" y="5271316"/>
            <a:ext cx="2757661" cy="725037"/>
          </a:xfrm>
          <a:prstGeom prst="straightConnector1">
            <a:avLst/>
          </a:prstGeom>
          <a:ln w="25400">
            <a:solidFill>
              <a:srgbClr val="002E6D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Suora nuoliyhdysviiva 137">
            <a:extLst>
              <a:ext uri="{FF2B5EF4-FFF2-40B4-BE49-F238E27FC236}">
                <a16:creationId xmlns:a16="http://schemas.microsoft.com/office/drawing/2014/main" id="{2A677AC7-F47D-4242-AAF3-C79007287E81}"/>
              </a:ext>
            </a:extLst>
          </p:cNvPr>
          <p:cNvCxnSpPr>
            <a:cxnSpLocks/>
          </p:cNvCxnSpPr>
          <p:nvPr/>
        </p:nvCxnSpPr>
        <p:spPr>
          <a:xfrm>
            <a:off x="2609879" y="4996717"/>
            <a:ext cx="2724164" cy="0"/>
          </a:xfrm>
          <a:prstGeom prst="straightConnector1">
            <a:avLst/>
          </a:prstGeom>
          <a:ln w="25400">
            <a:solidFill>
              <a:srgbClr val="002E6D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" name="Suora nuoliyhdysviiva 138">
            <a:extLst>
              <a:ext uri="{FF2B5EF4-FFF2-40B4-BE49-F238E27FC236}">
                <a16:creationId xmlns:a16="http://schemas.microsoft.com/office/drawing/2014/main" id="{14CA95F8-24CA-BA45-BC7B-DD0AF5EC7102}"/>
              </a:ext>
            </a:extLst>
          </p:cNvPr>
          <p:cNvCxnSpPr>
            <a:cxnSpLocks/>
          </p:cNvCxnSpPr>
          <p:nvPr/>
        </p:nvCxnSpPr>
        <p:spPr>
          <a:xfrm>
            <a:off x="2622536" y="1598920"/>
            <a:ext cx="2724164" cy="0"/>
          </a:xfrm>
          <a:prstGeom prst="straightConnector1">
            <a:avLst/>
          </a:prstGeom>
          <a:ln w="25400">
            <a:solidFill>
              <a:srgbClr val="002E6D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1" name="Tekstiruutu 160">
            <a:extLst>
              <a:ext uri="{FF2B5EF4-FFF2-40B4-BE49-F238E27FC236}">
                <a16:creationId xmlns:a16="http://schemas.microsoft.com/office/drawing/2014/main" id="{A39FDB82-9EA9-F44F-A782-E3B9D734A53A}"/>
              </a:ext>
            </a:extLst>
          </p:cNvPr>
          <p:cNvSpPr txBox="1"/>
          <p:nvPr/>
        </p:nvSpPr>
        <p:spPr>
          <a:xfrm>
            <a:off x="2654002" y="1204530"/>
            <a:ext cx="185574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>
                <a:latin typeface="Pepi" panose="02000503000000020004" pitchFamily="2" charset="77"/>
              </a:rPr>
              <a:t>10 parasta ylemmän alkusarjan joukkuetta SM-sarjaan</a:t>
            </a:r>
            <a:br>
              <a:rPr lang="fi-FI" sz="1000">
                <a:latin typeface="Pepi" panose="02000503000000020004" pitchFamily="2" charset="77"/>
              </a:rPr>
            </a:br>
            <a:endParaRPr lang="fi-FI" sz="1000">
              <a:latin typeface="Pepi" panose="02000503000000020004" pitchFamily="2" charset="77"/>
            </a:endParaRPr>
          </a:p>
          <a:p>
            <a:endParaRPr lang="fi-FI"/>
          </a:p>
        </p:txBody>
      </p:sp>
      <p:sp>
        <p:nvSpPr>
          <p:cNvPr id="162" name="Tekstiruutu 161">
            <a:extLst>
              <a:ext uri="{FF2B5EF4-FFF2-40B4-BE49-F238E27FC236}">
                <a16:creationId xmlns:a16="http://schemas.microsoft.com/office/drawing/2014/main" id="{60333573-863C-7343-A29A-76F6A2122C9C}"/>
              </a:ext>
            </a:extLst>
          </p:cNvPr>
          <p:cNvSpPr txBox="1"/>
          <p:nvPr/>
        </p:nvSpPr>
        <p:spPr>
          <a:xfrm>
            <a:off x="2589039" y="2046831"/>
            <a:ext cx="156108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>
                <a:latin typeface="Pepi" panose="02000503000000020004"/>
              </a:rPr>
              <a:t>2 viim. SM-alempaan</a:t>
            </a:r>
          </a:p>
          <a:p>
            <a:r>
              <a:rPr lang="fi-FI" sz="1000">
                <a:latin typeface="Pepi" panose="02000503000000020004"/>
              </a:rPr>
              <a:t>jatkosarjaan</a:t>
            </a:r>
          </a:p>
        </p:txBody>
      </p:sp>
      <p:sp>
        <p:nvSpPr>
          <p:cNvPr id="166" name="Tekstiruutu 165">
            <a:extLst>
              <a:ext uri="{FF2B5EF4-FFF2-40B4-BE49-F238E27FC236}">
                <a16:creationId xmlns:a16="http://schemas.microsoft.com/office/drawing/2014/main" id="{D8E6297B-B703-454A-A259-C0C3EC209020}"/>
              </a:ext>
            </a:extLst>
          </p:cNvPr>
          <p:cNvSpPr txBox="1"/>
          <p:nvPr/>
        </p:nvSpPr>
        <p:spPr>
          <a:xfrm>
            <a:off x="2606588" y="3964173"/>
            <a:ext cx="818776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>
                <a:latin typeface="Pepi" panose="02000503000000020004" pitchFamily="2" charset="77"/>
              </a:rPr>
              <a:t>11.-12. Mestikseen</a:t>
            </a:r>
          </a:p>
          <a:p>
            <a:endParaRPr lang="fi-FI"/>
          </a:p>
        </p:txBody>
      </p:sp>
      <p:sp>
        <p:nvSpPr>
          <p:cNvPr id="168" name="Tekstiruutu 167">
            <a:extLst>
              <a:ext uri="{FF2B5EF4-FFF2-40B4-BE49-F238E27FC236}">
                <a16:creationId xmlns:a16="http://schemas.microsoft.com/office/drawing/2014/main" id="{0DC32C57-3853-4B4B-951E-D1607E35269A}"/>
              </a:ext>
            </a:extLst>
          </p:cNvPr>
          <p:cNvSpPr txBox="1"/>
          <p:nvPr/>
        </p:nvSpPr>
        <p:spPr>
          <a:xfrm>
            <a:off x="2650651" y="5039887"/>
            <a:ext cx="16529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>
                <a:latin typeface="Pepi" panose="02000503000000020004" pitchFamily="2" charset="77"/>
              </a:rPr>
              <a:t>10 joukkuetta</a:t>
            </a:r>
          </a:p>
          <a:p>
            <a:endParaRPr lang="fi-FI"/>
          </a:p>
        </p:txBody>
      </p:sp>
      <p:sp>
        <p:nvSpPr>
          <p:cNvPr id="169" name="Tekstiruutu 168">
            <a:extLst>
              <a:ext uri="{FF2B5EF4-FFF2-40B4-BE49-F238E27FC236}">
                <a16:creationId xmlns:a16="http://schemas.microsoft.com/office/drawing/2014/main" id="{7E21B9F2-062C-BD4A-A3FC-1825E2349627}"/>
              </a:ext>
            </a:extLst>
          </p:cNvPr>
          <p:cNvSpPr txBox="1"/>
          <p:nvPr/>
        </p:nvSpPr>
        <p:spPr>
          <a:xfrm>
            <a:off x="2650651" y="5526925"/>
            <a:ext cx="16529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dirty="0">
                <a:latin typeface="Pepi" panose="02000503000000020004" pitchFamily="2" charset="77"/>
              </a:rPr>
              <a:t>17 joukkuetta</a:t>
            </a:r>
          </a:p>
          <a:p>
            <a:endParaRPr lang="fi-FI" dirty="0"/>
          </a:p>
        </p:txBody>
      </p:sp>
      <p:cxnSp>
        <p:nvCxnSpPr>
          <p:cNvPr id="42" name="Suora nuoliyhdysviiva 41">
            <a:extLst>
              <a:ext uri="{FF2B5EF4-FFF2-40B4-BE49-F238E27FC236}">
                <a16:creationId xmlns:a16="http://schemas.microsoft.com/office/drawing/2014/main" id="{F10B95F6-0729-4056-9EAB-21A9A99A588F}"/>
              </a:ext>
            </a:extLst>
          </p:cNvPr>
          <p:cNvCxnSpPr>
            <a:cxnSpLocks/>
          </p:cNvCxnSpPr>
          <p:nvPr/>
        </p:nvCxnSpPr>
        <p:spPr>
          <a:xfrm>
            <a:off x="7492069" y="3925046"/>
            <a:ext cx="395031" cy="175686"/>
          </a:xfrm>
          <a:prstGeom prst="straightConnector1">
            <a:avLst/>
          </a:prstGeom>
          <a:ln w="25400">
            <a:solidFill>
              <a:srgbClr val="002E6D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Pyöristetty suorakulmio 74">
            <a:extLst>
              <a:ext uri="{FF2B5EF4-FFF2-40B4-BE49-F238E27FC236}">
                <a16:creationId xmlns:a16="http://schemas.microsoft.com/office/drawing/2014/main" id="{9ED9CCBF-BC82-428B-ADA9-DAEA0740754C}"/>
              </a:ext>
            </a:extLst>
          </p:cNvPr>
          <p:cNvSpPr/>
          <p:nvPr/>
        </p:nvSpPr>
        <p:spPr>
          <a:xfrm>
            <a:off x="7976581" y="2710797"/>
            <a:ext cx="2231944" cy="1077442"/>
          </a:xfrm>
          <a:prstGeom prst="roundRect">
            <a:avLst>
              <a:gd name="adj" fmla="val 5911"/>
            </a:avLst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4" name="Tekstiruutu 43">
            <a:extLst>
              <a:ext uri="{FF2B5EF4-FFF2-40B4-BE49-F238E27FC236}">
                <a16:creationId xmlns:a16="http://schemas.microsoft.com/office/drawing/2014/main" id="{58F93F73-3199-4F32-A7A7-39CD0DDEF1D0}"/>
              </a:ext>
            </a:extLst>
          </p:cNvPr>
          <p:cNvSpPr txBox="1"/>
          <p:nvPr/>
        </p:nvSpPr>
        <p:spPr>
          <a:xfrm>
            <a:off x="8049047" y="2755495"/>
            <a:ext cx="2159478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b="1">
                <a:solidFill>
                  <a:schemeClr val="tx1"/>
                </a:solidFill>
                <a:latin typeface="Pepi" panose="02000503000000020004" pitchFamily="2" charset="77"/>
              </a:rPr>
              <a:t>U18 SM-karsintasarja, ylempi</a:t>
            </a:r>
          </a:p>
          <a:p>
            <a:r>
              <a:rPr lang="fi-FI" sz="1000">
                <a:solidFill>
                  <a:schemeClr val="tx1"/>
                </a:solidFill>
                <a:latin typeface="Pepi" panose="02000503000000020004" pitchFamily="2" charset="77"/>
              </a:rPr>
              <a:t>U18 SM ylemmän </a:t>
            </a:r>
            <a:r>
              <a:rPr lang="fi-FI" sz="1000" err="1">
                <a:solidFill>
                  <a:schemeClr val="tx1"/>
                </a:solidFill>
                <a:latin typeface="Pepi" panose="02000503000000020004" pitchFamily="2" charset="77"/>
              </a:rPr>
              <a:t>js</a:t>
            </a:r>
            <a:r>
              <a:rPr lang="fi-FI" sz="1000">
                <a:solidFill>
                  <a:schemeClr val="tx1"/>
                </a:solidFill>
                <a:latin typeface="Pepi" panose="02000503000000020004" pitchFamily="2" charset="77"/>
              </a:rPr>
              <a:t> 2 viim. ja 4 U18 SM al. Parasta</a:t>
            </a:r>
          </a:p>
          <a:p>
            <a:r>
              <a:rPr lang="fi-FI" sz="1000">
                <a:solidFill>
                  <a:schemeClr val="tx1"/>
                </a:solidFill>
                <a:latin typeface="Pepi" panose="02000503000000020004" pitchFamily="2" charset="77"/>
              </a:rPr>
              <a:t>6 joukkueen 2x karsintasarja jonka 2 parasta U18 SM-ylempään alkusarjaan 23-24</a:t>
            </a:r>
          </a:p>
          <a:p>
            <a:endParaRPr lang="fi-FI" sz="1000">
              <a:latin typeface="Pepi" panose="02000503000000020004" pitchFamily="2" charset="77"/>
            </a:endParaRPr>
          </a:p>
        </p:txBody>
      </p:sp>
      <p:sp>
        <p:nvSpPr>
          <p:cNvPr id="45" name="Tekstiruutu 44">
            <a:extLst>
              <a:ext uri="{FF2B5EF4-FFF2-40B4-BE49-F238E27FC236}">
                <a16:creationId xmlns:a16="http://schemas.microsoft.com/office/drawing/2014/main" id="{657CAA69-5A4A-44CC-9855-1DC65EBAD238}"/>
              </a:ext>
            </a:extLst>
          </p:cNvPr>
          <p:cNvSpPr txBox="1"/>
          <p:nvPr/>
        </p:nvSpPr>
        <p:spPr>
          <a:xfrm>
            <a:off x="7422855" y="3611935"/>
            <a:ext cx="39330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>
                <a:latin typeface="Pepi" panose="02000503000000020004" pitchFamily="2" charset="77"/>
              </a:rPr>
              <a:t>2 j.</a:t>
            </a:r>
          </a:p>
          <a:p>
            <a:endParaRPr lang="fi-FI"/>
          </a:p>
        </p:txBody>
      </p:sp>
      <p:sp>
        <p:nvSpPr>
          <p:cNvPr id="46" name="Tekstiruutu 45">
            <a:extLst>
              <a:ext uri="{FF2B5EF4-FFF2-40B4-BE49-F238E27FC236}">
                <a16:creationId xmlns:a16="http://schemas.microsoft.com/office/drawing/2014/main" id="{7B44FB19-6A81-482E-B49F-8C0044FDF593}"/>
              </a:ext>
            </a:extLst>
          </p:cNvPr>
          <p:cNvSpPr txBox="1"/>
          <p:nvPr/>
        </p:nvSpPr>
        <p:spPr>
          <a:xfrm>
            <a:off x="7422855" y="2989103"/>
            <a:ext cx="39330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>
                <a:latin typeface="Pepi" panose="02000503000000020004" pitchFamily="2" charset="77"/>
              </a:rPr>
              <a:t>4 j.</a:t>
            </a:r>
          </a:p>
          <a:p>
            <a:endParaRPr lang="fi-FI"/>
          </a:p>
        </p:txBody>
      </p:sp>
      <p:sp>
        <p:nvSpPr>
          <p:cNvPr id="47" name="Tekstiruutu 46">
            <a:extLst>
              <a:ext uri="{FF2B5EF4-FFF2-40B4-BE49-F238E27FC236}">
                <a16:creationId xmlns:a16="http://schemas.microsoft.com/office/drawing/2014/main" id="{63425D51-5D42-4114-85A5-F975AE4C4A1D}"/>
              </a:ext>
            </a:extLst>
          </p:cNvPr>
          <p:cNvSpPr txBox="1"/>
          <p:nvPr/>
        </p:nvSpPr>
        <p:spPr>
          <a:xfrm>
            <a:off x="7453961" y="1757194"/>
            <a:ext cx="49939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>
                <a:latin typeface="Pepi" panose="02000503000000020004" pitchFamily="2" charset="77"/>
              </a:rPr>
              <a:t>10 j.</a:t>
            </a:r>
          </a:p>
          <a:p>
            <a:endParaRPr lang="fi-FI"/>
          </a:p>
        </p:txBody>
      </p:sp>
      <p:cxnSp>
        <p:nvCxnSpPr>
          <p:cNvPr id="51" name="Suora nuoliyhdysviiva 50">
            <a:extLst>
              <a:ext uri="{FF2B5EF4-FFF2-40B4-BE49-F238E27FC236}">
                <a16:creationId xmlns:a16="http://schemas.microsoft.com/office/drawing/2014/main" id="{D213486C-6FC8-4430-B43A-BAFA1C21AD56}"/>
              </a:ext>
            </a:extLst>
          </p:cNvPr>
          <p:cNvCxnSpPr>
            <a:cxnSpLocks/>
          </p:cNvCxnSpPr>
          <p:nvPr/>
        </p:nvCxnSpPr>
        <p:spPr>
          <a:xfrm flipV="1">
            <a:off x="7497133" y="4391543"/>
            <a:ext cx="377586" cy="259731"/>
          </a:xfrm>
          <a:prstGeom prst="straightConnector1">
            <a:avLst/>
          </a:prstGeom>
          <a:ln w="25400">
            <a:solidFill>
              <a:srgbClr val="002E6D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kstiruutu 51">
            <a:extLst>
              <a:ext uri="{FF2B5EF4-FFF2-40B4-BE49-F238E27FC236}">
                <a16:creationId xmlns:a16="http://schemas.microsoft.com/office/drawing/2014/main" id="{2D1CFF70-CAA2-4CB1-BA61-64B38496AF1C}"/>
              </a:ext>
            </a:extLst>
          </p:cNvPr>
          <p:cNvSpPr txBox="1"/>
          <p:nvPr/>
        </p:nvSpPr>
        <p:spPr>
          <a:xfrm>
            <a:off x="7493794" y="4569570"/>
            <a:ext cx="39330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>
                <a:latin typeface="Pepi" panose="02000503000000020004" pitchFamily="2" charset="77"/>
              </a:rPr>
              <a:t>2 j.</a:t>
            </a:r>
          </a:p>
          <a:p>
            <a:endParaRPr lang="fi-FI"/>
          </a:p>
        </p:txBody>
      </p:sp>
      <p:sp>
        <p:nvSpPr>
          <p:cNvPr id="37" name="Tekstiruutu 36">
            <a:extLst>
              <a:ext uri="{FF2B5EF4-FFF2-40B4-BE49-F238E27FC236}">
                <a16:creationId xmlns:a16="http://schemas.microsoft.com/office/drawing/2014/main" id="{7577F80F-BC03-4F79-9ABF-4EAF733590BF}"/>
              </a:ext>
            </a:extLst>
          </p:cNvPr>
          <p:cNvSpPr txBox="1"/>
          <p:nvPr/>
        </p:nvSpPr>
        <p:spPr>
          <a:xfrm>
            <a:off x="612609" y="2785281"/>
            <a:ext cx="165295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b="1">
                <a:latin typeface="Pepi" panose="02000503000000020004" pitchFamily="2" charset="77"/>
              </a:rPr>
              <a:t>U18 SM- alempi alkusarja</a:t>
            </a:r>
            <a:endParaRPr lang="fi-FI" sz="1000">
              <a:latin typeface="Pepi" panose="02000503000000020004" pitchFamily="2" charset="77"/>
            </a:endParaRPr>
          </a:p>
          <a:p>
            <a:br>
              <a:rPr lang="fi-FI" sz="600">
                <a:latin typeface="Pepi" panose="02000503000000020004" pitchFamily="2" charset="77"/>
              </a:rPr>
            </a:br>
            <a:r>
              <a:rPr lang="fi-FI" sz="1000">
                <a:latin typeface="Pepi" panose="02000503000000020004" pitchFamily="2" charset="77"/>
              </a:rPr>
              <a:t>12 joukkuetta </a:t>
            </a:r>
          </a:p>
          <a:p>
            <a:r>
              <a:rPr lang="fi-FI" sz="1000">
                <a:latin typeface="Pepi" panose="02000503000000020004" pitchFamily="2" charset="77"/>
              </a:rPr>
              <a:t>2x sarja, 22 </a:t>
            </a:r>
            <a:r>
              <a:rPr lang="fi-FI" sz="1000" err="1">
                <a:latin typeface="Pepi" panose="02000503000000020004" pitchFamily="2" charset="77"/>
              </a:rPr>
              <a:t>ott</a:t>
            </a:r>
            <a:r>
              <a:rPr lang="fi-FI" sz="1000">
                <a:latin typeface="Pepi" panose="02000503000000020004" pitchFamily="2" charset="77"/>
              </a:rPr>
              <a:t>.</a:t>
            </a:r>
          </a:p>
          <a:p>
            <a:endParaRPr lang="fi-FI" sz="600">
              <a:latin typeface="Pepi" panose="02000503000000020004" pitchFamily="2" charset="77"/>
            </a:endParaRPr>
          </a:p>
          <a:p>
            <a:r>
              <a:rPr lang="fi-FI" sz="1000">
                <a:latin typeface="Pepi" panose="02000503000000020004" pitchFamily="2" charset="77"/>
              </a:rPr>
              <a:t>2.9.-27.11.</a:t>
            </a:r>
          </a:p>
          <a:p>
            <a:endParaRPr lang="fi-FI" sz="1000">
              <a:latin typeface="Pepi" panose="02000503000000020004" pitchFamily="2" charset="77"/>
            </a:endParaRPr>
          </a:p>
          <a:p>
            <a:endParaRPr lang="fi-FI"/>
          </a:p>
        </p:txBody>
      </p:sp>
      <p:sp>
        <p:nvSpPr>
          <p:cNvPr id="38" name="Pyöristetty suorakulmio 19">
            <a:extLst>
              <a:ext uri="{FF2B5EF4-FFF2-40B4-BE49-F238E27FC236}">
                <a16:creationId xmlns:a16="http://schemas.microsoft.com/office/drawing/2014/main" id="{5B218ACD-A472-4EFB-B482-465E9A579D38}"/>
              </a:ext>
            </a:extLst>
          </p:cNvPr>
          <p:cNvSpPr/>
          <p:nvPr/>
        </p:nvSpPr>
        <p:spPr>
          <a:xfrm>
            <a:off x="642156" y="2723419"/>
            <a:ext cx="1855749" cy="1377314"/>
          </a:xfrm>
          <a:prstGeom prst="roundRect">
            <a:avLst>
              <a:gd name="adj" fmla="val 5911"/>
            </a:avLst>
          </a:prstGeom>
          <a:noFill/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cxnSp>
        <p:nvCxnSpPr>
          <p:cNvPr id="41" name="Suora nuoliyhdysviiva 40">
            <a:extLst>
              <a:ext uri="{FF2B5EF4-FFF2-40B4-BE49-F238E27FC236}">
                <a16:creationId xmlns:a16="http://schemas.microsoft.com/office/drawing/2014/main" id="{0988ECB0-9C26-4F76-B572-F6A00FB2AC4C}"/>
              </a:ext>
            </a:extLst>
          </p:cNvPr>
          <p:cNvCxnSpPr>
            <a:cxnSpLocks/>
          </p:cNvCxnSpPr>
          <p:nvPr/>
        </p:nvCxnSpPr>
        <p:spPr>
          <a:xfrm>
            <a:off x="2661860" y="2468550"/>
            <a:ext cx="2620202" cy="660724"/>
          </a:xfrm>
          <a:prstGeom prst="straightConnector1">
            <a:avLst/>
          </a:prstGeom>
          <a:ln w="25400">
            <a:solidFill>
              <a:srgbClr val="002E6D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uora nuoliyhdysviiva 47">
            <a:extLst>
              <a:ext uri="{FF2B5EF4-FFF2-40B4-BE49-F238E27FC236}">
                <a16:creationId xmlns:a16="http://schemas.microsoft.com/office/drawing/2014/main" id="{04F9E887-C955-4972-BB7A-D967E33564FD}"/>
              </a:ext>
            </a:extLst>
          </p:cNvPr>
          <p:cNvCxnSpPr>
            <a:cxnSpLocks/>
          </p:cNvCxnSpPr>
          <p:nvPr/>
        </p:nvCxnSpPr>
        <p:spPr>
          <a:xfrm flipV="1">
            <a:off x="2698098" y="2426401"/>
            <a:ext cx="2583964" cy="604479"/>
          </a:xfrm>
          <a:prstGeom prst="straightConnector1">
            <a:avLst/>
          </a:prstGeom>
          <a:ln w="25400">
            <a:solidFill>
              <a:srgbClr val="002E6D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kstiruutu 48">
            <a:extLst>
              <a:ext uri="{FF2B5EF4-FFF2-40B4-BE49-F238E27FC236}">
                <a16:creationId xmlns:a16="http://schemas.microsoft.com/office/drawing/2014/main" id="{C108F3AE-1666-4F40-9AA6-536BB228844D}"/>
              </a:ext>
            </a:extLst>
          </p:cNvPr>
          <p:cNvSpPr txBox="1"/>
          <p:nvPr/>
        </p:nvSpPr>
        <p:spPr>
          <a:xfrm>
            <a:off x="2589039" y="3084469"/>
            <a:ext cx="869782" cy="79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>
                <a:latin typeface="Pepi" panose="02000503000000020004" pitchFamily="2" charset="77"/>
              </a:rPr>
              <a:t>1.-2. SM-sarjaan</a:t>
            </a:r>
            <a:br>
              <a:rPr lang="fi-FI" sz="907">
                <a:latin typeface="Pepi" panose="02000503000000020004" pitchFamily="2" charset="77"/>
              </a:rPr>
            </a:br>
            <a:endParaRPr lang="fi-FI" sz="907">
              <a:latin typeface="Pepi" panose="02000503000000020004" pitchFamily="2" charset="77"/>
            </a:endParaRPr>
          </a:p>
          <a:p>
            <a:endParaRPr lang="fi-FI" sz="1633"/>
          </a:p>
        </p:txBody>
      </p:sp>
      <p:cxnSp>
        <p:nvCxnSpPr>
          <p:cNvPr id="50" name="Suora nuoliyhdysviiva 49">
            <a:extLst>
              <a:ext uri="{FF2B5EF4-FFF2-40B4-BE49-F238E27FC236}">
                <a16:creationId xmlns:a16="http://schemas.microsoft.com/office/drawing/2014/main" id="{CA8BAF4F-6ECB-4BAC-AF67-C34F0FBDC7A6}"/>
              </a:ext>
            </a:extLst>
          </p:cNvPr>
          <p:cNvCxnSpPr>
            <a:cxnSpLocks/>
          </p:cNvCxnSpPr>
          <p:nvPr/>
        </p:nvCxnSpPr>
        <p:spPr>
          <a:xfrm flipV="1">
            <a:off x="2681153" y="3512323"/>
            <a:ext cx="2615867" cy="27954"/>
          </a:xfrm>
          <a:prstGeom prst="straightConnector1">
            <a:avLst/>
          </a:prstGeom>
          <a:ln w="25400">
            <a:solidFill>
              <a:srgbClr val="002E6D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uora nuoliyhdysviiva 52">
            <a:extLst>
              <a:ext uri="{FF2B5EF4-FFF2-40B4-BE49-F238E27FC236}">
                <a16:creationId xmlns:a16="http://schemas.microsoft.com/office/drawing/2014/main" id="{9AC39778-AF22-4DE6-B0E5-A8E543CB2CE2}"/>
              </a:ext>
            </a:extLst>
          </p:cNvPr>
          <p:cNvCxnSpPr>
            <a:cxnSpLocks/>
          </p:cNvCxnSpPr>
          <p:nvPr/>
        </p:nvCxnSpPr>
        <p:spPr>
          <a:xfrm>
            <a:off x="2674132" y="3843548"/>
            <a:ext cx="2622888" cy="669531"/>
          </a:xfrm>
          <a:prstGeom prst="straightConnector1">
            <a:avLst/>
          </a:prstGeom>
          <a:ln w="25400">
            <a:solidFill>
              <a:srgbClr val="002E6D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Tekstiruutu 53">
            <a:extLst>
              <a:ext uri="{FF2B5EF4-FFF2-40B4-BE49-F238E27FC236}">
                <a16:creationId xmlns:a16="http://schemas.microsoft.com/office/drawing/2014/main" id="{70AE6D9E-4DB9-424E-B188-3F140500C140}"/>
              </a:ext>
            </a:extLst>
          </p:cNvPr>
          <p:cNvSpPr txBox="1"/>
          <p:nvPr/>
        </p:nvSpPr>
        <p:spPr>
          <a:xfrm>
            <a:off x="2606588" y="3550939"/>
            <a:ext cx="1963895" cy="6370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>
                <a:latin typeface="Pepi" panose="02000503000000020004" pitchFamily="2" charset="77"/>
              </a:rPr>
              <a:t>3.-10. SM-alempaan jatkosarjaan</a:t>
            </a:r>
            <a:br>
              <a:rPr lang="fi-FI" sz="907">
                <a:latin typeface="Pepi" panose="02000503000000020004" pitchFamily="2" charset="77"/>
              </a:rPr>
            </a:br>
            <a:endParaRPr lang="fi-FI" sz="907">
              <a:latin typeface="Pepi" panose="02000503000000020004" pitchFamily="2" charset="77"/>
            </a:endParaRPr>
          </a:p>
          <a:p>
            <a:endParaRPr lang="fi-FI" sz="1633"/>
          </a:p>
        </p:txBody>
      </p:sp>
      <p:sp>
        <p:nvSpPr>
          <p:cNvPr id="55" name="Tekstiruutu 54">
            <a:extLst>
              <a:ext uri="{FF2B5EF4-FFF2-40B4-BE49-F238E27FC236}">
                <a16:creationId xmlns:a16="http://schemas.microsoft.com/office/drawing/2014/main" id="{3A314F38-2DD8-41CA-898A-88518D4CCB5D}"/>
              </a:ext>
            </a:extLst>
          </p:cNvPr>
          <p:cNvSpPr txBox="1"/>
          <p:nvPr/>
        </p:nvSpPr>
        <p:spPr>
          <a:xfrm>
            <a:off x="7395841" y="2004855"/>
            <a:ext cx="39330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>
                <a:latin typeface="Pepi" panose="02000503000000020004" pitchFamily="2" charset="77"/>
              </a:rPr>
              <a:t>2 j.</a:t>
            </a:r>
          </a:p>
          <a:p>
            <a:endParaRPr lang="fi-FI"/>
          </a:p>
        </p:txBody>
      </p:sp>
      <p:cxnSp>
        <p:nvCxnSpPr>
          <p:cNvPr id="56" name="Suora nuoliyhdysviiva 55">
            <a:extLst>
              <a:ext uri="{FF2B5EF4-FFF2-40B4-BE49-F238E27FC236}">
                <a16:creationId xmlns:a16="http://schemas.microsoft.com/office/drawing/2014/main" id="{DF27F0A5-46F4-456E-B582-8C443717EF23}"/>
              </a:ext>
            </a:extLst>
          </p:cNvPr>
          <p:cNvCxnSpPr>
            <a:cxnSpLocks/>
          </p:cNvCxnSpPr>
          <p:nvPr/>
        </p:nvCxnSpPr>
        <p:spPr>
          <a:xfrm>
            <a:off x="7453961" y="2424580"/>
            <a:ext cx="420758" cy="309590"/>
          </a:xfrm>
          <a:prstGeom prst="straightConnector1">
            <a:avLst/>
          </a:prstGeom>
          <a:ln w="25400">
            <a:solidFill>
              <a:srgbClr val="002E6D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Pyöristetty suorakulmio 74">
            <a:extLst>
              <a:ext uri="{FF2B5EF4-FFF2-40B4-BE49-F238E27FC236}">
                <a16:creationId xmlns:a16="http://schemas.microsoft.com/office/drawing/2014/main" id="{C1471274-A27D-4C55-B941-DDF7784A3D5C}"/>
              </a:ext>
            </a:extLst>
          </p:cNvPr>
          <p:cNvSpPr/>
          <p:nvPr/>
        </p:nvSpPr>
        <p:spPr>
          <a:xfrm>
            <a:off x="7969606" y="3886283"/>
            <a:ext cx="2238920" cy="1010521"/>
          </a:xfrm>
          <a:prstGeom prst="roundRect">
            <a:avLst>
              <a:gd name="adj" fmla="val 5911"/>
            </a:avLst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633"/>
          </a:p>
        </p:txBody>
      </p:sp>
      <p:sp>
        <p:nvSpPr>
          <p:cNvPr id="61" name="Tekstiruutu 60">
            <a:extLst>
              <a:ext uri="{FF2B5EF4-FFF2-40B4-BE49-F238E27FC236}">
                <a16:creationId xmlns:a16="http://schemas.microsoft.com/office/drawing/2014/main" id="{F89F7341-A324-41DC-BE26-A0497EC27B2B}"/>
              </a:ext>
            </a:extLst>
          </p:cNvPr>
          <p:cNvSpPr txBox="1"/>
          <p:nvPr/>
        </p:nvSpPr>
        <p:spPr>
          <a:xfrm>
            <a:off x="7939802" y="3746673"/>
            <a:ext cx="2447194" cy="14344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br>
              <a:rPr lang="fi-FI" sz="907" b="1">
                <a:latin typeface="Pepi" panose="02000503000000020004" pitchFamily="2" charset="77"/>
              </a:rPr>
            </a:br>
            <a:r>
              <a:rPr lang="fi-FI" sz="1000" b="1">
                <a:latin typeface="Pepi" panose="02000503000000020004" pitchFamily="2" charset="77"/>
              </a:rPr>
              <a:t>U18 SM-karsintasarja, alempi</a:t>
            </a:r>
          </a:p>
          <a:p>
            <a:r>
              <a:rPr lang="fi-FI" sz="1000">
                <a:latin typeface="Pepi" panose="02000503000000020004" pitchFamily="2" charset="77"/>
              </a:rPr>
              <a:t>U18 SM alemman jatkosarjan 2 viim. ja </a:t>
            </a:r>
          </a:p>
          <a:p>
            <a:r>
              <a:rPr lang="fi-FI" sz="1000">
                <a:latin typeface="Pepi" panose="02000503000000020004" pitchFamily="2" charset="77"/>
              </a:rPr>
              <a:t>2 U18  Mestiksen parasta </a:t>
            </a:r>
          </a:p>
          <a:p>
            <a:r>
              <a:rPr lang="fi-FI" sz="1000">
                <a:latin typeface="Pepi" panose="02000503000000020004" pitchFamily="2" charset="77"/>
              </a:rPr>
              <a:t>4 joukkueen 2x karsintasarja jonka 2 parasta U18 SM-alempaan alkusarjaan 23-24, 2 viim. Mestiksen alkusarjaan</a:t>
            </a:r>
          </a:p>
          <a:p>
            <a:br>
              <a:rPr lang="fi-FI" sz="907" b="1">
                <a:latin typeface="Pepi" panose="02000503000000020004" pitchFamily="2" charset="77"/>
              </a:rPr>
            </a:br>
            <a:endParaRPr lang="fi-FI" sz="907">
              <a:latin typeface="Pepi" panose="02000503000000020004" pitchFamily="2" charset="77"/>
            </a:endParaRPr>
          </a:p>
        </p:txBody>
      </p:sp>
      <p:sp>
        <p:nvSpPr>
          <p:cNvPr id="67" name="Pyöristetty suorakulmio 74">
            <a:extLst>
              <a:ext uri="{FF2B5EF4-FFF2-40B4-BE49-F238E27FC236}">
                <a16:creationId xmlns:a16="http://schemas.microsoft.com/office/drawing/2014/main" id="{11C43456-33A9-47EB-A847-E47216CBB57E}"/>
              </a:ext>
            </a:extLst>
          </p:cNvPr>
          <p:cNvSpPr/>
          <p:nvPr/>
        </p:nvSpPr>
        <p:spPr>
          <a:xfrm>
            <a:off x="7965208" y="5691063"/>
            <a:ext cx="2231944" cy="1077442"/>
          </a:xfrm>
          <a:prstGeom prst="roundRect">
            <a:avLst>
              <a:gd name="adj" fmla="val 5911"/>
            </a:avLst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fi-FI" sz="800">
              <a:latin typeface="Pepi" panose="02000503000000020004" pitchFamily="2" charset="77"/>
            </a:endParaRPr>
          </a:p>
        </p:txBody>
      </p:sp>
      <p:sp>
        <p:nvSpPr>
          <p:cNvPr id="68" name="Tekstiruutu 67">
            <a:extLst>
              <a:ext uri="{FF2B5EF4-FFF2-40B4-BE49-F238E27FC236}">
                <a16:creationId xmlns:a16="http://schemas.microsoft.com/office/drawing/2014/main" id="{88907A9E-C031-44BF-AAED-533B201A4534}"/>
              </a:ext>
            </a:extLst>
          </p:cNvPr>
          <p:cNvSpPr txBox="1"/>
          <p:nvPr/>
        </p:nvSpPr>
        <p:spPr>
          <a:xfrm>
            <a:off x="8041162" y="5730865"/>
            <a:ext cx="1315018" cy="12360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b="1">
                <a:latin typeface="Pepi" panose="02000503000000020004" pitchFamily="2" charset="77"/>
              </a:rPr>
              <a:t>U18 Mestis alempi</a:t>
            </a:r>
            <a:endParaRPr lang="fi-FI" sz="1000">
              <a:latin typeface="Pepi" panose="02000503000000020004" pitchFamily="2" charset="77"/>
            </a:endParaRPr>
          </a:p>
          <a:p>
            <a:r>
              <a:rPr lang="fi-FI" sz="1000" b="1">
                <a:latin typeface="Pepi" panose="02000503000000020004" pitchFamily="2" charset="77"/>
              </a:rPr>
              <a:t>mitalipelit</a:t>
            </a:r>
            <a:endParaRPr lang="fi-FI" sz="1000">
              <a:latin typeface="Pepi" panose="02000503000000020004" pitchFamily="2" charset="77"/>
            </a:endParaRPr>
          </a:p>
          <a:p>
            <a:endParaRPr lang="fi-FI" sz="1000">
              <a:latin typeface="Pepi" panose="02000503000000020004" pitchFamily="2" charset="77"/>
            </a:endParaRPr>
          </a:p>
          <a:p>
            <a:r>
              <a:rPr lang="fi-FI" sz="1000" err="1">
                <a:latin typeface="Pepi" panose="02000503000000020004" pitchFamily="2" charset="77"/>
              </a:rPr>
              <a:t>Lohkovoitt</a:t>
            </a:r>
            <a:r>
              <a:rPr lang="fi-FI" sz="1000">
                <a:latin typeface="Pepi" panose="02000503000000020004" pitchFamily="2" charset="77"/>
              </a:rPr>
              <a:t>. </a:t>
            </a:r>
            <a:r>
              <a:rPr lang="fi-FI" sz="1000" err="1">
                <a:latin typeface="Pepi" panose="02000503000000020004" pitchFamily="2" charset="77"/>
              </a:rPr>
              <a:t>Loppuott</a:t>
            </a:r>
            <a:r>
              <a:rPr lang="fi-FI" sz="1000">
                <a:latin typeface="Pepi" panose="02000503000000020004" pitchFamily="2" charset="77"/>
              </a:rPr>
              <a:t>.</a:t>
            </a:r>
          </a:p>
          <a:p>
            <a:r>
              <a:rPr lang="fi-FI" sz="1000">
                <a:latin typeface="Pepi" panose="02000503000000020004" pitchFamily="2" charset="77"/>
              </a:rPr>
              <a:t>Lohko 2. </a:t>
            </a:r>
            <a:r>
              <a:rPr lang="fi-FI" sz="1000" err="1">
                <a:latin typeface="Pepi" panose="02000503000000020004" pitchFamily="2" charset="77"/>
              </a:rPr>
              <a:t>pronssiott</a:t>
            </a:r>
            <a:r>
              <a:rPr lang="fi-FI" sz="1000">
                <a:latin typeface="Pepi" panose="02000503000000020004" pitchFamily="2" charset="77"/>
              </a:rPr>
              <a:t>.</a:t>
            </a:r>
            <a:br>
              <a:rPr lang="fi-FI" sz="1000">
                <a:latin typeface="Pepi" panose="02000503000000020004" pitchFamily="2" charset="77"/>
              </a:rPr>
            </a:br>
            <a:r>
              <a:rPr lang="fi-FI" sz="1000">
                <a:latin typeface="Pepi" panose="02000503000000020004" pitchFamily="2" charset="77"/>
              </a:rPr>
              <a:t>1.4.2023</a:t>
            </a:r>
          </a:p>
          <a:p>
            <a:endParaRPr lang="fi-FI" sz="1432"/>
          </a:p>
        </p:txBody>
      </p:sp>
      <p:cxnSp>
        <p:nvCxnSpPr>
          <p:cNvPr id="57" name="Suora nuoliyhdysviiva 56">
            <a:extLst>
              <a:ext uri="{FF2B5EF4-FFF2-40B4-BE49-F238E27FC236}">
                <a16:creationId xmlns:a16="http://schemas.microsoft.com/office/drawing/2014/main" id="{9C0B74C3-9A65-487F-91BB-02AB2D303FCF}"/>
              </a:ext>
            </a:extLst>
          </p:cNvPr>
          <p:cNvCxnSpPr>
            <a:cxnSpLocks/>
          </p:cNvCxnSpPr>
          <p:nvPr/>
        </p:nvCxnSpPr>
        <p:spPr>
          <a:xfrm flipV="1">
            <a:off x="7449606" y="6220487"/>
            <a:ext cx="379944" cy="1"/>
          </a:xfrm>
          <a:prstGeom prst="straightConnector1">
            <a:avLst/>
          </a:prstGeom>
          <a:ln w="25400">
            <a:solidFill>
              <a:srgbClr val="002E6D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uora nuoliyhdysviiva 58">
            <a:extLst>
              <a:ext uri="{FF2B5EF4-FFF2-40B4-BE49-F238E27FC236}">
                <a16:creationId xmlns:a16="http://schemas.microsoft.com/office/drawing/2014/main" id="{CD3099FC-C6E2-4B3F-BECA-D90A4B05EE0F}"/>
              </a:ext>
            </a:extLst>
          </p:cNvPr>
          <p:cNvCxnSpPr>
            <a:cxnSpLocks/>
          </p:cNvCxnSpPr>
          <p:nvPr/>
        </p:nvCxnSpPr>
        <p:spPr>
          <a:xfrm flipV="1">
            <a:off x="2661860" y="3961942"/>
            <a:ext cx="2620202" cy="636169"/>
          </a:xfrm>
          <a:prstGeom prst="straightConnector1">
            <a:avLst/>
          </a:prstGeom>
          <a:ln w="25400">
            <a:solidFill>
              <a:srgbClr val="002E6D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Tekstiruutu 61">
            <a:extLst>
              <a:ext uri="{FF2B5EF4-FFF2-40B4-BE49-F238E27FC236}">
                <a16:creationId xmlns:a16="http://schemas.microsoft.com/office/drawing/2014/main" id="{A4ECEB53-20D6-434E-94E1-537E66F44362}"/>
              </a:ext>
            </a:extLst>
          </p:cNvPr>
          <p:cNvSpPr txBox="1"/>
          <p:nvPr/>
        </p:nvSpPr>
        <p:spPr>
          <a:xfrm>
            <a:off x="2553966" y="4606641"/>
            <a:ext cx="16529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>
                <a:latin typeface="Pepi" panose="02000503000000020004" pitchFamily="2" charset="77"/>
              </a:rPr>
              <a:t> 2 joukkuetta</a:t>
            </a:r>
          </a:p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386956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kstiruutu 13">
            <a:extLst>
              <a:ext uri="{FF2B5EF4-FFF2-40B4-BE49-F238E27FC236}">
                <a16:creationId xmlns:a16="http://schemas.microsoft.com/office/drawing/2014/main" id="{0861A6D6-6DE4-2B4C-B272-6F28F6105F69}"/>
              </a:ext>
            </a:extLst>
          </p:cNvPr>
          <p:cNvSpPr txBox="1"/>
          <p:nvPr/>
        </p:nvSpPr>
        <p:spPr>
          <a:xfrm>
            <a:off x="516436" y="422905"/>
            <a:ext cx="8811491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3500" b="1">
                <a:solidFill>
                  <a:srgbClr val="002E6D"/>
                </a:solidFill>
                <a:latin typeface="Pepi" panose="02000503000000020004" pitchFamily="2" charset="77"/>
              </a:rPr>
              <a:t>U19 SARJAT 2022-2023 </a:t>
            </a:r>
          </a:p>
        </p:txBody>
      </p:sp>
      <p:sp>
        <p:nvSpPr>
          <p:cNvPr id="20" name="Pyöristetty suorakulmio 19">
            <a:extLst>
              <a:ext uri="{FF2B5EF4-FFF2-40B4-BE49-F238E27FC236}">
                <a16:creationId xmlns:a16="http://schemas.microsoft.com/office/drawing/2014/main" id="{7006D3A3-9A6A-D849-A50D-C0C5D718BC8B}"/>
              </a:ext>
            </a:extLst>
          </p:cNvPr>
          <p:cNvSpPr/>
          <p:nvPr/>
        </p:nvSpPr>
        <p:spPr>
          <a:xfrm>
            <a:off x="627198" y="1238956"/>
            <a:ext cx="1855749" cy="2861775"/>
          </a:xfrm>
          <a:prstGeom prst="roundRect">
            <a:avLst>
              <a:gd name="adj" fmla="val 5911"/>
            </a:avLst>
          </a:prstGeom>
          <a:noFill/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" name="Tekstiruutu 3">
            <a:extLst>
              <a:ext uri="{FF2B5EF4-FFF2-40B4-BE49-F238E27FC236}">
                <a16:creationId xmlns:a16="http://schemas.microsoft.com/office/drawing/2014/main" id="{AE697CD5-8E8A-E945-AFB5-E1FF4F3453B6}"/>
              </a:ext>
            </a:extLst>
          </p:cNvPr>
          <p:cNvSpPr txBox="1"/>
          <p:nvPr/>
        </p:nvSpPr>
        <p:spPr>
          <a:xfrm>
            <a:off x="676436" y="1336429"/>
            <a:ext cx="165295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b="1">
                <a:latin typeface="Pepi" panose="02000503000000020004" pitchFamily="2" charset="77"/>
              </a:rPr>
              <a:t>U19 Suomi-sarja karsinta</a:t>
            </a:r>
            <a:endParaRPr lang="fi-FI" sz="1000">
              <a:latin typeface="Pepi" panose="02000503000000020004" pitchFamily="2" charset="77"/>
            </a:endParaRPr>
          </a:p>
          <a:p>
            <a:br>
              <a:rPr lang="fi-FI" sz="600">
                <a:latin typeface="Pepi" panose="02000503000000020004" pitchFamily="2" charset="77"/>
              </a:rPr>
            </a:br>
            <a:r>
              <a:rPr lang="fi-FI" sz="1000">
                <a:latin typeface="Pepi" panose="02000503000000020004" pitchFamily="2" charset="77"/>
              </a:rPr>
              <a:t>21 joukkuetta</a:t>
            </a:r>
          </a:p>
          <a:p>
            <a:r>
              <a:rPr lang="fi-FI" sz="1000">
                <a:latin typeface="Pepi" panose="02000503000000020004" pitchFamily="2" charset="77"/>
              </a:rPr>
              <a:t>(villi kortti -haku)</a:t>
            </a:r>
          </a:p>
          <a:p>
            <a:r>
              <a:rPr lang="fi-FI" sz="1000">
                <a:latin typeface="Pepi" panose="02000503000000020004" pitchFamily="2" charset="77"/>
              </a:rPr>
              <a:t>n. 18 ottelua</a:t>
            </a:r>
          </a:p>
          <a:p>
            <a:br>
              <a:rPr lang="fi-FI" sz="600">
                <a:latin typeface="Pepi" panose="02000503000000020004" pitchFamily="2" charset="77"/>
              </a:rPr>
            </a:br>
            <a:r>
              <a:rPr lang="fi-FI" sz="1000">
                <a:latin typeface="Pepi" panose="02000503000000020004" pitchFamily="2" charset="77"/>
              </a:rPr>
              <a:t>10.9. – 11.12.</a:t>
            </a:r>
          </a:p>
          <a:p>
            <a:endParaRPr lang="fi-FI" sz="1000">
              <a:latin typeface="Pepi" panose="02000503000000020004" pitchFamily="2" charset="77"/>
            </a:endParaRPr>
          </a:p>
          <a:p>
            <a:endParaRPr lang="fi-FI"/>
          </a:p>
        </p:txBody>
      </p:sp>
      <p:sp>
        <p:nvSpPr>
          <p:cNvPr id="73" name="Pyöristetty suorakulmio 72">
            <a:extLst>
              <a:ext uri="{FF2B5EF4-FFF2-40B4-BE49-F238E27FC236}">
                <a16:creationId xmlns:a16="http://schemas.microsoft.com/office/drawing/2014/main" id="{7B491B35-5321-4F45-A9D8-2291DDF1DCC3}"/>
              </a:ext>
            </a:extLst>
          </p:cNvPr>
          <p:cNvSpPr/>
          <p:nvPr/>
        </p:nvSpPr>
        <p:spPr>
          <a:xfrm>
            <a:off x="627198" y="4204347"/>
            <a:ext cx="1855749" cy="2861775"/>
          </a:xfrm>
          <a:prstGeom prst="roundRect">
            <a:avLst>
              <a:gd name="adj" fmla="val 5911"/>
            </a:avLst>
          </a:prstGeom>
          <a:noFill/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4" name="Tekstiruutu 73">
            <a:extLst>
              <a:ext uri="{FF2B5EF4-FFF2-40B4-BE49-F238E27FC236}">
                <a16:creationId xmlns:a16="http://schemas.microsoft.com/office/drawing/2014/main" id="{B7EB666B-A74A-1C4B-B93C-9B774F221188}"/>
              </a:ext>
            </a:extLst>
          </p:cNvPr>
          <p:cNvSpPr txBox="1"/>
          <p:nvPr/>
        </p:nvSpPr>
        <p:spPr>
          <a:xfrm>
            <a:off x="676436" y="4301820"/>
            <a:ext cx="165295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b="1">
                <a:latin typeface="Pepi" panose="02000503000000020004" pitchFamily="2" charset="77"/>
              </a:rPr>
              <a:t>U19 II div karsinta</a:t>
            </a:r>
            <a:endParaRPr lang="fi-FI" sz="1000">
              <a:latin typeface="Pepi" panose="02000503000000020004" pitchFamily="2" charset="77"/>
            </a:endParaRPr>
          </a:p>
          <a:p>
            <a:br>
              <a:rPr lang="fi-FI" sz="600">
                <a:latin typeface="Pepi" panose="02000503000000020004" pitchFamily="2" charset="77"/>
              </a:rPr>
            </a:br>
            <a:r>
              <a:rPr lang="fi-FI" sz="1000">
                <a:latin typeface="Pepi" panose="02000503000000020004" pitchFamily="2" charset="77"/>
              </a:rPr>
              <a:t>xx joukkuetta </a:t>
            </a:r>
          </a:p>
          <a:p>
            <a:r>
              <a:rPr lang="fi-FI" sz="1000">
                <a:latin typeface="Pepi" panose="02000503000000020004" pitchFamily="2" charset="77"/>
              </a:rPr>
              <a:t>16-18 ottelua</a:t>
            </a:r>
          </a:p>
          <a:p>
            <a:br>
              <a:rPr lang="fi-FI" sz="600">
                <a:latin typeface="Pepi" panose="02000503000000020004" pitchFamily="2" charset="77"/>
              </a:rPr>
            </a:br>
            <a:r>
              <a:rPr lang="fi-FI" sz="1000">
                <a:latin typeface="Pepi" panose="02000503000000020004" pitchFamily="2" charset="77"/>
              </a:rPr>
              <a:t>10.9.-11.12.</a:t>
            </a:r>
          </a:p>
          <a:p>
            <a:endParaRPr lang="fi-FI" sz="1000">
              <a:latin typeface="Pepi" panose="02000503000000020004" pitchFamily="2" charset="77"/>
            </a:endParaRPr>
          </a:p>
          <a:p>
            <a:endParaRPr lang="fi-FI"/>
          </a:p>
        </p:txBody>
      </p:sp>
      <p:sp>
        <p:nvSpPr>
          <p:cNvPr id="86" name="Pyöristetty suorakulmio 85">
            <a:extLst>
              <a:ext uri="{FF2B5EF4-FFF2-40B4-BE49-F238E27FC236}">
                <a16:creationId xmlns:a16="http://schemas.microsoft.com/office/drawing/2014/main" id="{5B2B7F03-84FA-8C40-BEB1-190FFFAA9BE1}"/>
              </a:ext>
            </a:extLst>
          </p:cNvPr>
          <p:cNvSpPr/>
          <p:nvPr/>
        </p:nvSpPr>
        <p:spPr>
          <a:xfrm>
            <a:off x="5514404" y="1235439"/>
            <a:ext cx="1855749" cy="1578317"/>
          </a:xfrm>
          <a:prstGeom prst="roundRect">
            <a:avLst>
              <a:gd name="adj" fmla="val 8294"/>
            </a:avLst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87" name="Tekstiruutu 86">
            <a:extLst>
              <a:ext uri="{FF2B5EF4-FFF2-40B4-BE49-F238E27FC236}">
                <a16:creationId xmlns:a16="http://schemas.microsoft.com/office/drawing/2014/main" id="{E5AF4386-B5B6-1F40-B451-58DBD9571935}"/>
              </a:ext>
            </a:extLst>
          </p:cNvPr>
          <p:cNvSpPr txBox="1"/>
          <p:nvPr/>
        </p:nvSpPr>
        <p:spPr>
          <a:xfrm>
            <a:off x="5563642" y="1332912"/>
            <a:ext cx="175841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b="1">
                <a:latin typeface="Pepi" panose="02000503000000020004" pitchFamily="2" charset="77"/>
              </a:rPr>
              <a:t>U19 Suomi-sarja</a:t>
            </a:r>
            <a:endParaRPr lang="fi-FI" sz="1000">
              <a:latin typeface="Pepi" panose="02000503000000020004" pitchFamily="2" charset="77"/>
            </a:endParaRPr>
          </a:p>
          <a:p>
            <a:r>
              <a:rPr lang="fi-FI" sz="1000">
                <a:latin typeface="Pepi" panose="02000503000000020004" pitchFamily="2" charset="77"/>
              </a:rPr>
              <a:t>16 joukkuetta, 2 lohkoa</a:t>
            </a:r>
          </a:p>
          <a:p>
            <a:r>
              <a:rPr lang="fi-FI" sz="1000">
                <a:latin typeface="Pepi" panose="02000503000000020004" pitchFamily="2" charset="77"/>
              </a:rPr>
              <a:t>14 </a:t>
            </a:r>
            <a:r>
              <a:rPr lang="fi-FI" sz="1000" err="1">
                <a:latin typeface="Pepi" panose="02000503000000020004" pitchFamily="2" charset="77"/>
              </a:rPr>
              <a:t>ott</a:t>
            </a:r>
            <a:r>
              <a:rPr lang="fi-FI" sz="1000">
                <a:latin typeface="Pepi" panose="02000503000000020004" pitchFamily="2" charset="77"/>
              </a:rPr>
              <a:t>.</a:t>
            </a:r>
          </a:p>
          <a:p>
            <a:r>
              <a:rPr lang="fi-FI" sz="1000">
                <a:latin typeface="Pepi" panose="02000503000000020004" pitchFamily="2" charset="77"/>
              </a:rPr>
              <a:t>7.1.-26.3.2023</a:t>
            </a:r>
          </a:p>
          <a:p>
            <a:r>
              <a:rPr lang="fi-FI" sz="1000">
                <a:latin typeface="Pepi" panose="02000503000000020004" pitchFamily="2" charset="77"/>
              </a:rPr>
              <a:t>Lohkovoittajat loppuotteluun, 2. sijoittuneet pronssiotteluun. Lohkojen 4 parasta SS-karsintaan kausi 23-24</a:t>
            </a:r>
            <a:endParaRPr lang="fi-FI"/>
          </a:p>
        </p:txBody>
      </p:sp>
      <p:sp>
        <p:nvSpPr>
          <p:cNvPr id="89" name="Pyöristetty suorakulmio 88">
            <a:extLst>
              <a:ext uri="{FF2B5EF4-FFF2-40B4-BE49-F238E27FC236}">
                <a16:creationId xmlns:a16="http://schemas.microsoft.com/office/drawing/2014/main" id="{5C11DFD1-A2C4-674F-BE41-C52E5AC84727}"/>
              </a:ext>
            </a:extLst>
          </p:cNvPr>
          <p:cNvSpPr/>
          <p:nvPr/>
        </p:nvSpPr>
        <p:spPr>
          <a:xfrm>
            <a:off x="5530325" y="3361171"/>
            <a:ext cx="1855749" cy="1377314"/>
          </a:xfrm>
          <a:prstGeom prst="roundRect">
            <a:avLst>
              <a:gd name="adj" fmla="val 8294"/>
            </a:avLst>
          </a:prstGeom>
          <a:noFill/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90" name="Tekstiruutu 89">
            <a:extLst>
              <a:ext uri="{FF2B5EF4-FFF2-40B4-BE49-F238E27FC236}">
                <a16:creationId xmlns:a16="http://schemas.microsoft.com/office/drawing/2014/main" id="{7BB51535-A122-6F45-BC08-01D10BE898CF}"/>
              </a:ext>
            </a:extLst>
          </p:cNvPr>
          <p:cNvSpPr txBox="1"/>
          <p:nvPr/>
        </p:nvSpPr>
        <p:spPr>
          <a:xfrm>
            <a:off x="5609480" y="3453811"/>
            <a:ext cx="1776594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b="1">
                <a:latin typeface="Pepi" panose="02000503000000020004" pitchFamily="2" charset="77"/>
              </a:rPr>
              <a:t>II divisioona</a:t>
            </a:r>
            <a:endParaRPr lang="fi-FI" sz="1000">
              <a:latin typeface="Pepi" panose="02000503000000020004" pitchFamily="2" charset="77"/>
            </a:endParaRPr>
          </a:p>
          <a:p>
            <a:endParaRPr lang="fi-FI" sz="1000">
              <a:latin typeface="Pepi" panose="02000503000000020004" pitchFamily="2" charset="77"/>
            </a:endParaRPr>
          </a:p>
          <a:p>
            <a:r>
              <a:rPr lang="fi-FI" sz="1000">
                <a:latin typeface="Pepi" panose="02000503000000020004" pitchFamily="2" charset="77"/>
              </a:rPr>
              <a:t>16 j. 2 lohkoa xx </a:t>
            </a:r>
            <a:r>
              <a:rPr lang="fi-FI" sz="1000" err="1">
                <a:latin typeface="Pepi" panose="02000503000000020004" pitchFamily="2" charset="77"/>
              </a:rPr>
              <a:t>ott</a:t>
            </a:r>
            <a:r>
              <a:rPr lang="fi-FI" sz="1000">
                <a:latin typeface="Pepi" panose="02000503000000020004" pitchFamily="2" charset="77"/>
              </a:rPr>
              <a:t>.</a:t>
            </a:r>
            <a:br>
              <a:rPr lang="fi-FI" sz="1000">
                <a:latin typeface="Pepi" panose="02000503000000020004" pitchFamily="2" charset="77"/>
              </a:rPr>
            </a:br>
            <a:endParaRPr lang="fi-FI" sz="1000">
              <a:latin typeface="Pepi" panose="02000503000000020004" pitchFamily="2" charset="77"/>
            </a:endParaRPr>
          </a:p>
          <a:p>
            <a:r>
              <a:rPr lang="fi-FI" sz="1000">
                <a:latin typeface="Pepi" panose="02000503000000020004" pitchFamily="2" charset="77"/>
              </a:rPr>
              <a:t>7.1.-26.3.2023</a:t>
            </a:r>
          </a:p>
          <a:p>
            <a:endParaRPr lang="fi-FI"/>
          </a:p>
        </p:txBody>
      </p:sp>
      <p:cxnSp>
        <p:nvCxnSpPr>
          <p:cNvPr id="132" name="Suora nuoliyhdysviiva 131">
            <a:extLst>
              <a:ext uri="{FF2B5EF4-FFF2-40B4-BE49-F238E27FC236}">
                <a16:creationId xmlns:a16="http://schemas.microsoft.com/office/drawing/2014/main" id="{02A1BEC2-03B9-2344-90C1-4103D1E7165E}"/>
              </a:ext>
            </a:extLst>
          </p:cNvPr>
          <p:cNvCxnSpPr/>
          <p:nvPr/>
        </p:nvCxnSpPr>
        <p:spPr>
          <a:xfrm>
            <a:off x="7493794" y="1598919"/>
            <a:ext cx="335756" cy="0"/>
          </a:xfrm>
          <a:prstGeom prst="straightConnector1">
            <a:avLst/>
          </a:prstGeom>
          <a:ln w="25400">
            <a:solidFill>
              <a:srgbClr val="002E6D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Suora nuoliyhdysviiva 135">
            <a:extLst>
              <a:ext uri="{FF2B5EF4-FFF2-40B4-BE49-F238E27FC236}">
                <a16:creationId xmlns:a16="http://schemas.microsoft.com/office/drawing/2014/main" id="{8A92A1CC-852C-A14D-9A01-2E245B44CCB5}"/>
              </a:ext>
            </a:extLst>
          </p:cNvPr>
          <p:cNvCxnSpPr>
            <a:cxnSpLocks/>
          </p:cNvCxnSpPr>
          <p:nvPr/>
        </p:nvCxnSpPr>
        <p:spPr>
          <a:xfrm flipV="1">
            <a:off x="2622536" y="4301820"/>
            <a:ext cx="2787548" cy="1004041"/>
          </a:xfrm>
          <a:prstGeom prst="straightConnector1">
            <a:avLst/>
          </a:prstGeom>
          <a:ln w="25400">
            <a:solidFill>
              <a:srgbClr val="002E6D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" name="Suora nuoliyhdysviiva 138">
            <a:extLst>
              <a:ext uri="{FF2B5EF4-FFF2-40B4-BE49-F238E27FC236}">
                <a16:creationId xmlns:a16="http://schemas.microsoft.com/office/drawing/2014/main" id="{14CA95F8-24CA-BA45-BC7B-DD0AF5EC7102}"/>
              </a:ext>
            </a:extLst>
          </p:cNvPr>
          <p:cNvCxnSpPr>
            <a:cxnSpLocks/>
          </p:cNvCxnSpPr>
          <p:nvPr/>
        </p:nvCxnSpPr>
        <p:spPr>
          <a:xfrm>
            <a:off x="2622536" y="1598920"/>
            <a:ext cx="2724164" cy="0"/>
          </a:xfrm>
          <a:prstGeom prst="straightConnector1">
            <a:avLst/>
          </a:prstGeom>
          <a:ln w="25400">
            <a:solidFill>
              <a:srgbClr val="002E6D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3" name="Kulmayhdysviiva 142">
            <a:extLst>
              <a:ext uri="{FF2B5EF4-FFF2-40B4-BE49-F238E27FC236}">
                <a16:creationId xmlns:a16="http://schemas.microsoft.com/office/drawing/2014/main" id="{38CACF70-ABA4-2A47-8AB9-C2527BE719D6}"/>
              </a:ext>
            </a:extLst>
          </p:cNvPr>
          <p:cNvCxnSpPr>
            <a:cxnSpLocks/>
          </p:cNvCxnSpPr>
          <p:nvPr/>
        </p:nvCxnSpPr>
        <p:spPr>
          <a:xfrm>
            <a:off x="2622536" y="2044931"/>
            <a:ext cx="2787548" cy="1734906"/>
          </a:xfrm>
          <a:prstGeom prst="bentConnector3">
            <a:avLst>
              <a:gd name="adj1" fmla="val 50000"/>
            </a:avLst>
          </a:prstGeom>
          <a:ln w="25400">
            <a:solidFill>
              <a:srgbClr val="002E6D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1" name="Tekstiruutu 160">
            <a:extLst>
              <a:ext uri="{FF2B5EF4-FFF2-40B4-BE49-F238E27FC236}">
                <a16:creationId xmlns:a16="http://schemas.microsoft.com/office/drawing/2014/main" id="{A39FDB82-9EA9-F44F-A782-E3B9D734A53A}"/>
              </a:ext>
            </a:extLst>
          </p:cNvPr>
          <p:cNvSpPr txBox="1"/>
          <p:nvPr/>
        </p:nvSpPr>
        <p:spPr>
          <a:xfrm>
            <a:off x="3128691" y="1336429"/>
            <a:ext cx="20487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>
                <a:latin typeface="Pepi" panose="02000503000000020004" pitchFamily="2" charset="77"/>
              </a:rPr>
              <a:t>16 parasta Suomi-sarja</a:t>
            </a:r>
          </a:p>
          <a:p>
            <a:endParaRPr lang="fi-FI"/>
          </a:p>
        </p:txBody>
      </p:sp>
      <p:sp>
        <p:nvSpPr>
          <p:cNvPr id="162" name="Tekstiruutu 161">
            <a:extLst>
              <a:ext uri="{FF2B5EF4-FFF2-40B4-BE49-F238E27FC236}">
                <a16:creationId xmlns:a16="http://schemas.microsoft.com/office/drawing/2014/main" id="{60333573-863C-7343-A29A-76F6A2122C9C}"/>
              </a:ext>
            </a:extLst>
          </p:cNvPr>
          <p:cNvSpPr txBox="1"/>
          <p:nvPr/>
        </p:nvSpPr>
        <p:spPr>
          <a:xfrm>
            <a:off x="3128691" y="1793629"/>
            <a:ext cx="20487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>
                <a:latin typeface="Pepi" panose="02000503000000020004" pitchFamily="2" charset="77"/>
              </a:rPr>
              <a:t>5. j. II div</a:t>
            </a:r>
          </a:p>
          <a:p>
            <a:endParaRPr lang="fi-FI"/>
          </a:p>
        </p:txBody>
      </p:sp>
      <p:sp>
        <p:nvSpPr>
          <p:cNvPr id="169" name="Tekstiruutu 168">
            <a:extLst>
              <a:ext uri="{FF2B5EF4-FFF2-40B4-BE49-F238E27FC236}">
                <a16:creationId xmlns:a16="http://schemas.microsoft.com/office/drawing/2014/main" id="{7E21B9F2-062C-BD4A-A3FC-1825E2349627}"/>
              </a:ext>
            </a:extLst>
          </p:cNvPr>
          <p:cNvSpPr txBox="1"/>
          <p:nvPr/>
        </p:nvSpPr>
        <p:spPr>
          <a:xfrm>
            <a:off x="2899293" y="4444895"/>
            <a:ext cx="16529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>
                <a:latin typeface="Pepi" panose="02000503000000020004" pitchFamily="2" charset="77"/>
              </a:rPr>
              <a:t>11 joukkuetta</a:t>
            </a:r>
          </a:p>
          <a:p>
            <a:endParaRPr lang="fi-FI"/>
          </a:p>
        </p:txBody>
      </p:sp>
      <p:sp>
        <p:nvSpPr>
          <p:cNvPr id="47" name="Pyöristetty suorakulmio 46">
            <a:extLst>
              <a:ext uri="{FF2B5EF4-FFF2-40B4-BE49-F238E27FC236}">
                <a16:creationId xmlns:a16="http://schemas.microsoft.com/office/drawing/2014/main" id="{0C0343B8-0913-4E41-BE01-DCC20B8123EB}"/>
              </a:ext>
            </a:extLst>
          </p:cNvPr>
          <p:cNvSpPr/>
          <p:nvPr/>
        </p:nvSpPr>
        <p:spPr>
          <a:xfrm>
            <a:off x="7983284" y="1235440"/>
            <a:ext cx="1855749" cy="1377314"/>
          </a:xfrm>
          <a:prstGeom prst="roundRect">
            <a:avLst>
              <a:gd name="adj" fmla="val 8294"/>
            </a:avLst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8" name="Tekstiruutu 47">
            <a:extLst>
              <a:ext uri="{FF2B5EF4-FFF2-40B4-BE49-F238E27FC236}">
                <a16:creationId xmlns:a16="http://schemas.microsoft.com/office/drawing/2014/main" id="{5E29902B-8E40-7643-B4B6-203AC12E3E02}"/>
              </a:ext>
            </a:extLst>
          </p:cNvPr>
          <p:cNvSpPr txBox="1"/>
          <p:nvPr/>
        </p:nvSpPr>
        <p:spPr>
          <a:xfrm>
            <a:off x="8032522" y="1332912"/>
            <a:ext cx="165295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b="1">
                <a:latin typeface="Pepi" panose="02000503000000020004" pitchFamily="2" charset="77"/>
              </a:rPr>
              <a:t>U19 Suomi-sarja</a:t>
            </a:r>
          </a:p>
          <a:p>
            <a:r>
              <a:rPr lang="fi-FI" sz="1000" b="1">
                <a:latin typeface="Pepi" panose="02000503000000020004" pitchFamily="2" charset="77"/>
              </a:rPr>
              <a:t>mitalipelit</a:t>
            </a:r>
            <a:endParaRPr lang="fi-FI" sz="1000">
              <a:latin typeface="Pepi" panose="02000503000000020004" pitchFamily="2" charset="77"/>
            </a:endParaRPr>
          </a:p>
          <a:p>
            <a:br>
              <a:rPr lang="fi-FI" sz="600">
                <a:latin typeface="Pepi" panose="02000503000000020004" pitchFamily="2" charset="77"/>
              </a:rPr>
            </a:br>
            <a:r>
              <a:rPr lang="fi-FI" sz="1000">
                <a:latin typeface="Pepi" panose="02000503000000020004" pitchFamily="2" charset="77"/>
              </a:rPr>
              <a:t>1.4.2023</a:t>
            </a:r>
            <a:endParaRPr lang="fi-FI" sz="1000"/>
          </a:p>
        </p:txBody>
      </p:sp>
      <p:sp>
        <p:nvSpPr>
          <p:cNvPr id="49" name="Tekstiruutu 48">
            <a:extLst>
              <a:ext uri="{FF2B5EF4-FFF2-40B4-BE49-F238E27FC236}">
                <a16:creationId xmlns:a16="http://schemas.microsoft.com/office/drawing/2014/main" id="{CCD8EEA3-00BD-5C48-9D59-2832CA9EE9EA}"/>
              </a:ext>
            </a:extLst>
          </p:cNvPr>
          <p:cNvSpPr txBox="1"/>
          <p:nvPr/>
        </p:nvSpPr>
        <p:spPr>
          <a:xfrm>
            <a:off x="7426371" y="1336429"/>
            <a:ext cx="45259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>
                <a:latin typeface="Pepi" panose="02000503000000020004" pitchFamily="2" charset="77"/>
              </a:rPr>
              <a:t>4 j.</a:t>
            </a:r>
          </a:p>
          <a:p>
            <a:endParaRPr lang="fi-FI"/>
          </a:p>
        </p:txBody>
      </p:sp>
      <p:sp>
        <p:nvSpPr>
          <p:cNvPr id="25" name="Pyöristetty suorakulmio 46">
            <a:extLst>
              <a:ext uri="{FF2B5EF4-FFF2-40B4-BE49-F238E27FC236}">
                <a16:creationId xmlns:a16="http://schemas.microsoft.com/office/drawing/2014/main" id="{0EA78A70-E141-4B4B-975C-86423EB9332F}"/>
              </a:ext>
            </a:extLst>
          </p:cNvPr>
          <p:cNvSpPr/>
          <p:nvPr/>
        </p:nvSpPr>
        <p:spPr>
          <a:xfrm>
            <a:off x="7983283" y="3361171"/>
            <a:ext cx="1855749" cy="1377314"/>
          </a:xfrm>
          <a:prstGeom prst="roundRect">
            <a:avLst>
              <a:gd name="adj" fmla="val 8294"/>
            </a:avLst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fi-FI" sz="1000">
              <a:solidFill>
                <a:schemeClr val="tx1"/>
              </a:solidFill>
              <a:latin typeface="Pepi" panose="02000503000000020004" pitchFamily="2" charset="77"/>
            </a:endParaRPr>
          </a:p>
        </p:txBody>
      </p:sp>
      <p:sp>
        <p:nvSpPr>
          <p:cNvPr id="28" name="Tekstiruutu 27">
            <a:extLst>
              <a:ext uri="{FF2B5EF4-FFF2-40B4-BE49-F238E27FC236}">
                <a16:creationId xmlns:a16="http://schemas.microsoft.com/office/drawing/2014/main" id="{6F4FCF4F-8659-463A-B728-E3288688AA4D}"/>
              </a:ext>
            </a:extLst>
          </p:cNvPr>
          <p:cNvSpPr txBox="1"/>
          <p:nvPr/>
        </p:nvSpPr>
        <p:spPr>
          <a:xfrm>
            <a:off x="8032522" y="3395116"/>
            <a:ext cx="165295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b="1">
                <a:latin typeface="Pepi" panose="02000503000000020004" pitchFamily="2" charset="77"/>
              </a:rPr>
              <a:t>U19 II-divisioona</a:t>
            </a:r>
          </a:p>
          <a:p>
            <a:r>
              <a:rPr lang="fi-FI" sz="1000" b="1">
                <a:latin typeface="Pepi" panose="02000503000000020004" pitchFamily="2" charset="77"/>
              </a:rPr>
              <a:t>mitalipelit</a:t>
            </a:r>
            <a:endParaRPr lang="fi-FI" sz="1000">
              <a:latin typeface="Pepi" panose="02000503000000020004" pitchFamily="2" charset="77"/>
            </a:endParaRPr>
          </a:p>
          <a:p>
            <a:br>
              <a:rPr lang="fi-FI" sz="600">
                <a:latin typeface="Pepi" panose="02000503000000020004" pitchFamily="2" charset="77"/>
              </a:rPr>
            </a:br>
            <a:r>
              <a:rPr lang="fi-FI" sz="1000">
                <a:latin typeface="Pepi" panose="02000503000000020004" pitchFamily="2" charset="77"/>
              </a:rPr>
              <a:t>1.-2.4.2023</a:t>
            </a:r>
            <a:endParaRPr lang="fi-FI" sz="1000"/>
          </a:p>
        </p:txBody>
      </p:sp>
      <p:sp>
        <p:nvSpPr>
          <p:cNvPr id="29" name="Tekstiruutu 28">
            <a:extLst>
              <a:ext uri="{FF2B5EF4-FFF2-40B4-BE49-F238E27FC236}">
                <a16:creationId xmlns:a16="http://schemas.microsoft.com/office/drawing/2014/main" id="{A3326220-4BDF-4280-9401-0B151E833682}"/>
              </a:ext>
            </a:extLst>
          </p:cNvPr>
          <p:cNvSpPr txBox="1"/>
          <p:nvPr/>
        </p:nvSpPr>
        <p:spPr>
          <a:xfrm>
            <a:off x="7534262" y="3526608"/>
            <a:ext cx="45259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>
                <a:latin typeface="Pepi" panose="02000503000000020004" pitchFamily="2" charset="77"/>
              </a:rPr>
              <a:t>4 j.</a:t>
            </a:r>
          </a:p>
          <a:p>
            <a:endParaRPr lang="fi-FI"/>
          </a:p>
        </p:txBody>
      </p:sp>
      <p:cxnSp>
        <p:nvCxnSpPr>
          <p:cNvPr id="30" name="Suora nuoliyhdysviiva 29">
            <a:extLst>
              <a:ext uri="{FF2B5EF4-FFF2-40B4-BE49-F238E27FC236}">
                <a16:creationId xmlns:a16="http://schemas.microsoft.com/office/drawing/2014/main" id="{6789A253-D5D9-48BE-89AF-06455038F46B}"/>
              </a:ext>
            </a:extLst>
          </p:cNvPr>
          <p:cNvCxnSpPr>
            <a:cxnSpLocks/>
          </p:cNvCxnSpPr>
          <p:nvPr/>
        </p:nvCxnSpPr>
        <p:spPr>
          <a:xfrm>
            <a:off x="7534262" y="3980771"/>
            <a:ext cx="312317" cy="0"/>
          </a:xfrm>
          <a:prstGeom prst="straightConnector1">
            <a:avLst/>
          </a:prstGeom>
          <a:ln w="25400">
            <a:solidFill>
              <a:srgbClr val="002E6D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kstiruutu 25">
            <a:extLst>
              <a:ext uri="{FF2B5EF4-FFF2-40B4-BE49-F238E27FC236}">
                <a16:creationId xmlns:a16="http://schemas.microsoft.com/office/drawing/2014/main" id="{747A5319-87FC-49AD-AA2D-CDCBE3E3EAE9}"/>
              </a:ext>
            </a:extLst>
          </p:cNvPr>
          <p:cNvSpPr txBox="1"/>
          <p:nvPr/>
        </p:nvSpPr>
        <p:spPr>
          <a:xfrm>
            <a:off x="3007432" y="5566234"/>
            <a:ext cx="16529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>
                <a:latin typeface="Pepi" panose="02000503000000020004" pitchFamily="2" charset="77"/>
              </a:rPr>
              <a:t>x joukkuetta</a:t>
            </a:r>
          </a:p>
          <a:p>
            <a:endParaRPr lang="fi-FI"/>
          </a:p>
        </p:txBody>
      </p:sp>
      <p:cxnSp>
        <p:nvCxnSpPr>
          <p:cNvPr id="27" name="Suora nuoliyhdysviiva 26">
            <a:extLst>
              <a:ext uri="{FF2B5EF4-FFF2-40B4-BE49-F238E27FC236}">
                <a16:creationId xmlns:a16="http://schemas.microsoft.com/office/drawing/2014/main" id="{94B94DEB-79D6-4C35-BFCC-992464CB5F81}"/>
              </a:ext>
            </a:extLst>
          </p:cNvPr>
          <p:cNvCxnSpPr>
            <a:cxnSpLocks/>
          </p:cNvCxnSpPr>
          <p:nvPr/>
        </p:nvCxnSpPr>
        <p:spPr>
          <a:xfrm>
            <a:off x="2622536" y="5448936"/>
            <a:ext cx="2787548" cy="0"/>
          </a:xfrm>
          <a:prstGeom prst="straightConnector1">
            <a:avLst/>
          </a:prstGeom>
          <a:ln w="25400">
            <a:solidFill>
              <a:srgbClr val="002E6D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Pyöristetty suorakulmio 88">
            <a:extLst>
              <a:ext uri="{FF2B5EF4-FFF2-40B4-BE49-F238E27FC236}">
                <a16:creationId xmlns:a16="http://schemas.microsoft.com/office/drawing/2014/main" id="{EFD6EF9A-F960-4407-8F14-CA18C6FB965A}"/>
              </a:ext>
            </a:extLst>
          </p:cNvPr>
          <p:cNvSpPr/>
          <p:nvPr/>
        </p:nvSpPr>
        <p:spPr>
          <a:xfrm>
            <a:off x="5563642" y="4877577"/>
            <a:ext cx="1855749" cy="1377314"/>
          </a:xfrm>
          <a:prstGeom prst="roundRect">
            <a:avLst>
              <a:gd name="adj" fmla="val 8294"/>
            </a:avLst>
          </a:prstGeom>
          <a:noFill/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2" name="Tekstiruutu 31">
            <a:extLst>
              <a:ext uri="{FF2B5EF4-FFF2-40B4-BE49-F238E27FC236}">
                <a16:creationId xmlns:a16="http://schemas.microsoft.com/office/drawing/2014/main" id="{DEF49E51-5817-43F4-94F6-E4C5E8D0F3BB}"/>
              </a:ext>
            </a:extLst>
          </p:cNvPr>
          <p:cNvSpPr txBox="1"/>
          <p:nvPr/>
        </p:nvSpPr>
        <p:spPr>
          <a:xfrm>
            <a:off x="5569902" y="4917515"/>
            <a:ext cx="1776594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b="1">
                <a:latin typeface="Pepi" panose="02000503000000020004" pitchFamily="2" charset="77"/>
              </a:rPr>
              <a:t>III divisioona</a:t>
            </a:r>
            <a:endParaRPr lang="fi-FI" sz="1000">
              <a:latin typeface="Pepi" panose="02000503000000020004" pitchFamily="2" charset="77"/>
            </a:endParaRPr>
          </a:p>
          <a:p>
            <a:endParaRPr lang="fi-FI" sz="1000">
              <a:latin typeface="Pepi" panose="02000503000000020004" pitchFamily="2" charset="77"/>
            </a:endParaRPr>
          </a:p>
          <a:p>
            <a:r>
              <a:rPr lang="fi-FI" sz="1000">
                <a:latin typeface="Pepi" panose="02000503000000020004" pitchFamily="2" charset="77"/>
              </a:rPr>
              <a:t>xx j. x lohkoa xx </a:t>
            </a:r>
            <a:r>
              <a:rPr lang="fi-FI" sz="1000" err="1">
                <a:latin typeface="Pepi" panose="02000503000000020004" pitchFamily="2" charset="77"/>
              </a:rPr>
              <a:t>ott</a:t>
            </a:r>
            <a:r>
              <a:rPr lang="fi-FI" sz="1000">
                <a:latin typeface="Pepi" panose="02000503000000020004" pitchFamily="2" charset="77"/>
              </a:rPr>
              <a:t>.</a:t>
            </a:r>
            <a:br>
              <a:rPr lang="fi-FI" sz="1000">
                <a:latin typeface="Pepi" panose="02000503000000020004" pitchFamily="2" charset="77"/>
              </a:rPr>
            </a:br>
            <a:endParaRPr lang="fi-FI" sz="1000">
              <a:latin typeface="Pepi" panose="02000503000000020004" pitchFamily="2" charset="77"/>
            </a:endParaRPr>
          </a:p>
          <a:p>
            <a:r>
              <a:rPr lang="fi-FI" sz="1000">
                <a:latin typeface="Pepi" panose="02000503000000020004" pitchFamily="2" charset="77"/>
              </a:rPr>
              <a:t>7.1.-26.3.2023</a:t>
            </a:r>
          </a:p>
          <a:p>
            <a:endParaRPr lang="fi-FI"/>
          </a:p>
        </p:txBody>
      </p:sp>
      <p:sp>
        <p:nvSpPr>
          <p:cNvPr id="33" name="Pyöristetty suorakulmio 46">
            <a:extLst>
              <a:ext uri="{FF2B5EF4-FFF2-40B4-BE49-F238E27FC236}">
                <a16:creationId xmlns:a16="http://schemas.microsoft.com/office/drawing/2014/main" id="{C1FB581F-ED71-4698-B5AC-A3C7E8162675}"/>
              </a:ext>
            </a:extLst>
          </p:cNvPr>
          <p:cNvSpPr/>
          <p:nvPr/>
        </p:nvSpPr>
        <p:spPr>
          <a:xfrm>
            <a:off x="7986856" y="4890885"/>
            <a:ext cx="1855749" cy="1377314"/>
          </a:xfrm>
          <a:prstGeom prst="roundRect">
            <a:avLst>
              <a:gd name="adj" fmla="val 8294"/>
            </a:avLst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fi-FI" sz="1000">
              <a:solidFill>
                <a:schemeClr val="tx1"/>
              </a:solidFill>
              <a:latin typeface="Pepi" panose="02000503000000020004" pitchFamily="2" charset="77"/>
            </a:endParaRPr>
          </a:p>
        </p:txBody>
      </p:sp>
      <p:sp>
        <p:nvSpPr>
          <p:cNvPr id="34" name="Tekstiruutu 33">
            <a:extLst>
              <a:ext uri="{FF2B5EF4-FFF2-40B4-BE49-F238E27FC236}">
                <a16:creationId xmlns:a16="http://schemas.microsoft.com/office/drawing/2014/main" id="{E5274A2F-5EE6-4569-9E9D-E54DE14903E0}"/>
              </a:ext>
            </a:extLst>
          </p:cNvPr>
          <p:cNvSpPr txBox="1"/>
          <p:nvPr/>
        </p:nvSpPr>
        <p:spPr>
          <a:xfrm>
            <a:off x="8029568" y="4935358"/>
            <a:ext cx="165295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b="1">
                <a:latin typeface="Pepi" panose="02000503000000020004" pitchFamily="2" charset="77"/>
              </a:rPr>
              <a:t>U19 III-divisioona</a:t>
            </a:r>
          </a:p>
          <a:p>
            <a:r>
              <a:rPr lang="fi-FI" sz="1000" b="1">
                <a:latin typeface="Pepi" panose="02000503000000020004" pitchFamily="2" charset="77"/>
              </a:rPr>
              <a:t>mitalipelit</a:t>
            </a:r>
            <a:endParaRPr lang="fi-FI" sz="1000">
              <a:latin typeface="Pepi" panose="02000503000000020004" pitchFamily="2" charset="77"/>
            </a:endParaRPr>
          </a:p>
          <a:p>
            <a:br>
              <a:rPr lang="fi-FI" sz="600">
                <a:latin typeface="Pepi" panose="02000503000000020004" pitchFamily="2" charset="77"/>
              </a:rPr>
            </a:br>
            <a:r>
              <a:rPr lang="fi-FI" sz="1000">
                <a:latin typeface="Pepi" panose="02000503000000020004" pitchFamily="2" charset="77"/>
              </a:rPr>
              <a:t>1.-2.4.2023</a:t>
            </a:r>
            <a:endParaRPr lang="fi-FI" sz="1000"/>
          </a:p>
        </p:txBody>
      </p:sp>
    </p:spTree>
    <p:extLst>
      <p:ext uri="{BB962C8B-B14F-4D97-AF65-F5344CB8AC3E}">
        <p14:creationId xmlns:p14="http://schemas.microsoft.com/office/powerpoint/2010/main" val="24753850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kstiruutu 13">
            <a:extLst>
              <a:ext uri="{FF2B5EF4-FFF2-40B4-BE49-F238E27FC236}">
                <a16:creationId xmlns:a16="http://schemas.microsoft.com/office/drawing/2014/main" id="{0861A6D6-6DE4-2B4C-B272-6F28F6105F69}"/>
              </a:ext>
            </a:extLst>
          </p:cNvPr>
          <p:cNvSpPr txBox="1"/>
          <p:nvPr/>
        </p:nvSpPr>
        <p:spPr>
          <a:xfrm>
            <a:off x="516436" y="422905"/>
            <a:ext cx="8811491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3500" b="1">
                <a:solidFill>
                  <a:srgbClr val="002E6D"/>
                </a:solidFill>
                <a:latin typeface="Pepi" panose="02000503000000020004" pitchFamily="2" charset="77"/>
              </a:rPr>
              <a:t>U20 SARJAT 2022-2023</a:t>
            </a:r>
          </a:p>
        </p:txBody>
      </p:sp>
      <p:sp>
        <p:nvSpPr>
          <p:cNvPr id="20" name="Pyöristetty suorakulmio 19">
            <a:extLst>
              <a:ext uri="{FF2B5EF4-FFF2-40B4-BE49-F238E27FC236}">
                <a16:creationId xmlns:a16="http://schemas.microsoft.com/office/drawing/2014/main" id="{7006D3A3-9A6A-D849-A50D-C0C5D718BC8B}"/>
              </a:ext>
            </a:extLst>
          </p:cNvPr>
          <p:cNvSpPr/>
          <p:nvPr/>
        </p:nvSpPr>
        <p:spPr>
          <a:xfrm>
            <a:off x="627198" y="1238956"/>
            <a:ext cx="1855749" cy="2861775"/>
          </a:xfrm>
          <a:prstGeom prst="roundRect">
            <a:avLst>
              <a:gd name="adj" fmla="val 5911"/>
            </a:avLst>
          </a:prstGeom>
          <a:noFill/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" name="Tekstiruutu 3">
            <a:extLst>
              <a:ext uri="{FF2B5EF4-FFF2-40B4-BE49-F238E27FC236}">
                <a16:creationId xmlns:a16="http://schemas.microsoft.com/office/drawing/2014/main" id="{AE697CD5-8E8A-E945-AFB5-E1FF4F3453B6}"/>
              </a:ext>
            </a:extLst>
          </p:cNvPr>
          <p:cNvSpPr txBox="1"/>
          <p:nvPr/>
        </p:nvSpPr>
        <p:spPr>
          <a:xfrm>
            <a:off x="676436" y="1336429"/>
            <a:ext cx="1652954" cy="27084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b="1">
                <a:latin typeface="Pepi" panose="02000503000000020004" pitchFamily="2" charset="77"/>
              </a:rPr>
              <a:t>U20 SM-sarja, alkusarja</a:t>
            </a:r>
            <a:endParaRPr lang="fi-FI" sz="1000">
              <a:latin typeface="Pepi" panose="02000503000000020004" pitchFamily="2" charset="77"/>
            </a:endParaRPr>
          </a:p>
          <a:p>
            <a:br>
              <a:rPr lang="fi-FI" sz="600">
                <a:latin typeface="Pepi" panose="02000503000000020004" pitchFamily="2" charset="77"/>
              </a:rPr>
            </a:br>
            <a:r>
              <a:rPr lang="fi-FI" sz="1000">
                <a:latin typeface="Pepi" panose="02000503000000020004" pitchFamily="2" charset="77"/>
              </a:rPr>
              <a:t>24 joukkuetta </a:t>
            </a:r>
          </a:p>
          <a:p>
            <a:r>
              <a:rPr lang="fi-FI" sz="1000">
                <a:latin typeface="Pepi" panose="02000503000000020004" pitchFamily="2" charset="77"/>
              </a:rPr>
              <a:t>1x sarja </a:t>
            </a:r>
          </a:p>
          <a:p>
            <a:r>
              <a:rPr lang="fi-FI" sz="1000">
                <a:latin typeface="Pepi" panose="02000503000000020004" pitchFamily="2" charset="77"/>
              </a:rPr>
              <a:t>23 ottelua</a:t>
            </a:r>
          </a:p>
          <a:p>
            <a:br>
              <a:rPr lang="fi-FI" sz="600">
                <a:latin typeface="Pepi" panose="02000503000000020004" pitchFamily="2" charset="77"/>
              </a:rPr>
            </a:br>
            <a:r>
              <a:rPr lang="fi-FI" sz="1000">
                <a:latin typeface="Pepi" panose="02000503000000020004" pitchFamily="2" charset="77"/>
              </a:rPr>
              <a:t>2.9.-26.11.</a:t>
            </a:r>
          </a:p>
          <a:p>
            <a:endParaRPr lang="fi-FI"/>
          </a:p>
          <a:p>
            <a:r>
              <a:rPr lang="fi-FI" sz="1000">
                <a:latin typeface="Pepi" panose="02000503000000020004" pitchFamily="2" charset="77"/>
              </a:rPr>
              <a:t>Liigan ja liiton sopimuksen mukaisesti Liigajoukkueen YHDELLÄ U20 joukkueella on mandaattipaikka U20 SM-alkusarjaan kaudella 22-23 ja 23-24</a:t>
            </a:r>
          </a:p>
          <a:p>
            <a:endParaRPr lang="fi-FI" sz="1000">
              <a:latin typeface="Pepi" panose="02000503000000020004" pitchFamily="2" charset="77"/>
            </a:endParaRPr>
          </a:p>
          <a:p>
            <a:r>
              <a:rPr lang="fi-FI" sz="1000">
                <a:latin typeface="Pepi" panose="02000503000000020004" pitchFamily="2" charset="77"/>
              </a:rPr>
              <a:t>Alkusarjaan ei voi osallistua liigaseuran kakkosjoukkue.</a:t>
            </a:r>
          </a:p>
        </p:txBody>
      </p:sp>
      <p:sp>
        <p:nvSpPr>
          <p:cNvPr id="73" name="Pyöristetty suorakulmio 72">
            <a:extLst>
              <a:ext uri="{FF2B5EF4-FFF2-40B4-BE49-F238E27FC236}">
                <a16:creationId xmlns:a16="http://schemas.microsoft.com/office/drawing/2014/main" id="{7B491B35-5321-4F45-A9D8-2291DDF1DCC3}"/>
              </a:ext>
            </a:extLst>
          </p:cNvPr>
          <p:cNvSpPr/>
          <p:nvPr/>
        </p:nvSpPr>
        <p:spPr>
          <a:xfrm>
            <a:off x="627198" y="4204347"/>
            <a:ext cx="1855749" cy="2018899"/>
          </a:xfrm>
          <a:prstGeom prst="roundRect">
            <a:avLst>
              <a:gd name="adj" fmla="val 5911"/>
            </a:avLst>
          </a:prstGeom>
          <a:noFill/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4" name="Tekstiruutu 73">
            <a:extLst>
              <a:ext uri="{FF2B5EF4-FFF2-40B4-BE49-F238E27FC236}">
                <a16:creationId xmlns:a16="http://schemas.microsoft.com/office/drawing/2014/main" id="{B7EB666B-A74A-1C4B-B93C-9B774F221188}"/>
              </a:ext>
            </a:extLst>
          </p:cNvPr>
          <p:cNvSpPr txBox="1"/>
          <p:nvPr/>
        </p:nvSpPr>
        <p:spPr>
          <a:xfrm>
            <a:off x="676436" y="4301820"/>
            <a:ext cx="165295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b="1" dirty="0">
                <a:latin typeface="Pepi" panose="02000503000000020004" pitchFamily="2" charset="77"/>
              </a:rPr>
              <a:t>U20 Mestis, alkusarja </a:t>
            </a:r>
            <a:endParaRPr lang="fi-FI" sz="1000" dirty="0">
              <a:latin typeface="Pepi" panose="02000503000000020004" pitchFamily="2" charset="77"/>
            </a:endParaRPr>
          </a:p>
          <a:p>
            <a:r>
              <a:rPr lang="fi-FI" sz="1000" dirty="0">
                <a:latin typeface="Pepi" panose="02000503000000020004" pitchFamily="2" charset="77"/>
              </a:rPr>
              <a:t>Mestis joukkueille mandaattipaikka, mikäli ei ole U20 SM-sarjassa</a:t>
            </a:r>
            <a:br>
              <a:rPr lang="fi-FI" sz="1000" dirty="0">
                <a:latin typeface="Pepi" panose="02000503000000020004" pitchFamily="2" charset="77"/>
              </a:rPr>
            </a:br>
            <a:r>
              <a:rPr lang="fi-FI" sz="1000" dirty="0">
                <a:latin typeface="Pepi" panose="02000503000000020004" pitchFamily="2" charset="77"/>
              </a:rPr>
              <a:t>20 joukkuetta</a:t>
            </a:r>
          </a:p>
          <a:p>
            <a:r>
              <a:rPr lang="fi-FI" sz="1000" dirty="0">
                <a:latin typeface="Pepi" panose="02000503000000020004" pitchFamily="2" charset="77"/>
              </a:rPr>
              <a:t>18/19 </a:t>
            </a:r>
            <a:r>
              <a:rPr lang="fi-FI" sz="1000" dirty="0" err="1">
                <a:latin typeface="Pepi" panose="02000503000000020004" pitchFamily="2" charset="77"/>
              </a:rPr>
              <a:t>ott</a:t>
            </a:r>
            <a:r>
              <a:rPr lang="fi-FI" sz="1000" dirty="0">
                <a:latin typeface="Pepi" panose="02000503000000020004" pitchFamily="2" charset="77"/>
              </a:rPr>
              <a:t>.</a:t>
            </a:r>
          </a:p>
          <a:p>
            <a:r>
              <a:rPr lang="fi-FI" sz="1000" dirty="0">
                <a:latin typeface="Pepi" panose="02000503000000020004" pitchFamily="2" charset="77"/>
              </a:rPr>
              <a:t>Villit kortit </a:t>
            </a:r>
          </a:p>
          <a:p>
            <a:r>
              <a:rPr lang="fi-FI" sz="1000" dirty="0">
                <a:latin typeface="Pepi" panose="02000503000000020004" pitchFamily="2" charset="77"/>
              </a:rPr>
              <a:t>6 parasta Mestikseen</a:t>
            </a:r>
            <a:br>
              <a:rPr lang="fi-FI" sz="600" dirty="0">
                <a:latin typeface="Pepi" panose="02000503000000020004" pitchFamily="2" charset="77"/>
              </a:rPr>
            </a:br>
            <a:r>
              <a:rPr lang="fi-FI" sz="1000" dirty="0">
                <a:latin typeface="Pepi" panose="02000503000000020004" pitchFamily="2" charset="77"/>
              </a:rPr>
              <a:t>9.9.-26.11.</a:t>
            </a:r>
          </a:p>
          <a:p>
            <a:endParaRPr lang="fi-FI" dirty="0"/>
          </a:p>
        </p:txBody>
      </p:sp>
      <p:sp>
        <p:nvSpPr>
          <p:cNvPr id="75" name="Pyöristetty suorakulmio 74">
            <a:extLst>
              <a:ext uri="{FF2B5EF4-FFF2-40B4-BE49-F238E27FC236}">
                <a16:creationId xmlns:a16="http://schemas.microsoft.com/office/drawing/2014/main" id="{CB725213-E450-8847-944F-105A1907C5D4}"/>
              </a:ext>
            </a:extLst>
          </p:cNvPr>
          <p:cNvSpPr/>
          <p:nvPr/>
        </p:nvSpPr>
        <p:spPr>
          <a:xfrm>
            <a:off x="7976581" y="1238957"/>
            <a:ext cx="1855749" cy="1723102"/>
          </a:xfrm>
          <a:prstGeom prst="roundRect">
            <a:avLst>
              <a:gd name="adj" fmla="val 5911"/>
            </a:avLst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6" name="Tekstiruutu 75">
            <a:extLst>
              <a:ext uri="{FF2B5EF4-FFF2-40B4-BE49-F238E27FC236}">
                <a16:creationId xmlns:a16="http://schemas.microsoft.com/office/drawing/2014/main" id="{9B71321D-B211-7D4D-B2F3-BC02ED6224FD}"/>
              </a:ext>
            </a:extLst>
          </p:cNvPr>
          <p:cNvSpPr txBox="1"/>
          <p:nvPr/>
        </p:nvSpPr>
        <p:spPr>
          <a:xfrm>
            <a:off x="8025819" y="1336429"/>
            <a:ext cx="1652954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b="1">
                <a:latin typeface="Pepi" panose="02000503000000020004" pitchFamily="2" charset="77"/>
              </a:rPr>
              <a:t>U20 SM-sarja, </a:t>
            </a:r>
            <a:br>
              <a:rPr lang="fi-FI" sz="1000" b="1">
                <a:latin typeface="Pepi" panose="02000503000000020004" pitchFamily="2" charset="77"/>
              </a:rPr>
            </a:br>
            <a:r>
              <a:rPr lang="fi-FI" sz="1000" b="1">
                <a:latin typeface="Pepi" panose="02000503000000020004" pitchFamily="2" charset="77"/>
              </a:rPr>
              <a:t>pudotuspelit</a:t>
            </a:r>
            <a:endParaRPr lang="fi-FI" sz="1000">
              <a:latin typeface="Pepi" panose="02000503000000020004" pitchFamily="2" charset="77"/>
            </a:endParaRPr>
          </a:p>
          <a:p>
            <a:r>
              <a:rPr lang="fi-FI" sz="1000">
                <a:latin typeface="Pepi" panose="02000503000000020004" pitchFamily="2" charset="77"/>
              </a:rPr>
              <a:t>puolivälierät, välierät ja </a:t>
            </a:r>
          </a:p>
          <a:p>
            <a:r>
              <a:rPr lang="fi-FI" sz="1000">
                <a:latin typeface="Pepi" panose="02000503000000020004" pitchFamily="2" charset="77"/>
              </a:rPr>
              <a:t>loppuottelut paras viidestä. </a:t>
            </a:r>
          </a:p>
          <a:p>
            <a:r>
              <a:rPr lang="fi-FI" sz="1000">
                <a:latin typeface="Pepi" panose="02000503000000020004" pitchFamily="2" charset="77"/>
              </a:rPr>
              <a:t>Yksiosainen pronssiottelu.</a:t>
            </a:r>
          </a:p>
        </p:txBody>
      </p:sp>
      <p:sp>
        <p:nvSpPr>
          <p:cNvPr id="86" name="Pyöristetty suorakulmio 85">
            <a:extLst>
              <a:ext uri="{FF2B5EF4-FFF2-40B4-BE49-F238E27FC236}">
                <a16:creationId xmlns:a16="http://schemas.microsoft.com/office/drawing/2014/main" id="{5B2B7F03-84FA-8C40-BEB1-190FFFAA9BE1}"/>
              </a:ext>
            </a:extLst>
          </p:cNvPr>
          <p:cNvSpPr/>
          <p:nvPr/>
        </p:nvSpPr>
        <p:spPr>
          <a:xfrm>
            <a:off x="5514404" y="1235440"/>
            <a:ext cx="1854659" cy="1377314"/>
          </a:xfrm>
          <a:prstGeom prst="roundRect">
            <a:avLst>
              <a:gd name="adj" fmla="val 8294"/>
            </a:avLst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87" name="Tekstiruutu 86">
            <a:extLst>
              <a:ext uri="{FF2B5EF4-FFF2-40B4-BE49-F238E27FC236}">
                <a16:creationId xmlns:a16="http://schemas.microsoft.com/office/drawing/2014/main" id="{E5AF4386-B5B6-1F40-B451-58DBD9571935}"/>
              </a:ext>
            </a:extLst>
          </p:cNvPr>
          <p:cNvSpPr txBox="1"/>
          <p:nvPr/>
        </p:nvSpPr>
        <p:spPr>
          <a:xfrm>
            <a:off x="5563642" y="1332912"/>
            <a:ext cx="165295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b="1">
                <a:latin typeface="Pepi" panose="02000503000000020004" pitchFamily="2" charset="77"/>
              </a:rPr>
              <a:t>U20 SM-sarja</a:t>
            </a:r>
            <a:endParaRPr lang="fi-FI" sz="1000">
              <a:latin typeface="Pepi" panose="02000503000000020004" pitchFamily="2" charset="77"/>
            </a:endParaRPr>
          </a:p>
          <a:p>
            <a:r>
              <a:rPr lang="fi-FI" sz="1000">
                <a:latin typeface="Pepi" panose="02000503000000020004" pitchFamily="2" charset="77"/>
              </a:rPr>
              <a:t>12 joukkuetta</a:t>
            </a:r>
          </a:p>
          <a:p>
            <a:r>
              <a:rPr lang="fi-FI" sz="1000">
                <a:latin typeface="Pepi" panose="02000503000000020004" pitchFamily="2" charset="77"/>
              </a:rPr>
              <a:t>2x sarja 22 ottelua</a:t>
            </a:r>
          </a:p>
          <a:p>
            <a:r>
              <a:rPr lang="fi-FI" sz="1000">
                <a:latin typeface="Pepi" panose="02000503000000020004" pitchFamily="2" charset="77"/>
              </a:rPr>
              <a:t>2.12.2022 - 4.3.2023</a:t>
            </a:r>
          </a:p>
          <a:p>
            <a:r>
              <a:rPr lang="fi-FI" sz="1000">
                <a:latin typeface="Pepi" panose="02000503000000020004" pitchFamily="2" charset="77"/>
              </a:rPr>
              <a:t>8 parasta pudotuspeleihin</a:t>
            </a:r>
          </a:p>
          <a:p>
            <a:r>
              <a:rPr lang="fi-FI" sz="1000">
                <a:latin typeface="Pepi" panose="02000503000000020004" pitchFamily="2" charset="77"/>
              </a:rPr>
              <a:t>Alkusarjan pisteet ja maalit voimassa</a:t>
            </a:r>
            <a:endParaRPr lang="fi-FI"/>
          </a:p>
        </p:txBody>
      </p:sp>
      <p:sp>
        <p:nvSpPr>
          <p:cNvPr id="89" name="Pyöristetty suorakulmio 88">
            <a:extLst>
              <a:ext uri="{FF2B5EF4-FFF2-40B4-BE49-F238E27FC236}">
                <a16:creationId xmlns:a16="http://schemas.microsoft.com/office/drawing/2014/main" id="{5C11DFD1-A2C4-674F-BE41-C52E5AC84727}"/>
              </a:ext>
            </a:extLst>
          </p:cNvPr>
          <p:cNvSpPr/>
          <p:nvPr/>
        </p:nvSpPr>
        <p:spPr>
          <a:xfrm>
            <a:off x="5514404" y="4211396"/>
            <a:ext cx="1855749" cy="1441563"/>
          </a:xfrm>
          <a:prstGeom prst="roundRect">
            <a:avLst>
              <a:gd name="adj" fmla="val 8294"/>
            </a:avLst>
          </a:prstGeom>
          <a:noFill/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90" name="Tekstiruutu 89">
            <a:extLst>
              <a:ext uri="{FF2B5EF4-FFF2-40B4-BE49-F238E27FC236}">
                <a16:creationId xmlns:a16="http://schemas.microsoft.com/office/drawing/2014/main" id="{7BB51535-A122-6F45-BC08-01D10BE898CF}"/>
              </a:ext>
            </a:extLst>
          </p:cNvPr>
          <p:cNvSpPr txBox="1"/>
          <p:nvPr/>
        </p:nvSpPr>
        <p:spPr>
          <a:xfrm>
            <a:off x="5556132" y="4204348"/>
            <a:ext cx="187240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b="1" dirty="0">
                <a:latin typeface="Pepi" panose="02000503000000020004" pitchFamily="2" charset="77"/>
              </a:rPr>
              <a:t>U20 Mestis</a:t>
            </a:r>
            <a:endParaRPr lang="fi-FI" sz="1000" dirty="0">
              <a:latin typeface="Pepi" panose="02000503000000020004" pitchFamily="2" charset="77"/>
            </a:endParaRPr>
          </a:p>
          <a:p>
            <a:r>
              <a:rPr lang="fi-FI" sz="1000" dirty="0">
                <a:latin typeface="Pepi" panose="02000503000000020004" pitchFamily="2" charset="77"/>
              </a:rPr>
              <a:t>8 joukkuetta</a:t>
            </a:r>
          </a:p>
          <a:p>
            <a:r>
              <a:rPr lang="fi-FI" sz="1000" dirty="0">
                <a:latin typeface="Pepi" panose="02000503000000020004" pitchFamily="2" charset="77"/>
              </a:rPr>
              <a:t>21 ottelua, 2.12.2022 - 4.3.2023</a:t>
            </a:r>
          </a:p>
          <a:p>
            <a:r>
              <a:rPr lang="fi-FI" sz="1000" dirty="0">
                <a:latin typeface="Pepi" panose="02000503000000020004" pitchFamily="2" charset="77"/>
              </a:rPr>
              <a:t>2 parasta SM-karsintaan</a:t>
            </a:r>
          </a:p>
          <a:p>
            <a:endParaRPr lang="fi-FI" sz="1000" dirty="0">
              <a:latin typeface="Pepi" panose="02000503000000020004" pitchFamily="2" charset="77"/>
            </a:endParaRPr>
          </a:p>
          <a:p>
            <a:r>
              <a:rPr lang="fi-FI" sz="1000" dirty="0">
                <a:latin typeface="Pepi" panose="02000503000000020004" pitchFamily="2" charset="77"/>
              </a:rPr>
              <a:t>Alkusarjan pisteet ja maalit voimassa. Mitalit kolmelle parhaalle. Kaikki joukkueet Mestis alkusarjaan 23-24</a:t>
            </a:r>
          </a:p>
          <a:p>
            <a:endParaRPr lang="fi-FI" dirty="0"/>
          </a:p>
        </p:txBody>
      </p:sp>
      <p:cxnSp>
        <p:nvCxnSpPr>
          <p:cNvPr id="132" name="Suora nuoliyhdysviiva 131">
            <a:extLst>
              <a:ext uri="{FF2B5EF4-FFF2-40B4-BE49-F238E27FC236}">
                <a16:creationId xmlns:a16="http://schemas.microsoft.com/office/drawing/2014/main" id="{02A1BEC2-03B9-2344-90C1-4103D1E7165E}"/>
              </a:ext>
            </a:extLst>
          </p:cNvPr>
          <p:cNvCxnSpPr/>
          <p:nvPr/>
        </p:nvCxnSpPr>
        <p:spPr>
          <a:xfrm>
            <a:off x="7493794" y="1598919"/>
            <a:ext cx="335756" cy="0"/>
          </a:xfrm>
          <a:prstGeom prst="straightConnector1">
            <a:avLst/>
          </a:prstGeom>
          <a:ln w="25400">
            <a:solidFill>
              <a:srgbClr val="002E6D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" name="Suora nuoliyhdysviiva 138">
            <a:extLst>
              <a:ext uri="{FF2B5EF4-FFF2-40B4-BE49-F238E27FC236}">
                <a16:creationId xmlns:a16="http://schemas.microsoft.com/office/drawing/2014/main" id="{14CA95F8-24CA-BA45-BC7B-DD0AF5EC7102}"/>
              </a:ext>
            </a:extLst>
          </p:cNvPr>
          <p:cNvCxnSpPr>
            <a:cxnSpLocks/>
          </p:cNvCxnSpPr>
          <p:nvPr/>
        </p:nvCxnSpPr>
        <p:spPr>
          <a:xfrm>
            <a:off x="2622536" y="1598920"/>
            <a:ext cx="2724164" cy="0"/>
          </a:xfrm>
          <a:prstGeom prst="straightConnector1">
            <a:avLst/>
          </a:prstGeom>
          <a:ln w="25400">
            <a:solidFill>
              <a:srgbClr val="002E6D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1" name="Tekstiruutu 160">
            <a:extLst>
              <a:ext uri="{FF2B5EF4-FFF2-40B4-BE49-F238E27FC236}">
                <a16:creationId xmlns:a16="http://schemas.microsoft.com/office/drawing/2014/main" id="{A39FDB82-9EA9-F44F-A782-E3B9D734A53A}"/>
              </a:ext>
            </a:extLst>
          </p:cNvPr>
          <p:cNvSpPr txBox="1"/>
          <p:nvPr/>
        </p:nvSpPr>
        <p:spPr>
          <a:xfrm>
            <a:off x="2717091" y="1325783"/>
            <a:ext cx="185466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>
                <a:latin typeface="Pepi" panose="02000503000000020004" pitchFamily="2" charset="77"/>
              </a:rPr>
              <a:t>12 jatkosarjaan</a:t>
            </a:r>
            <a:br>
              <a:rPr lang="fi-FI" sz="1000">
                <a:latin typeface="Pepi" panose="02000503000000020004" pitchFamily="2" charset="77"/>
              </a:rPr>
            </a:br>
            <a:endParaRPr lang="fi-FI" sz="1000">
              <a:latin typeface="Pepi" panose="02000503000000020004" pitchFamily="2" charset="77"/>
            </a:endParaRPr>
          </a:p>
          <a:p>
            <a:endParaRPr lang="fi-FI"/>
          </a:p>
        </p:txBody>
      </p:sp>
      <p:cxnSp>
        <p:nvCxnSpPr>
          <p:cNvPr id="43" name="Kulmayhdysviiva 42">
            <a:extLst>
              <a:ext uri="{FF2B5EF4-FFF2-40B4-BE49-F238E27FC236}">
                <a16:creationId xmlns:a16="http://schemas.microsoft.com/office/drawing/2014/main" id="{D72B1D37-6A78-5746-BC05-1F55F2C18A18}"/>
              </a:ext>
            </a:extLst>
          </p:cNvPr>
          <p:cNvCxnSpPr>
            <a:cxnSpLocks/>
          </p:cNvCxnSpPr>
          <p:nvPr/>
        </p:nvCxnSpPr>
        <p:spPr>
          <a:xfrm flipV="1">
            <a:off x="2634188" y="4848379"/>
            <a:ext cx="2746793" cy="1"/>
          </a:xfrm>
          <a:prstGeom prst="bentConnector3">
            <a:avLst>
              <a:gd name="adj1" fmla="val 50000"/>
            </a:avLst>
          </a:prstGeom>
          <a:ln w="25400">
            <a:solidFill>
              <a:srgbClr val="002E6D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kstiruutu 45">
            <a:extLst>
              <a:ext uri="{FF2B5EF4-FFF2-40B4-BE49-F238E27FC236}">
                <a16:creationId xmlns:a16="http://schemas.microsoft.com/office/drawing/2014/main" id="{4EAA1521-A52D-A34C-8057-DAC5A2B15C0A}"/>
              </a:ext>
            </a:extLst>
          </p:cNvPr>
          <p:cNvSpPr txBox="1"/>
          <p:nvPr/>
        </p:nvSpPr>
        <p:spPr>
          <a:xfrm>
            <a:off x="2642520" y="4980512"/>
            <a:ext cx="16529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>
                <a:latin typeface="Pepi" panose="02000503000000020004" pitchFamily="2" charset="77"/>
              </a:rPr>
              <a:t>6 j.</a:t>
            </a:r>
          </a:p>
          <a:p>
            <a:endParaRPr lang="fi-FI"/>
          </a:p>
        </p:txBody>
      </p:sp>
      <p:sp>
        <p:nvSpPr>
          <p:cNvPr id="48" name="Tekstiruutu 47">
            <a:extLst>
              <a:ext uri="{FF2B5EF4-FFF2-40B4-BE49-F238E27FC236}">
                <a16:creationId xmlns:a16="http://schemas.microsoft.com/office/drawing/2014/main" id="{FECDD061-DD46-AB43-866B-138689C1D299}"/>
              </a:ext>
            </a:extLst>
          </p:cNvPr>
          <p:cNvSpPr txBox="1"/>
          <p:nvPr/>
        </p:nvSpPr>
        <p:spPr>
          <a:xfrm>
            <a:off x="7419391" y="1336429"/>
            <a:ext cx="479142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>
                <a:latin typeface="Pepi" panose="02000503000000020004" pitchFamily="2" charset="77"/>
              </a:rPr>
              <a:t>8 j.</a:t>
            </a:r>
            <a:br>
              <a:rPr lang="fi-FI" sz="1000">
                <a:latin typeface="Pepi" panose="02000503000000020004" pitchFamily="2" charset="77"/>
              </a:rPr>
            </a:br>
            <a:endParaRPr lang="fi-FI" sz="1000">
              <a:latin typeface="Pepi" panose="02000503000000020004" pitchFamily="2" charset="77"/>
            </a:endParaRPr>
          </a:p>
          <a:p>
            <a:endParaRPr lang="fi-FI"/>
          </a:p>
        </p:txBody>
      </p:sp>
      <p:sp>
        <p:nvSpPr>
          <p:cNvPr id="33" name="Pyöristetty suorakulmio 82">
            <a:extLst>
              <a:ext uri="{FF2B5EF4-FFF2-40B4-BE49-F238E27FC236}">
                <a16:creationId xmlns:a16="http://schemas.microsoft.com/office/drawing/2014/main" id="{51FEE0FB-3583-4857-8BE3-A0C6C9B090B2}"/>
              </a:ext>
            </a:extLst>
          </p:cNvPr>
          <p:cNvSpPr/>
          <p:nvPr/>
        </p:nvSpPr>
        <p:spPr>
          <a:xfrm>
            <a:off x="5514404" y="2723418"/>
            <a:ext cx="1855749" cy="1377314"/>
          </a:xfrm>
          <a:prstGeom prst="roundRect">
            <a:avLst>
              <a:gd name="adj" fmla="val 8294"/>
            </a:avLst>
          </a:prstGeom>
          <a:noFill/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4" name="Tekstiruutu 33">
            <a:extLst>
              <a:ext uri="{FF2B5EF4-FFF2-40B4-BE49-F238E27FC236}">
                <a16:creationId xmlns:a16="http://schemas.microsoft.com/office/drawing/2014/main" id="{A3D153E4-0599-4653-9A01-3AEC441CE5EB}"/>
              </a:ext>
            </a:extLst>
          </p:cNvPr>
          <p:cNvSpPr txBox="1"/>
          <p:nvPr/>
        </p:nvSpPr>
        <p:spPr>
          <a:xfrm>
            <a:off x="5539335" y="2765744"/>
            <a:ext cx="1652954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b="1">
                <a:latin typeface="Pepi" panose="02000503000000020004" pitchFamily="2" charset="77"/>
              </a:rPr>
              <a:t>U20 SM-alempi jatkosarja</a:t>
            </a:r>
            <a:endParaRPr lang="fi-FI" sz="1000">
              <a:latin typeface="Pepi" panose="02000503000000020004" pitchFamily="2" charset="77"/>
            </a:endParaRPr>
          </a:p>
          <a:p>
            <a:r>
              <a:rPr lang="fi-FI" sz="1000">
                <a:latin typeface="Pepi" panose="02000503000000020004" pitchFamily="2" charset="77"/>
              </a:rPr>
              <a:t>12 joukkuetta</a:t>
            </a:r>
          </a:p>
          <a:p>
            <a:r>
              <a:rPr lang="fi-FI" sz="1000">
                <a:latin typeface="Pepi" panose="02000503000000020004" pitchFamily="2" charset="77"/>
              </a:rPr>
              <a:t>2x sarja 22 ottelua</a:t>
            </a:r>
          </a:p>
          <a:p>
            <a:r>
              <a:rPr lang="fi-FI" sz="1000">
                <a:latin typeface="Pepi" panose="02000503000000020004" pitchFamily="2" charset="77"/>
              </a:rPr>
              <a:t>2.12.2022 - 4.3.2023</a:t>
            </a:r>
          </a:p>
          <a:p>
            <a:r>
              <a:rPr lang="fi-FI" sz="1000">
                <a:latin typeface="Pepi" panose="02000503000000020004" pitchFamily="2" charset="77"/>
              </a:rPr>
              <a:t>Alkusarjan pisteet ja maalit voimassa</a:t>
            </a:r>
          </a:p>
          <a:p>
            <a:r>
              <a:rPr lang="fi-FI" sz="1000">
                <a:latin typeface="Pepi" panose="02000503000000020004" pitchFamily="2" charset="77"/>
              </a:rPr>
              <a:t>6 viimeistä ei liiga seuran ykkösjoukkuetta karsintaan</a:t>
            </a:r>
          </a:p>
          <a:p>
            <a:endParaRPr lang="fi-FI"/>
          </a:p>
        </p:txBody>
      </p:sp>
      <p:sp>
        <p:nvSpPr>
          <p:cNvPr id="29" name="Tekstiruutu 28">
            <a:extLst>
              <a:ext uri="{FF2B5EF4-FFF2-40B4-BE49-F238E27FC236}">
                <a16:creationId xmlns:a16="http://schemas.microsoft.com/office/drawing/2014/main" id="{6586C577-4855-4BE0-9209-423225F11919}"/>
              </a:ext>
            </a:extLst>
          </p:cNvPr>
          <p:cNvSpPr txBox="1"/>
          <p:nvPr/>
        </p:nvSpPr>
        <p:spPr>
          <a:xfrm>
            <a:off x="2714807" y="2751657"/>
            <a:ext cx="185466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>
                <a:latin typeface="Pepi" panose="02000503000000020004" pitchFamily="2" charset="77"/>
              </a:rPr>
              <a:t>10 jatkosarjaan</a:t>
            </a:r>
            <a:br>
              <a:rPr lang="fi-FI" sz="1000">
                <a:latin typeface="Pepi" panose="02000503000000020004" pitchFamily="2" charset="77"/>
              </a:rPr>
            </a:br>
            <a:endParaRPr lang="fi-FI" sz="1000">
              <a:latin typeface="Pepi" panose="02000503000000020004" pitchFamily="2" charset="77"/>
            </a:endParaRPr>
          </a:p>
          <a:p>
            <a:endParaRPr lang="fi-FI"/>
          </a:p>
        </p:txBody>
      </p:sp>
      <p:cxnSp>
        <p:nvCxnSpPr>
          <p:cNvPr id="30" name="Suora nuoliyhdysviiva 29">
            <a:extLst>
              <a:ext uri="{FF2B5EF4-FFF2-40B4-BE49-F238E27FC236}">
                <a16:creationId xmlns:a16="http://schemas.microsoft.com/office/drawing/2014/main" id="{C335B926-57D5-4CC2-B987-47A710FC0F07}"/>
              </a:ext>
            </a:extLst>
          </p:cNvPr>
          <p:cNvCxnSpPr>
            <a:cxnSpLocks/>
          </p:cNvCxnSpPr>
          <p:nvPr/>
        </p:nvCxnSpPr>
        <p:spPr>
          <a:xfrm>
            <a:off x="2621742" y="3028571"/>
            <a:ext cx="2724164" cy="0"/>
          </a:xfrm>
          <a:prstGeom prst="straightConnector1">
            <a:avLst/>
          </a:prstGeom>
          <a:ln w="25400">
            <a:solidFill>
              <a:srgbClr val="002E6D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Pyöristetty suorakulmio 74">
            <a:extLst>
              <a:ext uri="{FF2B5EF4-FFF2-40B4-BE49-F238E27FC236}">
                <a16:creationId xmlns:a16="http://schemas.microsoft.com/office/drawing/2014/main" id="{DB3166E1-B7EE-42BC-80B8-EF678DD0F368}"/>
              </a:ext>
            </a:extLst>
          </p:cNvPr>
          <p:cNvSpPr/>
          <p:nvPr/>
        </p:nvSpPr>
        <p:spPr>
          <a:xfrm>
            <a:off x="7985353" y="3074282"/>
            <a:ext cx="1855749" cy="1291900"/>
          </a:xfrm>
          <a:prstGeom prst="roundRect">
            <a:avLst>
              <a:gd name="adj" fmla="val 5911"/>
            </a:avLst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7" name="Tekstiruutu 36">
            <a:extLst>
              <a:ext uri="{FF2B5EF4-FFF2-40B4-BE49-F238E27FC236}">
                <a16:creationId xmlns:a16="http://schemas.microsoft.com/office/drawing/2014/main" id="{41B79DCE-61AD-42EF-B560-13319CC7D427}"/>
              </a:ext>
            </a:extLst>
          </p:cNvPr>
          <p:cNvSpPr txBox="1"/>
          <p:nvPr/>
        </p:nvSpPr>
        <p:spPr>
          <a:xfrm>
            <a:off x="8059423" y="3076056"/>
            <a:ext cx="1652954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b="1">
                <a:latin typeface="Pepi" panose="02000503000000020004" pitchFamily="2" charset="77"/>
              </a:rPr>
              <a:t>U20 SM-karsintasarja</a:t>
            </a:r>
          </a:p>
          <a:p>
            <a:r>
              <a:rPr lang="fi-FI" sz="1000">
                <a:latin typeface="Pepi" panose="02000503000000020004" pitchFamily="2" charset="77"/>
              </a:rPr>
              <a:t>U20 SM alemman jatkosarjan 6 viim. (ei liiga seuran ykkösjoukkuetta) ja 2 U20 Mestiksen parasta </a:t>
            </a:r>
          </a:p>
          <a:p>
            <a:r>
              <a:rPr lang="fi-FI" sz="1000">
                <a:latin typeface="Pepi" panose="02000503000000020004" pitchFamily="2" charset="77"/>
              </a:rPr>
              <a:t>8 joukkueen 1x karsintasarja jonka 2 parasta U20 alkusarjaan 23-24</a:t>
            </a:r>
          </a:p>
          <a:p>
            <a:br>
              <a:rPr lang="fi-FI" sz="1000" b="1">
                <a:latin typeface="Pepi" panose="02000503000000020004" pitchFamily="2" charset="77"/>
              </a:rPr>
            </a:br>
            <a:endParaRPr lang="fi-FI" sz="1000">
              <a:latin typeface="Pepi" panose="02000503000000020004" pitchFamily="2" charset="77"/>
            </a:endParaRPr>
          </a:p>
        </p:txBody>
      </p:sp>
      <p:sp>
        <p:nvSpPr>
          <p:cNvPr id="38" name="Tekstiruutu 37">
            <a:extLst>
              <a:ext uri="{FF2B5EF4-FFF2-40B4-BE49-F238E27FC236}">
                <a16:creationId xmlns:a16="http://schemas.microsoft.com/office/drawing/2014/main" id="{387AF8E0-9525-4847-B42E-EF04D3D7AF12}"/>
              </a:ext>
            </a:extLst>
          </p:cNvPr>
          <p:cNvSpPr txBox="1"/>
          <p:nvPr/>
        </p:nvSpPr>
        <p:spPr>
          <a:xfrm>
            <a:off x="7469176" y="3501237"/>
            <a:ext cx="479142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>
                <a:latin typeface="Pepi" panose="02000503000000020004" pitchFamily="2" charset="77"/>
              </a:rPr>
              <a:t>6 j.</a:t>
            </a:r>
            <a:br>
              <a:rPr lang="fi-FI" sz="1000">
                <a:latin typeface="Pepi" panose="02000503000000020004" pitchFamily="2" charset="77"/>
              </a:rPr>
            </a:br>
            <a:endParaRPr lang="fi-FI" sz="1000">
              <a:latin typeface="Pepi" panose="02000503000000020004" pitchFamily="2" charset="77"/>
            </a:endParaRPr>
          </a:p>
          <a:p>
            <a:endParaRPr lang="fi-FI"/>
          </a:p>
        </p:txBody>
      </p:sp>
      <p:cxnSp>
        <p:nvCxnSpPr>
          <p:cNvPr id="40" name="Suora nuoliyhdysviiva 39">
            <a:extLst>
              <a:ext uri="{FF2B5EF4-FFF2-40B4-BE49-F238E27FC236}">
                <a16:creationId xmlns:a16="http://schemas.microsoft.com/office/drawing/2014/main" id="{DFCD581C-8EE5-4432-A835-368128FBE4F8}"/>
              </a:ext>
            </a:extLst>
          </p:cNvPr>
          <p:cNvCxnSpPr/>
          <p:nvPr/>
        </p:nvCxnSpPr>
        <p:spPr>
          <a:xfrm>
            <a:off x="7487661" y="3501237"/>
            <a:ext cx="335756" cy="0"/>
          </a:xfrm>
          <a:prstGeom prst="straightConnector1">
            <a:avLst/>
          </a:prstGeom>
          <a:ln w="25400">
            <a:solidFill>
              <a:srgbClr val="002E6D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uora nuoliyhdysviiva 40">
            <a:extLst>
              <a:ext uri="{FF2B5EF4-FFF2-40B4-BE49-F238E27FC236}">
                <a16:creationId xmlns:a16="http://schemas.microsoft.com/office/drawing/2014/main" id="{FF97369A-EA25-46B3-A8BB-1A94F9607F82}"/>
              </a:ext>
            </a:extLst>
          </p:cNvPr>
          <p:cNvCxnSpPr>
            <a:cxnSpLocks/>
          </p:cNvCxnSpPr>
          <p:nvPr/>
        </p:nvCxnSpPr>
        <p:spPr>
          <a:xfrm flipV="1">
            <a:off x="7484631" y="4027919"/>
            <a:ext cx="413902" cy="338263"/>
          </a:xfrm>
          <a:prstGeom prst="straightConnector1">
            <a:avLst/>
          </a:prstGeom>
          <a:ln w="25400">
            <a:solidFill>
              <a:srgbClr val="002E6D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Pyöristetty suorakulmio 88">
            <a:extLst>
              <a:ext uri="{FF2B5EF4-FFF2-40B4-BE49-F238E27FC236}">
                <a16:creationId xmlns:a16="http://schemas.microsoft.com/office/drawing/2014/main" id="{C377E527-DA95-471A-B938-DDD0985C118F}"/>
              </a:ext>
            </a:extLst>
          </p:cNvPr>
          <p:cNvSpPr/>
          <p:nvPr/>
        </p:nvSpPr>
        <p:spPr>
          <a:xfrm>
            <a:off x="5518557" y="5747843"/>
            <a:ext cx="1855749" cy="1200858"/>
          </a:xfrm>
          <a:prstGeom prst="roundRect">
            <a:avLst>
              <a:gd name="adj" fmla="val 8294"/>
            </a:avLst>
          </a:prstGeom>
          <a:noFill/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1" name="Tekstiruutu 50">
            <a:extLst>
              <a:ext uri="{FF2B5EF4-FFF2-40B4-BE49-F238E27FC236}">
                <a16:creationId xmlns:a16="http://schemas.microsoft.com/office/drawing/2014/main" id="{B8024352-62BC-4274-89AD-ED0E636AD0E3}"/>
              </a:ext>
            </a:extLst>
          </p:cNvPr>
          <p:cNvSpPr txBox="1"/>
          <p:nvPr/>
        </p:nvSpPr>
        <p:spPr>
          <a:xfrm>
            <a:off x="5468557" y="5732429"/>
            <a:ext cx="190998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b="1" dirty="0">
                <a:latin typeface="Pepi" panose="02000503000000020004" pitchFamily="2" charset="77"/>
              </a:rPr>
              <a:t>U20 Mestis alempi jatkosarja</a:t>
            </a:r>
            <a:endParaRPr lang="fi-FI" sz="1000" dirty="0">
              <a:latin typeface="Pepi" panose="02000503000000020004" pitchFamily="2" charset="77"/>
            </a:endParaRPr>
          </a:p>
          <a:p>
            <a:r>
              <a:rPr lang="fi-FI" sz="1000" dirty="0">
                <a:latin typeface="Pepi" panose="02000503000000020004" pitchFamily="2" charset="77"/>
              </a:rPr>
              <a:t>12 joukkuetta</a:t>
            </a:r>
          </a:p>
          <a:p>
            <a:r>
              <a:rPr lang="fi-FI" sz="1000" dirty="0">
                <a:latin typeface="Pepi" panose="02000503000000020004" pitchFamily="2" charset="77"/>
              </a:rPr>
              <a:t>22 ottelua</a:t>
            </a:r>
          </a:p>
          <a:p>
            <a:r>
              <a:rPr lang="fi-FI" sz="1000" dirty="0">
                <a:latin typeface="Pepi" panose="02000503000000020004" pitchFamily="2" charset="77"/>
              </a:rPr>
              <a:t>2.12.2022 - 25.3.2023</a:t>
            </a:r>
          </a:p>
          <a:p>
            <a:r>
              <a:rPr lang="fi-FI" sz="1000" dirty="0">
                <a:latin typeface="Pepi" panose="02000503000000020004" pitchFamily="2" charset="77"/>
              </a:rPr>
              <a:t>2 parasta Mestis alkusarjaan 23-24</a:t>
            </a:r>
          </a:p>
        </p:txBody>
      </p:sp>
      <p:sp>
        <p:nvSpPr>
          <p:cNvPr id="59" name="Tekstiruutu 58">
            <a:extLst>
              <a:ext uri="{FF2B5EF4-FFF2-40B4-BE49-F238E27FC236}">
                <a16:creationId xmlns:a16="http://schemas.microsoft.com/office/drawing/2014/main" id="{DA4A13E8-9262-4248-BE77-9CA63BFE25BC}"/>
              </a:ext>
            </a:extLst>
          </p:cNvPr>
          <p:cNvSpPr txBox="1"/>
          <p:nvPr/>
        </p:nvSpPr>
        <p:spPr>
          <a:xfrm>
            <a:off x="7413485" y="3973085"/>
            <a:ext cx="479142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>
                <a:latin typeface="Pepi" panose="02000503000000020004" pitchFamily="2" charset="77"/>
              </a:rPr>
              <a:t>2 j.</a:t>
            </a:r>
            <a:br>
              <a:rPr lang="fi-FI" sz="1000">
                <a:latin typeface="Pepi" panose="02000503000000020004" pitchFamily="2" charset="77"/>
              </a:rPr>
            </a:br>
            <a:endParaRPr lang="fi-FI" sz="1000">
              <a:latin typeface="Pepi" panose="02000503000000020004" pitchFamily="2" charset="77"/>
            </a:endParaRPr>
          </a:p>
          <a:p>
            <a:endParaRPr lang="fi-FI"/>
          </a:p>
        </p:txBody>
      </p:sp>
      <p:cxnSp>
        <p:nvCxnSpPr>
          <p:cNvPr id="45" name="Suora nuoliyhdysviiva 44">
            <a:extLst>
              <a:ext uri="{FF2B5EF4-FFF2-40B4-BE49-F238E27FC236}">
                <a16:creationId xmlns:a16="http://schemas.microsoft.com/office/drawing/2014/main" id="{0E2ECC6B-B0D9-45DA-B409-7F580A0205D1}"/>
              </a:ext>
            </a:extLst>
          </p:cNvPr>
          <p:cNvCxnSpPr>
            <a:cxnSpLocks/>
          </p:cNvCxnSpPr>
          <p:nvPr/>
        </p:nvCxnSpPr>
        <p:spPr>
          <a:xfrm flipV="1">
            <a:off x="2634189" y="3559490"/>
            <a:ext cx="2767099" cy="842204"/>
          </a:xfrm>
          <a:prstGeom prst="straightConnector1">
            <a:avLst/>
          </a:prstGeom>
          <a:ln w="25400">
            <a:solidFill>
              <a:srgbClr val="002E6D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uora nuoliyhdysviiva 46">
            <a:extLst>
              <a:ext uri="{FF2B5EF4-FFF2-40B4-BE49-F238E27FC236}">
                <a16:creationId xmlns:a16="http://schemas.microsoft.com/office/drawing/2014/main" id="{6D4A22F8-10AC-4F39-818D-32A12BBB4B16}"/>
              </a:ext>
            </a:extLst>
          </p:cNvPr>
          <p:cNvCxnSpPr>
            <a:cxnSpLocks/>
          </p:cNvCxnSpPr>
          <p:nvPr/>
        </p:nvCxnSpPr>
        <p:spPr>
          <a:xfrm>
            <a:off x="2590857" y="3565963"/>
            <a:ext cx="2754356" cy="779064"/>
          </a:xfrm>
          <a:prstGeom prst="straightConnector1">
            <a:avLst/>
          </a:prstGeom>
          <a:ln w="25400">
            <a:solidFill>
              <a:srgbClr val="002E6D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Tekstiruutu 53">
            <a:extLst>
              <a:ext uri="{FF2B5EF4-FFF2-40B4-BE49-F238E27FC236}">
                <a16:creationId xmlns:a16="http://schemas.microsoft.com/office/drawing/2014/main" id="{DE8AF6ED-CD48-47E5-A014-3D902B62F952}"/>
              </a:ext>
            </a:extLst>
          </p:cNvPr>
          <p:cNvSpPr txBox="1"/>
          <p:nvPr/>
        </p:nvSpPr>
        <p:spPr>
          <a:xfrm>
            <a:off x="2651445" y="3343954"/>
            <a:ext cx="7454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>
                <a:latin typeface="Pepi" panose="02000503000000020004" pitchFamily="2" charset="77"/>
              </a:rPr>
              <a:t>2 j.</a:t>
            </a:r>
          </a:p>
          <a:p>
            <a:endParaRPr lang="fi-FI"/>
          </a:p>
        </p:txBody>
      </p:sp>
      <p:sp>
        <p:nvSpPr>
          <p:cNvPr id="63" name="Tekstiruutu 62">
            <a:extLst>
              <a:ext uri="{FF2B5EF4-FFF2-40B4-BE49-F238E27FC236}">
                <a16:creationId xmlns:a16="http://schemas.microsoft.com/office/drawing/2014/main" id="{E4366709-FE26-46EE-B80B-BDBE2AFC150C}"/>
              </a:ext>
            </a:extLst>
          </p:cNvPr>
          <p:cNvSpPr txBox="1"/>
          <p:nvPr/>
        </p:nvSpPr>
        <p:spPr>
          <a:xfrm>
            <a:off x="2612895" y="4450116"/>
            <a:ext cx="7454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>
                <a:latin typeface="Pepi" panose="02000503000000020004" pitchFamily="2" charset="77"/>
              </a:rPr>
              <a:t>2 j.</a:t>
            </a:r>
          </a:p>
          <a:p>
            <a:endParaRPr lang="fi-FI"/>
          </a:p>
        </p:txBody>
      </p:sp>
      <p:cxnSp>
        <p:nvCxnSpPr>
          <p:cNvPr id="64" name="Kulmayhdysviiva 42">
            <a:extLst>
              <a:ext uri="{FF2B5EF4-FFF2-40B4-BE49-F238E27FC236}">
                <a16:creationId xmlns:a16="http://schemas.microsoft.com/office/drawing/2014/main" id="{4DB9DB00-8D6C-4D55-9B79-5FCFA22EC183}"/>
              </a:ext>
            </a:extLst>
          </p:cNvPr>
          <p:cNvCxnSpPr>
            <a:cxnSpLocks/>
          </p:cNvCxnSpPr>
          <p:nvPr/>
        </p:nvCxnSpPr>
        <p:spPr>
          <a:xfrm>
            <a:off x="2570522" y="5732429"/>
            <a:ext cx="2766481" cy="490817"/>
          </a:xfrm>
          <a:prstGeom prst="bentConnector3">
            <a:avLst>
              <a:gd name="adj1" fmla="val 50000"/>
            </a:avLst>
          </a:prstGeom>
          <a:ln w="25400">
            <a:solidFill>
              <a:srgbClr val="002E6D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Tekstiruutu 64">
            <a:extLst>
              <a:ext uri="{FF2B5EF4-FFF2-40B4-BE49-F238E27FC236}">
                <a16:creationId xmlns:a16="http://schemas.microsoft.com/office/drawing/2014/main" id="{81789165-F506-490C-8981-F146750992F4}"/>
              </a:ext>
            </a:extLst>
          </p:cNvPr>
          <p:cNvSpPr txBox="1"/>
          <p:nvPr/>
        </p:nvSpPr>
        <p:spPr>
          <a:xfrm>
            <a:off x="2643554" y="5789096"/>
            <a:ext cx="16529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dirty="0">
                <a:latin typeface="Pepi" panose="02000503000000020004" pitchFamily="2" charset="77"/>
              </a:rPr>
              <a:t>12 j.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7427822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kstiruutu 13">
            <a:extLst>
              <a:ext uri="{FF2B5EF4-FFF2-40B4-BE49-F238E27FC236}">
                <a16:creationId xmlns:a16="http://schemas.microsoft.com/office/drawing/2014/main" id="{0861A6D6-6DE4-2B4C-B272-6F28F6105F69}"/>
              </a:ext>
            </a:extLst>
          </p:cNvPr>
          <p:cNvSpPr txBox="1"/>
          <p:nvPr/>
        </p:nvSpPr>
        <p:spPr>
          <a:xfrm>
            <a:off x="516436" y="422905"/>
            <a:ext cx="8811491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3500" b="1">
                <a:solidFill>
                  <a:srgbClr val="002E6D"/>
                </a:solidFill>
                <a:latin typeface="Pepi" panose="02000503000000020004" pitchFamily="2" charset="77"/>
              </a:rPr>
              <a:t>U22 SARJAT 2022-2023 </a:t>
            </a:r>
          </a:p>
        </p:txBody>
      </p:sp>
      <p:sp>
        <p:nvSpPr>
          <p:cNvPr id="20" name="Pyöristetty suorakulmio 19">
            <a:extLst>
              <a:ext uri="{FF2B5EF4-FFF2-40B4-BE49-F238E27FC236}">
                <a16:creationId xmlns:a16="http://schemas.microsoft.com/office/drawing/2014/main" id="{7006D3A3-9A6A-D849-A50D-C0C5D718BC8B}"/>
              </a:ext>
            </a:extLst>
          </p:cNvPr>
          <p:cNvSpPr/>
          <p:nvPr/>
        </p:nvSpPr>
        <p:spPr>
          <a:xfrm>
            <a:off x="627198" y="1238956"/>
            <a:ext cx="1855749" cy="2861775"/>
          </a:xfrm>
          <a:prstGeom prst="roundRect">
            <a:avLst>
              <a:gd name="adj" fmla="val 5911"/>
            </a:avLst>
          </a:prstGeom>
          <a:noFill/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" name="Tekstiruutu 3">
            <a:extLst>
              <a:ext uri="{FF2B5EF4-FFF2-40B4-BE49-F238E27FC236}">
                <a16:creationId xmlns:a16="http://schemas.microsoft.com/office/drawing/2014/main" id="{AE697CD5-8E8A-E945-AFB5-E1FF4F3453B6}"/>
              </a:ext>
            </a:extLst>
          </p:cNvPr>
          <p:cNvSpPr txBox="1"/>
          <p:nvPr/>
        </p:nvSpPr>
        <p:spPr>
          <a:xfrm>
            <a:off x="676436" y="1336429"/>
            <a:ext cx="165295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b="1">
                <a:latin typeface="Pepi" panose="02000503000000020004" pitchFamily="2" charset="77"/>
              </a:rPr>
              <a:t>U22 Suomi-sarja karsinta</a:t>
            </a:r>
            <a:endParaRPr lang="fi-FI" sz="1000">
              <a:latin typeface="Pepi" panose="02000503000000020004" pitchFamily="2" charset="77"/>
            </a:endParaRPr>
          </a:p>
          <a:p>
            <a:br>
              <a:rPr lang="fi-FI" sz="600">
                <a:latin typeface="Pepi" panose="02000503000000020004" pitchFamily="2" charset="77"/>
              </a:rPr>
            </a:br>
            <a:r>
              <a:rPr lang="fi-FI" sz="1000">
                <a:latin typeface="Pepi" panose="02000503000000020004" pitchFamily="2" charset="77"/>
              </a:rPr>
              <a:t>Tarvittaessa jos joukkueita riittää tehdään II div karsinta</a:t>
            </a:r>
          </a:p>
          <a:p>
            <a:endParaRPr lang="fi-FI" sz="1000">
              <a:latin typeface="Pepi" panose="02000503000000020004" pitchFamily="2" charset="77"/>
            </a:endParaRPr>
          </a:p>
          <a:p>
            <a:r>
              <a:rPr lang="fi-FI" sz="1000">
                <a:latin typeface="Pepi" panose="02000503000000020004" pitchFamily="2" charset="77"/>
              </a:rPr>
              <a:t>17.9. – 11.12.</a:t>
            </a:r>
            <a:endParaRPr lang="fi-FI" sz="1000"/>
          </a:p>
        </p:txBody>
      </p:sp>
      <p:sp>
        <p:nvSpPr>
          <p:cNvPr id="84" name="Tekstiruutu 83">
            <a:extLst>
              <a:ext uri="{FF2B5EF4-FFF2-40B4-BE49-F238E27FC236}">
                <a16:creationId xmlns:a16="http://schemas.microsoft.com/office/drawing/2014/main" id="{7B592DBD-22FE-2646-B765-936BF18ED083}"/>
              </a:ext>
            </a:extLst>
          </p:cNvPr>
          <p:cNvSpPr txBox="1"/>
          <p:nvPr/>
        </p:nvSpPr>
        <p:spPr>
          <a:xfrm>
            <a:off x="5563641" y="2820890"/>
            <a:ext cx="177659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br>
              <a:rPr lang="fi-FI" sz="600">
                <a:latin typeface="Pepi" panose="02000503000000020004" pitchFamily="2" charset="77"/>
              </a:rPr>
            </a:br>
            <a:endParaRPr lang="fi-FI"/>
          </a:p>
        </p:txBody>
      </p:sp>
      <p:sp>
        <p:nvSpPr>
          <p:cNvPr id="86" name="Pyöristetty suorakulmio 85">
            <a:extLst>
              <a:ext uri="{FF2B5EF4-FFF2-40B4-BE49-F238E27FC236}">
                <a16:creationId xmlns:a16="http://schemas.microsoft.com/office/drawing/2014/main" id="{5B2B7F03-84FA-8C40-BEB1-190FFFAA9BE1}"/>
              </a:ext>
            </a:extLst>
          </p:cNvPr>
          <p:cNvSpPr/>
          <p:nvPr/>
        </p:nvSpPr>
        <p:spPr>
          <a:xfrm>
            <a:off x="5514404" y="1235440"/>
            <a:ext cx="1855749" cy="1377314"/>
          </a:xfrm>
          <a:prstGeom prst="roundRect">
            <a:avLst>
              <a:gd name="adj" fmla="val 8294"/>
            </a:avLst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87" name="Tekstiruutu 86">
            <a:extLst>
              <a:ext uri="{FF2B5EF4-FFF2-40B4-BE49-F238E27FC236}">
                <a16:creationId xmlns:a16="http://schemas.microsoft.com/office/drawing/2014/main" id="{E5AF4386-B5B6-1F40-B451-58DBD9571935}"/>
              </a:ext>
            </a:extLst>
          </p:cNvPr>
          <p:cNvSpPr txBox="1"/>
          <p:nvPr/>
        </p:nvSpPr>
        <p:spPr>
          <a:xfrm>
            <a:off x="5563642" y="1332912"/>
            <a:ext cx="1652954" cy="15388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b="1">
                <a:latin typeface="Pepi" panose="02000503000000020004" pitchFamily="2" charset="77"/>
              </a:rPr>
              <a:t>U22 Suomi-sarja</a:t>
            </a:r>
            <a:endParaRPr lang="fi-FI" sz="1000">
              <a:latin typeface="Pepi" panose="02000503000000020004" pitchFamily="2" charset="77"/>
            </a:endParaRPr>
          </a:p>
          <a:p>
            <a:endParaRPr lang="fi-FI" sz="600">
              <a:latin typeface="Pepi" panose="02000503000000020004" pitchFamily="2" charset="77"/>
            </a:endParaRPr>
          </a:p>
          <a:p>
            <a:r>
              <a:rPr lang="fi-FI" sz="1000">
                <a:latin typeface="Pepi" panose="02000503000000020004" pitchFamily="2" charset="77"/>
              </a:rPr>
              <a:t>10 joukkuetta</a:t>
            </a:r>
          </a:p>
          <a:p>
            <a:r>
              <a:rPr lang="fi-FI" sz="1000">
                <a:latin typeface="Pepi" panose="02000503000000020004" pitchFamily="2" charset="77"/>
              </a:rPr>
              <a:t>1x sarja + 2x 5j 1x </a:t>
            </a:r>
            <a:r>
              <a:rPr lang="fi-FI" sz="1000" err="1">
                <a:latin typeface="Pepi" panose="02000503000000020004" pitchFamily="2" charset="77"/>
              </a:rPr>
              <a:t>vs</a:t>
            </a:r>
            <a:r>
              <a:rPr lang="fi-FI" sz="1000">
                <a:latin typeface="Pepi" panose="02000503000000020004" pitchFamily="2" charset="77"/>
              </a:rPr>
              <a:t> </a:t>
            </a:r>
          </a:p>
          <a:p>
            <a:r>
              <a:rPr lang="fi-FI" sz="1000">
                <a:latin typeface="Pepi" panose="02000503000000020004" pitchFamily="2" charset="77"/>
              </a:rPr>
              <a:t>= 13 </a:t>
            </a:r>
            <a:r>
              <a:rPr lang="fi-FI" sz="1000" err="1">
                <a:latin typeface="Pepi" panose="02000503000000020004" pitchFamily="2" charset="77"/>
              </a:rPr>
              <a:t>ott</a:t>
            </a:r>
            <a:r>
              <a:rPr lang="fi-FI" sz="1000">
                <a:latin typeface="Pepi" panose="02000503000000020004" pitchFamily="2" charset="77"/>
              </a:rPr>
              <a:t>.</a:t>
            </a:r>
          </a:p>
          <a:p>
            <a:r>
              <a:rPr lang="fi-FI" sz="1000">
                <a:latin typeface="Pepi" panose="02000503000000020004" pitchFamily="2" charset="77"/>
              </a:rPr>
              <a:t>7.1. – 26.3.2023</a:t>
            </a:r>
          </a:p>
          <a:p>
            <a:r>
              <a:rPr lang="fi-FI" sz="1000">
                <a:latin typeface="Pepi" panose="02000503000000020004" pitchFamily="2" charset="77"/>
              </a:rPr>
              <a:t>1.-2. </a:t>
            </a:r>
            <a:r>
              <a:rPr lang="fi-FI" sz="1000" err="1">
                <a:latin typeface="Pepi" panose="02000503000000020004" pitchFamily="2" charset="77"/>
              </a:rPr>
              <a:t>loppuott</a:t>
            </a:r>
            <a:r>
              <a:rPr lang="fi-FI" sz="1000">
                <a:latin typeface="Pepi" panose="02000503000000020004" pitchFamily="2" charset="77"/>
              </a:rPr>
              <a:t>.</a:t>
            </a:r>
          </a:p>
          <a:p>
            <a:r>
              <a:rPr lang="fi-FI" sz="1000">
                <a:latin typeface="Pepi" panose="02000503000000020004" pitchFamily="2" charset="77"/>
              </a:rPr>
              <a:t>3.-4. </a:t>
            </a:r>
            <a:r>
              <a:rPr lang="fi-FI" sz="1000" err="1">
                <a:latin typeface="Pepi" panose="02000503000000020004" pitchFamily="2" charset="77"/>
              </a:rPr>
              <a:t>pronssiott</a:t>
            </a:r>
            <a:r>
              <a:rPr lang="fi-FI" sz="1000">
                <a:latin typeface="Pepi" panose="02000503000000020004" pitchFamily="2" charset="77"/>
              </a:rPr>
              <a:t>.</a:t>
            </a:r>
          </a:p>
          <a:p>
            <a:endParaRPr lang="fi-FI"/>
          </a:p>
        </p:txBody>
      </p:sp>
      <p:sp>
        <p:nvSpPr>
          <p:cNvPr id="89" name="Pyöristetty suorakulmio 88">
            <a:extLst>
              <a:ext uri="{FF2B5EF4-FFF2-40B4-BE49-F238E27FC236}">
                <a16:creationId xmlns:a16="http://schemas.microsoft.com/office/drawing/2014/main" id="{5C11DFD1-A2C4-674F-BE41-C52E5AC84727}"/>
              </a:ext>
            </a:extLst>
          </p:cNvPr>
          <p:cNvSpPr/>
          <p:nvPr/>
        </p:nvSpPr>
        <p:spPr>
          <a:xfrm>
            <a:off x="5524063" y="2793962"/>
            <a:ext cx="1855749" cy="1306769"/>
          </a:xfrm>
          <a:prstGeom prst="roundRect">
            <a:avLst>
              <a:gd name="adj" fmla="val 8294"/>
            </a:avLst>
          </a:prstGeom>
          <a:noFill/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90" name="Tekstiruutu 89">
            <a:extLst>
              <a:ext uri="{FF2B5EF4-FFF2-40B4-BE49-F238E27FC236}">
                <a16:creationId xmlns:a16="http://schemas.microsoft.com/office/drawing/2014/main" id="{7BB51535-A122-6F45-BC08-01D10BE898CF}"/>
              </a:ext>
            </a:extLst>
          </p:cNvPr>
          <p:cNvSpPr txBox="1"/>
          <p:nvPr/>
        </p:nvSpPr>
        <p:spPr>
          <a:xfrm>
            <a:off x="5553981" y="2837559"/>
            <a:ext cx="177659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b="1">
                <a:latin typeface="Pepi" panose="02000503000000020004" pitchFamily="2" charset="77"/>
              </a:rPr>
              <a:t>U22 II divisioona</a:t>
            </a:r>
            <a:endParaRPr lang="fi-FI" sz="1000">
              <a:latin typeface="Pepi" panose="02000503000000020004" pitchFamily="2" charset="77"/>
            </a:endParaRPr>
          </a:p>
          <a:p>
            <a:br>
              <a:rPr lang="fi-FI" sz="1000">
                <a:latin typeface="Pepi" panose="02000503000000020004" pitchFamily="2" charset="77"/>
              </a:rPr>
            </a:br>
            <a:r>
              <a:rPr lang="fi-FI" sz="1000">
                <a:latin typeface="Pepi" panose="02000503000000020004" pitchFamily="2" charset="77"/>
              </a:rPr>
              <a:t>xx j. pelaamistapa päätetään myöhemmin</a:t>
            </a:r>
          </a:p>
          <a:p>
            <a:r>
              <a:rPr lang="fi-FI" sz="1000">
                <a:latin typeface="Pepi" panose="02000503000000020004" pitchFamily="2" charset="77"/>
              </a:rPr>
              <a:t>7.1. – 26.3.2023</a:t>
            </a:r>
          </a:p>
          <a:p>
            <a:r>
              <a:rPr lang="fi-FI" sz="1000">
                <a:latin typeface="Pepi" panose="02000503000000020004" pitchFamily="2" charset="77"/>
              </a:rPr>
              <a:t>1.-2. </a:t>
            </a:r>
            <a:r>
              <a:rPr lang="fi-FI" sz="1000" err="1">
                <a:latin typeface="Pepi" panose="02000503000000020004" pitchFamily="2" charset="77"/>
              </a:rPr>
              <a:t>loppuott</a:t>
            </a:r>
            <a:r>
              <a:rPr lang="fi-FI" sz="1000">
                <a:latin typeface="Pepi" panose="02000503000000020004" pitchFamily="2" charset="77"/>
              </a:rPr>
              <a:t>.</a:t>
            </a:r>
          </a:p>
          <a:p>
            <a:r>
              <a:rPr lang="fi-FI" sz="1000">
                <a:latin typeface="Pepi" panose="02000503000000020004" pitchFamily="2" charset="77"/>
              </a:rPr>
              <a:t>3.-4. </a:t>
            </a:r>
            <a:r>
              <a:rPr lang="fi-FI" sz="1000" err="1">
                <a:latin typeface="Pepi" panose="02000503000000020004" pitchFamily="2" charset="77"/>
              </a:rPr>
              <a:t>pronssiott</a:t>
            </a:r>
            <a:r>
              <a:rPr lang="fi-FI" sz="1000">
                <a:latin typeface="Pepi" panose="02000503000000020004" pitchFamily="2" charset="77"/>
              </a:rPr>
              <a:t>.</a:t>
            </a:r>
          </a:p>
          <a:p>
            <a:endParaRPr lang="fi-FI" sz="1000">
              <a:latin typeface="Pepi" panose="02000503000000020004" pitchFamily="2" charset="77"/>
            </a:endParaRPr>
          </a:p>
        </p:txBody>
      </p:sp>
      <p:cxnSp>
        <p:nvCxnSpPr>
          <p:cNvPr id="132" name="Suora nuoliyhdysviiva 131">
            <a:extLst>
              <a:ext uri="{FF2B5EF4-FFF2-40B4-BE49-F238E27FC236}">
                <a16:creationId xmlns:a16="http://schemas.microsoft.com/office/drawing/2014/main" id="{02A1BEC2-03B9-2344-90C1-4103D1E7165E}"/>
              </a:ext>
            </a:extLst>
          </p:cNvPr>
          <p:cNvCxnSpPr/>
          <p:nvPr/>
        </p:nvCxnSpPr>
        <p:spPr>
          <a:xfrm>
            <a:off x="7493794" y="1598919"/>
            <a:ext cx="335756" cy="0"/>
          </a:xfrm>
          <a:prstGeom prst="straightConnector1">
            <a:avLst/>
          </a:prstGeom>
          <a:ln w="25400">
            <a:solidFill>
              <a:srgbClr val="002E6D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" name="Suora nuoliyhdysviiva 138">
            <a:extLst>
              <a:ext uri="{FF2B5EF4-FFF2-40B4-BE49-F238E27FC236}">
                <a16:creationId xmlns:a16="http://schemas.microsoft.com/office/drawing/2014/main" id="{14CA95F8-24CA-BA45-BC7B-DD0AF5EC7102}"/>
              </a:ext>
            </a:extLst>
          </p:cNvPr>
          <p:cNvCxnSpPr>
            <a:cxnSpLocks/>
          </p:cNvCxnSpPr>
          <p:nvPr/>
        </p:nvCxnSpPr>
        <p:spPr>
          <a:xfrm>
            <a:off x="2622536" y="1598920"/>
            <a:ext cx="2724164" cy="0"/>
          </a:xfrm>
          <a:prstGeom prst="straightConnector1">
            <a:avLst/>
          </a:prstGeom>
          <a:ln w="25400">
            <a:solidFill>
              <a:srgbClr val="002E6D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1" name="Tekstiruutu 160">
            <a:extLst>
              <a:ext uri="{FF2B5EF4-FFF2-40B4-BE49-F238E27FC236}">
                <a16:creationId xmlns:a16="http://schemas.microsoft.com/office/drawing/2014/main" id="{A39FDB82-9EA9-F44F-A782-E3B9D734A53A}"/>
              </a:ext>
            </a:extLst>
          </p:cNvPr>
          <p:cNvSpPr txBox="1"/>
          <p:nvPr/>
        </p:nvSpPr>
        <p:spPr>
          <a:xfrm>
            <a:off x="3128691" y="1336429"/>
            <a:ext cx="20487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>
                <a:latin typeface="Pepi" panose="02000503000000020004" pitchFamily="2" charset="77"/>
              </a:rPr>
              <a:t>10 parasta Suomi-sarja</a:t>
            </a:r>
          </a:p>
          <a:p>
            <a:endParaRPr lang="fi-FI"/>
          </a:p>
        </p:txBody>
      </p:sp>
      <p:sp>
        <p:nvSpPr>
          <p:cNvPr id="162" name="Tekstiruutu 161">
            <a:extLst>
              <a:ext uri="{FF2B5EF4-FFF2-40B4-BE49-F238E27FC236}">
                <a16:creationId xmlns:a16="http://schemas.microsoft.com/office/drawing/2014/main" id="{60333573-863C-7343-A29A-76F6A2122C9C}"/>
              </a:ext>
            </a:extLst>
          </p:cNvPr>
          <p:cNvSpPr txBox="1"/>
          <p:nvPr/>
        </p:nvSpPr>
        <p:spPr>
          <a:xfrm>
            <a:off x="2873463" y="2833827"/>
            <a:ext cx="13544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>
                <a:latin typeface="Pepi" panose="02000503000000020004" pitchFamily="2" charset="77"/>
              </a:rPr>
              <a:t>Loput II div</a:t>
            </a:r>
          </a:p>
          <a:p>
            <a:endParaRPr lang="fi-FI"/>
          </a:p>
        </p:txBody>
      </p:sp>
      <p:sp>
        <p:nvSpPr>
          <p:cNvPr id="47" name="Pyöristetty suorakulmio 46">
            <a:extLst>
              <a:ext uri="{FF2B5EF4-FFF2-40B4-BE49-F238E27FC236}">
                <a16:creationId xmlns:a16="http://schemas.microsoft.com/office/drawing/2014/main" id="{0C0343B8-0913-4E41-BE01-DCC20B8123EB}"/>
              </a:ext>
            </a:extLst>
          </p:cNvPr>
          <p:cNvSpPr/>
          <p:nvPr/>
        </p:nvSpPr>
        <p:spPr>
          <a:xfrm>
            <a:off x="7983284" y="1235440"/>
            <a:ext cx="1855749" cy="1377314"/>
          </a:xfrm>
          <a:prstGeom prst="roundRect">
            <a:avLst>
              <a:gd name="adj" fmla="val 8294"/>
            </a:avLst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8" name="Tekstiruutu 47">
            <a:extLst>
              <a:ext uri="{FF2B5EF4-FFF2-40B4-BE49-F238E27FC236}">
                <a16:creationId xmlns:a16="http://schemas.microsoft.com/office/drawing/2014/main" id="{5E29902B-8E40-7643-B4B6-203AC12E3E02}"/>
              </a:ext>
            </a:extLst>
          </p:cNvPr>
          <p:cNvSpPr txBox="1"/>
          <p:nvPr/>
        </p:nvSpPr>
        <p:spPr>
          <a:xfrm>
            <a:off x="8032522" y="1332912"/>
            <a:ext cx="165295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b="1">
                <a:latin typeface="Pepi" panose="02000503000000020004" pitchFamily="2" charset="77"/>
              </a:rPr>
              <a:t>U22 Suomi-sarjan</a:t>
            </a:r>
          </a:p>
          <a:p>
            <a:r>
              <a:rPr lang="fi-FI" sz="1000" b="1">
                <a:latin typeface="Pepi" panose="02000503000000020004" pitchFamily="2" charset="77"/>
              </a:rPr>
              <a:t>mitalipelit</a:t>
            </a:r>
            <a:endParaRPr lang="fi-FI" sz="1000">
              <a:latin typeface="Pepi" panose="02000503000000020004" pitchFamily="2" charset="77"/>
            </a:endParaRPr>
          </a:p>
          <a:p>
            <a:br>
              <a:rPr lang="fi-FI" sz="600">
                <a:latin typeface="Pepi" panose="02000503000000020004" pitchFamily="2" charset="77"/>
              </a:rPr>
            </a:br>
            <a:r>
              <a:rPr lang="fi-FI" sz="1000">
                <a:latin typeface="Pepi" panose="02000503000000020004" pitchFamily="2" charset="77"/>
              </a:rPr>
              <a:t>1.4.2023</a:t>
            </a:r>
            <a:endParaRPr lang="fi-FI" sz="1000"/>
          </a:p>
        </p:txBody>
      </p:sp>
      <p:sp>
        <p:nvSpPr>
          <p:cNvPr id="49" name="Tekstiruutu 48">
            <a:extLst>
              <a:ext uri="{FF2B5EF4-FFF2-40B4-BE49-F238E27FC236}">
                <a16:creationId xmlns:a16="http://schemas.microsoft.com/office/drawing/2014/main" id="{CCD8EEA3-00BD-5C48-9D59-2832CA9EE9EA}"/>
              </a:ext>
            </a:extLst>
          </p:cNvPr>
          <p:cNvSpPr txBox="1"/>
          <p:nvPr/>
        </p:nvSpPr>
        <p:spPr>
          <a:xfrm>
            <a:off x="7435375" y="1717633"/>
            <a:ext cx="45259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>
                <a:latin typeface="Pepi" panose="02000503000000020004" pitchFamily="2" charset="77"/>
              </a:rPr>
              <a:t>4 j.</a:t>
            </a:r>
          </a:p>
          <a:p>
            <a:endParaRPr lang="fi-FI"/>
          </a:p>
        </p:txBody>
      </p:sp>
      <p:cxnSp>
        <p:nvCxnSpPr>
          <p:cNvPr id="23" name="Suora nuoliyhdysviiva 22">
            <a:extLst>
              <a:ext uri="{FF2B5EF4-FFF2-40B4-BE49-F238E27FC236}">
                <a16:creationId xmlns:a16="http://schemas.microsoft.com/office/drawing/2014/main" id="{058779D1-FBE3-4A52-A9FE-9AE5605D7B89}"/>
              </a:ext>
            </a:extLst>
          </p:cNvPr>
          <p:cNvCxnSpPr>
            <a:cxnSpLocks/>
          </p:cNvCxnSpPr>
          <p:nvPr/>
        </p:nvCxnSpPr>
        <p:spPr>
          <a:xfrm>
            <a:off x="2622536" y="3344222"/>
            <a:ext cx="2724164" cy="0"/>
          </a:xfrm>
          <a:prstGeom prst="straightConnector1">
            <a:avLst/>
          </a:prstGeom>
          <a:ln w="25400">
            <a:solidFill>
              <a:srgbClr val="002E6D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Pyöristetty suorakulmio 46">
            <a:extLst>
              <a:ext uri="{FF2B5EF4-FFF2-40B4-BE49-F238E27FC236}">
                <a16:creationId xmlns:a16="http://schemas.microsoft.com/office/drawing/2014/main" id="{0D53F9FF-5EAB-4F7E-9DFA-ADBF7947BBCF}"/>
              </a:ext>
            </a:extLst>
          </p:cNvPr>
          <p:cNvSpPr/>
          <p:nvPr/>
        </p:nvSpPr>
        <p:spPr>
          <a:xfrm>
            <a:off x="7994852" y="2793961"/>
            <a:ext cx="1855749" cy="1306769"/>
          </a:xfrm>
          <a:prstGeom prst="roundRect">
            <a:avLst>
              <a:gd name="adj" fmla="val 8294"/>
            </a:avLst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9" name="Tekstiruutu 18">
            <a:extLst>
              <a:ext uri="{FF2B5EF4-FFF2-40B4-BE49-F238E27FC236}">
                <a16:creationId xmlns:a16="http://schemas.microsoft.com/office/drawing/2014/main" id="{EDDC8AC0-8EAD-4C7F-ACB9-0E3C83C935E1}"/>
              </a:ext>
            </a:extLst>
          </p:cNvPr>
          <p:cNvSpPr txBox="1"/>
          <p:nvPr/>
        </p:nvSpPr>
        <p:spPr>
          <a:xfrm>
            <a:off x="8069277" y="2871795"/>
            <a:ext cx="165295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b="1">
                <a:latin typeface="Pepi" panose="02000503000000020004" pitchFamily="2" charset="77"/>
              </a:rPr>
              <a:t>U22 II-divisioonan</a:t>
            </a:r>
          </a:p>
          <a:p>
            <a:r>
              <a:rPr lang="fi-FI" sz="1000" b="1">
                <a:latin typeface="Pepi" panose="02000503000000020004" pitchFamily="2" charset="77"/>
              </a:rPr>
              <a:t>mitalipelit</a:t>
            </a:r>
            <a:endParaRPr lang="fi-FI" sz="1000">
              <a:latin typeface="Pepi" panose="02000503000000020004" pitchFamily="2" charset="77"/>
            </a:endParaRPr>
          </a:p>
          <a:p>
            <a:br>
              <a:rPr lang="fi-FI" sz="600">
                <a:latin typeface="Pepi" panose="02000503000000020004" pitchFamily="2" charset="77"/>
              </a:rPr>
            </a:br>
            <a:r>
              <a:rPr lang="fi-FI" sz="1000">
                <a:latin typeface="Pepi" panose="02000503000000020004" pitchFamily="2" charset="77"/>
              </a:rPr>
              <a:t>1.4.2023</a:t>
            </a:r>
            <a:endParaRPr lang="fi-FI" sz="1000"/>
          </a:p>
        </p:txBody>
      </p:sp>
      <p:sp>
        <p:nvSpPr>
          <p:cNvPr id="21" name="Tekstiruutu 20">
            <a:extLst>
              <a:ext uri="{FF2B5EF4-FFF2-40B4-BE49-F238E27FC236}">
                <a16:creationId xmlns:a16="http://schemas.microsoft.com/office/drawing/2014/main" id="{20E3D14D-45FB-457E-99C6-E6CDC2AADF67}"/>
              </a:ext>
            </a:extLst>
          </p:cNvPr>
          <p:cNvSpPr txBox="1"/>
          <p:nvPr/>
        </p:nvSpPr>
        <p:spPr>
          <a:xfrm>
            <a:off x="7448684" y="3095437"/>
            <a:ext cx="45259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>
                <a:latin typeface="Pepi" panose="02000503000000020004" pitchFamily="2" charset="77"/>
              </a:rPr>
              <a:t>4 j.</a:t>
            </a:r>
          </a:p>
          <a:p>
            <a:endParaRPr lang="fi-FI"/>
          </a:p>
        </p:txBody>
      </p:sp>
      <p:cxnSp>
        <p:nvCxnSpPr>
          <p:cNvPr id="22" name="Suora nuoliyhdysviiva 21">
            <a:extLst>
              <a:ext uri="{FF2B5EF4-FFF2-40B4-BE49-F238E27FC236}">
                <a16:creationId xmlns:a16="http://schemas.microsoft.com/office/drawing/2014/main" id="{75BCEB79-76C7-46BF-A5C6-34FCFD0A4EDC}"/>
              </a:ext>
            </a:extLst>
          </p:cNvPr>
          <p:cNvCxnSpPr/>
          <p:nvPr/>
        </p:nvCxnSpPr>
        <p:spPr>
          <a:xfrm>
            <a:off x="7507103" y="3020423"/>
            <a:ext cx="335756" cy="0"/>
          </a:xfrm>
          <a:prstGeom prst="straightConnector1">
            <a:avLst/>
          </a:prstGeom>
          <a:ln w="25400">
            <a:solidFill>
              <a:srgbClr val="002E6D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133927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-te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te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uorten sarjat" id="{FD310F70-5248-DD49-BE3E-869CDD6F22AA}" vid="{0AB29562-C6D5-EB4F-8124-2AA5D6C763E5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BE1C9763349CA44D87DD4C9C9DB9684F" ma:contentTypeVersion="11" ma:contentTypeDescription="Luo uusi asiakirja." ma:contentTypeScope="" ma:versionID="22c830cf4388959ae94e51ef713796cf">
  <xsd:schema xmlns:xsd="http://www.w3.org/2001/XMLSchema" xmlns:xs="http://www.w3.org/2001/XMLSchema" xmlns:p="http://schemas.microsoft.com/office/2006/metadata/properties" xmlns:ns2="0a1443aa-84b7-4cfa-8d36-3ba2f09dc139" xmlns:ns3="4df9b4e2-336c-47f5-b3dc-24ed7f42a436" targetNamespace="http://schemas.microsoft.com/office/2006/metadata/properties" ma:root="true" ma:fieldsID="7fb2aaa84cc531d92b050e2e42fe797d" ns2:_="" ns3:_="">
    <xsd:import namespace="0a1443aa-84b7-4cfa-8d36-3ba2f09dc139"/>
    <xsd:import namespace="4df9b4e2-336c-47f5-b3dc-24ed7f42a43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a1443aa-84b7-4cfa-8d36-3ba2f09dc13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16" nillable="true" ma:taxonomy="true" ma:internalName="lcf76f155ced4ddcb4097134ff3c332f" ma:taxonomyFieldName="MediaServiceImageTags" ma:displayName="Kuvien tunnisteet" ma:readOnly="false" ma:fieldId="{5cf76f15-5ced-4ddc-b409-7134ff3c332f}" ma:taxonomyMulti="true" ma:sspId="c8beba37-f57c-4d67-9133-35c9c0ab844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df9b4e2-336c-47f5-b3dc-24ed7f42a436" elementFormDefault="qualified">
    <xsd:import namespace="http://schemas.microsoft.com/office/2006/documentManagement/types"/>
    <xsd:import namespace="http://schemas.microsoft.com/office/infopath/2007/PartnerControls"/>
    <xsd:element name="TaxCatchAll" ma:index="17" nillable="true" ma:displayName="Taxonomy Catch All Column" ma:hidden="true" ma:list="{d22d7118-4011-4bd3-b34a-0fb29fbf37e6}" ma:internalName="TaxCatchAll" ma:showField="CatchAllData" ma:web="4df9b4e2-336c-47f5-b3dc-24ed7f42a43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a1443aa-84b7-4cfa-8d36-3ba2f09dc139">
      <Terms xmlns="http://schemas.microsoft.com/office/infopath/2007/PartnerControls"/>
    </lcf76f155ced4ddcb4097134ff3c332f>
    <TaxCatchAll xmlns="4df9b4e2-336c-47f5-b3dc-24ed7f42a436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32A7940-9BC4-4014-BA09-DEE6EE6591B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a1443aa-84b7-4cfa-8d36-3ba2f09dc139"/>
    <ds:schemaRef ds:uri="4df9b4e2-336c-47f5-b3dc-24ed7f42a43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6EF773A7-7968-47B4-A5F4-9DBBFB6BFB8F}">
  <ds:schemaRefs>
    <ds:schemaRef ds:uri="http://purl.org/dc/dcmitype/"/>
    <ds:schemaRef ds:uri="http://schemas.openxmlformats.org/package/2006/metadata/core-properties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purl.org/dc/elements/1.1/"/>
    <ds:schemaRef ds:uri="http://purl.org/dc/terms/"/>
    <ds:schemaRef ds:uri="0a1443aa-84b7-4cfa-8d36-3ba2f09dc139"/>
    <ds:schemaRef ds:uri="4df9b4e2-336c-47f5-b3dc-24ed7f42a436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A5DB42E8-5CBB-4A42-816C-6FE3EBA5EF1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Nuorten sarjat</Template>
  <TotalTime>83</TotalTime>
  <Words>1359</Words>
  <Application>Microsoft Office PowerPoint</Application>
  <PresentationFormat>Mukautettu</PresentationFormat>
  <Paragraphs>400</Paragraphs>
  <Slides>8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8</vt:i4>
      </vt:variant>
    </vt:vector>
  </HeadingPairs>
  <TitlesOfParts>
    <vt:vector size="13" baseType="lpstr">
      <vt:lpstr>Arial</vt:lpstr>
      <vt:lpstr>Calibri</vt:lpstr>
      <vt:lpstr>Helvetica</vt:lpstr>
      <vt:lpstr>Pepi</vt:lpstr>
      <vt:lpstr>Office-teema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Malmberg Henna</dc:creator>
  <cp:lastModifiedBy>Antila Pirkka</cp:lastModifiedBy>
  <cp:revision>3</cp:revision>
  <dcterms:created xsi:type="dcterms:W3CDTF">2020-02-02T11:32:32Z</dcterms:created>
  <dcterms:modified xsi:type="dcterms:W3CDTF">2022-03-25T10:45:18Z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0x010100BE1C9763349CA44D87DD4C9C9DB9684F</vt:lpwstr>
  </property>
  <property fmtid="{D5CDD505-2E9C-101B-9397-08002B2CF9AE}" pid="3" name="MediaServiceImageTags">
    <vt:lpwstr/>
  </property>
</Properties>
</file>