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63" r:id="rId3"/>
    <p:sldId id="361" r:id="rId4"/>
    <p:sldId id="362" r:id="rId5"/>
  </p:sldIdLst>
  <p:sldSz cx="12192000" cy="6858000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E"/>
    <a:srgbClr val="00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ila Pirkka" userId="a4e2429e-b0c3-4a27-86ce-58e46beb2399" providerId="ADAL" clId="{C4B058D1-B057-40AE-8F57-D3C363BF5E2B}"/>
    <pc:docChg chg="modSld">
      <pc:chgData name="Antila Pirkka" userId="a4e2429e-b0c3-4a27-86ce-58e46beb2399" providerId="ADAL" clId="{C4B058D1-B057-40AE-8F57-D3C363BF5E2B}" dt="2023-08-25T09:30:39.171" v="9" actId="20577"/>
      <pc:docMkLst>
        <pc:docMk/>
      </pc:docMkLst>
      <pc:sldChg chg="modSp mod">
        <pc:chgData name="Antila Pirkka" userId="a4e2429e-b0c3-4a27-86ce-58e46beb2399" providerId="ADAL" clId="{C4B058D1-B057-40AE-8F57-D3C363BF5E2B}" dt="2023-08-25T09:30:39.171" v="9" actId="20577"/>
        <pc:sldMkLst>
          <pc:docMk/>
          <pc:sldMk cId="3390470525" sldId="362"/>
        </pc:sldMkLst>
        <pc:spChg chg="mod">
          <ac:chgData name="Antila Pirkka" userId="a4e2429e-b0c3-4a27-86ce-58e46beb2399" providerId="ADAL" clId="{C4B058D1-B057-40AE-8F57-D3C363BF5E2B}" dt="2023-08-25T09:30:39.171" v="9" actId="20577"/>
          <ac:spMkLst>
            <pc:docMk/>
            <pc:sldMk cId="3390470525" sldId="362"/>
            <ac:spMk id="3" creationId="{07DC7C10-1A29-4445-A3F0-4C31BEE1A6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BE1B625-84C5-4C18-9ADA-521D3157B06E}" type="datetimeFigureOut">
              <a:rPr lang="fi-FI" smtClean="0"/>
              <a:t>25.8.2023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25.8.2023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25.8.2023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25.8.2023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25.8.2023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25.8.2023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25.8.2023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FA4995A-5D16-48CF-8BE6-AD5DC81A5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27612"/>
            <a:ext cx="9144000" cy="941033"/>
          </a:xfrm>
        </p:spPr>
        <p:txBody>
          <a:bodyPr/>
          <a:lstStyle/>
          <a:p>
            <a:r>
              <a:rPr lang="fi-FI" sz="2800" dirty="0"/>
              <a:t>TOIMINTAOHJE TUOMAREILLE JA JOUKKUEILLE, MIKÄLI EPÄASIALLISTA TAI SYRJIVÄÄ KÄYTÖSTÄ ESIINTYY OTTELUSSA</a:t>
            </a:r>
          </a:p>
        </p:txBody>
      </p:sp>
    </p:spTree>
    <p:extLst>
      <p:ext uri="{BB962C8B-B14F-4D97-AF65-F5344CB8AC3E}">
        <p14:creationId xmlns:p14="http://schemas.microsoft.com/office/powerpoint/2010/main" val="28267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EPÄASIALLINEN TAI SYRJIVÄ käytös ottelutapahtumissa - OHJEET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31" y="1651246"/>
            <a:ext cx="10668000" cy="4520953"/>
          </a:xfrm>
        </p:spPr>
        <p:txBody>
          <a:bodyPr/>
          <a:lstStyle/>
          <a:p>
            <a:pPr marL="447675" lvl="2" indent="0">
              <a:buNone/>
            </a:pPr>
            <a:r>
              <a:rPr lang="fi-FI" dirty="0">
                <a:solidFill>
                  <a:srgbClr val="00326B"/>
                </a:solidFill>
              </a:rPr>
              <a:t>Mitä on epäasiallinen tai syrjivä käytös?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Kaikki ulkonäköön, kansallisuuteen tai etniseen taustaan liittyvät kommentit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Sukupuoleen tai seksuaaliseen suuntautumiseen liittyvät kommentit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Kaikki epäasiallinen käytös niin kentällä, kentän ulkopuolella kuin katsomossa. Esim. henkilökohtaisuuksiin menevä loukkaava nimittely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Kohdistuu tuomareihin, pelaajiin tai toimihenkilöihin</a:t>
            </a:r>
          </a:p>
          <a:p>
            <a:pPr lvl="2"/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dirty="0">
                <a:solidFill>
                  <a:srgbClr val="00326B"/>
                </a:solidFill>
              </a:rPr>
              <a:t>Seuraava ohjeistus on tehty ottelutapahtumiin, jotta tuomareilla, toimitsijoilla ja joukkueilla on keinot puuttua epäasialliseen käytökseen siten, että samalla varmistamaan otteluiden pelaaminen kilpailusääntöjen mukaisesti 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Näitä ohjeita noudattaen ei otteluita keskeytetä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Joukkueella ei ole oikeutta vaatia rangaistuksia tai ottelun keskeytystä</a:t>
            </a:r>
          </a:p>
        </p:txBody>
      </p:sp>
    </p:spTree>
    <p:extLst>
      <p:ext uri="{BB962C8B-B14F-4D97-AF65-F5344CB8AC3E}">
        <p14:creationId xmlns:p14="http://schemas.microsoft.com/office/powerpoint/2010/main" val="313586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YLEISÖ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82" y="1236665"/>
            <a:ext cx="10668000" cy="5183606"/>
          </a:xfrm>
        </p:spPr>
        <p:txBody>
          <a:bodyPr/>
          <a:lstStyle/>
          <a:p>
            <a:pPr marL="447675" lvl="2" indent="0">
              <a:buFont typeface="Arial" panose="020B0604020202020204" pitchFamily="34" charset="0"/>
              <a:buNone/>
            </a:pPr>
            <a:r>
              <a:rPr lang="fi-FI" sz="1400" dirty="0">
                <a:solidFill>
                  <a:srgbClr val="00326B"/>
                </a:solidFill>
              </a:rPr>
              <a:t>Mikäli yleisön joukosta kuuluu epäasiallisia tai syrjiviä kommentteja kohdistuen pelaajiin, tuomareihin tai joukkueiden toimihenkilöihin, toimitaan seuraavasti:</a:t>
            </a:r>
          </a:p>
          <a:p>
            <a:pPr marL="447675" lvl="2" indent="0">
              <a:buNone/>
            </a:pPr>
            <a:r>
              <a:rPr lang="fi-FI" sz="1400" u="sng" dirty="0">
                <a:solidFill>
                  <a:srgbClr val="00326B"/>
                </a:solidFill>
              </a:rPr>
              <a:t>Mikäli tuomaristo on kuullut ko., kommentit</a:t>
            </a:r>
            <a:r>
              <a:rPr lang="fi-FI" sz="1400" dirty="0">
                <a:solidFill>
                  <a:srgbClr val="00326B"/>
                </a:solidFill>
              </a:rPr>
              <a:t>: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Tuomaristo ilmoittaa seuraavalla pelikatkolla kummankin joukkueen joukkueenjohdolle, että katsomosta on kuulunut epäasiallisia tai syrjiviä kommentteja.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Kotijoukkuetta pyydetään identifioimaan ja poistamaan ko. kommentoija katsomosta. Tuomaristo kertoo toimitsijoille, että seuraava kuulutus on kuulutettava: ”</a:t>
            </a:r>
            <a:r>
              <a:rPr lang="fi-FI" sz="1400" i="1" dirty="0">
                <a:solidFill>
                  <a:srgbClr val="00326B"/>
                </a:solidFill>
              </a:rPr>
              <a:t>Arvoisa yleisö, yleisön joukosta on kuulunut epäasiallisia tai syrjiviä kommentteja. Asianosainen henkilö tullaan poistamaan katsomosta. Mikäli asiaton käytös jatkuu, voidaan katsomo tyhjentää.” </a:t>
            </a:r>
            <a:r>
              <a:rPr lang="fi-FI" sz="1400" dirty="0">
                <a:solidFill>
                  <a:srgbClr val="00326B"/>
                </a:solidFill>
              </a:rPr>
              <a:t>Kun katsoja on poistettu, peli jatkuu.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Mikäli katsojaa ei saada tunnistettua, ilmoittaa tuomari, että asiasta tehdään raportti liittoon. Peli jatkuu tämän jälkeen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Jos sama toistuu, ilmoitetaan kotijoukkueelle ja kuuluttajalle, että katsomo on tyhjennettävä ja peli jatkuu vasta sen jälkeen. Kuulutusohje: </a:t>
            </a:r>
            <a:r>
              <a:rPr lang="fi-FI" sz="1400" i="1" dirty="0">
                <a:solidFill>
                  <a:srgbClr val="00326B"/>
                </a:solidFill>
              </a:rPr>
              <a:t>”Arvoisa yleisö, epäasiallinen tai syrjivä käytös katsomossa on jatkunut. Tästä syystä katsomo tyhjennetään, ottelu jatkuu vasta tyhjentämisen jälkeen.”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Jos kotijoukkue ei saa katsomoa tyhjennettyä, tuomaristo keskeyttää pelin ja antaa kotijoukkueelle 2 minuuttia aikaa tyhjentää katsomo. Jos katsomo ei tyhjene, peli keskeytetään ja asiasta tehdään raportti koskien kotijoukkueen hoitamatonta velvoitetta.</a:t>
            </a:r>
            <a:br>
              <a:rPr lang="fi-FI" sz="1400" dirty="0">
                <a:solidFill>
                  <a:srgbClr val="00326B"/>
                </a:solidFill>
              </a:rPr>
            </a:br>
            <a:endParaRPr lang="fi-FI" sz="1400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sz="1400" u="sng" dirty="0">
                <a:solidFill>
                  <a:srgbClr val="00326B"/>
                </a:solidFill>
              </a:rPr>
              <a:t>Mikäli tuomaristo ei ole kuullut, mutta jommankumman joukkueen johto on kuullut</a:t>
            </a:r>
            <a:r>
              <a:rPr lang="fi-FI" sz="1400" dirty="0">
                <a:solidFill>
                  <a:srgbClr val="00326B"/>
                </a:solidFill>
              </a:rPr>
              <a:t>:</a:t>
            </a:r>
          </a:p>
          <a:p>
            <a:pPr lvl="2"/>
            <a:r>
              <a:rPr lang="fi-FI" sz="1400" dirty="0">
                <a:solidFill>
                  <a:srgbClr val="00326B"/>
                </a:solidFill>
              </a:rPr>
              <a:t>Joukkue ilmoittaa seuraavalla pelikatkolla asiasta tuomaristolle. Tuomaristo kirjaa ylös kuka informoi ja mitä kuuli. Tämän jälkeen tuomaristo informoi myös vastustajaa ja muuten toimitaan yllä mainittujen ohjeiden mukaisessa järjestyksessä.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lvl="2"/>
            <a:endParaRPr lang="fi-FI" dirty="0">
              <a:solidFill>
                <a:srgbClr val="003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5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807440"/>
          </a:xfrm>
        </p:spPr>
        <p:txBody>
          <a:bodyPr/>
          <a:lstStyle/>
          <a:p>
            <a:r>
              <a:rPr lang="fi-FI" dirty="0"/>
              <a:t>PELAAJAT JA </a:t>
            </a:r>
            <a:r>
              <a:rPr lang="fi-FI" dirty="0" err="1"/>
              <a:t>ToIMIHENKILöT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43" y="1278072"/>
            <a:ext cx="10668000" cy="4894128"/>
          </a:xfrm>
        </p:spPr>
        <p:txBody>
          <a:bodyPr/>
          <a:lstStyle/>
          <a:p>
            <a:pPr marL="447675" lvl="2" indent="0">
              <a:buFont typeface="Arial" panose="020B0604020202020204" pitchFamily="34" charset="0"/>
              <a:buNone/>
            </a:pPr>
            <a:r>
              <a:rPr lang="fi-FI" dirty="0">
                <a:solidFill>
                  <a:srgbClr val="00326B"/>
                </a:solidFill>
              </a:rPr>
              <a:t>Mikäli pelaajistosta tai joukkueen toimihenkilöistä kuuluu epäasiallisia tai syrjiviä kommentteja kohdistuen pelaajiin, tuomareihin tai joukkueiden toimihenkilöihin, toimitaan seuraavasti: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on kuullut ko. kommentit ja tunnistanut kommentoijan: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Tuomitaan kommentoijalle sääntökirjan mukaisesti 5 + 20 </a:t>
            </a:r>
            <a:r>
              <a:rPr lang="fi-FI" dirty="0" err="1">
                <a:solidFill>
                  <a:srgbClr val="00326B"/>
                </a:solidFill>
              </a:rPr>
              <a:t>PELIrangaistus</a:t>
            </a:r>
            <a:r>
              <a:rPr lang="fi-FI" dirty="0">
                <a:solidFill>
                  <a:srgbClr val="00326B"/>
                </a:solidFill>
              </a:rPr>
              <a:t> ja asia raportoidaan ottelun jälkeen liittoon.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Tuomaristo ilmoittaa samalla pelikatkolla joukkueiden joukkueenjohdolle, että pelaaja/toimihenkilö on lausunut epäasiallisia tai syrjiviä kommentteja ja häntä on </a:t>
            </a:r>
            <a:r>
              <a:rPr lang="fi-FI">
                <a:solidFill>
                  <a:srgbClr val="00326B"/>
                </a:solidFill>
              </a:rPr>
              <a:t>rangaistu pelirangaistuksella</a:t>
            </a:r>
            <a:r>
              <a:rPr lang="fi-FI" dirty="0">
                <a:solidFill>
                  <a:srgbClr val="00326B"/>
                </a:solidFill>
              </a:rPr>
              <a:t>. Peli jatkuu tämän jälkeen.</a:t>
            </a:r>
            <a:br>
              <a:rPr lang="fi-FI" dirty="0">
                <a:solidFill>
                  <a:srgbClr val="00326B"/>
                </a:solidFill>
              </a:rPr>
            </a:b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on kuullut ko. kommentit mutta ei ole tunnistanut tekijää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Ko. joukkueelle, josta kommentointi kuului, tuomitaan joukkuerangaistus. Ilmoitetaan kummankin joukkueen joukkueenjohdolle, että epäasiallista tai syrjivää käytöstä on todettu ja se tullaan raportoimaan liittoon ottelun jälkeen.</a:t>
            </a:r>
          </a:p>
          <a:p>
            <a:pPr lvl="2"/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r>
              <a:rPr lang="fi-FI" u="sng" dirty="0">
                <a:solidFill>
                  <a:srgbClr val="00326B"/>
                </a:solidFill>
              </a:rPr>
              <a:t>Mikäli tuomaristo ei ole kuullut ko. kommentteja, mutta joukkue/pelaaja sellaisesta ilmoittaa: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Ilmoitetaan kummankin joukkueen joukkueenjohdolle, että epäasiallista tai syrjivää käytöstä on informoitu tapahtuneen ja se tullaan raportoimaan liittoon ottelun jälkeen.</a:t>
            </a:r>
          </a:p>
          <a:p>
            <a:pPr lvl="2"/>
            <a:r>
              <a:rPr lang="fi-FI" dirty="0">
                <a:solidFill>
                  <a:srgbClr val="00326B"/>
                </a:solidFill>
              </a:rPr>
              <a:t>Mikäli joukkueiden toimesta ilmoitetaan toisen kerran vastaavasta käytöksestä, ilmoitetaan kummallekin joukkueelle, että mahdolliset toistuvat vastaavat käytökset ilmoitetaan ottelun jälkeen.</a:t>
            </a: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marL="447675" lvl="2" indent="0">
              <a:buNone/>
            </a:pPr>
            <a:endParaRPr lang="fi-FI" dirty="0">
              <a:solidFill>
                <a:srgbClr val="00326B"/>
              </a:solidFill>
            </a:endParaRPr>
          </a:p>
          <a:p>
            <a:pPr lvl="2"/>
            <a:endParaRPr lang="fi-FI" dirty="0">
              <a:solidFill>
                <a:srgbClr val="003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70525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2839</TotalTime>
  <Words>531</Words>
  <Application>Microsoft Office PowerPoint</Application>
  <PresentationFormat>Laajakuva</PresentationFormat>
  <Paragraphs>34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Jaakiekkoliitto</vt:lpstr>
      <vt:lpstr>TOIMINTAOHJE TUOMAREILLE JA JOUKKUEILLE, MIKÄLI EPÄASIALLISTA TAI SYRJIVÄÄ KÄYTÖSTÄ ESIINTYY OTTELUSSA</vt:lpstr>
      <vt:lpstr>EPÄASIALLINEN TAI SYRJIVÄ käytös ottelutapahtumissa - OHJEET </vt:lpstr>
      <vt:lpstr>YLEISÖ</vt:lpstr>
      <vt:lpstr>PELAAJAT JA ToIMIHENKILöT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Malmberg Henna</dc:creator>
  <cp:lastModifiedBy>Antila Pirkka</cp:lastModifiedBy>
  <cp:revision>212</cp:revision>
  <cp:lastPrinted>2018-09-26T08:55:57Z</cp:lastPrinted>
  <dcterms:created xsi:type="dcterms:W3CDTF">2018-07-06T06:21:40Z</dcterms:created>
  <dcterms:modified xsi:type="dcterms:W3CDTF">2023-08-25T09:30:44Z</dcterms:modified>
</cp:coreProperties>
</file>