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63" r:id="rId6"/>
    <p:sldId id="257" r:id="rId7"/>
    <p:sldId id="259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368" userDrawn="1">
          <p15:clr>
            <a:srgbClr val="A4A3A4"/>
          </p15:clr>
        </p15:guide>
        <p15:guide id="3" orient="horz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1500" y="90"/>
      </p:cViewPr>
      <p:guideLst>
        <p:guide pos="3368"/>
        <p:guide orient="horz"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ila Pirkka" userId="a4e2429e-b0c3-4a27-86ce-58e46beb2399" providerId="ADAL" clId="{4685234D-3E4B-4A75-8450-7E499D6A999E}"/>
    <pc:docChg chg="custSel modSld">
      <pc:chgData name="Antila Pirkka" userId="a4e2429e-b0c3-4a27-86ce-58e46beb2399" providerId="ADAL" clId="{4685234D-3E4B-4A75-8450-7E499D6A999E}" dt="2023-02-16T06:34:25.746" v="18" actId="478"/>
      <pc:docMkLst>
        <pc:docMk/>
      </pc:docMkLst>
      <pc:sldChg chg="delSp modSp mod">
        <pc:chgData name="Antila Pirkka" userId="a4e2429e-b0c3-4a27-86ce-58e46beb2399" providerId="ADAL" clId="{4685234D-3E4B-4A75-8450-7E499D6A999E}" dt="2023-02-16T06:34:25.746" v="18" actId="478"/>
        <pc:sldMkLst>
          <pc:docMk/>
          <pc:sldMk cId="665422278" sldId="256"/>
        </pc:sldMkLst>
        <pc:spChg chg="del mod">
          <ac:chgData name="Antila Pirkka" userId="a4e2429e-b0c3-4a27-86ce-58e46beb2399" providerId="ADAL" clId="{4685234D-3E4B-4A75-8450-7E499D6A999E}" dt="2023-02-16T06:33:44.268" v="3"/>
          <ac:spMkLst>
            <pc:docMk/>
            <pc:sldMk cId="665422278" sldId="256"/>
            <ac:spMk id="17" creationId="{B06AB7CA-940D-0F40-84E3-B06C07FC7ACF}"/>
          </ac:spMkLst>
        </pc:spChg>
        <pc:spChg chg="del">
          <ac:chgData name="Antila Pirkka" userId="a4e2429e-b0c3-4a27-86ce-58e46beb2399" providerId="ADAL" clId="{4685234D-3E4B-4A75-8450-7E499D6A999E}" dt="2023-02-16T06:34:03.163" v="9" actId="478"/>
          <ac:spMkLst>
            <pc:docMk/>
            <pc:sldMk cId="665422278" sldId="256"/>
            <ac:spMk id="56" creationId="{571FE998-1485-414E-A4E6-B8B6EC69C219}"/>
          </ac:spMkLst>
        </pc:spChg>
        <pc:spChg chg="del">
          <ac:chgData name="Antila Pirkka" userId="a4e2429e-b0c3-4a27-86ce-58e46beb2399" providerId="ADAL" clId="{4685234D-3E4B-4A75-8450-7E499D6A999E}" dt="2023-02-16T06:34:00.624" v="8" actId="478"/>
          <ac:spMkLst>
            <pc:docMk/>
            <pc:sldMk cId="665422278" sldId="256"/>
            <ac:spMk id="57" creationId="{BB377BC9-9EC7-0243-8DC8-02259B0F76A0}"/>
          </ac:spMkLst>
        </pc:spChg>
        <pc:spChg chg="del">
          <ac:chgData name="Antila Pirkka" userId="a4e2429e-b0c3-4a27-86ce-58e46beb2399" providerId="ADAL" clId="{4685234D-3E4B-4A75-8450-7E499D6A999E}" dt="2023-02-16T06:33:44.268" v="1" actId="478"/>
          <ac:spMkLst>
            <pc:docMk/>
            <pc:sldMk cId="665422278" sldId="256"/>
            <ac:spMk id="58" creationId="{9062D0D4-3CF4-3841-8ED0-9D4114B594B7}"/>
          </ac:spMkLst>
        </pc:spChg>
        <pc:spChg chg="del mod">
          <ac:chgData name="Antila Pirkka" userId="a4e2429e-b0c3-4a27-86ce-58e46beb2399" providerId="ADAL" clId="{4685234D-3E4B-4A75-8450-7E499D6A999E}" dt="2023-02-16T06:33:55.782" v="6" actId="478"/>
          <ac:spMkLst>
            <pc:docMk/>
            <pc:sldMk cId="665422278" sldId="256"/>
            <ac:spMk id="59" creationId="{D8DE94A2-E7FD-B545-B41C-D85C735EEF97}"/>
          </ac:spMkLst>
        </pc:spChg>
        <pc:spChg chg="del">
          <ac:chgData name="Antila Pirkka" userId="a4e2429e-b0c3-4a27-86ce-58e46beb2399" providerId="ADAL" clId="{4685234D-3E4B-4A75-8450-7E499D6A999E}" dt="2023-02-16T06:34:05.917" v="10" actId="478"/>
          <ac:spMkLst>
            <pc:docMk/>
            <pc:sldMk cId="665422278" sldId="256"/>
            <ac:spMk id="60" creationId="{CFC02A25-4101-1842-9506-CF29ECE17F2D}"/>
          </ac:spMkLst>
        </pc:spChg>
        <pc:spChg chg="del">
          <ac:chgData name="Antila Pirkka" userId="a4e2429e-b0c3-4a27-86ce-58e46beb2399" providerId="ADAL" clId="{4685234D-3E4B-4A75-8450-7E499D6A999E}" dt="2023-02-16T06:33:58.231" v="7" actId="478"/>
          <ac:spMkLst>
            <pc:docMk/>
            <pc:sldMk cId="665422278" sldId="256"/>
            <ac:spMk id="62" creationId="{1CA1B1F9-B6E6-D144-987C-2D42F27FBB12}"/>
          </ac:spMkLst>
        </pc:spChg>
        <pc:spChg chg="del">
          <ac:chgData name="Antila Pirkka" userId="a4e2429e-b0c3-4a27-86ce-58e46beb2399" providerId="ADAL" clId="{4685234D-3E4B-4A75-8450-7E499D6A999E}" dt="2023-02-16T06:34:09.171" v="11" actId="478"/>
          <ac:spMkLst>
            <pc:docMk/>
            <pc:sldMk cId="665422278" sldId="256"/>
            <ac:spMk id="63" creationId="{7B4DDE55-2128-9C43-ADCD-D5D0CAF99A39}"/>
          </ac:spMkLst>
        </pc:spChg>
        <pc:spChg chg="del">
          <ac:chgData name="Antila Pirkka" userId="a4e2429e-b0c3-4a27-86ce-58e46beb2399" providerId="ADAL" clId="{4685234D-3E4B-4A75-8450-7E499D6A999E}" dt="2023-02-16T06:34:15.669" v="14" actId="478"/>
          <ac:spMkLst>
            <pc:docMk/>
            <pc:sldMk cId="665422278" sldId="256"/>
            <ac:spMk id="64" creationId="{8D911555-453A-BF40-872E-CF1CA15DC025}"/>
          </ac:spMkLst>
        </pc:spChg>
        <pc:spChg chg="del">
          <ac:chgData name="Antila Pirkka" userId="a4e2429e-b0c3-4a27-86ce-58e46beb2399" providerId="ADAL" clId="{4685234D-3E4B-4A75-8450-7E499D6A999E}" dt="2023-02-16T06:34:13.544" v="13" actId="478"/>
          <ac:spMkLst>
            <pc:docMk/>
            <pc:sldMk cId="665422278" sldId="256"/>
            <ac:spMk id="65" creationId="{1AF4F7F9-64E8-414C-921F-3F3FBEE8FA5E}"/>
          </ac:spMkLst>
        </pc:spChg>
        <pc:spChg chg="del">
          <ac:chgData name="Antila Pirkka" userId="a4e2429e-b0c3-4a27-86ce-58e46beb2399" providerId="ADAL" clId="{4685234D-3E4B-4A75-8450-7E499D6A999E}" dt="2023-02-16T06:34:11.327" v="12" actId="478"/>
          <ac:spMkLst>
            <pc:docMk/>
            <pc:sldMk cId="665422278" sldId="256"/>
            <ac:spMk id="66" creationId="{75D2A265-3CE7-7A4F-83E9-A1DC6DAF50CA}"/>
          </ac:spMkLst>
        </pc:spChg>
        <pc:spChg chg="del">
          <ac:chgData name="Antila Pirkka" userId="a4e2429e-b0c3-4a27-86ce-58e46beb2399" providerId="ADAL" clId="{4685234D-3E4B-4A75-8450-7E499D6A999E}" dt="2023-02-16T06:34:18.709" v="15" actId="478"/>
          <ac:spMkLst>
            <pc:docMk/>
            <pc:sldMk cId="665422278" sldId="256"/>
            <ac:spMk id="67" creationId="{5F4343B3-ECE2-A34F-80D4-5455DBA9215C}"/>
          </ac:spMkLst>
        </pc:spChg>
        <pc:spChg chg="del">
          <ac:chgData name="Antila Pirkka" userId="a4e2429e-b0c3-4a27-86ce-58e46beb2399" providerId="ADAL" clId="{4685234D-3E4B-4A75-8450-7E499D6A999E}" dt="2023-02-16T06:34:22.784" v="17" actId="478"/>
          <ac:spMkLst>
            <pc:docMk/>
            <pc:sldMk cId="665422278" sldId="256"/>
            <ac:spMk id="68" creationId="{44A4E8EB-79C9-6A48-9FF2-F46EE139771A}"/>
          </ac:spMkLst>
        </pc:spChg>
        <pc:spChg chg="del">
          <ac:chgData name="Antila Pirkka" userId="a4e2429e-b0c3-4a27-86ce-58e46beb2399" providerId="ADAL" clId="{4685234D-3E4B-4A75-8450-7E499D6A999E}" dt="2023-02-16T06:34:20.978" v="16" actId="478"/>
          <ac:spMkLst>
            <pc:docMk/>
            <pc:sldMk cId="665422278" sldId="256"/>
            <ac:spMk id="70" creationId="{BBF328C1-3793-894A-A822-4D339AA48EB1}"/>
          </ac:spMkLst>
        </pc:spChg>
        <pc:spChg chg="del">
          <ac:chgData name="Antila Pirkka" userId="a4e2429e-b0c3-4a27-86ce-58e46beb2399" providerId="ADAL" clId="{4685234D-3E4B-4A75-8450-7E499D6A999E}" dt="2023-02-16T06:34:25.746" v="18" actId="478"/>
          <ac:spMkLst>
            <pc:docMk/>
            <pc:sldMk cId="665422278" sldId="256"/>
            <ac:spMk id="71" creationId="{91202351-A269-6C41-8043-3F184DB62E66}"/>
          </ac:spMkLst>
        </pc:spChg>
        <pc:spChg chg="mod">
          <ac:chgData name="Antila Pirkka" userId="a4e2429e-b0c3-4a27-86ce-58e46beb2399" providerId="ADAL" clId="{4685234D-3E4B-4A75-8450-7E499D6A999E}" dt="2023-02-16T06:33:50.882" v="4" actId="20577"/>
          <ac:spMkLst>
            <pc:docMk/>
            <pc:sldMk cId="665422278" sldId="256"/>
            <ac:spMk id="72" creationId="{4DADBBF6-2103-0641-8430-CA30263AD4C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2901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Kuva, joka sisältää kohteen merkki, ruoka&#10;&#10;Kuvaus luotu automaattisesti">
            <a:extLst>
              <a:ext uri="{FF2B5EF4-FFF2-40B4-BE49-F238E27FC236}">
                <a16:creationId xmlns:a16="http://schemas.microsoft.com/office/drawing/2014/main" id="{C3BAED54-1819-1344-B115-4B3BEF987D4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93134" y="284566"/>
            <a:ext cx="918686" cy="718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934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653614" y="1158607"/>
            <a:ext cx="88114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rgbClr val="002E6D"/>
                </a:solidFill>
                <a:latin typeface="Pepi" panose="02000503000000020004" pitchFamily="2" charset="77"/>
              </a:rPr>
              <a:t>U15-U20 poikien sarjat kaudella 2023-2024</a:t>
            </a:r>
          </a:p>
        </p:txBody>
      </p:sp>
      <p:sp>
        <p:nvSpPr>
          <p:cNvPr id="18" name="Pyöristetty suorakulmio 17">
            <a:extLst>
              <a:ext uri="{FF2B5EF4-FFF2-40B4-BE49-F238E27FC236}">
                <a16:creationId xmlns:a16="http://schemas.microsoft.com/office/drawing/2014/main" id="{BF560C53-50B6-DA42-89F1-143CE86537D6}"/>
              </a:ext>
            </a:extLst>
          </p:cNvPr>
          <p:cNvSpPr/>
          <p:nvPr/>
        </p:nvSpPr>
        <p:spPr>
          <a:xfrm>
            <a:off x="856210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B2A9FE71-5825-F549-A53F-E6FE8A38B439}"/>
              </a:ext>
            </a:extLst>
          </p:cNvPr>
          <p:cNvSpPr txBox="1"/>
          <p:nvPr/>
        </p:nvSpPr>
        <p:spPr>
          <a:xfrm>
            <a:off x="875753" y="2028305"/>
            <a:ext cx="9833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2008	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746774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BC53418B-387C-A242-A136-430D1B7C0850}"/>
              </a:ext>
            </a:extLst>
          </p:cNvPr>
          <p:cNvSpPr txBox="1"/>
          <p:nvPr/>
        </p:nvSpPr>
        <p:spPr>
          <a:xfrm>
            <a:off x="772872" y="2496935"/>
            <a:ext cx="1119217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U16 SM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U16 Mestis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U16 Suomi-s</a:t>
            </a:r>
          </a:p>
          <a:p>
            <a:endParaRPr lang="fi-FI" dirty="0"/>
          </a:p>
        </p:txBody>
      </p:sp>
      <p:sp>
        <p:nvSpPr>
          <p:cNvPr id="28" name="Pyöristetty suorakulmio 27">
            <a:extLst>
              <a:ext uri="{FF2B5EF4-FFF2-40B4-BE49-F238E27FC236}">
                <a16:creationId xmlns:a16="http://schemas.microsoft.com/office/drawing/2014/main" id="{EC50898F-AAA5-0447-AB71-CF444219878A}"/>
              </a:ext>
            </a:extLst>
          </p:cNvPr>
          <p:cNvSpPr/>
          <p:nvPr/>
        </p:nvSpPr>
        <p:spPr>
          <a:xfrm>
            <a:off x="2214494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9" name="Tekstiruutu 28">
            <a:extLst>
              <a:ext uri="{FF2B5EF4-FFF2-40B4-BE49-F238E27FC236}">
                <a16:creationId xmlns:a16="http://schemas.microsoft.com/office/drawing/2014/main" id="{8833263F-6860-C14D-8BE3-EAEA6CAB09C3}"/>
              </a:ext>
            </a:extLst>
          </p:cNvPr>
          <p:cNvSpPr txBox="1"/>
          <p:nvPr/>
        </p:nvSpPr>
        <p:spPr>
          <a:xfrm>
            <a:off x="2234037" y="2028305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2007</a:t>
            </a:r>
          </a:p>
        </p:txBody>
      </p:sp>
      <p:sp>
        <p:nvSpPr>
          <p:cNvPr id="30" name="Pyöristetty suorakulmio 29">
            <a:extLst>
              <a:ext uri="{FF2B5EF4-FFF2-40B4-BE49-F238E27FC236}">
                <a16:creationId xmlns:a16="http://schemas.microsoft.com/office/drawing/2014/main" id="{E1054751-09F4-F540-AF34-55FB93D9C770}"/>
              </a:ext>
            </a:extLst>
          </p:cNvPr>
          <p:cNvSpPr/>
          <p:nvPr/>
        </p:nvSpPr>
        <p:spPr>
          <a:xfrm>
            <a:off x="2105058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Tekstiruutu 30">
            <a:extLst>
              <a:ext uri="{FF2B5EF4-FFF2-40B4-BE49-F238E27FC236}">
                <a16:creationId xmlns:a16="http://schemas.microsoft.com/office/drawing/2014/main" id="{550581BB-3EF0-6D47-909E-1030EB9CD5F1}"/>
              </a:ext>
            </a:extLst>
          </p:cNvPr>
          <p:cNvSpPr txBox="1"/>
          <p:nvPr/>
        </p:nvSpPr>
        <p:spPr>
          <a:xfrm>
            <a:off x="2131156" y="2496935"/>
            <a:ext cx="1119217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SM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Mestis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Suomi-s</a:t>
            </a:r>
          </a:p>
          <a:p>
            <a:endParaRPr lang="fi-FI" dirty="0"/>
          </a:p>
        </p:txBody>
      </p:sp>
      <p:sp>
        <p:nvSpPr>
          <p:cNvPr id="32" name="Pyöristetty suorakulmio 31">
            <a:extLst>
              <a:ext uri="{FF2B5EF4-FFF2-40B4-BE49-F238E27FC236}">
                <a16:creationId xmlns:a16="http://schemas.microsoft.com/office/drawing/2014/main" id="{249BD291-3623-B443-984B-B94D884BC8DB}"/>
              </a:ext>
            </a:extLst>
          </p:cNvPr>
          <p:cNvSpPr/>
          <p:nvPr/>
        </p:nvSpPr>
        <p:spPr>
          <a:xfrm>
            <a:off x="3563899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Tekstiruutu 32">
            <a:extLst>
              <a:ext uri="{FF2B5EF4-FFF2-40B4-BE49-F238E27FC236}">
                <a16:creationId xmlns:a16="http://schemas.microsoft.com/office/drawing/2014/main" id="{52CAD0A9-6D8E-BE43-A1D6-6851234327A1}"/>
              </a:ext>
            </a:extLst>
          </p:cNvPr>
          <p:cNvSpPr txBox="1"/>
          <p:nvPr/>
        </p:nvSpPr>
        <p:spPr>
          <a:xfrm>
            <a:off x="3583442" y="2028305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2006</a:t>
            </a:r>
          </a:p>
        </p:txBody>
      </p:sp>
      <p:sp>
        <p:nvSpPr>
          <p:cNvPr id="34" name="Pyöristetty suorakulmio 33">
            <a:extLst>
              <a:ext uri="{FF2B5EF4-FFF2-40B4-BE49-F238E27FC236}">
                <a16:creationId xmlns:a16="http://schemas.microsoft.com/office/drawing/2014/main" id="{A7DAE4C9-64D6-3142-ADDC-05A8C1D066F1}"/>
              </a:ext>
            </a:extLst>
          </p:cNvPr>
          <p:cNvSpPr/>
          <p:nvPr/>
        </p:nvSpPr>
        <p:spPr>
          <a:xfrm>
            <a:off x="3454463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Tekstiruutu 34">
            <a:extLst>
              <a:ext uri="{FF2B5EF4-FFF2-40B4-BE49-F238E27FC236}">
                <a16:creationId xmlns:a16="http://schemas.microsoft.com/office/drawing/2014/main" id="{F178AFBC-B862-7E48-ADE5-2FD7E6B7006F}"/>
              </a:ext>
            </a:extLst>
          </p:cNvPr>
          <p:cNvSpPr txBox="1"/>
          <p:nvPr/>
        </p:nvSpPr>
        <p:spPr>
          <a:xfrm>
            <a:off x="3480561" y="2496935"/>
            <a:ext cx="1119217" cy="13952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SM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Mestis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Suomi-s</a:t>
            </a:r>
          </a:p>
          <a:p>
            <a:pPr>
              <a:lnSpc>
                <a:spcPts val="2000"/>
              </a:lnSpc>
            </a:pPr>
            <a:endParaRPr lang="fi-FI" sz="1400" b="1" dirty="0">
              <a:solidFill>
                <a:srgbClr val="002E6D"/>
              </a:solidFill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36" name="Pyöristetty suorakulmio 35">
            <a:extLst>
              <a:ext uri="{FF2B5EF4-FFF2-40B4-BE49-F238E27FC236}">
                <a16:creationId xmlns:a16="http://schemas.microsoft.com/office/drawing/2014/main" id="{09593D95-F223-8D41-9E54-B2E878C4DE7E}"/>
              </a:ext>
            </a:extLst>
          </p:cNvPr>
          <p:cNvSpPr/>
          <p:nvPr/>
        </p:nvSpPr>
        <p:spPr>
          <a:xfrm>
            <a:off x="4922182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8EC514DE-CB51-4A44-8CCC-A670B3F7CF26}"/>
              </a:ext>
            </a:extLst>
          </p:cNvPr>
          <p:cNvSpPr txBox="1"/>
          <p:nvPr/>
        </p:nvSpPr>
        <p:spPr>
          <a:xfrm>
            <a:off x="4941725" y="2028305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2005</a:t>
            </a:r>
          </a:p>
        </p:txBody>
      </p:sp>
      <p:sp>
        <p:nvSpPr>
          <p:cNvPr id="38" name="Pyöristetty suorakulmio 37">
            <a:extLst>
              <a:ext uri="{FF2B5EF4-FFF2-40B4-BE49-F238E27FC236}">
                <a16:creationId xmlns:a16="http://schemas.microsoft.com/office/drawing/2014/main" id="{CA303D28-5857-BF40-AEBF-C383B3ED9673}"/>
              </a:ext>
            </a:extLst>
          </p:cNvPr>
          <p:cNvSpPr/>
          <p:nvPr/>
        </p:nvSpPr>
        <p:spPr>
          <a:xfrm>
            <a:off x="4812746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" name="Tekstiruutu 38">
            <a:extLst>
              <a:ext uri="{FF2B5EF4-FFF2-40B4-BE49-F238E27FC236}">
                <a16:creationId xmlns:a16="http://schemas.microsoft.com/office/drawing/2014/main" id="{0FEA2CAB-5B49-224B-ABDB-AE7D7172B24C}"/>
              </a:ext>
            </a:extLst>
          </p:cNvPr>
          <p:cNvSpPr txBox="1"/>
          <p:nvPr/>
        </p:nvSpPr>
        <p:spPr>
          <a:xfrm>
            <a:off x="4838844" y="2496935"/>
            <a:ext cx="1119217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SM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Mestis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Suomi-s</a:t>
            </a:r>
          </a:p>
          <a:p>
            <a:endParaRPr lang="fi-FI" dirty="0"/>
          </a:p>
        </p:txBody>
      </p:sp>
      <p:sp>
        <p:nvSpPr>
          <p:cNvPr id="44" name="Pyöristetty suorakulmio 43">
            <a:extLst>
              <a:ext uri="{FF2B5EF4-FFF2-40B4-BE49-F238E27FC236}">
                <a16:creationId xmlns:a16="http://schemas.microsoft.com/office/drawing/2014/main" id="{EBE311D7-F95D-1240-A90A-80D3330E228F}"/>
              </a:ext>
            </a:extLst>
          </p:cNvPr>
          <p:cNvSpPr/>
          <p:nvPr/>
        </p:nvSpPr>
        <p:spPr>
          <a:xfrm>
            <a:off x="6271588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" name="Tekstiruutu 44">
            <a:extLst>
              <a:ext uri="{FF2B5EF4-FFF2-40B4-BE49-F238E27FC236}">
                <a16:creationId xmlns:a16="http://schemas.microsoft.com/office/drawing/2014/main" id="{6A0E5669-8EAD-F248-95F0-8FA0712E8E75}"/>
              </a:ext>
            </a:extLst>
          </p:cNvPr>
          <p:cNvSpPr txBox="1"/>
          <p:nvPr/>
        </p:nvSpPr>
        <p:spPr>
          <a:xfrm>
            <a:off x="6291131" y="2028305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2004</a:t>
            </a:r>
          </a:p>
        </p:txBody>
      </p:sp>
      <p:sp>
        <p:nvSpPr>
          <p:cNvPr id="46" name="Pyöristetty suorakulmio 45">
            <a:extLst>
              <a:ext uri="{FF2B5EF4-FFF2-40B4-BE49-F238E27FC236}">
                <a16:creationId xmlns:a16="http://schemas.microsoft.com/office/drawing/2014/main" id="{169B8CD9-49F5-0447-9C09-1E81AE2E9A91}"/>
              </a:ext>
            </a:extLst>
          </p:cNvPr>
          <p:cNvSpPr/>
          <p:nvPr/>
        </p:nvSpPr>
        <p:spPr>
          <a:xfrm>
            <a:off x="6162152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7" name="Tekstiruutu 46">
            <a:extLst>
              <a:ext uri="{FF2B5EF4-FFF2-40B4-BE49-F238E27FC236}">
                <a16:creationId xmlns:a16="http://schemas.microsoft.com/office/drawing/2014/main" id="{4422A08A-0DC0-7F4E-92A4-5DB142D92A3B}"/>
              </a:ext>
            </a:extLst>
          </p:cNvPr>
          <p:cNvSpPr txBox="1"/>
          <p:nvPr/>
        </p:nvSpPr>
        <p:spPr>
          <a:xfrm>
            <a:off x="6188250" y="2496935"/>
            <a:ext cx="1119217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SM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Mestis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Suomi-s</a:t>
            </a:r>
          </a:p>
          <a:p>
            <a:endParaRPr lang="fi-FI" dirty="0"/>
          </a:p>
        </p:txBody>
      </p:sp>
      <p:sp>
        <p:nvSpPr>
          <p:cNvPr id="48" name="Pyöristetty suorakulmio 47">
            <a:extLst>
              <a:ext uri="{FF2B5EF4-FFF2-40B4-BE49-F238E27FC236}">
                <a16:creationId xmlns:a16="http://schemas.microsoft.com/office/drawing/2014/main" id="{B2D2933B-397A-4D4F-918A-842DE0465002}"/>
              </a:ext>
            </a:extLst>
          </p:cNvPr>
          <p:cNvSpPr/>
          <p:nvPr/>
        </p:nvSpPr>
        <p:spPr>
          <a:xfrm>
            <a:off x="7620994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" name="Tekstiruutu 48">
            <a:extLst>
              <a:ext uri="{FF2B5EF4-FFF2-40B4-BE49-F238E27FC236}">
                <a16:creationId xmlns:a16="http://schemas.microsoft.com/office/drawing/2014/main" id="{45D92A46-FF60-844D-820D-B826B256E007}"/>
              </a:ext>
            </a:extLst>
          </p:cNvPr>
          <p:cNvSpPr txBox="1"/>
          <p:nvPr/>
        </p:nvSpPr>
        <p:spPr>
          <a:xfrm>
            <a:off x="7640537" y="2028305"/>
            <a:ext cx="1046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2003</a:t>
            </a:r>
          </a:p>
        </p:txBody>
      </p:sp>
      <p:sp>
        <p:nvSpPr>
          <p:cNvPr id="50" name="Pyöristetty suorakulmio 49">
            <a:extLst>
              <a:ext uri="{FF2B5EF4-FFF2-40B4-BE49-F238E27FC236}">
                <a16:creationId xmlns:a16="http://schemas.microsoft.com/office/drawing/2014/main" id="{15C5A5AA-23D6-FA4B-979C-051D12449B85}"/>
              </a:ext>
            </a:extLst>
          </p:cNvPr>
          <p:cNvSpPr/>
          <p:nvPr/>
        </p:nvSpPr>
        <p:spPr>
          <a:xfrm>
            <a:off x="7511558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1" name="Tekstiruutu 50">
            <a:extLst>
              <a:ext uri="{FF2B5EF4-FFF2-40B4-BE49-F238E27FC236}">
                <a16:creationId xmlns:a16="http://schemas.microsoft.com/office/drawing/2014/main" id="{F370C0D3-B9D8-E345-9A3E-A16CDDCF8BAA}"/>
              </a:ext>
            </a:extLst>
          </p:cNvPr>
          <p:cNvSpPr txBox="1"/>
          <p:nvPr/>
        </p:nvSpPr>
        <p:spPr>
          <a:xfrm>
            <a:off x="7537656" y="2496935"/>
            <a:ext cx="1119217" cy="6258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Suomi-s</a:t>
            </a:r>
          </a:p>
          <a:p>
            <a:endParaRPr lang="fi-FI" dirty="0"/>
          </a:p>
        </p:txBody>
      </p:sp>
      <p:sp>
        <p:nvSpPr>
          <p:cNvPr id="52" name="Pyöristetty suorakulmio 51">
            <a:extLst>
              <a:ext uri="{FF2B5EF4-FFF2-40B4-BE49-F238E27FC236}">
                <a16:creationId xmlns:a16="http://schemas.microsoft.com/office/drawing/2014/main" id="{BBD535B4-033F-734A-9955-1280B1670AEC}"/>
              </a:ext>
            </a:extLst>
          </p:cNvPr>
          <p:cNvSpPr/>
          <p:nvPr/>
        </p:nvSpPr>
        <p:spPr>
          <a:xfrm>
            <a:off x="9036847" y="2030665"/>
            <a:ext cx="971752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3" name="Tekstiruutu 52">
            <a:extLst>
              <a:ext uri="{FF2B5EF4-FFF2-40B4-BE49-F238E27FC236}">
                <a16:creationId xmlns:a16="http://schemas.microsoft.com/office/drawing/2014/main" id="{308723EE-2073-7A49-ACD7-69F8C36CD71C}"/>
              </a:ext>
            </a:extLst>
          </p:cNvPr>
          <p:cNvSpPr txBox="1"/>
          <p:nvPr/>
        </p:nvSpPr>
        <p:spPr>
          <a:xfrm>
            <a:off x="9025247" y="2035270"/>
            <a:ext cx="955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2002</a:t>
            </a:r>
          </a:p>
        </p:txBody>
      </p:sp>
      <p:sp>
        <p:nvSpPr>
          <p:cNvPr id="54" name="Pyöristetty suorakulmio 53">
            <a:extLst>
              <a:ext uri="{FF2B5EF4-FFF2-40B4-BE49-F238E27FC236}">
                <a16:creationId xmlns:a16="http://schemas.microsoft.com/office/drawing/2014/main" id="{9D72C59F-6322-2044-BA70-66552D5CA7E5}"/>
              </a:ext>
            </a:extLst>
          </p:cNvPr>
          <p:cNvSpPr/>
          <p:nvPr/>
        </p:nvSpPr>
        <p:spPr>
          <a:xfrm>
            <a:off x="8970400" y="1928274"/>
            <a:ext cx="1098846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5" name="Tekstiruutu 54">
            <a:extLst>
              <a:ext uri="{FF2B5EF4-FFF2-40B4-BE49-F238E27FC236}">
                <a16:creationId xmlns:a16="http://schemas.microsoft.com/office/drawing/2014/main" id="{F18B791E-6EBD-824D-850C-7044BABB835A}"/>
              </a:ext>
            </a:extLst>
          </p:cNvPr>
          <p:cNvSpPr txBox="1"/>
          <p:nvPr/>
        </p:nvSpPr>
        <p:spPr>
          <a:xfrm>
            <a:off x="8995900" y="2508400"/>
            <a:ext cx="1119217" cy="6258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Suomi-s</a:t>
            </a:r>
          </a:p>
          <a:p>
            <a:endParaRPr lang="fi-FI" dirty="0"/>
          </a:p>
        </p:txBody>
      </p:sp>
      <p:sp>
        <p:nvSpPr>
          <p:cNvPr id="61" name="Tekstiruutu 60">
            <a:extLst>
              <a:ext uri="{FF2B5EF4-FFF2-40B4-BE49-F238E27FC236}">
                <a16:creationId xmlns:a16="http://schemas.microsoft.com/office/drawing/2014/main" id="{00061402-6BCA-E844-8574-38759D644D80}"/>
              </a:ext>
            </a:extLst>
          </p:cNvPr>
          <p:cNvSpPr txBox="1"/>
          <p:nvPr/>
        </p:nvSpPr>
        <p:spPr>
          <a:xfrm>
            <a:off x="3187249" y="4922425"/>
            <a:ext cx="1867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2011-2013</a:t>
            </a:r>
          </a:p>
        </p:txBody>
      </p:sp>
      <p:sp>
        <p:nvSpPr>
          <p:cNvPr id="69" name="Tekstiruutu 68">
            <a:extLst>
              <a:ext uri="{FF2B5EF4-FFF2-40B4-BE49-F238E27FC236}">
                <a16:creationId xmlns:a16="http://schemas.microsoft.com/office/drawing/2014/main" id="{9AFBE1F8-F1E0-F94C-87FA-43B526D6FDCA}"/>
              </a:ext>
            </a:extLst>
          </p:cNvPr>
          <p:cNvSpPr txBox="1"/>
          <p:nvPr/>
        </p:nvSpPr>
        <p:spPr>
          <a:xfrm>
            <a:off x="8112895" y="4922425"/>
            <a:ext cx="1867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2004-2007</a:t>
            </a:r>
          </a:p>
        </p:txBody>
      </p:sp>
      <p:sp>
        <p:nvSpPr>
          <p:cNvPr id="72" name="Tekstiruutu 71">
            <a:extLst>
              <a:ext uri="{FF2B5EF4-FFF2-40B4-BE49-F238E27FC236}">
                <a16:creationId xmlns:a16="http://schemas.microsoft.com/office/drawing/2014/main" id="{4DADBBF6-2103-0641-8430-CA30263AD4CB}"/>
              </a:ext>
            </a:extLst>
          </p:cNvPr>
          <p:cNvSpPr txBox="1"/>
          <p:nvPr/>
        </p:nvSpPr>
        <p:spPr>
          <a:xfrm>
            <a:off x="662543" y="6251453"/>
            <a:ext cx="89218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300" b="1" dirty="0">
                <a:solidFill>
                  <a:srgbClr val="002E6D"/>
                </a:solidFill>
                <a:latin typeface="Pepi" panose="02000503000000020004" pitchFamily="2" charset="77"/>
              </a:rPr>
              <a:t>- Taulukossa on esitetty pelaajan syntymävuoden mukaiset juniorisarjat pelaajalle</a:t>
            </a:r>
          </a:p>
          <a:p>
            <a:r>
              <a:rPr lang="fi-FI" sz="1300" b="1" dirty="0">
                <a:solidFill>
                  <a:srgbClr val="002E6D"/>
                </a:solidFill>
                <a:latin typeface="Pepi" panose="02000503000000020004" pitchFamily="2" charset="77"/>
              </a:rPr>
              <a:t>- Taulukossa ei oteta kantaa pelaajan pelaamiseen vanhemmissa tai yli-ikäisenä nuoremmassa ikäluokassa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5422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 dirty="0">
                <a:solidFill>
                  <a:srgbClr val="002E6D"/>
                </a:solidFill>
                <a:latin typeface="Pepi" panose="02000503000000020004" pitchFamily="2" charset="77"/>
              </a:rPr>
              <a:t>U15 SARJAT 2023-2024 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27198" y="1238957"/>
            <a:ext cx="1855749" cy="1373798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76436" y="1336429"/>
            <a:ext cx="165295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AAA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600" dirty="0">
                <a:latin typeface="Pepi" panose="02000503000000020004" pitchFamily="2" charset="77"/>
              </a:rPr>
              <a:t>n. </a:t>
            </a:r>
            <a:r>
              <a:rPr lang="fi-FI" sz="1000" dirty="0">
                <a:latin typeface="Pepi" panose="02000503000000020004" pitchFamily="2" charset="77"/>
              </a:rPr>
              <a:t>50 joukkuetta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20 ottelua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/>
              </a:rPr>
              <a:t>9.9.-10.12.</a:t>
            </a:r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27198" y="4204348"/>
            <a:ext cx="1855749" cy="1384364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76436" y="4301820"/>
            <a:ext cx="16529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A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15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16-20 ottelua</a:t>
            </a:r>
            <a:br>
              <a:rPr lang="fi-FI" sz="1000" dirty="0">
                <a:latin typeface="Pepi" panose="02000503000000020004" pitchFamily="2" charset="77"/>
              </a:rPr>
            </a:br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/>
              </a:rPr>
              <a:t>9.9.-10.12.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75" name="Pyöristetty suorakulmio 74">
            <a:extLst>
              <a:ext uri="{FF2B5EF4-FFF2-40B4-BE49-F238E27FC236}">
                <a16:creationId xmlns:a16="http://schemas.microsoft.com/office/drawing/2014/main" id="{CB725213-E450-8847-944F-105A1907C5D4}"/>
              </a:ext>
            </a:extLst>
          </p:cNvPr>
          <p:cNvSpPr/>
          <p:nvPr/>
        </p:nvSpPr>
        <p:spPr>
          <a:xfrm>
            <a:off x="7976581" y="1238957"/>
            <a:ext cx="1855749" cy="1373798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ruutu 75">
            <a:extLst>
              <a:ext uri="{FF2B5EF4-FFF2-40B4-BE49-F238E27FC236}">
                <a16:creationId xmlns:a16="http://schemas.microsoft.com/office/drawing/2014/main" id="{9B71321D-B211-7D4D-B2F3-BC02ED6224FD}"/>
              </a:ext>
            </a:extLst>
          </p:cNvPr>
          <p:cNvSpPr txBox="1"/>
          <p:nvPr/>
        </p:nvSpPr>
        <p:spPr>
          <a:xfrm>
            <a:off x="8025819" y="1336429"/>
            <a:ext cx="16529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AAA lopputurnaus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30.-31.3.2024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83" name="Pyöristetty suorakulmio 82">
            <a:extLst>
              <a:ext uri="{FF2B5EF4-FFF2-40B4-BE49-F238E27FC236}">
                <a16:creationId xmlns:a16="http://schemas.microsoft.com/office/drawing/2014/main" id="{AF41A830-E8E6-5643-8D01-2291004EA3C4}"/>
              </a:ext>
            </a:extLst>
          </p:cNvPr>
          <p:cNvSpPr/>
          <p:nvPr/>
        </p:nvSpPr>
        <p:spPr>
          <a:xfrm>
            <a:off x="5514404" y="2723418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Tekstiruutu 83">
            <a:extLst>
              <a:ext uri="{FF2B5EF4-FFF2-40B4-BE49-F238E27FC236}">
                <a16:creationId xmlns:a16="http://schemas.microsoft.com/office/drawing/2014/main" id="{7B592DBD-22FE-2646-B765-936BF18ED083}"/>
              </a:ext>
            </a:extLst>
          </p:cNvPr>
          <p:cNvSpPr txBox="1"/>
          <p:nvPr/>
        </p:nvSpPr>
        <p:spPr>
          <a:xfrm>
            <a:off x="5563641" y="2820890"/>
            <a:ext cx="177659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AA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30 joukkuetta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13.1.-24.3.2024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514404" y="1235440"/>
            <a:ext cx="1855749" cy="1377314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563642" y="1332912"/>
            <a:ext cx="16529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AAA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30 joukkuetta</a:t>
            </a: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13.1.-24.3.2024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514404" y="4211397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563642" y="4308869"/>
            <a:ext cx="177659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xx joukkuetta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13.1.-24.3.2024</a:t>
            </a:r>
          </a:p>
          <a:p>
            <a:br>
              <a:rPr lang="fi-FI" sz="1000" dirty="0">
                <a:latin typeface="Helvetica" pitchFamily="2" charset="0"/>
              </a:rPr>
            </a:br>
            <a:r>
              <a:rPr lang="fi-FI" sz="1000" dirty="0">
                <a:latin typeface="Pepi" panose="02000503000000020004" pitchFamily="2" charset="77"/>
              </a:rPr>
              <a:t>(U15 A ylempi ja alempi Etelä)</a:t>
            </a:r>
          </a:p>
          <a:p>
            <a:endParaRPr lang="fi-FI" sz="1000" dirty="0">
              <a:latin typeface="Helvetica" pitchFamily="2" charset="0"/>
            </a:endParaRP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uora nuoliyhdysviiva 135">
            <a:extLst>
              <a:ext uri="{FF2B5EF4-FFF2-40B4-BE49-F238E27FC236}">
                <a16:creationId xmlns:a16="http://schemas.microsoft.com/office/drawing/2014/main" id="{8A92A1CC-852C-A14D-9A01-2E245B44CCB5}"/>
              </a:ext>
            </a:extLst>
          </p:cNvPr>
          <p:cNvCxnSpPr>
            <a:cxnSpLocks/>
          </p:cNvCxnSpPr>
          <p:nvPr/>
        </p:nvCxnSpPr>
        <p:spPr>
          <a:xfrm>
            <a:off x="2611975" y="5055914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2622536" y="159892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Kulmayhdysviiva 142">
            <a:extLst>
              <a:ext uri="{FF2B5EF4-FFF2-40B4-BE49-F238E27FC236}">
                <a16:creationId xmlns:a16="http://schemas.microsoft.com/office/drawing/2014/main" id="{38CACF70-ABA4-2A47-8AB9-C2527BE719D6}"/>
              </a:ext>
            </a:extLst>
          </p:cNvPr>
          <p:cNvCxnSpPr/>
          <p:nvPr/>
        </p:nvCxnSpPr>
        <p:spPr>
          <a:xfrm>
            <a:off x="2622536" y="2044931"/>
            <a:ext cx="2724164" cy="917276"/>
          </a:xfrm>
          <a:prstGeom prst="bentConnector3">
            <a:avLst>
              <a:gd name="adj1" fmla="val 96077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2974317" y="1362805"/>
            <a:ext cx="2048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n. 30 j. AAA</a:t>
            </a:r>
          </a:p>
          <a:p>
            <a:endParaRPr lang="fi-FI" dirty="0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60333573-863C-7343-A29A-76F6A2122C9C}"/>
              </a:ext>
            </a:extLst>
          </p:cNvPr>
          <p:cNvSpPr txBox="1"/>
          <p:nvPr/>
        </p:nvSpPr>
        <p:spPr>
          <a:xfrm>
            <a:off x="3128691" y="1793629"/>
            <a:ext cx="204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loput j. AA</a:t>
            </a:r>
          </a:p>
          <a:p>
            <a:endParaRPr lang="fi-FI"/>
          </a:p>
        </p:txBody>
      </p:sp>
      <p:sp>
        <p:nvSpPr>
          <p:cNvPr id="169" name="Tekstiruutu 168">
            <a:extLst>
              <a:ext uri="{FF2B5EF4-FFF2-40B4-BE49-F238E27FC236}">
                <a16:creationId xmlns:a16="http://schemas.microsoft.com/office/drawing/2014/main" id="{7E21B9F2-062C-BD4A-A3FC-1825E2349627}"/>
              </a:ext>
            </a:extLst>
          </p:cNvPr>
          <p:cNvSpPr txBox="1"/>
          <p:nvPr/>
        </p:nvSpPr>
        <p:spPr>
          <a:xfrm>
            <a:off x="3128691" y="5066021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xx joukkuetta</a:t>
            </a:r>
          </a:p>
          <a:p>
            <a:endParaRPr lang="fi-FI"/>
          </a:p>
        </p:txBody>
      </p:sp>
      <p:sp>
        <p:nvSpPr>
          <p:cNvPr id="46" name="Tekstiruutu 45">
            <a:extLst>
              <a:ext uri="{FF2B5EF4-FFF2-40B4-BE49-F238E27FC236}">
                <a16:creationId xmlns:a16="http://schemas.microsoft.com/office/drawing/2014/main" id="{DD6F8C34-05EB-3E4D-9FA7-D18C1462D437}"/>
              </a:ext>
            </a:extLst>
          </p:cNvPr>
          <p:cNvSpPr txBox="1"/>
          <p:nvPr/>
        </p:nvSpPr>
        <p:spPr>
          <a:xfrm>
            <a:off x="7424990" y="1719049"/>
            <a:ext cx="525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6 j.</a:t>
            </a:r>
          </a:p>
          <a:p>
            <a:endParaRPr lang="fi-FI" dirty="0"/>
          </a:p>
        </p:txBody>
      </p:sp>
      <p:sp>
        <p:nvSpPr>
          <p:cNvPr id="25" name="Pyöristetty suorakulmio 19">
            <a:extLst>
              <a:ext uri="{FF2B5EF4-FFF2-40B4-BE49-F238E27FC236}">
                <a16:creationId xmlns:a16="http://schemas.microsoft.com/office/drawing/2014/main" id="{F82E31A4-2F35-4586-B486-9A7D3843BBC4}"/>
              </a:ext>
            </a:extLst>
          </p:cNvPr>
          <p:cNvSpPr/>
          <p:nvPr/>
        </p:nvSpPr>
        <p:spPr>
          <a:xfrm>
            <a:off x="612955" y="2710227"/>
            <a:ext cx="1855749" cy="1373798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Tekstiruutu 25">
            <a:extLst>
              <a:ext uri="{FF2B5EF4-FFF2-40B4-BE49-F238E27FC236}">
                <a16:creationId xmlns:a16="http://schemas.microsoft.com/office/drawing/2014/main" id="{9F69EF30-B526-4E10-9E36-70A36389FAF9}"/>
              </a:ext>
            </a:extLst>
          </p:cNvPr>
          <p:cNvSpPr txBox="1"/>
          <p:nvPr/>
        </p:nvSpPr>
        <p:spPr>
          <a:xfrm>
            <a:off x="676436" y="2800041"/>
            <a:ext cx="165295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AA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n. 60 joukkuetta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20 ottelua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/>
              </a:rPr>
              <a:t>9.9.-10.12.</a:t>
            </a:r>
          </a:p>
        </p:txBody>
      </p:sp>
      <p:cxnSp>
        <p:nvCxnSpPr>
          <p:cNvPr id="27" name="Suora nuoliyhdysviiva 26">
            <a:extLst>
              <a:ext uri="{FF2B5EF4-FFF2-40B4-BE49-F238E27FC236}">
                <a16:creationId xmlns:a16="http://schemas.microsoft.com/office/drawing/2014/main" id="{09361543-2F69-4B1E-A189-6323E1DC951F}"/>
              </a:ext>
            </a:extLst>
          </p:cNvPr>
          <p:cNvCxnSpPr>
            <a:cxnSpLocks/>
          </p:cNvCxnSpPr>
          <p:nvPr/>
        </p:nvCxnSpPr>
        <p:spPr>
          <a:xfrm>
            <a:off x="2593086" y="3251257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Kulmayhdysviiva 142">
            <a:extLst>
              <a:ext uri="{FF2B5EF4-FFF2-40B4-BE49-F238E27FC236}">
                <a16:creationId xmlns:a16="http://schemas.microsoft.com/office/drawing/2014/main" id="{7FA38466-F687-4DF0-9297-0BC3A92F499D}"/>
              </a:ext>
            </a:extLst>
          </p:cNvPr>
          <p:cNvCxnSpPr/>
          <p:nvPr/>
        </p:nvCxnSpPr>
        <p:spPr>
          <a:xfrm>
            <a:off x="2611975" y="3550742"/>
            <a:ext cx="2724164" cy="917276"/>
          </a:xfrm>
          <a:prstGeom prst="bentConnector3">
            <a:avLst>
              <a:gd name="adj1" fmla="val 96077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kstiruutu 28">
            <a:extLst>
              <a:ext uri="{FF2B5EF4-FFF2-40B4-BE49-F238E27FC236}">
                <a16:creationId xmlns:a16="http://schemas.microsoft.com/office/drawing/2014/main" id="{FC5F7830-67D9-4552-A996-B2CA4FA2D3B9}"/>
              </a:ext>
            </a:extLst>
          </p:cNvPr>
          <p:cNvSpPr txBox="1"/>
          <p:nvPr/>
        </p:nvSpPr>
        <p:spPr>
          <a:xfrm>
            <a:off x="2803444" y="2964014"/>
            <a:ext cx="2048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n. </a:t>
            </a:r>
            <a:r>
              <a:rPr lang="fi-FI" sz="1000">
                <a:latin typeface="Pepi" panose="02000503000000020004" pitchFamily="2" charset="77"/>
              </a:rPr>
              <a:t>10 </a:t>
            </a:r>
            <a:r>
              <a:rPr lang="fi-FI" sz="1000" dirty="0">
                <a:latin typeface="Pepi" panose="02000503000000020004" pitchFamily="2" charset="77"/>
              </a:rPr>
              <a:t>j. AA</a:t>
            </a:r>
          </a:p>
          <a:p>
            <a:endParaRPr lang="fi-FI" dirty="0"/>
          </a:p>
        </p:txBody>
      </p:sp>
      <p:sp>
        <p:nvSpPr>
          <p:cNvPr id="30" name="Tekstiruutu 29">
            <a:extLst>
              <a:ext uri="{FF2B5EF4-FFF2-40B4-BE49-F238E27FC236}">
                <a16:creationId xmlns:a16="http://schemas.microsoft.com/office/drawing/2014/main" id="{FA2FBC0D-8AF4-4FB6-B190-6CD8EDC30F0F}"/>
              </a:ext>
            </a:extLst>
          </p:cNvPr>
          <p:cNvSpPr txBox="1"/>
          <p:nvPr/>
        </p:nvSpPr>
        <p:spPr>
          <a:xfrm>
            <a:off x="2873463" y="3576088"/>
            <a:ext cx="204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loput j. A</a:t>
            </a:r>
          </a:p>
          <a:p>
            <a:endParaRPr lang="fi-FI"/>
          </a:p>
        </p:txBody>
      </p:sp>
      <p:sp>
        <p:nvSpPr>
          <p:cNvPr id="31" name="Pyöristetty suorakulmio 74">
            <a:extLst>
              <a:ext uri="{FF2B5EF4-FFF2-40B4-BE49-F238E27FC236}">
                <a16:creationId xmlns:a16="http://schemas.microsoft.com/office/drawing/2014/main" id="{BCE07265-D593-47F7-A465-1D3DDDF92C61}"/>
              </a:ext>
            </a:extLst>
          </p:cNvPr>
          <p:cNvSpPr/>
          <p:nvPr/>
        </p:nvSpPr>
        <p:spPr>
          <a:xfrm>
            <a:off x="7976581" y="2723418"/>
            <a:ext cx="1855749" cy="1373798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Tekstiruutu 31">
            <a:extLst>
              <a:ext uri="{FF2B5EF4-FFF2-40B4-BE49-F238E27FC236}">
                <a16:creationId xmlns:a16="http://schemas.microsoft.com/office/drawing/2014/main" id="{9FFFB99B-A1C9-45F6-9BB5-75F2FBE447E6}"/>
              </a:ext>
            </a:extLst>
          </p:cNvPr>
          <p:cNvSpPr txBox="1"/>
          <p:nvPr/>
        </p:nvSpPr>
        <p:spPr>
          <a:xfrm>
            <a:off x="8032396" y="2794737"/>
            <a:ext cx="16529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AA lopputurnaus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30.-31.3.2024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33" name="Tekstiruutu 32">
            <a:extLst>
              <a:ext uri="{FF2B5EF4-FFF2-40B4-BE49-F238E27FC236}">
                <a16:creationId xmlns:a16="http://schemas.microsoft.com/office/drawing/2014/main" id="{F173C04D-646A-466B-95FE-EE19B92DBE9F}"/>
              </a:ext>
            </a:extLst>
          </p:cNvPr>
          <p:cNvSpPr txBox="1"/>
          <p:nvPr/>
        </p:nvSpPr>
        <p:spPr>
          <a:xfrm>
            <a:off x="7451309" y="2885619"/>
            <a:ext cx="525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xx j.</a:t>
            </a:r>
          </a:p>
          <a:p>
            <a:endParaRPr lang="fi-FI"/>
          </a:p>
        </p:txBody>
      </p:sp>
      <p:cxnSp>
        <p:nvCxnSpPr>
          <p:cNvPr id="34" name="Suora nuoliyhdysviiva 33">
            <a:extLst>
              <a:ext uri="{FF2B5EF4-FFF2-40B4-BE49-F238E27FC236}">
                <a16:creationId xmlns:a16="http://schemas.microsoft.com/office/drawing/2014/main" id="{548F928B-6106-46D0-B919-B7ACDEA135AE}"/>
              </a:ext>
            </a:extLst>
          </p:cNvPr>
          <p:cNvCxnSpPr/>
          <p:nvPr/>
        </p:nvCxnSpPr>
        <p:spPr>
          <a:xfrm>
            <a:off x="7499994" y="3275880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Pyöristetty suorakulmio 74">
            <a:extLst>
              <a:ext uri="{FF2B5EF4-FFF2-40B4-BE49-F238E27FC236}">
                <a16:creationId xmlns:a16="http://schemas.microsoft.com/office/drawing/2014/main" id="{F8123FE7-F375-4740-A276-326230549CB5}"/>
              </a:ext>
            </a:extLst>
          </p:cNvPr>
          <p:cNvSpPr/>
          <p:nvPr/>
        </p:nvSpPr>
        <p:spPr>
          <a:xfrm>
            <a:off x="7992942" y="4215443"/>
            <a:ext cx="1855749" cy="1373798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Tekstiruutu 35">
            <a:extLst>
              <a:ext uri="{FF2B5EF4-FFF2-40B4-BE49-F238E27FC236}">
                <a16:creationId xmlns:a16="http://schemas.microsoft.com/office/drawing/2014/main" id="{485D95CE-F240-4A55-BC9D-E495ABBA0BFE}"/>
              </a:ext>
            </a:extLst>
          </p:cNvPr>
          <p:cNvSpPr txBox="1"/>
          <p:nvPr/>
        </p:nvSpPr>
        <p:spPr>
          <a:xfrm>
            <a:off x="8025819" y="4318842"/>
            <a:ext cx="16529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A mitalipelit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lohkojen sisäiset mitalipelit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30.-31.3.2024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523761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 dirty="0">
                <a:solidFill>
                  <a:srgbClr val="002E6D"/>
                </a:solidFill>
                <a:latin typeface="Pepi" panose="02000503000000020004" pitchFamily="2" charset="77"/>
              </a:rPr>
              <a:t>U16 SARJAT 2023-2024 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34356" y="1261818"/>
            <a:ext cx="1855749" cy="1873810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42353" y="1413591"/>
            <a:ext cx="16529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SM-karsintasarja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30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2 lohkoa</a:t>
            </a:r>
          </a:p>
          <a:p>
            <a:r>
              <a:rPr lang="fi-FI" sz="1000">
                <a:latin typeface="Pepi" panose="02000503000000020004" pitchFamily="2" charset="77"/>
              </a:rPr>
              <a:t>n</a:t>
            </a:r>
            <a:r>
              <a:rPr lang="fi-FI" sz="1000" dirty="0">
                <a:latin typeface="Pepi" panose="02000503000000020004" pitchFamily="2" charset="77"/>
              </a:rPr>
              <a:t>. 15 ottelua </a:t>
            </a:r>
          </a:p>
          <a:p>
            <a:r>
              <a:rPr lang="fi-FI" sz="1000" dirty="0">
                <a:latin typeface="Pepi" panose="02000503000000020004" pitchFamily="2" charset="77"/>
              </a:rPr>
              <a:t>8.9.-4.11.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1.-30. sijoittuneet SM ja Mestis, </a:t>
            </a:r>
          </a:p>
          <a:p>
            <a:r>
              <a:rPr lang="fi-FI" sz="1000" dirty="0">
                <a:latin typeface="Pepi" panose="02000503000000020004" pitchFamily="2" charset="77"/>
              </a:rPr>
              <a:t>31-xx sijoittuneet Suomi-sarjaan</a:t>
            </a:r>
            <a:endParaRPr lang="fi-FI" sz="1000" dirty="0"/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68295" y="3322404"/>
            <a:ext cx="1855749" cy="1414642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86612" y="3343599"/>
            <a:ext cx="186980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Mestis karsintasarja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35 joukkuetta </a:t>
            </a:r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3/4 lohkoa, n. 12-14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8.9.-4.11.</a:t>
            </a:r>
          </a:p>
          <a:p>
            <a:endParaRPr lang="fi-FI" dirty="0"/>
          </a:p>
        </p:txBody>
      </p:sp>
      <p:sp>
        <p:nvSpPr>
          <p:cNvPr id="75" name="Pyöristetty suorakulmio 74">
            <a:extLst>
              <a:ext uri="{FF2B5EF4-FFF2-40B4-BE49-F238E27FC236}">
                <a16:creationId xmlns:a16="http://schemas.microsoft.com/office/drawing/2014/main" id="{CB725213-E450-8847-944F-105A1907C5D4}"/>
              </a:ext>
            </a:extLst>
          </p:cNvPr>
          <p:cNvSpPr/>
          <p:nvPr/>
        </p:nvSpPr>
        <p:spPr>
          <a:xfrm>
            <a:off x="7976581" y="1238956"/>
            <a:ext cx="1855749" cy="1605575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ruutu 75">
            <a:extLst>
              <a:ext uri="{FF2B5EF4-FFF2-40B4-BE49-F238E27FC236}">
                <a16:creationId xmlns:a16="http://schemas.microsoft.com/office/drawing/2014/main" id="{9B71321D-B211-7D4D-B2F3-BC02ED6224FD}"/>
              </a:ext>
            </a:extLst>
          </p:cNvPr>
          <p:cNvSpPr txBox="1"/>
          <p:nvPr/>
        </p:nvSpPr>
        <p:spPr>
          <a:xfrm>
            <a:off x="8025819" y="1336429"/>
            <a:ext cx="165295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>
                <a:latin typeface="Pepi" panose="02000503000000020004" pitchFamily="2" charset="77"/>
              </a:rPr>
              <a:t>U16 SM-pudotuspelit</a:t>
            </a:r>
            <a:endParaRPr lang="fi-FI" sz="1000">
              <a:latin typeface="Pepi" panose="02000503000000020004" pitchFamily="2" charset="77"/>
            </a:endParaRP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VK-kierros, puolivälierät, </a:t>
            </a:r>
            <a:br>
              <a:rPr lang="fi-FI" sz="10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välierät ja loppuottelut </a:t>
            </a:r>
            <a:br>
              <a:rPr lang="fi-FI" sz="10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paras kolmesta</a:t>
            </a:r>
          </a:p>
          <a:p>
            <a:br>
              <a:rPr lang="fi-FI" sz="6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Yksiosainen pronssiottelu</a:t>
            </a:r>
          </a:p>
          <a:p>
            <a:endParaRPr lang="fi-FI" sz="1000">
              <a:latin typeface="Pepi" panose="02000503000000020004" pitchFamily="2" charset="77"/>
            </a:endParaRPr>
          </a:p>
        </p:txBody>
      </p:sp>
      <p:sp>
        <p:nvSpPr>
          <p:cNvPr id="83" name="Pyöristetty suorakulmio 82">
            <a:extLst>
              <a:ext uri="{FF2B5EF4-FFF2-40B4-BE49-F238E27FC236}">
                <a16:creationId xmlns:a16="http://schemas.microsoft.com/office/drawing/2014/main" id="{AF41A830-E8E6-5643-8D01-2291004EA3C4}"/>
              </a:ext>
            </a:extLst>
          </p:cNvPr>
          <p:cNvSpPr/>
          <p:nvPr/>
        </p:nvSpPr>
        <p:spPr>
          <a:xfrm>
            <a:off x="5514404" y="2244298"/>
            <a:ext cx="1855749" cy="917271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Tekstiruutu 83">
            <a:extLst>
              <a:ext uri="{FF2B5EF4-FFF2-40B4-BE49-F238E27FC236}">
                <a16:creationId xmlns:a16="http://schemas.microsoft.com/office/drawing/2014/main" id="{7B592DBD-22FE-2646-B765-936BF18ED083}"/>
              </a:ext>
            </a:extLst>
          </p:cNvPr>
          <p:cNvSpPr txBox="1"/>
          <p:nvPr/>
        </p:nvSpPr>
        <p:spPr>
          <a:xfrm>
            <a:off x="5578599" y="2275955"/>
            <a:ext cx="177659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SM alempi jatkosarja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12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2x = 22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r>
              <a:rPr lang="fi-FI" sz="1000" dirty="0">
                <a:latin typeface="Pepi" panose="02000503000000020004" pitchFamily="2" charset="77"/>
              </a:rPr>
              <a:t>2 parasta VK-kierrokselle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16.11.2023-10.3.2024</a:t>
            </a:r>
          </a:p>
          <a:p>
            <a:endParaRPr lang="fi-FI" dirty="0"/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514404" y="1235439"/>
            <a:ext cx="1855749" cy="917271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563641" y="1255019"/>
            <a:ext cx="165295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SM-sarja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12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2x = 22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r>
              <a:rPr lang="fi-FI" sz="1000" dirty="0">
                <a:latin typeface="Pepi" panose="02000503000000020004" pitchFamily="2" charset="77"/>
              </a:rPr>
              <a:t>10 parasta pudotuspeleihin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16.11.2023-10.3.2024</a:t>
            </a:r>
          </a:p>
          <a:p>
            <a:endParaRPr lang="fi-FI" dirty="0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503103" y="3251422"/>
            <a:ext cx="1855749" cy="1004230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563643" y="3284227"/>
            <a:ext cx="177659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Mestis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24 joukkuetta, 3 x 8 j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3x sarja , 21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Lohkojen 2 parasta lopputurnaukseen</a:t>
            </a:r>
          </a:p>
          <a:p>
            <a:r>
              <a:rPr lang="fi-FI" sz="1000" dirty="0">
                <a:latin typeface="Pepi" panose="02000503000000020004" pitchFamily="2" charset="77"/>
              </a:rPr>
              <a:t>16.11.2023-10.3.2024</a:t>
            </a: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95" name="Pyöristetty suorakulmio 94">
            <a:extLst>
              <a:ext uri="{FF2B5EF4-FFF2-40B4-BE49-F238E27FC236}">
                <a16:creationId xmlns:a16="http://schemas.microsoft.com/office/drawing/2014/main" id="{124B6A5E-E5E1-2341-8EF7-8352442A4CC2}"/>
              </a:ext>
            </a:extLst>
          </p:cNvPr>
          <p:cNvSpPr/>
          <p:nvPr/>
        </p:nvSpPr>
        <p:spPr>
          <a:xfrm>
            <a:off x="7974970" y="3257139"/>
            <a:ext cx="1855749" cy="998512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6" name="Tekstiruutu 95">
            <a:extLst>
              <a:ext uri="{FF2B5EF4-FFF2-40B4-BE49-F238E27FC236}">
                <a16:creationId xmlns:a16="http://schemas.microsoft.com/office/drawing/2014/main" id="{005EB662-4C52-2748-A4DD-5D9D34B85CAB}"/>
              </a:ext>
            </a:extLst>
          </p:cNvPr>
          <p:cNvSpPr txBox="1"/>
          <p:nvPr/>
        </p:nvSpPr>
        <p:spPr>
          <a:xfrm>
            <a:off x="7995349" y="3278559"/>
            <a:ext cx="16529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Mestis 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b="1" dirty="0">
                <a:latin typeface="Pepi" panose="02000503000000020004" pitchFamily="2" charset="77"/>
              </a:rPr>
              <a:t>lopputurnaus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2x 3j. lohkoa</a:t>
            </a:r>
          </a:p>
          <a:p>
            <a:r>
              <a:rPr lang="fi-FI" sz="1000">
                <a:latin typeface="Pepi" panose="02000503000000020004" pitchFamily="2" charset="77"/>
              </a:rPr>
              <a:t>mitalipelit</a:t>
            </a:r>
            <a:br>
              <a:rPr lang="fi-FI" sz="1000">
                <a:latin typeface="Pepi" panose="02000503000000020004" pitchFamily="2" charset="77"/>
              </a:rPr>
            </a:br>
            <a:r>
              <a:rPr lang="fi-FI" sz="1000">
                <a:latin typeface="Pepi" panose="02000503000000020004" pitchFamily="2" charset="77"/>
              </a:rPr>
              <a:t>30.-31.3.2024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uora nuoliyhdysviiva 132">
            <a:extLst>
              <a:ext uri="{FF2B5EF4-FFF2-40B4-BE49-F238E27FC236}">
                <a16:creationId xmlns:a16="http://schemas.microsoft.com/office/drawing/2014/main" id="{8505CC30-097D-B64E-8FF2-6F10367D7D39}"/>
              </a:ext>
            </a:extLst>
          </p:cNvPr>
          <p:cNvCxnSpPr>
            <a:cxnSpLocks/>
          </p:cNvCxnSpPr>
          <p:nvPr/>
        </p:nvCxnSpPr>
        <p:spPr>
          <a:xfrm>
            <a:off x="7473687" y="2543821"/>
            <a:ext cx="375970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uora nuoliyhdysviiva 133">
            <a:extLst>
              <a:ext uri="{FF2B5EF4-FFF2-40B4-BE49-F238E27FC236}">
                <a16:creationId xmlns:a16="http://schemas.microsoft.com/office/drawing/2014/main" id="{13A04447-7FAA-AC47-8560-FF72D0CAAD1C}"/>
              </a:ext>
            </a:extLst>
          </p:cNvPr>
          <p:cNvCxnSpPr/>
          <p:nvPr/>
        </p:nvCxnSpPr>
        <p:spPr>
          <a:xfrm>
            <a:off x="7493794" y="3581842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uora nuoliyhdysviiva 137">
            <a:extLst>
              <a:ext uri="{FF2B5EF4-FFF2-40B4-BE49-F238E27FC236}">
                <a16:creationId xmlns:a16="http://schemas.microsoft.com/office/drawing/2014/main" id="{2A677AC7-F47D-4242-AAF3-C79007287E81}"/>
              </a:ext>
            </a:extLst>
          </p:cNvPr>
          <p:cNvCxnSpPr>
            <a:cxnSpLocks/>
          </p:cNvCxnSpPr>
          <p:nvPr/>
        </p:nvCxnSpPr>
        <p:spPr>
          <a:xfrm>
            <a:off x="2616647" y="3699933"/>
            <a:ext cx="2735941" cy="39449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2622536" y="159892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Kulmayhdysviiva 142">
            <a:extLst>
              <a:ext uri="{FF2B5EF4-FFF2-40B4-BE49-F238E27FC236}">
                <a16:creationId xmlns:a16="http://schemas.microsoft.com/office/drawing/2014/main" id="{38CACF70-ABA4-2A47-8AB9-C2527BE719D6}"/>
              </a:ext>
            </a:extLst>
          </p:cNvPr>
          <p:cNvCxnSpPr>
            <a:cxnSpLocks/>
          </p:cNvCxnSpPr>
          <p:nvPr/>
        </p:nvCxnSpPr>
        <p:spPr>
          <a:xfrm>
            <a:off x="2632820" y="1910556"/>
            <a:ext cx="2783663" cy="483399"/>
          </a:xfrm>
          <a:prstGeom prst="bentConnector3">
            <a:avLst>
              <a:gd name="adj1" fmla="val 50000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3128691" y="1336429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12 j. </a:t>
            </a:r>
          </a:p>
          <a:p>
            <a:endParaRPr lang="fi-FI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60333573-863C-7343-A29A-76F6A2122C9C}"/>
              </a:ext>
            </a:extLst>
          </p:cNvPr>
          <p:cNvSpPr txBox="1"/>
          <p:nvPr/>
        </p:nvSpPr>
        <p:spPr>
          <a:xfrm>
            <a:off x="3128691" y="1636173"/>
            <a:ext cx="20487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12 j</a:t>
            </a:r>
            <a:endParaRPr lang="fi-FI" dirty="0"/>
          </a:p>
        </p:txBody>
      </p:sp>
      <p:sp>
        <p:nvSpPr>
          <p:cNvPr id="168" name="Tekstiruutu 167">
            <a:extLst>
              <a:ext uri="{FF2B5EF4-FFF2-40B4-BE49-F238E27FC236}">
                <a16:creationId xmlns:a16="http://schemas.microsoft.com/office/drawing/2014/main" id="{0DC32C57-3853-4B4B-951E-D1607E35269A}"/>
              </a:ext>
            </a:extLst>
          </p:cNvPr>
          <p:cNvSpPr txBox="1"/>
          <p:nvPr/>
        </p:nvSpPr>
        <p:spPr>
          <a:xfrm>
            <a:off x="2612873" y="4403782"/>
            <a:ext cx="571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n. 17j</a:t>
            </a:r>
          </a:p>
          <a:p>
            <a:endParaRPr lang="fi-FI" dirty="0"/>
          </a:p>
        </p:txBody>
      </p:sp>
      <p:sp>
        <p:nvSpPr>
          <p:cNvPr id="169" name="Tekstiruutu 168">
            <a:extLst>
              <a:ext uri="{FF2B5EF4-FFF2-40B4-BE49-F238E27FC236}">
                <a16:creationId xmlns:a16="http://schemas.microsoft.com/office/drawing/2014/main" id="{7E21B9F2-062C-BD4A-A3FC-1825E2349627}"/>
              </a:ext>
            </a:extLst>
          </p:cNvPr>
          <p:cNvSpPr txBox="1"/>
          <p:nvPr/>
        </p:nvSpPr>
        <p:spPr>
          <a:xfrm>
            <a:off x="2597390" y="5193080"/>
            <a:ext cx="977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11 joukkuetta</a:t>
            </a:r>
          </a:p>
          <a:p>
            <a:endParaRPr lang="fi-FI" dirty="0"/>
          </a:p>
        </p:txBody>
      </p:sp>
      <p:sp>
        <p:nvSpPr>
          <p:cNvPr id="44" name="Tekstiruutu 43">
            <a:extLst>
              <a:ext uri="{FF2B5EF4-FFF2-40B4-BE49-F238E27FC236}">
                <a16:creationId xmlns:a16="http://schemas.microsoft.com/office/drawing/2014/main" id="{957C6EA7-4ED8-40B4-A22A-5EC61579FBB9}"/>
              </a:ext>
            </a:extLst>
          </p:cNvPr>
          <p:cNvSpPr txBox="1"/>
          <p:nvPr/>
        </p:nvSpPr>
        <p:spPr>
          <a:xfrm>
            <a:off x="2640772" y="2259470"/>
            <a:ext cx="717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6 j</a:t>
            </a:r>
            <a:endParaRPr lang="fi-FI" dirty="0"/>
          </a:p>
        </p:txBody>
      </p:sp>
      <p:cxnSp>
        <p:nvCxnSpPr>
          <p:cNvPr id="38" name="Suora nuoliyhdysviiva 37">
            <a:extLst>
              <a:ext uri="{FF2B5EF4-FFF2-40B4-BE49-F238E27FC236}">
                <a16:creationId xmlns:a16="http://schemas.microsoft.com/office/drawing/2014/main" id="{C469C753-8F67-447C-A280-003614D2102F}"/>
              </a:ext>
            </a:extLst>
          </p:cNvPr>
          <p:cNvCxnSpPr>
            <a:cxnSpLocks/>
          </p:cNvCxnSpPr>
          <p:nvPr/>
        </p:nvCxnSpPr>
        <p:spPr>
          <a:xfrm>
            <a:off x="2597390" y="2172766"/>
            <a:ext cx="2702087" cy="1149638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kstiruutu 48">
            <a:extLst>
              <a:ext uri="{FF2B5EF4-FFF2-40B4-BE49-F238E27FC236}">
                <a16:creationId xmlns:a16="http://schemas.microsoft.com/office/drawing/2014/main" id="{5B94A6BC-5612-4CE6-AFEA-FC152ABE3FAA}"/>
              </a:ext>
            </a:extLst>
          </p:cNvPr>
          <p:cNvSpPr txBox="1"/>
          <p:nvPr/>
        </p:nvSpPr>
        <p:spPr>
          <a:xfrm>
            <a:off x="7419391" y="1778240"/>
            <a:ext cx="452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10 j. </a:t>
            </a:r>
          </a:p>
          <a:p>
            <a:endParaRPr lang="fi-FI"/>
          </a:p>
        </p:txBody>
      </p:sp>
      <p:sp>
        <p:nvSpPr>
          <p:cNvPr id="50" name="Tekstiruutu 49">
            <a:extLst>
              <a:ext uri="{FF2B5EF4-FFF2-40B4-BE49-F238E27FC236}">
                <a16:creationId xmlns:a16="http://schemas.microsoft.com/office/drawing/2014/main" id="{4B084F5E-6D2B-4B79-ACB7-8463548FDFD5}"/>
              </a:ext>
            </a:extLst>
          </p:cNvPr>
          <p:cNvSpPr txBox="1"/>
          <p:nvPr/>
        </p:nvSpPr>
        <p:spPr>
          <a:xfrm>
            <a:off x="7478094" y="2656445"/>
            <a:ext cx="452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2 j. </a:t>
            </a:r>
          </a:p>
          <a:p>
            <a:endParaRPr lang="fi-FI" dirty="0"/>
          </a:p>
        </p:txBody>
      </p:sp>
      <p:sp>
        <p:nvSpPr>
          <p:cNvPr id="53" name="Tekstiruutu 52">
            <a:extLst>
              <a:ext uri="{FF2B5EF4-FFF2-40B4-BE49-F238E27FC236}">
                <a16:creationId xmlns:a16="http://schemas.microsoft.com/office/drawing/2014/main" id="{375D8FFF-8B63-4E82-A01E-A3C7CA896CC4}"/>
              </a:ext>
            </a:extLst>
          </p:cNvPr>
          <p:cNvSpPr txBox="1"/>
          <p:nvPr/>
        </p:nvSpPr>
        <p:spPr>
          <a:xfrm>
            <a:off x="7469918" y="3651376"/>
            <a:ext cx="452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4 j. </a:t>
            </a:r>
          </a:p>
          <a:p>
            <a:endParaRPr lang="fi-FI" dirty="0"/>
          </a:p>
        </p:txBody>
      </p:sp>
      <p:sp>
        <p:nvSpPr>
          <p:cNvPr id="2" name="Pyöristetty suorakulmio 72">
            <a:extLst>
              <a:ext uri="{FF2B5EF4-FFF2-40B4-BE49-F238E27FC236}">
                <a16:creationId xmlns:a16="http://schemas.microsoft.com/office/drawing/2014/main" id="{82E4E010-8CE6-840F-7FC7-0E656E55EA90}"/>
              </a:ext>
            </a:extLst>
          </p:cNvPr>
          <p:cNvSpPr/>
          <p:nvPr/>
        </p:nvSpPr>
        <p:spPr>
          <a:xfrm>
            <a:off x="666275" y="4934104"/>
            <a:ext cx="1855749" cy="1446549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DE0C8B59-6766-F522-0896-8169B85571B1}"/>
              </a:ext>
            </a:extLst>
          </p:cNvPr>
          <p:cNvSpPr txBox="1"/>
          <p:nvPr/>
        </p:nvSpPr>
        <p:spPr>
          <a:xfrm>
            <a:off x="677426" y="4965175"/>
            <a:ext cx="165295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Suomi-sarja karsintasarja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50 joukkuetta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n. 8 lohkoa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n. 10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15.9.-4.11.</a:t>
            </a:r>
          </a:p>
          <a:p>
            <a:endParaRPr lang="fi-FI" dirty="0"/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1278BD52-AC5F-ACA9-3C58-6D8E710050A5}"/>
              </a:ext>
            </a:extLst>
          </p:cNvPr>
          <p:cNvSpPr txBox="1"/>
          <p:nvPr/>
        </p:nvSpPr>
        <p:spPr>
          <a:xfrm>
            <a:off x="2576598" y="3778663"/>
            <a:ext cx="717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18 j</a:t>
            </a:r>
            <a:endParaRPr lang="fi-FI" dirty="0"/>
          </a:p>
        </p:txBody>
      </p:sp>
      <p:cxnSp>
        <p:nvCxnSpPr>
          <p:cNvPr id="16" name="Suora nuoliyhdysviiva 15">
            <a:extLst>
              <a:ext uri="{FF2B5EF4-FFF2-40B4-BE49-F238E27FC236}">
                <a16:creationId xmlns:a16="http://schemas.microsoft.com/office/drawing/2014/main" id="{5C5C0812-1936-F27C-6426-A6D9CD9343E4}"/>
              </a:ext>
            </a:extLst>
          </p:cNvPr>
          <p:cNvCxnSpPr>
            <a:cxnSpLocks/>
          </p:cNvCxnSpPr>
          <p:nvPr/>
        </p:nvCxnSpPr>
        <p:spPr>
          <a:xfrm>
            <a:off x="2640547" y="4332060"/>
            <a:ext cx="2699124" cy="351248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nuoliyhdysviiva 16">
            <a:extLst>
              <a:ext uri="{FF2B5EF4-FFF2-40B4-BE49-F238E27FC236}">
                <a16:creationId xmlns:a16="http://schemas.microsoft.com/office/drawing/2014/main" id="{F6ACE461-8E3F-C2A0-34E3-46E854067CA3}"/>
              </a:ext>
            </a:extLst>
          </p:cNvPr>
          <p:cNvCxnSpPr>
            <a:cxnSpLocks/>
          </p:cNvCxnSpPr>
          <p:nvPr/>
        </p:nvCxnSpPr>
        <p:spPr>
          <a:xfrm>
            <a:off x="2650677" y="5105736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yöristetty suorakulmio 90">
            <a:extLst>
              <a:ext uri="{FF2B5EF4-FFF2-40B4-BE49-F238E27FC236}">
                <a16:creationId xmlns:a16="http://schemas.microsoft.com/office/drawing/2014/main" id="{D3F3F4C3-89D5-D8E2-E3C2-D076E32038D4}"/>
              </a:ext>
            </a:extLst>
          </p:cNvPr>
          <p:cNvSpPr/>
          <p:nvPr/>
        </p:nvSpPr>
        <p:spPr>
          <a:xfrm>
            <a:off x="5522507" y="4351042"/>
            <a:ext cx="1855749" cy="1004230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Pyöristetty suorakulmio 90">
            <a:extLst>
              <a:ext uri="{FF2B5EF4-FFF2-40B4-BE49-F238E27FC236}">
                <a16:creationId xmlns:a16="http://schemas.microsoft.com/office/drawing/2014/main" id="{F4FEAA6D-ABEE-CDCF-F9D6-2063020C9E78}"/>
              </a:ext>
            </a:extLst>
          </p:cNvPr>
          <p:cNvSpPr/>
          <p:nvPr/>
        </p:nvSpPr>
        <p:spPr>
          <a:xfrm>
            <a:off x="5507012" y="5438713"/>
            <a:ext cx="1855749" cy="1004230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03B21015-EAEF-B492-8E61-E5DAD7AD2C28}"/>
              </a:ext>
            </a:extLst>
          </p:cNvPr>
          <p:cNvSpPr txBox="1"/>
          <p:nvPr/>
        </p:nvSpPr>
        <p:spPr>
          <a:xfrm>
            <a:off x="5563641" y="4374429"/>
            <a:ext cx="165295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Suomi-sarja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28 joukkuetta, 4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n. 18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16.11.2023-24.3.2024</a:t>
            </a:r>
          </a:p>
          <a:p>
            <a:r>
              <a:rPr lang="fi-FI" sz="1000" dirty="0">
                <a:latin typeface="Pepi" panose="02000503000000020004" pitchFamily="2" charset="77"/>
              </a:rPr>
              <a:t>Lohkovoittajat lopputurnaukseen</a:t>
            </a:r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22" name="Tekstiruutu 21">
            <a:extLst>
              <a:ext uri="{FF2B5EF4-FFF2-40B4-BE49-F238E27FC236}">
                <a16:creationId xmlns:a16="http://schemas.microsoft.com/office/drawing/2014/main" id="{8A1A7499-4E2F-773E-4DED-AB0DED671A3D}"/>
              </a:ext>
            </a:extLst>
          </p:cNvPr>
          <p:cNvSpPr txBox="1"/>
          <p:nvPr/>
        </p:nvSpPr>
        <p:spPr>
          <a:xfrm>
            <a:off x="5548572" y="5460310"/>
            <a:ext cx="165295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II divisioona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39 joukkuetta, 6 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n. 14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16.11.2023-24.3.2024</a:t>
            </a:r>
          </a:p>
          <a:p>
            <a:r>
              <a:rPr lang="fi-FI" sz="1000" dirty="0" err="1">
                <a:latin typeface="Pepi" panose="02000503000000020004" pitchFamily="2" charset="77"/>
              </a:rPr>
              <a:t>Lohkovoitt</a:t>
            </a:r>
            <a:r>
              <a:rPr lang="fi-FI" sz="1000" dirty="0">
                <a:latin typeface="Pepi" panose="02000503000000020004" pitchFamily="2" charset="77"/>
              </a:rPr>
              <a:t>. lopputurnaukseen</a:t>
            </a:r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cxnSp>
        <p:nvCxnSpPr>
          <p:cNvPr id="23" name="Suora nuoliyhdysviiva 22">
            <a:extLst>
              <a:ext uri="{FF2B5EF4-FFF2-40B4-BE49-F238E27FC236}">
                <a16:creationId xmlns:a16="http://schemas.microsoft.com/office/drawing/2014/main" id="{104512DF-8D11-BD74-7566-2EC8BE22AA2C}"/>
              </a:ext>
            </a:extLst>
          </p:cNvPr>
          <p:cNvCxnSpPr>
            <a:cxnSpLocks/>
          </p:cNvCxnSpPr>
          <p:nvPr/>
        </p:nvCxnSpPr>
        <p:spPr>
          <a:xfrm>
            <a:off x="2597390" y="6183585"/>
            <a:ext cx="2702087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kstiruutu 24">
            <a:extLst>
              <a:ext uri="{FF2B5EF4-FFF2-40B4-BE49-F238E27FC236}">
                <a16:creationId xmlns:a16="http://schemas.microsoft.com/office/drawing/2014/main" id="{CE085731-9365-2373-F3A6-D350B5C3B2BC}"/>
              </a:ext>
            </a:extLst>
          </p:cNvPr>
          <p:cNvSpPr txBox="1"/>
          <p:nvPr/>
        </p:nvSpPr>
        <p:spPr>
          <a:xfrm>
            <a:off x="2589431" y="5919723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n. 39 joukkuetta</a:t>
            </a:r>
          </a:p>
          <a:p>
            <a:endParaRPr lang="fi-FI" dirty="0"/>
          </a:p>
        </p:txBody>
      </p:sp>
      <p:sp>
        <p:nvSpPr>
          <p:cNvPr id="27" name="Pyöristetty suorakulmio 92">
            <a:extLst>
              <a:ext uri="{FF2B5EF4-FFF2-40B4-BE49-F238E27FC236}">
                <a16:creationId xmlns:a16="http://schemas.microsoft.com/office/drawing/2014/main" id="{3B887F25-FE97-7778-FCA1-6F008E92B2CA}"/>
              </a:ext>
            </a:extLst>
          </p:cNvPr>
          <p:cNvSpPr/>
          <p:nvPr/>
        </p:nvSpPr>
        <p:spPr>
          <a:xfrm>
            <a:off x="7974969" y="5438713"/>
            <a:ext cx="1855749" cy="1004230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Tekstiruutu 27">
            <a:extLst>
              <a:ext uri="{FF2B5EF4-FFF2-40B4-BE49-F238E27FC236}">
                <a16:creationId xmlns:a16="http://schemas.microsoft.com/office/drawing/2014/main" id="{885D57DE-17BF-5529-1DF2-EF2149E8FDF4}"/>
              </a:ext>
            </a:extLst>
          </p:cNvPr>
          <p:cNvSpPr txBox="1"/>
          <p:nvPr/>
        </p:nvSpPr>
        <p:spPr>
          <a:xfrm>
            <a:off x="7974968" y="5458945"/>
            <a:ext cx="16529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II divisioona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b="1" dirty="0">
                <a:latin typeface="Pepi" panose="02000503000000020004" pitchFamily="2" charset="77"/>
              </a:rPr>
              <a:t>lopputurnaus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2x 3j.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mitalipelit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30.-31.3.2024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cxnSp>
        <p:nvCxnSpPr>
          <p:cNvPr id="37" name="Suora nuoliyhdysviiva 36">
            <a:extLst>
              <a:ext uri="{FF2B5EF4-FFF2-40B4-BE49-F238E27FC236}">
                <a16:creationId xmlns:a16="http://schemas.microsoft.com/office/drawing/2014/main" id="{EB9DCE7D-9707-DE09-1190-0F2C349FB7F5}"/>
              </a:ext>
            </a:extLst>
          </p:cNvPr>
          <p:cNvCxnSpPr/>
          <p:nvPr/>
        </p:nvCxnSpPr>
        <p:spPr>
          <a:xfrm>
            <a:off x="7469918" y="565737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kstiruutu 38">
            <a:extLst>
              <a:ext uri="{FF2B5EF4-FFF2-40B4-BE49-F238E27FC236}">
                <a16:creationId xmlns:a16="http://schemas.microsoft.com/office/drawing/2014/main" id="{99751E3F-BCEF-603D-E4DB-DD9A0D284830}"/>
              </a:ext>
            </a:extLst>
          </p:cNvPr>
          <p:cNvSpPr txBox="1"/>
          <p:nvPr/>
        </p:nvSpPr>
        <p:spPr>
          <a:xfrm>
            <a:off x="7469917" y="5701931"/>
            <a:ext cx="452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4 j. </a:t>
            </a:r>
          </a:p>
          <a:p>
            <a:endParaRPr lang="fi-FI" dirty="0"/>
          </a:p>
        </p:txBody>
      </p:sp>
      <p:sp>
        <p:nvSpPr>
          <p:cNvPr id="5" name="Pyöristetty suorakulmio 92">
            <a:extLst>
              <a:ext uri="{FF2B5EF4-FFF2-40B4-BE49-F238E27FC236}">
                <a16:creationId xmlns:a16="http://schemas.microsoft.com/office/drawing/2014/main" id="{EC053E0F-0164-DFC8-EA9C-5A24AE033196}"/>
              </a:ext>
            </a:extLst>
          </p:cNvPr>
          <p:cNvSpPr/>
          <p:nvPr/>
        </p:nvSpPr>
        <p:spPr>
          <a:xfrm>
            <a:off x="7964821" y="4330590"/>
            <a:ext cx="1855749" cy="1004230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3395A97C-EA8E-F892-70D5-047A41157F31}"/>
              </a:ext>
            </a:extLst>
          </p:cNvPr>
          <p:cNvSpPr txBox="1"/>
          <p:nvPr/>
        </p:nvSpPr>
        <p:spPr>
          <a:xfrm>
            <a:off x="7974968" y="4348920"/>
            <a:ext cx="16529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Suomi-sarja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b="1" dirty="0">
                <a:latin typeface="Pepi" panose="02000503000000020004" pitchFamily="2" charset="77"/>
              </a:rPr>
              <a:t>lopputurnaus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Välierät ja mitalipelit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30.3.2024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cxnSp>
        <p:nvCxnSpPr>
          <p:cNvPr id="7" name="Suora nuoliyhdysviiva 6">
            <a:extLst>
              <a:ext uri="{FF2B5EF4-FFF2-40B4-BE49-F238E27FC236}">
                <a16:creationId xmlns:a16="http://schemas.microsoft.com/office/drawing/2014/main" id="{9C8EC3FD-0B1E-1CCE-CF1D-549654B877DF}"/>
              </a:ext>
            </a:extLst>
          </p:cNvPr>
          <p:cNvCxnSpPr/>
          <p:nvPr/>
        </p:nvCxnSpPr>
        <p:spPr>
          <a:xfrm>
            <a:off x="7493794" y="4613913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iruutu 8">
            <a:extLst>
              <a:ext uri="{FF2B5EF4-FFF2-40B4-BE49-F238E27FC236}">
                <a16:creationId xmlns:a16="http://schemas.microsoft.com/office/drawing/2014/main" id="{750DFCA9-A165-8AF5-2749-C9AA8AF21C95}"/>
              </a:ext>
            </a:extLst>
          </p:cNvPr>
          <p:cNvSpPr txBox="1"/>
          <p:nvPr/>
        </p:nvSpPr>
        <p:spPr>
          <a:xfrm>
            <a:off x="7455035" y="4669860"/>
            <a:ext cx="452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4 j. </a:t>
            </a:r>
          </a:p>
          <a:p>
            <a:endParaRPr lang="fi-FI" dirty="0"/>
          </a:p>
        </p:txBody>
      </p:sp>
      <p:cxnSp>
        <p:nvCxnSpPr>
          <p:cNvPr id="3" name="Suora nuoliyhdysviiva 2">
            <a:extLst>
              <a:ext uri="{FF2B5EF4-FFF2-40B4-BE49-F238E27FC236}">
                <a16:creationId xmlns:a16="http://schemas.microsoft.com/office/drawing/2014/main" id="{0DDE3DE1-0045-3803-59D9-3538441FB71D}"/>
              </a:ext>
            </a:extLst>
          </p:cNvPr>
          <p:cNvCxnSpPr>
            <a:cxnSpLocks/>
          </p:cNvCxnSpPr>
          <p:nvPr/>
        </p:nvCxnSpPr>
        <p:spPr>
          <a:xfrm>
            <a:off x="2623480" y="2826854"/>
            <a:ext cx="2723220" cy="1573398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Tekstiruutu 10">
            <a:extLst>
              <a:ext uri="{FF2B5EF4-FFF2-40B4-BE49-F238E27FC236}">
                <a16:creationId xmlns:a16="http://schemas.microsoft.com/office/drawing/2014/main" id="{C02F7C61-473A-A307-883D-85087D4802B9}"/>
              </a:ext>
            </a:extLst>
          </p:cNvPr>
          <p:cNvSpPr txBox="1"/>
          <p:nvPr/>
        </p:nvSpPr>
        <p:spPr>
          <a:xfrm>
            <a:off x="2933032" y="2816283"/>
            <a:ext cx="717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0 – x j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05325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 dirty="0">
                <a:solidFill>
                  <a:srgbClr val="002E6D"/>
                </a:solidFill>
                <a:latin typeface="Pepi" panose="02000503000000020004" pitchFamily="2" charset="77"/>
              </a:rPr>
              <a:t>U18 SARJAT 2023-2024 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27198" y="1238957"/>
            <a:ext cx="1855749" cy="1033472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76436" y="1336429"/>
            <a:ext cx="16529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SM- ylempi alkusarja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12 joukkuetta </a:t>
            </a:r>
          </a:p>
          <a:p>
            <a:r>
              <a:rPr lang="fi-FI" sz="1000" dirty="0">
                <a:latin typeface="Pepi" panose="02000503000000020004" pitchFamily="2" charset="77"/>
              </a:rPr>
              <a:t>2x sarja, 22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1.9.-19.11.</a:t>
            </a:r>
          </a:p>
          <a:p>
            <a:endParaRPr lang="fi-FI" dirty="0"/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48094" y="3499336"/>
            <a:ext cx="1855749" cy="1083479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60090" y="3528831"/>
            <a:ext cx="16529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Mestis karsintasarja 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n. 35 joukkuetta </a:t>
            </a:r>
          </a:p>
          <a:p>
            <a:r>
              <a:rPr lang="fi-FI" sz="1000" dirty="0">
                <a:latin typeface="Pepi" panose="02000503000000020004" pitchFamily="2" charset="77"/>
              </a:rPr>
              <a:t>3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n. 18 ottelua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1.9.-19.11.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75" name="Pyöristetty suorakulmio 74">
            <a:extLst>
              <a:ext uri="{FF2B5EF4-FFF2-40B4-BE49-F238E27FC236}">
                <a16:creationId xmlns:a16="http://schemas.microsoft.com/office/drawing/2014/main" id="{CB725213-E450-8847-944F-105A1907C5D4}"/>
              </a:ext>
            </a:extLst>
          </p:cNvPr>
          <p:cNvSpPr/>
          <p:nvPr/>
        </p:nvSpPr>
        <p:spPr>
          <a:xfrm>
            <a:off x="7976581" y="1238957"/>
            <a:ext cx="2231944" cy="1306816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ruutu 75">
            <a:extLst>
              <a:ext uri="{FF2B5EF4-FFF2-40B4-BE49-F238E27FC236}">
                <a16:creationId xmlns:a16="http://schemas.microsoft.com/office/drawing/2014/main" id="{9B71321D-B211-7D4D-B2F3-BC02ED6224FD}"/>
              </a:ext>
            </a:extLst>
          </p:cNvPr>
          <p:cNvSpPr txBox="1"/>
          <p:nvPr/>
        </p:nvSpPr>
        <p:spPr>
          <a:xfrm>
            <a:off x="7955653" y="1336429"/>
            <a:ext cx="16529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SM-pudotuspelit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puolivälierät,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välierät ja loppuottelut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paras kolmesta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Yksiosainen pronssiottelu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83" name="Pyöristetty suorakulmio 82">
            <a:extLst>
              <a:ext uri="{FF2B5EF4-FFF2-40B4-BE49-F238E27FC236}">
                <a16:creationId xmlns:a16="http://schemas.microsoft.com/office/drawing/2014/main" id="{AF41A830-E8E6-5643-8D01-2291004EA3C4}"/>
              </a:ext>
            </a:extLst>
          </p:cNvPr>
          <p:cNvSpPr/>
          <p:nvPr/>
        </p:nvSpPr>
        <p:spPr>
          <a:xfrm>
            <a:off x="5524063" y="2608433"/>
            <a:ext cx="1855749" cy="790986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Tekstiruutu 83">
            <a:extLst>
              <a:ext uri="{FF2B5EF4-FFF2-40B4-BE49-F238E27FC236}">
                <a16:creationId xmlns:a16="http://schemas.microsoft.com/office/drawing/2014/main" id="{7B592DBD-22FE-2646-B765-936BF18ED083}"/>
              </a:ext>
            </a:extLst>
          </p:cNvPr>
          <p:cNvSpPr txBox="1"/>
          <p:nvPr/>
        </p:nvSpPr>
        <p:spPr>
          <a:xfrm>
            <a:off x="5524268" y="2605601"/>
            <a:ext cx="17765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SM alempi jatkosarja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12 joukkuetta, 2x sarja, 22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r>
              <a:rPr lang="fi-FI" sz="1000" dirty="0">
                <a:latin typeface="Pepi" panose="02000503000000020004" pitchFamily="2" charset="77"/>
              </a:rPr>
              <a:t>24.11.2023.-10.3.2024</a:t>
            </a:r>
          </a:p>
          <a:p>
            <a:r>
              <a:rPr lang="fi-FI" sz="1000" dirty="0">
                <a:latin typeface="Pepi" panose="02000503000000020004" pitchFamily="2" charset="77"/>
              </a:rPr>
              <a:t>4 par. </a:t>
            </a:r>
            <a:r>
              <a:rPr lang="fi-FI" sz="1000" dirty="0" err="1">
                <a:latin typeface="Pepi" panose="02000503000000020004" pitchFamily="2" charset="77"/>
              </a:rPr>
              <a:t>yl</a:t>
            </a:r>
            <a:r>
              <a:rPr lang="fi-FI" sz="1000" dirty="0">
                <a:latin typeface="Pepi" panose="02000503000000020004" pitchFamily="2" charset="77"/>
              </a:rPr>
              <a:t>. </a:t>
            </a:r>
            <a:r>
              <a:rPr lang="fi-FI" sz="1000" dirty="0" err="1">
                <a:latin typeface="Pepi" panose="02000503000000020004" pitchFamily="2" charset="77"/>
              </a:rPr>
              <a:t>kars</a:t>
            </a:r>
            <a:r>
              <a:rPr lang="fi-FI" sz="1000" dirty="0">
                <a:latin typeface="Pepi" panose="02000503000000020004" pitchFamily="2" charset="77"/>
              </a:rPr>
              <a:t>., 2 viim. al. </a:t>
            </a:r>
            <a:r>
              <a:rPr lang="fi-FI" sz="1000" dirty="0" err="1">
                <a:latin typeface="Pepi" panose="02000503000000020004" pitchFamily="2" charset="77"/>
              </a:rPr>
              <a:t>kars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endParaRPr lang="fi-FI" dirty="0"/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514404" y="1235440"/>
            <a:ext cx="1855749" cy="1301317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553960" y="1254782"/>
            <a:ext cx="165295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SM-sarja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12 j., 2x sarja 22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24.11.2023.-10.3.2024</a:t>
            </a:r>
          </a:p>
          <a:p>
            <a:r>
              <a:rPr lang="fi-FI" sz="1000" dirty="0">
                <a:latin typeface="Pepi" panose="02000503000000020004" pitchFamily="2" charset="77"/>
              </a:rPr>
              <a:t>8 parasta pudotuspeleihin,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10 parasta </a:t>
            </a:r>
            <a:r>
              <a:rPr lang="fi-FI" sz="1000" dirty="0" err="1">
                <a:latin typeface="Pepi" panose="02000503000000020004" pitchFamily="2" charset="77"/>
              </a:rPr>
              <a:t>yl</a:t>
            </a:r>
            <a:r>
              <a:rPr lang="fi-FI" sz="1000" dirty="0">
                <a:latin typeface="Pepi" panose="02000503000000020004" pitchFamily="2" charset="77"/>
              </a:rPr>
              <a:t>. </a:t>
            </a:r>
            <a:r>
              <a:rPr lang="fi-FI" sz="1000" dirty="0" err="1">
                <a:latin typeface="Pepi" panose="02000503000000020004" pitchFamily="2" charset="77"/>
              </a:rPr>
              <a:t>alkus</a:t>
            </a:r>
            <a:r>
              <a:rPr lang="fi-FI" sz="1000" dirty="0">
                <a:latin typeface="Pepi" panose="02000503000000020004" pitchFamily="2" charset="77"/>
              </a:rPr>
              <a:t>. 23-24</a:t>
            </a:r>
          </a:p>
          <a:p>
            <a:r>
              <a:rPr lang="fi-FI" sz="1000" dirty="0">
                <a:latin typeface="Pepi" panose="02000503000000020004" pitchFamily="2" charset="77"/>
              </a:rPr>
              <a:t>11.-12. </a:t>
            </a:r>
            <a:r>
              <a:rPr lang="fi-FI" sz="1000" dirty="0" err="1">
                <a:latin typeface="Pepi" panose="02000503000000020004" pitchFamily="2" charset="77"/>
              </a:rPr>
              <a:t>sij</a:t>
            </a:r>
            <a:r>
              <a:rPr lang="fi-FI" sz="1000" dirty="0">
                <a:latin typeface="Pepi" panose="02000503000000020004" pitchFamily="2" charset="77"/>
              </a:rPr>
              <a:t>. U18 SM </a:t>
            </a:r>
            <a:r>
              <a:rPr lang="fi-FI" sz="1000" dirty="0" err="1">
                <a:latin typeface="Pepi" panose="02000503000000020004" pitchFamily="2" charset="77"/>
              </a:rPr>
              <a:t>yl</a:t>
            </a:r>
            <a:r>
              <a:rPr lang="fi-FI" sz="1000" dirty="0">
                <a:latin typeface="Pepi" panose="02000503000000020004" pitchFamily="2" charset="77"/>
              </a:rPr>
              <a:t>. </a:t>
            </a:r>
            <a:r>
              <a:rPr lang="fi-FI" sz="1000" dirty="0" err="1">
                <a:latin typeface="Pepi" panose="02000503000000020004" pitchFamily="2" charset="77"/>
              </a:rPr>
              <a:t>Kars</a:t>
            </a:r>
            <a:r>
              <a:rPr lang="fi-FI" sz="1000" dirty="0">
                <a:latin typeface="Pepi" panose="02000503000000020004" pitchFamily="2" charset="77"/>
              </a:rPr>
              <a:t>. </a:t>
            </a:r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523263" y="3468263"/>
            <a:ext cx="1855749" cy="1363317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550441" y="3476375"/>
            <a:ext cx="177659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Mestis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12 joukkuetta,, 2x sarjat 22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r>
              <a:rPr lang="fi-FI" sz="1000" dirty="0">
                <a:latin typeface="Pepi" panose="02000503000000020004" pitchFamily="2" charset="77"/>
              </a:rPr>
              <a:t>24.11.2023.-10.3.2024</a:t>
            </a:r>
          </a:p>
          <a:p>
            <a:r>
              <a:rPr lang="fi-FI" sz="1000" dirty="0">
                <a:latin typeface="Pepi" panose="02000503000000020004" pitchFamily="2" charset="77"/>
              </a:rPr>
              <a:t>2 parasta U18 SM karsintaan</a:t>
            </a:r>
          </a:p>
          <a:p>
            <a:r>
              <a:rPr lang="fi-FI" sz="1000" dirty="0">
                <a:latin typeface="Pepi" panose="02000503000000020004" pitchFamily="2" charset="77"/>
              </a:rPr>
              <a:t>Mitalit kolmelle parhaalle</a:t>
            </a: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uora nuoliyhdysviiva 132">
            <a:extLst>
              <a:ext uri="{FF2B5EF4-FFF2-40B4-BE49-F238E27FC236}">
                <a16:creationId xmlns:a16="http://schemas.microsoft.com/office/drawing/2014/main" id="{8505CC30-097D-B64E-8FF2-6F10367D7D39}"/>
              </a:ext>
            </a:extLst>
          </p:cNvPr>
          <p:cNvCxnSpPr>
            <a:cxnSpLocks/>
          </p:cNvCxnSpPr>
          <p:nvPr/>
        </p:nvCxnSpPr>
        <p:spPr>
          <a:xfrm flipV="1">
            <a:off x="7484251" y="2848653"/>
            <a:ext cx="360685" cy="55311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uora nuoliyhdysviiva 135">
            <a:extLst>
              <a:ext uri="{FF2B5EF4-FFF2-40B4-BE49-F238E27FC236}">
                <a16:creationId xmlns:a16="http://schemas.microsoft.com/office/drawing/2014/main" id="{8A92A1CC-852C-A14D-9A01-2E245B44CCB5}"/>
              </a:ext>
            </a:extLst>
          </p:cNvPr>
          <p:cNvCxnSpPr>
            <a:cxnSpLocks/>
          </p:cNvCxnSpPr>
          <p:nvPr/>
        </p:nvCxnSpPr>
        <p:spPr>
          <a:xfrm>
            <a:off x="2606342" y="4573841"/>
            <a:ext cx="2769370" cy="863339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uora nuoliyhdysviiva 137">
            <a:extLst>
              <a:ext uri="{FF2B5EF4-FFF2-40B4-BE49-F238E27FC236}">
                <a16:creationId xmlns:a16="http://schemas.microsoft.com/office/drawing/2014/main" id="{2A677AC7-F47D-4242-AAF3-C79007287E81}"/>
              </a:ext>
            </a:extLst>
          </p:cNvPr>
          <p:cNvCxnSpPr>
            <a:cxnSpLocks/>
            <a:stCxn id="168" idx="1"/>
          </p:cNvCxnSpPr>
          <p:nvPr/>
        </p:nvCxnSpPr>
        <p:spPr>
          <a:xfrm flipV="1">
            <a:off x="2622536" y="4187924"/>
            <a:ext cx="2785945" cy="20702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2622536" y="159892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2654002" y="1204530"/>
            <a:ext cx="18557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10 parasta ylemmän alkusarjan joukkuetta SM-sarjaan</a:t>
            </a:r>
            <a:br>
              <a:rPr lang="fi-FI" sz="1000">
                <a:latin typeface="Pepi" panose="02000503000000020004" pitchFamily="2" charset="77"/>
              </a:rPr>
            </a:br>
            <a:endParaRPr lang="fi-FI" sz="1000">
              <a:latin typeface="Pepi" panose="02000503000000020004" pitchFamily="2" charset="77"/>
            </a:endParaRPr>
          </a:p>
          <a:p>
            <a:endParaRPr lang="fi-FI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60333573-863C-7343-A29A-76F6A2122C9C}"/>
              </a:ext>
            </a:extLst>
          </p:cNvPr>
          <p:cNvSpPr txBox="1"/>
          <p:nvPr/>
        </p:nvSpPr>
        <p:spPr>
          <a:xfrm>
            <a:off x="2661860" y="1766688"/>
            <a:ext cx="15610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/>
              </a:rPr>
              <a:t>2 viim. SM-alempaan</a:t>
            </a:r>
          </a:p>
          <a:p>
            <a:r>
              <a:rPr lang="fi-FI" sz="1000" dirty="0">
                <a:latin typeface="Pepi" panose="02000503000000020004"/>
              </a:rPr>
              <a:t>jatkosarjaan</a:t>
            </a:r>
          </a:p>
        </p:txBody>
      </p:sp>
      <p:sp>
        <p:nvSpPr>
          <p:cNvPr id="166" name="Tekstiruutu 165">
            <a:extLst>
              <a:ext uri="{FF2B5EF4-FFF2-40B4-BE49-F238E27FC236}">
                <a16:creationId xmlns:a16="http://schemas.microsoft.com/office/drawing/2014/main" id="{D8E6297B-B703-454A-A259-C0C3EC209020}"/>
              </a:ext>
            </a:extLst>
          </p:cNvPr>
          <p:cNvSpPr txBox="1"/>
          <p:nvPr/>
        </p:nvSpPr>
        <p:spPr>
          <a:xfrm>
            <a:off x="2613840" y="3142400"/>
            <a:ext cx="1394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10.-12. Mestikseen</a:t>
            </a:r>
          </a:p>
          <a:p>
            <a:endParaRPr lang="fi-FI" dirty="0"/>
          </a:p>
        </p:txBody>
      </p:sp>
      <p:sp>
        <p:nvSpPr>
          <p:cNvPr id="168" name="Tekstiruutu 167">
            <a:extLst>
              <a:ext uri="{FF2B5EF4-FFF2-40B4-BE49-F238E27FC236}">
                <a16:creationId xmlns:a16="http://schemas.microsoft.com/office/drawing/2014/main" id="{0DC32C57-3853-4B4B-951E-D1607E35269A}"/>
              </a:ext>
            </a:extLst>
          </p:cNvPr>
          <p:cNvSpPr txBox="1"/>
          <p:nvPr/>
        </p:nvSpPr>
        <p:spPr>
          <a:xfrm>
            <a:off x="2622536" y="3947016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9 </a:t>
            </a:r>
            <a:r>
              <a:rPr lang="fi-FI" sz="1000" dirty="0" err="1">
                <a:latin typeface="Pepi" panose="02000503000000020004" pitchFamily="2" charset="77"/>
              </a:rPr>
              <a:t>joukk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endParaRPr lang="fi-FI" dirty="0"/>
          </a:p>
        </p:txBody>
      </p:sp>
      <p:sp>
        <p:nvSpPr>
          <p:cNvPr id="169" name="Tekstiruutu 168">
            <a:extLst>
              <a:ext uri="{FF2B5EF4-FFF2-40B4-BE49-F238E27FC236}">
                <a16:creationId xmlns:a16="http://schemas.microsoft.com/office/drawing/2014/main" id="{7E21B9F2-062C-BD4A-A3FC-1825E2349627}"/>
              </a:ext>
            </a:extLst>
          </p:cNvPr>
          <p:cNvSpPr txBox="1"/>
          <p:nvPr/>
        </p:nvSpPr>
        <p:spPr>
          <a:xfrm>
            <a:off x="2557506" y="4373243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 n. 23 </a:t>
            </a:r>
            <a:r>
              <a:rPr lang="fi-FI" sz="1000" dirty="0" err="1">
                <a:latin typeface="Pepi" panose="02000503000000020004" pitchFamily="2" charset="77"/>
              </a:rPr>
              <a:t>joukk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endParaRPr lang="fi-FI" dirty="0"/>
          </a:p>
        </p:txBody>
      </p:sp>
      <p:cxnSp>
        <p:nvCxnSpPr>
          <p:cNvPr id="42" name="Suora nuoliyhdysviiva 41">
            <a:extLst>
              <a:ext uri="{FF2B5EF4-FFF2-40B4-BE49-F238E27FC236}">
                <a16:creationId xmlns:a16="http://schemas.microsoft.com/office/drawing/2014/main" id="{F10B95F6-0729-4056-9EAB-21A9A99A588F}"/>
              </a:ext>
            </a:extLst>
          </p:cNvPr>
          <p:cNvCxnSpPr>
            <a:cxnSpLocks/>
          </p:cNvCxnSpPr>
          <p:nvPr/>
        </p:nvCxnSpPr>
        <p:spPr>
          <a:xfrm>
            <a:off x="7493794" y="3460925"/>
            <a:ext cx="387782" cy="204695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Pyöristetty suorakulmio 74">
            <a:extLst>
              <a:ext uri="{FF2B5EF4-FFF2-40B4-BE49-F238E27FC236}">
                <a16:creationId xmlns:a16="http://schemas.microsoft.com/office/drawing/2014/main" id="{9ED9CCBF-BC82-428B-ADA9-DAEA0740754C}"/>
              </a:ext>
            </a:extLst>
          </p:cNvPr>
          <p:cNvSpPr/>
          <p:nvPr/>
        </p:nvSpPr>
        <p:spPr>
          <a:xfrm>
            <a:off x="7976581" y="2673092"/>
            <a:ext cx="2248573" cy="790391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4" name="Tekstiruutu 43">
            <a:extLst>
              <a:ext uri="{FF2B5EF4-FFF2-40B4-BE49-F238E27FC236}">
                <a16:creationId xmlns:a16="http://schemas.microsoft.com/office/drawing/2014/main" id="{58F93F73-3199-4F32-A7A7-39CD0DDEF1D0}"/>
              </a:ext>
            </a:extLst>
          </p:cNvPr>
          <p:cNvSpPr txBox="1"/>
          <p:nvPr/>
        </p:nvSpPr>
        <p:spPr>
          <a:xfrm>
            <a:off x="7974702" y="2643245"/>
            <a:ext cx="21594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solidFill>
                  <a:schemeClr val="tx1"/>
                </a:solidFill>
                <a:latin typeface="Pepi" panose="02000503000000020004" pitchFamily="2" charset="77"/>
              </a:rPr>
              <a:t>U18 SM-karsintasarja, ylempi</a:t>
            </a:r>
          </a:p>
          <a:p>
            <a:r>
              <a:rPr lang="fi-FI" sz="1000" dirty="0">
                <a:solidFill>
                  <a:schemeClr val="tx1"/>
                </a:solidFill>
                <a:latin typeface="Pepi" panose="02000503000000020004" pitchFamily="2" charset="77"/>
              </a:rPr>
              <a:t>U18 SM ylemmän </a:t>
            </a:r>
            <a:r>
              <a:rPr lang="fi-FI" sz="1000" dirty="0" err="1">
                <a:solidFill>
                  <a:schemeClr val="tx1"/>
                </a:solidFill>
                <a:latin typeface="Pepi" panose="02000503000000020004" pitchFamily="2" charset="77"/>
              </a:rPr>
              <a:t>js</a:t>
            </a:r>
            <a:r>
              <a:rPr lang="fi-FI" sz="1000" dirty="0">
                <a:solidFill>
                  <a:schemeClr val="tx1"/>
                </a:solidFill>
                <a:latin typeface="Pepi" panose="02000503000000020004" pitchFamily="2" charset="77"/>
              </a:rPr>
              <a:t> 2 viim. ja 4 U18 SM al. Parasta, 6 joukkueen 2x karsintasarja jonka 2 parasta U18 SM-ylempään alkusarjaan 24-25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45" name="Tekstiruutu 44">
            <a:extLst>
              <a:ext uri="{FF2B5EF4-FFF2-40B4-BE49-F238E27FC236}">
                <a16:creationId xmlns:a16="http://schemas.microsoft.com/office/drawing/2014/main" id="{657CAA69-5A4A-44CC-9855-1DC65EBAD238}"/>
              </a:ext>
            </a:extLst>
          </p:cNvPr>
          <p:cNvSpPr txBox="1"/>
          <p:nvPr/>
        </p:nvSpPr>
        <p:spPr>
          <a:xfrm>
            <a:off x="7433641" y="3135669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2 j.</a:t>
            </a:r>
          </a:p>
          <a:p>
            <a:endParaRPr lang="fi-FI" dirty="0"/>
          </a:p>
        </p:txBody>
      </p:sp>
      <p:sp>
        <p:nvSpPr>
          <p:cNvPr id="46" name="Tekstiruutu 45">
            <a:extLst>
              <a:ext uri="{FF2B5EF4-FFF2-40B4-BE49-F238E27FC236}">
                <a16:creationId xmlns:a16="http://schemas.microsoft.com/office/drawing/2014/main" id="{7B44FB19-6A81-482E-B49F-8C0044FDF593}"/>
              </a:ext>
            </a:extLst>
          </p:cNvPr>
          <p:cNvSpPr txBox="1"/>
          <p:nvPr/>
        </p:nvSpPr>
        <p:spPr>
          <a:xfrm>
            <a:off x="7434441" y="2957134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4 j.</a:t>
            </a:r>
          </a:p>
          <a:p>
            <a:endParaRPr lang="fi-FI" dirty="0"/>
          </a:p>
        </p:txBody>
      </p:sp>
      <p:sp>
        <p:nvSpPr>
          <p:cNvPr id="47" name="Tekstiruutu 46">
            <a:extLst>
              <a:ext uri="{FF2B5EF4-FFF2-40B4-BE49-F238E27FC236}">
                <a16:creationId xmlns:a16="http://schemas.microsoft.com/office/drawing/2014/main" id="{63425D51-5D42-4114-85A5-F975AE4C4A1D}"/>
              </a:ext>
            </a:extLst>
          </p:cNvPr>
          <p:cNvSpPr txBox="1"/>
          <p:nvPr/>
        </p:nvSpPr>
        <p:spPr>
          <a:xfrm>
            <a:off x="7453961" y="1757194"/>
            <a:ext cx="499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8 j.</a:t>
            </a:r>
          </a:p>
          <a:p>
            <a:endParaRPr lang="fi-FI" dirty="0"/>
          </a:p>
        </p:txBody>
      </p:sp>
      <p:cxnSp>
        <p:nvCxnSpPr>
          <p:cNvPr id="51" name="Suora nuoliyhdysviiva 50">
            <a:extLst>
              <a:ext uri="{FF2B5EF4-FFF2-40B4-BE49-F238E27FC236}">
                <a16:creationId xmlns:a16="http://schemas.microsoft.com/office/drawing/2014/main" id="{D213486C-6FC8-4430-B43A-BAFA1C21AD56}"/>
              </a:ext>
            </a:extLst>
          </p:cNvPr>
          <p:cNvCxnSpPr>
            <a:cxnSpLocks/>
          </p:cNvCxnSpPr>
          <p:nvPr/>
        </p:nvCxnSpPr>
        <p:spPr>
          <a:xfrm flipV="1">
            <a:off x="7449308" y="3930541"/>
            <a:ext cx="417797" cy="85619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kstiruutu 51">
            <a:extLst>
              <a:ext uri="{FF2B5EF4-FFF2-40B4-BE49-F238E27FC236}">
                <a16:creationId xmlns:a16="http://schemas.microsoft.com/office/drawing/2014/main" id="{2D1CFF70-CAA2-4CB1-BA61-64B38496AF1C}"/>
              </a:ext>
            </a:extLst>
          </p:cNvPr>
          <p:cNvSpPr txBox="1"/>
          <p:nvPr/>
        </p:nvSpPr>
        <p:spPr>
          <a:xfrm>
            <a:off x="7451630" y="4069330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2 j.</a:t>
            </a:r>
          </a:p>
          <a:p>
            <a:endParaRPr lang="fi-FI" dirty="0"/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7577F80F-BC03-4F79-9ABF-4EAF733590BF}"/>
              </a:ext>
            </a:extLst>
          </p:cNvPr>
          <p:cNvSpPr txBox="1"/>
          <p:nvPr/>
        </p:nvSpPr>
        <p:spPr>
          <a:xfrm>
            <a:off x="672934" y="2394523"/>
            <a:ext cx="16529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SM- alempi alkusarja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12 joukkuetta </a:t>
            </a:r>
          </a:p>
          <a:p>
            <a:r>
              <a:rPr lang="fi-FI" sz="1000" dirty="0">
                <a:latin typeface="Pepi" panose="02000503000000020004" pitchFamily="2" charset="77"/>
              </a:rPr>
              <a:t>2x sarja, 22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1.9.-19.11.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38" name="Pyöristetty suorakulmio 19">
            <a:extLst>
              <a:ext uri="{FF2B5EF4-FFF2-40B4-BE49-F238E27FC236}">
                <a16:creationId xmlns:a16="http://schemas.microsoft.com/office/drawing/2014/main" id="{5B218ACD-A472-4EFB-B482-465E9A579D38}"/>
              </a:ext>
            </a:extLst>
          </p:cNvPr>
          <p:cNvSpPr/>
          <p:nvPr/>
        </p:nvSpPr>
        <p:spPr>
          <a:xfrm>
            <a:off x="641779" y="2369901"/>
            <a:ext cx="1855749" cy="1014001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41" name="Suora nuoliyhdysviiva 40">
            <a:extLst>
              <a:ext uri="{FF2B5EF4-FFF2-40B4-BE49-F238E27FC236}">
                <a16:creationId xmlns:a16="http://schemas.microsoft.com/office/drawing/2014/main" id="{0988ECB0-9C26-4F76-B572-F6A00FB2AC4C}"/>
              </a:ext>
            </a:extLst>
          </p:cNvPr>
          <p:cNvCxnSpPr>
            <a:cxnSpLocks/>
          </p:cNvCxnSpPr>
          <p:nvPr/>
        </p:nvCxnSpPr>
        <p:spPr>
          <a:xfrm>
            <a:off x="2728668" y="2215904"/>
            <a:ext cx="2594649" cy="717249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uora nuoliyhdysviiva 47">
            <a:extLst>
              <a:ext uri="{FF2B5EF4-FFF2-40B4-BE49-F238E27FC236}">
                <a16:creationId xmlns:a16="http://schemas.microsoft.com/office/drawing/2014/main" id="{04F9E887-C955-4972-BB7A-D967E33564FD}"/>
              </a:ext>
            </a:extLst>
          </p:cNvPr>
          <p:cNvCxnSpPr>
            <a:cxnSpLocks/>
          </p:cNvCxnSpPr>
          <p:nvPr/>
        </p:nvCxnSpPr>
        <p:spPr>
          <a:xfrm flipV="1">
            <a:off x="2728171" y="2301785"/>
            <a:ext cx="2573866" cy="516579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kstiruutu 48">
            <a:extLst>
              <a:ext uri="{FF2B5EF4-FFF2-40B4-BE49-F238E27FC236}">
                <a16:creationId xmlns:a16="http://schemas.microsoft.com/office/drawing/2014/main" id="{C108F3AE-1666-4F40-9AA6-536BB228844D}"/>
              </a:ext>
            </a:extLst>
          </p:cNvPr>
          <p:cNvSpPr txBox="1"/>
          <p:nvPr/>
        </p:nvSpPr>
        <p:spPr>
          <a:xfrm>
            <a:off x="2649439" y="2334755"/>
            <a:ext cx="869782" cy="79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1.-2. SM-sarjaan</a:t>
            </a:r>
            <a:br>
              <a:rPr lang="fi-FI" sz="907" dirty="0">
                <a:latin typeface="Pepi" panose="02000503000000020004" pitchFamily="2" charset="77"/>
              </a:rPr>
            </a:br>
            <a:endParaRPr lang="fi-FI" sz="907" dirty="0">
              <a:latin typeface="Pepi" panose="02000503000000020004" pitchFamily="2" charset="77"/>
            </a:endParaRPr>
          </a:p>
          <a:p>
            <a:endParaRPr lang="fi-FI" sz="1633" dirty="0"/>
          </a:p>
        </p:txBody>
      </p:sp>
      <p:cxnSp>
        <p:nvCxnSpPr>
          <p:cNvPr id="50" name="Suora nuoliyhdysviiva 49">
            <a:extLst>
              <a:ext uri="{FF2B5EF4-FFF2-40B4-BE49-F238E27FC236}">
                <a16:creationId xmlns:a16="http://schemas.microsoft.com/office/drawing/2014/main" id="{CA8BAF4F-6ECB-4BAC-AF67-C34F0FBDC7A6}"/>
              </a:ext>
            </a:extLst>
          </p:cNvPr>
          <p:cNvCxnSpPr>
            <a:cxnSpLocks/>
            <a:stCxn id="54" idx="1"/>
          </p:cNvCxnSpPr>
          <p:nvPr/>
        </p:nvCxnSpPr>
        <p:spPr>
          <a:xfrm flipV="1">
            <a:off x="2635633" y="3026207"/>
            <a:ext cx="2740079" cy="146034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uora nuoliyhdysviiva 52">
            <a:extLst>
              <a:ext uri="{FF2B5EF4-FFF2-40B4-BE49-F238E27FC236}">
                <a16:creationId xmlns:a16="http://schemas.microsoft.com/office/drawing/2014/main" id="{9AC39778-AF22-4DE6-B0E5-A8E543CB2CE2}"/>
              </a:ext>
            </a:extLst>
          </p:cNvPr>
          <p:cNvCxnSpPr>
            <a:cxnSpLocks/>
          </p:cNvCxnSpPr>
          <p:nvPr/>
        </p:nvCxnSpPr>
        <p:spPr>
          <a:xfrm>
            <a:off x="2698093" y="3351571"/>
            <a:ext cx="2660579" cy="218709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kstiruutu 53">
            <a:extLst>
              <a:ext uri="{FF2B5EF4-FFF2-40B4-BE49-F238E27FC236}">
                <a16:creationId xmlns:a16="http://schemas.microsoft.com/office/drawing/2014/main" id="{70AE6D9E-4DB9-424E-B188-3F140500C140}"/>
              </a:ext>
            </a:extLst>
          </p:cNvPr>
          <p:cNvSpPr txBox="1"/>
          <p:nvPr/>
        </p:nvSpPr>
        <p:spPr>
          <a:xfrm>
            <a:off x="2635633" y="2853692"/>
            <a:ext cx="1842667" cy="637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3.-9. SM-alempaan jatkosarjaan</a:t>
            </a:r>
            <a:br>
              <a:rPr lang="fi-FI" sz="907" dirty="0">
                <a:latin typeface="Pepi" panose="02000503000000020004" pitchFamily="2" charset="77"/>
              </a:rPr>
            </a:br>
            <a:endParaRPr lang="fi-FI" sz="907" dirty="0">
              <a:latin typeface="Pepi" panose="02000503000000020004" pitchFamily="2" charset="77"/>
            </a:endParaRPr>
          </a:p>
          <a:p>
            <a:endParaRPr lang="fi-FI" sz="1633" dirty="0"/>
          </a:p>
        </p:txBody>
      </p:sp>
      <p:sp>
        <p:nvSpPr>
          <p:cNvPr id="55" name="Tekstiruutu 54">
            <a:extLst>
              <a:ext uri="{FF2B5EF4-FFF2-40B4-BE49-F238E27FC236}">
                <a16:creationId xmlns:a16="http://schemas.microsoft.com/office/drawing/2014/main" id="{3A314F38-2DD8-41CA-898A-88518D4CCB5D}"/>
              </a:ext>
            </a:extLst>
          </p:cNvPr>
          <p:cNvSpPr txBox="1"/>
          <p:nvPr/>
        </p:nvSpPr>
        <p:spPr>
          <a:xfrm>
            <a:off x="7395841" y="2004855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2 j.</a:t>
            </a:r>
          </a:p>
          <a:p>
            <a:endParaRPr lang="fi-FI"/>
          </a:p>
        </p:txBody>
      </p:sp>
      <p:cxnSp>
        <p:nvCxnSpPr>
          <p:cNvPr id="56" name="Suora nuoliyhdysviiva 55">
            <a:extLst>
              <a:ext uri="{FF2B5EF4-FFF2-40B4-BE49-F238E27FC236}">
                <a16:creationId xmlns:a16="http://schemas.microsoft.com/office/drawing/2014/main" id="{DF27F0A5-46F4-456E-B582-8C443717EF23}"/>
              </a:ext>
            </a:extLst>
          </p:cNvPr>
          <p:cNvCxnSpPr>
            <a:cxnSpLocks/>
          </p:cNvCxnSpPr>
          <p:nvPr/>
        </p:nvCxnSpPr>
        <p:spPr>
          <a:xfrm>
            <a:off x="7453961" y="2424580"/>
            <a:ext cx="420758" cy="30959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Pyöristetty suorakulmio 74">
            <a:extLst>
              <a:ext uri="{FF2B5EF4-FFF2-40B4-BE49-F238E27FC236}">
                <a16:creationId xmlns:a16="http://schemas.microsoft.com/office/drawing/2014/main" id="{C1471274-A27D-4C55-B941-DDF7784A3D5C}"/>
              </a:ext>
            </a:extLst>
          </p:cNvPr>
          <p:cNvSpPr/>
          <p:nvPr/>
        </p:nvSpPr>
        <p:spPr>
          <a:xfrm>
            <a:off x="7969605" y="3570280"/>
            <a:ext cx="2238920" cy="1496955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33"/>
          </a:p>
        </p:txBody>
      </p:sp>
      <p:sp>
        <p:nvSpPr>
          <p:cNvPr id="61" name="Tekstiruutu 60">
            <a:extLst>
              <a:ext uri="{FF2B5EF4-FFF2-40B4-BE49-F238E27FC236}">
                <a16:creationId xmlns:a16="http://schemas.microsoft.com/office/drawing/2014/main" id="{F89F7341-A324-41DC-BE26-A0497EC27B2B}"/>
              </a:ext>
            </a:extLst>
          </p:cNvPr>
          <p:cNvSpPr txBox="1"/>
          <p:nvPr/>
        </p:nvSpPr>
        <p:spPr>
          <a:xfrm>
            <a:off x="7969605" y="3579295"/>
            <a:ext cx="2447194" cy="1294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SM-karsintasarja, alempi</a:t>
            </a:r>
          </a:p>
          <a:p>
            <a:r>
              <a:rPr lang="fi-FI" sz="1000" dirty="0">
                <a:latin typeface="Pepi" panose="02000503000000020004" pitchFamily="2" charset="77"/>
              </a:rPr>
              <a:t>U18 SM alemman jatkosarjan 2 viim. ja </a:t>
            </a:r>
          </a:p>
          <a:p>
            <a:r>
              <a:rPr lang="fi-FI" sz="1000" dirty="0">
                <a:latin typeface="Pepi" panose="02000503000000020004" pitchFamily="2" charset="77"/>
              </a:rPr>
              <a:t>2 U18  Mestiksen lohkovoittajat </a:t>
            </a:r>
          </a:p>
          <a:p>
            <a:r>
              <a:rPr lang="fi-FI" sz="1000" dirty="0">
                <a:latin typeface="Pepi" panose="02000503000000020004" pitchFamily="2" charset="77"/>
              </a:rPr>
              <a:t>4 joukkueen 2x karsintasarja jonka 2 parasta U18 SM-alempaan alkusarjaan 24-25</a:t>
            </a:r>
          </a:p>
          <a:p>
            <a:br>
              <a:rPr lang="fi-FI" sz="907" b="1" dirty="0">
                <a:latin typeface="Pepi" panose="02000503000000020004" pitchFamily="2" charset="77"/>
              </a:rPr>
            </a:br>
            <a:endParaRPr lang="fi-FI" sz="907" dirty="0">
              <a:latin typeface="Pepi" panose="02000503000000020004" pitchFamily="2" charset="77"/>
            </a:endParaRPr>
          </a:p>
        </p:txBody>
      </p:sp>
      <p:sp>
        <p:nvSpPr>
          <p:cNvPr id="67" name="Pyöristetty suorakulmio 74">
            <a:extLst>
              <a:ext uri="{FF2B5EF4-FFF2-40B4-BE49-F238E27FC236}">
                <a16:creationId xmlns:a16="http://schemas.microsoft.com/office/drawing/2014/main" id="{11C43456-33A9-47EB-A847-E47216CBB57E}"/>
              </a:ext>
            </a:extLst>
          </p:cNvPr>
          <p:cNvSpPr/>
          <p:nvPr/>
        </p:nvSpPr>
        <p:spPr>
          <a:xfrm>
            <a:off x="7976581" y="6223246"/>
            <a:ext cx="2231944" cy="864084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i-FI" sz="800">
              <a:latin typeface="Pepi" panose="02000503000000020004" pitchFamily="2" charset="77"/>
            </a:endParaRPr>
          </a:p>
        </p:txBody>
      </p:sp>
      <p:sp>
        <p:nvSpPr>
          <p:cNvPr id="68" name="Tekstiruutu 67">
            <a:extLst>
              <a:ext uri="{FF2B5EF4-FFF2-40B4-BE49-F238E27FC236}">
                <a16:creationId xmlns:a16="http://schemas.microsoft.com/office/drawing/2014/main" id="{88907A9E-C031-44BF-AAED-533B201A4534}"/>
              </a:ext>
            </a:extLst>
          </p:cNvPr>
          <p:cNvSpPr txBox="1"/>
          <p:nvPr/>
        </p:nvSpPr>
        <p:spPr>
          <a:xfrm>
            <a:off x="7976581" y="6270342"/>
            <a:ext cx="2041035" cy="928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Suomi-sarja</a:t>
            </a:r>
          </a:p>
          <a:p>
            <a:r>
              <a:rPr lang="fi-FI" sz="1000" b="1" dirty="0">
                <a:latin typeface="Pepi" panose="02000503000000020004" pitchFamily="2" charset="77"/>
              </a:rPr>
              <a:t>Lopputurnaus</a:t>
            </a:r>
          </a:p>
          <a:p>
            <a:r>
              <a:rPr lang="fi-FI" sz="1000" dirty="0">
                <a:latin typeface="Pepi" panose="02000503000000020004" pitchFamily="2" charset="77"/>
              </a:rPr>
              <a:t>.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30.-31..3.2024</a:t>
            </a:r>
          </a:p>
          <a:p>
            <a:endParaRPr lang="fi-FI" sz="1432" dirty="0"/>
          </a:p>
        </p:txBody>
      </p:sp>
      <p:cxnSp>
        <p:nvCxnSpPr>
          <p:cNvPr id="59" name="Suora nuoliyhdysviiva 58">
            <a:extLst>
              <a:ext uri="{FF2B5EF4-FFF2-40B4-BE49-F238E27FC236}">
                <a16:creationId xmlns:a16="http://schemas.microsoft.com/office/drawing/2014/main" id="{CD3099FC-C6E2-4B3F-BECA-D90A4B05EE0F}"/>
              </a:ext>
            </a:extLst>
          </p:cNvPr>
          <p:cNvCxnSpPr>
            <a:cxnSpLocks/>
          </p:cNvCxnSpPr>
          <p:nvPr/>
        </p:nvCxnSpPr>
        <p:spPr>
          <a:xfrm flipV="1">
            <a:off x="2704589" y="3318786"/>
            <a:ext cx="2691275" cy="580173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kstiruutu 61">
            <a:extLst>
              <a:ext uri="{FF2B5EF4-FFF2-40B4-BE49-F238E27FC236}">
                <a16:creationId xmlns:a16="http://schemas.microsoft.com/office/drawing/2014/main" id="{A4ECEB53-20D6-434E-94E1-537E66F44362}"/>
              </a:ext>
            </a:extLst>
          </p:cNvPr>
          <p:cNvSpPr txBox="1"/>
          <p:nvPr/>
        </p:nvSpPr>
        <p:spPr>
          <a:xfrm>
            <a:off x="2576461" y="3548006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 3 </a:t>
            </a:r>
            <a:r>
              <a:rPr lang="fi-FI" sz="1000" dirty="0" err="1">
                <a:latin typeface="Pepi" panose="02000503000000020004" pitchFamily="2" charset="77"/>
              </a:rPr>
              <a:t>joukk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2" name="Pyöristetty suorakulmio 72">
            <a:extLst>
              <a:ext uri="{FF2B5EF4-FFF2-40B4-BE49-F238E27FC236}">
                <a16:creationId xmlns:a16="http://schemas.microsoft.com/office/drawing/2014/main" id="{F8E1361E-D9E1-E4B9-2709-F15115DE0DC5}"/>
              </a:ext>
            </a:extLst>
          </p:cNvPr>
          <p:cNvSpPr/>
          <p:nvPr/>
        </p:nvSpPr>
        <p:spPr>
          <a:xfrm>
            <a:off x="648093" y="5915882"/>
            <a:ext cx="1855749" cy="1124482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3BBDCDDC-A1AA-DFFA-46C7-5C0154717FDE}"/>
              </a:ext>
            </a:extLst>
          </p:cNvPr>
          <p:cNvSpPr txBox="1"/>
          <p:nvPr/>
        </p:nvSpPr>
        <p:spPr>
          <a:xfrm>
            <a:off x="641146" y="5965365"/>
            <a:ext cx="178489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Suomi-sarja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n. 60 joukkuetta </a:t>
            </a:r>
          </a:p>
          <a:p>
            <a:r>
              <a:rPr lang="fi-FI" sz="1000" dirty="0">
                <a:latin typeface="Pepi" panose="02000503000000020004" pitchFamily="2" charset="77"/>
              </a:rPr>
              <a:t>6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n. 26-30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15.9.-24.3.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cxnSp>
        <p:nvCxnSpPr>
          <p:cNvPr id="27" name="Suora nuoliyhdysviiva 26">
            <a:extLst>
              <a:ext uri="{FF2B5EF4-FFF2-40B4-BE49-F238E27FC236}">
                <a16:creationId xmlns:a16="http://schemas.microsoft.com/office/drawing/2014/main" id="{93B6EB0E-ABB0-6CB8-92C6-8F9EA1933229}"/>
              </a:ext>
            </a:extLst>
          </p:cNvPr>
          <p:cNvCxnSpPr>
            <a:cxnSpLocks/>
          </p:cNvCxnSpPr>
          <p:nvPr/>
        </p:nvCxnSpPr>
        <p:spPr>
          <a:xfrm>
            <a:off x="2661112" y="6767921"/>
            <a:ext cx="5213607" cy="31776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nuoliyhdysviiva 30">
            <a:extLst>
              <a:ext uri="{FF2B5EF4-FFF2-40B4-BE49-F238E27FC236}">
                <a16:creationId xmlns:a16="http://schemas.microsoft.com/office/drawing/2014/main" id="{463B808F-6147-3EE4-4BB0-22B68FB69E03}"/>
              </a:ext>
            </a:extLst>
          </p:cNvPr>
          <p:cNvCxnSpPr>
            <a:cxnSpLocks/>
          </p:cNvCxnSpPr>
          <p:nvPr/>
        </p:nvCxnSpPr>
        <p:spPr>
          <a:xfrm flipV="1">
            <a:off x="7513087" y="5677488"/>
            <a:ext cx="379944" cy="1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kstiruutu 32">
            <a:extLst>
              <a:ext uri="{FF2B5EF4-FFF2-40B4-BE49-F238E27FC236}">
                <a16:creationId xmlns:a16="http://schemas.microsoft.com/office/drawing/2014/main" id="{3F6E341E-6BA7-A760-7AF1-CCDD6E37E74A}"/>
              </a:ext>
            </a:extLst>
          </p:cNvPr>
          <p:cNvSpPr txBox="1"/>
          <p:nvPr/>
        </p:nvSpPr>
        <p:spPr>
          <a:xfrm>
            <a:off x="7436022" y="5745756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4 j.</a:t>
            </a:r>
          </a:p>
          <a:p>
            <a:endParaRPr lang="fi-FI" dirty="0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E7DCD1C7-8988-F389-1F95-B1080105F860}"/>
              </a:ext>
            </a:extLst>
          </p:cNvPr>
          <p:cNvSpPr txBox="1"/>
          <p:nvPr/>
        </p:nvSpPr>
        <p:spPr>
          <a:xfrm>
            <a:off x="5569256" y="4877269"/>
            <a:ext cx="165295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Mestis </a:t>
            </a:r>
            <a:r>
              <a:rPr lang="fi-FI" sz="1000" b="1" dirty="0" err="1">
                <a:latin typeface="Pepi" panose="02000503000000020004" pitchFamily="2" charset="77"/>
              </a:rPr>
              <a:t>al</a:t>
            </a:r>
            <a:r>
              <a:rPr lang="fi-FI" sz="1000" b="1" dirty="0">
                <a:latin typeface="Pepi" panose="02000503000000020004" pitchFamily="2" charset="77"/>
              </a:rPr>
              <a:t> </a:t>
            </a:r>
            <a:r>
              <a:rPr lang="fi-FI" sz="1000" b="1" dirty="0" err="1">
                <a:latin typeface="Pepi" panose="02000503000000020004" pitchFamily="2" charset="77"/>
              </a:rPr>
              <a:t>js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23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3 lohkoa, n. 18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1.12.2023.-24.3.2024</a:t>
            </a:r>
          </a:p>
          <a:p>
            <a:r>
              <a:rPr lang="fi-FI" sz="1000" dirty="0">
                <a:latin typeface="Pepi" panose="02000503000000020004" pitchFamily="2" charset="77"/>
              </a:rPr>
              <a:t>Lohko </a:t>
            </a:r>
            <a:r>
              <a:rPr lang="fi-FI" sz="1000" dirty="0" err="1">
                <a:latin typeface="Pepi" panose="02000503000000020004" pitchFamily="2" charset="77"/>
              </a:rPr>
              <a:t>voitt</a:t>
            </a:r>
            <a:r>
              <a:rPr lang="fi-FI" sz="1000" dirty="0">
                <a:latin typeface="Pepi" panose="02000503000000020004" pitchFamily="2" charset="77"/>
              </a:rPr>
              <a:t>. ja paras 2. lopputurnaukseen</a:t>
            </a:r>
            <a:br>
              <a:rPr lang="fi-FI" sz="1000" dirty="0">
                <a:latin typeface="Pepi" panose="02000503000000020004" pitchFamily="2" charset="77"/>
              </a:rPr>
            </a:br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11" name="Pyöristetty suorakulmio 90">
            <a:extLst>
              <a:ext uri="{FF2B5EF4-FFF2-40B4-BE49-F238E27FC236}">
                <a16:creationId xmlns:a16="http://schemas.microsoft.com/office/drawing/2014/main" id="{88A01879-D6EC-9F3A-02B7-F0718DBC49DE}"/>
              </a:ext>
            </a:extLst>
          </p:cNvPr>
          <p:cNvSpPr/>
          <p:nvPr/>
        </p:nvSpPr>
        <p:spPr>
          <a:xfrm>
            <a:off x="5515849" y="4888537"/>
            <a:ext cx="1855749" cy="1255486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Pyöristetty suorakulmio 74">
            <a:extLst>
              <a:ext uri="{FF2B5EF4-FFF2-40B4-BE49-F238E27FC236}">
                <a16:creationId xmlns:a16="http://schemas.microsoft.com/office/drawing/2014/main" id="{382AC7BC-D31F-DAF4-0EB8-A67518C54EC4}"/>
              </a:ext>
            </a:extLst>
          </p:cNvPr>
          <p:cNvSpPr/>
          <p:nvPr/>
        </p:nvSpPr>
        <p:spPr>
          <a:xfrm>
            <a:off x="7969605" y="5186531"/>
            <a:ext cx="2231944" cy="864084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000" b="1" dirty="0">
                <a:solidFill>
                  <a:schemeClr val="tx1"/>
                </a:solidFill>
                <a:latin typeface="Pepi" panose="02000503000000020004" pitchFamily="2" charset="77"/>
              </a:rPr>
              <a:t>U18 Mestis al. Jatkosarja lopputurnaus</a:t>
            </a:r>
          </a:p>
          <a:p>
            <a:br>
              <a:rPr lang="fi-FI" sz="1000" dirty="0">
                <a:solidFill>
                  <a:schemeClr val="tx1"/>
                </a:solidFill>
                <a:latin typeface="Pepi" panose="02000503000000020004" pitchFamily="2" charset="77"/>
              </a:rPr>
            </a:br>
            <a:r>
              <a:rPr lang="fi-FI" sz="1000" dirty="0">
                <a:solidFill>
                  <a:schemeClr val="tx1"/>
                </a:solidFill>
                <a:latin typeface="Pepi" panose="02000503000000020004" pitchFamily="2" charset="77"/>
              </a:rPr>
              <a:t>30.-31..3.2024</a:t>
            </a: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9848B6EF-4912-893B-46FD-6254E7452F21}"/>
              </a:ext>
            </a:extLst>
          </p:cNvPr>
          <p:cNvSpPr txBox="1"/>
          <p:nvPr/>
        </p:nvSpPr>
        <p:spPr>
          <a:xfrm>
            <a:off x="2679786" y="6355145"/>
            <a:ext cx="16529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 lohkovoittajat 6 kpl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8695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orten sarjat" id="{FD310F70-5248-DD49-BE3E-869CDD6F22AA}" vid="{0AB29562-C6D5-EB4F-8124-2AA5D6C763E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E1C9763349CA44D87DD4C9C9DB9684F" ma:contentTypeVersion="11" ma:contentTypeDescription="Luo uusi asiakirja." ma:contentTypeScope="" ma:versionID="22c830cf4388959ae94e51ef713796cf">
  <xsd:schema xmlns:xsd="http://www.w3.org/2001/XMLSchema" xmlns:xs="http://www.w3.org/2001/XMLSchema" xmlns:p="http://schemas.microsoft.com/office/2006/metadata/properties" xmlns:ns2="0a1443aa-84b7-4cfa-8d36-3ba2f09dc139" xmlns:ns3="4df9b4e2-336c-47f5-b3dc-24ed7f42a436" targetNamespace="http://schemas.microsoft.com/office/2006/metadata/properties" ma:root="true" ma:fieldsID="7fb2aaa84cc531d92b050e2e42fe797d" ns2:_="" ns3:_="">
    <xsd:import namespace="0a1443aa-84b7-4cfa-8d36-3ba2f09dc139"/>
    <xsd:import namespace="4df9b4e2-336c-47f5-b3dc-24ed7f42a4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1443aa-84b7-4cfa-8d36-3ba2f09dc1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Kuvien tunnisteet" ma:readOnly="false" ma:fieldId="{5cf76f15-5ced-4ddc-b409-7134ff3c332f}" ma:taxonomyMulti="true" ma:sspId="c8beba37-f57c-4d67-9133-35c9c0ab84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f9b4e2-336c-47f5-b3dc-24ed7f42a43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d22d7118-4011-4bd3-b34a-0fb29fbf37e6}" ma:internalName="TaxCatchAll" ma:showField="CatchAllData" ma:web="4df9b4e2-336c-47f5-b3dc-24ed7f42a4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a1443aa-84b7-4cfa-8d36-3ba2f09dc139">
      <Terms xmlns="http://schemas.microsoft.com/office/infopath/2007/PartnerControls"/>
    </lcf76f155ced4ddcb4097134ff3c332f>
    <TaxCatchAll xmlns="4df9b4e2-336c-47f5-b3dc-24ed7f42a436" xsi:nil="true"/>
  </documentManagement>
</p:properties>
</file>

<file path=customXml/itemProps1.xml><?xml version="1.0" encoding="utf-8"?>
<ds:datastoreItem xmlns:ds="http://schemas.openxmlformats.org/officeDocument/2006/customXml" ds:itemID="{A5DB42E8-5CBB-4A42-816C-6FE3EBA5EF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2A7940-9BC4-4014-BA09-DEE6EE6591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1443aa-84b7-4cfa-8d36-3ba2f09dc139"/>
    <ds:schemaRef ds:uri="4df9b4e2-336c-47f5-b3dc-24ed7f42a4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EF773A7-7968-47B4-A5F4-9DBBFB6BFB8F}">
  <ds:schemaRefs>
    <ds:schemaRef ds:uri="http://schemas.microsoft.com/office/infopath/2007/PartnerControls"/>
    <ds:schemaRef ds:uri="http://purl.org/dc/terms/"/>
    <ds:schemaRef ds:uri="http://www.w3.org/XML/1998/namespace"/>
    <ds:schemaRef ds:uri="4df9b4e2-336c-47f5-b3dc-24ed7f42a436"/>
    <ds:schemaRef ds:uri="http://schemas.microsoft.com/office/2006/metadata/properties"/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0a1443aa-84b7-4cfa-8d36-3ba2f09dc13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Nuorten sarjat</Template>
  <TotalTime>2072</TotalTime>
  <Words>800</Words>
  <Application>Microsoft Office PowerPoint</Application>
  <PresentationFormat>Mukautettu</PresentationFormat>
  <Paragraphs>214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Helvetica</vt:lpstr>
      <vt:lpstr>Pepi</vt:lpstr>
      <vt:lpstr>Office-teema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Malmberg Henna</dc:creator>
  <cp:lastModifiedBy>Antila Pirkka</cp:lastModifiedBy>
  <cp:revision>26</cp:revision>
  <dcterms:created xsi:type="dcterms:W3CDTF">2020-02-02T11:32:32Z</dcterms:created>
  <dcterms:modified xsi:type="dcterms:W3CDTF">2023-02-16T06:34:29Z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0x010100BE1C9763349CA44D87DD4C9C9DB9684F</vt:lpwstr>
  </property>
  <property fmtid="{D5CDD505-2E9C-101B-9397-08002B2CF9AE}" pid="3" name="MediaServiceImageTags">
    <vt:lpwstr/>
  </property>
</Properties>
</file>