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9600" r:id="rId5"/>
    <p:sldId id="9602" r:id="rId6"/>
    <p:sldId id="276" r:id="rId7"/>
    <p:sldId id="277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B"/>
    <a:srgbClr val="00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B625-84C5-4C18-9ADA-521D3157B06E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5C68-9373-4AE3-8A5F-19C7B35AD588}" type="datetime1">
              <a:rPr lang="fi-FI" smtClean="0"/>
              <a:t>23.4.2026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7F45-A63D-4971-8AA1-51BBA63A5E20}" type="datetime1">
              <a:rPr lang="fi-FI" smtClean="0"/>
              <a:t>23.4.2026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3B3-1BC0-4E25-8502-341D776B1D49}" type="datetime1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1969-793A-4600-BA7C-1C8C558101BC}" type="datetime1">
              <a:rPr lang="fi-FI" smtClean="0"/>
              <a:t>23.4.2026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2202-B830-48B8-9044-E7EDD2E0CE24}" type="datetime1">
              <a:rPr lang="fi-FI" smtClean="0"/>
              <a:t>23.4.2026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76402F7-9172-4A1B-B748-BA5F312B4C49}" type="datetime1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  <p:sldLayoutId id="214748366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E993-2E3C-8B05-D037-BDE6602E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870C8-816D-F4FF-754B-A66184F4B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MIESTEN SARJAT 26-28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7CBF345-8415-4C06-C4A4-4A769F1D4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71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22E47-B1A5-7576-53F7-0C820440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C09F15-7C35-1A46-DF5D-4D9CA55E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1458"/>
            <a:ext cx="10820400" cy="742950"/>
          </a:xfrm>
        </p:spPr>
        <p:txBody>
          <a:bodyPr/>
          <a:lstStyle/>
          <a:p>
            <a:r>
              <a:rPr lang="fi-FI" dirty="0">
                <a:solidFill>
                  <a:srgbClr val="002F6E"/>
                </a:solidFill>
              </a:rPr>
              <a:t>MIESTEN SARJAT 26-28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1FC1D8-8D77-47F7-D4F1-822384A0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2592"/>
            <a:ext cx="10668000" cy="4933950"/>
          </a:xfrm>
        </p:spPr>
        <p:txBody>
          <a:bodyPr/>
          <a:lstStyle/>
          <a:p>
            <a:pPr marL="0" indent="0">
              <a:buNone/>
            </a:pPr>
            <a:r>
              <a:rPr lang="fi-FI" sz="1400"/>
              <a:t>26-27 </a:t>
            </a:r>
            <a:r>
              <a:rPr lang="fi-FI" sz="1400" dirty="0"/>
              <a:t>ja 27-28 (kaavioina seuraavilla sivuilla)</a:t>
            </a:r>
          </a:p>
          <a:p>
            <a:pPr marL="0" indent="0">
              <a:buNone/>
            </a:pPr>
            <a:r>
              <a:rPr lang="fi-FI" sz="1400" dirty="0"/>
              <a:t>26-27</a:t>
            </a:r>
          </a:p>
          <a:p>
            <a:pPr marL="0" indent="0">
              <a:buNone/>
            </a:pPr>
            <a:r>
              <a:rPr lang="fi-FI" sz="1400" dirty="0"/>
              <a:t>Mestis 8-9 joukkuetta aiemmin hyväksytyn pelaamistavan mukaan. 6-7 Liigaan, 2 joukkuetta Mestikseen.</a:t>
            </a:r>
          </a:p>
          <a:p>
            <a:pPr marL="0" indent="0">
              <a:buNone/>
            </a:pPr>
            <a:r>
              <a:rPr lang="fi-FI" sz="1400" dirty="0"/>
              <a:t>Suomi-sarja 14 joukkuetta, 10 parasta runkosarjan perusteella Mestikseen (jolloin Mestiksen joukkuemäärä 12 joukkuetta 27-28), 4 Suomi-sarjaan 27-28</a:t>
            </a:r>
          </a:p>
          <a:p>
            <a:pPr marL="0" indent="0">
              <a:buNone/>
            </a:pPr>
            <a:r>
              <a:rPr lang="fi-FI" sz="1400" dirty="0"/>
              <a:t>II-divisioonat (6 lohkoa), lohkojen 6 parasta Suomi-sarjaan 27-28 (tällöin Suomi-sarjaan 40 joukkuetta 27-28, 4x10 j lohkoa)</a:t>
            </a:r>
          </a:p>
          <a:p>
            <a:pPr marL="0" indent="0">
              <a:buNone/>
            </a:pPr>
            <a:r>
              <a:rPr lang="fi-FI" sz="1400" dirty="0"/>
              <a:t>27-28</a:t>
            </a:r>
          </a:p>
          <a:p>
            <a:pPr marL="0" indent="0">
              <a:buNone/>
            </a:pPr>
            <a:r>
              <a:rPr lang="fi-FI" sz="1400" dirty="0"/>
              <a:t>Mestis 12 joukkuetta (8 j pudotuspelit, 11.-12. putoaa)</a:t>
            </a:r>
          </a:p>
          <a:p>
            <a:pPr marL="0" indent="0">
              <a:buNone/>
            </a:pPr>
            <a:r>
              <a:rPr lang="fi-FI" sz="1400" dirty="0"/>
              <a:t>Suomi-sarja 4 x 10 j = 40 joukkuetta (lohkoissa pudotuspelit, lohkojen voittajat nousukarsintaan, kaksi otteluparia, voittajat Mestikseen. Lohkojen viimeiset putoaa)</a:t>
            </a:r>
          </a:p>
          <a:p>
            <a:pPr marL="0" indent="0">
              <a:buNone/>
            </a:pPr>
            <a:r>
              <a:rPr lang="fi-FI" sz="1400" dirty="0"/>
              <a:t>II divisioonat (joka alueelle oma l. 8 lohkoa), sarjataso johon kuka vaan voi jatkossa ilmoittautua. Lohkojen voittajat jatkokarsintaan, 4 paria joiden voittajat Suomi-sarjaan</a:t>
            </a:r>
          </a:p>
          <a:p>
            <a:pPr marL="0" indent="0">
              <a:buNone/>
            </a:pPr>
            <a:r>
              <a:rPr lang="fi-FI" sz="1400" dirty="0"/>
              <a:t>III-IV divisioonat niillä alueilla joissa joukkueita riittää, pelataan alueen haluamalla tavalla (joko ko. kauden sarjat tai joululta jakaantuminen III/IV(V divisiooniin – monilla alueilla nykyinen tapa).</a:t>
            </a:r>
          </a:p>
        </p:txBody>
      </p:sp>
    </p:spTree>
    <p:extLst>
      <p:ext uri="{BB962C8B-B14F-4D97-AF65-F5344CB8AC3E}">
        <p14:creationId xmlns:p14="http://schemas.microsoft.com/office/powerpoint/2010/main" val="68577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>
            <a:extLst>
              <a:ext uri="{FF2B5EF4-FFF2-40B4-BE49-F238E27FC236}">
                <a16:creationId xmlns:a16="http://schemas.microsoft.com/office/drawing/2014/main" id="{0861A6D6-6DE4-2B4C-B272-6F28F6105F69}"/>
              </a:ext>
            </a:extLst>
          </p:cNvPr>
          <p:cNvSpPr txBox="1"/>
          <p:nvPr/>
        </p:nvSpPr>
        <p:spPr>
          <a:xfrm>
            <a:off x="2609706" y="1073"/>
            <a:ext cx="7993625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175" b="1" dirty="0">
                <a:solidFill>
                  <a:srgbClr val="002E6D"/>
                </a:solidFill>
                <a:latin typeface="Pepi" panose="02000503000000020004" pitchFamily="2" charset="77"/>
              </a:rPr>
              <a:t>MIESTEN SARJAT 2026-2027</a:t>
            </a:r>
          </a:p>
        </p:txBody>
      </p:sp>
      <p:sp>
        <p:nvSpPr>
          <p:cNvPr id="20" name="Pyöristetty suorakulmio 19">
            <a:extLst>
              <a:ext uri="{FF2B5EF4-FFF2-40B4-BE49-F238E27FC236}">
                <a16:creationId xmlns:a16="http://schemas.microsoft.com/office/drawing/2014/main" id="{7006D3A3-9A6A-D849-A50D-C0C5D718BC8B}"/>
              </a:ext>
            </a:extLst>
          </p:cNvPr>
          <p:cNvSpPr/>
          <p:nvPr/>
        </p:nvSpPr>
        <p:spPr>
          <a:xfrm>
            <a:off x="79984" y="924936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E697CD5-8E8A-E945-AFB5-E1FF4F3453B6}"/>
              </a:ext>
            </a:extLst>
          </p:cNvPr>
          <p:cNvSpPr txBox="1"/>
          <p:nvPr/>
        </p:nvSpPr>
        <p:spPr>
          <a:xfrm>
            <a:off x="79984" y="919751"/>
            <a:ext cx="1469198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Liiga </a:t>
            </a:r>
          </a:p>
          <a:p>
            <a:r>
              <a:rPr lang="fi-FI" sz="907" dirty="0">
                <a:latin typeface="Pepi" panose="02000503000000020004"/>
              </a:rPr>
              <a:t>1.9.2026 – 22.3.2027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17-18 j.4x sarja, 64-68 </a:t>
            </a:r>
            <a:r>
              <a:rPr lang="fi-FI" sz="907" dirty="0" err="1">
                <a:latin typeface="Pepi" panose="02000503000000020004" pitchFamily="2" charset="77"/>
              </a:rPr>
              <a:t>ott</a:t>
            </a:r>
            <a:r>
              <a:rPr lang="fi-FI" sz="907" dirty="0">
                <a:latin typeface="Pepi" panose="02000503000000020004" pitchFamily="2" charset="77"/>
              </a:rPr>
              <a:t>.</a:t>
            </a:r>
            <a:br>
              <a:rPr lang="fi-FI" sz="907" dirty="0">
                <a:latin typeface="Pepi" panose="02000503000000020004" pitchFamily="2" charset="77"/>
              </a:rPr>
            </a:br>
            <a:endParaRPr lang="fi-FI" sz="907" dirty="0">
              <a:latin typeface="Pepi" panose="02000503000000020004" pitchFamily="2" charset="77"/>
            </a:endParaRPr>
          </a:p>
        </p:txBody>
      </p:sp>
      <p:sp>
        <p:nvSpPr>
          <p:cNvPr id="43" name="Pyöristetty suorakulmio 19">
            <a:extLst>
              <a:ext uri="{FF2B5EF4-FFF2-40B4-BE49-F238E27FC236}">
                <a16:creationId xmlns:a16="http://schemas.microsoft.com/office/drawing/2014/main" id="{CF010443-5C65-5A3F-56FD-53BEABFF3CC8}"/>
              </a:ext>
            </a:extLst>
          </p:cNvPr>
          <p:cNvSpPr/>
          <p:nvPr/>
        </p:nvSpPr>
        <p:spPr>
          <a:xfrm>
            <a:off x="79984" y="1778672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9F5660-25DD-F005-39E1-D69BAA040D58}"/>
              </a:ext>
            </a:extLst>
          </p:cNvPr>
          <p:cNvSpPr txBox="1"/>
          <p:nvPr/>
        </p:nvSpPr>
        <p:spPr>
          <a:xfrm>
            <a:off x="79984" y="1773487"/>
            <a:ext cx="146919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Mestis </a:t>
            </a:r>
          </a:p>
          <a:p>
            <a:r>
              <a:rPr lang="fi-FI" sz="907" dirty="0">
                <a:latin typeface="Pepi" panose="02000503000000020004"/>
              </a:rPr>
              <a:t>12.9.2026 – 15.3.2027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8-9 joukkuetta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6x sarja, 42-48 ottelua</a:t>
            </a:r>
          </a:p>
          <a:p>
            <a:r>
              <a:rPr lang="fi-FI" sz="907" dirty="0">
                <a:latin typeface="Pepi" panose="02000503000000020004" pitchFamily="2" charset="77"/>
              </a:rPr>
              <a:t>1.-4. Liigan sarjaan</a:t>
            </a:r>
          </a:p>
        </p:txBody>
      </p:sp>
      <p:sp>
        <p:nvSpPr>
          <p:cNvPr id="45" name="Pyöristetty suorakulmio 19">
            <a:extLst>
              <a:ext uri="{FF2B5EF4-FFF2-40B4-BE49-F238E27FC236}">
                <a16:creationId xmlns:a16="http://schemas.microsoft.com/office/drawing/2014/main" id="{A2740377-18DD-7E47-EDFF-DD235D02ED4A}"/>
              </a:ext>
            </a:extLst>
          </p:cNvPr>
          <p:cNvSpPr/>
          <p:nvPr/>
        </p:nvSpPr>
        <p:spPr>
          <a:xfrm>
            <a:off x="79984" y="2632408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E13E690A-8398-E8B0-0C5B-2145EAD63240}"/>
              </a:ext>
            </a:extLst>
          </p:cNvPr>
          <p:cNvSpPr txBox="1"/>
          <p:nvPr/>
        </p:nvSpPr>
        <p:spPr>
          <a:xfrm>
            <a:off x="79983" y="2627223"/>
            <a:ext cx="1572017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Suomi-sarja </a:t>
            </a:r>
          </a:p>
          <a:p>
            <a:r>
              <a:rPr lang="fi-FI" sz="907" dirty="0">
                <a:latin typeface="Pepi" panose="02000503000000020004"/>
              </a:rPr>
              <a:t>13.9.2026 – 7.3.2027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14 j. 2x sarja + välisarjat</a:t>
            </a:r>
          </a:p>
          <a:p>
            <a:r>
              <a:rPr lang="fi-FI" sz="907" dirty="0">
                <a:latin typeface="Pepi" panose="02000503000000020004" pitchFamily="2" charset="77"/>
              </a:rPr>
              <a:t>34 ottelua</a:t>
            </a:r>
          </a:p>
          <a:p>
            <a:r>
              <a:rPr lang="fi-FI" sz="907" dirty="0">
                <a:latin typeface="Pepi" panose="02000503000000020004" pitchFamily="2" charset="77"/>
              </a:rPr>
              <a:t>1.-10. Mestis 27-28, 11-14 SS</a:t>
            </a:r>
          </a:p>
        </p:txBody>
      </p:sp>
      <p:sp>
        <p:nvSpPr>
          <p:cNvPr id="47" name="Pyöristetty suorakulmio 19">
            <a:extLst>
              <a:ext uri="{FF2B5EF4-FFF2-40B4-BE49-F238E27FC236}">
                <a16:creationId xmlns:a16="http://schemas.microsoft.com/office/drawing/2014/main" id="{1421C078-AAAB-E274-BF80-14D6BA787D62}"/>
              </a:ext>
            </a:extLst>
          </p:cNvPr>
          <p:cNvSpPr/>
          <p:nvPr/>
        </p:nvSpPr>
        <p:spPr>
          <a:xfrm>
            <a:off x="79984" y="3486144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7E4B8542-B360-1695-2F75-C92312D327A0}"/>
              </a:ext>
            </a:extLst>
          </p:cNvPr>
          <p:cNvSpPr txBox="1"/>
          <p:nvPr/>
        </p:nvSpPr>
        <p:spPr>
          <a:xfrm>
            <a:off x="79984" y="3480959"/>
            <a:ext cx="149952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II-Divisioona </a:t>
            </a:r>
          </a:p>
          <a:p>
            <a:r>
              <a:rPr lang="fi-FI" sz="907" dirty="0">
                <a:latin typeface="Pepi" panose="02000503000000020004"/>
              </a:rPr>
              <a:t>13.9.2026 – 7.3.2027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60 joukkuetta – 6 lohkoa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3x / 2x + </a:t>
            </a:r>
            <a:r>
              <a:rPr lang="fi-FI" sz="907" dirty="0" err="1">
                <a:latin typeface="Pepi" panose="02000503000000020004" pitchFamily="2" charset="77"/>
              </a:rPr>
              <a:t>vs</a:t>
            </a:r>
            <a:r>
              <a:rPr lang="fi-FI" sz="907" dirty="0">
                <a:latin typeface="Pepi" panose="02000503000000020004" pitchFamily="2" charset="77"/>
              </a:rPr>
              <a:t> 22-27 </a:t>
            </a:r>
            <a:r>
              <a:rPr lang="fi-FI" sz="907" dirty="0" err="1">
                <a:latin typeface="Pepi" panose="02000503000000020004" pitchFamily="2" charset="77"/>
              </a:rPr>
              <a:t>ott</a:t>
            </a:r>
            <a:endParaRPr lang="fi-FI" sz="907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1.-6. </a:t>
            </a:r>
            <a:r>
              <a:rPr lang="fi-FI" sz="907" dirty="0" err="1">
                <a:latin typeface="Pepi" panose="02000503000000020004" pitchFamily="2" charset="77"/>
              </a:rPr>
              <a:t>sij</a:t>
            </a:r>
            <a:r>
              <a:rPr lang="fi-FI" sz="907" dirty="0">
                <a:latin typeface="Pepi" panose="02000503000000020004" pitchFamily="2" charset="77"/>
              </a:rPr>
              <a:t> / </a:t>
            </a:r>
            <a:r>
              <a:rPr lang="fi-FI" sz="907" dirty="0" err="1">
                <a:latin typeface="Pepi" panose="02000503000000020004" pitchFamily="2" charset="77"/>
              </a:rPr>
              <a:t>lo</a:t>
            </a:r>
            <a:r>
              <a:rPr lang="fi-FI" sz="907" dirty="0">
                <a:latin typeface="Pepi" panose="02000503000000020004" pitchFamily="2" charset="77"/>
              </a:rPr>
              <a:t> SS 27-28</a:t>
            </a:r>
          </a:p>
        </p:txBody>
      </p:sp>
      <p:sp>
        <p:nvSpPr>
          <p:cNvPr id="49" name="Pyöristetty suorakulmio 19">
            <a:extLst>
              <a:ext uri="{FF2B5EF4-FFF2-40B4-BE49-F238E27FC236}">
                <a16:creationId xmlns:a16="http://schemas.microsoft.com/office/drawing/2014/main" id="{C16BEDA4-523B-A0A9-75BB-991A6D44B3C8}"/>
              </a:ext>
            </a:extLst>
          </p:cNvPr>
          <p:cNvSpPr/>
          <p:nvPr/>
        </p:nvSpPr>
        <p:spPr>
          <a:xfrm>
            <a:off x="79984" y="4339880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18CD3F9E-5C4D-9DFD-EAF7-541263AAA1C9}"/>
              </a:ext>
            </a:extLst>
          </p:cNvPr>
          <p:cNvSpPr txBox="1"/>
          <p:nvPr/>
        </p:nvSpPr>
        <p:spPr>
          <a:xfrm>
            <a:off x="79984" y="4334695"/>
            <a:ext cx="146919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III-Divisioona (/alkusarja)</a:t>
            </a:r>
          </a:p>
          <a:p>
            <a:r>
              <a:rPr lang="fi-FI" sz="907" dirty="0">
                <a:latin typeface="Pepi" panose="02000503000000020004"/>
              </a:rPr>
              <a:t>10.9.26 – 15.12.26/7.3.27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94 joukkuetta – 7 lohkoa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1x/2x sarja + välisarjat</a:t>
            </a:r>
          </a:p>
          <a:p>
            <a:r>
              <a:rPr lang="fi-FI" sz="907" dirty="0">
                <a:latin typeface="Pepi" panose="02000503000000020004" pitchFamily="2" charset="77"/>
              </a:rPr>
              <a:t>12-19 ottelua</a:t>
            </a:r>
          </a:p>
        </p:txBody>
      </p:sp>
      <p:sp>
        <p:nvSpPr>
          <p:cNvPr id="51" name="Pyöristetty suorakulmio 19">
            <a:extLst>
              <a:ext uri="{FF2B5EF4-FFF2-40B4-BE49-F238E27FC236}">
                <a16:creationId xmlns:a16="http://schemas.microsoft.com/office/drawing/2014/main" id="{091A697F-6050-44E8-9CE1-D4B16AD71369}"/>
              </a:ext>
            </a:extLst>
          </p:cNvPr>
          <p:cNvSpPr/>
          <p:nvPr/>
        </p:nvSpPr>
        <p:spPr>
          <a:xfrm>
            <a:off x="79984" y="5193616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E253E8C2-106C-A5F6-079B-10C1AF9CA284}"/>
              </a:ext>
            </a:extLst>
          </p:cNvPr>
          <p:cNvSpPr txBox="1"/>
          <p:nvPr/>
        </p:nvSpPr>
        <p:spPr>
          <a:xfrm>
            <a:off x="79984" y="5188431"/>
            <a:ext cx="146919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IV-Divisioona alkusarja</a:t>
            </a:r>
          </a:p>
          <a:p>
            <a:r>
              <a:rPr lang="fi-FI" sz="907" dirty="0">
                <a:latin typeface="Pepi" panose="02000503000000020004"/>
              </a:rPr>
              <a:t>28.9.2026 – 15.12.2026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12 joukkuetta – 1 lohko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1x sarja </a:t>
            </a:r>
          </a:p>
          <a:p>
            <a:r>
              <a:rPr lang="fi-FI" sz="907" dirty="0">
                <a:latin typeface="Pepi" panose="02000503000000020004" pitchFamily="2" charset="77"/>
              </a:rPr>
              <a:t>11 ottelua</a:t>
            </a:r>
          </a:p>
        </p:txBody>
      </p:sp>
      <p:sp>
        <p:nvSpPr>
          <p:cNvPr id="53" name="Pyöristetty suorakulmio 19">
            <a:extLst>
              <a:ext uri="{FF2B5EF4-FFF2-40B4-BE49-F238E27FC236}">
                <a16:creationId xmlns:a16="http://schemas.microsoft.com/office/drawing/2014/main" id="{E3C665D5-647B-FFCC-9296-79C9467134B0}"/>
              </a:ext>
            </a:extLst>
          </p:cNvPr>
          <p:cNvSpPr/>
          <p:nvPr/>
        </p:nvSpPr>
        <p:spPr>
          <a:xfrm>
            <a:off x="79984" y="6047352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24B99625-F279-A6AA-FDC8-12E8431339C3}"/>
              </a:ext>
            </a:extLst>
          </p:cNvPr>
          <p:cNvSpPr txBox="1"/>
          <p:nvPr/>
        </p:nvSpPr>
        <p:spPr>
          <a:xfrm>
            <a:off x="79983" y="6042167"/>
            <a:ext cx="1519040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V-Divisioona lohko 2</a:t>
            </a:r>
          </a:p>
          <a:p>
            <a:r>
              <a:rPr lang="fi-FI" sz="907" dirty="0">
                <a:latin typeface="Pepi" panose="02000503000000020004"/>
              </a:rPr>
              <a:t>5.10.2026 – 9.3.2027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6 joukkuetta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3x sarja </a:t>
            </a:r>
          </a:p>
          <a:p>
            <a:r>
              <a:rPr lang="fi-FI" sz="907" dirty="0">
                <a:latin typeface="Pepi" panose="02000503000000020004" pitchFamily="2" charset="77"/>
              </a:rPr>
              <a:t>15 ottelua</a:t>
            </a:r>
          </a:p>
        </p:txBody>
      </p:sp>
      <p:sp>
        <p:nvSpPr>
          <p:cNvPr id="58" name="Pyöristetty suorakulmio 85">
            <a:extLst>
              <a:ext uri="{FF2B5EF4-FFF2-40B4-BE49-F238E27FC236}">
                <a16:creationId xmlns:a16="http://schemas.microsoft.com/office/drawing/2014/main" id="{96A82224-7A61-C64B-DBD1-9426BCC2CA1E}"/>
              </a:ext>
            </a:extLst>
          </p:cNvPr>
          <p:cNvSpPr/>
          <p:nvPr/>
        </p:nvSpPr>
        <p:spPr>
          <a:xfrm>
            <a:off x="5870013" y="1771834"/>
            <a:ext cx="1602347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7F1A5213-D17C-8D85-BC78-ABA183722D59}"/>
              </a:ext>
            </a:extLst>
          </p:cNvPr>
          <p:cNvSpPr txBox="1"/>
          <p:nvPr/>
        </p:nvSpPr>
        <p:spPr>
          <a:xfrm>
            <a:off x="5900345" y="1777819"/>
            <a:ext cx="1572015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Mestiksen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1.-4. sijoittuneet 4 joukkuetta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4 voittoa, pro 1 voitto</a:t>
            </a:r>
          </a:p>
        </p:txBody>
      </p:sp>
      <p:sp>
        <p:nvSpPr>
          <p:cNvPr id="68" name="Pyöristetty suorakulmio 85">
            <a:extLst>
              <a:ext uri="{FF2B5EF4-FFF2-40B4-BE49-F238E27FC236}">
                <a16:creationId xmlns:a16="http://schemas.microsoft.com/office/drawing/2014/main" id="{09A95A55-C824-B047-4743-3C29BEB139BE}"/>
              </a:ext>
            </a:extLst>
          </p:cNvPr>
          <p:cNvSpPr/>
          <p:nvPr/>
        </p:nvSpPr>
        <p:spPr>
          <a:xfrm>
            <a:off x="5870014" y="2625570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DF404F7B-605A-6523-8AE9-4485629DD59C}"/>
              </a:ext>
            </a:extLst>
          </p:cNvPr>
          <p:cNvSpPr txBox="1"/>
          <p:nvPr/>
        </p:nvSpPr>
        <p:spPr>
          <a:xfrm>
            <a:off x="5900345" y="2631555"/>
            <a:ext cx="1572017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Suomi-sarjan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8 joukkuetta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3 voittoa, pro 1 voitto</a:t>
            </a:r>
          </a:p>
        </p:txBody>
      </p:sp>
      <p:sp>
        <p:nvSpPr>
          <p:cNvPr id="70" name="Pyöristetty suorakulmio 85">
            <a:extLst>
              <a:ext uri="{FF2B5EF4-FFF2-40B4-BE49-F238E27FC236}">
                <a16:creationId xmlns:a16="http://schemas.microsoft.com/office/drawing/2014/main" id="{A9F27354-22F0-0319-D3E9-EDDAFEF68AD1}"/>
              </a:ext>
            </a:extLst>
          </p:cNvPr>
          <p:cNvSpPr/>
          <p:nvPr/>
        </p:nvSpPr>
        <p:spPr>
          <a:xfrm>
            <a:off x="5870011" y="3484490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6F0B10DC-C2C7-793C-563D-ED05240328DC}"/>
              </a:ext>
            </a:extLst>
          </p:cNvPr>
          <p:cNvSpPr txBox="1"/>
          <p:nvPr/>
        </p:nvSpPr>
        <p:spPr>
          <a:xfrm>
            <a:off x="5900342" y="3490475"/>
            <a:ext cx="1572017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8 joukkuetta / lohko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 2 voittoa,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2/3 voittoa, pro 1 voitto</a:t>
            </a:r>
          </a:p>
        </p:txBody>
      </p:sp>
      <p:sp>
        <p:nvSpPr>
          <p:cNvPr id="72" name="Pyöristetty suorakulmio 85">
            <a:extLst>
              <a:ext uri="{FF2B5EF4-FFF2-40B4-BE49-F238E27FC236}">
                <a16:creationId xmlns:a16="http://schemas.microsoft.com/office/drawing/2014/main" id="{CA59F533-3B40-1448-FA29-CDC6AA101734}"/>
              </a:ext>
            </a:extLst>
          </p:cNvPr>
          <p:cNvSpPr/>
          <p:nvPr/>
        </p:nvSpPr>
        <p:spPr>
          <a:xfrm>
            <a:off x="5870015" y="4333042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9B89CE5A-EB27-1981-9BCF-277F286DCD2C}"/>
              </a:ext>
            </a:extLst>
          </p:cNvPr>
          <p:cNvSpPr txBox="1"/>
          <p:nvPr/>
        </p:nvSpPr>
        <p:spPr>
          <a:xfrm>
            <a:off x="5870010" y="4339027"/>
            <a:ext cx="1602353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III-Div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6/8 joukkuetta / lohko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 voittoa, pro 1 voitto</a:t>
            </a:r>
          </a:p>
        </p:txBody>
      </p:sp>
      <p:sp>
        <p:nvSpPr>
          <p:cNvPr id="74" name="Pyöristetty suorakulmio 85">
            <a:extLst>
              <a:ext uri="{FF2B5EF4-FFF2-40B4-BE49-F238E27FC236}">
                <a16:creationId xmlns:a16="http://schemas.microsoft.com/office/drawing/2014/main" id="{90FDDBA1-0731-C676-44F4-AA5EC150A5D1}"/>
              </a:ext>
            </a:extLst>
          </p:cNvPr>
          <p:cNvSpPr/>
          <p:nvPr/>
        </p:nvSpPr>
        <p:spPr>
          <a:xfrm>
            <a:off x="5870011" y="5186778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76F75FD3-B3D1-0ED3-D474-865F05020A69}"/>
              </a:ext>
            </a:extLst>
          </p:cNvPr>
          <p:cNvSpPr txBox="1"/>
          <p:nvPr/>
        </p:nvSpPr>
        <p:spPr>
          <a:xfrm>
            <a:off x="5870010" y="5192763"/>
            <a:ext cx="1602350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IV-Div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6/8 joukkuetta / lohko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 voittoa, pro 1 voitto</a:t>
            </a:r>
          </a:p>
        </p:txBody>
      </p:sp>
      <p:sp>
        <p:nvSpPr>
          <p:cNvPr id="76" name="Pyöristetty suorakulmio 85">
            <a:extLst>
              <a:ext uri="{FF2B5EF4-FFF2-40B4-BE49-F238E27FC236}">
                <a16:creationId xmlns:a16="http://schemas.microsoft.com/office/drawing/2014/main" id="{BF06B794-9C12-6C17-319E-31E640E10AC2}"/>
              </a:ext>
            </a:extLst>
          </p:cNvPr>
          <p:cNvSpPr/>
          <p:nvPr/>
        </p:nvSpPr>
        <p:spPr>
          <a:xfrm>
            <a:off x="5870011" y="6040514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35430347-0A25-57D3-D83C-7DF6E4FCE1A1}"/>
              </a:ext>
            </a:extLst>
          </p:cNvPr>
          <p:cNvSpPr txBox="1"/>
          <p:nvPr/>
        </p:nvSpPr>
        <p:spPr>
          <a:xfrm>
            <a:off x="5900342" y="6046499"/>
            <a:ext cx="1572017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V-Div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6/8 joukkuetta / lohko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 voittoa, pro 1 voitto</a:t>
            </a:r>
          </a:p>
        </p:txBody>
      </p:sp>
      <p:sp>
        <p:nvSpPr>
          <p:cNvPr id="78" name="Pyöristetty suorakulmio 85">
            <a:extLst>
              <a:ext uri="{FF2B5EF4-FFF2-40B4-BE49-F238E27FC236}">
                <a16:creationId xmlns:a16="http://schemas.microsoft.com/office/drawing/2014/main" id="{0D5D6810-4138-44B7-76F9-2A6A9282CFEB}"/>
              </a:ext>
            </a:extLst>
          </p:cNvPr>
          <p:cNvSpPr/>
          <p:nvPr/>
        </p:nvSpPr>
        <p:spPr>
          <a:xfrm>
            <a:off x="5870012" y="918098"/>
            <a:ext cx="1602347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920E6DD3-20D5-3C90-479D-345A59444DF0}"/>
              </a:ext>
            </a:extLst>
          </p:cNvPr>
          <p:cNvSpPr txBox="1"/>
          <p:nvPr/>
        </p:nvSpPr>
        <p:spPr>
          <a:xfrm>
            <a:off x="5900344" y="924083"/>
            <a:ext cx="157201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Liigan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12 joukkuetta</a:t>
            </a:r>
          </a:p>
        </p:txBody>
      </p:sp>
      <p:sp>
        <p:nvSpPr>
          <p:cNvPr id="80" name="Pyöristetty suorakulmio 19">
            <a:extLst>
              <a:ext uri="{FF2B5EF4-FFF2-40B4-BE49-F238E27FC236}">
                <a16:creationId xmlns:a16="http://schemas.microsoft.com/office/drawing/2014/main" id="{87677028-F163-E469-A1BC-FB085EFAE63A}"/>
              </a:ext>
            </a:extLst>
          </p:cNvPr>
          <p:cNvSpPr/>
          <p:nvPr/>
        </p:nvSpPr>
        <p:spPr>
          <a:xfrm>
            <a:off x="3190116" y="4339880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F5916333-0EDE-06D2-30DA-27D7A02D4578}"/>
              </a:ext>
            </a:extLst>
          </p:cNvPr>
          <p:cNvSpPr txBox="1"/>
          <p:nvPr/>
        </p:nvSpPr>
        <p:spPr>
          <a:xfrm>
            <a:off x="3190116" y="4334695"/>
            <a:ext cx="1499528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III-Divisioona</a:t>
            </a:r>
          </a:p>
          <a:p>
            <a:r>
              <a:rPr lang="fi-FI" sz="907" dirty="0">
                <a:latin typeface="Pepi" panose="02000503000000020004"/>
              </a:rPr>
              <a:t>7.1.2027 – 7.3.2027</a:t>
            </a:r>
            <a:br>
              <a:rPr lang="fi-FI" sz="544" dirty="0">
                <a:latin typeface="Pepi" panose="02000503000000020004" pitchFamily="2" charset="77"/>
              </a:rPr>
            </a:br>
            <a:endParaRPr lang="fi-FI" sz="907" dirty="0">
              <a:latin typeface="Pepi" panose="02000503000000020004" pitchFamily="2" charset="77"/>
            </a:endParaRPr>
          </a:p>
        </p:txBody>
      </p:sp>
      <p:sp>
        <p:nvSpPr>
          <p:cNvPr id="82" name="Pyöristetty suorakulmio 19">
            <a:extLst>
              <a:ext uri="{FF2B5EF4-FFF2-40B4-BE49-F238E27FC236}">
                <a16:creationId xmlns:a16="http://schemas.microsoft.com/office/drawing/2014/main" id="{A11469D1-1831-A80D-5B6F-522A513C4267}"/>
              </a:ext>
            </a:extLst>
          </p:cNvPr>
          <p:cNvSpPr/>
          <p:nvPr/>
        </p:nvSpPr>
        <p:spPr>
          <a:xfrm>
            <a:off x="3190116" y="5193616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 dirty="0"/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4DF29DFF-BE8E-4EFE-D9F3-9E3BB04498F1}"/>
              </a:ext>
            </a:extLst>
          </p:cNvPr>
          <p:cNvSpPr txBox="1"/>
          <p:nvPr/>
        </p:nvSpPr>
        <p:spPr>
          <a:xfrm>
            <a:off x="3190115" y="5188431"/>
            <a:ext cx="1499529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IV-Divisioona </a:t>
            </a:r>
          </a:p>
          <a:p>
            <a:r>
              <a:rPr lang="fi-FI" sz="907" dirty="0">
                <a:latin typeface="Pepi" panose="02000503000000020004"/>
              </a:rPr>
              <a:t>7.1.2027 – 7.3.2027</a:t>
            </a:r>
            <a:br>
              <a:rPr lang="fi-FI" sz="544" dirty="0">
                <a:latin typeface="Pepi" panose="02000503000000020004" pitchFamily="2" charset="77"/>
              </a:rPr>
            </a:br>
            <a:endParaRPr lang="fi-FI" sz="907" dirty="0">
              <a:latin typeface="Pepi" panose="02000503000000020004" pitchFamily="2" charset="77"/>
            </a:endParaRPr>
          </a:p>
        </p:txBody>
      </p:sp>
      <p:sp>
        <p:nvSpPr>
          <p:cNvPr id="84" name="Pyöristetty suorakulmio 19">
            <a:extLst>
              <a:ext uri="{FF2B5EF4-FFF2-40B4-BE49-F238E27FC236}">
                <a16:creationId xmlns:a16="http://schemas.microsoft.com/office/drawing/2014/main" id="{FA97459B-1E30-25DB-BAAE-960A59CA8F6A}"/>
              </a:ext>
            </a:extLst>
          </p:cNvPr>
          <p:cNvSpPr/>
          <p:nvPr/>
        </p:nvSpPr>
        <p:spPr>
          <a:xfrm>
            <a:off x="3190116" y="6047352"/>
            <a:ext cx="1499530" cy="437143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EB00846B-5541-4A0E-AEF6-7B8E19794BB2}"/>
              </a:ext>
            </a:extLst>
          </p:cNvPr>
          <p:cNvSpPr txBox="1"/>
          <p:nvPr/>
        </p:nvSpPr>
        <p:spPr>
          <a:xfrm>
            <a:off x="3190116" y="6042167"/>
            <a:ext cx="1499528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V-Divisioona </a:t>
            </a:r>
          </a:p>
          <a:p>
            <a:r>
              <a:rPr lang="fi-FI" sz="907" dirty="0">
                <a:latin typeface="Pepi" panose="02000503000000020004"/>
              </a:rPr>
              <a:t>7.1.2027 – 7.3.2027</a:t>
            </a:r>
            <a:br>
              <a:rPr lang="fi-FI" sz="544" dirty="0">
                <a:latin typeface="Pepi" panose="02000503000000020004" pitchFamily="2" charset="77"/>
              </a:rPr>
            </a:br>
            <a:endParaRPr lang="fi-FI" sz="907" dirty="0">
              <a:latin typeface="Pepi" panose="02000503000000020004" pitchFamily="2" charset="77"/>
            </a:endParaRPr>
          </a:p>
        </p:txBody>
      </p:sp>
      <p:cxnSp>
        <p:nvCxnSpPr>
          <p:cNvPr id="95" name="Suora nuoliyhdysviiva 94">
            <a:extLst>
              <a:ext uri="{FF2B5EF4-FFF2-40B4-BE49-F238E27FC236}">
                <a16:creationId xmlns:a16="http://schemas.microsoft.com/office/drawing/2014/main" id="{CCDADFC4-CFA5-BFB9-7011-A582F3C9CC8D}"/>
              </a:ext>
            </a:extLst>
          </p:cNvPr>
          <p:cNvCxnSpPr>
            <a:cxnSpLocks/>
            <a:stCxn id="49" idx="3"/>
            <a:endCxn id="80" idx="1"/>
          </p:cNvCxnSpPr>
          <p:nvPr/>
        </p:nvCxnSpPr>
        <p:spPr>
          <a:xfrm>
            <a:off x="1579514" y="4704504"/>
            <a:ext cx="1610602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uora nuoliyhdysviiva 96">
            <a:extLst>
              <a:ext uri="{FF2B5EF4-FFF2-40B4-BE49-F238E27FC236}">
                <a16:creationId xmlns:a16="http://schemas.microsoft.com/office/drawing/2014/main" id="{E336754D-820E-AB0D-167F-03E05650850A}"/>
              </a:ext>
            </a:extLst>
          </p:cNvPr>
          <p:cNvCxnSpPr>
            <a:cxnSpLocks/>
          </p:cNvCxnSpPr>
          <p:nvPr/>
        </p:nvCxnSpPr>
        <p:spPr>
          <a:xfrm>
            <a:off x="1579513" y="4860648"/>
            <a:ext cx="1610600" cy="495946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>
            <a:extLst>
              <a:ext uri="{FF2B5EF4-FFF2-40B4-BE49-F238E27FC236}">
                <a16:creationId xmlns:a16="http://schemas.microsoft.com/office/drawing/2014/main" id="{3EF8AFC1-24F1-B75F-7A37-434388799961}"/>
              </a:ext>
            </a:extLst>
          </p:cNvPr>
          <p:cNvCxnSpPr>
            <a:cxnSpLocks/>
            <a:stCxn id="51" idx="3"/>
            <a:endCxn id="82" idx="1"/>
          </p:cNvCxnSpPr>
          <p:nvPr/>
        </p:nvCxnSpPr>
        <p:spPr>
          <a:xfrm>
            <a:off x="1579514" y="5558240"/>
            <a:ext cx="1610602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uora nuoliyhdysviiva 123">
            <a:extLst>
              <a:ext uri="{FF2B5EF4-FFF2-40B4-BE49-F238E27FC236}">
                <a16:creationId xmlns:a16="http://schemas.microsoft.com/office/drawing/2014/main" id="{6B6C00BC-BEA9-3A4C-3D31-5B4E1835713F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1579513" y="5745018"/>
            <a:ext cx="1610603" cy="55270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uora nuoliyhdysviiva 125">
            <a:extLst>
              <a:ext uri="{FF2B5EF4-FFF2-40B4-BE49-F238E27FC236}">
                <a16:creationId xmlns:a16="http://schemas.microsoft.com/office/drawing/2014/main" id="{C2822EEA-B22C-1D5F-36F8-9196AB66160D}"/>
              </a:ext>
            </a:extLst>
          </p:cNvPr>
          <p:cNvCxnSpPr>
            <a:cxnSpLocks/>
            <a:stCxn id="80" idx="3"/>
            <a:endCxn id="73" idx="1"/>
          </p:cNvCxnSpPr>
          <p:nvPr/>
        </p:nvCxnSpPr>
        <p:spPr>
          <a:xfrm>
            <a:off x="4689646" y="4704504"/>
            <a:ext cx="1180364" cy="1739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uora nuoliyhdysviiva 126">
            <a:extLst>
              <a:ext uri="{FF2B5EF4-FFF2-40B4-BE49-F238E27FC236}">
                <a16:creationId xmlns:a16="http://schemas.microsoft.com/office/drawing/2014/main" id="{DAB70583-F820-06E6-76A4-E09F18A80D2D}"/>
              </a:ext>
            </a:extLst>
          </p:cNvPr>
          <p:cNvCxnSpPr>
            <a:cxnSpLocks/>
            <a:stCxn id="82" idx="3"/>
            <a:endCxn id="75" idx="1"/>
          </p:cNvCxnSpPr>
          <p:nvPr/>
        </p:nvCxnSpPr>
        <p:spPr>
          <a:xfrm>
            <a:off x="4689646" y="5558240"/>
            <a:ext cx="1180364" cy="1739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uora nuoliyhdysviiva 127">
            <a:extLst>
              <a:ext uri="{FF2B5EF4-FFF2-40B4-BE49-F238E27FC236}">
                <a16:creationId xmlns:a16="http://schemas.microsoft.com/office/drawing/2014/main" id="{72A1B0FB-1811-B4E0-651E-6C081999E21C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4689646" y="6265924"/>
            <a:ext cx="1099419" cy="1739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uora nuoliyhdysviiva 128">
            <a:extLst>
              <a:ext uri="{FF2B5EF4-FFF2-40B4-BE49-F238E27FC236}">
                <a16:creationId xmlns:a16="http://schemas.microsoft.com/office/drawing/2014/main" id="{6E34C6A3-CBDB-4EBE-1144-38061FFE828F}"/>
              </a:ext>
            </a:extLst>
          </p:cNvPr>
          <p:cNvCxnSpPr>
            <a:cxnSpLocks/>
          </p:cNvCxnSpPr>
          <p:nvPr/>
        </p:nvCxnSpPr>
        <p:spPr>
          <a:xfrm>
            <a:off x="1579512" y="3755446"/>
            <a:ext cx="4290498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uora nuoliyhdysviiva 130">
            <a:extLst>
              <a:ext uri="{FF2B5EF4-FFF2-40B4-BE49-F238E27FC236}">
                <a16:creationId xmlns:a16="http://schemas.microsoft.com/office/drawing/2014/main" id="{FD5EDBFC-02A8-61B1-8700-F9084D39AE69}"/>
              </a:ext>
            </a:extLst>
          </p:cNvPr>
          <p:cNvCxnSpPr>
            <a:cxnSpLocks/>
          </p:cNvCxnSpPr>
          <p:nvPr/>
        </p:nvCxnSpPr>
        <p:spPr>
          <a:xfrm>
            <a:off x="1579512" y="2979999"/>
            <a:ext cx="4270988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uora nuoliyhdysviiva 131">
            <a:extLst>
              <a:ext uri="{FF2B5EF4-FFF2-40B4-BE49-F238E27FC236}">
                <a16:creationId xmlns:a16="http://schemas.microsoft.com/office/drawing/2014/main" id="{2DF16EA8-9941-81D2-2404-47D23C31C2C2}"/>
              </a:ext>
            </a:extLst>
          </p:cNvPr>
          <p:cNvCxnSpPr>
            <a:cxnSpLocks/>
          </p:cNvCxnSpPr>
          <p:nvPr/>
        </p:nvCxnSpPr>
        <p:spPr>
          <a:xfrm flipV="1">
            <a:off x="1606443" y="2038911"/>
            <a:ext cx="4270988" cy="16833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uora nuoliyhdysviiva 132">
            <a:extLst>
              <a:ext uri="{FF2B5EF4-FFF2-40B4-BE49-F238E27FC236}">
                <a16:creationId xmlns:a16="http://schemas.microsoft.com/office/drawing/2014/main" id="{4BD95286-6DFA-E9AD-CFA5-972E1ED307FB}"/>
              </a:ext>
            </a:extLst>
          </p:cNvPr>
          <p:cNvCxnSpPr>
            <a:cxnSpLocks/>
          </p:cNvCxnSpPr>
          <p:nvPr/>
        </p:nvCxnSpPr>
        <p:spPr>
          <a:xfrm flipV="1">
            <a:off x="1574103" y="1300679"/>
            <a:ext cx="4270988" cy="9149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Pyöristetty suorakulmio 85">
            <a:extLst>
              <a:ext uri="{FF2B5EF4-FFF2-40B4-BE49-F238E27FC236}">
                <a16:creationId xmlns:a16="http://schemas.microsoft.com/office/drawing/2014/main" id="{D7D128E6-5AC7-C836-911C-99B2397467BE}"/>
              </a:ext>
            </a:extLst>
          </p:cNvPr>
          <p:cNvSpPr/>
          <p:nvPr/>
        </p:nvSpPr>
        <p:spPr>
          <a:xfrm>
            <a:off x="10455249" y="1786635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183" name="Pyöristetty suorakulmio 85">
            <a:extLst>
              <a:ext uri="{FF2B5EF4-FFF2-40B4-BE49-F238E27FC236}">
                <a16:creationId xmlns:a16="http://schemas.microsoft.com/office/drawing/2014/main" id="{69F08ABB-EB69-3A8D-A277-E62A7FCE41C8}"/>
              </a:ext>
            </a:extLst>
          </p:cNvPr>
          <p:cNvSpPr/>
          <p:nvPr/>
        </p:nvSpPr>
        <p:spPr>
          <a:xfrm>
            <a:off x="8116597" y="1654183"/>
            <a:ext cx="1720945" cy="933546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184" name="Tekstiruutu 183">
            <a:extLst>
              <a:ext uri="{FF2B5EF4-FFF2-40B4-BE49-F238E27FC236}">
                <a16:creationId xmlns:a16="http://schemas.microsoft.com/office/drawing/2014/main" id="{067592D5-9549-EE49-090E-D2153A767054}"/>
              </a:ext>
            </a:extLst>
          </p:cNvPr>
          <p:cNvSpPr txBox="1"/>
          <p:nvPr/>
        </p:nvSpPr>
        <p:spPr>
          <a:xfrm>
            <a:off x="8138690" y="1661821"/>
            <a:ext cx="1720945" cy="101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Mestiksen jatkokarsinta Liigan sarjaan (Jos 9 j. Mestis)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5-8 </a:t>
            </a:r>
            <a:r>
              <a:rPr lang="fi-FI" sz="907" dirty="0" err="1">
                <a:latin typeface="Pepi" panose="02000503000000020004" pitchFamily="2" charset="77"/>
              </a:rPr>
              <a:t>sij</a:t>
            </a:r>
            <a:r>
              <a:rPr lang="fi-FI" sz="907" dirty="0">
                <a:latin typeface="Pepi" panose="02000503000000020004" pitchFamily="2" charset="77"/>
              </a:rPr>
              <a:t> 4 j.(4 </a:t>
            </a:r>
            <a:r>
              <a:rPr lang="fi-FI" sz="907" dirty="0" err="1">
                <a:latin typeface="Pepi" panose="02000503000000020004" pitchFamily="2" charset="77"/>
              </a:rPr>
              <a:t>voitt</a:t>
            </a:r>
            <a:r>
              <a:rPr lang="fi-FI" sz="907" dirty="0">
                <a:latin typeface="Pepi" panose="02000503000000020004" pitchFamily="2" charset="77"/>
              </a:rPr>
              <a:t>.)</a:t>
            </a:r>
          </a:p>
          <a:p>
            <a:r>
              <a:rPr lang="fi-FI" sz="907" dirty="0">
                <a:latin typeface="Pepi" panose="02000503000000020004" pitchFamily="2" charset="77"/>
              </a:rPr>
              <a:t>1. Krs 5-8 ja 6-7 </a:t>
            </a:r>
            <a:r>
              <a:rPr lang="fi-FI" sz="907" dirty="0" err="1">
                <a:latin typeface="Pepi" panose="02000503000000020004" pitchFamily="2" charset="77"/>
              </a:rPr>
              <a:t>voitt</a:t>
            </a:r>
            <a:r>
              <a:rPr lang="fi-FI" sz="907" dirty="0">
                <a:latin typeface="Pepi" panose="02000503000000020004" pitchFamily="2" charset="77"/>
              </a:rPr>
              <a:t>. Liigan sarjaan; 2. Krs </a:t>
            </a:r>
            <a:r>
              <a:rPr lang="fi-FI" sz="907" dirty="0" err="1">
                <a:latin typeface="Pepi" panose="02000503000000020004" pitchFamily="2" charset="77"/>
              </a:rPr>
              <a:t>ed</a:t>
            </a:r>
            <a:r>
              <a:rPr lang="fi-FI" sz="907" dirty="0">
                <a:latin typeface="Pepi" panose="02000503000000020004" pitchFamily="2" charset="77"/>
              </a:rPr>
              <a:t> krs </a:t>
            </a:r>
            <a:r>
              <a:rPr lang="fi-FI" sz="907" dirty="0" err="1">
                <a:latin typeface="Pepi" panose="02000503000000020004" pitchFamily="2" charset="77"/>
              </a:rPr>
              <a:t>häv</a:t>
            </a:r>
            <a:r>
              <a:rPr lang="fi-FI" sz="907" dirty="0">
                <a:latin typeface="Pepi" panose="02000503000000020004" pitchFamily="2" charset="77"/>
              </a:rPr>
              <a:t>, </a:t>
            </a:r>
            <a:r>
              <a:rPr lang="fi-FI" sz="907" dirty="0" err="1">
                <a:latin typeface="Pepi" panose="02000503000000020004" pitchFamily="2" charset="77"/>
              </a:rPr>
              <a:t>voitt</a:t>
            </a:r>
            <a:r>
              <a:rPr lang="fi-FI" sz="907" dirty="0">
                <a:latin typeface="Pepi" panose="02000503000000020004" pitchFamily="2" charset="77"/>
              </a:rPr>
              <a:t> Liigan sarjaan</a:t>
            </a:r>
          </a:p>
          <a:p>
            <a:endParaRPr lang="fi-FI" sz="544" dirty="0">
              <a:latin typeface="Pepi" panose="02000503000000020004" pitchFamily="2" charset="77"/>
            </a:endParaRPr>
          </a:p>
        </p:txBody>
      </p:sp>
      <p:cxnSp>
        <p:nvCxnSpPr>
          <p:cNvPr id="237" name="Yhdistin: Kulma 236">
            <a:extLst>
              <a:ext uri="{FF2B5EF4-FFF2-40B4-BE49-F238E27FC236}">
                <a16:creationId xmlns:a16="http://schemas.microsoft.com/office/drawing/2014/main" id="{B2D2A8F5-1AEA-58AA-B086-7892FBC40B7C}"/>
              </a:ext>
            </a:extLst>
          </p:cNvPr>
          <p:cNvCxnSpPr/>
          <p:nvPr/>
        </p:nvCxnSpPr>
        <p:spPr>
          <a:xfrm flipV="1">
            <a:off x="1579513" y="4224907"/>
            <a:ext cx="2540424" cy="229364"/>
          </a:xfrm>
          <a:prstGeom prst="bentConnector3">
            <a:avLst>
              <a:gd name="adj1" fmla="val 6011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Yhdistin: Kulma 6">
            <a:extLst>
              <a:ext uri="{FF2B5EF4-FFF2-40B4-BE49-F238E27FC236}">
                <a16:creationId xmlns:a16="http://schemas.microsoft.com/office/drawing/2014/main" id="{76494880-20DF-9836-8FEE-7E14C58873FD}"/>
              </a:ext>
            </a:extLst>
          </p:cNvPr>
          <p:cNvCxnSpPr>
            <a:cxnSpLocks/>
          </p:cNvCxnSpPr>
          <p:nvPr/>
        </p:nvCxnSpPr>
        <p:spPr>
          <a:xfrm flipV="1">
            <a:off x="1486511" y="2020601"/>
            <a:ext cx="6586418" cy="520281"/>
          </a:xfrm>
          <a:prstGeom prst="bentConnector3">
            <a:avLst>
              <a:gd name="adj1" fmla="val 9359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Yhdistin: Kulma 23">
            <a:extLst>
              <a:ext uri="{FF2B5EF4-FFF2-40B4-BE49-F238E27FC236}">
                <a16:creationId xmlns:a16="http://schemas.microsoft.com/office/drawing/2014/main" id="{EA424A48-70A2-DCC1-CCA4-751905638AE7}"/>
              </a:ext>
            </a:extLst>
          </p:cNvPr>
          <p:cNvCxnSpPr>
            <a:cxnSpLocks/>
          </p:cNvCxnSpPr>
          <p:nvPr/>
        </p:nvCxnSpPr>
        <p:spPr>
          <a:xfrm>
            <a:off x="4119937" y="4224907"/>
            <a:ext cx="1669128" cy="31944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>
            <a:extLst>
              <a:ext uri="{FF2B5EF4-FFF2-40B4-BE49-F238E27FC236}">
                <a16:creationId xmlns:a16="http://schemas.microsoft.com/office/drawing/2014/main" id="{6ED40814-4052-738B-9D1C-C5F13196D912}"/>
              </a:ext>
            </a:extLst>
          </p:cNvPr>
          <p:cNvCxnSpPr>
            <a:stCxn id="78" idx="3"/>
            <a:endCxn id="79" idx="3"/>
          </p:cNvCxnSpPr>
          <p:nvPr/>
        </p:nvCxnSpPr>
        <p:spPr>
          <a:xfrm flipV="1">
            <a:off x="7472359" y="1109839"/>
            <a:ext cx="0" cy="172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711FA65-39D7-50DD-E8CF-E32B6F648DFC}"/>
              </a:ext>
            </a:extLst>
          </p:cNvPr>
          <p:cNvSpPr txBox="1"/>
          <p:nvPr/>
        </p:nvSpPr>
        <p:spPr>
          <a:xfrm>
            <a:off x="10428320" y="1786635"/>
            <a:ext cx="1720945" cy="87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Mestiksen jatkokarsinta Liigan sarjaan (Jos 8 j. Mestis)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5-8 </a:t>
            </a:r>
            <a:r>
              <a:rPr lang="fi-FI" sz="907" dirty="0" err="1">
                <a:latin typeface="Pepi" panose="02000503000000020004" pitchFamily="2" charset="77"/>
              </a:rPr>
              <a:t>sij</a:t>
            </a:r>
            <a:r>
              <a:rPr lang="fi-FI" sz="907" dirty="0">
                <a:latin typeface="Pepi" panose="02000503000000020004" pitchFamily="2" charset="77"/>
              </a:rPr>
              <a:t> 4 joukkuetta (4 </a:t>
            </a:r>
            <a:r>
              <a:rPr lang="fi-FI" sz="907" dirty="0" err="1">
                <a:latin typeface="Pepi" panose="02000503000000020004" pitchFamily="2" charset="77"/>
              </a:rPr>
              <a:t>voitt</a:t>
            </a:r>
            <a:r>
              <a:rPr lang="fi-FI" sz="907" dirty="0">
                <a:latin typeface="Pepi" panose="02000503000000020004" pitchFamily="2" charset="77"/>
              </a:rPr>
              <a:t>.)</a:t>
            </a:r>
          </a:p>
          <a:p>
            <a:r>
              <a:rPr lang="fi-FI" sz="907" dirty="0">
                <a:latin typeface="Pepi" panose="02000503000000020004" pitchFamily="2" charset="77"/>
              </a:rPr>
              <a:t>1. Krs 5-6 ja 6-7 </a:t>
            </a:r>
            <a:r>
              <a:rPr lang="fi-FI" sz="907" dirty="0" err="1">
                <a:latin typeface="Pepi" panose="02000503000000020004" pitchFamily="2" charset="77"/>
              </a:rPr>
              <a:t>voitt</a:t>
            </a:r>
            <a:r>
              <a:rPr lang="fi-FI" sz="907" dirty="0">
                <a:latin typeface="Pepi" panose="02000503000000020004" pitchFamily="2" charset="77"/>
              </a:rPr>
              <a:t>. </a:t>
            </a:r>
            <a:r>
              <a:rPr lang="fi-FI" sz="907">
                <a:latin typeface="Pepi" panose="02000503000000020004" pitchFamily="2" charset="77"/>
              </a:rPr>
              <a:t>Liigan sarjaan</a:t>
            </a:r>
            <a:endParaRPr lang="fi-FI" sz="907" dirty="0">
              <a:latin typeface="Pepi" panose="02000503000000020004" pitchFamily="2" charset="77"/>
            </a:endParaRPr>
          </a:p>
          <a:p>
            <a:endParaRPr lang="fi-FI" sz="544" dirty="0">
              <a:latin typeface="Pepi" panose="02000503000000020004" pitchFamily="2" charset="77"/>
            </a:endParaRPr>
          </a:p>
        </p:txBody>
      </p:sp>
      <p:cxnSp>
        <p:nvCxnSpPr>
          <p:cNvPr id="17" name="Yhdistin: Kulma 16">
            <a:extLst>
              <a:ext uri="{FF2B5EF4-FFF2-40B4-BE49-F238E27FC236}">
                <a16:creationId xmlns:a16="http://schemas.microsoft.com/office/drawing/2014/main" id="{0F0723D7-F142-B236-A9DE-D40AE8B9DB39}"/>
              </a:ext>
            </a:extLst>
          </p:cNvPr>
          <p:cNvCxnSpPr>
            <a:cxnSpLocks/>
          </p:cNvCxnSpPr>
          <p:nvPr/>
        </p:nvCxnSpPr>
        <p:spPr>
          <a:xfrm flipV="1">
            <a:off x="1482287" y="2043988"/>
            <a:ext cx="8915702" cy="520354"/>
          </a:xfrm>
          <a:prstGeom prst="bentConnector3">
            <a:avLst>
              <a:gd name="adj1" fmla="val 9522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Yhdistin: Kulma 5">
            <a:extLst>
              <a:ext uri="{FF2B5EF4-FFF2-40B4-BE49-F238E27FC236}">
                <a16:creationId xmlns:a16="http://schemas.microsoft.com/office/drawing/2014/main" id="{2160EA29-DB4D-2851-658A-4F9F799896D4}"/>
              </a:ext>
            </a:extLst>
          </p:cNvPr>
          <p:cNvCxnSpPr>
            <a:cxnSpLocks/>
          </p:cNvCxnSpPr>
          <p:nvPr/>
        </p:nvCxnSpPr>
        <p:spPr>
          <a:xfrm flipV="1">
            <a:off x="1605003" y="6586041"/>
            <a:ext cx="4184062" cy="24683"/>
          </a:xfrm>
          <a:prstGeom prst="bentConnector3">
            <a:avLst>
              <a:gd name="adj1" fmla="val 8310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2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DAC1C-4DDD-C250-44C9-F645A5D66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>
            <a:extLst>
              <a:ext uri="{FF2B5EF4-FFF2-40B4-BE49-F238E27FC236}">
                <a16:creationId xmlns:a16="http://schemas.microsoft.com/office/drawing/2014/main" id="{71A25861-1697-420F-1DE3-0116A0BCF782}"/>
              </a:ext>
            </a:extLst>
          </p:cNvPr>
          <p:cNvSpPr txBox="1"/>
          <p:nvPr/>
        </p:nvSpPr>
        <p:spPr>
          <a:xfrm>
            <a:off x="2609706" y="1073"/>
            <a:ext cx="7993625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175" b="1" dirty="0">
                <a:solidFill>
                  <a:srgbClr val="002E6D"/>
                </a:solidFill>
                <a:latin typeface="Pepi" panose="02000503000000020004" pitchFamily="2" charset="77"/>
              </a:rPr>
              <a:t>MIESTEN SARJAT 2027-2028</a:t>
            </a:r>
          </a:p>
        </p:txBody>
      </p:sp>
      <p:sp>
        <p:nvSpPr>
          <p:cNvPr id="20" name="Pyöristetty suorakulmio 19">
            <a:extLst>
              <a:ext uri="{FF2B5EF4-FFF2-40B4-BE49-F238E27FC236}">
                <a16:creationId xmlns:a16="http://schemas.microsoft.com/office/drawing/2014/main" id="{F1EBC780-40B5-5E02-FE68-C31BD69D5A84}"/>
              </a:ext>
            </a:extLst>
          </p:cNvPr>
          <p:cNvSpPr/>
          <p:nvPr/>
        </p:nvSpPr>
        <p:spPr>
          <a:xfrm>
            <a:off x="79984" y="924936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998DA38-79FF-3719-7ADA-82F39D15356F}"/>
              </a:ext>
            </a:extLst>
          </p:cNvPr>
          <p:cNvSpPr txBox="1"/>
          <p:nvPr/>
        </p:nvSpPr>
        <p:spPr>
          <a:xfrm>
            <a:off x="79984" y="919751"/>
            <a:ext cx="1469198" cy="59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Liiga </a:t>
            </a:r>
          </a:p>
          <a:p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14 j.</a:t>
            </a:r>
          </a:p>
          <a:p>
            <a:endParaRPr lang="fi-FI" sz="907" dirty="0">
              <a:latin typeface="Pepi" panose="02000503000000020004" pitchFamily="2" charset="77"/>
            </a:endParaRPr>
          </a:p>
        </p:txBody>
      </p:sp>
      <p:sp>
        <p:nvSpPr>
          <p:cNvPr id="43" name="Pyöristetty suorakulmio 19">
            <a:extLst>
              <a:ext uri="{FF2B5EF4-FFF2-40B4-BE49-F238E27FC236}">
                <a16:creationId xmlns:a16="http://schemas.microsoft.com/office/drawing/2014/main" id="{1F3D007C-A558-A1AA-AD06-BC8F19461621}"/>
              </a:ext>
            </a:extLst>
          </p:cNvPr>
          <p:cNvSpPr/>
          <p:nvPr/>
        </p:nvSpPr>
        <p:spPr>
          <a:xfrm>
            <a:off x="79984" y="1778672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F5B81A58-149D-5847-A5DB-88F82363BE1D}"/>
              </a:ext>
            </a:extLst>
          </p:cNvPr>
          <p:cNvSpPr txBox="1"/>
          <p:nvPr/>
        </p:nvSpPr>
        <p:spPr>
          <a:xfrm>
            <a:off x="63246" y="1745563"/>
            <a:ext cx="1469198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Liiga </a:t>
            </a:r>
          </a:p>
          <a:p>
            <a:r>
              <a:rPr lang="fi-FI" sz="907" dirty="0">
                <a:latin typeface="Pepi" panose="02000503000000020004" pitchFamily="2" charset="77"/>
              </a:rPr>
              <a:t>10 j.</a:t>
            </a:r>
          </a:p>
          <a:p>
            <a:endParaRPr lang="fi-FI" sz="907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10. </a:t>
            </a:r>
            <a:r>
              <a:rPr lang="fi-FI" sz="907" dirty="0" err="1">
                <a:latin typeface="Pepi" panose="02000503000000020004" pitchFamily="2" charset="77"/>
              </a:rPr>
              <a:t>sij</a:t>
            </a:r>
            <a:r>
              <a:rPr lang="fi-FI" sz="907" dirty="0">
                <a:latin typeface="Pepi" panose="02000503000000020004" pitchFamily="2" charset="77"/>
              </a:rPr>
              <a:t>. Mestikseen 28-29</a:t>
            </a:r>
          </a:p>
        </p:txBody>
      </p:sp>
      <p:sp>
        <p:nvSpPr>
          <p:cNvPr id="45" name="Pyöristetty suorakulmio 19">
            <a:extLst>
              <a:ext uri="{FF2B5EF4-FFF2-40B4-BE49-F238E27FC236}">
                <a16:creationId xmlns:a16="http://schemas.microsoft.com/office/drawing/2014/main" id="{A13C5AE7-2DCD-5BFE-1D1D-19282470C486}"/>
              </a:ext>
            </a:extLst>
          </p:cNvPr>
          <p:cNvSpPr/>
          <p:nvPr/>
        </p:nvSpPr>
        <p:spPr>
          <a:xfrm>
            <a:off x="79984" y="2632408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6290C5D1-9185-9F1A-A89B-B8C1521DF05E}"/>
              </a:ext>
            </a:extLst>
          </p:cNvPr>
          <p:cNvSpPr txBox="1"/>
          <p:nvPr/>
        </p:nvSpPr>
        <p:spPr>
          <a:xfrm>
            <a:off x="79983" y="2627223"/>
            <a:ext cx="1572017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Mestis </a:t>
            </a:r>
          </a:p>
          <a:p>
            <a:r>
              <a:rPr lang="fi-FI" sz="907" dirty="0">
                <a:latin typeface="Pepi" panose="02000503000000020004"/>
              </a:rPr>
              <a:t>13.9.2027 – 15.3.2028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12 j. 4x sarja 44 </a:t>
            </a:r>
            <a:r>
              <a:rPr lang="fi-FI" sz="907" dirty="0" err="1">
                <a:latin typeface="Pepi" panose="02000503000000020004" pitchFamily="2" charset="77"/>
              </a:rPr>
              <a:t>ott</a:t>
            </a:r>
            <a:r>
              <a:rPr lang="fi-FI" sz="907" dirty="0">
                <a:latin typeface="Pepi" panose="02000503000000020004" pitchFamily="2" charset="77"/>
              </a:rPr>
              <a:t>.</a:t>
            </a:r>
          </a:p>
          <a:p>
            <a:r>
              <a:rPr lang="fi-FI" sz="907" dirty="0">
                <a:latin typeface="Pepi" panose="02000503000000020004" pitchFamily="2" charset="77"/>
              </a:rPr>
              <a:t>8 pudotuspeleihin</a:t>
            </a:r>
          </a:p>
          <a:p>
            <a:r>
              <a:rPr lang="fi-FI" sz="907" dirty="0">
                <a:latin typeface="Pepi" panose="02000503000000020004" pitchFamily="2" charset="77"/>
              </a:rPr>
              <a:t>11.-12. </a:t>
            </a:r>
            <a:r>
              <a:rPr lang="fi-FI" sz="907" dirty="0" err="1">
                <a:latin typeface="Pepi" panose="02000503000000020004" pitchFamily="2" charset="77"/>
              </a:rPr>
              <a:t>sij</a:t>
            </a:r>
            <a:r>
              <a:rPr lang="fi-FI" sz="907" dirty="0">
                <a:latin typeface="Pepi" panose="02000503000000020004" pitchFamily="2" charset="77"/>
              </a:rPr>
              <a:t> SS 28-29</a:t>
            </a:r>
          </a:p>
        </p:txBody>
      </p:sp>
      <p:sp>
        <p:nvSpPr>
          <p:cNvPr id="47" name="Pyöristetty suorakulmio 19">
            <a:extLst>
              <a:ext uri="{FF2B5EF4-FFF2-40B4-BE49-F238E27FC236}">
                <a16:creationId xmlns:a16="http://schemas.microsoft.com/office/drawing/2014/main" id="{F9850AF8-0A37-B43D-DA24-10561BCECBAA}"/>
              </a:ext>
            </a:extLst>
          </p:cNvPr>
          <p:cNvSpPr/>
          <p:nvPr/>
        </p:nvSpPr>
        <p:spPr>
          <a:xfrm>
            <a:off x="79984" y="3486144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3760E12C-441E-A873-AF68-7D2729FA5E2F}"/>
              </a:ext>
            </a:extLst>
          </p:cNvPr>
          <p:cNvSpPr txBox="1"/>
          <p:nvPr/>
        </p:nvSpPr>
        <p:spPr>
          <a:xfrm>
            <a:off x="79984" y="3480959"/>
            <a:ext cx="149952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Suomi-Sarja</a:t>
            </a:r>
          </a:p>
          <a:p>
            <a:r>
              <a:rPr lang="fi-FI" sz="907" dirty="0">
                <a:latin typeface="Pepi" panose="02000503000000020004"/>
              </a:rPr>
              <a:t>13.9.2027 – 7.3.2028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40 joukkuetta – 4 lohkoa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4x sarja 36 </a:t>
            </a:r>
            <a:r>
              <a:rPr lang="fi-FI" sz="907" dirty="0" err="1">
                <a:latin typeface="Pepi" panose="02000503000000020004" pitchFamily="2" charset="77"/>
              </a:rPr>
              <a:t>ott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10. </a:t>
            </a:r>
            <a:r>
              <a:rPr lang="fi-FI" sz="907" dirty="0" err="1">
                <a:latin typeface="Pepi" panose="02000503000000020004" pitchFamily="2" charset="77"/>
              </a:rPr>
              <a:t>sij</a:t>
            </a:r>
            <a:r>
              <a:rPr lang="fi-FI" sz="907" dirty="0">
                <a:latin typeface="Pepi" panose="02000503000000020004" pitchFamily="2" charset="77"/>
              </a:rPr>
              <a:t> / </a:t>
            </a:r>
            <a:r>
              <a:rPr lang="fi-FI" sz="907" dirty="0" err="1">
                <a:latin typeface="Pepi" panose="02000503000000020004" pitchFamily="2" charset="77"/>
              </a:rPr>
              <a:t>lo</a:t>
            </a:r>
            <a:r>
              <a:rPr lang="fi-FI" sz="907" dirty="0">
                <a:latin typeface="Pepi" panose="02000503000000020004" pitchFamily="2" charset="77"/>
              </a:rPr>
              <a:t> II div 28-29</a:t>
            </a:r>
          </a:p>
        </p:txBody>
      </p:sp>
      <p:sp>
        <p:nvSpPr>
          <p:cNvPr id="49" name="Pyöristetty suorakulmio 19">
            <a:extLst>
              <a:ext uri="{FF2B5EF4-FFF2-40B4-BE49-F238E27FC236}">
                <a16:creationId xmlns:a16="http://schemas.microsoft.com/office/drawing/2014/main" id="{675128B0-B18A-2F9F-2BC9-583CD3389EBC}"/>
              </a:ext>
            </a:extLst>
          </p:cNvPr>
          <p:cNvSpPr/>
          <p:nvPr/>
        </p:nvSpPr>
        <p:spPr>
          <a:xfrm>
            <a:off x="79984" y="4339880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02E51ADD-045B-04BD-420C-461E8F6E8853}"/>
              </a:ext>
            </a:extLst>
          </p:cNvPr>
          <p:cNvSpPr txBox="1"/>
          <p:nvPr/>
        </p:nvSpPr>
        <p:spPr>
          <a:xfrm>
            <a:off x="79984" y="4334695"/>
            <a:ext cx="146919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II-Divisioona (/alkusarja)</a:t>
            </a:r>
          </a:p>
          <a:p>
            <a:r>
              <a:rPr lang="fi-FI" sz="907" dirty="0">
                <a:latin typeface="Pepi" panose="02000503000000020004"/>
              </a:rPr>
              <a:t>10.9.27 – 15.12.27/7.3.28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100 joukkuetta – 8 lohkoa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2x sarja + välisarjat</a:t>
            </a:r>
          </a:p>
          <a:p>
            <a:r>
              <a:rPr lang="fi-FI" sz="907" dirty="0">
                <a:latin typeface="Pepi" panose="02000503000000020004" pitchFamily="2" charset="77"/>
              </a:rPr>
              <a:t>n. 22-28 ottelua</a:t>
            </a:r>
          </a:p>
        </p:txBody>
      </p:sp>
      <p:sp>
        <p:nvSpPr>
          <p:cNvPr id="51" name="Pyöristetty suorakulmio 19">
            <a:extLst>
              <a:ext uri="{FF2B5EF4-FFF2-40B4-BE49-F238E27FC236}">
                <a16:creationId xmlns:a16="http://schemas.microsoft.com/office/drawing/2014/main" id="{5B14D706-C8C3-8AAC-6CD7-28CF98DB409B}"/>
              </a:ext>
            </a:extLst>
          </p:cNvPr>
          <p:cNvSpPr/>
          <p:nvPr/>
        </p:nvSpPr>
        <p:spPr>
          <a:xfrm>
            <a:off x="79984" y="5193616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3140711F-FA03-B136-0109-F8EFF9C07377}"/>
              </a:ext>
            </a:extLst>
          </p:cNvPr>
          <p:cNvSpPr txBox="1"/>
          <p:nvPr/>
        </p:nvSpPr>
        <p:spPr>
          <a:xfrm>
            <a:off x="79984" y="5188431"/>
            <a:ext cx="146919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III-Divisioona alkusarja</a:t>
            </a:r>
          </a:p>
          <a:p>
            <a:r>
              <a:rPr lang="fi-FI" sz="907" dirty="0">
                <a:latin typeface="Pepi" panose="02000503000000020004"/>
              </a:rPr>
              <a:t>28.9.2027 – 15.12.2027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12 joukkuetta – 1 lohko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1x sarja </a:t>
            </a:r>
          </a:p>
          <a:p>
            <a:r>
              <a:rPr lang="fi-FI" sz="907" dirty="0">
                <a:latin typeface="Pepi" panose="02000503000000020004" pitchFamily="2" charset="77"/>
              </a:rPr>
              <a:t>11 ottelua</a:t>
            </a:r>
          </a:p>
        </p:txBody>
      </p:sp>
      <p:sp>
        <p:nvSpPr>
          <p:cNvPr id="58" name="Pyöristetty suorakulmio 85">
            <a:extLst>
              <a:ext uri="{FF2B5EF4-FFF2-40B4-BE49-F238E27FC236}">
                <a16:creationId xmlns:a16="http://schemas.microsoft.com/office/drawing/2014/main" id="{76951490-1466-DFE2-5183-757A1C53DFE3}"/>
              </a:ext>
            </a:extLst>
          </p:cNvPr>
          <p:cNvSpPr/>
          <p:nvPr/>
        </p:nvSpPr>
        <p:spPr>
          <a:xfrm>
            <a:off x="5870013" y="1771834"/>
            <a:ext cx="1602347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5209F63F-DBEA-8D90-A32C-DD062C464654}"/>
              </a:ext>
            </a:extLst>
          </p:cNvPr>
          <p:cNvSpPr txBox="1"/>
          <p:nvPr/>
        </p:nvSpPr>
        <p:spPr>
          <a:xfrm>
            <a:off x="5900345" y="1777819"/>
            <a:ext cx="1572015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Liigan pudotuspelit</a:t>
            </a:r>
            <a:endParaRPr lang="fi-FI" sz="544" dirty="0">
              <a:latin typeface="Pepi" panose="02000503000000020004" pitchFamily="2" charset="77"/>
            </a:endParaRPr>
          </a:p>
        </p:txBody>
      </p:sp>
      <p:sp>
        <p:nvSpPr>
          <p:cNvPr id="68" name="Pyöristetty suorakulmio 85">
            <a:extLst>
              <a:ext uri="{FF2B5EF4-FFF2-40B4-BE49-F238E27FC236}">
                <a16:creationId xmlns:a16="http://schemas.microsoft.com/office/drawing/2014/main" id="{F19FD9EE-8358-7743-11B5-AB4D178656EE}"/>
              </a:ext>
            </a:extLst>
          </p:cNvPr>
          <p:cNvSpPr/>
          <p:nvPr/>
        </p:nvSpPr>
        <p:spPr>
          <a:xfrm>
            <a:off x="5870014" y="2625570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9E2C3C93-631A-B43F-EE30-B69ED092D1CD}"/>
              </a:ext>
            </a:extLst>
          </p:cNvPr>
          <p:cNvSpPr txBox="1"/>
          <p:nvPr/>
        </p:nvSpPr>
        <p:spPr>
          <a:xfrm>
            <a:off x="5890009" y="2593322"/>
            <a:ext cx="1572017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Mestiksen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8 joukkuetta</a:t>
            </a: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4 voittoa, pro 1 voitto – voittaja Liigan järjestämään sarjaan</a:t>
            </a:r>
          </a:p>
        </p:txBody>
      </p:sp>
      <p:sp>
        <p:nvSpPr>
          <p:cNvPr id="70" name="Pyöristetty suorakulmio 85">
            <a:extLst>
              <a:ext uri="{FF2B5EF4-FFF2-40B4-BE49-F238E27FC236}">
                <a16:creationId xmlns:a16="http://schemas.microsoft.com/office/drawing/2014/main" id="{285C735A-A47B-76E0-B7A2-D1467BB4C904}"/>
              </a:ext>
            </a:extLst>
          </p:cNvPr>
          <p:cNvSpPr/>
          <p:nvPr/>
        </p:nvSpPr>
        <p:spPr>
          <a:xfrm>
            <a:off x="5870011" y="3484490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1EFECF0F-A50E-2D72-670E-E53CA527424C}"/>
              </a:ext>
            </a:extLst>
          </p:cNvPr>
          <p:cNvSpPr txBox="1"/>
          <p:nvPr/>
        </p:nvSpPr>
        <p:spPr>
          <a:xfrm>
            <a:off x="5900342" y="3490475"/>
            <a:ext cx="1572017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SS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8 joukkuetta / lohko</a:t>
            </a:r>
          </a:p>
          <a:p>
            <a:r>
              <a:rPr lang="fi-FI" sz="900" dirty="0" err="1">
                <a:latin typeface="Pepi" panose="02000503000000020004" pitchFamily="2" charset="77"/>
              </a:rPr>
              <a:t>Viim</a:t>
            </a:r>
            <a:r>
              <a:rPr lang="fi-FI" sz="900" dirty="0">
                <a:latin typeface="Pepi" panose="02000503000000020004" pitchFamily="2" charset="77"/>
              </a:rPr>
              <a:t> 31.3.2027</a:t>
            </a:r>
          </a:p>
          <a:p>
            <a:r>
              <a:rPr lang="fi-FI" sz="907" dirty="0">
                <a:latin typeface="Pepi" panose="02000503000000020004" pitchFamily="2" charset="77"/>
              </a:rPr>
              <a:t>Pv 2 voittoa,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2/3 voittoa, pro 1 voitto</a:t>
            </a:r>
          </a:p>
        </p:txBody>
      </p:sp>
      <p:sp>
        <p:nvSpPr>
          <p:cNvPr id="72" name="Pyöristetty suorakulmio 85">
            <a:extLst>
              <a:ext uri="{FF2B5EF4-FFF2-40B4-BE49-F238E27FC236}">
                <a16:creationId xmlns:a16="http://schemas.microsoft.com/office/drawing/2014/main" id="{6DB02949-02FC-25AB-0C18-ECC93AD51045}"/>
              </a:ext>
            </a:extLst>
          </p:cNvPr>
          <p:cNvSpPr/>
          <p:nvPr/>
        </p:nvSpPr>
        <p:spPr>
          <a:xfrm>
            <a:off x="5870015" y="4333042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9F2D388D-3B02-F555-FB01-A2B6F9D60CE2}"/>
              </a:ext>
            </a:extLst>
          </p:cNvPr>
          <p:cNvSpPr txBox="1"/>
          <p:nvPr/>
        </p:nvSpPr>
        <p:spPr>
          <a:xfrm>
            <a:off x="5870010" y="4339027"/>
            <a:ext cx="1602353" cy="8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6/8 joukkuetta / lohko</a:t>
            </a:r>
          </a:p>
          <a:p>
            <a:r>
              <a:rPr lang="fi-FI" sz="900" dirty="0" err="1">
                <a:latin typeface="Pepi" panose="02000503000000020004" pitchFamily="2" charset="77"/>
              </a:rPr>
              <a:t>Viim</a:t>
            </a:r>
            <a:r>
              <a:rPr lang="fi-FI" sz="900" dirty="0">
                <a:latin typeface="Pepi" panose="02000503000000020004" pitchFamily="2" charset="77"/>
              </a:rPr>
              <a:t> 31.3.2027</a:t>
            </a: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 voittoa, pro 1 voitto</a:t>
            </a:r>
          </a:p>
        </p:txBody>
      </p:sp>
      <p:sp>
        <p:nvSpPr>
          <p:cNvPr id="74" name="Pyöristetty suorakulmio 85">
            <a:extLst>
              <a:ext uri="{FF2B5EF4-FFF2-40B4-BE49-F238E27FC236}">
                <a16:creationId xmlns:a16="http://schemas.microsoft.com/office/drawing/2014/main" id="{5312A745-830B-FA2C-F372-556164711D37}"/>
              </a:ext>
            </a:extLst>
          </p:cNvPr>
          <p:cNvSpPr/>
          <p:nvPr/>
        </p:nvSpPr>
        <p:spPr>
          <a:xfrm>
            <a:off x="5870011" y="5186778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F20E9D32-4615-54D0-DCCB-B6D8B8466FAD}"/>
              </a:ext>
            </a:extLst>
          </p:cNvPr>
          <p:cNvSpPr txBox="1"/>
          <p:nvPr/>
        </p:nvSpPr>
        <p:spPr>
          <a:xfrm>
            <a:off x="5870010" y="5192763"/>
            <a:ext cx="1602350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III-Div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6/8 joukkuetta / lohko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 voittoa, pro 1 voitto</a:t>
            </a:r>
          </a:p>
        </p:txBody>
      </p:sp>
      <p:sp>
        <p:nvSpPr>
          <p:cNvPr id="76" name="Pyöristetty suorakulmio 85">
            <a:extLst>
              <a:ext uri="{FF2B5EF4-FFF2-40B4-BE49-F238E27FC236}">
                <a16:creationId xmlns:a16="http://schemas.microsoft.com/office/drawing/2014/main" id="{BD69273D-CCB9-19A1-4E05-77A5B5934B95}"/>
              </a:ext>
            </a:extLst>
          </p:cNvPr>
          <p:cNvSpPr/>
          <p:nvPr/>
        </p:nvSpPr>
        <p:spPr>
          <a:xfrm>
            <a:off x="5870011" y="6040514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E5652009-DA45-ACC0-25C1-AE9B0558806F}"/>
              </a:ext>
            </a:extLst>
          </p:cNvPr>
          <p:cNvSpPr txBox="1"/>
          <p:nvPr/>
        </p:nvSpPr>
        <p:spPr>
          <a:xfrm>
            <a:off x="5900342" y="6046499"/>
            <a:ext cx="1572017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IV-Div pudotuspelit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6/8 joukkuetta / lohko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Pv, </a:t>
            </a:r>
            <a:r>
              <a:rPr lang="fi-FI" sz="907" dirty="0" err="1">
                <a:latin typeface="Pepi" panose="02000503000000020004" pitchFamily="2" charset="77"/>
              </a:rPr>
              <a:t>ve</a:t>
            </a:r>
            <a:r>
              <a:rPr lang="fi-FI" sz="907" dirty="0">
                <a:latin typeface="Pepi" panose="02000503000000020004" pitchFamily="2" charset="77"/>
              </a:rPr>
              <a:t> ja fin 2 voittoa, pro 1 voitto</a:t>
            </a:r>
          </a:p>
        </p:txBody>
      </p:sp>
      <p:sp>
        <p:nvSpPr>
          <p:cNvPr id="78" name="Pyöristetty suorakulmio 85">
            <a:extLst>
              <a:ext uri="{FF2B5EF4-FFF2-40B4-BE49-F238E27FC236}">
                <a16:creationId xmlns:a16="http://schemas.microsoft.com/office/drawing/2014/main" id="{32F51E39-7ED8-BF4A-1111-8B3D5E2F3991}"/>
              </a:ext>
            </a:extLst>
          </p:cNvPr>
          <p:cNvSpPr/>
          <p:nvPr/>
        </p:nvSpPr>
        <p:spPr>
          <a:xfrm>
            <a:off x="5870012" y="918098"/>
            <a:ext cx="1602347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533E72E6-8879-37F4-EAD4-25887581954B}"/>
              </a:ext>
            </a:extLst>
          </p:cNvPr>
          <p:cNvSpPr txBox="1"/>
          <p:nvPr/>
        </p:nvSpPr>
        <p:spPr>
          <a:xfrm>
            <a:off x="5900344" y="924083"/>
            <a:ext cx="1572015" cy="3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Liigan pudotuspelit</a:t>
            </a:r>
            <a:endParaRPr lang="fi-FI" sz="544" dirty="0">
              <a:latin typeface="Pepi" panose="02000503000000020004" pitchFamily="2" charset="77"/>
            </a:endParaRPr>
          </a:p>
          <a:p>
            <a:endParaRPr lang="fi-FI" sz="544" dirty="0">
              <a:latin typeface="Pepi" panose="02000503000000020004" pitchFamily="2" charset="77"/>
            </a:endParaRPr>
          </a:p>
        </p:txBody>
      </p:sp>
      <p:sp>
        <p:nvSpPr>
          <p:cNvPr id="80" name="Pyöristetty suorakulmio 19">
            <a:extLst>
              <a:ext uri="{FF2B5EF4-FFF2-40B4-BE49-F238E27FC236}">
                <a16:creationId xmlns:a16="http://schemas.microsoft.com/office/drawing/2014/main" id="{DB44DD14-9918-44BF-A158-818717AEB31A}"/>
              </a:ext>
            </a:extLst>
          </p:cNvPr>
          <p:cNvSpPr/>
          <p:nvPr/>
        </p:nvSpPr>
        <p:spPr>
          <a:xfrm>
            <a:off x="3190116" y="4339880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43118AEC-2C57-3F63-910D-FC737991EEEB}"/>
              </a:ext>
            </a:extLst>
          </p:cNvPr>
          <p:cNvSpPr txBox="1"/>
          <p:nvPr/>
        </p:nvSpPr>
        <p:spPr>
          <a:xfrm>
            <a:off x="3190116" y="4334695"/>
            <a:ext cx="149952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II-Divisioona</a:t>
            </a:r>
          </a:p>
          <a:p>
            <a:r>
              <a:rPr lang="fi-FI" sz="907" dirty="0">
                <a:latin typeface="Pepi" panose="02000503000000020004"/>
              </a:rPr>
              <a:t>7.1.2028 – 7.3.2028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26 joukkuetta – 3 lohkoa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1x sarja </a:t>
            </a:r>
          </a:p>
          <a:p>
            <a:r>
              <a:rPr lang="fi-FI" sz="907" dirty="0">
                <a:latin typeface="Pepi" panose="02000503000000020004" pitchFamily="2" charset="77"/>
              </a:rPr>
              <a:t>7-9 ottelua</a:t>
            </a:r>
          </a:p>
        </p:txBody>
      </p:sp>
      <p:sp>
        <p:nvSpPr>
          <p:cNvPr id="82" name="Pyöristetty suorakulmio 19">
            <a:extLst>
              <a:ext uri="{FF2B5EF4-FFF2-40B4-BE49-F238E27FC236}">
                <a16:creationId xmlns:a16="http://schemas.microsoft.com/office/drawing/2014/main" id="{9204FE43-ECC1-44E3-A44E-6CBF5608934B}"/>
              </a:ext>
            </a:extLst>
          </p:cNvPr>
          <p:cNvSpPr/>
          <p:nvPr/>
        </p:nvSpPr>
        <p:spPr>
          <a:xfrm>
            <a:off x="3190116" y="5193616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 dirty="0"/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E2E2CD6D-D8C5-07F1-7100-C0BB063074ED}"/>
              </a:ext>
            </a:extLst>
          </p:cNvPr>
          <p:cNvSpPr txBox="1"/>
          <p:nvPr/>
        </p:nvSpPr>
        <p:spPr>
          <a:xfrm>
            <a:off x="3190115" y="5188431"/>
            <a:ext cx="1499529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III-Divisioona </a:t>
            </a:r>
          </a:p>
          <a:p>
            <a:r>
              <a:rPr lang="fi-FI" sz="907" dirty="0">
                <a:latin typeface="Pepi" panose="02000503000000020004"/>
              </a:rPr>
              <a:t>7.1.2028 – 7.3.2028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24 joukkuetta – 3 lohkoa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1x sarja (+ välisarja)</a:t>
            </a:r>
          </a:p>
          <a:p>
            <a:r>
              <a:rPr lang="fi-FI" sz="907" dirty="0">
                <a:latin typeface="Pepi" panose="02000503000000020004" pitchFamily="2" charset="77"/>
              </a:rPr>
              <a:t>7 / 9 ottelua</a:t>
            </a:r>
          </a:p>
        </p:txBody>
      </p:sp>
      <p:sp>
        <p:nvSpPr>
          <p:cNvPr id="84" name="Pyöristetty suorakulmio 19">
            <a:extLst>
              <a:ext uri="{FF2B5EF4-FFF2-40B4-BE49-F238E27FC236}">
                <a16:creationId xmlns:a16="http://schemas.microsoft.com/office/drawing/2014/main" id="{533B7371-8170-8130-6B29-6D4C3FB200AF}"/>
              </a:ext>
            </a:extLst>
          </p:cNvPr>
          <p:cNvSpPr/>
          <p:nvPr/>
        </p:nvSpPr>
        <p:spPr>
          <a:xfrm>
            <a:off x="3190116" y="6047352"/>
            <a:ext cx="1499530" cy="729247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A3F8E95B-5A61-2503-D90A-C87709D36763}"/>
              </a:ext>
            </a:extLst>
          </p:cNvPr>
          <p:cNvSpPr txBox="1"/>
          <p:nvPr/>
        </p:nvSpPr>
        <p:spPr>
          <a:xfrm>
            <a:off x="3190116" y="6042167"/>
            <a:ext cx="1499528" cy="7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IV-Divisioona </a:t>
            </a:r>
          </a:p>
          <a:p>
            <a:r>
              <a:rPr lang="fi-FI" sz="907" dirty="0">
                <a:latin typeface="Pepi" panose="02000503000000020004"/>
              </a:rPr>
              <a:t>7.1.2028 – 7.3.2028</a:t>
            </a:r>
            <a:br>
              <a:rPr lang="fi-FI" sz="544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8 joukkuetta</a:t>
            </a:r>
            <a:br>
              <a:rPr lang="fi-FI" sz="907" dirty="0">
                <a:latin typeface="Pepi" panose="02000503000000020004" pitchFamily="2" charset="77"/>
              </a:rPr>
            </a:br>
            <a:r>
              <a:rPr lang="fi-FI" sz="907" dirty="0">
                <a:latin typeface="Pepi" panose="02000503000000020004" pitchFamily="2" charset="77"/>
              </a:rPr>
              <a:t>1x sarja </a:t>
            </a:r>
          </a:p>
          <a:p>
            <a:r>
              <a:rPr lang="fi-FI" sz="907" dirty="0">
                <a:latin typeface="Pepi" panose="02000503000000020004" pitchFamily="2" charset="77"/>
              </a:rPr>
              <a:t>7 ottelua</a:t>
            </a:r>
          </a:p>
        </p:txBody>
      </p:sp>
      <p:sp>
        <p:nvSpPr>
          <p:cNvPr id="91" name="Tekstiruutu 90">
            <a:extLst>
              <a:ext uri="{FF2B5EF4-FFF2-40B4-BE49-F238E27FC236}">
                <a16:creationId xmlns:a16="http://schemas.microsoft.com/office/drawing/2014/main" id="{F675C07D-864A-78C3-C932-C82618716894}"/>
              </a:ext>
            </a:extLst>
          </p:cNvPr>
          <p:cNvSpPr txBox="1"/>
          <p:nvPr/>
        </p:nvSpPr>
        <p:spPr>
          <a:xfrm>
            <a:off x="1892427" y="5356595"/>
            <a:ext cx="779114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dirty="0">
                <a:latin typeface="Pepi" panose="02000503000000020004" pitchFamily="2" charset="77"/>
              </a:rPr>
              <a:t>4 joukkuetta</a:t>
            </a:r>
          </a:p>
        </p:txBody>
      </p:sp>
      <p:cxnSp>
        <p:nvCxnSpPr>
          <p:cNvPr id="95" name="Suora nuoliyhdysviiva 94">
            <a:extLst>
              <a:ext uri="{FF2B5EF4-FFF2-40B4-BE49-F238E27FC236}">
                <a16:creationId xmlns:a16="http://schemas.microsoft.com/office/drawing/2014/main" id="{ADDAF67C-FAF7-8F44-57A2-D81066DAA76D}"/>
              </a:ext>
            </a:extLst>
          </p:cNvPr>
          <p:cNvCxnSpPr>
            <a:cxnSpLocks/>
            <a:stCxn id="49" idx="3"/>
            <a:endCxn id="80" idx="1"/>
          </p:cNvCxnSpPr>
          <p:nvPr/>
        </p:nvCxnSpPr>
        <p:spPr>
          <a:xfrm>
            <a:off x="1579514" y="4704504"/>
            <a:ext cx="1610602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kstiruutu 95">
            <a:extLst>
              <a:ext uri="{FF2B5EF4-FFF2-40B4-BE49-F238E27FC236}">
                <a16:creationId xmlns:a16="http://schemas.microsoft.com/office/drawing/2014/main" id="{164ACACB-3AB7-2D34-BD2F-407B2D9B8081}"/>
              </a:ext>
            </a:extLst>
          </p:cNvPr>
          <p:cNvSpPr txBox="1"/>
          <p:nvPr/>
        </p:nvSpPr>
        <p:spPr>
          <a:xfrm>
            <a:off x="1750458" y="4454271"/>
            <a:ext cx="849665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dirty="0">
                <a:latin typeface="Pepi" panose="02000503000000020004" pitchFamily="2" charset="77"/>
              </a:rPr>
              <a:t>26 joukkuetta</a:t>
            </a:r>
          </a:p>
        </p:txBody>
      </p:sp>
      <p:cxnSp>
        <p:nvCxnSpPr>
          <p:cNvPr id="97" name="Suora nuoliyhdysviiva 96">
            <a:extLst>
              <a:ext uri="{FF2B5EF4-FFF2-40B4-BE49-F238E27FC236}">
                <a16:creationId xmlns:a16="http://schemas.microsoft.com/office/drawing/2014/main" id="{E7F3DDBB-ED57-792D-E25F-6BBD98014441}"/>
              </a:ext>
            </a:extLst>
          </p:cNvPr>
          <p:cNvCxnSpPr>
            <a:cxnSpLocks/>
          </p:cNvCxnSpPr>
          <p:nvPr/>
        </p:nvCxnSpPr>
        <p:spPr>
          <a:xfrm>
            <a:off x="1579513" y="4860648"/>
            <a:ext cx="1610600" cy="495946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iruutu 97">
            <a:extLst>
              <a:ext uri="{FF2B5EF4-FFF2-40B4-BE49-F238E27FC236}">
                <a16:creationId xmlns:a16="http://schemas.microsoft.com/office/drawing/2014/main" id="{B58B60CB-C266-4841-2778-6810901A8FBD}"/>
              </a:ext>
            </a:extLst>
          </p:cNvPr>
          <p:cNvSpPr txBox="1"/>
          <p:nvPr/>
        </p:nvSpPr>
        <p:spPr>
          <a:xfrm>
            <a:off x="2139175" y="4860648"/>
            <a:ext cx="843519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dirty="0">
                <a:latin typeface="Pepi" panose="02000503000000020004" pitchFamily="2" charset="77"/>
              </a:rPr>
              <a:t>20 joukkuetta</a:t>
            </a:r>
          </a:p>
        </p:txBody>
      </p: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1C8600D1-0689-ED64-1E97-0167B52CC132}"/>
              </a:ext>
            </a:extLst>
          </p:cNvPr>
          <p:cNvSpPr txBox="1"/>
          <p:nvPr/>
        </p:nvSpPr>
        <p:spPr>
          <a:xfrm>
            <a:off x="2190677" y="5845707"/>
            <a:ext cx="779114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dirty="0">
                <a:latin typeface="Pepi" panose="02000503000000020004" pitchFamily="2" charset="77"/>
              </a:rPr>
              <a:t>8 joukkuetta</a:t>
            </a:r>
          </a:p>
        </p:txBody>
      </p:sp>
      <p:cxnSp>
        <p:nvCxnSpPr>
          <p:cNvPr id="122" name="Suora nuoliyhdysviiva 121">
            <a:extLst>
              <a:ext uri="{FF2B5EF4-FFF2-40B4-BE49-F238E27FC236}">
                <a16:creationId xmlns:a16="http://schemas.microsoft.com/office/drawing/2014/main" id="{3FEFF905-55D0-5CC9-4B1A-7035566BEB33}"/>
              </a:ext>
            </a:extLst>
          </p:cNvPr>
          <p:cNvCxnSpPr>
            <a:cxnSpLocks/>
            <a:stCxn id="51" idx="3"/>
            <a:endCxn id="82" idx="1"/>
          </p:cNvCxnSpPr>
          <p:nvPr/>
        </p:nvCxnSpPr>
        <p:spPr>
          <a:xfrm>
            <a:off x="1579514" y="5558240"/>
            <a:ext cx="1610602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uora nuoliyhdysviiva 123">
            <a:extLst>
              <a:ext uri="{FF2B5EF4-FFF2-40B4-BE49-F238E27FC236}">
                <a16:creationId xmlns:a16="http://schemas.microsoft.com/office/drawing/2014/main" id="{4C36146B-30C4-BD17-C9D8-74819A1A652F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1579513" y="5745018"/>
            <a:ext cx="1610603" cy="69229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uora nuoliyhdysviiva 125">
            <a:extLst>
              <a:ext uri="{FF2B5EF4-FFF2-40B4-BE49-F238E27FC236}">
                <a16:creationId xmlns:a16="http://schemas.microsoft.com/office/drawing/2014/main" id="{CEDC17AB-7927-2390-8A18-0FAC11D525C9}"/>
              </a:ext>
            </a:extLst>
          </p:cNvPr>
          <p:cNvCxnSpPr>
            <a:cxnSpLocks/>
            <a:stCxn id="80" idx="3"/>
            <a:endCxn id="73" idx="1"/>
          </p:cNvCxnSpPr>
          <p:nvPr/>
        </p:nvCxnSpPr>
        <p:spPr>
          <a:xfrm>
            <a:off x="4689646" y="4704504"/>
            <a:ext cx="1180364" cy="36813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uora nuoliyhdysviiva 126">
            <a:extLst>
              <a:ext uri="{FF2B5EF4-FFF2-40B4-BE49-F238E27FC236}">
                <a16:creationId xmlns:a16="http://schemas.microsoft.com/office/drawing/2014/main" id="{E67EE431-7C88-6FD9-1CBD-4FF491B4D4A3}"/>
              </a:ext>
            </a:extLst>
          </p:cNvPr>
          <p:cNvCxnSpPr>
            <a:cxnSpLocks/>
            <a:stCxn id="82" idx="3"/>
            <a:endCxn id="75" idx="1"/>
          </p:cNvCxnSpPr>
          <p:nvPr/>
        </p:nvCxnSpPr>
        <p:spPr>
          <a:xfrm>
            <a:off x="4689646" y="5558240"/>
            <a:ext cx="1180364" cy="1739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uora nuoliyhdysviiva 127">
            <a:extLst>
              <a:ext uri="{FF2B5EF4-FFF2-40B4-BE49-F238E27FC236}">
                <a16:creationId xmlns:a16="http://schemas.microsoft.com/office/drawing/2014/main" id="{F3882526-BE3F-E788-FB0E-20C39CFC43FA}"/>
              </a:ext>
            </a:extLst>
          </p:cNvPr>
          <p:cNvCxnSpPr>
            <a:cxnSpLocks/>
            <a:stCxn id="84" idx="3"/>
            <a:endCxn id="76" idx="1"/>
          </p:cNvCxnSpPr>
          <p:nvPr/>
        </p:nvCxnSpPr>
        <p:spPr>
          <a:xfrm flipV="1">
            <a:off x="4689646" y="6405138"/>
            <a:ext cx="1180365" cy="6838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uora nuoliyhdysviiva 128">
            <a:extLst>
              <a:ext uri="{FF2B5EF4-FFF2-40B4-BE49-F238E27FC236}">
                <a16:creationId xmlns:a16="http://schemas.microsoft.com/office/drawing/2014/main" id="{EB26028D-E16A-365D-9CC9-CC4DD600D8B5}"/>
              </a:ext>
            </a:extLst>
          </p:cNvPr>
          <p:cNvCxnSpPr>
            <a:cxnSpLocks/>
          </p:cNvCxnSpPr>
          <p:nvPr/>
        </p:nvCxnSpPr>
        <p:spPr>
          <a:xfrm>
            <a:off x="1579512" y="3755446"/>
            <a:ext cx="4290498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uora nuoliyhdysviiva 130">
            <a:extLst>
              <a:ext uri="{FF2B5EF4-FFF2-40B4-BE49-F238E27FC236}">
                <a16:creationId xmlns:a16="http://schemas.microsoft.com/office/drawing/2014/main" id="{00497C58-A5BC-6977-C997-E8DF925A5BB7}"/>
              </a:ext>
            </a:extLst>
          </p:cNvPr>
          <p:cNvCxnSpPr>
            <a:cxnSpLocks/>
          </p:cNvCxnSpPr>
          <p:nvPr/>
        </p:nvCxnSpPr>
        <p:spPr>
          <a:xfrm>
            <a:off x="1579512" y="2979999"/>
            <a:ext cx="4270988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uora nuoliyhdysviiva 131">
            <a:extLst>
              <a:ext uri="{FF2B5EF4-FFF2-40B4-BE49-F238E27FC236}">
                <a16:creationId xmlns:a16="http://schemas.microsoft.com/office/drawing/2014/main" id="{195B1E6E-FB8A-CDF9-3921-D5B811C3A12F}"/>
              </a:ext>
            </a:extLst>
          </p:cNvPr>
          <p:cNvCxnSpPr>
            <a:cxnSpLocks/>
          </p:cNvCxnSpPr>
          <p:nvPr/>
        </p:nvCxnSpPr>
        <p:spPr>
          <a:xfrm flipV="1">
            <a:off x="1606443" y="2038911"/>
            <a:ext cx="4270988" cy="16833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uora nuoliyhdysviiva 132">
            <a:extLst>
              <a:ext uri="{FF2B5EF4-FFF2-40B4-BE49-F238E27FC236}">
                <a16:creationId xmlns:a16="http://schemas.microsoft.com/office/drawing/2014/main" id="{240F3F1D-F1FA-CB22-7DA3-D047F1AC8073}"/>
              </a:ext>
            </a:extLst>
          </p:cNvPr>
          <p:cNvCxnSpPr>
            <a:cxnSpLocks/>
          </p:cNvCxnSpPr>
          <p:nvPr/>
        </p:nvCxnSpPr>
        <p:spPr>
          <a:xfrm flipV="1">
            <a:off x="1574103" y="1300679"/>
            <a:ext cx="4270988" cy="9149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Yhdistin: Kulma 236">
            <a:extLst>
              <a:ext uri="{FF2B5EF4-FFF2-40B4-BE49-F238E27FC236}">
                <a16:creationId xmlns:a16="http://schemas.microsoft.com/office/drawing/2014/main" id="{9711F752-6112-E1FD-84F0-AC80299E93D5}"/>
              </a:ext>
            </a:extLst>
          </p:cNvPr>
          <p:cNvCxnSpPr/>
          <p:nvPr/>
        </p:nvCxnSpPr>
        <p:spPr>
          <a:xfrm flipV="1">
            <a:off x="1579513" y="4224907"/>
            <a:ext cx="2540424" cy="229364"/>
          </a:xfrm>
          <a:prstGeom prst="bentConnector3">
            <a:avLst>
              <a:gd name="adj1" fmla="val 6011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Yhdistin: Kulma 23">
            <a:extLst>
              <a:ext uri="{FF2B5EF4-FFF2-40B4-BE49-F238E27FC236}">
                <a16:creationId xmlns:a16="http://schemas.microsoft.com/office/drawing/2014/main" id="{9D3E89AB-E911-50AD-315C-4E70C3A0A8EB}"/>
              </a:ext>
            </a:extLst>
          </p:cNvPr>
          <p:cNvCxnSpPr>
            <a:cxnSpLocks/>
          </p:cNvCxnSpPr>
          <p:nvPr/>
        </p:nvCxnSpPr>
        <p:spPr>
          <a:xfrm>
            <a:off x="4119937" y="4224907"/>
            <a:ext cx="1669128" cy="31944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>
            <a:extLst>
              <a:ext uri="{FF2B5EF4-FFF2-40B4-BE49-F238E27FC236}">
                <a16:creationId xmlns:a16="http://schemas.microsoft.com/office/drawing/2014/main" id="{CB7523DF-72F6-9554-4CE5-9888AA74BCFE}"/>
              </a:ext>
            </a:extLst>
          </p:cNvPr>
          <p:cNvCxnSpPr>
            <a:stCxn id="78" idx="3"/>
            <a:endCxn id="79" idx="3"/>
          </p:cNvCxnSpPr>
          <p:nvPr/>
        </p:nvCxnSpPr>
        <p:spPr>
          <a:xfrm flipV="1">
            <a:off x="7472359" y="1081915"/>
            <a:ext cx="0" cy="200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yöristetty suorakulmio 85">
            <a:extLst>
              <a:ext uri="{FF2B5EF4-FFF2-40B4-BE49-F238E27FC236}">
                <a16:creationId xmlns:a16="http://schemas.microsoft.com/office/drawing/2014/main" id="{10F7F94A-BB82-DA32-14D6-100E578D7038}"/>
              </a:ext>
            </a:extLst>
          </p:cNvPr>
          <p:cNvSpPr/>
          <p:nvPr/>
        </p:nvSpPr>
        <p:spPr>
          <a:xfrm>
            <a:off x="8066471" y="3480959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79ED051A-26EF-3EA9-F5BC-64AB9C1906D7}"/>
              </a:ext>
            </a:extLst>
          </p:cNvPr>
          <p:cNvCxnSpPr>
            <a:cxnSpLocks/>
          </p:cNvCxnSpPr>
          <p:nvPr/>
        </p:nvCxnSpPr>
        <p:spPr>
          <a:xfrm>
            <a:off x="7565784" y="3782230"/>
            <a:ext cx="407263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9913F0A5-3B78-2F68-F286-F33EE4A5C562}"/>
              </a:ext>
            </a:extLst>
          </p:cNvPr>
          <p:cNvSpPr txBox="1"/>
          <p:nvPr/>
        </p:nvSpPr>
        <p:spPr>
          <a:xfrm>
            <a:off x="8066469" y="3478367"/>
            <a:ext cx="1572017" cy="59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SS nousukarsinta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L1/1 – L2/1 ja L3/1 – L4/1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3 voittoa, voittajat Mestis</a:t>
            </a:r>
          </a:p>
        </p:txBody>
      </p:sp>
      <p:sp>
        <p:nvSpPr>
          <p:cNvPr id="8" name="Pyöristetty suorakulmio 85">
            <a:extLst>
              <a:ext uri="{FF2B5EF4-FFF2-40B4-BE49-F238E27FC236}">
                <a16:creationId xmlns:a16="http://schemas.microsoft.com/office/drawing/2014/main" id="{24A0E662-AB5E-1FB8-E79D-9B86FDEE4D3C}"/>
              </a:ext>
            </a:extLst>
          </p:cNvPr>
          <p:cNvSpPr/>
          <p:nvPr/>
        </p:nvSpPr>
        <p:spPr>
          <a:xfrm>
            <a:off x="8066471" y="4319814"/>
            <a:ext cx="1602349" cy="729248"/>
          </a:xfrm>
          <a:prstGeom prst="roundRect">
            <a:avLst>
              <a:gd name="adj" fmla="val 82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E6D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33"/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2DEB6AA2-B55A-4F52-B6FB-B9DD7DB94C19}"/>
              </a:ext>
            </a:extLst>
          </p:cNvPr>
          <p:cNvCxnSpPr>
            <a:cxnSpLocks/>
          </p:cNvCxnSpPr>
          <p:nvPr/>
        </p:nvCxnSpPr>
        <p:spPr>
          <a:xfrm>
            <a:off x="7565784" y="4570232"/>
            <a:ext cx="407263" cy="0"/>
          </a:xfrm>
          <a:prstGeom prst="straightConnector1">
            <a:avLst/>
          </a:prstGeom>
          <a:ln w="25400">
            <a:solidFill>
              <a:srgbClr val="002E6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A6CB94C4-389D-532F-3C09-866E9858FA57}"/>
              </a:ext>
            </a:extLst>
          </p:cNvPr>
          <p:cNvSpPr txBox="1"/>
          <p:nvPr/>
        </p:nvSpPr>
        <p:spPr>
          <a:xfrm>
            <a:off x="8066468" y="4334932"/>
            <a:ext cx="1602353" cy="73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7" b="1" dirty="0">
                <a:latin typeface="Pepi" panose="02000503000000020004" pitchFamily="2" charset="77"/>
              </a:rPr>
              <a:t>II-Div nousukarsinta</a:t>
            </a:r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L1/1 – L6/1, L2/1 – L3/1, L5/1 – L7/1 ja L4/1 – L8/1</a:t>
            </a:r>
          </a:p>
          <a:p>
            <a:endParaRPr lang="fi-FI" sz="544" dirty="0">
              <a:latin typeface="Pepi" panose="02000503000000020004" pitchFamily="2" charset="77"/>
            </a:endParaRPr>
          </a:p>
          <a:p>
            <a:r>
              <a:rPr lang="fi-FI" sz="907" dirty="0">
                <a:latin typeface="Pepi" panose="02000503000000020004" pitchFamily="2" charset="77"/>
              </a:rPr>
              <a:t>3 voittoa, </a:t>
            </a:r>
            <a:r>
              <a:rPr lang="fi-FI" sz="907" dirty="0" err="1">
                <a:latin typeface="Pepi" panose="02000503000000020004" pitchFamily="2" charset="77"/>
              </a:rPr>
              <a:t>voitt</a:t>
            </a:r>
            <a:r>
              <a:rPr lang="fi-FI" sz="907" dirty="0">
                <a:latin typeface="Pepi" panose="02000503000000020004" pitchFamily="2" charset="77"/>
              </a:rPr>
              <a:t>. Suomi-Sarjaan</a:t>
            </a:r>
          </a:p>
        </p:txBody>
      </p:sp>
    </p:spTree>
    <p:extLst>
      <p:ext uri="{BB962C8B-B14F-4D97-AF65-F5344CB8AC3E}">
        <p14:creationId xmlns:p14="http://schemas.microsoft.com/office/powerpoint/2010/main" val="1447763328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788E9C9EE2A06489FE1A6650E600207" ma:contentTypeVersion="4" ma:contentTypeDescription="Luo uusi asiakirja." ma:contentTypeScope="" ma:versionID="4d1ff12533c067ce03d2f2467da2ff0e">
  <xsd:schema xmlns:xsd="http://www.w3.org/2001/XMLSchema" xmlns:xs="http://www.w3.org/2001/XMLSchema" xmlns:p="http://schemas.microsoft.com/office/2006/metadata/properties" xmlns:ns2="3bf93913-d508-495e-b107-9513042ba165" targetNamespace="http://schemas.microsoft.com/office/2006/metadata/properties" ma:root="true" ma:fieldsID="e4a9d4a1b15a5679edbdf502715960c3" ns2:_="">
    <xsd:import namespace="3bf93913-d508-495e-b107-9513042ba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93913-d508-495e-b107-9513042ba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0739B7-1387-4E3C-9081-A652A0E2E2F7}">
  <ds:schemaRefs>
    <ds:schemaRef ds:uri="3bf93913-d508-495e-b107-9513042ba1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3CB781-8D8E-4CA1-90B7-B6A932FC0DA9}">
  <ds:schemaRefs>
    <ds:schemaRef ds:uri="http://www.w3.org/XML/1998/namespace"/>
    <ds:schemaRef ds:uri="http://schemas.microsoft.com/office/2006/documentManagement/types"/>
    <ds:schemaRef ds:uri="http://purl.org/dc/dcmitype/"/>
    <ds:schemaRef ds:uri="3bf93913-d508-495e-b107-9513042ba16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ADCF392-AD55-4ED1-8C4D-DECD7B1FC9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SuomenJaakiekkoliitto_esityspohja_v2018-06-20</Template>
  <TotalTime>6865</TotalTime>
  <Words>795</Words>
  <Application>Microsoft Office PowerPoint</Application>
  <PresentationFormat>Laajakuva</PresentationFormat>
  <Paragraphs>133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Pepi</vt:lpstr>
      <vt:lpstr>Jaakiekkoliitto</vt:lpstr>
      <vt:lpstr>MIESTEN SARJAT 26-28</vt:lpstr>
      <vt:lpstr>MIESTEN SARJAT 26-28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Pakarinen Sanna</dc:creator>
  <cp:lastModifiedBy>Antila Pirkka</cp:lastModifiedBy>
  <cp:revision>14</cp:revision>
  <dcterms:created xsi:type="dcterms:W3CDTF">2018-08-17T07:44:15Z</dcterms:created>
  <dcterms:modified xsi:type="dcterms:W3CDTF">2026-04-23T05:47:21Z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0x0101003788E9C9EE2A06489FE1A6650E600207</vt:lpwstr>
  </property>
</Properties>
</file>