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4"/>
  </p:sldMasterIdLst>
  <p:sldIdLst>
    <p:sldId id="256" r:id="rId5"/>
    <p:sldId id="284" r:id="rId6"/>
    <p:sldId id="257" r:id="rId7"/>
    <p:sldId id="258" r:id="rId8"/>
    <p:sldId id="259" r:id="rId9"/>
    <p:sldId id="271" r:id="rId10"/>
    <p:sldId id="270" r:id="rId11"/>
    <p:sldId id="272" r:id="rId12"/>
    <p:sldId id="280" r:id="rId13"/>
    <p:sldId id="275" r:id="rId14"/>
    <p:sldId id="276" r:id="rId15"/>
    <p:sldId id="267" r:id="rId16"/>
    <p:sldId id="285" r:id="rId17"/>
    <p:sldId id="262" r:id="rId18"/>
    <p:sldId id="281" r:id="rId19"/>
    <p:sldId id="266" r:id="rId20"/>
    <p:sldId id="268" r:id="rId21"/>
    <p:sldId id="269" r:id="rId22"/>
    <p:sldId id="274" r:id="rId23"/>
    <p:sldId id="273" r:id="rId24"/>
    <p:sldId id="277" r:id="rId25"/>
    <p:sldId id="282" r:id="rId26"/>
    <p:sldId id="278" r:id="rId27"/>
    <p:sldId id="27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ford, Kerryn M" initials="SKM" lastIdx="2" clrIdx="0">
    <p:extLst>
      <p:ext uri="{19B8F6BF-5375-455C-9EA6-DF929625EA0E}">
        <p15:presenceInfo xmlns:p15="http://schemas.microsoft.com/office/powerpoint/2012/main" userId="S::02588953@education.vic.gov.au::40361086-9e1b-4aea-bd6b-36dbe673eb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1EAB2-E039-4B5A-892D-DB2A5E808DEA}" v="4" dt="2020-05-04T05:25:53.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9A018-4BFF-4A89-A1D7-66EADF079A36}"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457A989-1F79-416F-A223-B7AE67B9C4F2}">
      <dgm:prSet/>
      <dgm:spPr/>
      <dgm:t>
        <a:bodyPr/>
        <a:lstStyle/>
        <a:p>
          <a:pPr>
            <a:lnSpc>
              <a:spcPct val="100000"/>
            </a:lnSpc>
            <a:defRPr b="1"/>
          </a:pPr>
          <a:r>
            <a:rPr lang="en-US"/>
            <a:t>The task</a:t>
          </a:r>
        </a:p>
      </dgm:t>
    </dgm:pt>
    <dgm:pt modelId="{3F6A7629-36FF-4204-A8E9-1C3BBEE5C3F7}" type="parTrans" cxnId="{3A23F576-D6DC-420A-8E0D-58A246628296}">
      <dgm:prSet/>
      <dgm:spPr/>
      <dgm:t>
        <a:bodyPr/>
        <a:lstStyle/>
        <a:p>
          <a:endParaRPr lang="en-US"/>
        </a:p>
      </dgm:t>
    </dgm:pt>
    <dgm:pt modelId="{8879ED2B-3F22-4C05-AEB0-075BBCE4DBCD}" type="sibTrans" cxnId="{3A23F576-D6DC-420A-8E0D-58A246628296}">
      <dgm:prSet/>
      <dgm:spPr/>
      <dgm:t>
        <a:bodyPr/>
        <a:lstStyle/>
        <a:p>
          <a:endParaRPr lang="en-US"/>
        </a:p>
      </dgm:t>
    </dgm:pt>
    <dgm:pt modelId="{C8D52FF1-E3F6-4CC0-9FEB-C08BEB709855}">
      <dgm:prSet/>
      <dgm:spPr/>
      <dgm:t>
        <a:bodyPr/>
        <a:lstStyle/>
        <a:p>
          <a:pPr>
            <a:lnSpc>
              <a:spcPct val="100000"/>
            </a:lnSpc>
          </a:pPr>
          <a:r>
            <a:rPr lang="en-US"/>
            <a:t>This task will provide students opportunity to investigate various features of angles in quadrilaterals and other shapes. </a:t>
          </a:r>
        </a:p>
      </dgm:t>
    </dgm:pt>
    <dgm:pt modelId="{5D020F0A-6523-472C-900D-47D0537B1D11}" type="parTrans" cxnId="{B9F3DDDB-46DE-41D7-B47A-1F78FA4DDEA5}">
      <dgm:prSet/>
      <dgm:spPr/>
      <dgm:t>
        <a:bodyPr/>
        <a:lstStyle/>
        <a:p>
          <a:endParaRPr lang="en-US"/>
        </a:p>
      </dgm:t>
    </dgm:pt>
    <dgm:pt modelId="{A74F4929-7242-4669-B62F-EC69DC49C899}" type="sibTrans" cxnId="{B9F3DDDB-46DE-41D7-B47A-1F78FA4DDEA5}">
      <dgm:prSet/>
      <dgm:spPr/>
      <dgm:t>
        <a:bodyPr/>
        <a:lstStyle/>
        <a:p>
          <a:endParaRPr lang="en-US"/>
        </a:p>
      </dgm:t>
    </dgm:pt>
    <dgm:pt modelId="{308C8C3E-4B03-4C21-A6B8-72FC3ED6CDE9}">
      <dgm:prSet/>
      <dgm:spPr/>
      <dgm:t>
        <a:bodyPr/>
        <a:lstStyle/>
        <a:p>
          <a:pPr>
            <a:lnSpc>
              <a:spcPct val="100000"/>
            </a:lnSpc>
            <a:defRPr b="1"/>
          </a:pPr>
          <a:r>
            <a:rPr lang="en-US"/>
            <a:t>Students will</a:t>
          </a:r>
        </a:p>
      </dgm:t>
    </dgm:pt>
    <dgm:pt modelId="{9AA6F855-77F0-4D75-842B-97CC6D817C12}" type="parTrans" cxnId="{173A82D7-7F90-4397-AB8B-6662BE35137F}">
      <dgm:prSet/>
      <dgm:spPr/>
      <dgm:t>
        <a:bodyPr/>
        <a:lstStyle/>
        <a:p>
          <a:endParaRPr lang="en-US"/>
        </a:p>
      </dgm:t>
    </dgm:pt>
    <dgm:pt modelId="{73252AEC-BF2C-4365-80E3-06A655EB159D}" type="sibTrans" cxnId="{173A82D7-7F90-4397-AB8B-6662BE35137F}">
      <dgm:prSet/>
      <dgm:spPr/>
      <dgm:t>
        <a:bodyPr/>
        <a:lstStyle/>
        <a:p>
          <a:endParaRPr lang="en-US"/>
        </a:p>
      </dgm:t>
    </dgm:pt>
    <dgm:pt modelId="{9CD611ED-2285-4B4C-B584-2021FC3CF4AD}">
      <dgm:prSet/>
      <dgm:spPr/>
      <dgm:t>
        <a:bodyPr/>
        <a:lstStyle/>
        <a:p>
          <a:pPr>
            <a:lnSpc>
              <a:spcPct val="100000"/>
            </a:lnSpc>
          </a:pPr>
          <a:r>
            <a:rPr lang="en-US"/>
            <a:t>Students will follow paper folding instructions, pose questions about what they notice in the folds and then work collaboratively to identify angle pattern and relationships in polygons. </a:t>
          </a:r>
        </a:p>
      </dgm:t>
    </dgm:pt>
    <dgm:pt modelId="{618A583C-36ED-41FA-BD6C-C8DBB10D3774}" type="parTrans" cxnId="{DEC430CC-28B3-4B41-BE6B-FC7572BE6EC4}">
      <dgm:prSet/>
      <dgm:spPr/>
      <dgm:t>
        <a:bodyPr/>
        <a:lstStyle/>
        <a:p>
          <a:endParaRPr lang="en-US"/>
        </a:p>
      </dgm:t>
    </dgm:pt>
    <dgm:pt modelId="{1F0FA278-16D8-4272-B1E8-5E2B3FE59881}" type="sibTrans" cxnId="{DEC430CC-28B3-4B41-BE6B-FC7572BE6EC4}">
      <dgm:prSet/>
      <dgm:spPr/>
      <dgm:t>
        <a:bodyPr/>
        <a:lstStyle/>
        <a:p>
          <a:endParaRPr lang="en-US"/>
        </a:p>
      </dgm:t>
    </dgm:pt>
    <dgm:pt modelId="{C40A971B-ED05-440A-A5A5-6720E311DA2C}">
      <dgm:prSet/>
      <dgm:spPr/>
      <dgm:t>
        <a:bodyPr/>
        <a:lstStyle/>
        <a:p>
          <a:pPr>
            <a:lnSpc>
              <a:spcPct val="100000"/>
            </a:lnSpc>
            <a:defRPr b="1"/>
          </a:pPr>
          <a:r>
            <a:rPr lang="en-US"/>
            <a:t>Key skills</a:t>
          </a:r>
        </a:p>
      </dgm:t>
    </dgm:pt>
    <dgm:pt modelId="{4A335FAD-1774-4633-BD51-58BA8EECDC5A}" type="parTrans" cxnId="{889EBEC3-27A8-4867-9F46-C2D123214F8E}">
      <dgm:prSet/>
      <dgm:spPr/>
      <dgm:t>
        <a:bodyPr/>
        <a:lstStyle/>
        <a:p>
          <a:endParaRPr lang="en-US"/>
        </a:p>
      </dgm:t>
    </dgm:pt>
    <dgm:pt modelId="{02B02651-377C-4339-AB96-2DDE00A24F9B}" type="sibTrans" cxnId="{889EBEC3-27A8-4867-9F46-C2D123214F8E}">
      <dgm:prSet/>
      <dgm:spPr/>
      <dgm:t>
        <a:bodyPr/>
        <a:lstStyle/>
        <a:p>
          <a:endParaRPr lang="en-US"/>
        </a:p>
      </dgm:t>
    </dgm:pt>
    <dgm:pt modelId="{8B041B8B-35F2-4F93-8D28-3729FA3AEA36}">
      <dgm:prSet/>
      <dgm:spPr/>
      <dgm:t>
        <a:bodyPr/>
        <a:lstStyle/>
        <a:p>
          <a:pPr>
            <a:lnSpc>
              <a:spcPct val="100000"/>
            </a:lnSpc>
          </a:pPr>
          <a:r>
            <a:rPr lang="en-US"/>
            <a:t>Students will develop skills in problem posing and solving as well as develop strong conceptual knowledge about the qualities and features of polygons and their internal and external angle relationships. </a:t>
          </a:r>
        </a:p>
      </dgm:t>
    </dgm:pt>
    <dgm:pt modelId="{ECE07946-B7D2-4D26-B910-EA9BEEDE36CB}" type="parTrans" cxnId="{177CFF3E-1C27-4AA1-B616-8CEBC14866B4}">
      <dgm:prSet/>
      <dgm:spPr/>
      <dgm:t>
        <a:bodyPr/>
        <a:lstStyle/>
        <a:p>
          <a:endParaRPr lang="en-US"/>
        </a:p>
      </dgm:t>
    </dgm:pt>
    <dgm:pt modelId="{FC014D31-20FC-4E20-8A03-58CFE0453C35}" type="sibTrans" cxnId="{177CFF3E-1C27-4AA1-B616-8CEBC14866B4}">
      <dgm:prSet/>
      <dgm:spPr/>
      <dgm:t>
        <a:bodyPr/>
        <a:lstStyle/>
        <a:p>
          <a:endParaRPr lang="en-US"/>
        </a:p>
      </dgm:t>
    </dgm:pt>
    <dgm:pt modelId="{80A92392-E48C-48C0-A66D-42134032BE6B}" type="pres">
      <dgm:prSet presAssocID="{A879A018-4BFF-4A89-A1D7-66EADF079A36}" presName="root" presStyleCnt="0">
        <dgm:presLayoutVars>
          <dgm:dir/>
          <dgm:resizeHandles val="exact"/>
        </dgm:presLayoutVars>
      </dgm:prSet>
      <dgm:spPr/>
    </dgm:pt>
    <dgm:pt modelId="{5CE881E8-C890-4C15-B126-BB72B1513DFE}" type="pres">
      <dgm:prSet presAssocID="{C457A989-1F79-416F-A223-B7AE67B9C4F2}" presName="compNode" presStyleCnt="0"/>
      <dgm:spPr/>
    </dgm:pt>
    <dgm:pt modelId="{ABA0998C-DB79-41F5-8543-4E7980A53951}" type="pres">
      <dgm:prSet presAssocID="{C457A989-1F79-416F-A223-B7AE67B9C4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34001E5D-6426-41B3-9536-817A66D5D375}" type="pres">
      <dgm:prSet presAssocID="{C457A989-1F79-416F-A223-B7AE67B9C4F2}" presName="iconSpace" presStyleCnt="0"/>
      <dgm:spPr/>
    </dgm:pt>
    <dgm:pt modelId="{887204E1-A42D-4C17-BE2C-2E675FE0B01C}" type="pres">
      <dgm:prSet presAssocID="{C457A989-1F79-416F-A223-B7AE67B9C4F2}" presName="parTx" presStyleLbl="revTx" presStyleIdx="0" presStyleCnt="6">
        <dgm:presLayoutVars>
          <dgm:chMax val="0"/>
          <dgm:chPref val="0"/>
        </dgm:presLayoutVars>
      </dgm:prSet>
      <dgm:spPr/>
    </dgm:pt>
    <dgm:pt modelId="{B10DE917-7DB4-414A-A697-4B2DE81959E1}" type="pres">
      <dgm:prSet presAssocID="{C457A989-1F79-416F-A223-B7AE67B9C4F2}" presName="txSpace" presStyleCnt="0"/>
      <dgm:spPr/>
    </dgm:pt>
    <dgm:pt modelId="{71F7A379-C654-4131-BE95-241CE9AA2F24}" type="pres">
      <dgm:prSet presAssocID="{C457A989-1F79-416F-A223-B7AE67B9C4F2}" presName="desTx" presStyleLbl="revTx" presStyleIdx="1" presStyleCnt="6">
        <dgm:presLayoutVars/>
      </dgm:prSet>
      <dgm:spPr/>
    </dgm:pt>
    <dgm:pt modelId="{6AFA79FD-CE03-4E86-B6E2-A8A1208676CB}" type="pres">
      <dgm:prSet presAssocID="{8879ED2B-3F22-4C05-AEB0-075BBCE4DBCD}" presName="sibTrans" presStyleCnt="0"/>
      <dgm:spPr/>
    </dgm:pt>
    <dgm:pt modelId="{CF306024-B8D3-4ACF-9CA0-F9987F009DCF}" type="pres">
      <dgm:prSet presAssocID="{308C8C3E-4B03-4C21-A6B8-72FC3ED6CDE9}" presName="compNode" presStyleCnt="0"/>
      <dgm:spPr/>
    </dgm:pt>
    <dgm:pt modelId="{579D407F-47AB-40ED-8F46-7925CD007D42}" type="pres">
      <dgm:prSet presAssocID="{308C8C3E-4B03-4C21-A6B8-72FC3ED6CD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AEAA0327-B01F-4ABE-A007-D9FA7132461A}" type="pres">
      <dgm:prSet presAssocID="{308C8C3E-4B03-4C21-A6B8-72FC3ED6CDE9}" presName="iconSpace" presStyleCnt="0"/>
      <dgm:spPr/>
    </dgm:pt>
    <dgm:pt modelId="{0DC34166-E0AB-446B-AFED-7CA28E90D251}" type="pres">
      <dgm:prSet presAssocID="{308C8C3E-4B03-4C21-A6B8-72FC3ED6CDE9}" presName="parTx" presStyleLbl="revTx" presStyleIdx="2" presStyleCnt="6">
        <dgm:presLayoutVars>
          <dgm:chMax val="0"/>
          <dgm:chPref val="0"/>
        </dgm:presLayoutVars>
      </dgm:prSet>
      <dgm:spPr/>
    </dgm:pt>
    <dgm:pt modelId="{5654E9A7-F26F-4450-8982-0D63FE5E8237}" type="pres">
      <dgm:prSet presAssocID="{308C8C3E-4B03-4C21-A6B8-72FC3ED6CDE9}" presName="txSpace" presStyleCnt="0"/>
      <dgm:spPr/>
    </dgm:pt>
    <dgm:pt modelId="{66FB40AE-D301-4F9C-A6B7-CCFECE0C0DB9}" type="pres">
      <dgm:prSet presAssocID="{308C8C3E-4B03-4C21-A6B8-72FC3ED6CDE9}" presName="desTx" presStyleLbl="revTx" presStyleIdx="3" presStyleCnt="6">
        <dgm:presLayoutVars/>
      </dgm:prSet>
      <dgm:spPr/>
    </dgm:pt>
    <dgm:pt modelId="{B5B7B4A8-04CC-4C6B-A142-0D94499B4930}" type="pres">
      <dgm:prSet presAssocID="{73252AEC-BF2C-4365-80E3-06A655EB159D}" presName="sibTrans" presStyleCnt="0"/>
      <dgm:spPr/>
    </dgm:pt>
    <dgm:pt modelId="{E1FD2B98-7D9D-4F7B-B5E9-CB3D8E29C1CE}" type="pres">
      <dgm:prSet presAssocID="{C40A971B-ED05-440A-A5A5-6720E311DA2C}" presName="compNode" presStyleCnt="0"/>
      <dgm:spPr/>
    </dgm:pt>
    <dgm:pt modelId="{77CF06A8-5667-4F36-9029-1E6C39977EC7}" type="pres">
      <dgm:prSet presAssocID="{C40A971B-ED05-440A-A5A5-6720E311DA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8A130A0B-7A25-403A-A9C0-E0C5EB9C6252}" type="pres">
      <dgm:prSet presAssocID="{C40A971B-ED05-440A-A5A5-6720E311DA2C}" presName="iconSpace" presStyleCnt="0"/>
      <dgm:spPr/>
    </dgm:pt>
    <dgm:pt modelId="{7FD83C2D-329A-4D17-A128-B80F9C02DB9D}" type="pres">
      <dgm:prSet presAssocID="{C40A971B-ED05-440A-A5A5-6720E311DA2C}" presName="parTx" presStyleLbl="revTx" presStyleIdx="4" presStyleCnt="6">
        <dgm:presLayoutVars>
          <dgm:chMax val="0"/>
          <dgm:chPref val="0"/>
        </dgm:presLayoutVars>
      </dgm:prSet>
      <dgm:spPr/>
    </dgm:pt>
    <dgm:pt modelId="{B048C984-0999-4747-8E85-DC77DAF34AED}" type="pres">
      <dgm:prSet presAssocID="{C40A971B-ED05-440A-A5A5-6720E311DA2C}" presName="txSpace" presStyleCnt="0"/>
      <dgm:spPr/>
    </dgm:pt>
    <dgm:pt modelId="{700EC776-A7AC-4512-A0D1-A9A295B4689C}" type="pres">
      <dgm:prSet presAssocID="{C40A971B-ED05-440A-A5A5-6720E311DA2C}" presName="desTx" presStyleLbl="revTx" presStyleIdx="5" presStyleCnt="6">
        <dgm:presLayoutVars/>
      </dgm:prSet>
      <dgm:spPr/>
    </dgm:pt>
  </dgm:ptLst>
  <dgm:cxnLst>
    <dgm:cxn modelId="{90734A0C-5F9E-4093-91F2-EC4578EF1070}" type="presOf" srcId="{C8D52FF1-E3F6-4CC0-9FEB-C08BEB709855}" destId="{71F7A379-C654-4131-BE95-241CE9AA2F24}" srcOrd="0" destOrd="0" presId="urn:microsoft.com/office/officeart/2018/2/layout/IconLabelDescriptionList"/>
    <dgm:cxn modelId="{D1F44D13-4716-4C92-BCF3-B2FA4358884C}" type="presOf" srcId="{A879A018-4BFF-4A89-A1D7-66EADF079A36}" destId="{80A92392-E48C-48C0-A66D-42134032BE6B}" srcOrd="0" destOrd="0" presId="urn:microsoft.com/office/officeart/2018/2/layout/IconLabelDescriptionList"/>
    <dgm:cxn modelId="{337ABA16-5BD8-4659-931E-EE7382A3FA02}" type="presOf" srcId="{308C8C3E-4B03-4C21-A6B8-72FC3ED6CDE9}" destId="{0DC34166-E0AB-446B-AFED-7CA28E90D251}" srcOrd="0" destOrd="0" presId="urn:microsoft.com/office/officeart/2018/2/layout/IconLabelDescriptionList"/>
    <dgm:cxn modelId="{1AF6A123-2E48-462C-8E82-25E0A7611123}" type="presOf" srcId="{8B041B8B-35F2-4F93-8D28-3729FA3AEA36}" destId="{700EC776-A7AC-4512-A0D1-A9A295B4689C}" srcOrd="0" destOrd="0" presId="urn:microsoft.com/office/officeart/2018/2/layout/IconLabelDescriptionList"/>
    <dgm:cxn modelId="{177CFF3E-1C27-4AA1-B616-8CEBC14866B4}" srcId="{C40A971B-ED05-440A-A5A5-6720E311DA2C}" destId="{8B041B8B-35F2-4F93-8D28-3729FA3AEA36}" srcOrd="0" destOrd="0" parTransId="{ECE07946-B7D2-4D26-B910-EA9BEEDE36CB}" sibTransId="{FC014D31-20FC-4E20-8A03-58CFE0453C35}"/>
    <dgm:cxn modelId="{E1D60C6A-20D7-4652-BC6C-EF22480F66BF}" type="presOf" srcId="{9CD611ED-2285-4B4C-B584-2021FC3CF4AD}" destId="{66FB40AE-D301-4F9C-A6B7-CCFECE0C0DB9}" srcOrd="0" destOrd="0" presId="urn:microsoft.com/office/officeart/2018/2/layout/IconLabelDescriptionList"/>
    <dgm:cxn modelId="{3A23F576-D6DC-420A-8E0D-58A246628296}" srcId="{A879A018-4BFF-4A89-A1D7-66EADF079A36}" destId="{C457A989-1F79-416F-A223-B7AE67B9C4F2}" srcOrd="0" destOrd="0" parTransId="{3F6A7629-36FF-4204-A8E9-1C3BBEE5C3F7}" sibTransId="{8879ED2B-3F22-4C05-AEB0-075BBCE4DBCD}"/>
    <dgm:cxn modelId="{D34B338F-52F3-48C4-A9DA-B34E3D7B3413}" type="presOf" srcId="{C40A971B-ED05-440A-A5A5-6720E311DA2C}" destId="{7FD83C2D-329A-4D17-A128-B80F9C02DB9D}" srcOrd="0" destOrd="0" presId="urn:microsoft.com/office/officeart/2018/2/layout/IconLabelDescriptionList"/>
    <dgm:cxn modelId="{889EBEC3-27A8-4867-9F46-C2D123214F8E}" srcId="{A879A018-4BFF-4A89-A1D7-66EADF079A36}" destId="{C40A971B-ED05-440A-A5A5-6720E311DA2C}" srcOrd="2" destOrd="0" parTransId="{4A335FAD-1774-4633-BD51-58BA8EECDC5A}" sibTransId="{02B02651-377C-4339-AB96-2DDE00A24F9B}"/>
    <dgm:cxn modelId="{DEC430CC-28B3-4B41-BE6B-FC7572BE6EC4}" srcId="{308C8C3E-4B03-4C21-A6B8-72FC3ED6CDE9}" destId="{9CD611ED-2285-4B4C-B584-2021FC3CF4AD}" srcOrd="0" destOrd="0" parTransId="{618A583C-36ED-41FA-BD6C-C8DBB10D3774}" sibTransId="{1F0FA278-16D8-4272-B1E8-5E2B3FE59881}"/>
    <dgm:cxn modelId="{173A82D7-7F90-4397-AB8B-6662BE35137F}" srcId="{A879A018-4BFF-4A89-A1D7-66EADF079A36}" destId="{308C8C3E-4B03-4C21-A6B8-72FC3ED6CDE9}" srcOrd="1" destOrd="0" parTransId="{9AA6F855-77F0-4D75-842B-97CC6D817C12}" sibTransId="{73252AEC-BF2C-4365-80E3-06A655EB159D}"/>
    <dgm:cxn modelId="{B9F3DDDB-46DE-41D7-B47A-1F78FA4DDEA5}" srcId="{C457A989-1F79-416F-A223-B7AE67B9C4F2}" destId="{C8D52FF1-E3F6-4CC0-9FEB-C08BEB709855}" srcOrd="0" destOrd="0" parTransId="{5D020F0A-6523-472C-900D-47D0537B1D11}" sibTransId="{A74F4929-7242-4669-B62F-EC69DC49C899}"/>
    <dgm:cxn modelId="{641995EB-D5B4-48B1-A14A-B6E0FDB33769}" type="presOf" srcId="{C457A989-1F79-416F-A223-B7AE67B9C4F2}" destId="{887204E1-A42D-4C17-BE2C-2E675FE0B01C}" srcOrd="0" destOrd="0" presId="urn:microsoft.com/office/officeart/2018/2/layout/IconLabelDescriptionList"/>
    <dgm:cxn modelId="{746E9788-3534-438D-9DD5-50E4029B4F8B}" type="presParOf" srcId="{80A92392-E48C-48C0-A66D-42134032BE6B}" destId="{5CE881E8-C890-4C15-B126-BB72B1513DFE}" srcOrd="0" destOrd="0" presId="urn:microsoft.com/office/officeart/2018/2/layout/IconLabelDescriptionList"/>
    <dgm:cxn modelId="{9C8B5F4D-8524-4700-BEB1-55DA30FC2059}" type="presParOf" srcId="{5CE881E8-C890-4C15-B126-BB72B1513DFE}" destId="{ABA0998C-DB79-41F5-8543-4E7980A53951}" srcOrd="0" destOrd="0" presId="urn:microsoft.com/office/officeart/2018/2/layout/IconLabelDescriptionList"/>
    <dgm:cxn modelId="{73C8BB33-0E05-4E1C-B72D-3C75E6453788}" type="presParOf" srcId="{5CE881E8-C890-4C15-B126-BB72B1513DFE}" destId="{34001E5D-6426-41B3-9536-817A66D5D375}" srcOrd="1" destOrd="0" presId="urn:microsoft.com/office/officeart/2018/2/layout/IconLabelDescriptionList"/>
    <dgm:cxn modelId="{3D00A641-AB93-4585-A05D-D7F843F2058A}" type="presParOf" srcId="{5CE881E8-C890-4C15-B126-BB72B1513DFE}" destId="{887204E1-A42D-4C17-BE2C-2E675FE0B01C}" srcOrd="2" destOrd="0" presId="urn:microsoft.com/office/officeart/2018/2/layout/IconLabelDescriptionList"/>
    <dgm:cxn modelId="{86B7DF05-B8CD-4CA9-89F1-78323BD5EE1F}" type="presParOf" srcId="{5CE881E8-C890-4C15-B126-BB72B1513DFE}" destId="{B10DE917-7DB4-414A-A697-4B2DE81959E1}" srcOrd="3" destOrd="0" presId="urn:microsoft.com/office/officeart/2018/2/layout/IconLabelDescriptionList"/>
    <dgm:cxn modelId="{FCB3EE41-E099-42B7-8C95-CEF99E61AF6B}" type="presParOf" srcId="{5CE881E8-C890-4C15-B126-BB72B1513DFE}" destId="{71F7A379-C654-4131-BE95-241CE9AA2F24}" srcOrd="4" destOrd="0" presId="urn:microsoft.com/office/officeart/2018/2/layout/IconLabelDescriptionList"/>
    <dgm:cxn modelId="{A9DAEC30-B009-466B-8BFB-A8B799BA6FDF}" type="presParOf" srcId="{80A92392-E48C-48C0-A66D-42134032BE6B}" destId="{6AFA79FD-CE03-4E86-B6E2-A8A1208676CB}" srcOrd="1" destOrd="0" presId="urn:microsoft.com/office/officeart/2018/2/layout/IconLabelDescriptionList"/>
    <dgm:cxn modelId="{5B25F08E-71AA-44C7-8F5E-5ECF300D6D43}" type="presParOf" srcId="{80A92392-E48C-48C0-A66D-42134032BE6B}" destId="{CF306024-B8D3-4ACF-9CA0-F9987F009DCF}" srcOrd="2" destOrd="0" presId="urn:microsoft.com/office/officeart/2018/2/layout/IconLabelDescriptionList"/>
    <dgm:cxn modelId="{51D8DE69-03CC-478C-8579-57301DFCDBE7}" type="presParOf" srcId="{CF306024-B8D3-4ACF-9CA0-F9987F009DCF}" destId="{579D407F-47AB-40ED-8F46-7925CD007D42}" srcOrd="0" destOrd="0" presId="urn:microsoft.com/office/officeart/2018/2/layout/IconLabelDescriptionList"/>
    <dgm:cxn modelId="{53BA6C11-2A8C-47FD-9FD4-D529F54FE32D}" type="presParOf" srcId="{CF306024-B8D3-4ACF-9CA0-F9987F009DCF}" destId="{AEAA0327-B01F-4ABE-A007-D9FA7132461A}" srcOrd="1" destOrd="0" presId="urn:microsoft.com/office/officeart/2018/2/layout/IconLabelDescriptionList"/>
    <dgm:cxn modelId="{CE7A5599-C6EC-4AE4-BA9A-6936F6053A6A}" type="presParOf" srcId="{CF306024-B8D3-4ACF-9CA0-F9987F009DCF}" destId="{0DC34166-E0AB-446B-AFED-7CA28E90D251}" srcOrd="2" destOrd="0" presId="urn:microsoft.com/office/officeart/2018/2/layout/IconLabelDescriptionList"/>
    <dgm:cxn modelId="{97DD675E-770D-4DB9-A7CC-3B71D4B07438}" type="presParOf" srcId="{CF306024-B8D3-4ACF-9CA0-F9987F009DCF}" destId="{5654E9A7-F26F-4450-8982-0D63FE5E8237}" srcOrd="3" destOrd="0" presId="urn:microsoft.com/office/officeart/2018/2/layout/IconLabelDescriptionList"/>
    <dgm:cxn modelId="{7CBD944A-5210-4265-91A9-50DE5C456C4B}" type="presParOf" srcId="{CF306024-B8D3-4ACF-9CA0-F9987F009DCF}" destId="{66FB40AE-D301-4F9C-A6B7-CCFECE0C0DB9}" srcOrd="4" destOrd="0" presId="urn:microsoft.com/office/officeart/2018/2/layout/IconLabelDescriptionList"/>
    <dgm:cxn modelId="{958D5681-0DFD-485F-A04D-75DE503B823A}" type="presParOf" srcId="{80A92392-E48C-48C0-A66D-42134032BE6B}" destId="{B5B7B4A8-04CC-4C6B-A142-0D94499B4930}" srcOrd="3" destOrd="0" presId="urn:microsoft.com/office/officeart/2018/2/layout/IconLabelDescriptionList"/>
    <dgm:cxn modelId="{F6C03BE8-96E9-4296-A7F7-51CEF15A617D}" type="presParOf" srcId="{80A92392-E48C-48C0-A66D-42134032BE6B}" destId="{E1FD2B98-7D9D-4F7B-B5E9-CB3D8E29C1CE}" srcOrd="4" destOrd="0" presId="urn:microsoft.com/office/officeart/2018/2/layout/IconLabelDescriptionList"/>
    <dgm:cxn modelId="{8B45DCB4-B7A8-490B-B66E-8D12D743529E}" type="presParOf" srcId="{E1FD2B98-7D9D-4F7B-B5E9-CB3D8E29C1CE}" destId="{77CF06A8-5667-4F36-9029-1E6C39977EC7}" srcOrd="0" destOrd="0" presId="urn:microsoft.com/office/officeart/2018/2/layout/IconLabelDescriptionList"/>
    <dgm:cxn modelId="{CDB73773-D43F-468E-B290-D3CDE4F30E17}" type="presParOf" srcId="{E1FD2B98-7D9D-4F7B-B5E9-CB3D8E29C1CE}" destId="{8A130A0B-7A25-403A-A9C0-E0C5EB9C6252}" srcOrd="1" destOrd="0" presId="urn:microsoft.com/office/officeart/2018/2/layout/IconLabelDescriptionList"/>
    <dgm:cxn modelId="{7C6274FD-AE8A-4D17-A27A-7F1BF0C9FA97}" type="presParOf" srcId="{E1FD2B98-7D9D-4F7B-B5E9-CB3D8E29C1CE}" destId="{7FD83C2D-329A-4D17-A128-B80F9C02DB9D}" srcOrd="2" destOrd="0" presId="urn:microsoft.com/office/officeart/2018/2/layout/IconLabelDescriptionList"/>
    <dgm:cxn modelId="{FD63B4A8-4BF8-449C-856F-4357CDABA1E0}" type="presParOf" srcId="{E1FD2B98-7D9D-4F7B-B5E9-CB3D8E29C1CE}" destId="{B048C984-0999-4747-8E85-DC77DAF34AED}" srcOrd="3" destOrd="0" presId="urn:microsoft.com/office/officeart/2018/2/layout/IconLabelDescriptionList"/>
    <dgm:cxn modelId="{D121CAD9-6C3A-4FCC-A4E1-D20467C4D790}" type="presParOf" srcId="{E1FD2B98-7D9D-4F7B-B5E9-CB3D8E29C1CE}" destId="{700EC776-A7AC-4512-A0D1-A9A295B4689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E695E6-BE43-4662-904F-3FEC355E6D75}"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14246715-4A2F-4056-9C7F-FAFF080A1CF1}">
      <dgm:prSet/>
      <dgm:spPr/>
      <dgm:t>
        <a:bodyPr/>
        <a:lstStyle/>
        <a:p>
          <a:pPr>
            <a:defRPr b="1"/>
          </a:pPr>
          <a:r>
            <a:rPr lang="en-AU"/>
            <a:t>The problem:</a:t>
          </a:r>
          <a:endParaRPr lang="en-US"/>
        </a:p>
      </dgm:t>
    </dgm:pt>
    <dgm:pt modelId="{10909A83-65A9-4DF1-90CF-0FF8D194858D}" type="parTrans" cxnId="{7BFD9202-E47C-4A93-A28E-5600C4FEA79C}">
      <dgm:prSet/>
      <dgm:spPr/>
      <dgm:t>
        <a:bodyPr/>
        <a:lstStyle/>
        <a:p>
          <a:endParaRPr lang="en-US"/>
        </a:p>
      </dgm:t>
    </dgm:pt>
    <dgm:pt modelId="{E8F43EB7-5E36-4C8C-8F35-C9EF79DF9C73}" type="sibTrans" cxnId="{7BFD9202-E47C-4A93-A28E-5600C4FEA79C}">
      <dgm:prSet/>
      <dgm:spPr/>
      <dgm:t>
        <a:bodyPr/>
        <a:lstStyle/>
        <a:p>
          <a:endParaRPr lang="en-US"/>
        </a:p>
      </dgm:t>
    </dgm:pt>
    <dgm:pt modelId="{A270E84D-2FD7-4116-ADBB-CA462A0D23B8}">
      <dgm:prSet/>
      <dgm:spPr/>
      <dgm:t>
        <a:bodyPr/>
        <a:lstStyle/>
        <a:p>
          <a:r>
            <a:rPr lang="en-AU"/>
            <a:t>You will follow some origami (paper folding) instructions to develop a collection of shapes.</a:t>
          </a:r>
          <a:endParaRPr lang="en-US"/>
        </a:p>
      </dgm:t>
    </dgm:pt>
    <dgm:pt modelId="{A3E95F1C-0FCA-44C3-869B-20170946B49A}" type="parTrans" cxnId="{060A052D-3AE8-4AEF-B995-C075B2F64F7F}">
      <dgm:prSet/>
      <dgm:spPr/>
      <dgm:t>
        <a:bodyPr/>
        <a:lstStyle/>
        <a:p>
          <a:endParaRPr lang="en-US"/>
        </a:p>
      </dgm:t>
    </dgm:pt>
    <dgm:pt modelId="{9CA89485-A64D-445A-A701-F577B391ED12}" type="sibTrans" cxnId="{060A052D-3AE8-4AEF-B995-C075B2F64F7F}">
      <dgm:prSet/>
      <dgm:spPr/>
      <dgm:t>
        <a:bodyPr/>
        <a:lstStyle/>
        <a:p>
          <a:endParaRPr lang="en-US"/>
        </a:p>
      </dgm:t>
    </dgm:pt>
    <dgm:pt modelId="{8652F82E-6D8B-4B36-9D41-1BB7CD9092D4}">
      <dgm:prSet/>
      <dgm:spPr/>
      <dgm:t>
        <a:bodyPr/>
        <a:lstStyle/>
        <a:p>
          <a:r>
            <a:rPr lang="en-AU"/>
            <a:t>You will then identify all of the information about angles and shapes that you can from your paper and challenge your classmates to answer questions that you have designed.</a:t>
          </a:r>
          <a:endParaRPr lang="en-US"/>
        </a:p>
      </dgm:t>
    </dgm:pt>
    <dgm:pt modelId="{65E907F1-DB5C-499D-A081-BB3F806DCB4C}" type="parTrans" cxnId="{7CBF7C75-1A74-432D-8F18-FAA561C01C90}">
      <dgm:prSet/>
      <dgm:spPr/>
      <dgm:t>
        <a:bodyPr/>
        <a:lstStyle/>
        <a:p>
          <a:endParaRPr lang="en-US"/>
        </a:p>
      </dgm:t>
    </dgm:pt>
    <dgm:pt modelId="{8E40ECF8-9DA3-42AA-A432-47552DBF5CD4}" type="sibTrans" cxnId="{7CBF7C75-1A74-432D-8F18-FAA561C01C90}">
      <dgm:prSet/>
      <dgm:spPr/>
      <dgm:t>
        <a:bodyPr/>
        <a:lstStyle/>
        <a:p>
          <a:endParaRPr lang="en-US"/>
        </a:p>
      </dgm:t>
    </dgm:pt>
    <dgm:pt modelId="{74DE7CB0-FCDD-47F5-9530-5647F7130A39}">
      <dgm:prSet/>
      <dgm:spPr/>
      <dgm:t>
        <a:bodyPr/>
        <a:lstStyle/>
        <a:p>
          <a:r>
            <a:rPr lang="en-AU"/>
            <a:t>You will then answer some challenge questions yourself to identify what you know about shapes, angles and how they are all related. </a:t>
          </a:r>
          <a:endParaRPr lang="en-US"/>
        </a:p>
      </dgm:t>
    </dgm:pt>
    <dgm:pt modelId="{F6174780-8A54-4546-BA63-06AE6D870E67}" type="parTrans" cxnId="{CD7DC176-C8AE-4459-BA44-E5406DA32CC8}">
      <dgm:prSet/>
      <dgm:spPr/>
      <dgm:t>
        <a:bodyPr/>
        <a:lstStyle/>
        <a:p>
          <a:endParaRPr lang="en-US"/>
        </a:p>
      </dgm:t>
    </dgm:pt>
    <dgm:pt modelId="{765E1A0D-B86C-402A-A483-188BC0D36148}" type="sibTrans" cxnId="{CD7DC176-C8AE-4459-BA44-E5406DA32CC8}">
      <dgm:prSet/>
      <dgm:spPr/>
      <dgm:t>
        <a:bodyPr/>
        <a:lstStyle/>
        <a:p>
          <a:endParaRPr lang="en-US"/>
        </a:p>
      </dgm:t>
    </dgm:pt>
    <dgm:pt modelId="{D07EF501-3796-4816-BB9A-BDA004598344}">
      <dgm:prSet/>
      <dgm:spPr/>
      <dgm:t>
        <a:bodyPr/>
        <a:lstStyle/>
        <a:p>
          <a:pPr>
            <a:defRPr b="1"/>
          </a:pPr>
          <a:r>
            <a:rPr lang="en-AU"/>
            <a:t>Learning intentions </a:t>
          </a:r>
          <a:endParaRPr lang="en-US"/>
        </a:p>
      </dgm:t>
    </dgm:pt>
    <dgm:pt modelId="{1C01FCF8-9B42-4B79-BBD0-410C3BFAFE05}" type="parTrans" cxnId="{13C27178-A784-4C13-8D63-930DE7E81161}">
      <dgm:prSet/>
      <dgm:spPr/>
      <dgm:t>
        <a:bodyPr/>
        <a:lstStyle/>
        <a:p>
          <a:endParaRPr lang="en-US"/>
        </a:p>
      </dgm:t>
    </dgm:pt>
    <dgm:pt modelId="{884E3909-FDE4-4803-A216-069E9BEE3156}" type="sibTrans" cxnId="{13C27178-A784-4C13-8D63-930DE7E81161}">
      <dgm:prSet/>
      <dgm:spPr/>
      <dgm:t>
        <a:bodyPr/>
        <a:lstStyle/>
        <a:p>
          <a:endParaRPr lang="en-US"/>
        </a:p>
      </dgm:t>
    </dgm:pt>
    <dgm:pt modelId="{337060C5-7F72-4083-A2ED-4C63BA184ABE}">
      <dgm:prSet/>
      <dgm:spPr/>
      <dgm:t>
        <a:bodyPr/>
        <a:lstStyle/>
        <a:p>
          <a:r>
            <a:rPr lang="en-AU"/>
            <a:t>You will use mathematics terms for shapes and angles</a:t>
          </a:r>
          <a:endParaRPr lang="en-US"/>
        </a:p>
      </dgm:t>
    </dgm:pt>
    <dgm:pt modelId="{781AD348-BCF7-4971-B270-EB9FFC681027}" type="parTrans" cxnId="{A13959CA-FFAB-4F7D-9806-3771ECE680C9}">
      <dgm:prSet/>
      <dgm:spPr/>
      <dgm:t>
        <a:bodyPr/>
        <a:lstStyle/>
        <a:p>
          <a:endParaRPr lang="en-US"/>
        </a:p>
      </dgm:t>
    </dgm:pt>
    <dgm:pt modelId="{D524B8B8-C7A0-44E4-A955-8038AA7A767D}" type="sibTrans" cxnId="{A13959CA-FFAB-4F7D-9806-3771ECE680C9}">
      <dgm:prSet/>
      <dgm:spPr/>
      <dgm:t>
        <a:bodyPr/>
        <a:lstStyle/>
        <a:p>
          <a:endParaRPr lang="en-US"/>
        </a:p>
      </dgm:t>
    </dgm:pt>
    <dgm:pt modelId="{11316647-8F61-4FB1-BA3D-AEE68F9951C0}">
      <dgm:prSet/>
      <dgm:spPr/>
      <dgm:t>
        <a:bodyPr/>
        <a:lstStyle/>
        <a:p>
          <a:r>
            <a:rPr lang="en-AU"/>
            <a:t>You will identify shapes and angle values </a:t>
          </a:r>
          <a:endParaRPr lang="en-US"/>
        </a:p>
      </dgm:t>
    </dgm:pt>
    <dgm:pt modelId="{E209859D-6EF0-41D0-88DB-D16AA084A1EC}" type="parTrans" cxnId="{D455DB57-887D-47BF-8744-E967431F050F}">
      <dgm:prSet/>
      <dgm:spPr/>
      <dgm:t>
        <a:bodyPr/>
        <a:lstStyle/>
        <a:p>
          <a:endParaRPr lang="en-US"/>
        </a:p>
      </dgm:t>
    </dgm:pt>
    <dgm:pt modelId="{7CD76EBA-C25B-41B9-9C3D-C99D3522025D}" type="sibTrans" cxnId="{D455DB57-887D-47BF-8744-E967431F050F}">
      <dgm:prSet/>
      <dgm:spPr/>
      <dgm:t>
        <a:bodyPr/>
        <a:lstStyle/>
        <a:p>
          <a:endParaRPr lang="en-US"/>
        </a:p>
      </dgm:t>
    </dgm:pt>
    <dgm:pt modelId="{3524AE14-D98D-4DA5-8B67-CA87DA2F386D}">
      <dgm:prSet/>
      <dgm:spPr/>
      <dgm:t>
        <a:bodyPr/>
        <a:lstStyle/>
        <a:p>
          <a:r>
            <a:rPr lang="en-AU"/>
            <a:t>You might also identify the properties of some shapes with respect to their angles</a:t>
          </a:r>
          <a:endParaRPr lang="en-US"/>
        </a:p>
      </dgm:t>
    </dgm:pt>
    <dgm:pt modelId="{EF2C3DB7-7C71-4DC9-AFB1-519F0D0979DB}" type="parTrans" cxnId="{33DDA740-3AB4-4F75-B661-EEF95F8EA1BB}">
      <dgm:prSet/>
      <dgm:spPr/>
      <dgm:t>
        <a:bodyPr/>
        <a:lstStyle/>
        <a:p>
          <a:endParaRPr lang="en-US"/>
        </a:p>
      </dgm:t>
    </dgm:pt>
    <dgm:pt modelId="{31AF1D03-0E9B-46E2-86BB-E14F0EB1D1DA}" type="sibTrans" cxnId="{33DDA740-3AB4-4F75-B661-EEF95F8EA1BB}">
      <dgm:prSet/>
      <dgm:spPr/>
      <dgm:t>
        <a:bodyPr/>
        <a:lstStyle/>
        <a:p>
          <a:endParaRPr lang="en-US"/>
        </a:p>
      </dgm:t>
    </dgm:pt>
    <dgm:pt modelId="{6B838B45-69D5-45B2-A3F9-78C8C92C236A}">
      <dgm:prSet/>
      <dgm:spPr/>
      <dgm:t>
        <a:bodyPr/>
        <a:lstStyle/>
        <a:p>
          <a:r>
            <a:rPr lang="en-AU"/>
            <a:t>You will use your problem solving and collaboration skills to extend your knowledge by sharing your ideas with your classmates</a:t>
          </a:r>
          <a:endParaRPr lang="en-US"/>
        </a:p>
      </dgm:t>
    </dgm:pt>
    <dgm:pt modelId="{01C0AAFD-44FD-44FE-9108-5EE2DB96BDFE}" type="parTrans" cxnId="{258F0B4D-85F9-4EF5-8B2B-B7DC1D092F62}">
      <dgm:prSet/>
      <dgm:spPr/>
      <dgm:t>
        <a:bodyPr/>
        <a:lstStyle/>
        <a:p>
          <a:endParaRPr lang="en-US"/>
        </a:p>
      </dgm:t>
    </dgm:pt>
    <dgm:pt modelId="{FFBE3F65-2105-4297-BEE3-DC62EBD539E7}" type="sibTrans" cxnId="{258F0B4D-85F9-4EF5-8B2B-B7DC1D092F62}">
      <dgm:prSet/>
      <dgm:spPr/>
      <dgm:t>
        <a:bodyPr/>
        <a:lstStyle/>
        <a:p>
          <a:endParaRPr lang="en-US"/>
        </a:p>
      </dgm:t>
    </dgm:pt>
    <dgm:pt modelId="{79BA164B-8A43-4230-8CD1-B37A68E5598F}">
      <dgm:prSet/>
      <dgm:spPr/>
      <dgm:t>
        <a:bodyPr/>
        <a:lstStyle/>
        <a:p>
          <a:pPr>
            <a:defRPr b="1"/>
          </a:pPr>
          <a:r>
            <a:rPr lang="en-AU"/>
            <a:t>Success criteria</a:t>
          </a:r>
          <a:endParaRPr lang="en-US"/>
        </a:p>
      </dgm:t>
    </dgm:pt>
    <dgm:pt modelId="{4A24A412-BE2D-41CF-9413-84D4A2455C52}" type="parTrans" cxnId="{86F4FBBF-8476-47A8-B0E1-7F6A9557EAA8}">
      <dgm:prSet/>
      <dgm:spPr/>
      <dgm:t>
        <a:bodyPr/>
        <a:lstStyle/>
        <a:p>
          <a:endParaRPr lang="en-US"/>
        </a:p>
      </dgm:t>
    </dgm:pt>
    <dgm:pt modelId="{A98C1AB4-4D16-444D-ABC4-396D3DC06486}" type="sibTrans" cxnId="{86F4FBBF-8476-47A8-B0E1-7F6A9557EAA8}">
      <dgm:prSet/>
      <dgm:spPr/>
      <dgm:t>
        <a:bodyPr/>
        <a:lstStyle/>
        <a:p>
          <a:endParaRPr lang="en-US"/>
        </a:p>
      </dgm:t>
    </dgm:pt>
    <dgm:pt modelId="{F435909C-8FB7-4CA1-8521-C2353679730E}">
      <dgm:prSet/>
      <dgm:spPr/>
      <dgm:t>
        <a:bodyPr/>
        <a:lstStyle/>
        <a:p>
          <a:r>
            <a:rPr lang="en-AU"/>
            <a:t>You will produce a final response to the paper folding task and submit this to your teacher</a:t>
          </a:r>
          <a:endParaRPr lang="en-US"/>
        </a:p>
      </dgm:t>
    </dgm:pt>
    <dgm:pt modelId="{8C924E85-10DE-4E5D-92C5-4E3A4DC03704}" type="parTrans" cxnId="{385F8C84-3336-4393-8DB6-DB2214F7E760}">
      <dgm:prSet/>
      <dgm:spPr/>
      <dgm:t>
        <a:bodyPr/>
        <a:lstStyle/>
        <a:p>
          <a:endParaRPr lang="en-US"/>
        </a:p>
      </dgm:t>
    </dgm:pt>
    <dgm:pt modelId="{45154C8D-FCC7-4207-800E-F6C091EAF707}" type="sibTrans" cxnId="{385F8C84-3336-4393-8DB6-DB2214F7E760}">
      <dgm:prSet/>
      <dgm:spPr/>
      <dgm:t>
        <a:bodyPr/>
        <a:lstStyle/>
        <a:p>
          <a:endParaRPr lang="en-US"/>
        </a:p>
      </dgm:t>
    </dgm:pt>
    <dgm:pt modelId="{184C4D56-425A-4878-B90E-F351E8520C3C}">
      <dgm:prSet/>
      <dgm:spPr/>
      <dgm:t>
        <a:bodyPr/>
        <a:lstStyle/>
        <a:p>
          <a:r>
            <a:rPr lang="en-AU"/>
            <a:t>You will have engaged with your classmates, asking them questions and analysing their responses and answering the questions that they ask of you. </a:t>
          </a:r>
          <a:endParaRPr lang="en-US"/>
        </a:p>
      </dgm:t>
    </dgm:pt>
    <dgm:pt modelId="{B8074CD7-AE07-48C4-844D-564605471FEF}" type="parTrans" cxnId="{6CD47DD5-8784-48E8-A638-856B7CE252DF}">
      <dgm:prSet/>
      <dgm:spPr/>
      <dgm:t>
        <a:bodyPr/>
        <a:lstStyle/>
        <a:p>
          <a:endParaRPr lang="en-US"/>
        </a:p>
      </dgm:t>
    </dgm:pt>
    <dgm:pt modelId="{EB4216B2-1643-4BDB-B49C-0A8CEB747019}" type="sibTrans" cxnId="{6CD47DD5-8784-48E8-A638-856B7CE252DF}">
      <dgm:prSet/>
      <dgm:spPr/>
      <dgm:t>
        <a:bodyPr/>
        <a:lstStyle/>
        <a:p>
          <a:endParaRPr lang="en-US"/>
        </a:p>
      </dgm:t>
    </dgm:pt>
    <dgm:pt modelId="{1ADACFA9-2AB3-4CC1-82AA-BAC74C830BAC}">
      <dgm:prSet/>
      <dgm:spPr/>
      <dgm:t>
        <a:bodyPr/>
        <a:lstStyle/>
        <a:p>
          <a:pPr>
            <a:defRPr b="1"/>
          </a:pPr>
          <a:r>
            <a:rPr lang="en-AU"/>
            <a:t>Equipment needed</a:t>
          </a:r>
          <a:endParaRPr lang="en-US"/>
        </a:p>
      </dgm:t>
    </dgm:pt>
    <dgm:pt modelId="{6B2D7C21-88F5-4509-8E48-6C8FA44CBB19}" type="parTrans" cxnId="{06436529-B5CF-45C8-BF23-3990627D9ECC}">
      <dgm:prSet/>
      <dgm:spPr/>
      <dgm:t>
        <a:bodyPr/>
        <a:lstStyle/>
        <a:p>
          <a:endParaRPr lang="en-US"/>
        </a:p>
      </dgm:t>
    </dgm:pt>
    <dgm:pt modelId="{5C8C2E20-D6C6-471A-BADB-F2606CF4C76E}" type="sibTrans" cxnId="{06436529-B5CF-45C8-BF23-3990627D9ECC}">
      <dgm:prSet/>
      <dgm:spPr/>
      <dgm:t>
        <a:bodyPr/>
        <a:lstStyle/>
        <a:p>
          <a:endParaRPr lang="en-US"/>
        </a:p>
      </dgm:t>
    </dgm:pt>
    <dgm:pt modelId="{2C99F139-1A8E-4C0C-AD88-5FEEF06F9617}">
      <dgm:prSet/>
      <dgm:spPr/>
      <dgm:t>
        <a:bodyPr/>
        <a:lstStyle/>
        <a:p>
          <a:pPr>
            <a:buFont typeface="Arial" panose="020B0604020202020204" pitchFamily="34" charset="0"/>
            <a:buNone/>
          </a:pPr>
          <a:r>
            <a:rPr lang="en-AU" dirty="0"/>
            <a:t>You will need a square piece of paper or thin card it can be any size but too small will be very difficult and too big may be hard to work with. (first challenge - how can you make sure that your piece of paper is truly square?) </a:t>
          </a:r>
        </a:p>
        <a:p>
          <a:pPr>
            <a:buFont typeface="Arial" panose="020B0604020202020204" pitchFamily="34" charset="0"/>
            <a:buNone/>
          </a:pPr>
          <a:r>
            <a:rPr lang="en-AU" dirty="0"/>
            <a:t>You will also need something you can use to take photographs and your computer / laptop / tablet/ phone to communicate with your teacher and classmates. </a:t>
          </a:r>
        </a:p>
      </dgm:t>
    </dgm:pt>
    <dgm:pt modelId="{45FA1B48-D894-4DA2-B057-4C45B0E262D5}" type="parTrans" cxnId="{88DAE3AF-8641-41D8-A51A-A7E18AA31A82}">
      <dgm:prSet/>
      <dgm:spPr/>
      <dgm:t>
        <a:bodyPr/>
        <a:lstStyle/>
        <a:p>
          <a:endParaRPr lang="en-US"/>
        </a:p>
      </dgm:t>
    </dgm:pt>
    <dgm:pt modelId="{91468230-BAED-4E7F-9BC7-7132DEC50BFD}" type="sibTrans" cxnId="{88DAE3AF-8641-41D8-A51A-A7E18AA31A82}">
      <dgm:prSet/>
      <dgm:spPr/>
      <dgm:t>
        <a:bodyPr/>
        <a:lstStyle/>
        <a:p>
          <a:endParaRPr lang="en-US"/>
        </a:p>
      </dgm:t>
    </dgm:pt>
    <dgm:pt modelId="{66D8545B-F13A-43DF-B991-F84C4D1B445F}" type="pres">
      <dgm:prSet presAssocID="{81E695E6-BE43-4662-904F-3FEC355E6D75}" presName="root" presStyleCnt="0">
        <dgm:presLayoutVars>
          <dgm:dir/>
          <dgm:resizeHandles val="exact"/>
        </dgm:presLayoutVars>
      </dgm:prSet>
      <dgm:spPr/>
    </dgm:pt>
    <dgm:pt modelId="{54CC12BC-A10B-46C9-A93C-33F0CBE10A16}" type="pres">
      <dgm:prSet presAssocID="{14246715-4A2F-4056-9C7F-FAFF080A1CF1}" presName="compNode" presStyleCnt="0"/>
      <dgm:spPr/>
    </dgm:pt>
    <dgm:pt modelId="{0442EDA1-184E-42BA-A8C1-D28A89EE02FF}" type="pres">
      <dgm:prSet presAssocID="{14246715-4A2F-4056-9C7F-FAFF080A1CF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8FBE4D1E-2A50-4B18-81F3-9B5D89179A87}" type="pres">
      <dgm:prSet presAssocID="{14246715-4A2F-4056-9C7F-FAFF080A1CF1}" presName="iconSpace" presStyleCnt="0"/>
      <dgm:spPr/>
    </dgm:pt>
    <dgm:pt modelId="{11DBAE27-9907-489D-9A4D-0DDE385ED8F2}" type="pres">
      <dgm:prSet presAssocID="{14246715-4A2F-4056-9C7F-FAFF080A1CF1}" presName="parTx" presStyleLbl="revTx" presStyleIdx="0" presStyleCnt="8">
        <dgm:presLayoutVars>
          <dgm:chMax val="0"/>
          <dgm:chPref val="0"/>
        </dgm:presLayoutVars>
      </dgm:prSet>
      <dgm:spPr/>
    </dgm:pt>
    <dgm:pt modelId="{F457894C-A77D-4844-AC92-067B01F1A8C6}" type="pres">
      <dgm:prSet presAssocID="{14246715-4A2F-4056-9C7F-FAFF080A1CF1}" presName="txSpace" presStyleCnt="0"/>
      <dgm:spPr/>
    </dgm:pt>
    <dgm:pt modelId="{1F2F858D-812A-4136-8EA3-58F47753257E}" type="pres">
      <dgm:prSet presAssocID="{14246715-4A2F-4056-9C7F-FAFF080A1CF1}" presName="desTx" presStyleLbl="revTx" presStyleIdx="1" presStyleCnt="8">
        <dgm:presLayoutVars/>
      </dgm:prSet>
      <dgm:spPr/>
    </dgm:pt>
    <dgm:pt modelId="{F9918686-5F73-4889-8FA5-2C499AA7EED3}" type="pres">
      <dgm:prSet presAssocID="{E8F43EB7-5E36-4C8C-8F35-C9EF79DF9C73}" presName="sibTrans" presStyleCnt="0"/>
      <dgm:spPr/>
    </dgm:pt>
    <dgm:pt modelId="{7A1CD6F9-0025-4E82-AEDC-D16A8B64A4C4}" type="pres">
      <dgm:prSet presAssocID="{D07EF501-3796-4816-BB9A-BDA004598344}" presName="compNode" presStyleCnt="0"/>
      <dgm:spPr/>
    </dgm:pt>
    <dgm:pt modelId="{9EACD02F-0954-4313-A765-6DDBFC9D4A25}" type="pres">
      <dgm:prSet presAssocID="{D07EF501-3796-4816-BB9A-BDA00459834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47554F30-00D0-448B-8880-07A210FA8360}" type="pres">
      <dgm:prSet presAssocID="{D07EF501-3796-4816-BB9A-BDA004598344}" presName="iconSpace" presStyleCnt="0"/>
      <dgm:spPr/>
    </dgm:pt>
    <dgm:pt modelId="{E72C9EF3-AF16-4791-993A-B9A3DD0CCBBC}" type="pres">
      <dgm:prSet presAssocID="{D07EF501-3796-4816-BB9A-BDA004598344}" presName="parTx" presStyleLbl="revTx" presStyleIdx="2" presStyleCnt="8">
        <dgm:presLayoutVars>
          <dgm:chMax val="0"/>
          <dgm:chPref val="0"/>
        </dgm:presLayoutVars>
      </dgm:prSet>
      <dgm:spPr/>
    </dgm:pt>
    <dgm:pt modelId="{17CDE3EA-65C2-4990-9EBF-8B2973B71B92}" type="pres">
      <dgm:prSet presAssocID="{D07EF501-3796-4816-BB9A-BDA004598344}" presName="txSpace" presStyleCnt="0"/>
      <dgm:spPr/>
    </dgm:pt>
    <dgm:pt modelId="{20539C66-8B79-4C35-A332-8ACA463213F1}" type="pres">
      <dgm:prSet presAssocID="{D07EF501-3796-4816-BB9A-BDA004598344}" presName="desTx" presStyleLbl="revTx" presStyleIdx="3" presStyleCnt="8">
        <dgm:presLayoutVars/>
      </dgm:prSet>
      <dgm:spPr/>
    </dgm:pt>
    <dgm:pt modelId="{0AF3CCAB-3DAA-430C-91CC-30DD9373CDA8}" type="pres">
      <dgm:prSet presAssocID="{884E3909-FDE4-4803-A216-069E9BEE3156}" presName="sibTrans" presStyleCnt="0"/>
      <dgm:spPr/>
    </dgm:pt>
    <dgm:pt modelId="{CEFAD414-4D11-42BD-8CCB-77C30A13A4D4}" type="pres">
      <dgm:prSet presAssocID="{79BA164B-8A43-4230-8CD1-B37A68E5598F}" presName="compNode" presStyleCnt="0"/>
      <dgm:spPr/>
    </dgm:pt>
    <dgm:pt modelId="{C9129AD1-C74A-4FAA-95AB-D1CB759A13A3}" type="pres">
      <dgm:prSet presAssocID="{79BA164B-8A43-4230-8CD1-B37A68E5598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D3C76407-C278-4F49-B52B-CF0597758139}" type="pres">
      <dgm:prSet presAssocID="{79BA164B-8A43-4230-8CD1-B37A68E5598F}" presName="iconSpace" presStyleCnt="0"/>
      <dgm:spPr/>
    </dgm:pt>
    <dgm:pt modelId="{7446E865-EA28-4551-B41A-A2FA500125AA}" type="pres">
      <dgm:prSet presAssocID="{79BA164B-8A43-4230-8CD1-B37A68E5598F}" presName="parTx" presStyleLbl="revTx" presStyleIdx="4" presStyleCnt="8">
        <dgm:presLayoutVars>
          <dgm:chMax val="0"/>
          <dgm:chPref val="0"/>
        </dgm:presLayoutVars>
      </dgm:prSet>
      <dgm:spPr/>
    </dgm:pt>
    <dgm:pt modelId="{22982628-E95D-4A1A-8A7C-CA03D34F11AD}" type="pres">
      <dgm:prSet presAssocID="{79BA164B-8A43-4230-8CD1-B37A68E5598F}" presName="txSpace" presStyleCnt="0"/>
      <dgm:spPr/>
    </dgm:pt>
    <dgm:pt modelId="{E9A64B24-C975-49D3-9989-D95DE7BAFD3A}" type="pres">
      <dgm:prSet presAssocID="{79BA164B-8A43-4230-8CD1-B37A68E5598F}" presName="desTx" presStyleLbl="revTx" presStyleIdx="5" presStyleCnt="8">
        <dgm:presLayoutVars/>
      </dgm:prSet>
      <dgm:spPr/>
    </dgm:pt>
    <dgm:pt modelId="{1FBCC860-BEC4-4E0A-ACD5-381CE758CA98}" type="pres">
      <dgm:prSet presAssocID="{A98C1AB4-4D16-444D-ABC4-396D3DC06486}" presName="sibTrans" presStyleCnt="0"/>
      <dgm:spPr/>
    </dgm:pt>
    <dgm:pt modelId="{7E6F5185-DA96-41FE-879C-48890026DBBC}" type="pres">
      <dgm:prSet presAssocID="{1ADACFA9-2AB3-4CC1-82AA-BAC74C830BAC}" presName="compNode" presStyleCnt="0"/>
      <dgm:spPr/>
    </dgm:pt>
    <dgm:pt modelId="{FD8C106F-3182-4FB0-93A9-EA235053AE57}" type="pres">
      <dgm:prSet presAssocID="{1ADACFA9-2AB3-4CC1-82AA-BAC74C830BA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iraffe"/>
        </a:ext>
      </dgm:extLst>
    </dgm:pt>
    <dgm:pt modelId="{26243EAB-DF64-485A-8D37-E3481CC53731}" type="pres">
      <dgm:prSet presAssocID="{1ADACFA9-2AB3-4CC1-82AA-BAC74C830BAC}" presName="iconSpace" presStyleCnt="0"/>
      <dgm:spPr/>
    </dgm:pt>
    <dgm:pt modelId="{A1035914-8660-489E-9387-DE7F6A896B35}" type="pres">
      <dgm:prSet presAssocID="{1ADACFA9-2AB3-4CC1-82AA-BAC74C830BAC}" presName="parTx" presStyleLbl="revTx" presStyleIdx="6" presStyleCnt="8">
        <dgm:presLayoutVars>
          <dgm:chMax val="0"/>
          <dgm:chPref val="0"/>
        </dgm:presLayoutVars>
      </dgm:prSet>
      <dgm:spPr/>
    </dgm:pt>
    <dgm:pt modelId="{3A7A6FB4-DBD3-4520-AEC5-A148ECE8D194}" type="pres">
      <dgm:prSet presAssocID="{1ADACFA9-2AB3-4CC1-82AA-BAC74C830BAC}" presName="txSpace" presStyleCnt="0"/>
      <dgm:spPr/>
    </dgm:pt>
    <dgm:pt modelId="{5DEBC09E-D604-44F1-9474-3A6DAAFD0A6E}" type="pres">
      <dgm:prSet presAssocID="{1ADACFA9-2AB3-4CC1-82AA-BAC74C830BAC}" presName="desTx" presStyleLbl="revTx" presStyleIdx="7" presStyleCnt="8">
        <dgm:presLayoutVars/>
      </dgm:prSet>
      <dgm:spPr/>
    </dgm:pt>
  </dgm:ptLst>
  <dgm:cxnLst>
    <dgm:cxn modelId="{7BFD9202-E47C-4A93-A28E-5600C4FEA79C}" srcId="{81E695E6-BE43-4662-904F-3FEC355E6D75}" destId="{14246715-4A2F-4056-9C7F-FAFF080A1CF1}" srcOrd="0" destOrd="0" parTransId="{10909A83-65A9-4DF1-90CF-0FF8D194858D}" sibTransId="{E8F43EB7-5E36-4C8C-8F35-C9EF79DF9C73}"/>
    <dgm:cxn modelId="{DC6A9905-F478-4786-90B1-615332B35F89}" type="presOf" srcId="{74DE7CB0-FCDD-47F5-9530-5647F7130A39}" destId="{1F2F858D-812A-4136-8EA3-58F47753257E}" srcOrd="0" destOrd="2" presId="urn:microsoft.com/office/officeart/2018/2/layout/IconLabelDescriptionList"/>
    <dgm:cxn modelId="{06436529-B5CF-45C8-BF23-3990627D9ECC}" srcId="{81E695E6-BE43-4662-904F-3FEC355E6D75}" destId="{1ADACFA9-2AB3-4CC1-82AA-BAC74C830BAC}" srcOrd="3" destOrd="0" parTransId="{6B2D7C21-88F5-4509-8E48-6C8FA44CBB19}" sibTransId="{5C8C2E20-D6C6-471A-BADB-F2606CF4C76E}"/>
    <dgm:cxn modelId="{E0E3BC2A-8B03-433D-BDD6-7A62CE69B1CF}" type="presOf" srcId="{81E695E6-BE43-4662-904F-3FEC355E6D75}" destId="{66D8545B-F13A-43DF-B991-F84C4D1B445F}" srcOrd="0" destOrd="0" presId="urn:microsoft.com/office/officeart/2018/2/layout/IconLabelDescriptionList"/>
    <dgm:cxn modelId="{8E06632C-7A85-450C-9418-211EF981BE54}" type="presOf" srcId="{1ADACFA9-2AB3-4CC1-82AA-BAC74C830BAC}" destId="{A1035914-8660-489E-9387-DE7F6A896B35}" srcOrd="0" destOrd="0" presId="urn:microsoft.com/office/officeart/2018/2/layout/IconLabelDescriptionList"/>
    <dgm:cxn modelId="{060A052D-3AE8-4AEF-B995-C075B2F64F7F}" srcId="{14246715-4A2F-4056-9C7F-FAFF080A1CF1}" destId="{A270E84D-2FD7-4116-ADBB-CA462A0D23B8}" srcOrd="0" destOrd="0" parTransId="{A3E95F1C-0FCA-44C3-869B-20170946B49A}" sibTransId="{9CA89485-A64D-445A-A701-F577B391ED12}"/>
    <dgm:cxn modelId="{33DDA740-3AB4-4F75-B661-EEF95F8EA1BB}" srcId="{D07EF501-3796-4816-BB9A-BDA004598344}" destId="{3524AE14-D98D-4DA5-8B67-CA87DA2F386D}" srcOrd="2" destOrd="0" parTransId="{EF2C3DB7-7C71-4DC9-AFB1-519F0D0979DB}" sibTransId="{31AF1D03-0E9B-46E2-86BB-E14F0EB1D1DA}"/>
    <dgm:cxn modelId="{888D6244-B65B-4F7D-8736-BE622EAB2DE4}" type="presOf" srcId="{8652F82E-6D8B-4B36-9D41-1BB7CD9092D4}" destId="{1F2F858D-812A-4136-8EA3-58F47753257E}" srcOrd="0" destOrd="1" presId="urn:microsoft.com/office/officeart/2018/2/layout/IconLabelDescriptionList"/>
    <dgm:cxn modelId="{23643D68-1508-45F7-AA8E-6DD010752B24}" type="presOf" srcId="{A270E84D-2FD7-4116-ADBB-CA462A0D23B8}" destId="{1F2F858D-812A-4136-8EA3-58F47753257E}" srcOrd="0" destOrd="0" presId="urn:microsoft.com/office/officeart/2018/2/layout/IconLabelDescriptionList"/>
    <dgm:cxn modelId="{258F0B4D-85F9-4EF5-8B2B-B7DC1D092F62}" srcId="{D07EF501-3796-4816-BB9A-BDA004598344}" destId="{6B838B45-69D5-45B2-A3F9-78C8C92C236A}" srcOrd="3" destOrd="0" parTransId="{01C0AAFD-44FD-44FE-9108-5EE2DB96BDFE}" sibTransId="{FFBE3F65-2105-4297-BEE3-DC62EBD539E7}"/>
    <dgm:cxn modelId="{DA947F70-D266-445A-9F44-9C0EF5FCC278}" type="presOf" srcId="{6B838B45-69D5-45B2-A3F9-78C8C92C236A}" destId="{20539C66-8B79-4C35-A332-8ACA463213F1}" srcOrd="0" destOrd="3" presId="urn:microsoft.com/office/officeart/2018/2/layout/IconLabelDescriptionList"/>
    <dgm:cxn modelId="{7CBF7C75-1A74-432D-8F18-FAA561C01C90}" srcId="{14246715-4A2F-4056-9C7F-FAFF080A1CF1}" destId="{8652F82E-6D8B-4B36-9D41-1BB7CD9092D4}" srcOrd="1" destOrd="0" parTransId="{65E907F1-DB5C-499D-A081-BB3F806DCB4C}" sibTransId="{8E40ECF8-9DA3-42AA-A432-47552DBF5CD4}"/>
    <dgm:cxn modelId="{CD7DC176-C8AE-4459-BA44-E5406DA32CC8}" srcId="{14246715-4A2F-4056-9C7F-FAFF080A1CF1}" destId="{74DE7CB0-FCDD-47F5-9530-5647F7130A39}" srcOrd="2" destOrd="0" parTransId="{F6174780-8A54-4546-BA63-06AE6D870E67}" sibTransId="{765E1A0D-B86C-402A-A483-188BC0D36148}"/>
    <dgm:cxn modelId="{D455DB57-887D-47BF-8744-E967431F050F}" srcId="{D07EF501-3796-4816-BB9A-BDA004598344}" destId="{11316647-8F61-4FB1-BA3D-AEE68F9951C0}" srcOrd="1" destOrd="0" parTransId="{E209859D-6EF0-41D0-88DB-D16AA084A1EC}" sibTransId="{7CD76EBA-C25B-41B9-9C3D-C99D3522025D}"/>
    <dgm:cxn modelId="{13C27178-A784-4C13-8D63-930DE7E81161}" srcId="{81E695E6-BE43-4662-904F-3FEC355E6D75}" destId="{D07EF501-3796-4816-BB9A-BDA004598344}" srcOrd="1" destOrd="0" parTransId="{1C01FCF8-9B42-4B79-BBD0-410C3BFAFE05}" sibTransId="{884E3909-FDE4-4803-A216-069E9BEE3156}"/>
    <dgm:cxn modelId="{A59ABD78-34E2-4585-9F7E-85FCD04F6FE5}" type="presOf" srcId="{D07EF501-3796-4816-BB9A-BDA004598344}" destId="{E72C9EF3-AF16-4791-993A-B9A3DD0CCBBC}" srcOrd="0" destOrd="0" presId="urn:microsoft.com/office/officeart/2018/2/layout/IconLabelDescriptionList"/>
    <dgm:cxn modelId="{385F8C84-3336-4393-8DB6-DB2214F7E760}" srcId="{79BA164B-8A43-4230-8CD1-B37A68E5598F}" destId="{F435909C-8FB7-4CA1-8521-C2353679730E}" srcOrd="0" destOrd="0" parTransId="{8C924E85-10DE-4E5D-92C5-4E3A4DC03704}" sibTransId="{45154C8D-FCC7-4207-800E-F6C091EAF707}"/>
    <dgm:cxn modelId="{FDA7099C-5BD1-47A2-8870-48D05617E1F5}" type="presOf" srcId="{2C99F139-1A8E-4C0C-AD88-5FEEF06F9617}" destId="{5DEBC09E-D604-44F1-9474-3A6DAAFD0A6E}" srcOrd="0" destOrd="0" presId="urn:microsoft.com/office/officeart/2018/2/layout/IconLabelDescriptionList"/>
    <dgm:cxn modelId="{88DAE3AF-8641-41D8-A51A-A7E18AA31A82}" srcId="{1ADACFA9-2AB3-4CC1-82AA-BAC74C830BAC}" destId="{2C99F139-1A8E-4C0C-AD88-5FEEF06F9617}" srcOrd="0" destOrd="0" parTransId="{45FA1B48-D894-4DA2-B057-4C45B0E262D5}" sibTransId="{91468230-BAED-4E7F-9BC7-7132DEC50BFD}"/>
    <dgm:cxn modelId="{538FD1B7-7EDE-42BE-B296-90FED308E039}" type="presOf" srcId="{79BA164B-8A43-4230-8CD1-B37A68E5598F}" destId="{7446E865-EA28-4551-B41A-A2FA500125AA}" srcOrd="0" destOrd="0" presId="urn:microsoft.com/office/officeart/2018/2/layout/IconLabelDescriptionList"/>
    <dgm:cxn modelId="{53F749BC-0D0F-4A00-A5B8-069962C9AF1D}" type="presOf" srcId="{337060C5-7F72-4083-A2ED-4C63BA184ABE}" destId="{20539C66-8B79-4C35-A332-8ACA463213F1}" srcOrd="0" destOrd="0" presId="urn:microsoft.com/office/officeart/2018/2/layout/IconLabelDescriptionList"/>
    <dgm:cxn modelId="{D6D2AABC-D3B1-495E-B1A4-D324FCE6B891}" type="presOf" srcId="{184C4D56-425A-4878-B90E-F351E8520C3C}" destId="{E9A64B24-C975-49D3-9989-D95DE7BAFD3A}" srcOrd="0" destOrd="1" presId="urn:microsoft.com/office/officeart/2018/2/layout/IconLabelDescriptionList"/>
    <dgm:cxn modelId="{86F4FBBF-8476-47A8-B0E1-7F6A9557EAA8}" srcId="{81E695E6-BE43-4662-904F-3FEC355E6D75}" destId="{79BA164B-8A43-4230-8CD1-B37A68E5598F}" srcOrd="2" destOrd="0" parTransId="{4A24A412-BE2D-41CF-9413-84D4A2455C52}" sibTransId="{A98C1AB4-4D16-444D-ABC4-396D3DC06486}"/>
    <dgm:cxn modelId="{A13959CA-FFAB-4F7D-9806-3771ECE680C9}" srcId="{D07EF501-3796-4816-BB9A-BDA004598344}" destId="{337060C5-7F72-4083-A2ED-4C63BA184ABE}" srcOrd="0" destOrd="0" parTransId="{781AD348-BCF7-4971-B270-EB9FFC681027}" sibTransId="{D524B8B8-C7A0-44E4-A955-8038AA7A767D}"/>
    <dgm:cxn modelId="{53D33DCB-FFBB-49BC-AFFB-0CE750A85293}" type="presOf" srcId="{3524AE14-D98D-4DA5-8B67-CA87DA2F386D}" destId="{20539C66-8B79-4C35-A332-8ACA463213F1}" srcOrd="0" destOrd="2" presId="urn:microsoft.com/office/officeart/2018/2/layout/IconLabelDescriptionList"/>
    <dgm:cxn modelId="{ADAA52D1-C35E-4665-A211-D0BDAF68C163}" type="presOf" srcId="{14246715-4A2F-4056-9C7F-FAFF080A1CF1}" destId="{11DBAE27-9907-489D-9A4D-0DDE385ED8F2}" srcOrd="0" destOrd="0" presId="urn:microsoft.com/office/officeart/2018/2/layout/IconLabelDescriptionList"/>
    <dgm:cxn modelId="{34B539D3-0A07-4622-8E2E-9FCB8F8215F9}" type="presOf" srcId="{F435909C-8FB7-4CA1-8521-C2353679730E}" destId="{E9A64B24-C975-49D3-9989-D95DE7BAFD3A}" srcOrd="0" destOrd="0" presId="urn:microsoft.com/office/officeart/2018/2/layout/IconLabelDescriptionList"/>
    <dgm:cxn modelId="{6CD47DD5-8784-48E8-A638-856B7CE252DF}" srcId="{79BA164B-8A43-4230-8CD1-B37A68E5598F}" destId="{184C4D56-425A-4878-B90E-F351E8520C3C}" srcOrd="1" destOrd="0" parTransId="{B8074CD7-AE07-48C4-844D-564605471FEF}" sibTransId="{EB4216B2-1643-4BDB-B49C-0A8CEB747019}"/>
    <dgm:cxn modelId="{330FBDED-FD40-4682-B084-8C8A4BF5C993}" type="presOf" srcId="{11316647-8F61-4FB1-BA3D-AEE68F9951C0}" destId="{20539C66-8B79-4C35-A332-8ACA463213F1}" srcOrd="0" destOrd="1" presId="urn:microsoft.com/office/officeart/2018/2/layout/IconLabelDescriptionList"/>
    <dgm:cxn modelId="{783DE968-10CC-4276-AA31-B21CF7447A85}" type="presParOf" srcId="{66D8545B-F13A-43DF-B991-F84C4D1B445F}" destId="{54CC12BC-A10B-46C9-A93C-33F0CBE10A16}" srcOrd="0" destOrd="0" presId="urn:microsoft.com/office/officeart/2018/2/layout/IconLabelDescriptionList"/>
    <dgm:cxn modelId="{E36EC528-4F53-4EF9-83F4-38FF6D222F12}" type="presParOf" srcId="{54CC12BC-A10B-46C9-A93C-33F0CBE10A16}" destId="{0442EDA1-184E-42BA-A8C1-D28A89EE02FF}" srcOrd="0" destOrd="0" presId="urn:microsoft.com/office/officeart/2018/2/layout/IconLabelDescriptionList"/>
    <dgm:cxn modelId="{29BE254A-F108-4879-AB74-7B96FBF598DD}" type="presParOf" srcId="{54CC12BC-A10B-46C9-A93C-33F0CBE10A16}" destId="{8FBE4D1E-2A50-4B18-81F3-9B5D89179A87}" srcOrd="1" destOrd="0" presId="urn:microsoft.com/office/officeart/2018/2/layout/IconLabelDescriptionList"/>
    <dgm:cxn modelId="{332526C0-B84D-48D5-A913-971DDB7139CA}" type="presParOf" srcId="{54CC12BC-A10B-46C9-A93C-33F0CBE10A16}" destId="{11DBAE27-9907-489D-9A4D-0DDE385ED8F2}" srcOrd="2" destOrd="0" presId="urn:microsoft.com/office/officeart/2018/2/layout/IconLabelDescriptionList"/>
    <dgm:cxn modelId="{C20F1307-234F-4238-9540-931DE94305AF}" type="presParOf" srcId="{54CC12BC-A10B-46C9-A93C-33F0CBE10A16}" destId="{F457894C-A77D-4844-AC92-067B01F1A8C6}" srcOrd="3" destOrd="0" presId="urn:microsoft.com/office/officeart/2018/2/layout/IconLabelDescriptionList"/>
    <dgm:cxn modelId="{8758C9F1-76BE-4C0F-81B7-DFC3A7CD0A4B}" type="presParOf" srcId="{54CC12BC-A10B-46C9-A93C-33F0CBE10A16}" destId="{1F2F858D-812A-4136-8EA3-58F47753257E}" srcOrd="4" destOrd="0" presId="urn:microsoft.com/office/officeart/2018/2/layout/IconLabelDescriptionList"/>
    <dgm:cxn modelId="{B5E8D447-99CF-45EF-BD93-5B5238333789}" type="presParOf" srcId="{66D8545B-F13A-43DF-B991-F84C4D1B445F}" destId="{F9918686-5F73-4889-8FA5-2C499AA7EED3}" srcOrd="1" destOrd="0" presId="urn:microsoft.com/office/officeart/2018/2/layout/IconLabelDescriptionList"/>
    <dgm:cxn modelId="{EF43AA8F-3CC2-4503-9693-6F53B12FB11F}" type="presParOf" srcId="{66D8545B-F13A-43DF-B991-F84C4D1B445F}" destId="{7A1CD6F9-0025-4E82-AEDC-D16A8B64A4C4}" srcOrd="2" destOrd="0" presId="urn:microsoft.com/office/officeart/2018/2/layout/IconLabelDescriptionList"/>
    <dgm:cxn modelId="{2B167730-0BCF-4712-B490-6F46A85BBC6A}" type="presParOf" srcId="{7A1CD6F9-0025-4E82-AEDC-D16A8B64A4C4}" destId="{9EACD02F-0954-4313-A765-6DDBFC9D4A25}" srcOrd="0" destOrd="0" presId="urn:microsoft.com/office/officeart/2018/2/layout/IconLabelDescriptionList"/>
    <dgm:cxn modelId="{FCF7146B-87D4-4A6B-BE1B-4B5A46027AFF}" type="presParOf" srcId="{7A1CD6F9-0025-4E82-AEDC-D16A8B64A4C4}" destId="{47554F30-00D0-448B-8880-07A210FA8360}" srcOrd="1" destOrd="0" presId="urn:microsoft.com/office/officeart/2018/2/layout/IconLabelDescriptionList"/>
    <dgm:cxn modelId="{74C507C4-A51C-4E54-8D3D-02760D8D4BE4}" type="presParOf" srcId="{7A1CD6F9-0025-4E82-AEDC-D16A8B64A4C4}" destId="{E72C9EF3-AF16-4791-993A-B9A3DD0CCBBC}" srcOrd="2" destOrd="0" presId="urn:microsoft.com/office/officeart/2018/2/layout/IconLabelDescriptionList"/>
    <dgm:cxn modelId="{FF27567D-35F3-4F4C-9C06-344BB186B0A9}" type="presParOf" srcId="{7A1CD6F9-0025-4E82-AEDC-D16A8B64A4C4}" destId="{17CDE3EA-65C2-4990-9EBF-8B2973B71B92}" srcOrd="3" destOrd="0" presId="urn:microsoft.com/office/officeart/2018/2/layout/IconLabelDescriptionList"/>
    <dgm:cxn modelId="{DB8F2015-C19F-4CA1-AB95-66700696EA2F}" type="presParOf" srcId="{7A1CD6F9-0025-4E82-AEDC-D16A8B64A4C4}" destId="{20539C66-8B79-4C35-A332-8ACA463213F1}" srcOrd="4" destOrd="0" presId="urn:microsoft.com/office/officeart/2018/2/layout/IconLabelDescriptionList"/>
    <dgm:cxn modelId="{A42999EF-4D76-4B48-9B2B-6DB1E3C924E6}" type="presParOf" srcId="{66D8545B-F13A-43DF-B991-F84C4D1B445F}" destId="{0AF3CCAB-3DAA-430C-91CC-30DD9373CDA8}" srcOrd="3" destOrd="0" presId="urn:microsoft.com/office/officeart/2018/2/layout/IconLabelDescriptionList"/>
    <dgm:cxn modelId="{C5E85DFB-43C9-4DA6-9629-976E2769611D}" type="presParOf" srcId="{66D8545B-F13A-43DF-B991-F84C4D1B445F}" destId="{CEFAD414-4D11-42BD-8CCB-77C30A13A4D4}" srcOrd="4" destOrd="0" presId="urn:microsoft.com/office/officeart/2018/2/layout/IconLabelDescriptionList"/>
    <dgm:cxn modelId="{699D1AEB-3420-4E5E-9F06-E08A8EB7C4D1}" type="presParOf" srcId="{CEFAD414-4D11-42BD-8CCB-77C30A13A4D4}" destId="{C9129AD1-C74A-4FAA-95AB-D1CB759A13A3}" srcOrd="0" destOrd="0" presId="urn:microsoft.com/office/officeart/2018/2/layout/IconLabelDescriptionList"/>
    <dgm:cxn modelId="{DDA91B58-6F84-44B7-BACF-15600951ED9C}" type="presParOf" srcId="{CEFAD414-4D11-42BD-8CCB-77C30A13A4D4}" destId="{D3C76407-C278-4F49-B52B-CF0597758139}" srcOrd="1" destOrd="0" presId="urn:microsoft.com/office/officeart/2018/2/layout/IconLabelDescriptionList"/>
    <dgm:cxn modelId="{B38CE083-7637-4C45-A1BC-1068C4183AE4}" type="presParOf" srcId="{CEFAD414-4D11-42BD-8CCB-77C30A13A4D4}" destId="{7446E865-EA28-4551-B41A-A2FA500125AA}" srcOrd="2" destOrd="0" presId="urn:microsoft.com/office/officeart/2018/2/layout/IconLabelDescriptionList"/>
    <dgm:cxn modelId="{156D48ED-7CDE-470F-948A-8EDE5ABA7AAA}" type="presParOf" srcId="{CEFAD414-4D11-42BD-8CCB-77C30A13A4D4}" destId="{22982628-E95D-4A1A-8A7C-CA03D34F11AD}" srcOrd="3" destOrd="0" presId="urn:microsoft.com/office/officeart/2018/2/layout/IconLabelDescriptionList"/>
    <dgm:cxn modelId="{DE0E7C3D-95A1-4534-BC90-725B4F5D9340}" type="presParOf" srcId="{CEFAD414-4D11-42BD-8CCB-77C30A13A4D4}" destId="{E9A64B24-C975-49D3-9989-D95DE7BAFD3A}" srcOrd="4" destOrd="0" presId="urn:microsoft.com/office/officeart/2018/2/layout/IconLabelDescriptionList"/>
    <dgm:cxn modelId="{5FE28C4C-6864-4AEA-A16A-9AD37B16F51C}" type="presParOf" srcId="{66D8545B-F13A-43DF-B991-F84C4D1B445F}" destId="{1FBCC860-BEC4-4E0A-ACD5-381CE758CA98}" srcOrd="5" destOrd="0" presId="urn:microsoft.com/office/officeart/2018/2/layout/IconLabelDescriptionList"/>
    <dgm:cxn modelId="{B9E25563-EC33-4D7E-8F39-FC9E6E7F4FCF}" type="presParOf" srcId="{66D8545B-F13A-43DF-B991-F84C4D1B445F}" destId="{7E6F5185-DA96-41FE-879C-48890026DBBC}" srcOrd="6" destOrd="0" presId="urn:microsoft.com/office/officeart/2018/2/layout/IconLabelDescriptionList"/>
    <dgm:cxn modelId="{00A22936-9E39-4F4D-B6CD-5D34086532E7}" type="presParOf" srcId="{7E6F5185-DA96-41FE-879C-48890026DBBC}" destId="{FD8C106F-3182-4FB0-93A9-EA235053AE57}" srcOrd="0" destOrd="0" presId="urn:microsoft.com/office/officeart/2018/2/layout/IconLabelDescriptionList"/>
    <dgm:cxn modelId="{A36452F8-334D-4D78-A8EC-BBA2B90EC219}" type="presParOf" srcId="{7E6F5185-DA96-41FE-879C-48890026DBBC}" destId="{26243EAB-DF64-485A-8D37-E3481CC53731}" srcOrd="1" destOrd="0" presId="urn:microsoft.com/office/officeart/2018/2/layout/IconLabelDescriptionList"/>
    <dgm:cxn modelId="{C182B740-EFC1-45C1-B487-E8487845837C}" type="presParOf" srcId="{7E6F5185-DA96-41FE-879C-48890026DBBC}" destId="{A1035914-8660-489E-9387-DE7F6A896B35}" srcOrd="2" destOrd="0" presId="urn:microsoft.com/office/officeart/2018/2/layout/IconLabelDescriptionList"/>
    <dgm:cxn modelId="{35CDECCD-DC8A-4E1A-802D-D60D9E9A41AD}" type="presParOf" srcId="{7E6F5185-DA96-41FE-879C-48890026DBBC}" destId="{3A7A6FB4-DBD3-4520-AEC5-A148ECE8D194}" srcOrd="3" destOrd="0" presId="urn:microsoft.com/office/officeart/2018/2/layout/IconLabelDescriptionList"/>
    <dgm:cxn modelId="{55B50022-E51D-4448-B15E-1FDC3B8FC230}" type="presParOf" srcId="{7E6F5185-DA96-41FE-879C-48890026DBBC}" destId="{5DEBC09E-D604-44F1-9474-3A6DAAFD0A6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E94F83-CC2E-48AC-A0A6-DF340208D886}"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DBB76256-6306-4284-9B9D-885D2F8F411C}">
      <dgm:prSet/>
      <dgm:spPr/>
      <dgm:t>
        <a:bodyPr/>
        <a:lstStyle/>
        <a:p>
          <a:r>
            <a:rPr lang="en-AU" dirty="0"/>
            <a:t>On your piece of paper, you should be able to recognise ANGLES of various sizes. </a:t>
          </a:r>
          <a:endParaRPr lang="en-US" dirty="0"/>
        </a:p>
      </dgm:t>
    </dgm:pt>
    <dgm:pt modelId="{B9780CC8-CEF6-4571-8426-10268B5E4567}" type="parTrans" cxnId="{483AE094-8576-4477-8C4D-DAB498E47294}">
      <dgm:prSet/>
      <dgm:spPr/>
      <dgm:t>
        <a:bodyPr/>
        <a:lstStyle/>
        <a:p>
          <a:endParaRPr lang="en-US"/>
        </a:p>
      </dgm:t>
    </dgm:pt>
    <dgm:pt modelId="{9660F355-744A-4EEF-A866-3C59E58F4F43}" type="sibTrans" cxnId="{483AE094-8576-4477-8C4D-DAB498E47294}">
      <dgm:prSet/>
      <dgm:spPr/>
      <dgm:t>
        <a:bodyPr/>
        <a:lstStyle/>
        <a:p>
          <a:endParaRPr lang="en-US"/>
        </a:p>
      </dgm:t>
    </dgm:pt>
    <dgm:pt modelId="{3B28F290-C258-440A-A0EF-3A4B45CC6C81}">
      <dgm:prSet/>
      <dgm:spPr/>
      <dgm:t>
        <a:bodyPr/>
        <a:lstStyle/>
        <a:p>
          <a:r>
            <a:rPr lang="en-AU"/>
            <a:t>Your task now is to identify the TYPE of each angle and its MAGNITUDE</a:t>
          </a:r>
          <a:endParaRPr lang="en-US"/>
        </a:p>
      </dgm:t>
    </dgm:pt>
    <dgm:pt modelId="{7854A196-8C59-47F4-ABAB-6603AD496541}" type="parTrans" cxnId="{6BA004D8-63C3-41CB-A926-234E46CBEFA5}">
      <dgm:prSet/>
      <dgm:spPr/>
      <dgm:t>
        <a:bodyPr/>
        <a:lstStyle/>
        <a:p>
          <a:endParaRPr lang="en-US"/>
        </a:p>
      </dgm:t>
    </dgm:pt>
    <dgm:pt modelId="{4638F86C-62A3-40A8-A769-A6F01C58262D}" type="sibTrans" cxnId="{6BA004D8-63C3-41CB-A926-234E46CBEFA5}">
      <dgm:prSet/>
      <dgm:spPr/>
      <dgm:t>
        <a:bodyPr/>
        <a:lstStyle/>
        <a:p>
          <a:endParaRPr lang="en-US"/>
        </a:p>
      </dgm:t>
    </dgm:pt>
    <dgm:pt modelId="{4E0A1D7A-8FA8-4257-882C-D0C9F3641B5A}">
      <dgm:prSet/>
      <dgm:spPr/>
      <dgm:t>
        <a:bodyPr/>
        <a:lstStyle/>
        <a:p>
          <a:r>
            <a:rPr lang="en-AU" dirty="0"/>
            <a:t>To complete this task, you first need to understand what is meant by:</a:t>
          </a:r>
          <a:endParaRPr lang="en-US" dirty="0"/>
        </a:p>
      </dgm:t>
    </dgm:pt>
    <dgm:pt modelId="{2A937E91-AEA9-4B36-B73D-9CC0551185A5}" type="parTrans" cxnId="{CFA052F3-4EFE-40A6-94AB-29918D0FDEFD}">
      <dgm:prSet/>
      <dgm:spPr/>
      <dgm:t>
        <a:bodyPr/>
        <a:lstStyle/>
        <a:p>
          <a:endParaRPr lang="en-US"/>
        </a:p>
      </dgm:t>
    </dgm:pt>
    <dgm:pt modelId="{3CA6E749-D788-4627-BF43-8FBEA39D247C}" type="sibTrans" cxnId="{CFA052F3-4EFE-40A6-94AB-29918D0FDEFD}">
      <dgm:prSet/>
      <dgm:spPr/>
      <dgm:t>
        <a:bodyPr/>
        <a:lstStyle/>
        <a:p>
          <a:endParaRPr lang="en-US"/>
        </a:p>
      </dgm:t>
    </dgm:pt>
    <dgm:pt modelId="{58126F2B-0495-4E18-A1CF-9952F327640A}">
      <dgm:prSet/>
      <dgm:spPr/>
      <dgm:t>
        <a:bodyPr/>
        <a:lstStyle/>
        <a:p>
          <a:r>
            <a:rPr lang="en-AU"/>
            <a:t>ANGLE</a:t>
          </a:r>
          <a:endParaRPr lang="en-US"/>
        </a:p>
      </dgm:t>
    </dgm:pt>
    <dgm:pt modelId="{413B7616-3D5B-4BD1-9EC0-F4DB178FD0E0}" type="parTrans" cxnId="{99D2DE10-36B3-4F96-B30C-67A953A81572}">
      <dgm:prSet/>
      <dgm:spPr/>
      <dgm:t>
        <a:bodyPr/>
        <a:lstStyle/>
        <a:p>
          <a:endParaRPr lang="en-US"/>
        </a:p>
      </dgm:t>
    </dgm:pt>
    <dgm:pt modelId="{82B83D3F-106F-42D1-AC18-6949C3904B6A}" type="sibTrans" cxnId="{99D2DE10-36B3-4F96-B30C-67A953A81572}">
      <dgm:prSet/>
      <dgm:spPr/>
      <dgm:t>
        <a:bodyPr/>
        <a:lstStyle/>
        <a:p>
          <a:endParaRPr lang="en-US"/>
        </a:p>
      </dgm:t>
    </dgm:pt>
    <dgm:pt modelId="{83BD6337-1353-4B44-B5EC-65E518382BBA}">
      <dgm:prSet/>
      <dgm:spPr/>
      <dgm:t>
        <a:bodyPr/>
        <a:lstStyle/>
        <a:p>
          <a:r>
            <a:rPr lang="en-AU"/>
            <a:t>Angle TYPE</a:t>
          </a:r>
          <a:endParaRPr lang="en-US"/>
        </a:p>
      </dgm:t>
    </dgm:pt>
    <dgm:pt modelId="{B6505F74-6D7E-40DA-A7A7-45C4E889E29E}" type="parTrans" cxnId="{0EDC4439-0FBC-4664-94C9-537941688F82}">
      <dgm:prSet/>
      <dgm:spPr/>
      <dgm:t>
        <a:bodyPr/>
        <a:lstStyle/>
        <a:p>
          <a:endParaRPr lang="en-US"/>
        </a:p>
      </dgm:t>
    </dgm:pt>
    <dgm:pt modelId="{AF1042ED-46F0-4EE8-8BE9-841FEC8F61B6}" type="sibTrans" cxnId="{0EDC4439-0FBC-4664-94C9-537941688F82}">
      <dgm:prSet/>
      <dgm:spPr/>
      <dgm:t>
        <a:bodyPr/>
        <a:lstStyle/>
        <a:p>
          <a:endParaRPr lang="en-US"/>
        </a:p>
      </dgm:t>
    </dgm:pt>
    <dgm:pt modelId="{67F217CF-2AB7-43ED-84EF-619DF2FC3C13}">
      <dgm:prSet/>
      <dgm:spPr/>
      <dgm:t>
        <a:bodyPr/>
        <a:lstStyle/>
        <a:p>
          <a:r>
            <a:rPr lang="en-AU"/>
            <a:t>Angle MAGNITUDE</a:t>
          </a:r>
          <a:endParaRPr lang="en-US"/>
        </a:p>
      </dgm:t>
    </dgm:pt>
    <dgm:pt modelId="{964BADB9-D7B2-4A13-A13A-23752357CC28}" type="parTrans" cxnId="{3D805623-9F25-4757-A9F9-498C28840F7A}">
      <dgm:prSet/>
      <dgm:spPr/>
      <dgm:t>
        <a:bodyPr/>
        <a:lstStyle/>
        <a:p>
          <a:endParaRPr lang="en-US"/>
        </a:p>
      </dgm:t>
    </dgm:pt>
    <dgm:pt modelId="{9F28C1F2-EE13-4391-93BC-41A4EF99C3AD}" type="sibTrans" cxnId="{3D805623-9F25-4757-A9F9-498C28840F7A}">
      <dgm:prSet/>
      <dgm:spPr/>
      <dgm:t>
        <a:bodyPr/>
        <a:lstStyle/>
        <a:p>
          <a:endParaRPr lang="en-US"/>
        </a:p>
      </dgm:t>
    </dgm:pt>
    <dgm:pt modelId="{50F014F6-F63C-42E6-A299-D117C66B05F0}" type="pres">
      <dgm:prSet presAssocID="{09E94F83-CC2E-48AC-A0A6-DF340208D886}" presName="Name0" presStyleCnt="0">
        <dgm:presLayoutVars>
          <dgm:dir/>
          <dgm:animLvl val="lvl"/>
          <dgm:resizeHandles val="exact"/>
        </dgm:presLayoutVars>
      </dgm:prSet>
      <dgm:spPr/>
    </dgm:pt>
    <dgm:pt modelId="{05665F6A-1A38-4AB3-83FE-AF32E49A9748}" type="pres">
      <dgm:prSet presAssocID="{3B28F290-C258-440A-A0EF-3A4B45CC6C81}" presName="boxAndChildren" presStyleCnt="0"/>
      <dgm:spPr/>
    </dgm:pt>
    <dgm:pt modelId="{9845F3CA-0F80-4CE9-BE6A-7772034F8EC8}" type="pres">
      <dgm:prSet presAssocID="{3B28F290-C258-440A-A0EF-3A4B45CC6C81}" presName="parentTextBox" presStyleLbl="node1" presStyleIdx="0" presStyleCnt="2"/>
      <dgm:spPr/>
    </dgm:pt>
    <dgm:pt modelId="{2B406608-B425-4D6B-B6C7-9E86D5F300CF}" type="pres">
      <dgm:prSet presAssocID="{3B28F290-C258-440A-A0EF-3A4B45CC6C81}" presName="entireBox" presStyleLbl="node1" presStyleIdx="0" presStyleCnt="2"/>
      <dgm:spPr/>
    </dgm:pt>
    <dgm:pt modelId="{146EA6EB-76BC-4BAE-A8F8-0456E85969B2}" type="pres">
      <dgm:prSet presAssocID="{3B28F290-C258-440A-A0EF-3A4B45CC6C81}" presName="descendantBox" presStyleCnt="0"/>
      <dgm:spPr/>
    </dgm:pt>
    <dgm:pt modelId="{EE3C2D37-30F9-4C9B-9202-6C4D0C6080B2}" type="pres">
      <dgm:prSet presAssocID="{4E0A1D7A-8FA8-4257-882C-D0C9F3641B5A}" presName="childTextBox" presStyleLbl="fgAccFollowNode1" presStyleIdx="0" presStyleCnt="4">
        <dgm:presLayoutVars>
          <dgm:bulletEnabled val="1"/>
        </dgm:presLayoutVars>
      </dgm:prSet>
      <dgm:spPr/>
    </dgm:pt>
    <dgm:pt modelId="{BBC772D3-C4FA-474D-BBAE-677B3C2BA666}" type="pres">
      <dgm:prSet presAssocID="{58126F2B-0495-4E18-A1CF-9952F327640A}" presName="childTextBox" presStyleLbl="fgAccFollowNode1" presStyleIdx="1" presStyleCnt="4">
        <dgm:presLayoutVars>
          <dgm:bulletEnabled val="1"/>
        </dgm:presLayoutVars>
      </dgm:prSet>
      <dgm:spPr/>
    </dgm:pt>
    <dgm:pt modelId="{AD866243-0E03-4BE3-960E-A3F760018A1B}" type="pres">
      <dgm:prSet presAssocID="{83BD6337-1353-4B44-B5EC-65E518382BBA}" presName="childTextBox" presStyleLbl="fgAccFollowNode1" presStyleIdx="2" presStyleCnt="4">
        <dgm:presLayoutVars>
          <dgm:bulletEnabled val="1"/>
        </dgm:presLayoutVars>
      </dgm:prSet>
      <dgm:spPr/>
    </dgm:pt>
    <dgm:pt modelId="{B8E2FF89-6BF0-448B-A961-C63218240CE5}" type="pres">
      <dgm:prSet presAssocID="{67F217CF-2AB7-43ED-84EF-619DF2FC3C13}" presName="childTextBox" presStyleLbl="fgAccFollowNode1" presStyleIdx="3" presStyleCnt="4">
        <dgm:presLayoutVars>
          <dgm:bulletEnabled val="1"/>
        </dgm:presLayoutVars>
      </dgm:prSet>
      <dgm:spPr/>
    </dgm:pt>
    <dgm:pt modelId="{25232F8C-0451-48F2-B8E1-3C78B7024F19}" type="pres">
      <dgm:prSet presAssocID="{9660F355-744A-4EEF-A866-3C59E58F4F43}" presName="sp" presStyleCnt="0"/>
      <dgm:spPr/>
    </dgm:pt>
    <dgm:pt modelId="{6FE38A25-0DFB-4D18-85EE-8F8267F02A1F}" type="pres">
      <dgm:prSet presAssocID="{DBB76256-6306-4284-9B9D-885D2F8F411C}" presName="arrowAndChildren" presStyleCnt="0"/>
      <dgm:spPr/>
    </dgm:pt>
    <dgm:pt modelId="{E6D5FAD5-72D8-4AA3-A7E4-A87B3F62A923}" type="pres">
      <dgm:prSet presAssocID="{DBB76256-6306-4284-9B9D-885D2F8F411C}" presName="parentTextArrow" presStyleLbl="node1" presStyleIdx="1" presStyleCnt="2" custScaleY="24673" custLinFactNeighborX="1563" custLinFactNeighborY="365"/>
      <dgm:spPr/>
    </dgm:pt>
  </dgm:ptLst>
  <dgm:cxnLst>
    <dgm:cxn modelId="{99D2DE10-36B3-4F96-B30C-67A953A81572}" srcId="{3B28F290-C258-440A-A0EF-3A4B45CC6C81}" destId="{58126F2B-0495-4E18-A1CF-9952F327640A}" srcOrd="1" destOrd="0" parTransId="{413B7616-3D5B-4BD1-9EC0-F4DB178FD0E0}" sibTransId="{82B83D3F-106F-42D1-AC18-6949C3904B6A}"/>
    <dgm:cxn modelId="{3D805623-9F25-4757-A9F9-498C28840F7A}" srcId="{3B28F290-C258-440A-A0EF-3A4B45CC6C81}" destId="{67F217CF-2AB7-43ED-84EF-619DF2FC3C13}" srcOrd="3" destOrd="0" parTransId="{964BADB9-D7B2-4A13-A13A-23752357CC28}" sibTransId="{9F28C1F2-EE13-4391-93BC-41A4EF99C3AD}"/>
    <dgm:cxn modelId="{0EDC4439-0FBC-4664-94C9-537941688F82}" srcId="{3B28F290-C258-440A-A0EF-3A4B45CC6C81}" destId="{83BD6337-1353-4B44-B5EC-65E518382BBA}" srcOrd="2" destOrd="0" parTransId="{B6505F74-6D7E-40DA-A7A7-45C4E889E29E}" sibTransId="{AF1042ED-46F0-4EE8-8BE9-841FEC8F61B6}"/>
    <dgm:cxn modelId="{A3F4A83C-51FA-4A84-9658-99CFBEF3BC2D}" type="presOf" srcId="{3B28F290-C258-440A-A0EF-3A4B45CC6C81}" destId="{9845F3CA-0F80-4CE9-BE6A-7772034F8EC8}" srcOrd="0" destOrd="0" presId="urn:microsoft.com/office/officeart/2005/8/layout/process4"/>
    <dgm:cxn modelId="{2BF8B643-2838-4B7C-9AC2-99CE354C859C}" type="presOf" srcId="{DBB76256-6306-4284-9B9D-885D2F8F411C}" destId="{E6D5FAD5-72D8-4AA3-A7E4-A87B3F62A923}" srcOrd="0" destOrd="0" presId="urn:microsoft.com/office/officeart/2005/8/layout/process4"/>
    <dgm:cxn modelId="{4A8D9753-FBF3-4863-84A1-D48A45285707}" type="presOf" srcId="{67F217CF-2AB7-43ED-84EF-619DF2FC3C13}" destId="{B8E2FF89-6BF0-448B-A961-C63218240CE5}" srcOrd="0" destOrd="0" presId="urn:microsoft.com/office/officeart/2005/8/layout/process4"/>
    <dgm:cxn modelId="{47FE168D-53AD-47EE-AEF0-67096BBE0E4A}" type="presOf" srcId="{09E94F83-CC2E-48AC-A0A6-DF340208D886}" destId="{50F014F6-F63C-42E6-A299-D117C66B05F0}" srcOrd="0" destOrd="0" presId="urn:microsoft.com/office/officeart/2005/8/layout/process4"/>
    <dgm:cxn modelId="{483AE094-8576-4477-8C4D-DAB498E47294}" srcId="{09E94F83-CC2E-48AC-A0A6-DF340208D886}" destId="{DBB76256-6306-4284-9B9D-885D2F8F411C}" srcOrd="0" destOrd="0" parTransId="{B9780CC8-CEF6-4571-8426-10268B5E4567}" sibTransId="{9660F355-744A-4EEF-A866-3C59E58F4F43}"/>
    <dgm:cxn modelId="{933C2FA3-F6DE-4437-9248-F0111BCD9BB8}" type="presOf" srcId="{83BD6337-1353-4B44-B5EC-65E518382BBA}" destId="{AD866243-0E03-4BE3-960E-A3F760018A1B}" srcOrd="0" destOrd="0" presId="urn:microsoft.com/office/officeart/2005/8/layout/process4"/>
    <dgm:cxn modelId="{C35E8EAC-6731-425E-B901-B187CC4EFC0A}" type="presOf" srcId="{4E0A1D7A-8FA8-4257-882C-D0C9F3641B5A}" destId="{EE3C2D37-30F9-4C9B-9202-6C4D0C6080B2}" srcOrd="0" destOrd="0" presId="urn:microsoft.com/office/officeart/2005/8/layout/process4"/>
    <dgm:cxn modelId="{19F2D7C1-FBD1-4265-BA25-573C7652C315}" type="presOf" srcId="{58126F2B-0495-4E18-A1CF-9952F327640A}" destId="{BBC772D3-C4FA-474D-BBAE-677B3C2BA666}" srcOrd="0" destOrd="0" presId="urn:microsoft.com/office/officeart/2005/8/layout/process4"/>
    <dgm:cxn modelId="{707899CC-6DD7-4805-BD68-D38F5E847FCE}" type="presOf" srcId="{3B28F290-C258-440A-A0EF-3A4B45CC6C81}" destId="{2B406608-B425-4D6B-B6C7-9E86D5F300CF}" srcOrd="1" destOrd="0" presId="urn:microsoft.com/office/officeart/2005/8/layout/process4"/>
    <dgm:cxn modelId="{6BA004D8-63C3-41CB-A926-234E46CBEFA5}" srcId="{09E94F83-CC2E-48AC-A0A6-DF340208D886}" destId="{3B28F290-C258-440A-A0EF-3A4B45CC6C81}" srcOrd="1" destOrd="0" parTransId="{7854A196-8C59-47F4-ABAB-6603AD496541}" sibTransId="{4638F86C-62A3-40A8-A769-A6F01C58262D}"/>
    <dgm:cxn modelId="{CFA052F3-4EFE-40A6-94AB-29918D0FDEFD}" srcId="{3B28F290-C258-440A-A0EF-3A4B45CC6C81}" destId="{4E0A1D7A-8FA8-4257-882C-D0C9F3641B5A}" srcOrd="0" destOrd="0" parTransId="{2A937E91-AEA9-4B36-B73D-9CC0551185A5}" sibTransId="{3CA6E749-D788-4627-BF43-8FBEA39D247C}"/>
    <dgm:cxn modelId="{9B44BB08-F80E-4E2F-B1F5-A170169ABD6D}" type="presParOf" srcId="{50F014F6-F63C-42E6-A299-D117C66B05F0}" destId="{05665F6A-1A38-4AB3-83FE-AF32E49A9748}" srcOrd="0" destOrd="0" presId="urn:microsoft.com/office/officeart/2005/8/layout/process4"/>
    <dgm:cxn modelId="{2CB4D06B-99D9-43B1-9140-E07891D9C93F}" type="presParOf" srcId="{05665F6A-1A38-4AB3-83FE-AF32E49A9748}" destId="{9845F3CA-0F80-4CE9-BE6A-7772034F8EC8}" srcOrd="0" destOrd="0" presId="urn:microsoft.com/office/officeart/2005/8/layout/process4"/>
    <dgm:cxn modelId="{2916FA8F-6542-45F5-9D39-A7CDF308CC31}" type="presParOf" srcId="{05665F6A-1A38-4AB3-83FE-AF32E49A9748}" destId="{2B406608-B425-4D6B-B6C7-9E86D5F300CF}" srcOrd="1" destOrd="0" presId="urn:microsoft.com/office/officeart/2005/8/layout/process4"/>
    <dgm:cxn modelId="{79516DAC-DD7D-4C8A-B35F-6E3848C3440E}" type="presParOf" srcId="{05665F6A-1A38-4AB3-83FE-AF32E49A9748}" destId="{146EA6EB-76BC-4BAE-A8F8-0456E85969B2}" srcOrd="2" destOrd="0" presId="urn:microsoft.com/office/officeart/2005/8/layout/process4"/>
    <dgm:cxn modelId="{55E19240-71BF-4F1F-BAC8-25A062BBCB38}" type="presParOf" srcId="{146EA6EB-76BC-4BAE-A8F8-0456E85969B2}" destId="{EE3C2D37-30F9-4C9B-9202-6C4D0C6080B2}" srcOrd="0" destOrd="0" presId="urn:microsoft.com/office/officeart/2005/8/layout/process4"/>
    <dgm:cxn modelId="{FF4A1D05-175F-4695-BE07-D547F6911AD4}" type="presParOf" srcId="{146EA6EB-76BC-4BAE-A8F8-0456E85969B2}" destId="{BBC772D3-C4FA-474D-BBAE-677B3C2BA666}" srcOrd="1" destOrd="0" presId="urn:microsoft.com/office/officeart/2005/8/layout/process4"/>
    <dgm:cxn modelId="{1FCBF867-5121-44BD-BD5C-F57A62E53BEF}" type="presParOf" srcId="{146EA6EB-76BC-4BAE-A8F8-0456E85969B2}" destId="{AD866243-0E03-4BE3-960E-A3F760018A1B}" srcOrd="2" destOrd="0" presId="urn:microsoft.com/office/officeart/2005/8/layout/process4"/>
    <dgm:cxn modelId="{800045D3-36AD-456B-B447-B7AADE21A092}" type="presParOf" srcId="{146EA6EB-76BC-4BAE-A8F8-0456E85969B2}" destId="{B8E2FF89-6BF0-448B-A961-C63218240CE5}" srcOrd="3" destOrd="0" presId="urn:microsoft.com/office/officeart/2005/8/layout/process4"/>
    <dgm:cxn modelId="{AE506D1F-7FE8-4681-98CB-5EBECE9EED91}" type="presParOf" srcId="{50F014F6-F63C-42E6-A299-D117C66B05F0}" destId="{25232F8C-0451-48F2-B8E1-3C78B7024F19}" srcOrd="1" destOrd="0" presId="urn:microsoft.com/office/officeart/2005/8/layout/process4"/>
    <dgm:cxn modelId="{CDB00F6C-7FFB-4067-84C3-A953F82E1727}" type="presParOf" srcId="{50F014F6-F63C-42E6-A299-D117C66B05F0}" destId="{6FE38A25-0DFB-4D18-85EE-8F8267F02A1F}" srcOrd="2" destOrd="0" presId="urn:microsoft.com/office/officeart/2005/8/layout/process4"/>
    <dgm:cxn modelId="{A313A7E3-A4B9-4903-882C-B31B0C1334A7}" type="presParOf" srcId="{6FE38A25-0DFB-4D18-85EE-8F8267F02A1F}" destId="{E6D5FAD5-72D8-4AA3-A7E4-A87B3F62A92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0998C-DB79-41F5-8543-4E7980A53951}">
      <dsp:nvSpPr>
        <dsp:cNvPr id="0" name=""/>
        <dsp:cNvSpPr/>
      </dsp:nvSpPr>
      <dsp:spPr>
        <a:xfrm>
          <a:off x="3910" y="210469"/>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7204E1-A42D-4C17-BE2C-2E675FE0B01C}">
      <dsp:nvSpPr>
        <dsp:cNvPr id="0" name=""/>
        <dsp:cNvSpPr/>
      </dsp:nvSpPr>
      <dsp:spPr>
        <a:xfrm>
          <a:off x="3910" y="1372451"/>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kern="1200"/>
            <a:t>The task</a:t>
          </a:r>
        </a:p>
      </dsp:txBody>
      <dsp:txXfrm>
        <a:off x="3910" y="1372451"/>
        <a:ext cx="2868750" cy="430312"/>
      </dsp:txXfrm>
    </dsp:sp>
    <dsp:sp modelId="{71F7A379-C654-4131-BE95-241CE9AA2F24}">
      <dsp:nvSpPr>
        <dsp:cNvPr id="0" name=""/>
        <dsp:cNvSpPr/>
      </dsp:nvSpPr>
      <dsp:spPr>
        <a:xfrm>
          <a:off x="3910" y="1876214"/>
          <a:ext cx="2868750" cy="200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This task will provide students opportunity to investigate various features of angles in quadrilaterals and other shapes. </a:t>
          </a:r>
        </a:p>
      </dsp:txBody>
      <dsp:txXfrm>
        <a:off x="3910" y="1876214"/>
        <a:ext cx="2868750" cy="2006797"/>
      </dsp:txXfrm>
    </dsp:sp>
    <dsp:sp modelId="{579D407F-47AB-40ED-8F46-7925CD007D42}">
      <dsp:nvSpPr>
        <dsp:cNvPr id="0" name=""/>
        <dsp:cNvSpPr/>
      </dsp:nvSpPr>
      <dsp:spPr>
        <a:xfrm>
          <a:off x="3374691" y="210469"/>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C34166-E0AB-446B-AFED-7CA28E90D251}">
      <dsp:nvSpPr>
        <dsp:cNvPr id="0" name=""/>
        <dsp:cNvSpPr/>
      </dsp:nvSpPr>
      <dsp:spPr>
        <a:xfrm>
          <a:off x="3374691" y="1372451"/>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kern="1200"/>
            <a:t>Students will</a:t>
          </a:r>
        </a:p>
      </dsp:txBody>
      <dsp:txXfrm>
        <a:off x="3374691" y="1372451"/>
        <a:ext cx="2868750" cy="430312"/>
      </dsp:txXfrm>
    </dsp:sp>
    <dsp:sp modelId="{66FB40AE-D301-4F9C-A6B7-CCFECE0C0DB9}">
      <dsp:nvSpPr>
        <dsp:cNvPr id="0" name=""/>
        <dsp:cNvSpPr/>
      </dsp:nvSpPr>
      <dsp:spPr>
        <a:xfrm>
          <a:off x="3374691" y="1876214"/>
          <a:ext cx="2868750" cy="200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Students will follow paper folding instructions, pose questions about what they notice in the folds and then work collaboratively to identify angle pattern and relationships in polygons. </a:t>
          </a:r>
        </a:p>
      </dsp:txBody>
      <dsp:txXfrm>
        <a:off x="3374691" y="1876214"/>
        <a:ext cx="2868750" cy="2006797"/>
      </dsp:txXfrm>
    </dsp:sp>
    <dsp:sp modelId="{77CF06A8-5667-4F36-9029-1E6C39977EC7}">
      <dsp:nvSpPr>
        <dsp:cNvPr id="0" name=""/>
        <dsp:cNvSpPr/>
      </dsp:nvSpPr>
      <dsp:spPr>
        <a:xfrm>
          <a:off x="6745472" y="210469"/>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D83C2D-329A-4D17-A128-B80F9C02DB9D}">
      <dsp:nvSpPr>
        <dsp:cNvPr id="0" name=""/>
        <dsp:cNvSpPr/>
      </dsp:nvSpPr>
      <dsp:spPr>
        <a:xfrm>
          <a:off x="6745472" y="1372451"/>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89050">
            <a:lnSpc>
              <a:spcPct val="100000"/>
            </a:lnSpc>
            <a:spcBef>
              <a:spcPct val="0"/>
            </a:spcBef>
            <a:spcAft>
              <a:spcPct val="35000"/>
            </a:spcAft>
            <a:buNone/>
            <a:defRPr b="1"/>
          </a:pPr>
          <a:r>
            <a:rPr lang="en-US" sz="2900" kern="1200"/>
            <a:t>Key skills</a:t>
          </a:r>
        </a:p>
      </dsp:txBody>
      <dsp:txXfrm>
        <a:off x="6745472" y="1372451"/>
        <a:ext cx="2868750" cy="430312"/>
      </dsp:txXfrm>
    </dsp:sp>
    <dsp:sp modelId="{700EC776-A7AC-4512-A0D1-A9A295B4689C}">
      <dsp:nvSpPr>
        <dsp:cNvPr id="0" name=""/>
        <dsp:cNvSpPr/>
      </dsp:nvSpPr>
      <dsp:spPr>
        <a:xfrm>
          <a:off x="6745472" y="1876214"/>
          <a:ext cx="2868750" cy="200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Students will develop skills in problem posing and solving as well as develop strong conceptual knowledge about the qualities and features of polygons and their internal and external angle relationships. </a:t>
          </a:r>
        </a:p>
      </dsp:txBody>
      <dsp:txXfrm>
        <a:off x="6745472" y="1876214"/>
        <a:ext cx="2868750" cy="2006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2EDA1-184E-42BA-A8C1-D28A89EE02FF}">
      <dsp:nvSpPr>
        <dsp:cNvPr id="0" name=""/>
        <dsp:cNvSpPr/>
      </dsp:nvSpPr>
      <dsp:spPr>
        <a:xfrm>
          <a:off x="7891" y="0"/>
          <a:ext cx="742723" cy="712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DBAE27-9907-489D-9A4D-0DDE385ED8F2}">
      <dsp:nvSpPr>
        <dsp:cNvPr id="0" name=""/>
        <dsp:cNvSpPr/>
      </dsp:nvSpPr>
      <dsp:spPr>
        <a:xfrm>
          <a:off x="7891" y="881404"/>
          <a:ext cx="2122066" cy="30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AU" sz="1800" kern="1200"/>
            <a:t>The problem:</a:t>
          </a:r>
          <a:endParaRPr lang="en-US" sz="1800" kern="1200"/>
        </a:p>
      </dsp:txBody>
      <dsp:txXfrm>
        <a:off x="7891" y="881404"/>
        <a:ext cx="2122066" cy="305373"/>
      </dsp:txXfrm>
    </dsp:sp>
    <dsp:sp modelId="{1F2F858D-812A-4136-8EA3-58F47753257E}">
      <dsp:nvSpPr>
        <dsp:cNvPr id="0" name=""/>
        <dsp:cNvSpPr/>
      </dsp:nvSpPr>
      <dsp:spPr>
        <a:xfrm>
          <a:off x="7891" y="1265320"/>
          <a:ext cx="2122066" cy="2828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AU" sz="1300" kern="1200"/>
            <a:t>You will follow some origami (paper folding) instructions to develop a collection of shapes.</a:t>
          </a:r>
          <a:endParaRPr lang="en-US" sz="1300" kern="1200"/>
        </a:p>
        <a:p>
          <a:pPr marL="0" lvl="0" indent="0" algn="l" defTabSz="577850">
            <a:lnSpc>
              <a:spcPct val="90000"/>
            </a:lnSpc>
            <a:spcBef>
              <a:spcPct val="0"/>
            </a:spcBef>
            <a:spcAft>
              <a:spcPct val="35000"/>
            </a:spcAft>
            <a:buNone/>
          </a:pPr>
          <a:r>
            <a:rPr lang="en-AU" sz="1300" kern="1200"/>
            <a:t>You will then identify all of the information about angles and shapes that you can from your paper and challenge your classmates to answer questions that you have designed.</a:t>
          </a:r>
          <a:endParaRPr lang="en-US" sz="1300" kern="1200"/>
        </a:p>
        <a:p>
          <a:pPr marL="0" lvl="0" indent="0" algn="l" defTabSz="577850">
            <a:lnSpc>
              <a:spcPct val="90000"/>
            </a:lnSpc>
            <a:spcBef>
              <a:spcPct val="0"/>
            </a:spcBef>
            <a:spcAft>
              <a:spcPct val="35000"/>
            </a:spcAft>
            <a:buNone/>
          </a:pPr>
          <a:r>
            <a:rPr lang="en-AU" sz="1300" kern="1200"/>
            <a:t>You will then answer some challenge questions yourself to identify what you know about shapes, angles and how they are all related. </a:t>
          </a:r>
          <a:endParaRPr lang="en-US" sz="1300" kern="1200"/>
        </a:p>
      </dsp:txBody>
      <dsp:txXfrm>
        <a:off x="7891" y="1265320"/>
        <a:ext cx="2122066" cy="2828161"/>
      </dsp:txXfrm>
    </dsp:sp>
    <dsp:sp modelId="{9EACD02F-0954-4313-A765-6DDBFC9D4A25}">
      <dsp:nvSpPr>
        <dsp:cNvPr id="0" name=""/>
        <dsp:cNvSpPr/>
      </dsp:nvSpPr>
      <dsp:spPr>
        <a:xfrm>
          <a:off x="2501319" y="0"/>
          <a:ext cx="742723" cy="712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2C9EF3-AF16-4791-993A-B9A3DD0CCBBC}">
      <dsp:nvSpPr>
        <dsp:cNvPr id="0" name=""/>
        <dsp:cNvSpPr/>
      </dsp:nvSpPr>
      <dsp:spPr>
        <a:xfrm>
          <a:off x="2501319" y="881404"/>
          <a:ext cx="2122066" cy="30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AU" sz="1800" kern="1200"/>
            <a:t>Learning intentions </a:t>
          </a:r>
          <a:endParaRPr lang="en-US" sz="1800" kern="1200"/>
        </a:p>
      </dsp:txBody>
      <dsp:txXfrm>
        <a:off x="2501319" y="881404"/>
        <a:ext cx="2122066" cy="305373"/>
      </dsp:txXfrm>
    </dsp:sp>
    <dsp:sp modelId="{20539C66-8B79-4C35-A332-8ACA463213F1}">
      <dsp:nvSpPr>
        <dsp:cNvPr id="0" name=""/>
        <dsp:cNvSpPr/>
      </dsp:nvSpPr>
      <dsp:spPr>
        <a:xfrm>
          <a:off x="2501319" y="1265320"/>
          <a:ext cx="2122066" cy="2828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AU" sz="1300" kern="1200"/>
            <a:t>You will use mathematics terms for shapes and angles</a:t>
          </a:r>
          <a:endParaRPr lang="en-US" sz="1300" kern="1200"/>
        </a:p>
        <a:p>
          <a:pPr marL="0" lvl="0" indent="0" algn="l" defTabSz="577850">
            <a:lnSpc>
              <a:spcPct val="90000"/>
            </a:lnSpc>
            <a:spcBef>
              <a:spcPct val="0"/>
            </a:spcBef>
            <a:spcAft>
              <a:spcPct val="35000"/>
            </a:spcAft>
            <a:buNone/>
          </a:pPr>
          <a:r>
            <a:rPr lang="en-AU" sz="1300" kern="1200"/>
            <a:t>You will identify shapes and angle values </a:t>
          </a:r>
          <a:endParaRPr lang="en-US" sz="1300" kern="1200"/>
        </a:p>
        <a:p>
          <a:pPr marL="0" lvl="0" indent="0" algn="l" defTabSz="577850">
            <a:lnSpc>
              <a:spcPct val="90000"/>
            </a:lnSpc>
            <a:spcBef>
              <a:spcPct val="0"/>
            </a:spcBef>
            <a:spcAft>
              <a:spcPct val="35000"/>
            </a:spcAft>
            <a:buNone/>
          </a:pPr>
          <a:r>
            <a:rPr lang="en-AU" sz="1300" kern="1200"/>
            <a:t>You might also identify the properties of some shapes with respect to their angles</a:t>
          </a:r>
          <a:endParaRPr lang="en-US" sz="1300" kern="1200"/>
        </a:p>
        <a:p>
          <a:pPr marL="0" lvl="0" indent="0" algn="l" defTabSz="577850">
            <a:lnSpc>
              <a:spcPct val="90000"/>
            </a:lnSpc>
            <a:spcBef>
              <a:spcPct val="0"/>
            </a:spcBef>
            <a:spcAft>
              <a:spcPct val="35000"/>
            </a:spcAft>
            <a:buNone/>
          </a:pPr>
          <a:r>
            <a:rPr lang="en-AU" sz="1300" kern="1200"/>
            <a:t>You will use your problem solving and collaboration skills to extend your knowledge by sharing your ideas with your classmates</a:t>
          </a:r>
          <a:endParaRPr lang="en-US" sz="1300" kern="1200"/>
        </a:p>
      </dsp:txBody>
      <dsp:txXfrm>
        <a:off x="2501319" y="1265320"/>
        <a:ext cx="2122066" cy="2828161"/>
      </dsp:txXfrm>
    </dsp:sp>
    <dsp:sp modelId="{C9129AD1-C74A-4FAA-95AB-D1CB759A13A3}">
      <dsp:nvSpPr>
        <dsp:cNvPr id="0" name=""/>
        <dsp:cNvSpPr/>
      </dsp:nvSpPr>
      <dsp:spPr>
        <a:xfrm>
          <a:off x="4994747" y="0"/>
          <a:ext cx="742723" cy="712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446E865-EA28-4551-B41A-A2FA500125AA}">
      <dsp:nvSpPr>
        <dsp:cNvPr id="0" name=""/>
        <dsp:cNvSpPr/>
      </dsp:nvSpPr>
      <dsp:spPr>
        <a:xfrm>
          <a:off x="4994747" y="881404"/>
          <a:ext cx="2122066" cy="30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AU" sz="1800" kern="1200"/>
            <a:t>Success criteria</a:t>
          </a:r>
          <a:endParaRPr lang="en-US" sz="1800" kern="1200"/>
        </a:p>
      </dsp:txBody>
      <dsp:txXfrm>
        <a:off x="4994747" y="881404"/>
        <a:ext cx="2122066" cy="305373"/>
      </dsp:txXfrm>
    </dsp:sp>
    <dsp:sp modelId="{E9A64B24-C975-49D3-9989-D95DE7BAFD3A}">
      <dsp:nvSpPr>
        <dsp:cNvPr id="0" name=""/>
        <dsp:cNvSpPr/>
      </dsp:nvSpPr>
      <dsp:spPr>
        <a:xfrm>
          <a:off x="4994747" y="1265320"/>
          <a:ext cx="2122066" cy="2828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AU" sz="1300" kern="1200"/>
            <a:t>You will produce a final response to the paper folding task and submit this to your teacher</a:t>
          </a:r>
          <a:endParaRPr lang="en-US" sz="1300" kern="1200"/>
        </a:p>
        <a:p>
          <a:pPr marL="0" lvl="0" indent="0" algn="l" defTabSz="577850">
            <a:lnSpc>
              <a:spcPct val="90000"/>
            </a:lnSpc>
            <a:spcBef>
              <a:spcPct val="0"/>
            </a:spcBef>
            <a:spcAft>
              <a:spcPct val="35000"/>
            </a:spcAft>
            <a:buNone/>
          </a:pPr>
          <a:r>
            <a:rPr lang="en-AU" sz="1300" kern="1200"/>
            <a:t>You will have engaged with your classmates, asking them questions and analysing their responses and answering the questions that they ask of you. </a:t>
          </a:r>
          <a:endParaRPr lang="en-US" sz="1300" kern="1200"/>
        </a:p>
      </dsp:txBody>
      <dsp:txXfrm>
        <a:off x="4994747" y="1265320"/>
        <a:ext cx="2122066" cy="2828161"/>
      </dsp:txXfrm>
    </dsp:sp>
    <dsp:sp modelId="{FD8C106F-3182-4FB0-93A9-EA235053AE57}">
      <dsp:nvSpPr>
        <dsp:cNvPr id="0" name=""/>
        <dsp:cNvSpPr/>
      </dsp:nvSpPr>
      <dsp:spPr>
        <a:xfrm>
          <a:off x="7488175" y="0"/>
          <a:ext cx="742723" cy="7125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035914-8660-489E-9387-DE7F6A896B35}">
      <dsp:nvSpPr>
        <dsp:cNvPr id="0" name=""/>
        <dsp:cNvSpPr/>
      </dsp:nvSpPr>
      <dsp:spPr>
        <a:xfrm>
          <a:off x="7488175" y="881404"/>
          <a:ext cx="2122066" cy="305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AU" sz="1800" kern="1200"/>
            <a:t>Equipment needed</a:t>
          </a:r>
          <a:endParaRPr lang="en-US" sz="1800" kern="1200"/>
        </a:p>
      </dsp:txBody>
      <dsp:txXfrm>
        <a:off x="7488175" y="881404"/>
        <a:ext cx="2122066" cy="305373"/>
      </dsp:txXfrm>
    </dsp:sp>
    <dsp:sp modelId="{5DEBC09E-D604-44F1-9474-3A6DAAFD0A6E}">
      <dsp:nvSpPr>
        <dsp:cNvPr id="0" name=""/>
        <dsp:cNvSpPr/>
      </dsp:nvSpPr>
      <dsp:spPr>
        <a:xfrm>
          <a:off x="7488175" y="1265320"/>
          <a:ext cx="2122066" cy="2828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AU" sz="1300" kern="1200" dirty="0"/>
            <a:t>You will need a square piece of paper or thin card it can be any size but too small will be very difficult and too big may be hard to work with. (first challenge - how can you make sure that your piece of paper is truly square?) </a:t>
          </a:r>
        </a:p>
        <a:p>
          <a:pPr marL="0" lvl="0" indent="0" algn="l" defTabSz="577850">
            <a:lnSpc>
              <a:spcPct val="90000"/>
            </a:lnSpc>
            <a:spcBef>
              <a:spcPct val="0"/>
            </a:spcBef>
            <a:spcAft>
              <a:spcPct val="35000"/>
            </a:spcAft>
            <a:buFont typeface="Arial" panose="020B0604020202020204" pitchFamily="34" charset="0"/>
            <a:buNone/>
          </a:pPr>
          <a:r>
            <a:rPr lang="en-AU" sz="1300" kern="1200" dirty="0"/>
            <a:t>You will also need something you can use to take photographs and your computer / laptop / tablet/ phone to communicate with your teacher and classmates. </a:t>
          </a:r>
        </a:p>
      </dsp:txBody>
      <dsp:txXfrm>
        <a:off x="7488175" y="1265320"/>
        <a:ext cx="2122066" cy="2828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06608-B425-4D6B-B6C7-9E86D5F300CF}">
      <dsp:nvSpPr>
        <dsp:cNvPr id="0" name=""/>
        <dsp:cNvSpPr/>
      </dsp:nvSpPr>
      <dsp:spPr>
        <a:xfrm>
          <a:off x="0" y="1094033"/>
          <a:ext cx="6657944" cy="2998155"/>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t>Your task now is to identify the TYPE of each angle and its MAGNITUDE</a:t>
          </a:r>
          <a:endParaRPr lang="en-US" sz="1800" kern="1200"/>
        </a:p>
      </dsp:txBody>
      <dsp:txXfrm>
        <a:off x="0" y="1094033"/>
        <a:ext cx="6657944" cy="1619004"/>
      </dsp:txXfrm>
    </dsp:sp>
    <dsp:sp modelId="{EE3C2D37-30F9-4C9B-9202-6C4D0C6080B2}">
      <dsp:nvSpPr>
        <dsp:cNvPr id="0" name=""/>
        <dsp:cNvSpPr/>
      </dsp:nvSpPr>
      <dsp:spPr>
        <a:xfrm>
          <a:off x="0" y="2653074"/>
          <a:ext cx="1664485" cy="1379151"/>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AU" sz="1600" kern="1200" dirty="0"/>
            <a:t>To complete this task, you first need to understand what is meant by:</a:t>
          </a:r>
          <a:endParaRPr lang="en-US" sz="1600" kern="1200" dirty="0"/>
        </a:p>
      </dsp:txBody>
      <dsp:txXfrm>
        <a:off x="0" y="2653074"/>
        <a:ext cx="1664485" cy="1379151"/>
      </dsp:txXfrm>
    </dsp:sp>
    <dsp:sp modelId="{BBC772D3-C4FA-474D-BBAE-677B3C2BA666}">
      <dsp:nvSpPr>
        <dsp:cNvPr id="0" name=""/>
        <dsp:cNvSpPr/>
      </dsp:nvSpPr>
      <dsp:spPr>
        <a:xfrm>
          <a:off x="1664486" y="2653074"/>
          <a:ext cx="1664485" cy="1379151"/>
        </a:xfrm>
        <a:prstGeom prst="rect">
          <a:avLst/>
        </a:prstGeom>
        <a:solidFill>
          <a:schemeClr val="accent2">
            <a:tint val="40000"/>
            <a:alpha val="90000"/>
            <a:hueOff val="-1247123"/>
            <a:satOff val="2509"/>
            <a:lumOff val="382"/>
            <a:alphaOff val="0"/>
          </a:schemeClr>
        </a:solidFill>
        <a:ln w="19050" cap="rnd" cmpd="sng" algn="ctr">
          <a:solidFill>
            <a:schemeClr val="accent2">
              <a:tint val="40000"/>
              <a:alpha val="90000"/>
              <a:hueOff val="-1247123"/>
              <a:satOff val="2509"/>
              <a:lumOff val="3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AU" sz="1600" kern="1200"/>
            <a:t>ANGLE</a:t>
          </a:r>
          <a:endParaRPr lang="en-US" sz="1600" kern="1200"/>
        </a:p>
      </dsp:txBody>
      <dsp:txXfrm>
        <a:off x="1664486" y="2653074"/>
        <a:ext cx="1664485" cy="1379151"/>
      </dsp:txXfrm>
    </dsp:sp>
    <dsp:sp modelId="{AD866243-0E03-4BE3-960E-A3F760018A1B}">
      <dsp:nvSpPr>
        <dsp:cNvPr id="0" name=""/>
        <dsp:cNvSpPr/>
      </dsp:nvSpPr>
      <dsp:spPr>
        <a:xfrm>
          <a:off x="3328972" y="2653074"/>
          <a:ext cx="1664485" cy="1379151"/>
        </a:xfrm>
        <a:prstGeom prst="rect">
          <a:avLst/>
        </a:prstGeom>
        <a:solidFill>
          <a:schemeClr val="accent2">
            <a:tint val="40000"/>
            <a:alpha val="90000"/>
            <a:hueOff val="-2494246"/>
            <a:satOff val="5017"/>
            <a:lumOff val="765"/>
            <a:alphaOff val="0"/>
          </a:schemeClr>
        </a:solidFill>
        <a:ln w="19050" cap="rnd" cmpd="sng" algn="ctr">
          <a:solidFill>
            <a:schemeClr val="accent2">
              <a:tint val="40000"/>
              <a:alpha val="90000"/>
              <a:hueOff val="-2494246"/>
              <a:satOff val="5017"/>
              <a:lumOff val="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AU" sz="1600" kern="1200"/>
            <a:t>Angle TYPE</a:t>
          </a:r>
          <a:endParaRPr lang="en-US" sz="1600" kern="1200"/>
        </a:p>
      </dsp:txBody>
      <dsp:txXfrm>
        <a:off x="3328972" y="2653074"/>
        <a:ext cx="1664485" cy="1379151"/>
      </dsp:txXfrm>
    </dsp:sp>
    <dsp:sp modelId="{B8E2FF89-6BF0-448B-A961-C63218240CE5}">
      <dsp:nvSpPr>
        <dsp:cNvPr id="0" name=""/>
        <dsp:cNvSpPr/>
      </dsp:nvSpPr>
      <dsp:spPr>
        <a:xfrm>
          <a:off x="4993457" y="2653074"/>
          <a:ext cx="1664485" cy="1379151"/>
        </a:xfrm>
        <a:prstGeom prst="rect">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AU" sz="1600" kern="1200"/>
            <a:t>Angle MAGNITUDE</a:t>
          </a:r>
          <a:endParaRPr lang="en-US" sz="1600" kern="1200"/>
        </a:p>
      </dsp:txBody>
      <dsp:txXfrm>
        <a:off x="4993457" y="2653074"/>
        <a:ext cx="1664485" cy="1379151"/>
      </dsp:txXfrm>
    </dsp:sp>
    <dsp:sp modelId="{E6D5FAD5-72D8-4AA3-A7E4-A87B3F62A923}">
      <dsp:nvSpPr>
        <dsp:cNvPr id="0" name=""/>
        <dsp:cNvSpPr/>
      </dsp:nvSpPr>
      <dsp:spPr>
        <a:xfrm rot="10800000">
          <a:off x="0" y="18123"/>
          <a:ext cx="6657944" cy="1137712"/>
        </a:xfrm>
        <a:prstGeom prst="upArrowCallou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t>On your piece of paper, you should be able to recognise ANGLES of various sizes. </a:t>
          </a:r>
          <a:endParaRPr lang="en-US" sz="1800" kern="1200" dirty="0"/>
        </a:p>
      </dsp:txBody>
      <dsp:txXfrm rot="10800000">
        <a:off x="0" y="18123"/>
        <a:ext cx="6657944" cy="73925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950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097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21624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3244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723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2289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98471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009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41821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927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38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611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673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358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47090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5/4/2020</a:t>
            </a:fld>
            <a:endParaRPr lang="en-US" dirty="0"/>
          </a:p>
        </p:txBody>
      </p:sp>
    </p:spTree>
    <p:extLst>
      <p:ext uri="{BB962C8B-B14F-4D97-AF65-F5344CB8AC3E}">
        <p14:creationId xmlns:p14="http://schemas.microsoft.com/office/powerpoint/2010/main" val="36604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12852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athigon.org/origami" TargetMode="External"/><Relationship Id="rId2" Type="http://schemas.openxmlformats.org/officeDocument/2006/relationships/hyperlink" Target="https://fuse.education.vic.gov.au/MC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athigon.org/course/euclidean-geometry/origami"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fuse.education.vic.gov.au/MCC/CurriculumItem?code=VCMMG291" TargetMode="External"/><Relationship Id="rId3" Type="http://schemas.openxmlformats.org/officeDocument/2006/relationships/hyperlink" Target="https://fuse.education.vic.gov.au/MCC/CurriculumItem?code=VCMMG231" TargetMode="External"/><Relationship Id="rId7" Type="http://schemas.openxmlformats.org/officeDocument/2006/relationships/hyperlink" Target="https://fuse.education.vic.gov.au/MCC/CurriculumItem?code=VCMMG265" TargetMode="External"/><Relationship Id="rId2" Type="http://schemas.openxmlformats.org/officeDocument/2006/relationships/hyperlink" Target="https://victoriancurriculum.vcaa.vic.edu.au/Curriculum/ContentDescription/VCMMG231" TargetMode="External"/><Relationship Id="rId1" Type="http://schemas.openxmlformats.org/officeDocument/2006/relationships/slideLayout" Target="../slideLayouts/slideLayout8.xml"/><Relationship Id="rId6" Type="http://schemas.openxmlformats.org/officeDocument/2006/relationships/hyperlink" Target="https://fuse.education.vic.gov.au/MCC/CurriculumItem?code=VCMMG264" TargetMode="External"/><Relationship Id="rId5" Type="http://schemas.openxmlformats.org/officeDocument/2006/relationships/hyperlink" Target="https://fuse.education.vic.gov.au/MCC/CurriculumItem?code=VCMMG263" TargetMode="External"/><Relationship Id="rId4" Type="http://schemas.openxmlformats.org/officeDocument/2006/relationships/hyperlink" Target="https://fuse.education.vic.gov.au/MCC/CurriculumItem?code=VCMMG26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in&#10;&#10;Description automatically generated">
            <a:extLst>
              <a:ext uri="{FF2B5EF4-FFF2-40B4-BE49-F238E27FC236}">
                <a16:creationId xmlns:a16="http://schemas.microsoft.com/office/drawing/2014/main" id="{32493D83-4B04-48F4-AB20-3FCCB352A20A}"/>
              </a:ext>
            </a:extLst>
          </p:cNvPr>
          <p:cNvPicPr>
            <a:picLocks noChangeAspect="1"/>
          </p:cNvPicPr>
          <p:nvPr/>
        </p:nvPicPr>
        <p:blipFill rotWithShape="1">
          <a:blip r:embed="rId2"/>
          <a:srcRect l="27617" t="8104" r="1525"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5BDB6A5-249E-434B-861B-CAD3018D2DED}"/>
              </a:ext>
            </a:extLst>
          </p:cNvPr>
          <p:cNvSpPr>
            <a:spLocks noGrp="1"/>
          </p:cNvSpPr>
          <p:nvPr>
            <p:ph type="ctrTitle"/>
          </p:nvPr>
        </p:nvSpPr>
        <p:spPr>
          <a:xfrm>
            <a:off x="668867" y="1678666"/>
            <a:ext cx="4088190" cy="2369093"/>
          </a:xfrm>
        </p:spPr>
        <p:txBody>
          <a:bodyPr>
            <a:normAutofit/>
          </a:bodyPr>
          <a:lstStyle/>
          <a:p>
            <a:r>
              <a:rPr lang="en-AU" sz="4800"/>
              <a:t>Angle Origami</a:t>
            </a:r>
          </a:p>
        </p:txBody>
      </p:sp>
      <p:sp>
        <p:nvSpPr>
          <p:cNvPr id="3" name="Subtitle 2">
            <a:extLst>
              <a:ext uri="{FF2B5EF4-FFF2-40B4-BE49-F238E27FC236}">
                <a16:creationId xmlns:a16="http://schemas.microsoft.com/office/drawing/2014/main" id="{E1FAE30F-EA98-4686-9417-8923AC8D27E9}"/>
              </a:ext>
            </a:extLst>
          </p:cNvPr>
          <p:cNvSpPr>
            <a:spLocks noGrp="1"/>
          </p:cNvSpPr>
          <p:nvPr>
            <p:ph type="subTitle" idx="1"/>
          </p:nvPr>
        </p:nvSpPr>
        <p:spPr>
          <a:xfrm>
            <a:off x="677335" y="4050831"/>
            <a:ext cx="4079721" cy="1096901"/>
          </a:xfrm>
        </p:spPr>
        <p:txBody>
          <a:bodyPr>
            <a:normAutofit/>
          </a:bodyPr>
          <a:lstStyle/>
          <a:p>
            <a:r>
              <a:rPr lang="en-AU" sz="1600"/>
              <a:t>Geometry problem solving and collaboration for remote learning</a:t>
            </a:r>
          </a:p>
        </p:txBody>
      </p:sp>
      <p:cxnSp>
        <p:nvCxnSpPr>
          <p:cNvPr id="11" name="Straight Connector 1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480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5C46-5396-4843-8959-44AE80B29C65}"/>
              </a:ext>
            </a:extLst>
          </p:cNvPr>
          <p:cNvSpPr>
            <a:spLocks noGrp="1"/>
          </p:cNvSpPr>
          <p:nvPr>
            <p:ph type="title"/>
          </p:nvPr>
        </p:nvSpPr>
        <p:spPr/>
        <p:txBody>
          <a:bodyPr/>
          <a:lstStyle/>
          <a:p>
            <a:r>
              <a:rPr lang="en-AU" dirty="0"/>
              <a:t>Feedback template suggestion – feedback on the questions asked</a:t>
            </a:r>
          </a:p>
        </p:txBody>
      </p:sp>
      <p:sp>
        <p:nvSpPr>
          <p:cNvPr id="3" name="Content Placeholder 2">
            <a:extLst>
              <a:ext uri="{FF2B5EF4-FFF2-40B4-BE49-F238E27FC236}">
                <a16:creationId xmlns:a16="http://schemas.microsoft.com/office/drawing/2014/main" id="{3D37CDBA-2D1C-4608-B7EE-6364B6084F18}"/>
              </a:ext>
            </a:extLst>
          </p:cNvPr>
          <p:cNvSpPr>
            <a:spLocks noGrp="1"/>
          </p:cNvSpPr>
          <p:nvPr>
            <p:ph idx="1"/>
          </p:nvPr>
        </p:nvSpPr>
        <p:spPr/>
        <p:txBody>
          <a:bodyPr/>
          <a:lstStyle/>
          <a:p>
            <a:r>
              <a:rPr lang="en-AU" dirty="0"/>
              <a:t>What did you like about the question asked? </a:t>
            </a:r>
          </a:p>
          <a:p>
            <a:r>
              <a:rPr lang="en-AU" dirty="0"/>
              <a:t>How difficult did you find the question? </a:t>
            </a:r>
          </a:p>
          <a:p>
            <a:r>
              <a:rPr lang="en-AU" dirty="0"/>
              <a:t>What information did you need to answer the question? </a:t>
            </a:r>
          </a:p>
          <a:p>
            <a:r>
              <a:rPr lang="en-AU" dirty="0"/>
              <a:t>How could you make the question more or less difficult? </a:t>
            </a:r>
          </a:p>
          <a:p>
            <a:endParaRPr lang="en-AU" dirty="0"/>
          </a:p>
          <a:p>
            <a:endParaRPr lang="en-AU" dirty="0"/>
          </a:p>
        </p:txBody>
      </p:sp>
    </p:spTree>
    <p:extLst>
      <p:ext uri="{BB962C8B-B14F-4D97-AF65-F5344CB8AC3E}">
        <p14:creationId xmlns:p14="http://schemas.microsoft.com/office/powerpoint/2010/main" val="426262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5C46-5396-4843-8959-44AE80B29C65}"/>
              </a:ext>
            </a:extLst>
          </p:cNvPr>
          <p:cNvSpPr>
            <a:spLocks noGrp="1"/>
          </p:cNvSpPr>
          <p:nvPr>
            <p:ph type="title"/>
          </p:nvPr>
        </p:nvSpPr>
        <p:spPr/>
        <p:txBody>
          <a:bodyPr/>
          <a:lstStyle/>
          <a:p>
            <a:r>
              <a:rPr lang="en-AU" dirty="0"/>
              <a:t>Feedback template suggestion – feedback on the answers provided</a:t>
            </a:r>
          </a:p>
        </p:txBody>
      </p:sp>
      <p:sp>
        <p:nvSpPr>
          <p:cNvPr id="3" name="Content Placeholder 2">
            <a:extLst>
              <a:ext uri="{FF2B5EF4-FFF2-40B4-BE49-F238E27FC236}">
                <a16:creationId xmlns:a16="http://schemas.microsoft.com/office/drawing/2014/main" id="{3D37CDBA-2D1C-4608-B7EE-6364B6084F18}"/>
              </a:ext>
            </a:extLst>
          </p:cNvPr>
          <p:cNvSpPr>
            <a:spLocks noGrp="1"/>
          </p:cNvSpPr>
          <p:nvPr>
            <p:ph idx="1"/>
          </p:nvPr>
        </p:nvSpPr>
        <p:spPr/>
        <p:txBody>
          <a:bodyPr/>
          <a:lstStyle/>
          <a:p>
            <a:r>
              <a:rPr lang="en-AU" dirty="0"/>
              <a:t>Was the solution correct / logical? </a:t>
            </a:r>
          </a:p>
          <a:p>
            <a:r>
              <a:rPr lang="en-AU" dirty="0"/>
              <a:t>Did the person answering the question give you enough information for you to understand HOW they came to their solution? </a:t>
            </a:r>
          </a:p>
          <a:p>
            <a:r>
              <a:rPr lang="en-AU" dirty="0"/>
              <a:t>What could they have done differently? Was there another way to think about the problem? </a:t>
            </a:r>
          </a:p>
          <a:p>
            <a:endParaRPr lang="en-AU" dirty="0"/>
          </a:p>
          <a:p>
            <a:endParaRPr lang="en-AU" dirty="0"/>
          </a:p>
        </p:txBody>
      </p:sp>
    </p:spTree>
    <p:extLst>
      <p:ext uri="{BB962C8B-B14F-4D97-AF65-F5344CB8AC3E}">
        <p14:creationId xmlns:p14="http://schemas.microsoft.com/office/powerpoint/2010/main" val="2037022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 name="Group 6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6" name="Straight Connector 6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Isosceles Triangle 6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7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0EAFD479-36B1-4C07-84A1-99B03CBFF02E}"/>
              </a:ext>
            </a:extLst>
          </p:cNvPr>
          <p:cNvPicPr>
            <a:picLocks noChangeAspect="1"/>
          </p:cNvPicPr>
          <p:nvPr/>
        </p:nvPicPr>
        <p:blipFill rotWithShape="1">
          <a:blip r:embed="rId2"/>
          <a:srcRect l="9091" b="23391"/>
          <a:stretch/>
        </p:blipFill>
        <p:spPr>
          <a:xfrm>
            <a:off x="1" y="10"/>
            <a:ext cx="12191999" cy="6857990"/>
          </a:xfrm>
          <a:prstGeom prst="rect">
            <a:avLst/>
          </a:prstGeom>
        </p:spPr>
      </p:pic>
      <p:sp>
        <p:nvSpPr>
          <p:cNvPr id="125" name="Isosceles Triangle 75">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6" name="Parallelogram 77">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79">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81">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9"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0"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1" name="Isosceles Triangle 87">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6B7CA01-6BB2-451F-A69F-0D65FD841E1F}"/>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a:t>Angle origami</a:t>
            </a:r>
          </a:p>
        </p:txBody>
      </p:sp>
      <p:sp>
        <p:nvSpPr>
          <p:cNvPr id="3" name="Text Placeholder 2">
            <a:extLst>
              <a:ext uri="{FF2B5EF4-FFF2-40B4-BE49-F238E27FC236}">
                <a16:creationId xmlns:a16="http://schemas.microsoft.com/office/drawing/2014/main" id="{954D340E-EF1C-4ADA-8887-FA35E9C416C6}"/>
              </a:ext>
            </a:extLst>
          </p:cNvPr>
          <p:cNvSpPr>
            <a:spLocks noGrp="1"/>
          </p:cNvSpPr>
          <p:nvPr>
            <p:ph type="body" idx="1"/>
          </p:nvPr>
        </p:nvSpPr>
        <p:spPr>
          <a:xfrm>
            <a:off x="4700964" y="4050832"/>
            <a:ext cx="4573037" cy="1096899"/>
          </a:xfrm>
        </p:spPr>
        <p:txBody>
          <a:bodyPr vert="horz" lIns="91440" tIns="45720" rIns="91440" bIns="45720" rtlCol="0" anchor="t">
            <a:normAutofit/>
          </a:bodyPr>
          <a:lstStyle/>
          <a:p>
            <a:pPr algn="r"/>
            <a:r>
              <a:rPr lang="en-US" sz="1800">
                <a:solidFill>
                  <a:schemeClr val="bg1"/>
                </a:solidFill>
              </a:rPr>
              <a:t>Student slides</a:t>
            </a:r>
          </a:p>
        </p:txBody>
      </p:sp>
      <p:sp>
        <p:nvSpPr>
          <p:cNvPr id="132"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3"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4"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Isosceles Triangle 95">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002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7728-08B1-412A-AB47-8FDF29DA9FAE}"/>
              </a:ext>
            </a:extLst>
          </p:cNvPr>
          <p:cNvSpPr>
            <a:spLocks noGrp="1"/>
          </p:cNvSpPr>
          <p:nvPr>
            <p:ph type="title"/>
          </p:nvPr>
        </p:nvSpPr>
        <p:spPr>
          <a:xfrm>
            <a:off x="5536734" y="609600"/>
            <a:ext cx="4672668" cy="1320800"/>
          </a:xfrm>
        </p:spPr>
        <p:txBody>
          <a:bodyPr>
            <a:normAutofit/>
          </a:bodyPr>
          <a:lstStyle/>
          <a:p>
            <a:r>
              <a:rPr lang="en-AU" dirty="0"/>
              <a:t>What is ‘origami’?</a:t>
            </a:r>
          </a:p>
        </p:txBody>
      </p:sp>
      <p:sp>
        <p:nvSpPr>
          <p:cNvPr id="3" name="Content Placeholder 2">
            <a:extLst>
              <a:ext uri="{FF2B5EF4-FFF2-40B4-BE49-F238E27FC236}">
                <a16:creationId xmlns:a16="http://schemas.microsoft.com/office/drawing/2014/main" id="{74D2296B-CB40-4BC6-A689-5759C639DABA}"/>
              </a:ext>
            </a:extLst>
          </p:cNvPr>
          <p:cNvSpPr>
            <a:spLocks noGrp="1"/>
          </p:cNvSpPr>
          <p:nvPr>
            <p:ph idx="1"/>
          </p:nvPr>
        </p:nvSpPr>
        <p:spPr>
          <a:xfrm>
            <a:off x="5209563" y="1791479"/>
            <a:ext cx="5800559" cy="4917232"/>
          </a:xfrm>
        </p:spPr>
        <p:txBody>
          <a:bodyPr>
            <a:normAutofit/>
          </a:bodyPr>
          <a:lstStyle/>
          <a:p>
            <a:pPr>
              <a:lnSpc>
                <a:spcPct val="90000"/>
              </a:lnSpc>
            </a:pPr>
            <a:r>
              <a:rPr lang="en-AU" sz="1400" dirty="0"/>
              <a:t>The word ‘origami’ comes from the Japanese word for folding </a:t>
            </a:r>
            <a:r>
              <a:rPr lang="en-AU" sz="1400" i="1" dirty="0" err="1"/>
              <a:t>ori</a:t>
            </a:r>
            <a:r>
              <a:rPr lang="en-AU" sz="1400" dirty="0"/>
              <a:t> and the word for paper </a:t>
            </a:r>
            <a:r>
              <a:rPr lang="en-AU" sz="1400" i="1" dirty="0"/>
              <a:t>kami</a:t>
            </a:r>
            <a:r>
              <a:rPr lang="en-AU" sz="1400" dirty="0"/>
              <a:t>. </a:t>
            </a:r>
          </a:p>
          <a:p>
            <a:pPr>
              <a:lnSpc>
                <a:spcPct val="90000"/>
              </a:lnSpc>
            </a:pPr>
            <a:r>
              <a:rPr lang="en-AU" sz="1400" dirty="0"/>
              <a:t>Distinct paper folding traditions are known to have existed in ancient Chinese and European cultures but it is Japan that is most known for its paper folding traditions where it dates back to at least the year 1680. </a:t>
            </a:r>
          </a:p>
          <a:p>
            <a:pPr>
              <a:lnSpc>
                <a:spcPct val="90000"/>
              </a:lnSpc>
            </a:pPr>
            <a:r>
              <a:rPr lang="en-AU" sz="1400" dirty="0"/>
              <a:t>It was influences from European cultures (especially the German art of paper folding) that brought about the intricate paper folding sculptures that make up the art of origami today. </a:t>
            </a:r>
          </a:p>
          <a:p>
            <a:pPr>
              <a:lnSpc>
                <a:spcPct val="90000"/>
              </a:lnSpc>
            </a:pPr>
            <a:r>
              <a:rPr lang="en-AU" sz="1400" dirty="0"/>
              <a:t>the practice and study of origami draws on several mathematical principles from the field of GEOMETRY and for some geometric designs, origami is a better tool to use than a compass or a ruler. </a:t>
            </a:r>
          </a:p>
          <a:p>
            <a:pPr>
              <a:lnSpc>
                <a:spcPct val="90000"/>
              </a:lnSpc>
            </a:pPr>
            <a:r>
              <a:rPr lang="en-AU" sz="1400" dirty="0"/>
              <a:t>Origami principles have been used in design and engineering, in particular, in the construction of car air bags, medical stents (the things that keep arteries and blood vessels open when they have collapsed) and even the solar panel mounts on satellites used in space. </a:t>
            </a:r>
          </a:p>
          <a:p>
            <a:pPr>
              <a:lnSpc>
                <a:spcPct val="90000"/>
              </a:lnSpc>
            </a:pPr>
            <a:r>
              <a:rPr lang="en-AU" sz="1400" dirty="0"/>
              <a:t>What started out as a way to pass the time has become a world wide phenomenon that has helped humans to better understand the world we live in!</a:t>
            </a:r>
          </a:p>
          <a:p>
            <a:pPr>
              <a:lnSpc>
                <a:spcPct val="90000"/>
              </a:lnSpc>
            </a:pPr>
            <a:endParaRPr lang="en-AU" sz="1000" dirty="0"/>
          </a:p>
        </p:txBody>
      </p:sp>
      <p:pic>
        <p:nvPicPr>
          <p:cNvPr id="4" name="Picture 3">
            <a:extLst>
              <a:ext uri="{FF2B5EF4-FFF2-40B4-BE49-F238E27FC236}">
                <a16:creationId xmlns:a16="http://schemas.microsoft.com/office/drawing/2014/main" id="{0E74AE55-40E7-4356-811F-717271EE1FDF}"/>
              </a:ext>
            </a:extLst>
          </p:cNvPr>
          <p:cNvPicPr>
            <a:picLocks noChangeAspect="1"/>
          </p:cNvPicPr>
          <p:nvPr/>
        </p:nvPicPr>
        <p:blipFill>
          <a:blip r:embed="rId2"/>
          <a:srcRect/>
          <a:stretch/>
        </p:blipFill>
        <p:spPr>
          <a:xfrm>
            <a:off x="20" y="1633323"/>
            <a:ext cx="5394940" cy="359135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8" name="Isosceles Triangle 1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894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C082-A324-4C02-A8A4-9F5CBF2542E3}"/>
              </a:ext>
            </a:extLst>
          </p:cNvPr>
          <p:cNvSpPr>
            <a:spLocks noGrp="1"/>
          </p:cNvSpPr>
          <p:nvPr>
            <p:ph type="title"/>
          </p:nvPr>
        </p:nvSpPr>
        <p:spPr>
          <a:xfrm>
            <a:off x="1286933" y="609600"/>
            <a:ext cx="10197494" cy="1099457"/>
          </a:xfrm>
        </p:spPr>
        <p:txBody>
          <a:bodyPr>
            <a:normAutofit/>
          </a:bodyPr>
          <a:lstStyle/>
          <a:p>
            <a:r>
              <a:rPr lang="en-AU" dirty="0"/>
              <a:t>Angle Origami</a:t>
            </a:r>
          </a:p>
        </p:txBody>
      </p:sp>
      <p:sp>
        <p:nvSpPr>
          <p:cNvPr id="21" name="Isosceles Triangle 2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9D69432-5694-40C3-9DD8-0B2021C55DC8}"/>
              </a:ext>
            </a:extLst>
          </p:cNvPr>
          <p:cNvGraphicFramePr>
            <a:graphicFrameLocks noGrp="1"/>
          </p:cNvGraphicFramePr>
          <p:nvPr>
            <p:ph idx="1"/>
            <p:extLst>
              <p:ext uri="{D42A27DB-BD31-4B8C-83A1-F6EECF244321}">
                <p14:modId xmlns:p14="http://schemas.microsoft.com/office/powerpoint/2010/main" val="158359868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4495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9894-3B50-4BDE-B63A-2C8672081F08}"/>
              </a:ext>
            </a:extLst>
          </p:cNvPr>
          <p:cNvSpPr>
            <a:spLocks noGrp="1"/>
          </p:cNvSpPr>
          <p:nvPr>
            <p:ph type="title"/>
          </p:nvPr>
        </p:nvSpPr>
        <p:spPr>
          <a:xfrm>
            <a:off x="5536734" y="609600"/>
            <a:ext cx="3737268" cy="1320800"/>
          </a:xfrm>
        </p:spPr>
        <p:txBody>
          <a:bodyPr vert="horz" lIns="91440" tIns="45720" rIns="91440" bIns="45720" rtlCol="0">
            <a:normAutofit/>
          </a:bodyPr>
          <a:lstStyle/>
          <a:p>
            <a:r>
              <a:rPr lang="en-US"/>
              <a:t>Origami Mathematics</a:t>
            </a:r>
          </a:p>
        </p:txBody>
      </p:sp>
      <p:sp>
        <p:nvSpPr>
          <p:cNvPr id="6" name="Content Placeholder 5">
            <a:extLst>
              <a:ext uri="{FF2B5EF4-FFF2-40B4-BE49-F238E27FC236}">
                <a16:creationId xmlns:a16="http://schemas.microsoft.com/office/drawing/2014/main" id="{1BB2FED9-1E35-42F4-A76A-392BEF1D58A1}"/>
              </a:ext>
            </a:extLst>
          </p:cNvPr>
          <p:cNvSpPr>
            <a:spLocks noGrp="1"/>
          </p:cNvSpPr>
          <p:nvPr>
            <p:ph idx="1"/>
          </p:nvPr>
        </p:nvSpPr>
        <p:spPr>
          <a:xfrm>
            <a:off x="5209563" y="2160589"/>
            <a:ext cx="4064439" cy="3880773"/>
          </a:xfrm>
        </p:spPr>
        <p:txBody>
          <a:bodyPr>
            <a:normAutofit/>
          </a:bodyPr>
          <a:lstStyle/>
          <a:p>
            <a:pPr>
              <a:lnSpc>
                <a:spcPct val="90000"/>
              </a:lnSpc>
            </a:pPr>
            <a:r>
              <a:rPr lang="en-US" sz="1400"/>
              <a:t>In this activity, you will be using paper folding techniques to determine the shapes and angles that they make. </a:t>
            </a:r>
          </a:p>
          <a:p>
            <a:pPr>
              <a:lnSpc>
                <a:spcPct val="90000"/>
              </a:lnSpc>
            </a:pPr>
            <a:r>
              <a:rPr lang="en-US" sz="1400"/>
              <a:t>Step one – you will follow some simple instructions to complete a paper fold</a:t>
            </a:r>
          </a:p>
          <a:p>
            <a:pPr>
              <a:lnSpc>
                <a:spcPct val="90000"/>
              </a:lnSpc>
            </a:pPr>
            <a:r>
              <a:rPr lang="en-US" sz="1400"/>
              <a:t>Step two – you will then identify the angles that these folds make</a:t>
            </a:r>
          </a:p>
          <a:p>
            <a:pPr>
              <a:lnSpc>
                <a:spcPct val="90000"/>
              </a:lnSpc>
            </a:pPr>
            <a:r>
              <a:rPr lang="en-US" sz="1400"/>
              <a:t>Step three – you will identify the shapes made by the paper folds</a:t>
            </a:r>
          </a:p>
          <a:p>
            <a:pPr>
              <a:lnSpc>
                <a:spcPct val="90000"/>
              </a:lnSpc>
            </a:pPr>
            <a:r>
              <a:rPr lang="en-US" sz="1400"/>
              <a:t>In the last part of the activity, you will complete some origami paper folds to make a variety of shapes and creatures and then the knowledge that you developed in the first 3 steps to help you to identify the shapes and angles made in these creations. </a:t>
            </a:r>
          </a:p>
          <a:p>
            <a:pPr>
              <a:lnSpc>
                <a:spcPct val="90000"/>
              </a:lnSpc>
            </a:pPr>
            <a:r>
              <a:rPr lang="en-US" sz="1400"/>
              <a:t>Have fun! </a:t>
            </a:r>
          </a:p>
          <a:p>
            <a:pPr>
              <a:lnSpc>
                <a:spcPct val="90000"/>
              </a:lnSpc>
            </a:pPr>
            <a:endParaRPr lang="en-AU" sz="1400"/>
          </a:p>
        </p:txBody>
      </p:sp>
      <p:pic>
        <p:nvPicPr>
          <p:cNvPr id="7" name="Picture 6">
            <a:extLst>
              <a:ext uri="{FF2B5EF4-FFF2-40B4-BE49-F238E27FC236}">
                <a16:creationId xmlns:a16="http://schemas.microsoft.com/office/drawing/2014/main" id="{2AB10410-2D5B-4F30-B004-3A8CF7B9F2BF}"/>
              </a:ext>
            </a:extLst>
          </p:cNvPr>
          <p:cNvPicPr>
            <a:picLocks noChangeAspect="1"/>
          </p:cNvPicPr>
          <p:nvPr/>
        </p:nvPicPr>
        <p:blipFill rotWithShape="1">
          <a:blip r:embed="rId2"/>
          <a:srcRect l="17383" r="3010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9" name="Isosceles Triangle 6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4673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C082-A324-4C02-A8A4-9F5CBF2542E3}"/>
              </a:ext>
            </a:extLst>
          </p:cNvPr>
          <p:cNvSpPr>
            <a:spLocks noGrp="1"/>
          </p:cNvSpPr>
          <p:nvPr>
            <p:ph type="title"/>
          </p:nvPr>
        </p:nvSpPr>
        <p:spPr>
          <a:xfrm>
            <a:off x="4056462" y="609600"/>
            <a:ext cx="5217540" cy="1320800"/>
          </a:xfrm>
        </p:spPr>
        <p:txBody>
          <a:bodyPr>
            <a:normAutofit/>
          </a:bodyPr>
          <a:lstStyle/>
          <a:p>
            <a:r>
              <a:rPr lang="en-AU" dirty="0"/>
              <a:t>Step one: fold your paper</a:t>
            </a:r>
          </a:p>
        </p:txBody>
      </p:sp>
      <p:pic>
        <p:nvPicPr>
          <p:cNvPr id="5" name="Picture 4">
            <a:extLst>
              <a:ext uri="{FF2B5EF4-FFF2-40B4-BE49-F238E27FC236}">
                <a16:creationId xmlns:a16="http://schemas.microsoft.com/office/drawing/2014/main" id="{6601C6F7-9D8E-4368-B4DC-491EDA14FD95}"/>
              </a:ext>
            </a:extLst>
          </p:cNvPr>
          <p:cNvPicPr>
            <a:picLocks noChangeAspect="1"/>
          </p:cNvPicPr>
          <p:nvPr/>
        </p:nvPicPr>
        <p:blipFill>
          <a:blip r:embed="rId2"/>
          <a:stretch>
            <a:fillRect/>
          </a:stretch>
        </p:blipFill>
        <p:spPr>
          <a:xfrm>
            <a:off x="784085" y="609600"/>
            <a:ext cx="2937023" cy="2601747"/>
          </a:xfrm>
          <a:prstGeom prst="rect">
            <a:avLst/>
          </a:prstGeom>
        </p:spPr>
      </p:pic>
      <p:sp>
        <p:nvSpPr>
          <p:cNvPr id="3" name="Content Placeholder 2">
            <a:extLst>
              <a:ext uri="{FF2B5EF4-FFF2-40B4-BE49-F238E27FC236}">
                <a16:creationId xmlns:a16="http://schemas.microsoft.com/office/drawing/2014/main" id="{A9666401-504C-4E26-82C3-650921306FEB}"/>
              </a:ext>
            </a:extLst>
          </p:cNvPr>
          <p:cNvSpPr>
            <a:spLocks noGrp="1"/>
          </p:cNvSpPr>
          <p:nvPr>
            <p:ph idx="1"/>
          </p:nvPr>
        </p:nvSpPr>
        <p:spPr>
          <a:xfrm>
            <a:off x="4056462" y="1719291"/>
            <a:ext cx="5936233" cy="5081217"/>
          </a:xfrm>
        </p:spPr>
        <p:txBody>
          <a:bodyPr>
            <a:normAutofit/>
          </a:bodyPr>
          <a:lstStyle/>
          <a:p>
            <a:pPr>
              <a:lnSpc>
                <a:spcPct val="90000"/>
              </a:lnSpc>
            </a:pPr>
            <a:r>
              <a:rPr lang="en-AU" sz="1400" dirty="0"/>
              <a:t>Follow these instruction to fold your paper:</a:t>
            </a:r>
          </a:p>
          <a:p>
            <a:pPr lvl="1">
              <a:lnSpc>
                <a:spcPct val="90000"/>
              </a:lnSpc>
            </a:pPr>
            <a:r>
              <a:rPr lang="en-AU" sz="1400" dirty="0"/>
              <a:t>Start with a square piece of paper (how DO you make sure that it is actually square?)</a:t>
            </a:r>
          </a:p>
          <a:p>
            <a:pPr lvl="1">
              <a:lnSpc>
                <a:spcPct val="90000"/>
              </a:lnSpc>
            </a:pPr>
            <a:r>
              <a:rPr lang="en-AU" sz="1400" dirty="0"/>
              <a:t>Fold the paper along its vertical line of symmetry and open it back up to a square</a:t>
            </a:r>
          </a:p>
          <a:p>
            <a:pPr lvl="1">
              <a:lnSpc>
                <a:spcPct val="90000"/>
              </a:lnSpc>
            </a:pPr>
            <a:r>
              <a:rPr lang="en-AU" sz="1400" dirty="0"/>
              <a:t>Fold the paper along each diagonal line of symmetry </a:t>
            </a:r>
            <a:r>
              <a:rPr lang="en-AU" sz="1400" dirty="0" err="1"/>
              <a:t>ie</a:t>
            </a:r>
            <a:r>
              <a:rPr lang="en-AU" sz="1400" dirty="0"/>
              <a:t> corner to corner. Open it up back to a square</a:t>
            </a:r>
          </a:p>
          <a:p>
            <a:pPr lvl="1">
              <a:lnSpc>
                <a:spcPct val="90000"/>
              </a:lnSpc>
            </a:pPr>
            <a:r>
              <a:rPr lang="en-AU" sz="1400" dirty="0"/>
              <a:t>Fold the two top corners to the centre point of the square. Open the folds back to a square</a:t>
            </a:r>
          </a:p>
          <a:p>
            <a:pPr>
              <a:lnSpc>
                <a:spcPct val="90000"/>
              </a:lnSpc>
            </a:pPr>
            <a:r>
              <a:rPr lang="en-AU" sz="1400" dirty="0">
                <a:solidFill>
                  <a:srgbClr val="0070C0"/>
                </a:solidFill>
              </a:rPr>
              <a:t>Words that you need to know in order to follow these instructions:</a:t>
            </a:r>
          </a:p>
          <a:p>
            <a:pPr lvl="1">
              <a:lnSpc>
                <a:spcPct val="90000"/>
              </a:lnSpc>
            </a:pPr>
            <a:r>
              <a:rPr lang="en-AU" sz="1400" dirty="0">
                <a:solidFill>
                  <a:srgbClr val="0070C0"/>
                </a:solidFill>
              </a:rPr>
              <a:t>What is a ‘</a:t>
            </a:r>
            <a:r>
              <a:rPr lang="en-AU" sz="1400" u="sng" dirty="0">
                <a:solidFill>
                  <a:srgbClr val="0070C0"/>
                </a:solidFill>
              </a:rPr>
              <a:t>vertical line of symmetry</a:t>
            </a:r>
            <a:r>
              <a:rPr lang="en-AU" sz="1400" dirty="0">
                <a:solidFill>
                  <a:srgbClr val="0070C0"/>
                </a:solidFill>
              </a:rPr>
              <a:t>’? If you are not sure, break it down and identify what the word ‘vertical’ means and what a ‘line of symmetry’ is. </a:t>
            </a:r>
          </a:p>
          <a:p>
            <a:pPr lvl="1">
              <a:lnSpc>
                <a:spcPct val="90000"/>
              </a:lnSpc>
            </a:pPr>
            <a:r>
              <a:rPr lang="en-AU" sz="1400" dirty="0">
                <a:solidFill>
                  <a:srgbClr val="0070C0"/>
                </a:solidFill>
              </a:rPr>
              <a:t>What is a </a:t>
            </a:r>
            <a:r>
              <a:rPr lang="en-AU" sz="1400" u="sng" dirty="0">
                <a:solidFill>
                  <a:srgbClr val="0070C0"/>
                </a:solidFill>
              </a:rPr>
              <a:t>diagonal line of symmetry</a:t>
            </a:r>
            <a:r>
              <a:rPr lang="en-AU" sz="1400" dirty="0">
                <a:solidFill>
                  <a:srgbClr val="0070C0"/>
                </a:solidFill>
              </a:rPr>
              <a:t>? </a:t>
            </a:r>
          </a:p>
          <a:p>
            <a:pPr>
              <a:lnSpc>
                <a:spcPct val="90000"/>
              </a:lnSpc>
            </a:pPr>
            <a:r>
              <a:rPr lang="en-AU" sz="1400" dirty="0"/>
              <a:t>When you are finished, take a photograph of your paper – clearly showing the folds (you can mark these with a pen or pencil if you need) to your teacher. </a:t>
            </a:r>
            <a:r>
              <a:rPr lang="en-AU" sz="1400" dirty="0">
                <a:solidFill>
                  <a:schemeClr val="accent5"/>
                </a:solidFill>
              </a:rPr>
              <a:t>you may wish to check-in with some of your classmates first to see if yours matches theirs</a:t>
            </a:r>
            <a:r>
              <a:rPr lang="en-AU" sz="1400" dirty="0"/>
              <a:t>. </a:t>
            </a:r>
          </a:p>
          <a:p>
            <a:pPr>
              <a:lnSpc>
                <a:spcPct val="90000"/>
              </a:lnSpc>
            </a:pPr>
            <a:r>
              <a:rPr lang="en-AU" sz="1400" dirty="0"/>
              <a:t>Once your teacher confirms that you have the correct fold patterns, you can continue to the next section. </a:t>
            </a:r>
          </a:p>
          <a:p>
            <a:pPr>
              <a:lnSpc>
                <a:spcPct val="90000"/>
              </a:lnSpc>
            </a:pPr>
            <a:endParaRPr lang="en-AU" sz="1000" dirty="0"/>
          </a:p>
        </p:txBody>
      </p:sp>
      <p:pic>
        <p:nvPicPr>
          <p:cNvPr id="7" name="Graphic 6" descr="Scissors">
            <a:extLst>
              <a:ext uri="{FF2B5EF4-FFF2-40B4-BE49-F238E27FC236}">
                <a16:creationId xmlns:a16="http://schemas.microsoft.com/office/drawing/2014/main" id="{443CE985-B9A3-45F5-A333-EDB7AEE9D6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427" y="3439020"/>
            <a:ext cx="2602341" cy="2602341"/>
          </a:xfrm>
          <a:prstGeom prst="rect">
            <a:avLst/>
          </a:prstGeom>
        </p:spPr>
      </p:pic>
    </p:spTree>
    <p:extLst>
      <p:ext uri="{BB962C8B-B14F-4D97-AF65-F5344CB8AC3E}">
        <p14:creationId xmlns:p14="http://schemas.microsoft.com/office/powerpoint/2010/main" val="2878066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9">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D08EE-9B8C-4B26-9DD0-F8C9A36A7E2D}"/>
              </a:ext>
            </a:extLst>
          </p:cNvPr>
          <p:cNvSpPr>
            <a:spLocks noGrp="1"/>
          </p:cNvSpPr>
          <p:nvPr>
            <p:ph type="title"/>
          </p:nvPr>
        </p:nvSpPr>
        <p:spPr>
          <a:xfrm>
            <a:off x="1286933" y="609600"/>
            <a:ext cx="10197494" cy="1099457"/>
          </a:xfrm>
        </p:spPr>
        <p:txBody>
          <a:bodyPr>
            <a:normAutofit/>
          </a:bodyPr>
          <a:lstStyle/>
          <a:p>
            <a:r>
              <a:rPr lang="en-AU"/>
              <a:t>Step two</a:t>
            </a:r>
            <a:endParaRPr lang="en-AU" dirty="0"/>
          </a:p>
        </p:txBody>
      </p:sp>
      <p:sp>
        <p:nvSpPr>
          <p:cNvPr id="7" name="Isosceles Triangle 11">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13">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1" name="Content Placeholder 2">
            <a:extLst>
              <a:ext uri="{FF2B5EF4-FFF2-40B4-BE49-F238E27FC236}">
                <a16:creationId xmlns:a16="http://schemas.microsoft.com/office/drawing/2014/main" id="{E13A458A-24B2-4C1D-AE9D-C2873F090678}"/>
              </a:ext>
            </a:extLst>
          </p:cNvPr>
          <p:cNvGraphicFramePr>
            <a:graphicFrameLocks noGrp="1"/>
          </p:cNvGraphicFramePr>
          <p:nvPr>
            <p:ph idx="1"/>
            <p:extLst>
              <p:ext uri="{D42A27DB-BD31-4B8C-83A1-F6EECF244321}">
                <p14:modId xmlns:p14="http://schemas.microsoft.com/office/powerpoint/2010/main" val="611985359"/>
              </p:ext>
            </p:extLst>
          </p:nvPr>
        </p:nvGraphicFramePr>
        <p:xfrm>
          <a:off x="990846" y="1486292"/>
          <a:ext cx="6657944"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FE59D5A-CAA8-43E4-A22A-D2FA7A547618}"/>
              </a:ext>
            </a:extLst>
          </p:cNvPr>
          <p:cNvSpPr txBox="1"/>
          <p:nvPr/>
        </p:nvSpPr>
        <p:spPr>
          <a:xfrm>
            <a:off x="8563602" y="1725863"/>
            <a:ext cx="3225040" cy="2862322"/>
          </a:xfrm>
          <a:prstGeom prst="rect">
            <a:avLst/>
          </a:prstGeom>
          <a:noFill/>
        </p:spPr>
        <p:txBody>
          <a:bodyPr wrap="square" rtlCol="0">
            <a:spAutoFit/>
          </a:bodyPr>
          <a:lstStyle/>
          <a:p>
            <a:r>
              <a:rPr lang="en-AU" dirty="0">
                <a:solidFill>
                  <a:srgbClr val="FF0000"/>
                </a:solidFill>
              </a:rPr>
              <a:t>Use the collaboration strategies </a:t>
            </a:r>
            <a:r>
              <a:rPr lang="en-AU" dirty="0">
                <a:solidFill>
                  <a:schemeClr val="accent5"/>
                </a:solidFill>
              </a:rPr>
              <a:t>your teacher has outlined</a:t>
            </a:r>
            <a:r>
              <a:rPr lang="en-AU" dirty="0">
                <a:solidFill>
                  <a:srgbClr val="FF0000"/>
                </a:solidFill>
              </a:rPr>
              <a:t> to establish a common understanding of what is meant by these words. </a:t>
            </a:r>
          </a:p>
          <a:p>
            <a:r>
              <a:rPr lang="en-AU" dirty="0">
                <a:solidFill>
                  <a:schemeClr val="accent5"/>
                </a:solidFill>
              </a:rPr>
              <a:t>Document your understanding of these words – your teacher will tell you how</a:t>
            </a:r>
          </a:p>
        </p:txBody>
      </p:sp>
    </p:spTree>
    <p:extLst>
      <p:ext uri="{BB962C8B-B14F-4D97-AF65-F5344CB8AC3E}">
        <p14:creationId xmlns:p14="http://schemas.microsoft.com/office/powerpoint/2010/main" val="867354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22C3-6ED7-42F4-8EFC-E50FDD5BEF0B}"/>
              </a:ext>
            </a:extLst>
          </p:cNvPr>
          <p:cNvSpPr>
            <a:spLocks noGrp="1"/>
          </p:cNvSpPr>
          <p:nvPr>
            <p:ph type="title"/>
          </p:nvPr>
        </p:nvSpPr>
        <p:spPr/>
        <p:txBody>
          <a:bodyPr/>
          <a:lstStyle/>
          <a:p>
            <a:r>
              <a:rPr lang="en-AU" dirty="0"/>
              <a:t>Answer the following questions (document):</a:t>
            </a:r>
          </a:p>
        </p:txBody>
      </p:sp>
      <p:sp>
        <p:nvSpPr>
          <p:cNvPr id="3" name="Content Placeholder 2">
            <a:extLst>
              <a:ext uri="{FF2B5EF4-FFF2-40B4-BE49-F238E27FC236}">
                <a16:creationId xmlns:a16="http://schemas.microsoft.com/office/drawing/2014/main" id="{913D4CE3-ADBB-4A7A-8D75-22F50C82F349}"/>
              </a:ext>
            </a:extLst>
          </p:cNvPr>
          <p:cNvSpPr>
            <a:spLocks noGrp="1"/>
          </p:cNvSpPr>
          <p:nvPr>
            <p:ph idx="1"/>
          </p:nvPr>
        </p:nvSpPr>
        <p:spPr>
          <a:xfrm>
            <a:off x="677334" y="2160589"/>
            <a:ext cx="4573622" cy="3880773"/>
          </a:xfrm>
        </p:spPr>
        <p:txBody>
          <a:bodyPr/>
          <a:lstStyle/>
          <a:p>
            <a:r>
              <a:rPr lang="en-AU" dirty="0"/>
              <a:t>How many angles did you find of each ‘type’? Organise your response in a table or according to your teacher’s instructions. </a:t>
            </a:r>
          </a:p>
          <a:p>
            <a:r>
              <a:rPr lang="en-AU" dirty="0"/>
              <a:t>How can you know the MAGNITUDE of these angles without using a protractor – what knowledge did you draw on to figure this out? </a:t>
            </a:r>
          </a:p>
          <a:p>
            <a:r>
              <a:rPr lang="en-AU" dirty="0"/>
              <a:t>List the angle facts that you know and check these with a classmate. </a:t>
            </a:r>
          </a:p>
        </p:txBody>
      </p:sp>
      <p:sp>
        <p:nvSpPr>
          <p:cNvPr id="4" name="TextBox 3">
            <a:extLst>
              <a:ext uri="{FF2B5EF4-FFF2-40B4-BE49-F238E27FC236}">
                <a16:creationId xmlns:a16="http://schemas.microsoft.com/office/drawing/2014/main" id="{086FC434-E988-464D-926F-169364743FE6}"/>
              </a:ext>
            </a:extLst>
          </p:cNvPr>
          <p:cNvSpPr txBox="1"/>
          <p:nvPr/>
        </p:nvSpPr>
        <p:spPr>
          <a:xfrm>
            <a:off x="6893589" y="1651153"/>
            <a:ext cx="3854718" cy="2308324"/>
          </a:xfrm>
          <a:prstGeom prst="rect">
            <a:avLst/>
          </a:prstGeom>
          <a:noFill/>
        </p:spPr>
        <p:txBody>
          <a:bodyPr wrap="square" rtlCol="0">
            <a:spAutoFit/>
          </a:bodyPr>
          <a:lstStyle/>
          <a:p>
            <a:r>
              <a:rPr lang="en-AU" dirty="0">
                <a:solidFill>
                  <a:srgbClr val="FF0000"/>
                </a:solidFill>
              </a:rPr>
              <a:t>Success criteria:</a:t>
            </a:r>
          </a:p>
          <a:p>
            <a:r>
              <a:rPr lang="en-AU" dirty="0">
                <a:solidFill>
                  <a:srgbClr val="FF0000"/>
                </a:solidFill>
              </a:rPr>
              <a:t>You will have answered the questions and shared these with a friend to make sure that they are correct. </a:t>
            </a:r>
          </a:p>
          <a:p>
            <a:r>
              <a:rPr lang="en-AU" dirty="0">
                <a:solidFill>
                  <a:srgbClr val="FF0000"/>
                </a:solidFill>
              </a:rPr>
              <a:t>You can use these facts to help you to meet the challenges in the next parts of the activity. </a:t>
            </a:r>
          </a:p>
        </p:txBody>
      </p:sp>
      <p:pic>
        <p:nvPicPr>
          <p:cNvPr id="6" name="Graphic 5" descr="Checkmark">
            <a:extLst>
              <a:ext uri="{FF2B5EF4-FFF2-40B4-BE49-F238E27FC236}">
                <a16:creationId xmlns:a16="http://schemas.microsoft.com/office/drawing/2014/main" id="{E2012588-B5A1-47AF-9DAF-C36B9B76F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5419" y="1651153"/>
            <a:ext cx="914400" cy="914400"/>
          </a:xfrm>
          <a:prstGeom prst="rect">
            <a:avLst/>
          </a:prstGeom>
        </p:spPr>
      </p:pic>
    </p:spTree>
    <p:extLst>
      <p:ext uri="{BB962C8B-B14F-4D97-AF65-F5344CB8AC3E}">
        <p14:creationId xmlns:p14="http://schemas.microsoft.com/office/powerpoint/2010/main" val="3016267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F3C2-9BA8-4B23-9FC0-D7181656FE38}"/>
              </a:ext>
            </a:extLst>
          </p:cNvPr>
          <p:cNvSpPr>
            <a:spLocks noGrp="1"/>
          </p:cNvSpPr>
          <p:nvPr>
            <p:ph type="title"/>
          </p:nvPr>
        </p:nvSpPr>
        <p:spPr/>
        <p:txBody>
          <a:bodyPr/>
          <a:lstStyle/>
          <a:p>
            <a:r>
              <a:rPr lang="en-AU" dirty="0"/>
              <a:t>Question posing and question answering</a:t>
            </a:r>
          </a:p>
        </p:txBody>
      </p:sp>
      <p:sp>
        <p:nvSpPr>
          <p:cNvPr id="3" name="Content Placeholder 2">
            <a:extLst>
              <a:ext uri="{FF2B5EF4-FFF2-40B4-BE49-F238E27FC236}">
                <a16:creationId xmlns:a16="http://schemas.microsoft.com/office/drawing/2014/main" id="{878AD50A-7FBB-4507-8B2A-5FE2411271D2}"/>
              </a:ext>
            </a:extLst>
          </p:cNvPr>
          <p:cNvSpPr>
            <a:spLocks noGrp="1"/>
          </p:cNvSpPr>
          <p:nvPr>
            <p:ph idx="1"/>
          </p:nvPr>
        </p:nvSpPr>
        <p:spPr/>
        <p:txBody>
          <a:bodyPr/>
          <a:lstStyle/>
          <a:p>
            <a:r>
              <a:rPr lang="en-AU" dirty="0"/>
              <a:t>Look at your piece of paper with all of its angles and identify three MATHEMATICAL questions that you could ask about it. </a:t>
            </a:r>
          </a:p>
          <a:p>
            <a:r>
              <a:rPr lang="en-AU" dirty="0"/>
              <a:t>Once you have identified your questions, add these to your class’s questions </a:t>
            </a:r>
            <a:r>
              <a:rPr lang="en-AU" dirty="0">
                <a:solidFill>
                  <a:schemeClr val="accent5"/>
                </a:solidFill>
              </a:rPr>
              <a:t>using the process identified by your teacher</a:t>
            </a:r>
            <a:r>
              <a:rPr lang="en-AU" dirty="0"/>
              <a:t>. </a:t>
            </a:r>
          </a:p>
          <a:p>
            <a:r>
              <a:rPr lang="en-AU" dirty="0"/>
              <a:t>Have a go at answering some of the questions posed by your classmates – </a:t>
            </a:r>
            <a:r>
              <a:rPr lang="en-AU" dirty="0">
                <a:solidFill>
                  <a:schemeClr val="accent5"/>
                </a:solidFill>
              </a:rPr>
              <a:t>your teacher may specify a process for this</a:t>
            </a:r>
            <a:r>
              <a:rPr lang="en-AU" dirty="0"/>
              <a:t>. </a:t>
            </a:r>
          </a:p>
          <a:p>
            <a:r>
              <a:rPr lang="en-AU" dirty="0">
                <a:solidFill>
                  <a:schemeClr val="accent5"/>
                </a:solidFill>
              </a:rPr>
              <a:t>Submit your answers to your classmates for review and </a:t>
            </a:r>
          </a:p>
          <a:p>
            <a:r>
              <a:rPr lang="en-AU" dirty="0"/>
              <a:t>Review the answers that you receive to your questions – provide the person who answered the question with feedback. Again, </a:t>
            </a:r>
            <a:r>
              <a:rPr lang="en-AU" dirty="0">
                <a:solidFill>
                  <a:schemeClr val="accent5"/>
                </a:solidFill>
              </a:rPr>
              <a:t>your teacher will likely specify a process for this.</a:t>
            </a:r>
            <a:r>
              <a:rPr lang="en-AU" dirty="0"/>
              <a:t> </a:t>
            </a:r>
          </a:p>
        </p:txBody>
      </p:sp>
    </p:spTree>
    <p:extLst>
      <p:ext uri="{BB962C8B-B14F-4D97-AF65-F5344CB8AC3E}">
        <p14:creationId xmlns:p14="http://schemas.microsoft.com/office/powerpoint/2010/main" val="2181837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9C31-4B0A-4893-BA2B-B86FA3BAC601}"/>
              </a:ext>
            </a:extLst>
          </p:cNvPr>
          <p:cNvSpPr>
            <a:spLocks noGrp="1"/>
          </p:cNvSpPr>
          <p:nvPr>
            <p:ph type="title"/>
          </p:nvPr>
        </p:nvSpPr>
        <p:spPr/>
        <p:txBody>
          <a:bodyPr/>
          <a:lstStyle/>
          <a:p>
            <a:r>
              <a:rPr lang="en-AU" dirty="0"/>
              <a:t>Acknowledgements</a:t>
            </a:r>
          </a:p>
        </p:txBody>
      </p:sp>
      <p:sp>
        <p:nvSpPr>
          <p:cNvPr id="3" name="Content Placeholder 2">
            <a:extLst>
              <a:ext uri="{FF2B5EF4-FFF2-40B4-BE49-F238E27FC236}">
                <a16:creationId xmlns:a16="http://schemas.microsoft.com/office/drawing/2014/main" id="{AFEA97CC-DDC5-471E-8E74-1D0E587FBBC5}"/>
              </a:ext>
            </a:extLst>
          </p:cNvPr>
          <p:cNvSpPr>
            <a:spLocks noGrp="1"/>
          </p:cNvSpPr>
          <p:nvPr>
            <p:ph idx="1"/>
          </p:nvPr>
        </p:nvSpPr>
        <p:spPr/>
        <p:txBody>
          <a:bodyPr/>
          <a:lstStyle/>
          <a:p>
            <a:r>
              <a:rPr lang="en-AU" dirty="0"/>
              <a:t>The ideas and activities in this slide pack have been drawn from the Mathematics Curriculum Companion </a:t>
            </a:r>
            <a:r>
              <a:rPr lang="en-AU" u="sng" dirty="0">
                <a:hlinkClick r:id="rId2"/>
              </a:rPr>
              <a:t>https://fuse.education.vic.gov.au/MCC</a:t>
            </a:r>
            <a:endParaRPr lang="en-AU" u="sng" dirty="0"/>
          </a:p>
          <a:p>
            <a:r>
              <a:rPr lang="en-AU" dirty="0"/>
              <a:t>The origami activities are drawn from the </a:t>
            </a:r>
            <a:r>
              <a:rPr lang="en-AU" dirty="0" err="1"/>
              <a:t>Mathigon</a:t>
            </a:r>
            <a:r>
              <a:rPr lang="en-AU" dirty="0"/>
              <a:t> website at </a:t>
            </a:r>
            <a:r>
              <a:rPr lang="en-AU" dirty="0">
                <a:hlinkClick r:id="rId3"/>
              </a:rPr>
              <a:t>https://mathigon.org/origami</a:t>
            </a:r>
            <a:endParaRPr lang="en-AU" dirty="0"/>
          </a:p>
          <a:p>
            <a:r>
              <a:rPr lang="en-AU" dirty="0"/>
              <a:t>All images used in this slide deck are drawn from the above two sites. </a:t>
            </a:r>
          </a:p>
          <a:p>
            <a:pPr marL="0" indent="0">
              <a:buNone/>
            </a:pPr>
            <a:endParaRPr lang="en-AU" dirty="0"/>
          </a:p>
        </p:txBody>
      </p:sp>
    </p:spTree>
    <p:extLst>
      <p:ext uri="{BB962C8B-B14F-4D97-AF65-F5344CB8AC3E}">
        <p14:creationId xmlns:p14="http://schemas.microsoft.com/office/powerpoint/2010/main" val="3072211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ABB5-BD9F-4D2F-89F1-CF17DF57A686}"/>
              </a:ext>
            </a:extLst>
          </p:cNvPr>
          <p:cNvSpPr>
            <a:spLocks noGrp="1"/>
          </p:cNvSpPr>
          <p:nvPr>
            <p:ph type="title"/>
          </p:nvPr>
        </p:nvSpPr>
        <p:spPr/>
        <p:txBody>
          <a:bodyPr/>
          <a:lstStyle/>
          <a:p>
            <a:r>
              <a:rPr lang="en-AU" dirty="0"/>
              <a:t>Step three: a focus on shapes</a:t>
            </a:r>
          </a:p>
        </p:txBody>
      </p:sp>
      <p:sp>
        <p:nvSpPr>
          <p:cNvPr id="3" name="Content Placeholder 2">
            <a:extLst>
              <a:ext uri="{FF2B5EF4-FFF2-40B4-BE49-F238E27FC236}">
                <a16:creationId xmlns:a16="http://schemas.microsoft.com/office/drawing/2014/main" id="{1DF8DEA6-72C5-4A05-AD0A-7DD621AA91ED}"/>
              </a:ext>
            </a:extLst>
          </p:cNvPr>
          <p:cNvSpPr>
            <a:spLocks noGrp="1"/>
          </p:cNvSpPr>
          <p:nvPr>
            <p:ph idx="1"/>
          </p:nvPr>
        </p:nvSpPr>
        <p:spPr/>
        <p:txBody>
          <a:bodyPr/>
          <a:lstStyle/>
          <a:p>
            <a:r>
              <a:rPr lang="en-AU" dirty="0"/>
              <a:t>How many different shapes can you identify on your piece of paper? </a:t>
            </a:r>
          </a:p>
          <a:p>
            <a:r>
              <a:rPr lang="en-AU" dirty="0"/>
              <a:t>What is the ‘INTERNAL ANGLE SUM’ of each of these shapes (you will need to think about or look up what this phrase means)</a:t>
            </a:r>
          </a:p>
          <a:p>
            <a:r>
              <a:rPr lang="en-AU" dirty="0"/>
              <a:t>How many of each shape are there? Are they all the same size? </a:t>
            </a:r>
          </a:p>
          <a:p>
            <a:r>
              <a:rPr lang="en-AU" dirty="0"/>
              <a:t>If they are not all of the same size, what is different about them? </a:t>
            </a:r>
          </a:p>
          <a:p>
            <a:r>
              <a:rPr lang="en-AU" dirty="0"/>
              <a:t>How do you know that you have found them all? </a:t>
            </a:r>
          </a:p>
          <a:p>
            <a:r>
              <a:rPr lang="en-AU" dirty="0"/>
              <a:t>You will need to document your responses to the above questions and share them with your classmates to see if others had similar responses. If there are differences in what students found, why do you think this is and how can you figure out who has the ‘correct’ responses? </a:t>
            </a:r>
          </a:p>
        </p:txBody>
      </p:sp>
    </p:spTree>
    <p:extLst>
      <p:ext uri="{BB962C8B-B14F-4D97-AF65-F5344CB8AC3E}">
        <p14:creationId xmlns:p14="http://schemas.microsoft.com/office/powerpoint/2010/main" val="12666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2866-CB36-4ED6-86E5-9A15FBA19E5D}"/>
              </a:ext>
            </a:extLst>
          </p:cNvPr>
          <p:cNvSpPr>
            <a:spLocks noGrp="1"/>
          </p:cNvSpPr>
          <p:nvPr>
            <p:ph type="title"/>
          </p:nvPr>
        </p:nvSpPr>
        <p:spPr/>
        <p:txBody>
          <a:bodyPr/>
          <a:lstStyle/>
          <a:p>
            <a:r>
              <a:rPr lang="en-AU" dirty="0"/>
              <a:t>An extension</a:t>
            </a:r>
          </a:p>
        </p:txBody>
      </p:sp>
      <p:sp>
        <p:nvSpPr>
          <p:cNvPr id="3" name="Content Placeholder 2">
            <a:extLst>
              <a:ext uri="{FF2B5EF4-FFF2-40B4-BE49-F238E27FC236}">
                <a16:creationId xmlns:a16="http://schemas.microsoft.com/office/drawing/2014/main" id="{4E5F4008-A0C0-4AF8-AD41-6AED02DF602F}"/>
              </a:ext>
            </a:extLst>
          </p:cNvPr>
          <p:cNvSpPr>
            <a:spLocks noGrp="1"/>
          </p:cNvSpPr>
          <p:nvPr>
            <p:ph idx="1"/>
          </p:nvPr>
        </p:nvSpPr>
        <p:spPr/>
        <p:txBody>
          <a:bodyPr/>
          <a:lstStyle/>
          <a:p>
            <a:r>
              <a:rPr lang="en-AU" dirty="0"/>
              <a:t>Can you add another fold to your piece of paper that INCREASES the number of types of shapes that it contains?</a:t>
            </a:r>
          </a:p>
          <a:p>
            <a:r>
              <a:rPr lang="en-AU" dirty="0"/>
              <a:t>What did you do? </a:t>
            </a:r>
          </a:p>
          <a:p>
            <a:r>
              <a:rPr lang="en-AU" dirty="0"/>
              <a:t>How has this changed the number and nature of the shapes on the page? </a:t>
            </a:r>
          </a:p>
          <a:p>
            <a:r>
              <a:rPr lang="en-AU" dirty="0"/>
              <a:t>What patterns do you notice? </a:t>
            </a:r>
          </a:p>
          <a:p>
            <a:pPr lvl="1"/>
            <a:r>
              <a:rPr lang="en-AU" dirty="0"/>
              <a:t>This can include patterns in the number of shapes, </a:t>
            </a:r>
          </a:p>
          <a:p>
            <a:pPr lvl="1"/>
            <a:r>
              <a:rPr lang="en-AU" dirty="0"/>
              <a:t>Patterns in the types of shapes and the types of angles</a:t>
            </a:r>
          </a:p>
          <a:p>
            <a:pPr lvl="1"/>
            <a:r>
              <a:rPr lang="en-AU" dirty="0"/>
              <a:t>Patterns in the angle sums of shapes</a:t>
            </a:r>
          </a:p>
          <a:p>
            <a:r>
              <a:rPr lang="en-AU" dirty="0"/>
              <a:t>Share what you did with other students – try to find someone who did something different to you. </a:t>
            </a:r>
          </a:p>
          <a:p>
            <a:endParaRPr lang="en-AU" dirty="0"/>
          </a:p>
          <a:p>
            <a:endParaRPr lang="en-AU" dirty="0"/>
          </a:p>
        </p:txBody>
      </p:sp>
    </p:spTree>
    <p:extLst>
      <p:ext uri="{BB962C8B-B14F-4D97-AF65-F5344CB8AC3E}">
        <p14:creationId xmlns:p14="http://schemas.microsoft.com/office/powerpoint/2010/main" val="2662491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729E4930-DCB6-42EB-A5E5-82703FCB43CF}"/>
              </a:ext>
            </a:extLst>
          </p:cNvPr>
          <p:cNvPicPr>
            <a:picLocks noGrp="1" noChangeAspect="1"/>
          </p:cNvPicPr>
          <p:nvPr>
            <p:ph idx="1"/>
          </p:nvPr>
        </p:nvPicPr>
        <p:blipFill rotWithShape="1">
          <a:blip r:embed="rId3"/>
          <a:srcRect r="-2" b="434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8CB9894-3B50-4BDE-B63A-2C8672081F08}"/>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t>Origami Mathematics</a:t>
            </a:r>
          </a:p>
        </p:txBody>
      </p:sp>
      <p:sp>
        <p:nvSpPr>
          <p:cNvPr id="5" name="TextBox 4">
            <a:extLst>
              <a:ext uri="{FF2B5EF4-FFF2-40B4-BE49-F238E27FC236}">
                <a16:creationId xmlns:a16="http://schemas.microsoft.com/office/drawing/2014/main" id="{36BD314E-5E49-4153-B545-D4C8644863D0}"/>
              </a:ext>
            </a:extLst>
          </p:cNvPr>
          <p:cNvSpPr txBox="1"/>
          <p:nvPr/>
        </p:nvSpPr>
        <p:spPr>
          <a:xfrm>
            <a:off x="677334" y="2160589"/>
            <a:ext cx="3851122"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Click on the image on this slide to go to the </a:t>
            </a:r>
            <a:r>
              <a:rPr lang="en-US" sz="1400" dirty="0" err="1">
                <a:solidFill>
                  <a:schemeClr val="tx1">
                    <a:lumMod val="75000"/>
                    <a:lumOff val="25000"/>
                  </a:schemeClr>
                </a:solidFill>
              </a:rPr>
              <a:t>Mathigon</a:t>
            </a:r>
            <a:r>
              <a:rPr lang="en-US" sz="1400" dirty="0">
                <a:solidFill>
                  <a:schemeClr val="tx1">
                    <a:lumMod val="75000"/>
                    <a:lumOff val="25000"/>
                  </a:schemeClr>
                </a:solidFill>
              </a:rPr>
              <a:t> site where you can access detailed instructions including video of how to fold a paper crane and other shapes. </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Have a go at completing your own crane and send an image or video of your creation to your teacher when you are done.</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Explore this site to see if you can make some other shapes (try the dragons!).</a:t>
            </a:r>
          </a:p>
          <a:p>
            <a:pPr>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For a real extension on the task, see if you can identify all of the shapes and angles that are formed when you fold a paper crane. </a:t>
            </a:r>
          </a:p>
          <a:p>
            <a:pPr>
              <a:lnSpc>
                <a:spcPct val="90000"/>
              </a:lnSpc>
              <a:spcBef>
                <a:spcPts val="1000"/>
              </a:spcBef>
              <a:buClr>
                <a:schemeClr val="accent1"/>
              </a:buClr>
              <a:buSzPct val="80000"/>
            </a:pPr>
            <a:endParaRPr lang="en-US" sz="14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ndParaRPr>
          </a:p>
        </p:txBody>
      </p:sp>
      <p:cxnSp>
        <p:nvCxnSpPr>
          <p:cNvPr id="32"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063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FC67DE-D858-485F-811A-50D35CB035BF}"/>
              </a:ext>
            </a:extLst>
          </p:cNvPr>
          <p:cNvSpPr>
            <a:spLocks noGrp="1"/>
          </p:cNvSpPr>
          <p:nvPr>
            <p:ph type="title"/>
          </p:nvPr>
        </p:nvSpPr>
        <p:spPr>
          <a:xfrm>
            <a:off x="677334" y="609599"/>
            <a:ext cx="3843375" cy="5545667"/>
          </a:xfrm>
        </p:spPr>
        <p:txBody>
          <a:bodyPr anchor="ctr">
            <a:normAutofit/>
          </a:bodyPr>
          <a:lstStyle/>
          <a:p>
            <a:r>
              <a:rPr lang="en-AU">
                <a:solidFill>
                  <a:schemeClr val="tx1">
                    <a:lumMod val="85000"/>
                    <a:lumOff val="15000"/>
                  </a:schemeClr>
                </a:solidFill>
              </a:rPr>
              <a:t>Reflection</a:t>
            </a:r>
          </a:p>
        </p:txBody>
      </p:sp>
      <p:sp>
        <p:nvSpPr>
          <p:cNvPr id="3" name="Content Placeholder 2">
            <a:extLst>
              <a:ext uri="{FF2B5EF4-FFF2-40B4-BE49-F238E27FC236}">
                <a16:creationId xmlns:a16="http://schemas.microsoft.com/office/drawing/2014/main" id="{B7DC37A3-C184-4FBE-9BEE-CC8C2F845680}"/>
              </a:ext>
            </a:extLst>
          </p:cNvPr>
          <p:cNvSpPr>
            <a:spLocks noGrp="1"/>
          </p:cNvSpPr>
          <p:nvPr>
            <p:ph idx="1"/>
          </p:nvPr>
        </p:nvSpPr>
        <p:spPr>
          <a:xfrm>
            <a:off x="6116084" y="609600"/>
            <a:ext cx="5511296" cy="5545667"/>
          </a:xfrm>
        </p:spPr>
        <p:txBody>
          <a:bodyPr anchor="ctr">
            <a:normAutofit/>
          </a:bodyPr>
          <a:lstStyle/>
          <a:p>
            <a:r>
              <a:rPr lang="en-AU" dirty="0">
                <a:solidFill>
                  <a:srgbClr val="FFFFFF"/>
                </a:solidFill>
              </a:rPr>
              <a:t>In this step, you will summarise and reflect on what you have learnt. </a:t>
            </a:r>
          </a:p>
          <a:p>
            <a:r>
              <a:rPr lang="en-AU" dirty="0">
                <a:solidFill>
                  <a:srgbClr val="FFFFFF"/>
                </a:solidFill>
              </a:rPr>
              <a:t>Document this step using the process outlined by your teacher</a:t>
            </a:r>
          </a:p>
          <a:p>
            <a:r>
              <a:rPr lang="en-AU" dirty="0">
                <a:solidFill>
                  <a:srgbClr val="FFFFFF"/>
                </a:solidFill>
              </a:rPr>
              <a:t>The questions you need to respond to are:</a:t>
            </a:r>
          </a:p>
          <a:p>
            <a:pPr lvl="1"/>
            <a:r>
              <a:rPr lang="en-AU" dirty="0">
                <a:solidFill>
                  <a:srgbClr val="FFFFFF"/>
                </a:solidFill>
              </a:rPr>
              <a:t>Review the learning intentions from the beginning of the task and identify which ones you believe you met from doing this task.</a:t>
            </a:r>
          </a:p>
          <a:p>
            <a:pPr lvl="1"/>
            <a:r>
              <a:rPr lang="en-AU" dirty="0">
                <a:solidFill>
                  <a:srgbClr val="FFFFFF"/>
                </a:solidFill>
              </a:rPr>
              <a:t>Outline three things that you learned from the task or found interesting. </a:t>
            </a:r>
          </a:p>
          <a:p>
            <a:pPr lvl="1"/>
            <a:r>
              <a:rPr lang="en-AU" dirty="0">
                <a:solidFill>
                  <a:srgbClr val="FFFFFF"/>
                </a:solidFill>
              </a:rPr>
              <a:t>Outline the key strategies that you used to complete the task. Did you COLLABORATE with your classmates? If you did (and you should have) how did this collaboration support your learning? </a:t>
            </a:r>
          </a:p>
          <a:p>
            <a:pPr lvl="1"/>
            <a:r>
              <a:rPr lang="en-AU" dirty="0">
                <a:solidFill>
                  <a:srgbClr val="FFFFFF"/>
                </a:solidFill>
              </a:rPr>
              <a:t>What is one question that you have about what you might learn next about shapes and angles? </a:t>
            </a:r>
          </a:p>
        </p:txBody>
      </p:sp>
    </p:spTree>
    <p:extLst>
      <p:ext uri="{BB962C8B-B14F-4D97-AF65-F5344CB8AC3E}">
        <p14:creationId xmlns:p14="http://schemas.microsoft.com/office/powerpoint/2010/main" val="372387234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ADC7B6-008C-4B27-BE7D-10838E7CA6A9}"/>
              </a:ext>
            </a:extLst>
          </p:cNvPr>
          <p:cNvSpPr>
            <a:spLocks noGrp="1"/>
          </p:cNvSpPr>
          <p:nvPr>
            <p:ph type="title"/>
          </p:nvPr>
        </p:nvSpPr>
        <p:spPr>
          <a:xfrm>
            <a:off x="7181723" y="609600"/>
            <a:ext cx="4512989" cy="2227730"/>
          </a:xfrm>
        </p:spPr>
        <p:txBody>
          <a:bodyPr anchor="ctr">
            <a:normAutofit/>
          </a:bodyPr>
          <a:lstStyle/>
          <a:p>
            <a:r>
              <a:rPr lang="en-AU" dirty="0">
                <a:solidFill>
                  <a:srgbClr val="FFFFFF"/>
                </a:solidFill>
              </a:rPr>
              <a:t>Submission </a:t>
            </a:r>
          </a:p>
        </p:txBody>
      </p:sp>
      <p:pic>
        <p:nvPicPr>
          <p:cNvPr id="5" name="Graphic 4" descr="Checkmark">
            <a:extLst>
              <a:ext uri="{FF2B5EF4-FFF2-40B4-BE49-F238E27FC236}">
                <a16:creationId xmlns:a16="http://schemas.microsoft.com/office/drawing/2014/main" id="{7D97A639-F7B8-43EF-8865-9CDF3BBDB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B49C31A1-75B9-4E4A-BED5-BDE3DD67E20C}"/>
              </a:ext>
            </a:extLst>
          </p:cNvPr>
          <p:cNvSpPr>
            <a:spLocks noGrp="1"/>
          </p:cNvSpPr>
          <p:nvPr>
            <p:ph idx="1"/>
          </p:nvPr>
        </p:nvSpPr>
        <p:spPr>
          <a:xfrm>
            <a:off x="7181725" y="2837329"/>
            <a:ext cx="4512988" cy="3317938"/>
          </a:xfrm>
        </p:spPr>
        <p:txBody>
          <a:bodyPr anchor="t">
            <a:normAutofit/>
          </a:bodyPr>
          <a:lstStyle/>
          <a:p>
            <a:pPr marL="0" indent="0">
              <a:buNone/>
            </a:pPr>
            <a:r>
              <a:rPr lang="en-AU" dirty="0">
                <a:solidFill>
                  <a:srgbClr val="FFFFFF"/>
                </a:solidFill>
              </a:rPr>
              <a:t>Submit your task to your teacher </a:t>
            </a:r>
          </a:p>
          <a:p>
            <a:endParaRPr lang="en-AU" dirty="0">
              <a:solidFill>
                <a:srgbClr val="FFFFFF"/>
              </a:solidFill>
            </a:endParaRPr>
          </a:p>
          <a:p>
            <a:endParaRPr lang="en-AU" dirty="0">
              <a:solidFill>
                <a:srgbClr val="FFFFFF"/>
              </a:solidFill>
            </a:endParaRPr>
          </a:p>
          <a:p>
            <a:pPr marL="0" indent="0">
              <a:buNone/>
            </a:pPr>
            <a:r>
              <a:rPr lang="en-AU" sz="4800" dirty="0">
                <a:solidFill>
                  <a:srgbClr val="FFFFFF"/>
                </a:solidFill>
              </a:rPr>
              <a:t>Task complete </a:t>
            </a:r>
          </a:p>
        </p:txBody>
      </p:sp>
    </p:spTree>
    <p:extLst>
      <p:ext uri="{BB962C8B-B14F-4D97-AF65-F5344CB8AC3E}">
        <p14:creationId xmlns:p14="http://schemas.microsoft.com/office/powerpoint/2010/main" val="294478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5806D7-3DEE-493A-8E45-AE5E7C6E363A}"/>
              </a:ext>
            </a:extLst>
          </p:cNvPr>
          <p:cNvSpPr>
            <a:spLocks noGrp="1"/>
          </p:cNvSpPr>
          <p:nvPr>
            <p:ph type="title"/>
          </p:nvPr>
        </p:nvSpPr>
        <p:spPr>
          <a:xfrm>
            <a:off x="1286933" y="609600"/>
            <a:ext cx="10197494" cy="1099457"/>
          </a:xfrm>
        </p:spPr>
        <p:txBody>
          <a:bodyPr>
            <a:normAutofit/>
          </a:bodyPr>
          <a:lstStyle/>
          <a:p>
            <a:r>
              <a:rPr lang="en-AU"/>
              <a:t>Teacher guide: task overview</a:t>
            </a:r>
          </a:p>
        </p:txBody>
      </p:sp>
      <p:sp>
        <p:nvSpPr>
          <p:cNvPr id="41" name="Isosceles Triangle 4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4" name="Content Placeholder 2">
            <a:extLst>
              <a:ext uri="{FF2B5EF4-FFF2-40B4-BE49-F238E27FC236}">
                <a16:creationId xmlns:a16="http://schemas.microsoft.com/office/drawing/2014/main" id="{CE8C2739-86FC-4E8E-8420-A802404B62C4}"/>
              </a:ext>
            </a:extLst>
          </p:cNvPr>
          <p:cNvGraphicFramePr/>
          <p:nvPr>
            <p:extLst>
              <p:ext uri="{D42A27DB-BD31-4B8C-83A1-F6EECF244321}">
                <p14:modId xmlns:p14="http://schemas.microsoft.com/office/powerpoint/2010/main" val="411477821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021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FE95-B922-4705-9015-0746DE984E2D}"/>
              </a:ext>
            </a:extLst>
          </p:cNvPr>
          <p:cNvSpPr>
            <a:spLocks noGrp="1"/>
          </p:cNvSpPr>
          <p:nvPr>
            <p:ph type="title"/>
          </p:nvPr>
        </p:nvSpPr>
        <p:spPr/>
        <p:txBody>
          <a:bodyPr/>
          <a:lstStyle/>
          <a:p>
            <a:r>
              <a:rPr lang="en-AU" dirty="0"/>
              <a:t>Teacher guide: remote learning challenges and strategies</a:t>
            </a:r>
          </a:p>
        </p:txBody>
      </p:sp>
      <p:sp>
        <p:nvSpPr>
          <p:cNvPr id="3" name="Content Placeholder 2">
            <a:extLst>
              <a:ext uri="{FF2B5EF4-FFF2-40B4-BE49-F238E27FC236}">
                <a16:creationId xmlns:a16="http://schemas.microsoft.com/office/drawing/2014/main" id="{912DE163-3658-41C2-B095-9287D9079116}"/>
              </a:ext>
            </a:extLst>
          </p:cNvPr>
          <p:cNvSpPr>
            <a:spLocks noGrp="1"/>
          </p:cNvSpPr>
          <p:nvPr>
            <p:ph idx="1"/>
          </p:nvPr>
        </p:nvSpPr>
        <p:spPr>
          <a:xfrm>
            <a:off x="677334" y="2160589"/>
            <a:ext cx="10870388" cy="4585164"/>
          </a:xfrm>
        </p:spPr>
        <p:txBody>
          <a:bodyPr>
            <a:normAutofit lnSpcReduction="10000"/>
          </a:bodyPr>
          <a:lstStyle/>
          <a:p>
            <a:r>
              <a:rPr lang="en-AU" dirty="0"/>
              <a:t>For this task, it is key that students are encouraged to COLLABORATE in some form. Please refer to the teacher guidance provided on the maths online FUSE page and the DET Learning from home page. Use the provided student slides, modifying where needed to help guide your students through the task and encourage them to collaborate with their classmates to pose and solve problems with each other. </a:t>
            </a:r>
          </a:p>
          <a:p>
            <a:r>
              <a:rPr lang="en-AU" dirty="0"/>
              <a:t>Consider the following general ideas:</a:t>
            </a:r>
          </a:p>
          <a:p>
            <a:pPr lvl="1"/>
            <a:r>
              <a:rPr lang="en-AU" dirty="0"/>
              <a:t>For both synchronous and asynchronous delivery models, consider using an online shared document such as a Google Word document on a OneNote notebook for students to record their questions, ideas and solutions. </a:t>
            </a:r>
          </a:p>
          <a:p>
            <a:pPr lvl="1"/>
            <a:r>
              <a:rPr lang="en-AU" dirty="0"/>
              <a:t>Consider how you would like students to note that they are having difficulty- establish a process for them to seek help from each other and from you as a teacher. This could be through email, through </a:t>
            </a:r>
            <a:r>
              <a:rPr lang="en-AU" dirty="0" err="1"/>
              <a:t>Webex</a:t>
            </a:r>
            <a:r>
              <a:rPr lang="en-AU" dirty="0"/>
              <a:t> video conferencing or through Skype. </a:t>
            </a:r>
          </a:p>
          <a:p>
            <a:pPr lvl="1"/>
            <a:r>
              <a:rPr lang="en-AU" dirty="0"/>
              <a:t>Consider how you would like students to document their final work and their understanding. Consider using things like quick quizzes through google or Microsoft forms, using a template in a OneNote notebook for each student to complete or a ‘Poll Everywhere’ quiz. </a:t>
            </a:r>
          </a:p>
          <a:p>
            <a:pPr lvl="1"/>
            <a:r>
              <a:rPr lang="en-AU" dirty="0"/>
              <a:t>How will you assess student understanding of the key skills – perhaps focus on one or two of the key skills or have students set their own goals at the beginning of the task and assess their work against these. </a:t>
            </a:r>
          </a:p>
        </p:txBody>
      </p:sp>
    </p:spTree>
    <p:extLst>
      <p:ext uri="{BB962C8B-B14F-4D97-AF65-F5344CB8AC3E}">
        <p14:creationId xmlns:p14="http://schemas.microsoft.com/office/powerpoint/2010/main" val="337438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570E86C-7FB5-4533-8AAE-A83D4F7B896A}"/>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Links to the curriculum </a:t>
            </a:r>
          </a:p>
        </p:txBody>
      </p:sp>
      <p:sp>
        <p:nvSpPr>
          <p:cNvPr id="6" name="Text Placeholder 5">
            <a:extLst>
              <a:ext uri="{FF2B5EF4-FFF2-40B4-BE49-F238E27FC236}">
                <a16:creationId xmlns:a16="http://schemas.microsoft.com/office/drawing/2014/main" id="{773DE59F-CD52-49CD-9356-32922472707F}"/>
              </a:ext>
            </a:extLst>
          </p:cNvPr>
          <p:cNvSpPr>
            <a:spLocks noGrp="1"/>
          </p:cNvSpPr>
          <p:nvPr>
            <p:ph type="body" sz="half" idx="2"/>
          </p:nvPr>
        </p:nvSpPr>
        <p:spPr>
          <a:xfrm>
            <a:off x="180690" y="1965686"/>
            <a:ext cx="4660126" cy="4714362"/>
          </a:xfrm>
        </p:spPr>
        <p:txBody>
          <a:bodyPr vert="horz" lIns="91440" tIns="45720" rIns="91440" bIns="45720" rtlCol="0">
            <a:normAutofit lnSpcReduction="10000"/>
          </a:bodyPr>
          <a:lstStyle/>
          <a:p>
            <a:pPr>
              <a:buFont typeface="Wingdings 3" charset="2"/>
              <a:buChar char=""/>
            </a:pPr>
            <a:r>
              <a:rPr lang="en-US" dirty="0">
                <a:solidFill>
                  <a:schemeClr val="bg1"/>
                </a:solidFill>
              </a:rPr>
              <a:t>Key learning outcomes. At the end of this activity, student will:</a:t>
            </a:r>
          </a:p>
          <a:p>
            <a:pPr lvl="1">
              <a:buFont typeface="Wingdings 3" charset="2"/>
              <a:buChar char=""/>
            </a:pPr>
            <a:r>
              <a:rPr lang="en-US" dirty="0">
                <a:solidFill>
                  <a:schemeClr val="bg1"/>
                </a:solidFill>
              </a:rPr>
              <a:t>Use appropriate geometric language and terms for angles </a:t>
            </a:r>
          </a:p>
          <a:p>
            <a:pPr lvl="1">
              <a:buFont typeface="Wingdings 3" charset="2"/>
              <a:buChar char=""/>
            </a:pPr>
            <a:r>
              <a:rPr lang="en-US" dirty="0">
                <a:solidFill>
                  <a:schemeClr val="bg1"/>
                </a:solidFill>
              </a:rPr>
              <a:t>Identify a number of angles in folds of paper</a:t>
            </a:r>
          </a:p>
          <a:p>
            <a:pPr lvl="1">
              <a:buFont typeface="Wingdings 3" charset="2"/>
              <a:buChar char=""/>
            </a:pPr>
            <a:r>
              <a:rPr lang="en-US" dirty="0" err="1">
                <a:solidFill>
                  <a:schemeClr val="bg1"/>
                </a:solidFill>
              </a:rPr>
              <a:t>Recognise</a:t>
            </a:r>
            <a:r>
              <a:rPr lang="en-US" dirty="0">
                <a:solidFill>
                  <a:schemeClr val="bg1"/>
                </a:solidFill>
              </a:rPr>
              <a:t> and identify the angle properties of various polygons</a:t>
            </a:r>
          </a:p>
          <a:p>
            <a:pPr lvl="1">
              <a:buFont typeface="Wingdings 3" charset="2"/>
              <a:buChar char=""/>
            </a:pPr>
            <a:r>
              <a:rPr lang="en-US" dirty="0">
                <a:solidFill>
                  <a:schemeClr val="bg1"/>
                </a:solidFill>
              </a:rPr>
              <a:t>Apply problem solving strategies to pose and solve problems</a:t>
            </a:r>
          </a:p>
          <a:p>
            <a:pPr>
              <a:buFont typeface="Wingdings 3" charset="2"/>
              <a:buChar char=""/>
            </a:pPr>
            <a:r>
              <a:rPr lang="en-US" dirty="0">
                <a:solidFill>
                  <a:schemeClr val="bg1"/>
                </a:solidFill>
              </a:rPr>
              <a:t>Common misconceptions or difficulties to look out for:</a:t>
            </a:r>
          </a:p>
          <a:p>
            <a:pPr lvl="1">
              <a:buFont typeface="Wingdings 3" charset="2"/>
              <a:buChar char=""/>
            </a:pPr>
            <a:r>
              <a:rPr lang="en-US" dirty="0">
                <a:solidFill>
                  <a:schemeClr val="bg1"/>
                </a:solidFill>
              </a:rPr>
              <a:t>Students may not be familiar with key vocabulary – make sure that students are understanding the key words before they start.</a:t>
            </a:r>
          </a:p>
          <a:p>
            <a:pPr lvl="1">
              <a:buFont typeface="Wingdings 3" charset="2"/>
              <a:buChar char=""/>
            </a:pPr>
            <a:r>
              <a:rPr lang="en-US" dirty="0">
                <a:solidFill>
                  <a:schemeClr val="bg1"/>
                </a:solidFill>
              </a:rPr>
              <a:t>Students may not be familiar with polygons beyond the square, rectangle and triangle and may need support to identify parallelograms and trapeziums</a:t>
            </a:r>
          </a:p>
          <a:p>
            <a:pPr>
              <a:buFont typeface="Wingdings 3" charset="2"/>
              <a:buChar char=""/>
            </a:pPr>
            <a:endParaRPr lang="en-US" dirty="0">
              <a:solidFill>
                <a:schemeClr val="bg1"/>
              </a:solidFill>
            </a:endParaRPr>
          </a:p>
        </p:txBody>
      </p:sp>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10" name="Table 21">
            <a:extLst>
              <a:ext uri="{FF2B5EF4-FFF2-40B4-BE49-F238E27FC236}">
                <a16:creationId xmlns:a16="http://schemas.microsoft.com/office/drawing/2014/main" id="{A9693D4C-C51C-4BA2-B636-1A17BFE8FDA6}"/>
              </a:ext>
            </a:extLst>
          </p:cNvPr>
          <p:cNvGraphicFramePr>
            <a:graphicFrameLocks noGrp="1"/>
          </p:cNvGraphicFramePr>
          <p:nvPr>
            <p:ph idx="1"/>
            <p:extLst>
              <p:ext uri="{D42A27DB-BD31-4B8C-83A1-F6EECF244321}">
                <p14:modId xmlns:p14="http://schemas.microsoft.com/office/powerpoint/2010/main" val="3175179395"/>
              </p:ext>
            </p:extLst>
          </p:nvPr>
        </p:nvGraphicFramePr>
        <p:xfrm>
          <a:off x="5769917" y="775011"/>
          <a:ext cx="5884424" cy="1112520"/>
        </p:xfrm>
        <a:graphic>
          <a:graphicData uri="http://schemas.openxmlformats.org/drawingml/2006/table">
            <a:tbl>
              <a:tblPr firstRow="1" bandRow="1">
                <a:tableStyleId>{69CF1AB2-1976-4502-BF36-3FF5EA218861}</a:tableStyleId>
              </a:tblPr>
              <a:tblGrid>
                <a:gridCol w="1925274">
                  <a:extLst>
                    <a:ext uri="{9D8B030D-6E8A-4147-A177-3AD203B41FA5}">
                      <a16:colId xmlns:a16="http://schemas.microsoft.com/office/drawing/2014/main" val="1148304348"/>
                    </a:ext>
                  </a:extLst>
                </a:gridCol>
                <a:gridCol w="3959150">
                  <a:extLst>
                    <a:ext uri="{9D8B030D-6E8A-4147-A177-3AD203B41FA5}">
                      <a16:colId xmlns:a16="http://schemas.microsoft.com/office/drawing/2014/main" val="3111898273"/>
                    </a:ext>
                  </a:extLst>
                </a:gridCol>
              </a:tblGrid>
              <a:tr h="370840">
                <a:tc>
                  <a:txBody>
                    <a:bodyPr/>
                    <a:lstStyle/>
                    <a:p>
                      <a:r>
                        <a:rPr lang="en-AU" sz="1200" dirty="0"/>
                        <a:t>Curriculum strand (s)</a:t>
                      </a:r>
                    </a:p>
                  </a:txBody>
                  <a:tcPr/>
                </a:tc>
                <a:tc>
                  <a:txBody>
                    <a:bodyPr/>
                    <a:lstStyle/>
                    <a:p>
                      <a:r>
                        <a:rPr lang="en-AU" dirty="0"/>
                        <a:t>Measurement and Geometry</a:t>
                      </a:r>
                    </a:p>
                  </a:txBody>
                  <a:tcPr/>
                </a:tc>
                <a:extLst>
                  <a:ext uri="{0D108BD9-81ED-4DB2-BD59-A6C34878D82A}">
                    <a16:rowId xmlns:a16="http://schemas.microsoft.com/office/drawing/2014/main" val="1022432191"/>
                  </a:ext>
                </a:extLst>
              </a:tr>
              <a:tr h="370840">
                <a:tc>
                  <a:txBody>
                    <a:bodyPr/>
                    <a:lstStyle/>
                    <a:p>
                      <a:r>
                        <a:rPr lang="en-AU" sz="1200" dirty="0"/>
                        <a:t>Curriculum </a:t>
                      </a:r>
                      <a:r>
                        <a:rPr lang="en-AU" sz="1200" dirty="0" err="1"/>
                        <a:t>substrand</a:t>
                      </a:r>
                      <a:r>
                        <a:rPr lang="en-AU" sz="1200" dirty="0"/>
                        <a:t>(s)</a:t>
                      </a:r>
                    </a:p>
                  </a:txBody>
                  <a:tcPr/>
                </a:tc>
                <a:tc>
                  <a:txBody>
                    <a:bodyPr/>
                    <a:lstStyle/>
                    <a:p>
                      <a:r>
                        <a:rPr lang="en-AU" dirty="0"/>
                        <a:t>Geometric reasoning</a:t>
                      </a:r>
                    </a:p>
                  </a:txBody>
                  <a:tcPr/>
                </a:tc>
                <a:extLst>
                  <a:ext uri="{0D108BD9-81ED-4DB2-BD59-A6C34878D82A}">
                    <a16:rowId xmlns:a16="http://schemas.microsoft.com/office/drawing/2014/main" val="319571097"/>
                  </a:ext>
                </a:extLst>
              </a:tr>
              <a:tr h="370840">
                <a:tc>
                  <a:txBody>
                    <a:bodyPr/>
                    <a:lstStyle/>
                    <a:p>
                      <a:r>
                        <a:rPr lang="en-AU" sz="1200" dirty="0"/>
                        <a:t>Levels addressed </a:t>
                      </a:r>
                    </a:p>
                  </a:txBody>
                  <a:tcPr/>
                </a:tc>
                <a:tc>
                  <a:txBody>
                    <a:bodyPr/>
                    <a:lstStyle/>
                    <a:p>
                      <a:r>
                        <a:rPr lang="en-AU" dirty="0"/>
                        <a:t>6, 7, 8</a:t>
                      </a:r>
                    </a:p>
                  </a:txBody>
                  <a:tcPr/>
                </a:tc>
                <a:extLst>
                  <a:ext uri="{0D108BD9-81ED-4DB2-BD59-A6C34878D82A}">
                    <a16:rowId xmlns:a16="http://schemas.microsoft.com/office/drawing/2014/main" val="760315513"/>
                  </a:ext>
                </a:extLst>
              </a:tr>
            </a:tbl>
          </a:graphicData>
        </a:graphic>
      </p:graphicFrame>
      <p:sp>
        <p:nvSpPr>
          <p:cNvPr id="3" name="TextBox 2">
            <a:extLst>
              <a:ext uri="{FF2B5EF4-FFF2-40B4-BE49-F238E27FC236}">
                <a16:creationId xmlns:a16="http://schemas.microsoft.com/office/drawing/2014/main" id="{72D3EA04-EBA4-4708-9E81-4567890F88ED}"/>
              </a:ext>
            </a:extLst>
          </p:cNvPr>
          <p:cNvSpPr txBox="1"/>
          <p:nvPr/>
        </p:nvSpPr>
        <p:spPr>
          <a:xfrm>
            <a:off x="5764312" y="2429398"/>
            <a:ext cx="5875169" cy="3600986"/>
          </a:xfrm>
          <a:prstGeom prst="rect">
            <a:avLst/>
          </a:prstGeom>
          <a:noFill/>
        </p:spPr>
        <p:txBody>
          <a:bodyPr wrap="square" rtlCol="0">
            <a:spAutoFit/>
          </a:bodyPr>
          <a:lstStyle/>
          <a:p>
            <a:r>
              <a:rPr lang="en-AU" dirty="0"/>
              <a:t>Content descriptors potentially addressed:</a:t>
            </a:r>
          </a:p>
          <a:p>
            <a:pPr fontAlgn="base"/>
            <a:r>
              <a:rPr lang="en-AU" sz="1200" dirty="0">
                <a:solidFill>
                  <a:schemeClr val="accent2"/>
                </a:solidFill>
              </a:rPr>
              <a:t>Level 6</a:t>
            </a:r>
          </a:p>
          <a:p>
            <a:pPr marL="171450" indent="-171450" fontAlgn="base">
              <a:buFont typeface="Arial" panose="020B0604020202020204" pitchFamily="34" charset="0"/>
              <a:buChar char="•"/>
            </a:pPr>
            <a:r>
              <a:rPr lang="en-AU" sz="1200" dirty="0"/>
              <a:t>Investigate, with and without digital technologies, angles on a straight line, angles at a point and vertically opposite angles. Use results to find unknown angles </a:t>
            </a:r>
            <a:r>
              <a:rPr lang="en-AU" sz="1200" dirty="0">
                <a:solidFill>
                  <a:schemeClr val="accent1"/>
                </a:solidFill>
                <a:hlinkClick r:id="rId2" tooltip="View elaborations and additional details of VCMMG231">
                  <a:extLst>
                    <a:ext uri="{A12FA001-AC4F-418D-AE19-62706E023703}">
                      <ahyp:hlinkClr xmlns:ahyp="http://schemas.microsoft.com/office/drawing/2018/hyperlinkcolor" val="tx"/>
                    </a:ext>
                  </a:extLst>
                </a:hlinkClick>
              </a:rPr>
              <a:t>(</a:t>
            </a:r>
            <a:r>
              <a:rPr lang="en-AU" sz="1200" dirty="0">
                <a:solidFill>
                  <a:schemeClr val="accent1"/>
                </a:solidFill>
                <a:hlinkClick r:id="rId3"/>
              </a:rPr>
              <a:t>VCMMG231)</a:t>
            </a:r>
            <a:endParaRPr lang="en-AU" sz="1200" dirty="0">
              <a:solidFill>
                <a:schemeClr val="accent1"/>
              </a:solidFill>
            </a:endParaRPr>
          </a:p>
          <a:p>
            <a:pPr fontAlgn="base"/>
            <a:r>
              <a:rPr lang="en-AU" sz="1200" dirty="0">
                <a:solidFill>
                  <a:schemeClr val="accent2"/>
                </a:solidFill>
              </a:rPr>
              <a:t>Level 7</a:t>
            </a:r>
          </a:p>
          <a:p>
            <a:pPr marL="171450" indent="-171450" fontAlgn="base">
              <a:buFont typeface="Arial" panose="020B0604020202020204" pitchFamily="34" charset="0"/>
              <a:buChar char="•"/>
            </a:pPr>
            <a:r>
              <a:rPr lang="en-AU" sz="1200" dirty="0"/>
              <a:t>Classify triangles according to their side and angle properties and describe quadrilaterals </a:t>
            </a:r>
            <a:r>
              <a:rPr lang="en-AU" sz="1200" dirty="0">
                <a:hlinkClick r:id="rId4"/>
              </a:rPr>
              <a:t>(VCMMG262)</a:t>
            </a:r>
            <a:endParaRPr lang="en-AU" sz="1200" dirty="0"/>
          </a:p>
          <a:p>
            <a:pPr marL="171450" indent="-171450" fontAlgn="base">
              <a:buFont typeface="Arial" panose="020B0604020202020204" pitchFamily="34" charset="0"/>
              <a:buChar char="•"/>
            </a:pPr>
            <a:r>
              <a:rPr lang="en-AU" sz="1200" dirty="0"/>
              <a:t>Demonstrate that the angle sum of a triangle is 180° and use this to find the angle sum of a quadrilateral </a:t>
            </a:r>
            <a:r>
              <a:rPr lang="en-AU" sz="1200" dirty="0">
                <a:hlinkClick r:id="rId5"/>
              </a:rPr>
              <a:t>(VCMMG263)</a:t>
            </a:r>
            <a:endParaRPr lang="en-AU" sz="1200" dirty="0"/>
          </a:p>
          <a:p>
            <a:pPr marL="171450" indent="-171450" fontAlgn="base">
              <a:buFont typeface="Arial" panose="020B0604020202020204" pitchFamily="34" charset="0"/>
              <a:buChar char="•"/>
            </a:pPr>
            <a:r>
              <a:rPr lang="en-AU" sz="1200" dirty="0"/>
              <a:t>Identify corresponding, alternate and co-interior angles when two straight lines are crossed by a transversal </a:t>
            </a:r>
            <a:r>
              <a:rPr lang="en-AU" sz="1200" dirty="0">
                <a:hlinkClick r:id="rId6"/>
              </a:rPr>
              <a:t>(VCMMG264)</a:t>
            </a:r>
            <a:endParaRPr lang="en-AU" sz="1200" dirty="0"/>
          </a:p>
          <a:p>
            <a:pPr marL="171450" indent="-171450" fontAlgn="base">
              <a:buFont typeface="Arial" panose="020B0604020202020204" pitchFamily="34" charset="0"/>
              <a:buChar char="•"/>
            </a:pPr>
            <a:r>
              <a:rPr lang="en-AU" sz="1200" dirty="0"/>
              <a:t>Investigate conditions for two lines to be parallel and solve simple numerical problems using reasoning </a:t>
            </a:r>
            <a:r>
              <a:rPr lang="en-AU" sz="1200" dirty="0">
                <a:hlinkClick r:id="rId7"/>
              </a:rPr>
              <a:t>(VCMMG265)</a:t>
            </a:r>
            <a:endParaRPr lang="en-AU" sz="1200" dirty="0"/>
          </a:p>
          <a:p>
            <a:pPr fontAlgn="base"/>
            <a:r>
              <a:rPr lang="en-AU" sz="1200" dirty="0">
                <a:solidFill>
                  <a:schemeClr val="accent2"/>
                </a:solidFill>
              </a:rPr>
              <a:t>Level 8</a:t>
            </a:r>
          </a:p>
          <a:p>
            <a:pPr marL="285750" indent="-285750" fontAlgn="base">
              <a:buFont typeface="Arial" panose="020B0604020202020204" pitchFamily="34" charset="0"/>
              <a:buChar char="•"/>
            </a:pPr>
            <a:r>
              <a:rPr lang="en-AU" sz="1200" dirty="0"/>
              <a:t>Establish properties of quadrilaterals using congruent triangles and angle properties, and solve related numerical problems using reasoning </a:t>
            </a:r>
            <a:r>
              <a:rPr lang="en-AU" sz="1200" dirty="0">
                <a:hlinkClick r:id="rId8"/>
              </a:rPr>
              <a:t>(VCMMG293)</a:t>
            </a:r>
            <a:endParaRPr lang="en-AU" sz="1200" dirty="0"/>
          </a:p>
          <a:p>
            <a:endParaRPr lang="en-AU" dirty="0"/>
          </a:p>
        </p:txBody>
      </p:sp>
    </p:spTree>
    <p:extLst>
      <p:ext uri="{BB962C8B-B14F-4D97-AF65-F5344CB8AC3E}">
        <p14:creationId xmlns:p14="http://schemas.microsoft.com/office/powerpoint/2010/main" val="1535289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E4BCF3-DA00-4083-9304-FF92AD5AA5D7}"/>
              </a:ext>
            </a:extLst>
          </p:cNvPr>
          <p:cNvSpPr>
            <a:spLocks noGrp="1"/>
          </p:cNvSpPr>
          <p:nvPr>
            <p:ph type="title"/>
          </p:nvPr>
        </p:nvSpPr>
        <p:spPr/>
        <p:txBody>
          <a:bodyPr/>
          <a:lstStyle/>
          <a:p>
            <a:r>
              <a:rPr lang="en-AU" dirty="0"/>
              <a:t>Format of the activity</a:t>
            </a:r>
          </a:p>
        </p:txBody>
      </p:sp>
      <p:sp>
        <p:nvSpPr>
          <p:cNvPr id="6" name="Content Placeholder 5">
            <a:extLst>
              <a:ext uri="{FF2B5EF4-FFF2-40B4-BE49-F238E27FC236}">
                <a16:creationId xmlns:a16="http://schemas.microsoft.com/office/drawing/2014/main" id="{AE5C1B4B-1251-4C77-80FA-B8EB01A093E4}"/>
              </a:ext>
            </a:extLst>
          </p:cNvPr>
          <p:cNvSpPr>
            <a:spLocks noGrp="1"/>
          </p:cNvSpPr>
          <p:nvPr>
            <p:ph idx="1"/>
          </p:nvPr>
        </p:nvSpPr>
        <p:spPr/>
        <p:txBody>
          <a:bodyPr/>
          <a:lstStyle/>
          <a:p>
            <a:r>
              <a:rPr lang="en-AU" dirty="0"/>
              <a:t>You can modify these slides to suit your pedagogy. </a:t>
            </a:r>
          </a:p>
          <a:p>
            <a:r>
              <a:rPr lang="en-AU" dirty="0"/>
              <a:t>The student slides start on slide 12</a:t>
            </a:r>
          </a:p>
          <a:p>
            <a:r>
              <a:rPr lang="en-AU" dirty="0"/>
              <a:t>Throughout the slides, there are prompts for students to do things ‘</a:t>
            </a:r>
            <a:r>
              <a:rPr lang="en-AU" dirty="0">
                <a:solidFill>
                  <a:schemeClr val="accent5"/>
                </a:solidFill>
              </a:rPr>
              <a:t>according to their teacher’s instructions</a:t>
            </a:r>
            <a:r>
              <a:rPr lang="en-AU" dirty="0"/>
              <a:t>’. You may want to change this text to provide those instructions for them. The sections you may want to modify are marked in green to make it easy for you to identify them. </a:t>
            </a:r>
          </a:p>
          <a:p>
            <a:r>
              <a:rPr lang="en-AU" dirty="0"/>
              <a:t>The ‘solutions’ are provided on the following slides so that you know what you are looking for in student responses and what these responses may mean with respect to the level of understanding students are demonstrating. </a:t>
            </a:r>
          </a:p>
        </p:txBody>
      </p:sp>
    </p:spTree>
    <p:extLst>
      <p:ext uri="{BB962C8B-B14F-4D97-AF65-F5344CB8AC3E}">
        <p14:creationId xmlns:p14="http://schemas.microsoft.com/office/powerpoint/2010/main" val="3074794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F2AF91-7854-44B6-B9CB-DA0B65FEB75A}"/>
              </a:ext>
            </a:extLst>
          </p:cNvPr>
          <p:cNvSpPr>
            <a:spLocks noGrp="1"/>
          </p:cNvSpPr>
          <p:nvPr>
            <p:ph type="title"/>
          </p:nvPr>
        </p:nvSpPr>
        <p:spPr/>
        <p:txBody>
          <a:bodyPr/>
          <a:lstStyle/>
          <a:p>
            <a:r>
              <a:rPr lang="en-AU" dirty="0"/>
              <a:t>Student documentation and collaboration</a:t>
            </a:r>
          </a:p>
        </p:txBody>
      </p:sp>
      <p:sp>
        <p:nvSpPr>
          <p:cNvPr id="8" name="Content Placeholder 7">
            <a:extLst>
              <a:ext uri="{FF2B5EF4-FFF2-40B4-BE49-F238E27FC236}">
                <a16:creationId xmlns:a16="http://schemas.microsoft.com/office/drawing/2014/main" id="{703C9502-C541-4374-938B-5A4097F9D722}"/>
              </a:ext>
            </a:extLst>
          </p:cNvPr>
          <p:cNvSpPr>
            <a:spLocks noGrp="1"/>
          </p:cNvSpPr>
          <p:nvPr>
            <p:ph sz="half" idx="1"/>
          </p:nvPr>
        </p:nvSpPr>
        <p:spPr>
          <a:xfrm>
            <a:off x="191641" y="2160589"/>
            <a:ext cx="7780613" cy="4623492"/>
          </a:xfrm>
        </p:spPr>
        <p:txBody>
          <a:bodyPr>
            <a:normAutofit lnSpcReduction="10000"/>
          </a:bodyPr>
          <a:lstStyle/>
          <a:p>
            <a:r>
              <a:rPr lang="en-AU" dirty="0"/>
              <a:t>Throughout this task, students should be encouraged to document their work. They can do this in a number of ways including:</a:t>
            </a:r>
          </a:p>
          <a:p>
            <a:pPr lvl="1"/>
            <a:r>
              <a:rPr lang="en-AU" dirty="0"/>
              <a:t>They can access a static document that you provide and fill it in as they go – sending it back to you at the end of the task either by email or using school LMS platforms (an example is provided with this activity)</a:t>
            </a:r>
          </a:p>
          <a:p>
            <a:pPr lvl="1"/>
            <a:r>
              <a:rPr lang="en-AU" dirty="0"/>
              <a:t>They can contribute their ideas to you as they go using online and shared documents such as google docs or OneNote / Microsoft online documents or others</a:t>
            </a:r>
          </a:p>
          <a:p>
            <a:pPr lvl="1"/>
            <a:r>
              <a:rPr lang="en-AU" dirty="0"/>
              <a:t>The question posing and answering sections require students to be able to share their questions with each other, answer each others questions and then provide feedback to those providing answers. You will need to consider how you structure this. You could set up a table for students to write their questions into an online shared document or you can have students submit all of the questions to you and you can then redistribute them (the later strategy will be far more time demanding for you). You may also want to set up a quick feedback template or specify the sort of information that you want students to feedback to each other – a suggestion is provided on the next slide.  </a:t>
            </a:r>
          </a:p>
          <a:p>
            <a:pPr marL="457200" lvl="1" indent="0">
              <a:buNone/>
            </a:pPr>
            <a:endParaRPr lang="en-AU" dirty="0"/>
          </a:p>
        </p:txBody>
      </p:sp>
      <p:sp>
        <p:nvSpPr>
          <p:cNvPr id="9" name="Content Placeholder 8">
            <a:extLst>
              <a:ext uri="{FF2B5EF4-FFF2-40B4-BE49-F238E27FC236}">
                <a16:creationId xmlns:a16="http://schemas.microsoft.com/office/drawing/2014/main" id="{931263D3-94D8-4D3B-A41D-E5F3671E8F94}"/>
              </a:ext>
            </a:extLst>
          </p:cNvPr>
          <p:cNvSpPr>
            <a:spLocks noGrp="1"/>
          </p:cNvSpPr>
          <p:nvPr>
            <p:ph sz="half" idx="2"/>
          </p:nvPr>
        </p:nvSpPr>
        <p:spPr>
          <a:xfrm>
            <a:off x="7693005" y="862908"/>
            <a:ext cx="3750683" cy="5921173"/>
          </a:xfrm>
        </p:spPr>
        <p:txBody>
          <a:bodyPr>
            <a:normAutofit lnSpcReduction="10000"/>
          </a:bodyPr>
          <a:lstStyle/>
          <a:p>
            <a:r>
              <a:rPr lang="en-AU" dirty="0">
                <a:solidFill>
                  <a:schemeClr val="tx2"/>
                </a:solidFill>
              </a:rPr>
              <a:t>The information that students are prompted to document throughout this task includes:</a:t>
            </a:r>
          </a:p>
          <a:p>
            <a:pPr lvl="1"/>
            <a:r>
              <a:rPr lang="en-AU" dirty="0">
                <a:solidFill>
                  <a:schemeClr val="tx2"/>
                </a:solidFill>
              </a:rPr>
              <a:t>A photograph of their initial paper folding so that you can check they have done it correctly</a:t>
            </a:r>
          </a:p>
          <a:p>
            <a:pPr lvl="1"/>
            <a:r>
              <a:rPr lang="en-AU" dirty="0">
                <a:solidFill>
                  <a:schemeClr val="tx2"/>
                </a:solidFill>
              </a:rPr>
              <a:t>Key terms and definitions to support them to be able to complete the task (these are prompted throughout the task)</a:t>
            </a:r>
          </a:p>
          <a:p>
            <a:pPr lvl="1"/>
            <a:r>
              <a:rPr lang="en-AU" dirty="0">
                <a:solidFill>
                  <a:schemeClr val="tx2"/>
                </a:solidFill>
              </a:rPr>
              <a:t>questions on angles, number, type and magnitude</a:t>
            </a:r>
          </a:p>
          <a:p>
            <a:pPr lvl="1"/>
            <a:r>
              <a:rPr lang="en-AU" dirty="0">
                <a:solidFill>
                  <a:schemeClr val="tx2"/>
                </a:solidFill>
              </a:rPr>
              <a:t>Questions that they pose to others and ones that they answer from others </a:t>
            </a:r>
          </a:p>
          <a:p>
            <a:pPr lvl="1"/>
            <a:r>
              <a:rPr lang="en-AU" dirty="0">
                <a:solidFill>
                  <a:schemeClr val="tx2"/>
                </a:solidFill>
              </a:rPr>
              <a:t>Summarise the properties of shapes and patterns that they notice or identify</a:t>
            </a:r>
          </a:p>
          <a:p>
            <a:pPr lvl="1"/>
            <a:r>
              <a:rPr lang="en-AU" dirty="0">
                <a:solidFill>
                  <a:schemeClr val="tx2"/>
                </a:solidFill>
              </a:rPr>
              <a:t>Extension task - origami</a:t>
            </a:r>
          </a:p>
          <a:p>
            <a:pPr lvl="1"/>
            <a:r>
              <a:rPr lang="en-AU" dirty="0">
                <a:solidFill>
                  <a:schemeClr val="tx2"/>
                </a:solidFill>
              </a:rPr>
              <a:t>Reflection on the final task</a:t>
            </a:r>
          </a:p>
          <a:p>
            <a:pPr lvl="1"/>
            <a:endParaRPr lang="en-AU" dirty="0"/>
          </a:p>
        </p:txBody>
      </p:sp>
    </p:spTree>
    <p:extLst>
      <p:ext uri="{BB962C8B-B14F-4D97-AF65-F5344CB8AC3E}">
        <p14:creationId xmlns:p14="http://schemas.microsoft.com/office/powerpoint/2010/main" val="1855952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687D-82B3-4BB2-B62B-006AD452511B}"/>
              </a:ext>
            </a:extLst>
          </p:cNvPr>
          <p:cNvSpPr>
            <a:spLocks noGrp="1"/>
          </p:cNvSpPr>
          <p:nvPr>
            <p:ph type="title"/>
          </p:nvPr>
        </p:nvSpPr>
        <p:spPr/>
        <p:txBody>
          <a:bodyPr/>
          <a:lstStyle/>
          <a:p>
            <a:r>
              <a:rPr lang="en-AU" dirty="0"/>
              <a:t>Solutions and what to look for</a:t>
            </a:r>
          </a:p>
        </p:txBody>
      </p:sp>
      <p:sp>
        <p:nvSpPr>
          <p:cNvPr id="3" name="Content Placeholder 2">
            <a:extLst>
              <a:ext uri="{FF2B5EF4-FFF2-40B4-BE49-F238E27FC236}">
                <a16:creationId xmlns:a16="http://schemas.microsoft.com/office/drawing/2014/main" id="{219FD7FF-DCC0-4BD0-8B5D-9D186C3CF490}"/>
              </a:ext>
            </a:extLst>
          </p:cNvPr>
          <p:cNvSpPr>
            <a:spLocks noGrp="1"/>
          </p:cNvSpPr>
          <p:nvPr>
            <p:ph sz="half" idx="1"/>
          </p:nvPr>
        </p:nvSpPr>
        <p:spPr>
          <a:xfrm>
            <a:off x="677334" y="1516699"/>
            <a:ext cx="4184035" cy="4524662"/>
          </a:xfrm>
        </p:spPr>
        <p:txBody>
          <a:bodyPr>
            <a:normAutofit/>
          </a:bodyPr>
          <a:lstStyle/>
          <a:p>
            <a:r>
              <a:rPr lang="en-AU" dirty="0"/>
              <a:t>Step one asks students to complete a folding activity and send you a copy of what they did. What they are aiming for is demonstrated on the diagram. </a:t>
            </a:r>
          </a:p>
          <a:p>
            <a:r>
              <a:rPr lang="en-AU" dirty="0"/>
              <a:t>The questions then ask them to identify the number, type and magnitude of all of the angles. The response you are looking for is represented in the table. Note you may have other responses provided as well and these should give you some insight into the level of student understanding. </a:t>
            </a:r>
          </a:p>
        </p:txBody>
      </p:sp>
      <p:pic>
        <p:nvPicPr>
          <p:cNvPr id="5" name="Content Placeholder 4">
            <a:extLst>
              <a:ext uri="{FF2B5EF4-FFF2-40B4-BE49-F238E27FC236}">
                <a16:creationId xmlns:a16="http://schemas.microsoft.com/office/drawing/2014/main" id="{FB49969D-1E50-483B-9E70-5533A9A27DFF}"/>
              </a:ext>
            </a:extLst>
          </p:cNvPr>
          <p:cNvPicPr>
            <a:picLocks noGrp="1" noChangeAspect="1"/>
          </p:cNvPicPr>
          <p:nvPr>
            <p:ph sz="half" idx="2"/>
          </p:nvPr>
        </p:nvPicPr>
        <p:blipFill>
          <a:blip r:embed="rId2"/>
          <a:stretch>
            <a:fillRect/>
          </a:stretch>
        </p:blipFill>
        <p:spPr>
          <a:xfrm>
            <a:off x="5084048" y="1270000"/>
            <a:ext cx="5026925" cy="2823522"/>
          </a:xfrm>
          <a:prstGeom prst="rect">
            <a:avLst/>
          </a:prstGeom>
        </p:spPr>
      </p:pic>
      <p:graphicFrame>
        <p:nvGraphicFramePr>
          <p:cNvPr id="8" name="Table 8">
            <a:extLst>
              <a:ext uri="{FF2B5EF4-FFF2-40B4-BE49-F238E27FC236}">
                <a16:creationId xmlns:a16="http://schemas.microsoft.com/office/drawing/2014/main" id="{3E0E9438-C1E8-4CD9-862D-2DBF7380C645}"/>
              </a:ext>
            </a:extLst>
          </p:cNvPr>
          <p:cNvGraphicFramePr>
            <a:graphicFrameLocks noGrp="1"/>
          </p:cNvGraphicFramePr>
          <p:nvPr>
            <p:extLst>
              <p:ext uri="{D42A27DB-BD31-4B8C-83A1-F6EECF244321}">
                <p14:modId xmlns:p14="http://schemas.microsoft.com/office/powerpoint/2010/main" val="3525325974"/>
              </p:ext>
            </p:extLst>
          </p:nvPr>
        </p:nvGraphicFramePr>
        <p:xfrm>
          <a:off x="5374477" y="4514152"/>
          <a:ext cx="4446066" cy="1483360"/>
        </p:xfrm>
        <a:graphic>
          <a:graphicData uri="http://schemas.openxmlformats.org/drawingml/2006/table">
            <a:tbl>
              <a:tblPr firstRow="1" bandRow="1">
                <a:tableStyleId>{F5AB1C69-6EDB-4FF4-983F-18BD219EF322}</a:tableStyleId>
              </a:tblPr>
              <a:tblGrid>
                <a:gridCol w="1482022">
                  <a:extLst>
                    <a:ext uri="{9D8B030D-6E8A-4147-A177-3AD203B41FA5}">
                      <a16:colId xmlns:a16="http://schemas.microsoft.com/office/drawing/2014/main" val="208960657"/>
                    </a:ext>
                  </a:extLst>
                </a:gridCol>
                <a:gridCol w="1482022">
                  <a:extLst>
                    <a:ext uri="{9D8B030D-6E8A-4147-A177-3AD203B41FA5}">
                      <a16:colId xmlns:a16="http://schemas.microsoft.com/office/drawing/2014/main" val="1816262407"/>
                    </a:ext>
                  </a:extLst>
                </a:gridCol>
                <a:gridCol w="1482022">
                  <a:extLst>
                    <a:ext uri="{9D8B030D-6E8A-4147-A177-3AD203B41FA5}">
                      <a16:colId xmlns:a16="http://schemas.microsoft.com/office/drawing/2014/main" val="692960769"/>
                    </a:ext>
                  </a:extLst>
                </a:gridCol>
              </a:tblGrid>
              <a:tr h="370840">
                <a:tc>
                  <a:txBody>
                    <a:bodyPr/>
                    <a:lstStyle/>
                    <a:p>
                      <a:r>
                        <a:rPr lang="en-AU" dirty="0"/>
                        <a:t>Type </a:t>
                      </a:r>
                    </a:p>
                  </a:txBody>
                  <a:tcPr/>
                </a:tc>
                <a:tc>
                  <a:txBody>
                    <a:bodyPr/>
                    <a:lstStyle/>
                    <a:p>
                      <a:r>
                        <a:rPr lang="en-AU" dirty="0"/>
                        <a:t>Magnitude </a:t>
                      </a:r>
                    </a:p>
                  </a:txBody>
                  <a:tcPr/>
                </a:tc>
                <a:tc>
                  <a:txBody>
                    <a:bodyPr/>
                    <a:lstStyle/>
                    <a:p>
                      <a:r>
                        <a:rPr lang="en-AU" dirty="0"/>
                        <a:t>Number </a:t>
                      </a:r>
                    </a:p>
                  </a:txBody>
                  <a:tcPr/>
                </a:tc>
                <a:extLst>
                  <a:ext uri="{0D108BD9-81ED-4DB2-BD59-A6C34878D82A}">
                    <a16:rowId xmlns:a16="http://schemas.microsoft.com/office/drawing/2014/main" val="1381089644"/>
                  </a:ext>
                </a:extLst>
              </a:tr>
              <a:tr h="370840">
                <a:tc>
                  <a:txBody>
                    <a:bodyPr/>
                    <a:lstStyle/>
                    <a:p>
                      <a:r>
                        <a:rPr lang="en-AU" dirty="0"/>
                        <a:t>Acute</a:t>
                      </a:r>
                    </a:p>
                  </a:txBody>
                  <a:tcPr/>
                </a:tc>
                <a:tc>
                  <a:txBody>
                    <a:bodyPr/>
                    <a:lstStyle/>
                    <a:p>
                      <a:r>
                        <a:rPr lang="en-AU" dirty="0"/>
                        <a:t>45degrees</a:t>
                      </a:r>
                    </a:p>
                  </a:txBody>
                  <a:tcPr/>
                </a:tc>
                <a:tc>
                  <a:txBody>
                    <a:bodyPr/>
                    <a:lstStyle/>
                    <a:p>
                      <a:r>
                        <a:rPr lang="en-AU" dirty="0"/>
                        <a:t>18</a:t>
                      </a:r>
                    </a:p>
                  </a:txBody>
                  <a:tcPr/>
                </a:tc>
                <a:extLst>
                  <a:ext uri="{0D108BD9-81ED-4DB2-BD59-A6C34878D82A}">
                    <a16:rowId xmlns:a16="http://schemas.microsoft.com/office/drawing/2014/main" val="795527251"/>
                  </a:ext>
                </a:extLst>
              </a:tr>
              <a:tr h="370840">
                <a:tc>
                  <a:txBody>
                    <a:bodyPr/>
                    <a:lstStyle/>
                    <a:p>
                      <a:r>
                        <a:rPr lang="en-AU" dirty="0"/>
                        <a:t>Obtuse</a:t>
                      </a:r>
                    </a:p>
                  </a:txBody>
                  <a:tcPr/>
                </a:tc>
                <a:tc>
                  <a:txBody>
                    <a:bodyPr/>
                    <a:lstStyle/>
                    <a:p>
                      <a:r>
                        <a:rPr lang="en-AU" dirty="0"/>
                        <a:t>135 degrees</a:t>
                      </a:r>
                    </a:p>
                  </a:txBody>
                  <a:tcPr/>
                </a:tc>
                <a:tc>
                  <a:txBody>
                    <a:bodyPr/>
                    <a:lstStyle/>
                    <a:p>
                      <a:r>
                        <a:rPr lang="en-AU" dirty="0"/>
                        <a:t>2</a:t>
                      </a:r>
                    </a:p>
                  </a:txBody>
                  <a:tcPr/>
                </a:tc>
                <a:extLst>
                  <a:ext uri="{0D108BD9-81ED-4DB2-BD59-A6C34878D82A}">
                    <a16:rowId xmlns:a16="http://schemas.microsoft.com/office/drawing/2014/main" val="2465409475"/>
                  </a:ext>
                </a:extLst>
              </a:tr>
              <a:tr h="370840">
                <a:tc>
                  <a:txBody>
                    <a:bodyPr/>
                    <a:lstStyle/>
                    <a:p>
                      <a:r>
                        <a:rPr lang="en-AU" dirty="0"/>
                        <a:t>Right </a:t>
                      </a:r>
                    </a:p>
                  </a:txBody>
                  <a:tcPr/>
                </a:tc>
                <a:tc>
                  <a:txBody>
                    <a:bodyPr/>
                    <a:lstStyle/>
                    <a:p>
                      <a:r>
                        <a:rPr lang="en-AU" dirty="0"/>
                        <a:t>90 degrees </a:t>
                      </a:r>
                    </a:p>
                  </a:txBody>
                  <a:tcPr/>
                </a:tc>
                <a:tc>
                  <a:txBody>
                    <a:bodyPr/>
                    <a:lstStyle/>
                    <a:p>
                      <a:r>
                        <a:rPr lang="en-AU" dirty="0"/>
                        <a:t>12</a:t>
                      </a:r>
                    </a:p>
                  </a:txBody>
                  <a:tcPr/>
                </a:tc>
                <a:extLst>
                  <a:ext uri="{0D108BD9-81ED-4DB2-BD59-A6C34878D82A}">
                    <a16:rowId xmlns:a16="http://schemas.microsoft.com/office/drawing/2014/main" val="1041850545"/>
                  </a:ext>
                </a:extLst>
              </a:tr>
            </a:tbl>
          </a:graphicData>
        </a:graphic>
      </p:graphicFrame>
    </p:spTree>
    <p:extLst>
      <p:ext uri="{BB962C8B-B14F-4D97-AF65-F5344CB8AC3E}">
        <p14:creationId xmlns:p14="http://schemas.microsoft.com/office/powerpoint/2010/main" val="134350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5ECCF1-5F7D-426A-931F-177CB7186F64}"/>
              </a:ext>
            </a:extLst>
          </p:cNvPr>
          <p:cNvSpPr>
            <a:spLocks noGrp="1"/>
          </p:cNvSpPr>
          <p:nvPr>
            <p:ph idx="1"/>
          </p:nvPr>
        </p:nvSpPr>
        <p:spPr>
          <a:xfrm>
            <a:off x="491169" y="381068"/>
            <a:ext cx="8596668" cy="2208819"/>
          </a:xfrm>
        </p:spPr>
        <p:txBody>
          <a:bodyPr/>
          <a:lstStyle/>
          <a:p>
            <a:r>
              <a:rPr lang="en-AU" dirty="0"/>
              <a:t>The third step in the student slides asks students to identify the different types of shapes, the number of them and the internal angle sums. </a:t>
            </a:r>
          </a:p>
          <a:p>
            <a:r>
              <a:rPr lang="en-AU" dirty="0"/>
              <a:t>You may want students to make their own table up for this so that you don’t give to much away in the asking of the question. What you are essentially looking for is if students can identify the various shape types and that there are shapes of different sizes but their angle sums remain the same. A solution might look like:</a:t>
            </a:r>
          </a:p>
          <a:p>
            <a:endParaRPr lang="en-AU" dirty="0"/>
          </a:p>
        </p:txBody>
      </p:sp>
      <p:graphicFrame>
        <p:nvGraphicFramePr>
          <p:cNvPr id="4" name="Table 4">
            <a:extLst>
              <a:ext uri="{FF2B5EF4-FFF2-40B4-BE49-F238E27FC236}">
                <a16:creationId xmlns:a16="http://schemas.microsoft.com/office/drawing/2014/main" id="{42D00169-1223-4D9A-B8B6-9AD91FC84BEA}"/>
              </a:ext>
            </a:extLst>
          </p:cNvPr>
          <p:cNvGraphicFramePr>
            <a:graphicFrameLocks noGrp="1"/>
          </p:cNvGraphicFramePr>
          <p:nvPr>
            <p:extLst>
              <p:ext uri="{D42A27DB-BD31-4B8C-83A1-F6EECF244321}">
                <p14:modId xmlns:p14="http://schemas.microsoft.com/office/powerpoint/2010/main" val="1787783218"/>
              </p:ext>
            </p:extLst>
          </p:nvPr>
        </p:nvGraphicFramePr>
        <p:xfrm>
          <a:off x="959837" y="2793848"/>
          <a:ext cx="8128000" cy="2667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098201790"/>
                    </a:ext>
                  </a:extLst>
                </a:gridCol>
                <a:gridCol w="1625600">
                  <a:extLst>
                    <a:ext uri="{9D8B030D-6E8A-4147-A177-3AD203B41FA5}">
                      <a16:colId xmlns:a16="http://schemas.microsoft.com/office/drawing/2014/main" val="165427729"/>
                    </a:ext>
                  </a:extLst>
                </a:gridCol>
                <a:gridCol w="1625600">
                  <a:extLst>
                    <a:ext uri="{9D8B030D-6E8A-4147-A177-3AD203B41FA5}">
                      <a16:colId xmlns:a16="http://schemas.microsoft.com/office/drawing/2014/main" val="3918292222"/>
                    </a:ext>
                  </a:extLst>
                </a:gridCol>
                <a:gridCol w="1625600">
                  <a:extLst>
                    <a:ext uri="{9D8B030D-6E8A-4147-A177-3AD203B41FA5}">
                      <a16:colId xmlns:a16="http://schemas.microsoft.com/office/drawing/2014/main" val="4027410064"/>
                    </a:ext>
                  </a:extLst>
                </a:gridCol>
                <a:gridCol w="1625600">
                  <a:extLst>
                    <a:ext uri="{9D8B030D-6E8A-4147-A177-3AD203B41FA5}">
                      <a16:colId xmlns:a16="http://schemas.microsoft.com/office/drawing/2014/main" val="2927115811"/>
                    </a:ext>
                  </a:extLst>
                </a:gridCol>
              </a:tblGrid>
              <a:tr h="370840">
                <a:tc>
                  <a:txBody>
                    <a:bodyPr/>
                    <a:lstStyle/>
                    <a:p>
                      <a:r>
                        <a:rPr lang="en-AU" dirty="0"/>
                        <a:t>Shape type</a:t>
                      </a:r>
                    </a:p>
                  </a:txBody>
                  <a:tcPr/>
                </a:tc>
                <a:tc>
                  <a:txBody>
                    <a:bodyPr/>
                    <a:lstStyle/>
                    <a:p>
                      <a:r>
                        <a:rPr lang="en-AU" dirty="0"/>
                        <a:t>How many? </a:t>
                      </a:r>
                    </a:p>
                  </a:txBody>
                  <a:tcPr/>
                </a:tc>
                <a:tc>
                  <a:txBody>
                    <a:bodyPr/>
                    <a:lstStyle/>
                    <a:p>
                      <a:r>
                        <a:rPr lang="en-AU" dirty="0"/>
                        <a:t>Are they all the same size?</a:t>
                      </a:r>
                    </a:p>
                  </a:txBody>
                  <a:tcPr/>
                </a:tc>
                <a:tc>
                  <a:txBody>
                    <a:bodyPr/>
                    <a:lstStyle/>
                    <a:p>
                      <a:r>
                        <a:rPr lang="en-AU" dirty="0"/>
                        <a:t>Internal angle sum?</a:t>
                      </a:r>
                    </a:p>
                  </a:txBody>
                  <a:tcPr/>
                </a:tc>
                <a:tc>
                  <a:txBody>
                    <a:bodyPr/>
                    <a:lstStyle/>
                    <a:p>
                      <a:r>
                        <a:rPr lang="en-AU" dirty="0"/>
                        <a:t>Are they all the same?</a:t>
                      </a:r>
                    </a:p>
                  </a:txBody>
                  <a:tcPr/>
                </a:tc>
                <a:extLst>
                  <a:ext uri="{0D108BD9-81ED-4DB2-BD59-A6C34878D82A}">
                    <a16:rowId xmlns:a16="http://schemas.microsoft.com/office/drawing/2014/main" val="980281016"/>
                  </a:ext>
                </a:extLst>
              </a:tr>
              <a:tr h="370840">
                <a:tc>
                  <a:txBody>
                    <a:bodyPr/>
                    <a:lstStyle/>
                    <a:p>
                      <a:r>
                        <a:rPr lang="en-AU" dirty="0"/>
                        <a:t>Triangle</a:t>
                      </a:r>
                    </a:p>
                  </a:txBody>
                  <a:tcPr/>
                </a:tc>
                <a:tc>
                  <a:txBody>
                    <a:bodyPr/>
                    <a:lstStyle/>
                    <a:p>
                      <a:r>
                        <a:rPr lang="en-AU" dirty="0"/>
                        <a:t>16</a:t>
                      </a:r>
                    </a:p>
                  </a:txBody>
                  <a:tcPr/>
                </a:tc>
                <a:tc>
                  <a:txBody>
                    <a:bodyPr/>
                    <a:lstStyle/>
                    <a:p>
                      <a:r>
                        <a:rPr lang="en-AU" dirty="0"/>
                        <a:t>No</a:t>
                      </a:r>
                    </a:p>
                  </a:txBody>
                  <a:tcPr/>
                </a:tc>
                <a:tc>
                  <a:txBody>
                    <a:bodyPr/>
                    <a:lstStyle/>
                    <a:p>
                      <a:r>
                        <a:rPr lang="en-AU" dirty="0"/>
                        <a:t>180</a:t>
                      </a:r>
                    </a:p>
                  </a:txBody>
                  <a:tcPr/>
                </a:tc>
                <a:tc>
                  <a:txBody>
                    <a:bodyPr/>
                    <a:lstStyle/>
                    <a:p>
                      <a:r>
                        <a:rPr lang="en-AU" dirty="0"/>
                        <a:t>Yes</a:t>
                      </a:r>
                    </a:p>
                  </a:txBody>
                  <a:tcPr/>
                </a:tc>
                <a:extLst>
                  <a:ext uri="{0D108BD9-81ED-4DB2-BD59-A6C34878D82A}">
                    <a16:rowId xmlns:a16="http://schemas.microsoft.com/office/drawing/2014/main" val="3068066701"/>
                  </a:ext>
                </a:extLst>
              </a:tr>
              <a:tr h="370840">
                <a:tc>
                  <a:txBody>
                    <a:bodyPr/>
                    <a:lstStyle/>
                    <a:p>
                      <a:r>
                        <a:rPr lang="en-AU" dirty="0"/>
                        <a:t>Square / rhombus</a:t>
                      </a:r>
                    </a:p>
                  </a:txBody>
                  <a:tcPr/>
                </a:tc>
                <a:tc>
                  <a:txBody>
                    <a:bodyPr/>
                    <a:lstStyle/>
                    <a:p>
                      <a:r>
                        <a:rPr lang="en-AU" dirty="0"/>
                        <a:t>2</a:t>
                      </a:r>
                    </a:p>
                  </a:txBody>
                  <a:tcPr/>
                </a:tc>
                <a:tc>
                  <a:txBody>
                    <a:bodyPr/>
                    <a:lstStyle/>
                    <a:p>
                      <a:r>
                        <a:rPr lang="en-AU" dirty="0"/>
                        <a:t>No</a:t>
                      </a:r>
                    </a:p>
                  </a:txBody>
                  <a:tcPr/>
                </a:tc>
                <a:tc>
                  <a:txBody>
                    <a:bodyPr/>
                    <a:lstStyle/>
                    <a:p>
                      <a:r>
                        <a:rPr lang="en-AU" dirty="0"/>
                        <a:t>360</a:t>
                      </a:r>
                    </a:p>
                  </a:txBody>
                  <a:tcPr/>
                </a:tc>
                <a:tc>
                  <a:txBody>
                    <a:bodyPr/>
                    <a:lstStyle/>
                    <a:p>
                      <a:r>
                        <a:rPr lang="en-AU" dirty="0"/>
                        <a:t>Yes </a:t>
                      </a:r>
                    </a:p>
                  </a:txBody>
                  <a:tcPr/>
                </a:tc>
                <a:extLst>
                  <a:ext uri="{0D108BD9-81ED-4DB2-BD59-A6C34878D82A}">
                    <a16:rowId xmlns:a16="http://schemas.microsoft.com/office/drawing/2014/main" val="1095367498"/>
                  </a:ext>
                </a:extLst>
              </a:tr>
              <a:tr h="370840">
                <a:tc>
                  <a:txBody>
                    <a:bodyPr/>
                    <a:lstStyle/>
                    <a:p>
                      <a:r>
                        <a:rPr lang="en-AU" dirty="0"/>
                        <a:t>Trapezium </a:t>
                      </a:r>
                    </a:p>
                  </a:txBody>
                  <a:tcPr/>
                </a:tc>
                <a:tc>
                  <a:txBody>
                    <a:bodyPr/>
                    <a:lstStyle/>
                    <a:p>
                      <a:r>
                        <a:rPr lang="en-AU" dirty="0"/>
                        <a:t>4</a:t>
                      </a:r>
                    </a:p>
                  </a:txBody>
                  <a:tcPr/>
                </a:tc>
                <a:tc>
                  <a:txBody>
                    <a:bodyPr/>
                    <a:lstStyle/>
                    <a:p>
                      <a:r>
                        <a:rPr lang="en-AU" dirty="0"/>
                        <a:t>No</a:t>
                      </a:r>
                    </a:p>
                  </a:txBody>
                  <a:tcPr/>
                </a:tc>
                <a:tc>
                  <a:txBody>
                    <a:bodyPr/>
                    <a:lstStyle/>
                    <a:p>
                      <a:r>
                        <a:rPr lang="en-AU" dirty="0"/>
                        <a:t>360</a:t>
                      </a:r>
                    </a:p>
                  </a:txBody>
                  <a:tcPr/>
                </a:tc>
                <a:tc>
                  <a:txBody>
                    <a:bodyPr/>
                    <a:lstStyle/>
                    <a:p>
                      <a:r>
                        <a:rPr lang="en-AU" dirty="0"/>
                        <a:t>Yes </a:t>
                      </a:r>
                    </a:p>
                  </a:txBody>
                  <a:tcPr/>
                </a:tc>
                <a:extLst>
                  <a:ext uri="{0D108BD9-81ED-4DB2-BD59-A6C34878D82A}">
                    <a16:rowId xmlns:a16="http://schemas.microsoft.com/office/drawing/2014/main" val="1440077448"/>
                  </a:ext>
                </a:extLst>
              </a:tr>
              <a:tr h="370840">
                <a:tc>
                  <a:txBody>
                    <a:bodyPr/>
                    <a:lstStyle/>
                    <a:p>
                      <a:r>
                        <a:rPr lang="en-AU" dirty="0"/>
                        <a:t>Rectangle </a:t>
                      </a:r>
                    </a:p>
                  </a:txBody>
                  <a:tcPr/>
                </a:tc>
                <a:tc>
                  <a:txBody>
                    <a:bodyPr/>
                    <a:lstStyle/>
                    <a:p>
                      <a:r>
                        <a:rPr lang="en-AU" dirty="0"/>
                        <a:t>2</a:t>
                      </a:r>
                    </a:p>
                  </a:txBody>
                  <a:tcPr/>
                </a:tc>
                <a:tc>
                  <a:txBody>
                    <a:bodyPr/>
                    <a:lstStyle/>
                    <a:p>
                      <a:r>
                        <a:rPr lang="en-AU" dirty="0"/>
                        <a:t>Yes </a:t>
                      </a:r>
                    </a:p>
                  </a:txBody>
                  <a:tcPr/>
                </a:tc>
                <a:tc>
                  <a:txBody>
                    <a:bodyPr/>
                    <a:lstStyle/>
                    <a:p>
                      <a:r>
                        <a:rPr lang="en-AU" dirty="0"/>
                        <a:t>360</a:t>
                      </a:r>
                    </a:p>
                  </a:txBody>
                  <a:tcPr/>
                </a:tc>
                <a:tc>
                  <a:txBody>
                    <a:bodyPr/>
                    <a:lstStyle/>
                    <a:p>
                      <a:r>
                        <a:rPr lang="en-AU" dirty="0"/>
                        <a:t>Yes </a:t>
                      </a:r>
                    </a:p>
                  </a:txBody>
                  <a:tcPr/>
                </a:tc>
                <a:extLst>
                  <a:ext uri="{0D108BD9-81ED-4DB2-BD59-A6C34878D82A}">
                    <a16:rowId xmlns:a16="http://schemas.microsoft.com/office/drawing/2014/main" val="572182490"/>
                  </a:ext>
                </a:extLst>
              </a:tr>
            </a:tbl>
          </a:graphicData>
        </a:graphic>
      </p:graphicFrame>
      <p:sp>
        <p:nvSpPr>
          <p:cNvPr id="6" name="TextBox 5">
            <a:extLst>
              <a:ext uri="{FF2B5EF4-FFF2-40B4-BE49-F238E27FC236}">
                <a16:creationId xmlns:a16="http://schemas.microsoft.com/office/drawing/2014/main" id="{CF9D4D49-F865-491A-AE73-1FF7FC1A7536}"/>
              </a:ext>
            </a:extLst>
          </p:cNvPr>
          <p:cNvSpPr txBox="1"/>
          <p:nvPr/>
        </p:nvSpPr>
        <p:spPr>
          <a:xfrm>
            <a:off x="558496" y="5686711"/>
            <a:ext cx="8782620" cy="923330"/>
          </a:xfrm>
          <a:prstGeom prst="rect">
            <a:avLst/>
          </a:prstGeom>
          <a:noFill/>
        </p:spPr>
        <p:txBody>
          <a:bodyPr wrap="square" rtlCol="0">
            <a:spAutoFit/>
          </a:bodyPr>
          <a:lstStyle/>
          <a:p>
            <a:r>
              <a:rPr lang="en-AU" dirty="0"/>
              <a:t>You may also have students who identify that the quadrilaterals all have the same angle sum. This could lead off into further learning and might form the basis of a question that they could ask of their classmates / future learning. </a:t>
            </a:r>
          </a:p>
        </p:txBody>
      </p:sp>
      <p:sp>
        <p:nvSpPr>
          <p:cNvPr id="7" name="TextBox 6">
            <a:extLst>
              <a:ext uri="{FF2B5EF4-FFF2-40B4-BE49-F238E27FC236}">
                <a16:creationId xmlns:a16="http://schemas.microsoft.com/office/drawing/2014/main" id="{08BE7EA6-8FF2-48C0-9F9D-79609E7965B1}"/>
              </a:ext>
            </a:extLst>
          </p:cNvPr>
          <p:cNvSpPr txBox="1"/>
          <p:nvPr/>
        </p:nvSpPr>
        <p:spPr>
          <a:xfrm>
            <a:off x="9258985" y="1932834"/>
            <a:ext cx="2584412" cy="4247317"/>
          </a:xfrm>
          <a:prstGeom prst="rect">
            <a:avLst/>
          </a:prstGeom>
          <a:noFill/>
        </p:spPr>
        <p:txBody>
          <a:bodyPr wrap="square" rtlCol="0">
            <a:spAutoFit/>
          </a:bodyPr>
          <a:lstStyle/>
          <a:p>
            <a:r>
              <a:rPr lang="en-AU" dirty="0">
                <a:solidFill>
                  <a:srgbClr val="FF0000"/>
                </a:solidFill>
              </a:rPr>
              <a:t>Students may need support to see the trapeziums at first or to recognise that there are multiple triangles of various sizes. </a:t>
            </a:r>
          </a:p>
          <a:p>
            <a:r>
              <a:rPr lang="en-AU" dirty="0">
                <a:solidFill>
                  <a:srgbClr val="FF0000"/>
                </a:solidFill>
              </a:rPr>
              <a:t>Allowing and encouraging students to share their solutions with each other will help support the development of more sophisticated understanding for all students. </a:t>
            </a:r>
          </a:p>
        </p:txBody>
      </p:sp>
    </p:spTree>
    <p:extLst>
      <p:ext uri="{BB962C8B-B14F-4D97-AF65-F5344CB8AC3E}">
        <p14:creationId xmlns:p14="http://schemas.microsoft.com/office/powerpoint/2010/main" val="23291279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A85A8DFCF7434D8C8E63DE745861A3" ma:contentTypeVersion="13" ma:contentTypeDescription="Create a new document." ma:contentTypeScope="" ma:versionID="32a09c6d5a88feef0c2392ff1239da20">
  <xsd:schema xmlns:xsd="http://www.w3.org/2001/XMLSchema" xmlns:xs="http://www.w3.org/2001/XMLSchema" xmlns:p="http://schemas.microsoft.com/office/2006/metadata/properties" xmlns:ns3="dbd91c04-d07d-4d44-9c7c-747740ac7bb8" xmlns:ns4="638c28a9-c87d-4f33-bb60-d3fab5ae2204" targetNamespace="http://schemas.microsoft.com/office/2006/metadata/properties" ma:root="true" ma:fieldsID="ad67f5f3d770d2f20ea1cd47f8572157" ns3:_="" ns4:_="">
    <xsd:import namespace="dbd91c04-d07d-4d44-9c7c-747740ac7bb8"/>
    <xsd:import namespace="638c28a9-c87d-4f33-bb60-d3fab5ae220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d91c04-d07d-4d44-9c7c-747740ac7bb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8c28a9-c87d-4f33-bb60-d3fab5ae22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E2AE04-99E4-4F14-9885-3CB9039943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d91c04-d07d-4d44-9c7c-747740ac7bb8"/>
    <ds:schemaRef ds:uri="638c28a9-c87d-4f33-bb60-d3fab5ae22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27A1CA-539E-4A0E-8F60-33D9FCCA5423}">
  <ds:schemaRefs>
    <ds:schemaRef ds:uri="dbd91c04-d07d-4d44-9c7c-747740ac7bb8"/>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638c28a9-c87d-4f33-bb60-d3fab5ae2204"/>
    <ds:schemaRef ds:uri="http://schemas.microsoft.com/office/2006/metadata/properties"/>
  </ds:schemaRefs>
</ds:datastoreItem>
</file>

<file path=customXml/itemProps3.xml><?xml version="1.0" encoding="utf-8"?>
<ds:datastoreItem xmlns:ds="http://schemas.openxmlformats.org/officeDocument/2006/customXml" ds:itemID="{2CEBB5F1-C23E-4111-95D4-4A70824433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3041</Words>
  <Application>Microsoft Office PowerPoint</Application>
  <PresentationFormat>Widescreen</PresentationFormat>
  <Paragraphs>217</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Trebuchet MS</vt:lpstr>
      <vt:lpstr>Wingdings 3</vt:lpstr>
      <vt:lpstr>Facet</vt:lpstr>
      <vt:lpstr>Angle Origami</vt:lpstr>
      <vt:lpstr>Acknowledgements</vt:lpstr>
      <vt:lpstr>Teacher guide: task overview</vt:lpstr>
      <vt:lpstr>Teacher guide: remote learning challenges and strategies</vt:lpstr>
      <vt:lpstr>Links to the curriculum </vt:lpstr>
      <vt:lpstr>Format of the activity</vt:lpstr>
      <vt:lpstr>Student documentation and collaboration</vt:lpstr>
      <vt:lpstr>Solutions and what to look for</vt:lpstr>
      <vt:lpstr>PowerPoint Presentation</vt:lpstr>
      <vt:lpstr>Feedback template suggestion – feedback on the questions asked</vt:lpstr>
      <vt:lpstr>Feedback template suggestion – feedback on the answers provided</vt:lpstr>
      <vt:lpstr>Angle origami</vt:lpstr>
      <vt:lpstr>What is ‘origami’?</vt:lpstr>
      <vt:lpstr>Angle Origami</vt:lpstr>
      <vt:lpstr>Origami Mathematics</vt:lpstr>
      <vt:lpstr>Step one: fold your paper</vt:lpstr>
      <vt:lpstr>Step two</vt:lpstr>
      <vt:lpstr>Answer the following questions (document):</vt:lpstr>
      <vt:lpstr>Question posing and question answering</vt:lpstr>
      <vt:lpstr>Step three: a focus on shapes</vt:lpstr>
      <vt:lpstr>An extension</vt:lpstr>
      <vt:lpstr>Origami Mathematics</vt:lpstr>
      <vt:lpstr>Reflection</vt:lpstr>
      <vt:lpstr>Submission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Angle Origami</dc:title>
  <dc:creator>Sandford, Kerryn M</dc:creator>
  <cp:lastModifiedBy>Sandford, Kerryn M</cp:lastModifiedBy>
  <cp:revision>1</cp:revision>
  <dcterms:created xsi:type="dcterms:W3CDTF">2020-05-04T05:26:07Z</dcterms:created>
  <dcterms:modified xsi:type="dcterms:W3CDTF">2020-05-04T05:26:56Z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0x010100FEA85A8DFCF7434D8C8E63DE745861A3</vt:lpwstr>
  </property>
</Properties>
</file>