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6"/>
  </p:notesMasterIdLst>
  <p:sldIdLst>
    <p:sldId id="352" r:id="rId2"/>
    <p:sldId id="257" r:id="rId3"/>
    <p:sldId id="341" r:id="rId4"/>
    <p:sldId id="342" r:id="rId5"/>
    <p:sldId id="343" r:id="rId6"/>
    <p:sldId id="351" r:id="rId7"/>
    <p:sldId id="258" r:id="rId8"/>
    <p:sldId id="272" r:id="rId9"/>
    <p:sldId id="346" r:id="rId10"/>
    <p:sldId id="347" r:id="rId11"/>
    <p:sldId id="348" r:id="rId12"/>
    <p:sldId id="350" r:id="rId13"/>
    <p:sldId id="349" r:id="rId14"/>
    <p:sldId id="33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C349B6-46E5-4B54-8348-349001C614CC}" type="datetimeFigureOut">
              <a:rPr lang="cs-CZ"/>
              <a:pPr>
                <a:defRPr/>
              </a:pPr>
              <a:t>8.11.2013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6816B0-4775-4055-93B3-FC3847EF2F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0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2AEA3-92BD-4089-AC0C-DC8436212E3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C5B50-7557-469D-AAEC-C3D54BA82AA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B954A-B284-490F-A0E3-1CC33845D26C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D11A4-CE14-445B-B901-EFFCED4BC45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816B0-4775-4055-93B3-FC3847EF2F8B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F14D1-B092-4DBD-A502-996E61EA11AF}" type="datetimeFigureOut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57D27-9BED-4E2B-94A3-2B523C2BE4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628C3-9C2C-4B6F-B7D7-BEA7082C8366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53643-4B3C-4876-BD7E-2497287FDF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59505-DD29-4B9A-BB53-7D4D1B7D0953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7FB48-A3F0-496C-9BB9-60AAEF93C7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0E4A9-C970-4EDF-BCD7-8FD145025496}" type="datetimeFigureOut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52787-51BD-4E67-95E0-5419CE62B0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3FBC9-B562-4F56-A02F-B011588EA2AF}" type="datetimeFigureOut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E6068-B567-4A71-BF01-1C5323B902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8F385B-15CD-4B5C-A4EA-2CC01E899BA5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4F77F-1E4E-46C7-839B-1044D10AB7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F08C5-3641-4796-A763-D223C4D621FF}" type="datetimeFigureOut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151A3-E17A-45A9-AAF0-0560AE6B46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638A2-04B5-47D8-88B1-DC0547E32DD9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8611A-DA89-49C4-903F-9F650A1DB3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02F8E-AC81-4366-A8BA-44F9484BDF9A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6302D-E8BF-487C-93BD-8D2B44E1A7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1C12F-EA67-4A6F-B8B4-1502DE585E64}" type="datetimeFigureOut">
              <a:rPr lang="en-US" smtClean="0"/>
              <a:pPr>
                <a:defRPr/>
              </a:pPr>
              <a:t>11/8/2013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3C63F-AC8C-4157-8A34-0BEB8BAD0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F92E0C2C-2CD8-4682-9933-3C6AE7048566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B9C6D0DD-4476-4806-AA3E-BE08FEFABA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57F47-F1CD-4BC9-BB5E-C9BB9F4C6306}" type="datetimeFigureOut">
              <a:rPr lang="en-US" smtClean="0"/>
              <a:pPr>
                <a:defRPr/>
              </a:pPr>
              <a:t>11/8/2013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00D3307C-3DF3-4FA8-B33E-4AE22312D3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okes@proqin.c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s.mendelu.cz/lide/clovek.pl?id=81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PROQIN%20data_foto&amp;video\HR%202012\VINN&#221;%20OLEJ\DSC_7956.AVI" TargetMode="External"/><Relationship Id="rId1" Type="http://schemas.microsoft.com/office/2007/relationships/media" Target="file:///D:\PROQIN%20data_foto&amp;video\HR%202012\VINN&#221;%20OLEJ\DSC_7956.AVI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> 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cs-CZ" altLang="cs-CZ" b="1" smtClean="0"/>
          </a:p>
          <a:p>
            <a:pPr algn="ctr" eaLnBrk="1" hangingPunct="1">
              <a:buFontTx/>
              <a:buNone/>
            </a:pPr>
            <a:r>
              <a:rPr lang="cs-CZ" altLang="cs-CZ" b="1" smtClean="0"/>
              <a:t>Vinné i (ne)vinné produkty - nové turistické lákadlo vinařských regionů</a:t>
            </a:r>
            <a:endParaRPr lang="cs-CZ" altLang="cs-CZ" sz="2200" smtClean="0"/>
          </a:p>
          <a:p>
            <a:pPr algn="ctr" eaLnBrk="1" hangingPunct="1">
              <a:buFontTx/>
              <a:buNone/>
            </a:pPr>
            <a:endParaRPr lang="cs-CZ" altLang="cs-CZ" sz="2200" smtClean="0"/>
          </a:p>
          <a:p>
            <a:pPr algn="ctr" eaLnBrk="1" hangingPunct="1">
              <a:buFontTx/>
              <a:buNone/>
            </a:pPr>
            <a:r>
              <a:rPr lang="cs-CZ" altLang="cs-CZ" sz="2800" smtClean="0"/>
              <a:t>Operační program přeshraniční spolupráce Slovenská republika Česká republika </a:t>
            </a:r>
          </a:p>
          <a:p>
            <a:pPr algn="ctr" eaLnBrk="1" hangingPunct="1">
              <a:buFontTx/>
              <a:buNone/>
            </a:pPr>
            <a:endParaRPr lang="cs-CZ" altLang="cs-CZ" sz="1600" smtClean="0"/>
          </a:p>
          <a:p>
            <a:pPr algn="ctr" eaLnBrk="1" hangingPunct="1">
              <a:buFontTx/>
              <a:buNone/>
            </a:pPr>
            <a:endParaRPr lang="cs-CZ" altLang="cs-CZ" sz="1600" smtClean="0"/>
          </a:p>
        </p:txBody>
      </p:sp>
      <p:pic>
        <p:nvPicPr>
          <p:cNvPr id="205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89646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1775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DSC_796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528"/>
          <a:stretch>
            <a:fillRect/>
          </a:stretch>
        </p:blipFill>
        <p:spPr>
          <a:xfrm rot="5400000">
            <a:off x="4055665" y="2721198"/>
            <a:ext cx="4752527" cy="28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DSC_7984.JPG"/>
          <p:cNvPicPr>
            <a:picLocks noChangeAspect="1"/>
          </p:cNvPicPr>
          <p:nvPr/>
        </p:nvPicPr>
        <p:blipFill>
          <a:blip r:embed="rId4" cstate="print"/>
          <a:srcRect l="14054" r="10921"/>
          <a:stretch>
            <a:fillRect/>
          </a:stretch>
        </p:blipFill>
        <p:spPr>
          <a:xfrm>
            <a:off x="899592" y="1810619"/>
            <a:ext cx="3240360" cy="477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loga-2007.jpg"/>
          <p:cNvPicPr>
            <a:picLocks noChangeAspect="1"/>
          </p:cNvPicPr>
          <p:nvPr/>
        </p:nvPicPr>
        <p:blipFill>
          <a:blip r:embed="rId5" cstate="print"/>
          <a:srcRect l="38641" t="58546" r="32935" b="30157"/>
          <a:stretch>
            <a:fillRect/>
          </a:stretch>
        </p:blipFill>
        <p:spPr bwMode="auto">
          <a:xfrm>
            <a:off x="3203848" y="548680"/>
            <a:ext cx="3022247" cy="5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586890" y="6488668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foto:, zdroj: Martin Prokeš</a:t>
            </a:r>
            <a:endParaRPr lang="cs-CZ" sz="800" dirty="0"/>
          </a:p>
        </p:txBody>
      </p:sp>
      <p:pic>
        <p:nvPicPr>
          <p:cNvPr id="6" name="Obrázek 5" descr="loga-2007.jpg"/>
          <p:cNvPicPr>
            <a:picLocks noChangeAspect="1"/>
          </p:cNvPicPr>
          <p:nvPr/>
        </p:nvPicPr>
        <p:blipFill>
          <a:blip r:embed="rId5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VINNÉHO OLEJE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1772816"/>
          <a:ext cx="7848873" cy="4580055"/>
        </p:xfrm>
        <a:graphic>
          <a:graphicData uri="http://schemas.openxmlformats.org/drawingml/2006/table">
            <a:tbl>
              <a:tblPr/>
              <a:tblGrid>
                <a:gridCol w="2616291"/>
                <a:gridCol w="2616291"/>
                <a:gridCol w="2616291"/>
              </a:tblGrid>
              <a:tr h="4536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složka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Kyselina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linolová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ω-6 </a:t>
                      </a:r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nenasycené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Kyselina olejová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ω-9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nenasycené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Kyselina palmitová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nasycené mastné kyseliny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Kyselina stearová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nasycené mastné kyseliny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Kyseliny alfa-linolenová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ω-3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nenasycené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méně než 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Kysliny palmitolejové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ω-7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nenasycených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méně než 1%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fenoly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tokoferol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0,8 - 1,5 %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steroidy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kampesterol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beta-sitosterol , stigmasterol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365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vitamin 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Α-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tokoferol forma vitamínu 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 descr="loga-2007.jpg"/>
          <p:cNvPicPr>
            <a:picLocks noChangeAspect="1"/>
          </p:cNvPicPr>
          <p:nvPr/>
        </p:nvPicPr>
        <p:blipFill>
          <a:blip r:embed="rId3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 VINNÝM OLEJEM?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GASTRONOMIE</a:t>
            </a:r>
          </a:p>
          <a:p>
            <a:endParaRPr lang="cs-CZ" dirty="0" smtClean="0"/>
          </a:p>
          <a:p>
            <a:r>
              <a:rPr lang="cs-CZ" dirty="0" smtClean="0"/>
              <a:t>KOSMETIKA</a:t>
            </a:r>
          </a:p>
          <a:p>
            <a:pPr lvl="1"/>
            <a:r>
              <a:rPr lang="cs-CZ" dirty="0" smtClean="0"/>
              <a:t>zvláčňující a stahující vlastnosti</a:t>
            </a:r>
          </a:p>
          <a:p>
            <a:pPr lvl="1"/>
            <a:r>
              <a:rPr lang="cs-CZ" dirty="0" smtClean="0"/>
              <a:t>při léčbě akné a dalších kožních problémů</a:t>
            </a:r>
          </a:p>
          <a:p>
            <a:pPr lvl="1"/>
            <a:r>
              <a:rPr lang="cs-CZ" dirty="0" smtClean="0"/>
              <a:t>obsahuje kyselinu </a:t>
            </a:r>
            <a:r>
              <a:rPr lang="cs-CZ" dirty="0" err="1" smtClean="0"/>
              <a:t>linolovou</a:t>
            </a:r>
            <a:r>
              <a:rPr lang="cs-CZ" dirty="0" smtClean="0"/>
              <a:t>, polynenasycené mastné kyseliny, což je nezbytnou součástí buněčných membrán</a:t>
            </a:r>
          </a:p>
          <a:p>
            <a:pPr lvl="1"/>
            <a:r>
              <a:rPr lang="cs-CZ" dirty="0" smtClean="0"/>
              <a:t>poskytuje výživu pro kůži a pomáhá při kožní regeneraci </a:t>
            </a:r>
          </a:p>
          <a:p>
            <a:pPr lvl="1"/>
            <a:r>
              <a:rPr lang="cs-CZ" dirty="0" smtClean="0"/>
              <a:t>pro péči o vlasy, balzámy na rty, krémy a pleťové vody</a:t>
            </a:r>
          </a:p>
          <a:p>
            <a:pPr lvl="1"/>
            <a:r>
              <a:rPr lang="cs-CZ" dirty="0" smtClean="0"/>
              <a:t>hroznový olej má antiseptické a hydratační vlastnosti a je zvláště efektivní pro pleť kolem očí</a:t>
            </a:r>
            <a:endParaRPr lang="cs-CZ" dirty="0"/>
          </a:p>
        </p:txBody>
      </p:sp>
      <p:pic>
        <p:nvPicPr>
          <p:cNvPr id="4" name="Obrázek 3" descr="imagesCA103BN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1484784"/>
            <a:ext cx="2143125" cy="2143125"/>
          </a:xfrm>
          <a:prstGeom prst="rect">
            <a:avLst/>
          </a:prstGeom>
        </p:spPr>
      </p:pic>
      <p:pic>
        <p:nvPicPr>
          <p:cNvPr id="5" name="Obrázek 4" descr="loga-2007.jpg"/>
          <p:cNvPicPr>
            <a:picLocks noChangeAspect="1"/>
          </p:cNvPicPr>
          <p:nvPr/>
        </p:nvPicPr>
        <p:blipFill>
          <a:blip r:embed="rId4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MOŽNÉ 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FARMACIE a LÉKAŘSKÉ VYUŽITÍ</a:t>
            </a:r>
          </a:p>
          <a:p>
            <a:pPr lvl="1"/>
            <a:r>
              <a:rPr lang="cs-CZ" dirty="0" smtClean="0"/>
              <a:t>antioxidanty (</a:t>
            </a:r>
            <a:r>
              <a:rPr lang="cs-CZ" dirty="0" err="1" smtClean="0"/>
              <a:t>resveratrol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vitamin E, </a:t>
            </a:r>
            <a:r>
              <a:rPr lang="cs-CZ" dirty="0" err="1" smtClean="0"/>
              <a:t>flavonoidy</a:t>
            </a:r>
            <a:r>
              <a:rPr lang="cs-CZ" dirty="0" smtClean="0"/>
              <a:t>, vitamín C a beta-karoten</a:t>
            </a:r>
          </a:p>
          <a:p>
            <a:pPr lvl="1"/>
            <a:r>
              <a:rPr lang="cs-CZ" dirty="0" smtClean="0"/>
              <a:t>snižuje hladinu cholesterolu, a to zejména škodlivého LDL cholesterolu</a:t>
            </a:r>
          </a:p>
          <a:p>
            <a:pPr lvl="1"/>
            <a:r>
              <a:rPr lang="cs-CZ" dirty="0" smtClean="0"/>
              <a:t>bylo zjištěno, že zvýšení HDL, dobrý cholesterol, který snižuje riziko koronárních onemocnění</a:t>
            </a:r>
          </a:p>
          <a:p>
            <a:pPr lvl="1"/>
            <a:r>
              <a:rPr lang="cs-CZ" dirty="0" smtClean="0"/>
              <a:t>některé studie prokázaly, že extrakt z hroznových jader může být užitečné při kontrole růstu rakovinných buněk v žaludku, tlustého střeva, prostaty a plic</a:t>
            </a:r>
          </a:p>
          <a:p>
            <a:pPr lvl="1"/>
            <a:r>
              <a:rPr lang="cs-CZ" dirty="0" smtClean="0"/>
              <a:t>sloučeniny mohou vést ke zlepšení zraku, pružnosti kloubů a krevní oběh</a:t>
            </a:r>
          </a:p>
          <a:p>
            <a:pPr lvl="1"/>
            <a:r>
              <a:rPr lang="cs-CZ" dirty="0" smtClean="0"/>
              <a:t>při snižování symptomů spojených s alergiemi a astmatem, protože potlačuje tvorbu histaminu </a:t>
            </a:r>
            <a:endParaRPr lang="cs-CZ" dirty="0"/>
          </a:p>
        </p:txBody>
      </p:sp>
      <p:pic>
        <p:nvPicPr>
          <p:cNvPr id="4" name="Obrázek 3" descr="imagesCAEWHS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556793"/>
            <a:ext cx="1475656" cy="1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loga-2007.jpg"/>
          <p:cNvPicPr>
            <a:picLocks noChangeAspect="1"/>
          </p:cNvPicPr>
          <p:nvPr/>
        </p:nvPicPr>
        <p:blipFill>
          <a:blip r:embed="rId4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84648"/>
            <a:ext cx="9144000" cy="1673352"/>
          </a:xfrm>
        </p:spPr>
        <p:txBody>
          <a:bodyPr/>
          <a:lstStyle/>
          <a:p>
            <a:pPr algn="ctr"/>
            <a:r>
              <a:rPr lang="cs-CZ" dirty="0" smtClean="0"/>
              <a:t>www.</a:t>
            </a:r>
            <a:r>
              <a:rPr lang="cs-CZ" dirty="0" err="1" smtClean="0"/>
              <a:t>proqin.cz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FINE WINES OF CZECH REPUBLIC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8077200" cy="439248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PROQIN  WINERY</a:t>
            </a:r>
          </a:p>
          <a:p>
            <a:r>
              <a:rPr lang="cs-CZ" dirty="0" smtClean="0">
                <a:hlinkClick r:id="rId3"/>
              </a:rPr>
              <a:t>prokes@</a:t>
            </a:r>
            <a:r>
              <a:rPr lang="cs-CZ" dirty="0" err="1" smtClean="0">
                <a:hlinkClick r:id="rId3"/>
              </a:rPr>
              <a:t>proqin.cz</a:t>
            </a:r>
            <a:endParaRPr lang="cs-CZ" dirty="0" smtClean="0"/>
          </a:p>
          <a:p>
            <a:r>
              <a:rPr lang="cs-CZ" dirty="0" err="1" smtClean="0"/>
              <a:t>Phone</a:t>
            </a:r>
            <a:r>
              <a:rPr lang="cs-CZ" dirty="0" smtClean="0"/>
              <a:t>: +420 606 685 594</a:t>
            </a:r>
          </a:p>
          <a:p>
            <a:endParaRPr lang="cs-CZ" dirty="0" smtClean="0"/>
          </a:p>
          <a:p>
            <a:r>
              <a:rPr lang="cs-CZ" sz="2400" dirty="0" smtClean="0"/>
              <a:t>Mgr. Ing. Martin Prokeš, </a:t>
            </a:r>
            <a:r>
              <a:rPr lang="cs-CZ" sz="2400" dirty="0" err="1" smtClean="0"/>
              <a:t>Ph.D</a:t>
            </a:r>
            <a:r>
              <a:rPr lang="cs-CZ" sz="2400" dirty="0" smtClean="0"/>
              <a:t>.</a:t>
            </a:r>
          </a:p>
          <a:p>
            <a:r>
              <a:rPr lang="en-US" dirty="0" smtClean="0"/>
              <a:t>Research Assistant</a:t>
            </a:r>
            <a:br>
              <a:rPr lang="en-US" dirty="0" smtClean="0"/>
            </a:br>
            <a:r>
              <a:rPr lang="en-US" dirty="0" smtClean="0"/>
              <a:t>DEPARTMENT OF MARKETING AND TRADE </a:t>
            </a:r>
            <a:endParaRPr lang="cs-CZ" dirty="0" smtClean="0"/>
          </a:p>
          <a:p>
            <a:r>
              <a:rPr lang="en-US" dirty="0" smtClean="0"/>
              <a:t>F</a:t>
            </a:r>
            <a:r>
              <a:rPr lang="cs-CZ" dirty="0" smtClean="0"/>
              <a:t>ACULTY OF BUSINESS AND ECONOMICS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en-US" dirty="0" smtClean="0"/>
              <a:t>MENDEL UNIVERSITY IN BRNO</a:t>
            </a:r>
            <a:br>
              <a:rPr lang="en-US" dirty="0" smtClean="0"/>
            </a:br>
            <a:r>
              <a:rPr lang="cs-CZ" dirty="0" smtClean="0"/>
              <a:t> </a:t>
            </a:r>
            <a:r>
              <a:rPr lang="cs-CZ" dirty="0" err="1" smtClean="0"/>
              <a:t>martin.prokes.umo</a:t>
            </a:r>
            <a:r>
              <a:rPr lang="cs-CZ" dirty="0" smtClean="0"/>
              <a:t>@</a:t>
            </a:r>
            <a:r>
              <a:rPr lang="cs-CZ" dirty="0" err="1" smtClean="0"/>
              <a:t>mendelu.cz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/>
              </a:rPr>
              <a:t>http://is.mendelu.cz/lide/clovek.pl?id=8165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-2007.jpg"/>
          <p:cNvPicPr>
            <a:picLocks noChangeAspect="1"/>
          </p:cNvPicPr>
          <p:nvPr/>
        </p:nvPicPr>
        <p:blipFill>
          <a:blip r:embed="rId5" cstate="print"/>
          <a:srcRect l="38641" t="58546" r="32935" b="30157"/>
          <a:stretch>
            <a:fillRect/>
          </a:stretch>
        </p:blipFill>
        <p:spPr bwMode="auto">
          <a:xfrm>
            <a:off x="755576" y="0"/>
            <a:ext cx="4896544" cy="9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492896"/>
            <a:ext cx="8458200" cy="1222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4800" dirty="0" smtClean="0"/>
              <a:t>Vinné i (ne)vinné produkty – nové turistické lákadlo vinařských regionů</a:t>
            </a:r>
            <a:br>
              <a:rPr lang="cs-CZ" sz="4800" dirty="0" smtClean="0"/>
            </a:br>
            <a:endParaRPr lang="cs-CZ" sz="4800" dirty="0"/>
          </a:p>
        </p:txBody>
      </p:sp>
      <p:sp>
        <p:nvSpPr>
          <p:cNvPr id="7172" name="TextovéPole 4"/>
          <p:cNvSpPr txBox="1">
            <a:spLocks noChangeArrowheads="1"/>
          </p:cNvSpPr>
          <p:nvPr/>
        </p:nvSpPr>
        <p:spPr bwMode="auto">
          <a:xfrm>
            <a:off x="3143250" y="5373216"/>
            <a:ext cx="6000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400" dirty="0">
                <a:latin typeface="Franklin Gothic Book" pitchFamily="34" charset="0"/>
              </a:rPr>
              <a:t>MARTIN PROKEŠ</a:t>
            </a:r>
          </a:p>
          <a:p>
            <a:pPr algn="r"/>
            <a:r>
              <a:rPr lang="cs-CZ" sz="2400" dirty="0" smtClean="0">
                <a:latin typeface="Franklin Gothic Book" pitchFamily="34" charset="0"/>
              </a:rPr>
              <a:t>VINAŘSTVÍ PROQIN</a:t>
            </a:r>
            <a:endParaRPr lang="cs-CZ" sz="2400" dirty="0">
              <a:latin typeface="Franklin Gothic Book" pitchFamily="34" charset="0"/>
            </a:endParaRPr>
          </a:p>
        </p:txBody>
      </p:sp>
      <p:pic>
        <p:nvPicPr>
          <p:cNvPr id="7" name="Obrázek 6" descr="proqin-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5806440" cy="1339596"/>
          </a:xfrm>
          <a:prstGeom prst="rect">
            <a:avLst/>
          </a:prstGeom>
        </p:spPr>
      </p:pic>
      <p:pic>
        <p:nvPicPr>
          <p:cNvPr id="8" name="Obrázek 7" descr="Beniamino_125 ml minimálně denně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215474"/>
            <a:ext cx="1043608" cy="164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loga-2007.jpg"/>
          <p:cNvPicPr>
            <a:picLocks noChangeAspect="1"/>
          </p:cNvPicPr>
          <p:nvPr/>
        </p:nvPicPr>
        <p:blipFill>
          <a:blip r:embed="rId5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 descr="35652_419662055848_129132085848_5017164_668190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5229200"/>
            <a:ext cx="24432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Sauvignon Blanc_375_M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5229200"/>
            <a:ext cx="51509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8064" y="1628800"/>
            <a:ext cx="3682752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MISTR ČESKÉ REPUBLIKY</a:t>
            </a:r>
            <a:br>
              <a:rPr lang="cs-CZ" dirty="0" smtClean="0"/>
            </a:br>
            <a:r>
              <a:rPr lang="cs-CZ" dirty="0" smtClean="0"/>
              <a:t> V SEKÁNÍ SEKTŮ SABRAGE</a:t>
            </a:r>
            <a:br>
              <a:rPr lang="cs-CZ" dirty="0" smtClean="0"/>
            </a:br>
            <a:r>
              <a:rPr lang="cs-CZ" dirty="0" smtClean="0"/>
              <a:t>2009</a:t>
            </a:r>
            <a:br>
              <a:rPr lang="cs-CZ" dirty="0" smtClean="0"/>
            </a:br>
            <a:r>
              <a:rPr lang="cs-CZ" dirty="0" smtClean="0"/>
              <a:t>2011 &amp; 2012</a:t>
            </a:r>
            <a:endParaRPr lang="cs-CZ" dirty="0"/>
          </a:p>
        </p:txBody>
      </p:sp>
      <p:pic>
        <p:nvPicPr>
          <p:cNvPr id="4" name="Obrázek 3" descr="maxi sabr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749987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860032" y="0"/>
            <a:ext cx="3682752" cy="141277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Ing. Kamil PROKEŠ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loga-2007.jpg"/>
          <p:cNvPicPr>
            <a:picLocks noChangeAspect="1"/>
          </p:cNvPicPr>
          <p:nvPr/>
        </p:nvPicPr>
        <p:blipFill>
          <a:blip r:embed="rId4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537321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rodové vinařství  </a:t>
            </a:r>
            <a:r>
              <a:rPr lang="cs-CZ" b="1" i="1" dirty="0" smtClean="0"/>
              <a:t>PROK+VIN=</a:t>
            </a:r>
            <a:r>
              <a:rPr lang="cs-CZ" b="1" i="1" dirty="0" err="1" smtClean="0"/>
              <a:t>PROKeš</a:t>
            </a:r>
            <a:r>
              <a:rPr lang="cs-CZ" b="1" i="1" dirty="0" smtClean="0"/>
              <a:t>+</a:t>
            </a:r>
            <a:r>
              <a:rPr lang="cs-CZ" b="1" i="1" dirty="0" err="1" smtClean="0"/>
              <a:t>VINařství</a:t>
            </a:r>
            <a:endParaRPr lang="cs-CZ" b="1" i="1" dirty="0" smtClean="0"/>
          </a:p>
          <a:p>
            <a:pPr>
              <a:buNone/>
            </a:pPr>
            <a:r>
              <a:rPr lang="cs-CZ" b="1" i="1" dirty="0" smtClean="0"/>
              <a:t>	VELKÉ NĚMČICE, rovnoběžka 49°SŠ</a:t>
            </a:r>
          </a:p>
          <a:p>
            <a:r>
              <a:rPr lang="cs-CZ" b="1" dirty="0" smtClean="0"/>
              <a:t>primární produkce</a:t>
            </a:r>
          </a:p>
          <a:p>
            <a:pPr lvl="1"/>
            <a:r>
              <a:rPr lang="cs-CZ" b="1" i="1" dirty="0" smtClean="0"/>
              <a:t>malé šarže přívlastkových vín </a:t>
            </a:r>
          </a:p>
          <a:p>
            <a:pPr lvl="1"/>
            <a:r>
              <a:rPr lang="cs-CZ" b="1" i="1" dirty="0" smtClean="0"/>
              <a:t>klasická šumivá vína metodou </a:t>
            </a:r>
          </a:p>
          <a:p>
            <a:pPr lvl="1">
              <a:buNone/>
            </a:pPr>
            <a:r>
              <a:rPr lang="cs-CZ" b="1" i="1" dirty="0" smtClean="0"/>
              <a:t>	kvašení v lahvi</a:t>
            </a:r>
          </a:p>
          <a:p>
            <a:r>
              <a:rPr lang="cs-CZ" b="1" dirty="0" smtClean="0"/>
              <a:t>nové projekty</a:t>
            </a:r>
          </a:p>
          <a:p>
            <a:pPr lvl="1"/>
            <a:r>
              <a:rPr lang="cs-CZ" b="1" i="1" dirty="0" err="1" smtClean="0"/>
              <a:t>Sabrage</a:t>
            </a:r>
            <a:r>
              <a:rPr lang="cs-CZ" b="1" i="1" dirty="0" smtClean="0"/>
              <a:t> – sekání sektů</a:t>
            </a:r>
          </a:p>
          <a:p>
            <a:pPr lvl="1"/>
            <a:r>
              <a:rPr lang="cs-CZ" b="1" i="1" dirty="0" smtClean="0"/>
              <a:t>nízkoalkoholická šumivá vína</a:t>
            </a:r>
          </a:p>
          <a:p>
            <a:pPr lvl="1"/>
            <a:r>
              <a:rPr lang="cs-CZ" b="1" i="1" dirty="0" smtClean="0"/>
              <a:t>hroznový (vinný) olej</a:t>
            </a:r>
          </a:p>
          <a:p>
            <a:pPr lvl="1"/>
            <a:endParaRPr lang="cs-CZ" b="1" i="1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 PROQIN</a:t>
            </a:r>
            <a:endParaRPr lang="cs-CZ" dirty="0"/>
          </a:p>
        </p:txBody>
      </p:sp>
      <p:pic>
        <p:nvPicPr>
          <p:cNvPr id="7" name="Obrázek 6" descr="sauvig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9769" y="1700808"/>
            <a:ext cx="1014231" cy="3789040"/>
          </a:xfrm>
          <a:prstGeom prst="rect">
            <a:avLst/>
          </a:prstGeom>
        </p:spPr>
      </p:pic>
      <p:pic>
        <p:nvPicPr>
          <p:cNvPr id="8" name="Obrázek 7" descr="matthi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1045136" cy="4005064"/>
          </a:xfrm>
          <a:prstGeom prst="rect">
            <a:avLst/>
          </a:prstGeom>
        </p:spPr>
      </p:pic>
      <p:pic>
        <p:nvPicPr>
          <p:cNvPr id="6" name="Obrázek 5" descr="loga-2007.jpg"/>
          <p:cNvPicPr>
            <a:picLocks noChangeAspect="1"/>
          </p:cNvPicPr>
          <p:nvPr/>
        </p:nvPicPr>
        <p:blipFill>
          <a:blip r:embed="rId5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KLASICKÁ ŠUMIVÁ 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Prvotní alkoholové kvašení</a:t>
            </a:r>
            <a:endParaRPr lang="cs-CZ" sz="2800" dirty="0" smtClean="0"/>
          </a:p>
          <a:p>
            <a:r>
              <a:rPr lang="cs-CZ" sz="2800" b="1" dirty="0" smtClean="0"/>
              <a:t>Asambláž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smtClean="0"/>
              <a:t>mísení vína</a:t>
            </a:r>
          </a:p>
          <a:p>
            <a:r>
              <a:rPr lang="cs-CZ" sz="2800" b="1" dirty="0" smtClean="0"/>
              <a:t>Druhotné alkoholové kvašení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err="1" smtClean="0"/>
              <a:t>tirážní</a:t>
            </a:r>
            <a:r>
              <a:rPr lang="cs-CZ" sz="1400" dirty="0" smtClean="0"/>
              <a:t> likér, víno se plní do </a:t>
            </a:r>
            <a:r>
              <a:rPr lang="cs-CZ" sz="1400" dirty="0" err="1" smtClean="0"/>
              <a:t>sektových</a:t>
            </a:r>
            <a:r>
              <a:rPr lang="cs-CZ" sz="1400" dirty="0" smtClean="0"/>
              <a:t> lahví , opatří se korunkovým uzávěrem </a:t>
            </a:r>
          </a:p>
          <a:p>
            <a:pPr lvl="1"/>
            <a:r>
              <a:rPr lang="cs-CZ" sz="1400" dirty="0" smtClean="0"/>
              <a:t>uloží se do sklepa, kde v chladu probíhá kvašení velmi pomalu. </a:t>
            </a:r>
          </a:p>
          <a:p>
            <a:pPr lvl="1"/>
            <a:r>
              <a:rPr lang="cs-CZ" sz="1400" dirty="0" smtClean="0"/>
              <a:t>víno v uzavřených lahvích kvasí v rozmezí 10 – 60 dnů.</a:t>
            </a:r>
          </a:p>
          <a:p>
            <a:r>
              <a:rPr lang="cs-CZ" sz="2800" b="1" dirty="0" smtClean="0"/>
              <a:t>Zrání vína na kvasinkách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smtClean="0"/>
              <a:t>autolýza kvasinek, minimálně 9 měsíců</a:t>
            </a:r>
          </a:p>
          <a:p>
            <a:r>
              <a:rPr lang="cs-CZ" sz="2800" b="1" dirty="0" err="1" smtClean="0"/>
              <a:t>Remuláž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smtClean="0"/>
              <a:t> setřásání sedimentu do hrdla láhve.</a:t>
            </a:r>
          </a:p>
          <a:p>
            <a:r>
              <a:rPr lang="cs-CZ" sz="2800" b="1" dirty="0" err="1" smtClean="0"/>
              <a:t>Degorzáž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smtClean="0"/>
              <a:t>odstranění sedimentu z hrdla láhve </a:t>
            </a:r>
          </a:p>
          <a:p>
            <a:pPr lvl="1"/>
            <a:r>
              <a:rPr lang="cs-CZ" sz="1400" dirty="0" smtClean="0"/>
              <a:t>hrdlo s </a:t>
            </a:r>
            <a:r>
              <a:rPr lang="cs-CZ" sz="1400" dirty="0" err="1" smtClean="0"/>
              <a:t>kvasničním</a:t>
            </a:r>
            <a:r>
              <a:rPr lang="cs-CZ" sz="1400" dirty="0" smtClean="0"/>
              <a:t> kalem se zamrazí v solance, odstraní se korunkový uzávěr s sediment pod tlakem vystřelí ven</a:t>
            </a:r>
          </a:p>
          <a:p>
            <a:r>
              <a:rPr lang="cs-CZ" sz="2800" b="1" dirty="0" err="1" smtClean="0"/>
              <a:t>Dozáž</a:t>
            </a:r>
            <a:r>
              <a:rPr lang="cs-CZ" sz="2800" b="1" dirty="0" smtClean="0"/>
              <a:t> </a:t>
            </a:r>
            <a:r>
              <a:rPr lang="cs-CZ" sz="2800" dirty="0" smtClean="0"/>
              <a:t> </a:t>
            </a:r>
          </a:p>
          <a:p>
            <a:pPr lvl="1"/>
            <a:r>
              <a:rPr lang="cs-CZ" sz="1400" dirty="0" smtClean="0"/>
              <a:t>doplnění </a:t>
            </a:r>
            <a:r>
              <a:rPr lang="cs-CZ" sz="1400" dirty="0" err="1" smtClean="0"/>
              <a:t>dozážním</a:t>
            </a:r>
            <a:r>
              <a:rPr lang="cs-CZ" sz="1400" dirty="0" smtClean="0"/>
              <a:t> likérem, určuje se výsledný obsah zbytkového cukru v sektu</a:t>
            </a:r>
            <a:endParaRPr lang="cs-CZ" sz="1400" dirty="0"/>
          </a:p>
        </p:txBody>
      </p:sp>
      <p:pic>
        <p:nvPicPr>
          <p:cNvPr id="4" name="Obrázek 3" descr="matthi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628800"/>
            <a:ext cx="1045136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2746648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portfolio</a:t>
            </a:r>
            <a:br>
              <a:rPr lang="cs-CZ" dirty="0" smtClean="0"/>
            </a:br>
            <a:r>
              <a:rPr lang="cs-CZ" dirty="0" smtClean="0"/>
              <a:t>PROQIN</a:t>
            </a:r>
            <a:endParaRPr lang="cs-CZ" dirty="0"/>
          </a:p>
        </p:txBody>
      </p:sp>
      <p:pic>
        <p:nvPicPr>
          <p:cNvPr id="4" name="Zástupný symbol pro obsah 3" descr="cenicky-fi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07590"/>
            <a:ext cx="5544616" cy="6650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HROZNOVÝ (VINNÝ) OLEJ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4400" b="1" dirty="0" smtClean="0"/>
              <a:t>Hroznový olej  - vinný olej </a:t>
            </a:r>
          </a:p>
          <a:p>
            <a:pPr>
              <a:buFont typeface="Wingdings" pitchFamily="2" charset="2"/>
              <a:buChar char="Ø"/>
            </a:pPr>
            <a:r>
              <a:rPr lang="cs-CZ" sz="3600" dirty="0" smtClean="0"/>
              <a:t> je rostlinný olej </a:t>
            </a:r>
          </a:p>
          <a:p>
            <a:pPr>
              <a:buFont typeface="Wingdings" pitchFamily="2" charset="2"/>
              <a:buChar char="Ø"/>
            </a:pPr>
            <a:r>
              <a:rPr lang="cs-CZ" sz="3600" dirty="0" smtClean="0"/>
              <a:t> lisovaný ze semen různých odrůd</a:t>
            </a:r>
          </a:p>
          <a:p>
            <a:pPr algn="ctr">
              <a:buNone/>
            </a:pPr>
            <a:r>
              <a:rPr lang="cs-CZ" sz="3600" dirty="0" smtClean="0"/>
              <a:t> </a:t>
            </a:r>
            <a:r>
              <a:rPr lang="cs-CZ" sz="3600" i="1" dirty="0" err="1" smtClean="0"/>
              <a:t>Vitis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vinifera</a:t>
            </a:r>
            <a:r>
              <a:rPr lang="cs-CZ" sz="36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3600" dirty="0" smtClean="0"/>
              <a:t>sekundární produkt při výrobě vína</a:t>
            </a:r>
          </a:p>
          <a:p>
            <a:pPr>
              <a:buFont typeface="Wingdings" pitchFamily="2" charset="2"/>
              <a:buChar char="Ø"/>
            </a:pPr>
            <a:r>
              <a:rPr lang="cs-CZ" sz="3600" dirty="0" smtClean="0"/>
              <a:t>sekundární zpracování odpadu </a:t>
            </a:r>
          </a:p>
          <a:p>
            <a:pPr algn="ctr" eaLnBrk="1" hangingPunct="1">
              <a:buFont typeface="Wingdings 2" pitchFamily="18" charset="2"/>
              <a:buNone/>
            </a:pPr>
            <a:endParaRPr lang="cs-CZ" i="1" dirty="0" smtClean="0"/>
          </a:p>
        </p:txBody>
      </p:sp>
      <p:pic>
        <p:nvPicPr>
          <p:cNvPr id="4" name="Obrázek 3" descr="loga-2007.jpg"/>
          <p:cNvPicPr>
            <a:picLocks noChangeAspect="1"/>
          </p:cNvPicPr>
          <p:nvPr/>
        </p:nvPicPr>
        <p:blipFill>
          <a:blip r:embed="rId3" cstate="print"/>
          <a:srcRect l="58125" t="59976" r="32935" b="30157"/>
          <a:stretch>
            <a:fillRect/>
          </a:stretch>
        </p:blipFill>
        <p:spPr bwMode="auto">
          <a:xfrm>
            <a:off x="7858148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VÝROBA VINNÉHO OLEJE 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MATOLINY</a:t>
            </a:r>
          </a:p>
          <a:p>
            <a:pPr lvl="1"/>
            <a:r>
              <a:rPr lang="cs-CZ" dirty="0" smtClean="0"/>
              <a:t>SEPARACE HROZNOVÝCH SEMEN </a:t>
            </a:r>
          </a:p>
          <a:p>
            <a:pPr lvl="1"/>
            <a:r>
              <a:rPr lang="cs-CZ" dirty="0" smtClean="0"/>
              <a:t>SUŠENÍ SEMEN</a:t>
            </a:r>
          </a:p>
          <a:p>
            <a:r>
              <a:rPr lang="cs-CZ" b="1" dirty="0" smtClean="0"/>
              <a:t>SEMENA</a:t>
            </a:r>
          </a:p>
          <a:p>
            <a:pPr lvl="1"/>
            <a:r>
              <a:rPr lang="cs-CZ" b="1" dirty="0" smtClean="0"/>
              <a:t>LISOVÁNÍ ZA STUDENA</a:t>
            </a:r>
          </a:p>
          <a:p>
            <a:r>
              <a:rPr lang="cs-CZ" b="1" dirty="0" smtClean="0"/>
              <a:t>OLEJ</a:t>
            </a:r>
          </a:p>
          <a:p>
            <a:pPr lvl="1"/>
            <a:r>
              <a:rPr lang="cs-CZ" b="1" dirty="0" smtClean="0"/>
              <a:t>FILTRACE</a:t>
            </a:r>
          </a:p>
          <a:p>
            <a:pPr lvl="1"/>
            <a:r>
              <a:rPr lang="cs-CZ" b="1" dirty="0" smtClean="0"/>
              <a:t>ÚPRAVA, ZPRACOVÁNÍ</a:t>
            </a:r>
          </a:p>
          <a:p>
            <a:pPr lvl="1"/>
            <a:endParaRPr lang="cs-CZ" b="1" dirty="0" smtClean="0"/>
          </a:p>
          <a:p>
            <a:pPr lvl="1"/>
            <a:endParaRPr lang="cs-CZ" b="1" dirty="0" smtClean="0"/>
          </a:p>
          <a:p>
            <a:pPr lvl="2" eaLnBrk="1" hangingPunct="1">
              <a:buFont typeface="Wingdings 2" pitchFamily="18" charset="2"/>
              <a:buNone/>
            </a:pPr>
            <a:endParaRPr lang="cs-CZ" dirty="0" smtClean="0"/>
          </a:p>
          <a:p>
            <a:pPr lvl="2" eaLnBrk="1" hangingPunct="1">
              <a:buFont typeface="Wingdings 2" pitchFamily="18" charset="2"/>
              <a:buNone/>
            </a:pPr>
            <a:endParaRPr lang="cs-CZ" dirty="0" smtClean="0"/>
          </a:p>
          <a:p>
            <a:pPr lvl="2" eaLnBrk="1" hangingPunct="1"/>
            <a:endParaRPr lang="cs-CZ" dirty="0" smtClean="0"/>
          </a:p>
          <a:p>
            <a:pPr lvl="2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</p:txBody>
      </p:sp>
      <p:pic>
        <p:nvPicPr>
          <p:cNvPr id="5" name="Obrázek 4" descr="DSC_7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18922" y="3426094"/>
            <a:ext cx="2555776" cy="1697493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5076056" y="616530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 smtClean="0"/>
              <a:t>foto, zdroj: Prokeš Martin</a:t>
            </a:r>
            <a:endParaRPr lang="cs-CZ" sz="800" b="1" dirty="0"/>
          </a:p>
        </p:txBody>
      </p:sp>
      <p:pic>
        <p:nvPicPr>
          <p:cNvPr id="7" name="Obrázek 6" descr="schema_kutr_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700808"/>
            <a:ext cx="1428849" cy="151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273695-3962-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3374" y="3356992"/>
            <a:ext cx="217062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 descr="Sauvignon Blanc_375_M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653136"/>
            <a:ext cx="51509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loga-2007.jpg"/>
          <p:cNvPicPr>
            <a:picLocks noChangeAspect="1"/>
          </p:cNvPicPr>
          <p:nvPr/>
        </p:nvPicPr>
        <p:blipFill>
          <a:blip r:embed="rId7" cstate="print"/>
          <a:srcRect l="58125" t="59976" r="32935" b="30157"/>
          <a:stretch>
            <a:fillRect/>
          </a:stretch>
        </p:blipFill>
        <p:spPr bwMode="auto">
          <a:xfrm>
            <a:off x="0" y="6191085"/>
            <a:ext cx="1285852" cy="6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LISOVÁNÍ 2</a:t>
            </a:r>
            <a:endParaRPr lang="cs-CZ" dirty="0"/>
          </a:p>
        </p:txBody>
      </p:sp>
      <p:pic>
        <p:nvPicPr>
          <p:cNvPr id="4" name="DSC_7956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2068513"/>
            <a:ext cx="6096000" cy="4038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86890" y="6488668"/>
            <a:ext cx="1433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video:, zdroj: Martin Prokeš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3957</TotalTime>
  <Words>490</Words>
  <Application>Microsoft Office PowerPoint</Application>
  <PresentationFormat>Předvádění na obrazovce (4:3)</PresentationFormat>
  <Paragraphs>139</Paragraphs>
  <Slides>14</Slides>
  <Notes>13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Modul</vt:lpstr>
      <vt:lpstr>  </vt:lpstr>
      <vt:lpstr>Vinné i (ne)vinné produkty – nové turistické lákadlo vinařských regionů </vt:lpstr>
      <vt:lpstr>MISTR ČESKÉ REPUBLIKY  V SEKÁNÍ SEKTŮ SABRAGE 2009 2011 &amp; 2012</vt:lpstr>
      <vt:lpstr>profil PROQIN</vt:lpstr>
      <vt:lpstr>KLASICKÁ ŠUMIVÁ VÍNA</vt:lpstr>
      <vt:lpstr>portfolio PROQIN</vt:lpstr>
      <vt:lpstr>HROZNOVÝ (VINNÝ) OLEJ</vt:lpstr>
      <vt:lpstr>VÝROBA VINNÉHO OLEJE </vt:lpstr>
      <vt:lpstr>LISOVÁNÍ 2</vt:lpstr>
      <vt:lpstr>Prezentace aplikace PowerPoint</vt:lpstr>
      <vt:lpstr>SLOŽENÍ VINNÉHO OLEJE</vt:lpstr>
      <vt:lpstr>CO S VINNÝM OLEJEM?</vt:lpstr>
      <vt:lpstr>MOŽNÉ VYUŽITÍ</vt:lpstr>
      <vt:lpstr>www.proqin.cz FINE WINES OF CZECH REPUBLIC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 zahradnictví a v potravinářství</dc:title>
  <dc:creator>PROQIN</dc:creator>
  <cp:lastModifiedBy>Petr Gondáš</cp:lastModifiedBy>
  <cp:revision>125</cp:revision>
  <dcterms:created xsi:type="dcterms:W3CDTF">2009-02-17T17:35:46Z</dcterms:created>
  <dcterms:modified xsi:type="dcterms:W3CDTF">2013-11-08T13:37:01Z</dcterms:modified>
</cp:coreProperties>
</file>