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0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2FB154-105E-4EB3-8167-52641CB7ACE8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5774F4-2FB0-487C-8E1A-623E8286D331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54-105E-4EB3-8167-52641CB7ACE8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74F4-2FB0-487C-8E1A-623E8286D331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54-105E-4EB3-8167-52641CB7ACE8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74F4-2FB0-487C-8E1A-623E8286D331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54-105E-4EB3-8167-52641CB7ACE8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74F4-2FB0-487C-8E1A-623E8286D33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54-105E-4EB3-8167-52641CB7ACE8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74F4-2FB0-487C-8E1A-623E8286D33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54-105E-4EB3-8167-52641CB7ACE8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74F4-2FB0-487C-8E1A-623E8286D33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54-105E-4EB3-8167-52641CB7ACE8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74F4-2FB0-487C-8E1A-623E8286D331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54-105E-4EB3-8167-52641CB7ACE8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74F4-2FB0-487C-8E1A-623E8286D331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54-105E-4EB3-8167-52641CB7ACE8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74F4-2FB0-487C-8E1A-623E8286D3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54-105E-4EB3-8167-52641CB7ACE8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74F4-2FB0-487C-8E1A-623E8286D3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54-105E-4EB3-8167-52641CB7ACE8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74F4-2FB0-487C-8E1A-623E8286D3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72FB154-105E-4EB3-8167-52641CB7ACE8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85774F4-2FB0-487C-8E1A-623E8286D3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 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cs-CZ" altLang="cs-CZ" b="1" dirty="0" smtClean="0"/>
          </a:p>
          <a:p>
            <a:pPr algn="ctr" eaLnBrk="1" hangingPunct="1">
              <a:buFontTx/>
              <a:buNone/>
            </a:pPr>
            <a:r>
              <a:rPr lang="cs-CZ" altLang="cs-CZ" b="1" dirty="0" smtClean="0"/>
              <a:t>Vinné i (ne)vinné produkty - nové turistické lákadlo vinařských regionů</a:t>
            </a:r>
            <a:endParaRPr lang="cs-CZ" altLang="cs-CZ" sz="2200" dirty="0" smtClean="0"/>
          </a:p>
          <a:p>
            <a:pPr algn="ctr" eaLnBrk="1" hangingPunct="1">
              <a:buFontTx/>
              <a:buNone/>
            </a:pPr>
            <a:endParaRPr lang="cs-CZ" altLang="cs-CZ" sz="2200" dirty="0" smtClean="0"/>
          </a:p>
          <a:p>
            <a:pPr algn="ctr" eaLnBrk="1" hangingPunct="1">
              <a:buFontTx/>
              <a:buNone/>
            </a:pPr>
            <a:r>
              <a:rPr lang="cs-CZ" altLang="cs-CZ" sz="2800" dirty="0" smtClean="0"/>
              <a:t>Operační program přeshraniční spolupráce Slovenská republika Česká republika </a:t>
            </a:r>
          </a:p>
          <a:p>
            <a:pPr algn="ctr" eaLnBrk="1" hangingPunct="1">
              <a:buFontTx/>
              <a:buNone/>
            </a:pPr>
            <a:endParaRPr lang="cs-CZ" altLang="cs-CZ" sz="1600" dirty="0" smtClean="0"/>
          </a:p>
          <a:p>
            <a:pPr algn="ctr" eaLnBrk="1" hangingPunct="1">
              <a:buFontTx/>
              <a:buNone/>
            </a:pPr>
            <a:endParaRPr lang="cs-CZ" altLang="cs-CZ" sz="16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479"/>
            <a:ext cx="8964488" cy="160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383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výborný </a:t>
            </a:r>
            <a:r>
              <a:rPr lang="cs-CZ" dirty="0"/>
              <a:t>chuťový doplněk s širokým využitím v gastronomii</a:t>
            </a:r>
            <a:endParaRPr lang="en-GB" dirty="0"/>
          </a:p>
          <a:p>
            <a:pPr lvl="0"/>
            <a:r>
              <a:rPr lang="cs-CZ" dirty="0"/>
              <a:t>při degustacích k plísňovým sýrům, paštikám, do o máček</a:t>
            </a:r>
            <a:endParaRPr lang="en-GB" dirty="0"/>
          </a:p>
          <a:p>
            <a:pPr lvl="0"/>
            <a:r>
              <a:rPr lang="cs-CZ" dirty="0"/>
              <a:t>na pečivo místo džemu</a:t>
            </a:r>
            <a:endParaRPr lang="en-GB" dirty="0"/>
          </a:p>
          <a:p>
            <a:pPr lvl="0"/>
            <a:r>
              <a:rPr lang="cs-CZ" dirty="0"/>
              <a:t>u nás na penzionu patří do skupiny domácích produktů nabízených během snídaní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Vinné </a:t>
            </a:r>
            <a:r>
              <a:rPr lang="cs-CZ" sz="2800" dirty="0" smtClean="0"/>
              <a:t>želé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0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V </a:t>
            </a:r>
            <a:r>
              <a:rPr lang="cs-CZ" dirty="0"/>
              <a:t>současné době v naší nabídce vinné želé a to jak bílé, tak červené</a:t>
            </a:r>
            <a:endParaRPr lang="en-GB" dirty="0"/>
          </a:p>
          <a:p>
            <a:pPr lvl="0"/>
            <a:r>
              <a:rPr lang="cs-CZ" dirty="0"/>
              <a:t>nutné vhodně zvolit :</a:t>
            </a:r>
            <a:endParaRPr lang="en-GB" dirty="0"/>
          </a:p>
          <a:p>
            <a:pPr lvl="0"/>
            <a:r>
              <a:rPr lang="cs-CZ" dirty="0"/>
              <a:t>odrůdu ze které se bude želé vyrábět – chuťové a vjemové vlastnosti</a:t>
            </a:r>
            <a:endParaRPr lang="en-GB" dirty="0"/>
          </a:p>
          <a:p>
            <a:pPr lvl="0"/>
            <a:r>
              <a:rPr lang="cs-CZ" dirty="0"/>
              <a:t>vhodnější jsou vína s nižším obsahem zbytkového cukru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Předpoklady </a:t>
            </a:r>
            <a:r>
              <a:rPr lang="cs-CZ" sz="2800" dirty="0" smtClean="0"/>
              <a:t>výroby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76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vinné </a:t>
            </a:r>
            <a:r>
              <a:rPr lang="cs-CZ" dirty="0"/>
              <a:t>želé + želírovací cukr</a:t>
            </a:r>
            <a:endParaRPr lang="en-GB" dirty="0"/>
          </a:p>
          <a:p>
            <a:pPr lvl="0"/>
            <a:r>
              <a:rPr lang="cs-CZ" dirty="0"/>
              <a:t>uvést do varu</a:t>
            </a:r>
            <a:endParaRPr lang="en-GB" dirty="0"/>
          </a:p>
          <a:p>
            <a:pPr lvl="0"/>
            <a:r>
              <a:rPr lang="cs-CZ" dirty="0"/>
              <a:t>v zahuštěné podobě zalít do </a:t>
            </a:r>
            <a:r>
              <a:rPr lang="cs-CZ" dirty="0" smtClean="0"/>
              <a:t>připravených </a:t>
            </a:r>
            <a:r>
              <a:rPr lang="cs-CZ" dirty="0"/>
              <a:t>sklenic</a:t>
            </a:r>
            <a:endParaRPr lang="en-GB" dirty="0"/>
          </a:p>
          <a:p>
            <a:pPr lvl="0"/>
            <a:r>
              <a:rPr lang="cs-CZ" dirty="0"/>
              <a:t>bližší postup dle fotogalerie</a:t>
            </a:r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Výroba vinného </a:t>
            </a:r>
            <a:r>
              <a:rPr lang="cs-CZ" sz="2800" dirty="0" smtClean="0"/>
              <a:t>želé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51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17192"/>
            <a:ext cx="2880000" cy="2160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Vinné želé </a:t>
            </a:r>
            <a:r>
              <a:rPr lang="cs-CZ" sz="2800" dirty="0" smtClean="0"/>
              <a:t>fotogalerie</a:t>
            </a:r>
            <a:endParaRPr lang="en-GB" dirty="0"/>
          </a:p>
        </p:txBody>
      </p:sp>
      <p:pic>
        <p:nvPicPr>
          <p:cNvPr id="1027" name="Picture 3" descr="C:\Users\Kuba\Documents\FIRMA\FOTO\zele\WP_000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92" y="4500405"/>
            <a:ext cx="28800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uba\Documents\FIRMA\FOTO\zele\WP_0008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9351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uba\Documents\FIRMA\FOTO\zele\WP_0008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16588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výroba </a:t>
            </a:r>
            <a:r>
              <a:rPr lang="cs-CZ" dirty="0"/>
              <a:t>cukrářských zákusků za použití vinného želé</a:t>
            </a:r>
            <a:endParaRPr lang="en-GB" dirty="0"/>
          </a:p>
          <a:p>
            <a:pPr lvl="0"/>
            <a:r>
              <a:rPr lang="cs-CZ" dirty="0"/>
              <a:t>zadaná zakázková výroba u místní cukrářské firmy</a:t>
            </a:r>
            <a:endParaRPr lang="en-GB" dirty="0"/>
          </a:p>
          <a:p>
            <a:pPr lvl="0"/>
            <a:r>
              <a:rPr lang="cs-CZ" dirty="0"/>
              <a:t>díky aromatičnosti zejména červeného vinného želé výborné použití pro výrobu čokoládových a krémových zákusků</a:t>
            </a:r>
            <a:endParaRPr lang="en-GB" dirty="0"/>
          </a:p>
          <a:p>
            <a:pPr lvl="0"/>
            <a:r>
              <a:rPr lang="cs-CZ" dirty="0"/>
              <a:t>bílé želé vhodnější pro polevu a plnění tvarohových řezů</a:t>
            </a:r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Vinařské </a:t>
            </a:r>
            <a:r>
              <a:rPr lang="cs-CZ" sz="2800" dirty="0" smtClean="0"/>
              <a:t>zákusky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6978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využití </a:t>
            </a:r>
            <a:r>
              <a:rPr lang="cs-CZ" dirty="0"/>
              <a:t>hroznů z letní probírky</a:t>
            </a:r>
            <a:endParaRPr lang="en-GB" dirty="0"/>
          </a:p>
          <a:p>
            <a:pPr lvl="0"/>
            <a:r>
              <a:rPr lang="cs-CZ" dirty="0"/>
              <a:t>cukernatost mezi 8-10 MM</a:t>
            </a:r>
            <a:endParaRPr lang="en-GB" dirty="0"/>
          </a:p>
          <a:p>
            <a:pPr lvl="0"/>
            <a:r>
              <a:rPr lang="cs-CZ" dirty="0"/>
              <a:t>šetrné lisování celých částečně </a:t>
            </a:r>
            <a:r>
              <a:rPr lang="cs-CZ" dirty="0" smtClean="0"/>
              <a:t>za měkkých </a:t>
            </a:r>
            <a:r>
              <a:rPr lang="cs-CZ" dirty="0"/>
              <a:t>hroznů</a:t>
            </a:r>
            <a:endParaRPr lang="en-GB" dirty="0"/>
          </a:p>
          <a:p>
            <a:pPr lvl="0"/>
            <a:r>
              <a:rPr lang="cs-CZ" dirty="0"/>
              <a:t>odkalení a filtrace</a:t>
            </a:r>
            <a:endParaRPr lang="en-GB" dirty="0"/>
          </a:p>
          <a:p>
            <a:pPr lvl="0"/>
            <a:r>
              <a:rPr lang="cs-CZ" dirty="0"/>
              <a:t>nutná tepelná </a:t>
            </a:r>
            <a:r>
              <a:rPr lang="cs-CZ" dirty="0" smtClean="0"/>
              <a:t>pasterizace</a:t>
            </a:r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Vinná </a:t>
            </a:r>
            <a:r>
              <a:rPr lang="cs-CZ" sz="2800" dirty="0" smtClean="0"/>
              <a:t>kyselka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136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Vinařské zákusky – </a:t>
            </a:r>
            <a:r>
              <a:rPr lang="cs-CZ" sz="2800" dirty="0" smtClean="0"/>
              <a:t>fotogalerie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53750"/>
            <a:ext cx="2700000" cy="3600000"/>
          </a:xfrm>
        </p:spPr>
      </p:pic>
      <p:pic>
        <p:nvPicPr>
          <p:cNvPr id="2050" name="Picture 2" descr="C:\Users\Kuba\Documents\FIRMA\Sekundarni produkty\Slovensko - vinaři\WP_001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přírodní </a:t>
            </a:r>
            <a:r>
              <a:rPr lang="cs-CZ" dirty="0" err="1"/>
              <a:t>okyselovadlo</a:t>
            </a:r>
            <a:endParaRPr lang="en-GB" dirty="0"/>
          </a:p>
          <a:p>
            <a:pPr lvl="0"/>
            <a:r>
              <a:rPr lang="cs-CZ" dirty="0"/>
              <a:t>vynikající do zeleninových salátů, omáček</a:t>
            </a:r>
            <a:endParaRPr lang="en-GB" dirty="0"/>
          </a:p>
          <a:p>
            <a:pPr lvl="0"/>
            <a:r>
              <a:rPr lang="cs-CZ" dirty="0"/>
              <a:t>nabízet jako doplněk stravy v rámci zdravé výživy</a:t>
            </a:r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Rozsah </a:t>
            </a:r>
            <a:r>
              <a:rPr lang="cs-CZ" sz="2800" dirty="0" smtClean="0"/>
              <a:t>využití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8261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570156"/>
            <a:ext cx="8784976" cy="1054250"/>
          </a:xfrm>
        </p:spPr>
        <p:txBody>
          <a:bodyPr/>
          <a:lstStyle/>
          <a:p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2800" dirty="0" smtClean="0"/>
              <a:t>Sekundární </a:t>
            </a:r>
            <a:r>
              <a:rPr lang="cs-CZ" sz="2800" dirty="0"/>
              <a:t>produkt </a:t>
            </a:r>
            <a:r>
              <a:rPr lang="cs-CZ" sz="2800" dirty="0" smtClean="0"/>
              <a:t> </a:t>
            </a: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3200" dirty="0" smtClean="0"/>
              <a:t>Vinařská </a:t>
            </a:r>
            <a:r>
              <a:rPr lang="cs-CZ" sz="3200" dirty="0"/>
              <a:t>turistika v našem podání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338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Penzion </a:t>
            </a:r>
            <a:r>
              <a:rPr lang="cs-CZ" dirty="0"/>
              <a:t>U Kostela Mikulčice</a:t>
            </a:r>
            <a:endParaRPr lang="en-GB" dirty="0"/>
          </a:p>
          <a:p>
            <a:pPr lvl="0"/>
            <a:r>
              <a:rPr lang="cs-CZ" dirty="0"/>
              <a:t>Turistické informační centrum Mikulčice</a:t>
            </a:r>
            <a:endParaRPr lang="en-GB" dirty="0"/>
          </a:p>
          <a:p>
            <a:pPr lvl="0"/>
            <a:r>
              <a:rPr lang="cs-CZ" dirty="0"/>
              <a:t>Aktivní programy </a:t>
            </a:r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Předpoklady </a:t>
            </a:r>
            <a:r>
              <a:rPr lang="cs-CZ" sz="2800" dirty="0"/>
              <a:t>naší úspěšné vinařské </a:t>
            </a:r>
            <a:r>
              <a:rPr lang="cs-CZ" sz="2800" dirty="0" smtClean="0"/>
              <a:t>turistiky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0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b="1" dirty="0">
                <a:effectLst/>
              </a:rPr>
              <a:t>Rodinné vinařství Bartoníkovi a Penzion U Kostela </a:t>
            </a:r>
            <a:r>
              <a:rPr lang="cs-CZ" sz="3600" b="1" dirty="0" smtClean="0">
                <a:effectLst/>
              </a:rPr>
              <a:t>Mikulčice</a:t>
            </a:r>
            <a:endParaRPr lang="en-GB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effectLst/>
              </a:rPr>
              <a:t>Sekundární produkty z </a:t>
            </a:r>
            <a:r>
              <a:rPr lang="cs-CZ" sz="2800" b="1" dirty="0" smtClean="0">
                <a:effectLst/>
              </a:rPr>
              <a:t>révy </a:t>
            </a:r>
            <a:r>
              <a:rPr lang="cs-CZ" sz="2800" b="1" dirty="0">
                <a:effectLst/>
              </a:rPr>
              <a:t>vinné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003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kapacita </a:t>
            </a:r>
            <a:r>
              <a:rPr lang="cs-CZ" dirty="0"/>
              <a:t>22 lůžek</a:t>
            </a:r>
            <a:endParaRPr lang="en-GB" dirty="0"/>
          </a:p>
          <a:p>
            <a:pPr lvl="0"/>
            <a:r>
              <a:rPr lang="cs-CZ" dirty="0"/>
              <a:t>všechny pokoje vybaveny vlastním sociálním zařízením</a:t>
            </a:r>
            <a:endParaRPr lang="en-GB" dirty="0"/>
          </a:p>
          <a:p>
            <a:pPr lvl="0"/>
            <a:r>
              <a:rPr lang="cs-CZ" dirty="0"/>
              <a:t>širší portfolio nabízeného ubytování – pokoje, studia, apartmány</a:t>
            </a:r>
            <a:endParaRPr lang="en-GB" dirty="0"/>
          </a:p>
          <a:p>
            <a:r>
              <a:rPr lang="cs-CZ" dirty="0"/>
              <a:t>bohaté snídaně s důrazem na domácí produkty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Rodinný penzion U </a:t>
            </a:r>
            <a:r>
              <a:rPr lang="cs-CZ" sz="2800" dirty="0" smtClean="0"/>
              <a:t>Kostela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3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81128"/>
            <a:ext cx="3240000" cy="215865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Rodinný penzion U Kostela – </a:t>
            </a:r>
            <a:r>
              <a:rPr lang="cs-CZ" sz="2800" dirty="0" smtClean="0"/>
              <a:t>fotogalerie</a:t>
            </a:r>
            <a:endParaRPr lang="en-GB" dirty="0"/>
          </a:p>
        </p:txBody>
      </p:sp>
      <p:pic>
        <p:nvPicPr>
          <p:cNvPr id="1026" name="Picture 2" descr="C:\Users\Kuba\Documents\FIRMA\FOTO\Penzion FOTO\fotogalerie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21210"/>
            <a:ext cx="3240000" cy="216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uba\Documents\FIRMA\FOTO\Penzion FOTO\Penzion nové 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83" y="2221210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uba\Documents\FIRMA\FOTO\Penzion FOTO\Studio3_1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83" y="4581128"/>
            <a:ext cx="3240000" cy="21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4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půjčovnu </a:t>
            </a:r>
            <a:r>
              <a:rPr lang="cs-CZ" dirty="0"/>
              <a:t>sportovních potřeb</a:t>
            </a:r>
            <a:endParaRPr lang="en-GB" dirty="0"/>
          </a:p>
          <a:p>
            <a:pPr lvl="0"/>
            <a:r>
              <a:rPr lang="cs-CZ" dirty="0"/>
              <a:t>uzavřené venkovní posezení s grilem</a:t>
            </a:r>
            <a:endParaRPr lang="en-GB" dirty="0"/>
          </a:p>
          <a:p>
            <a:pPr lvl="0"/>
            <a:r>
              <a:rPr lang="cs-CZ" dirty="0"/>
              <a:t>prodej domácích produktů – víno, ovoce, med, krajové speciality</a:t>
            </a:r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Co navíc nabízí náš </a:t>
            </a:r>
            <a:r>
              <a:rPr lang="cs-CZ" sz="2800" dirty="0" smtClean="0"/>
              <a:t>penzion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16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Tour </a:t>
            </a:r>
            <a:r>
              <a:rPr lang="cs-CZ" dirty="0"/>
              <a:t>de vinohrad</a:t>
            </a:r>
            <a:endParaRPr lang="en-GB" dirty="0"/>
          </a:p>
          <a:p>
            <a:pPr lvl="0"/>
            <a:r>
              <a:rPr lang="cs-CZ" dirty="0" err="1"/>
              <a:t>Girobus</a:t>
            </a:r>
            <a:r>
              <a:rPr lang="cs-CZ" dirty="0"/>
              <a:t> Rosťa</a:t>
            </a:r>
            <a:endParaRPr lang="en-GB" dirty="0"/>
          </a:p>
          <a:p>
            <a:pPr lvl="0"/>
            <a:r>
              <a:rPr lang="cs-CZ" dirty="0"/>
              <a:t>Na skok k mikuleckému vinaři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Naše vlastní </a:t>
            </a:r>
            <a:r>
              <a:rPr lang="cs-CZ" sz="2800" dirty="0" smtClean="0"/>
              <a:t>programy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8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vhodně </a:t>
            </a:r>
            <a:r>
              <a:rPr lang="cs-CZ" dirty="0"/>
              <a:t>zřízeno v prostorách recepce penzionu</a:t>
            </a:r>
            <a:endParaRPr lang="en-GB" dirty="0"/>
          </a:p>
          <a:p>
            <a:pPr lvl="0"/>
            <a:r>
              <a:rPr lang="cs-CZ" dirty="0"/>
              <a:t>oficiální člen asociace A.T.I.C. ČR</a:t>
            </a:r>
            <a:endParaRPr lang="en-GB" dirty="0"/>
          </a:p>
          <a:p>
            <a:pPr lvl="0"/>
            <a:r>
              <a:rPr lang="cs-CZ" dirty="0"/>
              <a:t>zajišťuje bližší kontakt s širokou turistickou veřejností</a:t>
            </a:r>
            <a:endParaRPr lang="en-GB" dirty="0"/>
          </a:p>
          <a:p>
            <a:pPr lvl="0"/>
            <a:r>
              <a:rPr lang="cs-CZ" dirty="0"/>
              <a:t>nabízí vlastní turistické programy</a:t>
            </a:r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Turistické informační centrum </a:t>
            </a:r>
            <a:r>
              <a:rPr lang="cs-CZ" sz="2800" dirty="0" smtClean="0"/>
              <a:t>Mikulčice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0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náš </a:t>
            </a:r>
            <a:r>
              <a:rPr lang="cs-CZ" dirty="0"/>
              <a:t>nejstarší a nejpopulárnější turistický program</a:t>
            </a:r>
            <a:endParaRPr lang="en-GB" dirty="0"/>
          </a:p>
          <a:p>
            <a:pPr lvl="0"/>
            <a:r>
              <a:rPr lang="cs-CZ" dirty="0"/>
              <a:t>vtáhnutí turisty do tajů vinohradnictví a vinařství</a:t>
            </a:r>
            <a:endParaRPr lang="en-GB" dirty="0"/>
          </a:p>
          <a:p>
            <a:pPr lvl="0"/>
            <a:r>
              <a:rPr lang="cs-CZ" dirty="0"/>
              <a:t>strávení pohodového odpoledne s vinařem</a:t>
            </a:r>
            <a:endParaRPr lang="en-GB" dirty="0"/>
          </a:p>
          <a:p>
            <a:pPr lvl="0"/>
            <a:r>
              <a:rPr lang="cs-CZ" dirty="0"/>
              <a:t>vinařsky vzdělaný turista</a:t>
            </a:r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Tour de </a:t>
            </a:r>
            <a:r>
              <a:rPr lang="cs-CZ" sz="2800" dirty="0" smtClean="0"/>
              <a:t>vinohrad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2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3240000" cy="2160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Tour de vinohrad – </a:t>
            </a:r>
            <a:r>
              <a:rPr lang="cs-CZ" sz="2800" dirty="0" smtClean="0"/>
              <a:t>fotogalerie</a:t>
            </a:r>
            <a:endParaRPr lang="en-GB" dirty="0"/>
          </a:p>
        </p:txBody>
      </p:sp>
      <p:pic>
        <p:nvPicPr>
          <p:cNvPr id="2050" name="Picture 2" descr="C:\Users\Kuba\Documents\FIRMA\Tour de vinohrad\Tour FOTO\DSC_0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86" y="2276872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uba\Documents\FIRMA\Tour de vinohrad\Tour FOTO\DSC_00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81128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uba\Documents\FIRMA\Tour de vinohrad\Tour FOTO\P71908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86" y="4581128"/>
            <a:ext cx="324000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1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ucelený </a:t>
            </a:r>
            <a:r>
              <a:rPr lang="cs-CZ" dirty="0"/>
              <a:t>turistický balíček s TOP aktivitami Slovácka</a:t>
            </a:r>
            <a:endParaRPr lang="en-GB" dirty="0"/>
          </a:p>
          <a:p>
            <a:pPr lvl="0"/>
            <a:r>
              <a:rPr lang="cs-CZ" dirty="0"/>
              <a:t>za zvýhodněnou cenu maximální požitek</a:t>
            </a:r>
            <a:endParaRPr lang="en-GB" dirty="0"/>
          </a:p>
          <a:p>
            <a:pPr lvl="0"/>
            <a:r>
              <a:rPr lang="cs-CZ" dirty="0"/>
              <a:t>propojení historie, folkloru a vína</a:t>
            </a:r>
            <a:endParaRPr lang="en-GB" dirty="0"/>
          </a:p>
          <a:p>
            <a:pPr lvl="0"/>
            <a:r>
              <a:rPr lang="cs-CZ" dirty="0"/>
              <a:t>cílem je delší pobyt turistů u nás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Girobus</a:t>
            </a:r>
            <a:r>
              <a:rPr lang="cs-CZ" sz="2800" dirty="0"/>
              <a:t> </a:t>
            </a:r>
            <a:r>
              <a:rPr lang="cs-CZ" sz="2800" dirty="0" smtClean="0"/>
              <a:t>Rosťa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024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každý </a:t>
            </a:r>
            <a:r>
              <a:rPr lang="cs-CZ" dirty="0"/>
              <a:t>den otevřené sklepy v Mikulčicích</a:t>
            </a:r>
            <a:endParaRPr lang="en-GB" dirty="0"/>
          </a:p>
          <a:p>
            <a:pPr lvl="0"/>
            <a:r>
              <a:rPr lang="cs-CZ" dirty="0"/>
              <a:t>období hlavních letních prázdnin</a:t>
            </a:r>
            <a:endParaRPr lang="en-GB" dirty="0"/>
          </a:p>
          <a:p>
            <a:pPr lvl="0"/>
            <a:r>
              <a:rPr lang="cs-CZ" dirty="0"/>
              <a:t>letos se do projektu zapojilo 5 vinařů</a:t>
            </a:r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Na skok k mikuleckému </a:t>
            </a:r>
            <a:r>
              <a:rPr lang="cs-CZ" sz="2800" dirty="0" smtClean="0"/>
              <a:t>vinaři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8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Den </a:t>
            </a:r>
            <a:r>
              <a:rPr lang="cs-CZ" dirty="0"/>
              <a:t>otevřených dveří 29.7</a:t>
            </a:r>
            <a:r>
              <a:rPr lang="cs-CZ" dirty="0" smtClean="0"/>
              <a:t>. 2013</a:t>
            </a:r>
            <a:endParaRPr lang="en-GB" dirty="0"/>
          </a:p>
          <a:p>
            <a:pPr lvl="0"/>
            <a:r>
              <a:rPr lang="cs-CZ" dirty="0"/>
              <a:t>Velkomoravské stezky 5.7</a:t>
            </a:r>
            <a:r>
              <a:rPr lang="cs-CZ" dirty="0" smtClean="0"/>
              <a:t>. 2013</a:t>
            </a:r>
            <a:endParaRPr lang="en-GB" dirty="0"/>
          </a:p>
          <a:p>
            <a:pPr lvl="0"/>
            <a:r>
              <a:rPr lang="cs-CZ" dirty="0"/>
              <a:t>Putováním vinařství od historie po současnost </a:t>
            </a:r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Ostatní turistické programy nabízené naší rodinnou </a:t>
            </a:r>
            <a:r>
              <a:rPr lang="cs-CZ" sz="2800" dirty="0" smtClean="0"/>
              <a:t>firmou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vinařská oblast Morava</a:t>
            </a:r>
            <a:endParaRPr lang="en-GB" dirty="0"/>
          </a:p>
          <a:p>
            <a:pPr lvl="0"/>
            <a:r>
              <a:rPr lang="cs-CZ" dirty="0"/>
              <a:t>vinařská podoblast Slovácká</a:t>
            </a:r>
            <a:endParaRPr lang="en-GB" dirty="0"/>
          </a:p>
          <a:p>
            <a:pPr lvl="0"/>
            <a:r>
              <a:rPr lang="cs-CZ" dirty="0"/>
              <a:t>vinařská vesnice Mikulčice</a:t>
            </a:r>
            <a:endParaRPr lang="en-GB" dirty="0"/>
          </a:p>
          <a:p>
            <a:pPr lvl="0"/>
            <a:r>
              <a:rPr lang="cs-CZ" dirty="0"/>
              <a:t>hlavní viniční tratě: Kněžské, Stará Hora, Kratiny</a:t>
            </a:r>
            <a:endParaRPr lang="en-GB" dirty="0"/>
          </a:p>
          <a:p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 </a:t>
            </a:r>
            <a:r>
              <a:rPr lang="en-GB" dirty="0"/>
              <a:t/>
            </a:r>
            <a:br>
              <a:rPr lang="en-GB" dirty="0"/>
            </a:br>
            <a:r>
              <a:rPr lang="cs-CZ" sz="2800" dirty="0"/>
              <a:t>Rodinné </a:t>
            </a:r>
            <a:r>
              <a:rPr lang="cs-CZ" sz="2800" dirty="0" smtClean="0"/>
              <a:t>vinařství Bartoníkovi </a:t>
            </a:r>
            <a:br>
              <a:rPr lang="cs-CZ" sz="2800" dirty="0" smtClean="0"/>
            </a:br>
            <a:r>
              <a:rPr lang="cs-CZ" sz="2800" dirty="0" smtClean="0"/>
              <a:t>Hana </a:t>
            </a:r>
            <a:r>
              <a:rPr lang="cs-CZ" sz="2800" dirty="0"/>
              <a:t>Bartoníková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09120"/>
            <a:ext cx="2469804" cy="158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Ze života našeho vinařství - </a:t>
            </a:r>
            <a:r>
              <a:rPr lang="cs-CZ" sz="2800" dirty="0" smtClean="0"/>
              <a:t>fotogalerie</a:t>
            </a:r>
            <a:endParaRPr lang="en-GB" dirty="0"/>
          </a:p>
        </p:txBody>
      </p:sp>
      <p:pic>
        <p:nvPicPr>
          <p:cNvPr id="3074" name="Picture 2" descr="C:\Users\Kuba\Documents\FIRMA\Vinařství FOTO ze života ve vinařství - 2012\Vysoka-navstevnost-naseho-sklep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66539"/>
            <a:ext cx="288058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uba\Documents\FIRMA\Vinařství FOTO ze života ve vinařství - 2012\Sklizen-merlotu-v-Luzic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uba\Documents\FIRMA\Vinařství FOTO ze života ve vinařství - 2012\Nase-mlade-sazenice-v-Luzici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07" y="3074126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uba\Documents\FIRMA\Vinařství FOTO ze života ve vinařství - 2012\prvni-poslove-jara-v-nasich-vinici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8" y="3074126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64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své práce se řídíme mottem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cs-CZ" dirty="0"/>
              <a:t>„ Život je o lidech a tvoří jej lidé</a:t>
            </a:r>
            <a:r>
              <a:rPr lang="cs-CZ" dirty="0" smtClean="0"/>
              <a:t>“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GB" dirty="0"/>
          </a:p>
          <a:p>
            <a:r>
              <a:rPr lang="cs-CZ" dirty="0"/>
              <a:t>Ing. Radek a Hanka </a:t>
            </a:r>
            <a:r>
              <a:rPr lang="cs-CZ" dirty="0" smtClean="0"/>
              <a:t>Bartoníkovi</a:t>
            </a:r>
            <a:endParaRPr lang="en-GB" dirty="0"/>
          </a:p>
          <a:p>
            <a:pPr marL="0" indent="0" algn="r">
              <a:buNone/>
            </a:pPr>
            <a:r>
              <a:rPr lang="cs-CZ" dirty="0"/>
              <a:t>Mikulčice 31.5.2013</a:t>
            </a:r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Závěr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4713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Děkuji za pozornost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83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celková </a:t>
            </a:r>
            <a:r>
              <a:rPr lang="cs-CZ" dirty="0"/>
              <a:t>výměra vlastních vinic 3ha</a:t>
            </a:r>
            <a:endParaRPr lang="en-GB" dirty="0"/>
          </a:p>
          <a:p>
            <a:pPr lvl="0"/>
            <a:r>
              <a:rPr lang="cs-CZ" dirty="0"/>
              <a:t>roční produkce cca 8.000 lahví vína</a:t>
            </a:r>
            <a:endParaRPr lang="en-GB" dirty="0"/>
          </a:p>
          <a:p>
            <a:pPr lvl="0"/>
            <a:r>
              <a:rPr lang="cs-CZ" dirty="0"/>
              <a:t>profesionalizace vinařství od roku 2009</a:t>
            </a:r>
            <a:endParaRPr lang="en-GB" dirty="0"/>
          </a:p>
          <a:p>
            <a:pPr lvl="0"/>
            <a:r>
              <a:rPr lang="cs-CZ" dirty="0"/>
              <a:t>ryze rodinná firma bez zaměstnanců</a:t>
            </a:r>
            <a:endParaRPr lang="en-GB" dirty="0"/>
          </a:p>
          <a:p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Základní čísla o </a:t>
            </a:r>
            <a:r>
              <a:rPr lang="cs-CZ" sz="2800" dirty="0" smtClean="0"/>
              <a:t>vinařství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1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butikové </a:t>
            </a:r>
            <a:r>
              <a:rPr lang="cs-CZ" dirty="0"/>
              <a:t>vinařství „kde se to dělá jinak“</a:t>
            </a:r>
            <a:endParaRPr lang="en-GB" dirty="0"/>
          </a:p>
          <a:p>
            <a:pPr lvl="0"/>
            <a:r>
              <a:rPr lang="cs-CZ" dirty="0"/>
              <a:t>důraz na koncového zákazníka</a:t>
            </a:r>
            <a:endParaRPr lang="en-GB" dirty="0"/>
          </a:p>
          <a:p>
            <a:pPr lvl="0"/>
            <a:r>
              <a:rPr lang="cs-CZ" dirty="0"/>
              <a:t>výroba vína má z pohledu strategie jen 50% důležitost</a:t>
            </a:r>
            <a:endParaRPr lang="en-GB" dirty="0"/>
          </a:p>
          <a:p>
            <a:pPr lvl="0"/>
            <a:r>
              <a:rPr lang="cs-CZ" dirty="0"/>
              <a:t>zbylých 50% jsou ostatní služby vinařství</a:t>
            </a:r>
            <a:endParaRPr lang="en-GB" dirty="0"/>
          </a:p>
          <a:p>
            <a:r>
              <a:rPr lang="cs-CZ" dirty="0"/>
              <a:t>výroba sekundárních produktů, ubytovací služby, vinařská turistika</a:t>
            </a:r>
            <a:endParaRPr lang="en-GB" dirty="0"/>
          </a:p>
          <a:p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Profilace strategie </a:t>
            </a:r>
            <a:r>
              <a:rPr lang="cs-CZ" sz="2800" dirty="0" smtClean="0"/>
              <a:t>vinařství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64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70</a:t>
            </a:r>
            <a:r>
              <a:rPr lang="cs-CZ" dirty="0"/>
              <a:t>% bílé moštové odrůdy</a:t>
            </a:r>
            <a:endParaRPr lang="en-GB" dirty="0"/>
          </a:p>
          <a:p>
            <a:pPr lvl="0"/>
            <a:r>
              <a:rPr lang="cs-CZ" dirty="0"/>
              <a:t>Veltlínské zelené, Ryzlink rýnský, Chardonnay, </a:t>
            </a:r>
            <a:r>
              <a:rPr lang="cs-CZ" dirty="0" err="1"/>
              <a:t>Sauvignon</a:t>
            </a:r>
            <a:r>
              <a:rPr lang="cs-CZ" dirty="0"/>
              <a:t>, Rulandské šedé</a:t>
            </a:r>
            <a:endParaRPr lang="en-GB" dirty="0"/>
          </a:p>
          <a:p>
            <a:pPr lvl="0"/>
            <a:r>
              <a:rPr lang="cs-CZ" dirty="0"/>
              <a:t>30% modré moštové odrůdy</a:t>
            </a:r>
            <a:endParaRPr lang="en-GB" dirty="0"/>
          </a:p>
          <a:p>
            <a:pPr lvl="0"/>
            <a:r>
              <a:rPr lang="cs-CZ" dirty="0"/>
              <a:t>Frankovka, </a:t>
            </a:r>
            <a:r>
              <a:rPr lang="cs-CZ" dirty="0" err="1"/>
              <a:t>Dornfelder</a:t>
            </a:r>
            <a:r>
              <a:rPr lang="cs-CZ" dirty="0"/>
              <a:t>, </a:t>
            </a:r>
            <a:r>
              <a:rPr lang="cs-CZ" dirty="0" err="1"/>
              <a:t>Merlot</a:t>
            </a:r>
            <a:r>
              <a:rPr lang="cs-CZ" dirty="0"/>
              <a:t>, Svatovavřinecké, </a:t>
            </a:r>
            <a:r>
              <a:rPr lang="cs-CZ" dirty="0" err="1"/>
              <a:t>Blauburger</a:t>
            </a:r>
            <a:r>
              <a:rPr lang="cs-CZ" dirty="0"/>
              <a:t>, Dunaj</a:t>
            </a:r>
            <a:endParaRPr lang="en-GB" dirty="0"/>
          </a:p>
          <a:p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Hlavní odrůdová skladba </a:t>
            </a:r>
            <a:r>
              <a:rPr lang="cs-CZ" sz="2800" dirty="0" smtClean="0"/>
              <a:t>vinařství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2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3800" dirty="0" smtClean="0"/>
              <a:t>v </a:t>
            </a:r>
            <a:r>
              <a:rPr lang="cs-CZ" sz="3800" dirty="0"/>
              <a:t>roce 2013 byla dokončena v areálu penzionu výstavba nových výrobních prostor vinařství</a:t>
            </a:r>
            <a:endParaRPr lang="en-GB" sz="3800" dirty="0"/>
          </a:p>
          <a:p>
            <a:pPr lvl="0"/>
            <a:r>
              <a:rPr lang="cs-CZ" sz="3800" dirty="0"/>
              <a:t>hala pro výrobu a </a:t>
            </a:r>
            <a:r>
              <a:rPr lang="cs-CZ" sz="3800" dirty="0" smtClean="0"/>
              <a:t>kvašení bílých </a:t>
            </a:r>
            <a:r>
              <a:rPr lang="cs-CZ" sz="3800" dirty="0"/>
              <a:t>vín</a:t>
            </a:r>
            <a:endParaRPr lang="en-GB" sz="3800" dirty="0"/>
          </a:p>
          <a:p>
            <a:pPr lvl="0"/>
            <a:r>
              <a:rPr lang="cs-CZ" sz="3800" dirty="0"/>
              <a:t>sklad </a:t>
            </a:r>
            <a:r>
              <a:rPr lang="cs-CZ" sz="3800" dirty="0" smtClean="0"/>
              <a:t>na lahvovaného </a:t>
            </a:r>
            <a:r>
              <a:rPr lang="cs-CZ" sz="3800" dirty="0"/>
              <a:t>vína</a:t>
            </a:r>
            <a:endParaRPr lang="en-GB" sz="3800" dirty="0"/>
          </a:p>
          <a:p>
            <a:pPr lvl="0"/>
            <a:r>
              <a:rPr lang="cs-CZ" sz="3800" dirty="0"/>
              <a:t>hala pro zpracovaní hroznů</a:t>
            </a:r>
            <a:endParaRPr lang="en-GB" sz="3800" dirty="0"/>
          </a:p>
          <a:p>
            <a:pPr lvl="0"/>
            <a:r>
              <a:rPr lang="cs-CZ" sz="3800" dirty="0"/>
              <a:t>degustační místnost</a:t>
            </a:r>
            <a:endParaRPr lang="en-GB" sz="3800" dirty="0"/>
          </a:p>
          <a:p>
            <a:pPr lvl="0"/>
            <a:r>
              <a:rPr lang="cs-CZ" sz="3800" dirty="0"/>
              <a:t>místnost pro výrobu sekundárních produktů</a:t>
            </a:r>
            <a:endParaRPr lang="en-GB" sz="3800" dirty="0"/>
          </a:p>
          <a:p>
            <a:pPr lvl="0"/>
            <a:r>
              <a:rPr lang="cs-CZ" sz="3800" dirty="0"/>
              <a:t>mimo tyto prostory vlastní vinařství ještě zrekonstruovaný sklep v areálu sklepní čtvrti Mikulecké </a:t>
            </a:r>
            <a:r>
              <a:rPr lang="cs-CZ" sz="3800" dirty="0" err="1" smtClean="0"/>
              <a:t>bůdy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dirty="0"/>
              <a:t>Výrobní prostory </a:t>
            </a:r>
            <a:r>
              <a:rPr lang="cs-CZ" sz="3100" dirty="0" smtClean="0"/>
              <a:t>vinařství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9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metoda </a:t>
            </a:r>
            <a:r>
              <a:rPr lang="cs-CZ" dirty="0"/>
              <a:t>šetrného řízeného kvašení bez použití kvasinek u </a:t>
            </a:r>
            <a:r>
              <a:rPr lang="cs-CZ" dirty="0" smtClean="0"/>
              <a:t>bílých </a:t>
            </a:r>
            <a:r>
              <a:rPr lang="cs-CZ" dirty="0"/>
              <a:t>vín</a:t>
            </a:r>
            <a:endParaRPr lang="en-GB" dirty="0"/>
          </a:p>
          <a:p>
            <a:pPr lvl="0"/>
            <a:r>
              <a:rPr lang="cs-CZ" dirty="0"/>
              <a:t>metoda samotoku při výrobě růžových vín</a:t>
            </a:r>
            <a:endParaRPr lang="en-GB" dirty="0"/>
          </a:p>
          <a:p>
            <a:pPr lvl="0"/>
            <a:r>
              <a:rPr lang="cs-CZ" dirty="0"/>
              <a:t>ruční míchání při výrobě červených vín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Filozofie technologie výroby našich </a:t>
            </a:r>
            <a:r>
              <a:rPr lang="cs-CZ" sz="2800" dirty="0" smtClean="0"/>
              <a:t>vín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13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impulz díky zapojení našeho vinařství v roce 2012 do podobného projektu ČR – Rakousko</a:t>
            </a:r>
            <a:endParaRPr lang="en-GB" dirty="0"/>
          </a:p>
          <a:p>
            <a:pPr lvl="0"/>
            <a:r>
              <a:rPr lang="cs-CZ" dirty="0"/>
              <a:t>nabízelo se široké portfolio možností pro „druhotné „ využití vinné </a:t>
            </a:r>
            <a:r>
              <a:rPr lang="cs-CZ" dirty="0" smtClean="0"/>
              <a:t>révy</a:t>
            </a:r>
            <a:endParaRPr lang="en-GB" dirty="0"/>
          </a:p>
          <a:p>
            <a:pPr lvl="0"/>
            <a:r>
              <a:rPr lang="cs-CZ" dirty="0"/>
              <a:t>z hlediska ekonomického a technického pohledu jsme se rozhodli pro následující využití</a:t>
            </a:r>
            <a:endParaRPr lang="en-GB" dirty="0"/>
          </a:p>
          <a:p>
            <a:pPr lvl="0"/>
            <a:r>
              <a:rPr lang="cs-CZ" dirty="0"/>
              <a:t>výroba vinného želé a to jak z moštu, tak z vína</a:t>
            </a:r>
            <a:endParaRPr lang="en-GB" dirty="0"/>
          </a:p>
          <a:p>
            <a:pPr lvl="0"/>
            <a:r>
              <a:rPr lang="cs-CZ" dirty="0"/>
              <a:t>použití vinného želé v cukrářských zákuskách</a:t>
            </a:r>
            <a:endParaRPr lang="en-GB" dirty="0"/>
          </a:p>
          <a:p>
            <a:pPr lvl="0"/>
            <a:r>
              <a:rPr lang="cs-CZ" dirty="0"/>
              <a:t>výroba vinné kyselky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Výroba sekundárních produktů z vinné </a:t>
            </a:r>
            <a:r>
              <a:rPr lang="cs-CZ" sz="2800" dirty="0" smtClean="0"/>
              <a:t>révy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7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119</TotalTime>
  <Words>741</Words>
  <Application>Microsoft Office PowerPoint</Application>
  <PresentationFormat>Předvádění na obrazovce (4:3)</PresentationFormat>
  <Paragraphs>154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Tvrdý obal</vt:lpstr>
      <vt:lpstr>  </vt:lpstr>
      <vt:lpstr>Rodinné vinařství Bartoníkovi a Penzion U Kostela Mikulčice</vt:lpstr>
      <vt:lpstr>  Rodinné vinařství Bartoníkovi  Hana Bartoníková </vt:lpstr>
      <vt:lpstr>Základní čísla o vinařství</vt:lpstr>
      <vt:lpstr>Profilace strategie vinařství</vt:lpstr>
      <vt:lpstr>Hlavní odrůdová skladba vinařství</vt:lpstr>
      <vt:lpstr>Výrobní prostory vinařství</vt:lpstr>
      <vt:lpstr>Filozofie technologie výroby našich vín</vt:lpstr>
      <vt:lpstr>Výroba sekundárních produktů z vinné révy</vt:lpstr>
      <vt:lpstr>Vinné želé</vt:lpstr>
      <vt:lpstr>Předpoklady výroby</vt:lpstr>
      <vt:lpstr>Výroba vinného želé</vt:lpstr>
      <vt:lpstr>Vinné želé fotogalerie</vt:lpstr>
      <vt:lpstr>Vinařské zákusky</vt:lpstr>
      <vt:lpstr>Vinná kyselka</vt:lpstr>
      <vt:lpstr>Vinařské zákusky – fotogalerie</vt:lpstr>
      <vt:lpstr>Rozsah využití</vt:lpstr>
      <vt:lpstr>    Sekundární produkt     Vinařská turistika v našem podání </vt:lpstr>
      <vt:lpstr>Předpoklady naší úspěšné vinařské turistiky</vt:lpstr>
      <vt:lpstr>Rodinný penzion U Kostela</vt:lpstr>
      <vt:lpstr>Rodinný penzion U Kostela – fotogalerie</vt:lpstr>
      <vt:lpstr>Co navíc nabízí náš penzion</vt:lpstr>
      <vt:lpstr>Naše vlastní programy</vt:lpstr>
      <vt:lpstr>Turistické informační centrum Mikulčice</vt:lpstr>
      <vt:lpstr>Tour de vinohrad</vt:lpstr>
      <vt:lpstr>Tour de vinohrad – fotogalerie</vt:lpstr>
      <vt:lpstr>Girobus Rosťa</vt:lpstr>
      <vt:lpstr>Na skok k mikuleckému vinaři</vt:lpstr>
      <vt:lpstr>Ostatní turistické programy nabízené naší rodinnou firmou</vt:lpstr>
      <vt:lpstr>Ze života našeho vinařství - fotogalerie</vt:lpstr>
      <vt:lpstr>Závěr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Rodinné vinařství Bartoníkovi a Penzion U Kostela Mikulčice</dc:title>
  <dc:creator>Kuba</dc:creator>
  <cp:lastModifiedBy>Petr Gondáš</cp:lastModifiedBy>
  <cp:revision>12</cp:revision>
  <dcterms:created xsi:type="dcterms:W3CDTF">2013-06-03T08:41:33Z</dcterms:created>
  <dcterms:modified xsi:type="dcterms:W3CDTF">2013-11-07T14:34:09Z</dcterms:modified>
</cp:coreProperties>
</file>