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4F00CB-50FA-4E45-B4D1-26C778D738D2}" type="doc">
      <dgm:prSet loTypeId="urn:microsoft.com/office/officeart/2008/layout/BendingPictureCaption" loCatId="picture" qsTypeId="urn:microsoft.com/office/officeart/2005/8/quickstyle/simple4" qsCatId="simple" csTypeId="urn:microsoft.com/office/officeart/2005/8/colors/accent1_2" csCatId="accent1" phldr="1"/>
      <dgm:spPr/>
    </dgm:pt>
    <dgm:pt modelId="{38C0DC63-FDD1-4921-92A1-CE8C4D875648}">
      <dgm:prSet phldrT="[Text]" custT="1"/>
      <dgm:spPr/>
      <dgm:t>
        <a:bodyPr/>
        <a:lstStyle/>
        <a:p>
          <a:pPr algn="ctr"/>
          <a:r>
            <a: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Hospodaříme ve Velkopavlovické vinařské oblasti přibližně na 50 ha vinic, které jsou rozloženy v různých výměrách a tratích čejkovického a </a:t>
          </a:r>
          <a:r>
            <a:rPr lang="cs-CZ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velkobílovského</a:t>
          </a:r>
          <a:r>
            <a: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katastru</a:t>
          </a:r>
          <a:endParaRPr lang="cs-CZ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51DAA8-67FC-4B58-89AA-2EC1907A78A0}" type="parTrans" cxnId="{94B00D01-D8A9-4BAB-9C7C-2A3C2DE8465A}">
      <dgm:prSet/>
      <dgm:spPr/>
      <dgm:t>
        <a:bodyPr/>
        <a:lstStyle/>
        <a:p>
          <a:endParaRPr lang="cs-CZ"/>
        </a:p>
      </dgm:t>
    </dgm:pt>
    <dgm:pt modelId="{A456163D-8A6E-4B4E-9B49-1142A4F4BBFF}" type="sibTrans" cxnId="{94B00D01-D8A9-4BAB-9C7C-2A3C2DE8465A}">
      <dgm:prSet/>
      <dgm:spPr/>
      <dgm:t>
        <a:bodyPr/>
        <a:lstStyle/>
        <a:p>
          <a:endParaRPr lang="cs-CZ"/>
        </a:p>
      </dgm:t>
    </dgm:pt>
    <dgm:pt modelId="{FFE174C9-5050-4A6C-A3B4-D68B474C8712}" type="pres">
      <dgm:prSet presAssocID="{314F00CB-50FA-4E45-B4D1-26C778D738D2}" presName="diagram" presStyleCnt="0">
        <dgm:presLayoutVars>
          <dgm:dir/>
        </dgm:presLayoutVars>
      </dgm:prSet>
      <dgm:spPr/>
    </dgm:pt>
    <dgm:pt modelId="{DABBEE31-5DF8-41CC-AFC0-7E4E440761CC}" type="pres">
      <dgm:prSet presAssocID="{38C0DC63-FDD1-4921-92A1-CE8C4D875648}" presName="composite" presStyleCnt="0"/>
      <dgm:spPr/>
    </dgm:pt>
    <dgm:pt modelId="{3F1BF96C-62B6-436F-ACFD-3C0E9F1DCD9C}" type="pres">
      <dgm:prSet presAssocID="{38C0DC63-FDD1-4921-92A1-CE8C4D875648}" presName="Image" presStyleLbl="bgShp" presStyleIdx="0" presStyleCnt="1" custScaleX="117795" custScaleY="109890" custLinFactNeighborX="6402" custLinFactNeighborY="586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25FAC4C0-64AD-4EE9-B710-5CED3EB62714}" type="pres">
      <dgm:prSet presAssocID="{38C0DC63-FDD1-4921-92A1-CE8C4D875648}" presName="Parent" presStyleLbl="node0" presStyleIdx="0" presStyleCnt="1" custScaleX="105609" custScaleY="143495" custLinFactY="-100000" custLinFactNeighborX="5307" custLinFactNeighborY="-18817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4B00D01-D8A9-4BAB-9C7C-2A3C2DE8465A}" srcId="{314F00CB-50FA-4E45-B4D1-26C778D738D2}" destId="{38C0DC63-FDD1-4921-92A1-CE8C4D875648}" srcOrd="0" destOrd="0" parTransId="{4151DAA8-67FC-4B58-89AA-2EC1907A78A0}" sibTransId="{A456163D-8A6E-4B4E-9B49-1142A4F4BBFF}"/>
    <dgm:cxn modelId="{7FFC6BE3-4B0C-4BBD-9C0C-A69F0CA6BA11}" type="presOf" srcId="{38C0DC63-FDD1-4921-92A1-CE8C4D875648}" destId="{25FAC4C0-64AD-4EE9-B710-5CED3EB62714}" srcOrd="0" destOrd="0" presId="urn:microsoft.com/office/officeart/2008/layout/BendingPictureCaption"/>
    <dgm:cxn modelId="{DCDA8CCB-99CF-4931-9618-CA2A7966A3BF}" type="presOf" srcId="{314F00CB-50FA-4E45-B4D1-26C778D738D2}" destId="{FFE174C9-5050-4A6C-A3B4-D68B474C8712}" srcOrd="0" destOrd="0" presId="urn:microsoft.com/office/officeart/2008/layout/BendingPictureCaption"/>
    <dgm:cxn modelId="{23457E7D-CDC0-41C4-AA74-639735465AC0}" type="presParOf" srcId="{FFE174C9-5050-4A6C-A3B4-D68B474C8712}" destId="{DABBEE31-5DF8-41CC-AFC0-7E4E440761CC}" srcOrd="0" destOrd="0" presId="urn:microsoft.com/office/officeart/2008/layout/BendingPictureCaption"/>
    <dgm:cxn modelId="{E979D109-5900-418B-A3D5-6CC13112351A}" type="presParOf" srcId="{DABBEE31-5DF8-41CC-AFC0-7E4E440761CC}" destId="{3F1BF96C-62B6-436F-ACFD-3C0E9F1DCD9C}" srcOrd="0" destOrd="0" presId="urn:microsoft.com/office/officeart/2008/layout/BendingPictureCaption"/>
    <dgm:cxn modelId="{70F3FF0C-44AA-4017-A257-19D7416BBD71}" type="presParOf" srcId="{DABBEE31-5DF8-41CC-AFC0-7E4E440761CC}" destId="{25FAC4C0-64AD-4EE9-B710-5CED3EB6271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6142AD-6860-4B4B-9F83-A43278214474}" type="doc">
      <dgm:prSet loTypeId="urn:microsoft.com/office/officeart/2008/layout/BendingPictureCaption" loCatId="picture" qsTypeId="urn:microsoft.com/office/officeart/2005/8/quickstyle/simple4" qsCatId="simple" csTypeId="urn:microsoft.com/office/officeart/2005/8/colors/accent1_2" csCatId="accent1" phldr="1"/>
      <dgm:spPr/>
    </dgm:pt>
    <dgm:pt modelId="{E401A92C-2A4D-4D05-AA45-C7D69398D176}">
      <dgm:prSet phldrT="[Text]" custT="1"/>
      <dgm:spPr/>
      <dgm:t>
        <a:bodyPr/>
        <a:lstStyle/>
        <a:p>
          <a:pPr algn="ctr"/>
          <a:r>
            <a:rPr lang="cs-CZ" sz="3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Vinaříme již několik let v duchu integrované produkce</a:t>
          </a:r>
          <a:endParaRPr lang="cs-CZ" sz="3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1D62B-58DC-4444-919F-4CCA4A3F8B12}" type="parTrans" cxnId="{673D1071-B939-434C-A207-0AD7CB4DC09D}">
      <dgm:prSet/>
      <dgm:spPr/>
      <dgm:t>
        <a:bodyPr/>
        <a:lstStyle/>
        <a:p>
          <a:endParaRPr lang="cs-CZ"/>
        </a:p>
      </dgm:t>
    </dgm:pt>
    <dgm:pt modelId="{E8FDAAA4-E6A5-486E-B075-D746C620D4A5}" type="sibTrans" cxnId="{673D1071-B939-434C-A207-0AD7CB4DC09D}">
      <dgm:prSet/>
      <dgm:spPr/>
      <dgm:t>
        <a:bodyPr/>
        <a:lstStyle/>
        <a:p>
          <a:endParaRPr lang="cs-CZ"/>
        </a:p>
      </dgm:t>
    </dgm:pt>
    <dgm:pt modelId="{AF9FEFC4-B8E5-4CE3-9FA5-CAFD388A7AC4}" type="pres">
      <dgm:prSet presAssocID="{266142AD-6860-4B4B-9F83-A43278214474}" presName="diagram" presStyleCnt="0">
        <dgm:presLayoutVars>
          <dgm:dir/>
        </dgm:presLayoutVars>
      </dgm:prSet>
      <dgm:spPr/>
    </dgm:pt>
    <dgm:pt modelId="{534F2F64-8B95-48F5-B5F7-F92AA81C550B}" type="pres">
      <dgm:prSet presAssocID="{E401A92C-2A4D-4D05-AA45-C7D69398D176}" presName="composite" presStyleCnt="0"/>
      <dgm:spPr/>
    </dgm:pt>
    <dgm:pt modelId="{E8C6DB86-48F5-48B8-B838-702FF937E627}" type="pres">
      <dgm:prSet presAssocID="{E401A92C-2A4D-4D05-AA45-C7D69398D176}" presName="Image" presStyleLbl="bgShp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7A172D69-5AA0-4DE7-9B04-8C832407B29F}" type="pres">
      <dgm:prSet presAssocID="{E401A92C-2A4D-4D05-AA45-C7D69398D176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BBC8551-759D-46CD-9297-5A8EE80D5605}" type="presOf" srcId="{E401A92C-2A4D-4D05-AA45-C7D69398D176}" destId="{7A172D69-5AA0-4DE7-9B04-8C832407B29F}" srcOrd="0" destOrd="0" presId="urn:microsoft.com/office/officeart/2008/layout/BendingPictureCaption"/>
    <dgm:cxn modelId="{673D1071-B939-434C-A207-0AD7CB4DC09D}" srcId="{266142AD-6860-4B4B-9F83-A43278214474}" destId="{E401A92C-2A4D-4D05-AA45-C7D69398D176}" srcOrd="0" destOrd="0" parTransId="{8891D62B-58DC-4444-919F-4CCA4A3F8B12}" sibTransId="{E8FDAAA4-E6A5-486E-B075-D746C620D4A5}"/>
    <dgm:cxn modelId="{840CA89D-45DD-4114-B031-DB675D3949AC}" type="presOf" srcId="{266142AD-6860-4B4B-9F83-A43278214474}" destId="{AF9FEFC4-B8E5-4CE3-9FA5-CAFD388A7AC4}" srcOrd="0" destOrd="0" presId="urn:microsoft.com/office/officeart/2008/layout/BendingPictureCaption"/>
    <dgm:cxn modelId="{E9C6364A-61D8-47EA-87C3-DE2180F21764}" type="presParOf" srcId="{AF9FEFC4-B8E5-4CE3-9FA5-CAFD388A7AC4}" destId="{534F2F64-8B95-48F5-B5F7-F92AA81C550B}" srcOrd="0" destOrd="0" presId="urn:microsoft.com/office/officeart/2008/layout/BendingPictureCaption"/>
    <dgm:cxn modelId="{43A6ADD0-A84E-4BB5-9FDA-E0D0FED1D5C9}" type="presParOf" srcId="{534F2F64-8B95-48F5-B5F7-F92AA81C550B}" destId="{E8C6DB86-48F5-48B8-B838-702FF937E627}" srcOrd="0" destOrd="0" presId="urn:microsoft.com/office/officeart/2008/layout/BendingPictureCaption"/>
    <dgm:cxn modelId="{8BF5AD19-E306-48DE-98C0-8C4148219330}" type="presParOf" srcId="{534F2F64-8B95-48F5-B5F7-F92AA81C550B}" destId="{7A172D69-5AA0-4DE7-9B04-8C832407B29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94A43B-EE78-40C5-A891-B0E909DC7464}" type="doc">
      <dgm:prSet loTypeId="urn:microsoft.com/office/officeart/2008/layout/BendingPictureCaption" loCatId="picture" qsTypeId="urn:microsoft.com/office/officeart/2005/8/quickstyle/simple4" qsCatId="simple" csTypeId="urn:microsoft.com/office/officeart/2005/8/colors/accent1_2" csCatId="accent1" phldr="1"/>
      <dgm:spPr/>
    </dgm:pt>
    <dgm:pt modelId="{A4448CA9-0EB4-4FA0-B116-C9D1F3213D08}">
      <dgm:prSet phldrT="[Text]"/>
      <dgm:spPr/>
      <dgm:t>
        <a:bodyPr/>
        <a:lstStyle/>
        <a:p>
          <a:r>
            <a:rPr lang="cs-CZ" b="1" dirty="0" smtClean="0"/>
            <a:t>Promyšlený zimní řez, zatravnění, důsledně a opakovaně prováděné zelené práce, provzdušněné keře, u některých odrůd selekce a půlení hroznů</a:t>
          </a:r>
          <a:endParaRPr lang="cs-CZ" b="1" dirty="0"/>
        </a:p>
      </dgm:t>
    </dgm:pt>
    <dgm:pt modelId="{671EB744-B2B1-4112-84FC-B34B927619A2}" type="parTrans" cxnId="{2092D7F0-FEDE-4DAD-AEC7-F53471E8D848}">
      <dgm:prSet/>
      <dgm:spPr/>
      <dgm:t>
        <a:bodyPr/>
        <a:lstStyle/>
        <a:p>
          <a:endParaRPr lang="cs-CZ"/>
        </a:p>
      </dgm:t>
    </dgm:pt>
    <dgm:pt modelId="{80F4E071-F07B-42DB-962A-C541201856BA}" type="sibTrans" cxnId="{2092D7F0-FEDE-4DAD-AEC7-F53471E8D848}">
      <dgm:prSet/>
      <dgm:spPr/>
      <dgm:t>
        <a:bodyPr/>
        <a:lstStyle/>
        <a:p>
          <a:endParaRPr lang="cs-CZ"/>
        </a:p>
      </dgm:t>
    </dgm:pt>
    <dgm:pt modelId="{8325F003-0C81-4E9F-A63E-ABE9ED9239B7}" type="pres">
      <dgm:prSet presAssocID="{DB94A43B-EE78-40C5-A891-B0E909DC7464}" presName="diagram" presStyleCnt="0">
        <dgm:presLayoutVars>
          <dgm:dir/>
        </dgm:presLayoutVars>
      </dgm:prSet>
      <dgm:spPr/>
    </dgm:pt>
    <dgm:pt modelId="{4F933674-51A5-4081-9611-4B17EA709192}" type="pres">
      <dgm:prSet presAssocID="{A4448CA9-0EB4-4FA0-B116-C9D1F3213D08}" presName="composite" presStyleCnt="0"/>
      <dgm:spPr/>
    </dgm:pt>
    <dgm:pt modelId="{8715E612-0A54-4802-9192-2D28D57A14E3}" type="pres">
      <dgm:prSet presAssocID="{A4448CA9-0EB4-4FA0-B116-C9D1F3213D08}" presName="Image" presStyleLbl="bgShp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83E1F12C-8B32-49FA-83F8-2E45E152A25F}" type="pres">
      <dgm:prSet presAssocID="{A4448CA9-0EB4-4FA0-B116-C9D1F3213D08}" presName="Parent" presStyleLbl="node0" presStyleIdx="0" presStyleCnt="1" custLinFactY="-105679" custLinFactNeighborX="2799" custLinFactNeighborY="-2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2092D7F0-FEDE-4DAD-AEC7-F53471E8D848}" srcId="{DB94A43B-EE78-40C5-A891-B0E909DC7464}" destId="{A4448CA9-0EB4-4FA0-B116-C9D1F3213D08}" srcOrd="0" destOrd="0" parTransId="{671EB744-B2B1-4112-84FC-B34B927619A2}" sibTransId="{80F4E071-F07B-42DB-962A-C541201856BA}"/>
    <dgm:cxn modelId="{30780C0D-EB91-4B52-9BBF-DBB084CB231A}" type="presOf" srcId="{DB94A43B-EE78-40C5-A891-B0E909DC7464}" destId="{8325F003-0C81-4E9F-A63E-ABE9ED9239B7}" srcOrd="0" destOrd="0" presId="urn:microsoft.com/office/officeart/2008/layout/BendingPictureCaption"/>
    <dgm:cxn modelId="{240489FE-D86E-44FB-958B-C9DAF611AE9E}" type="presOf" srcId="{A4448CA9-0EB4-4FA0-B116-C9D1F3213D08}" destId="{83E1F12C-8B32-49FA-83F8-2E45E152A25F}" srcOrd="0" destOrd="0" presId="urn:microsoft.com/office/officeart/2008/layout/BendingPictureCaption"/>
    <dgm:cxn modelId="{66E1DC01-AE54-4557-9F64-1536825AF6DC}" type="presParOf" srcId="{8325F003-0C81-4E9F-A63E-ABE9ED9239B7}" destId="{4F933674-51A5-4081-9611-4B17EA709192}" srcOrd="0" destOrd="0" presId="urn:microsoft.com/office/officeart/2008/layout/BendingPictureCaption"/>
    <dgm:cxn modelId="{396E1185-CCD3-4BE6-879F-14D15E8E0969}" type="presParOf" srcId="{4F933674-51A5-4081-9611-4B17EA709192}" destId="{8715E612-0A54-4802-9192-2D28D57A14E3}" srcOrd="0" destOrd="0" presId="urn:microsoft.com/office/officeart/2008/layout/BendingPictureCaption"/>
    <dgm:cxn modelId="{36A6E7F3-27B6-42DC-B6FF-F6A2E7A2848A}" type="presParOf" srcId="{4F933674-51A5-4081-9611-4B17EA709192}" destId="{83E1F12C-8B32-49FA-83F8-2E45E152A25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ACF183-DBFD-4F99-8289-62B312B26B63}" type="doc">
      <dgm:prSet loTypeId="urn:microsoft.com/office/officeart/2008/layout/BendingPictureCaption" loCatId="picture" qsTypeId="urn:microsoft.com/office/officeart/2005/8/quickstyle/simple4" qsCatId="simple" csTypeId="urn:microsoft.com/office/officeart/2005/8/colors/accent1_2" csCatId="accent1" phldr="1"/>
      <dgm:spPr/>
    </dgm:pt>
    <dgm:pt modelId="{B6378888-28BF-4BB8-8437-81AB966EC43D}">
      <dgm:prSet phldrT="[Text]"/>
      <dgm:spPr/>
      <dgm:t>
        <a:bodyPr/>
        <a:lstStyle/>
        <a:p>
          <a:r>
            <a:rPr lang="cs-CZ" dirty="0" smtClean="0"/>
            <a:t>Na sběr se nespěchá, vytipované odrůdy sklízíme dle uvážení a roku nadvakrát. Kvalita vína se tak formuje již ve vinici</a:t>
          </a:r>
        </a:p>
      </dgm:t>
    </dgm:pt>
    <dgm:pt modelId="{7BFF1BBB-2288-47FD-9634-22C00C8DACC1}" type="parTrans" cxnId="{FF45E293-2448-46D7-8AA8-BF97EB64B4DB}">
      <dgm:prSet/>
      <dgm:spPr/>
      <dgm:t>
        <a:bodyPr/>
        <a:lstStyle/>
        <a:p>
          <a:endParaRPr lang="cs-CZ"/>
        </a:p>
      </dgm:t>
    </dgm:pt>
    <dgm:pt modelId="{8943ED8D-A8A2-4214-80CF-525A8A98495A}" type="sibTrans" cxnId="{FF45E293-2448-46D7-8AA8-BF97EB64B4DB}">
      <dgm:prSet/>
      <dgm:spPr/>
      <dgm:t>
        <a:bodyPr/>
        <a:lstStyle/>
        <a:p>
          <a:endParaRPr lang="cs-CZ"/>
        </a:p>
      </dgm:t>
    </dgm:pt>
    <dgm:pt modelId="{F1E5BEE5-0380-4714-8E94-4893AE03C6AC}" type="pres">
      <dgm:prSet presAssocID="{C9ACF183-DBFD-4F99-8289-62B312B26B63}" presName="diagram" presStyleCnt="0">
        <dgm:presLayoutVars>
          <dgm:dir/>
        </dgm:presLayoutVars>
      </dgm:prSet>
      <dgm:spPr/>
    </dgm:pt>
    <dgm:pt modelId="{CC09B9BD-C354-44B8-92F0-0F8AC31417CA}" type="pres">
      <dgm:prSet presAssocID="{B6378888-28BF-4BB8-8437-81AB966EC43D}" presName="composite" presStyleCnt="0"/>
      <dgm:spPr/>
    </dgm:pt>
    <dgm:pt modelId="{BD6C70F2-DB4D-48BE-8FB9-7320710C9935}" type="pres">
      <dgm:prSet presAssocID="{B6378888-28BF-4BB8-8437-81AB966EC43D}" presName="Image" presStyleLbl="bgShp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34F53298-D281-450C-ACB1-3F2B47007D30}" type="pres">
      <dgm:prSet presAssocID="{B6378888-28BF-4BB8-8437-81AB966EC43D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C2D29D3-30C1-4A41-939E-07BEBF803DAC}" type="presOf" srcId="{C9ACF183-DBFD-4F99-8289-62B312B26B63}" destId="{F1E5BEE5-0380-4714-8E94-4893AE03C6AC}" srcOrd="0" destOrd="0" presId="urn:microsoft.com/office/officeart/2008/layout/BendingPictureCaption"/>
    <dgm:cxn modelId="{FF45E293-2448-46D7-8AA8-BF97EB64B4DB}" srcId="{C9ACF183-DBFD-4F99-8289-62B312B26B63}" destId="{B6378888-28BF-4BB8-8437-81AB966EC43D}" srcOrd="0" destOrd="0" parTransId="{7BFF1BBB-2288-47FD-9634-22C00C8DACC1}" sibTransId="{8943ED8D-A8A2-4214-80CF-525A8A98495A}"/>
    <dgm:cxn modelId="{B2B0501E-43FE-419C-8029-B8ABCBF3667C}" type="presOf" srcId="{B6378888-28BF-4BB8-8437-81AB966EC43D}" destId="{34F53298-D281-450C-ACB1-3F2B47007D30}" srcOrd="0" destOrd="0" presId="urn:microsoft.com/office/officeart/2008/layout/BendingPictureCaption"/>
    <dgm:cxn modelId="{649F6546-21B9-4778-A9CB-BE2E00B24106}" type="presParOf" srcId="{F1E5BEE5-0380-4714-8E94-4893AE03C6AC}" destId="{CC09B9BD-C354-44B8-92F0-0F8AC31417CA}" srcOrd="0" destOrd="0" presId="urn:microsoft.com/office/officeart/2008/layout/BendingPictureCaption"/>
    <dgm:cxn modelId="{FB41A2E6-EC3C-4F69-B343-D0C68F058AB4}" type="presParOf" srcId="{CC09B9BD-C354-44B8-92F0-0F8AC31417CA}" destId="{BD6C70F2-DB4D-48BE-8FB9-7320710C9935}" srcOrd="0" destOrd="0" presId="urn:microsoft.com/office/officeart/2008/layout/BendingPictureCaption"/>
    <dgm:cxn modelId="{221C5F65-C96D-4901-94D5-E681A0B4921A}" type="presParOf" srcId="{CC09B9BD-C354-44B8-92F0-0F8AC31417CA}" destId="{34F53298-D281-450C-ACB1-3F2B47007D3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00F0B7-59FE-467D-8A5E-83E587BD0A8F}" type="doc">
      <dgm:prSet loTypeId="urn:microsoft.com/office/officeart/2008/layout/BendingPictureCaption" loCatId="picture" qsTypeId="urn:microsoft.com/office/officeart/2005/8/quickstyle/simple4" qsCatId="simple" csTypeId="urn:microsoft.com/office/officeart/2005/8/colors/accent1_2" csCatId="accent1" phldr="1"/>
      <dgm:spPr/>
    </dgm:pt>
    <dgm:pt modelId="{488722ED-DD80-442B-946B-8C4F8F1E7DA4}">
      <dgm:prSet phldrT="[Text]"/>
      <dgm:spPr/>
      <dgm:t>
        <a:bodyPr/>
        <a:lstStyle/>
        <a:p>
          <a:r>
            <a:rPr lang="cs-CZ" b="1" dirty="0" smtClean="0"/>
            <a:t>Tyto a další vinohradnické úkony přispívají ve finále k vysoké kvalitě a cukernatosti vstupní suroviny, která dosahuje přívlastkové kvality a vstupuje do maximálně technologicky vybaveného vinařského provozu</a:t>
          </a:r>
          <a:endParaRPr lang="cs-CZ" b="1" dirty="0"/>
        </a:p>
      </dgm:t>
    </dgm:pt>
    <dgm:pt modelId="{8F05144E-8340-4836-AA7F-EC64E66695D4}" type="parTrans" cxnId="{CD0DC502-89BF-40EC-B775-81EDCC6F6D41}">
      <dgm:prSet/>
      <dgm:spPr/>
      <dgm:t>
        <a:bodyPr/>
        <a:lstStyle/>
        <a:p>
          <a:endParaRPr lang="cs-CZ"/>
        </a:p>
      </dgm:t>
    </dgm:pt>
    <dgm:pt modelId="{9B331F90-E829-4280-B6B7-EA6D32790271}" type="sibTrans" cxnId="{CD0DC502-89BF-40EC-B775-81EDCC6F6D41}">
      <dgm:prSet/>
      <dgm:spPr/>
      <dgm:t>
        <a:bodyPr/>
        <a:lstStyle/>
        <a:p>
          <a:endParaRPr lang="cs-CZ"/>
        </a:p>
      </dgm:t>
    </dgm:pt>
    <dgm:pt modelId="{7174F44F-37E7-423E-BDB1-6BCB3224364F}" type="pres">
      <dgm:prSet presAssocID="{9400F0B7-59FE-467D-8A5E-83E587BD0A8F}" presName="diagram" presStyleCnt="0">
        <dgm:presLayoutVars>
          <dgm:dir/>
        </dgm:presLayoutVars>
      </dgm:prSet>
      <dgm:spPr/>
    </dgm:pt>
    <dgm:pt modelId="{FF3F06AB-A42D-4E45-9D64-F8E6664C34AB}" type="pres">
      <dgm:prSet presAssocID="{488722ED-DD80-442B-946B-8C4F8F1E7DA4}" presName="composite" presStyleCnt="0"/>
      <dgm:spPr/>
    </dgm:pt>
    <dgm:pt modelId="{27E26751-137E-426B-8B1F-7E157FE38AA0}" type="pres">
      <dgm:prSet presAssocID="{488722ED-DD80-442B-946B-8C4F8F1E7DA4}" presName="Image" presStyleLbl="bgShp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C6CBF4BF-6244-4CCD-9ED0-54E83DEA0303}" type="pres">
      <dgm:prSet presAssocID="{488722ED-DD80-442B-946B-8C4F8F1E7DA4}" presName="Parent" presStyleLbl="node0" presStyleIdx="0" presStyleCnt="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C3A7B3C-0F45-4EB1-B131-3C5897E5F53E}" type="presOf" srcId="{488722ED-DD80-442B-946B-8C4F8F1E7DA4}" destId="{C6CBF4BF-6244-4CCD-9ED0-54E83DEA0303}" srcOrd="0" destOrd="0" presId="urn:microsoft.com/office/officeart/2008/layout/BendingPictureCaption"/>
    <dgm:cxn modelId="{5779FABC-703C-4BE8-9A5E-391DE1460ECD}" type="presOf" srcId="{9400F0B7-59FE-467D-8A5E-83E587BD0A8F}" destId="{7174F44F-37E7-423E-BDB1-6BCB3224364F}" srcOrd="0" destOrd="0" presId="urn:microsoft.com/office/officeart/2008/layout/BendingPictureCaption"/>
    <dgm:cxn modelId="{CD0DC502-89BF-40EC-B775-81EDCC6F6D41}" srcId="{9400F0B7-59FE-467D-8A5E-83E587BD0A8F}" destId="{488722ED-DD80-442B-946B-8C4F8F1E7DA4}" srcOrd="0" destOrd="0" parTransId="{8F05144E-8340-4836-AA7F-EC64E66695D4}" sibTransId="{9B331F90-E829-4280-B6B7-EA6D32790271}"/>
    <dgm:cxn modelId="{122D4DF0-1A1E-47E6-B993-A7E90D4184A5}" type="presParOf" srcId="{7174F44F-37E7-423E-BDB1-6BCB3224364F}" destId="{FF3F06AB-A42D-4E45-9D64-F8E6664C34AB}" srcOrd="0" destOrd="0" presId="urn:microsoft.com/office/officeart/2008/layout/BendingPictureCaption"/>
    <dgm:cxn modelId="{5CF2801B-C1BC-4EDE-B2A2-267A7B3E341A}" type="presParOf" srcId="{FF3F06AB-A42D-4E45-9D64-F8E6664C34AB}" destId="{27E26751-137E-426B-8B1F-7E157FE38AA0}" srcOrd="0" destOrd="0" presId="urn:microsoft.com/office/officeart/2008/layout/BendingPictureCaption"/>
    <dgm:cxn modelId="{88AC3B33-812D-4098-A161-24B0CAA665B5}" type="presParOf" srcId="{FF3F06AB-A42D-4E45-9D64-F8E6664C34AB}" destId="{C6CBF4BF-6244-4CCD-9ED0-54E83DEA030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A50E22-1EF7-408E-9F06-6F34C1514398}" type="doc">
      <dgm:prSet loTypeId="urn:microsoft.com/office/officeart/2008/layout/BendingPictureCaption" loCatId="picture" qsTypeId="urn:microsoft.com/office/officeart/2005/8/quickstyle/simple4" qsCatId="simple" csTypeId="urn:microsoft.com/office/officeart/2005/8/colors/accent1_2" csCatId="accent1" phldr="1"/>
      <dgm:spPr/>
    </dgm:pt>
    <dgm:pt modelId="{5D337AFE-087C-4AA1-BCDA-817A9A5BF1A0}">
      <dgm:prSet phldrT="[Text]" custT="1"/>
      <dgm:spPr/>
      <dgm:t>
        <a:bodyPr/>
        <a:lstStyle/>
        <a:p>
          <a:r>
            <a: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Jedná se o stroj, který drtí </a:t>
          </a:r>
          <a:r>
            <a:rPr lang="cs-CZ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réví</a:t>
          </a:r>
          <a:r>
            <a: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vložené do řezu v </a:t>
          </a:r>
          <a:r>
            <a:rPr lang="cs-CZ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meziřadí</a:t>
          </a:r>
          <a:r>
            <a: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frakci od 2 – 8 cm a vkládá do zásobníku o obsahu cca 1 metr krychlový</a:t>
          </a:r>
          <a:endParaRPr lang="cs-CZ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88D9E2-CA57-4EE9-A50B-DE678BA72F54}" type="parTrans" cxnId="{2420608A-7118-4A30-A047-7AA3B430FBA2}">
      <dgm:prSet/>
      <dgm:spPr/>
      <dgm:t>
        <a:bodyPr/>
        <a:lstStyle/>
        <a:p>
          <a:endParaRPr lang="cs-CZ"/>
        </a:p>
      </dgm:t>
    </dgm:pt>
    <dgm:pt modelId="{2310BF77-560C-4A0B-868C-1079B92C4CFC}" type="sibTrans" cxnId="{2420608A-7118-4A30-A047-7AA3B430FBA2}">
      <dgm:prSet/>
      <dgm:spPr/>
      <dgm:t>
        <a:bodyPr/>
        <a:lstStyle/>
        <a:p>
          <a:endParaRPr lang="cs-CZ"/>
        </a:p>
      </dgm:t>
    </dgm:pt>
    <dgm:pt modelId="{CD446EE0-9E71-4E56-873E-38D685EC3712}" type="pres">
      <dgm:prSet presAssocID="{A6A50E22-1EF7-408E-9F06-6F34C1514398}" presName="diagram" presStyleCnt="0">
        <dgm:presLayoutVars>
          <dgm:dir/>
        </dgm:presLayoutVars>
      </dgm:prSet>
      <dgm:spPr/>
    </dgm:pt>
    <dgm:pt modelId="{8983DFFC-14D6-4669-835C-ED9DBEA8274D}" type="pres">
      <dgm:prSet presAssocID="{5D337AFE-087C-4AA1-BCDA-817A9A5BF1A0}" presName="composite" presStyleCnt="0"/>
      <dgm:spPr/>
    </dgm:pt>
    <dgm:pt modelId="{15385DFF-60B3-4783-A6BA-463AC013297D}" type="pres">
      <dgm:prSet presAssocID="{5D337AFE-087C-4AA1-BCDA-817A9A5BF1A0}" presName="Image" presStyleLbl="bgShp" presStyleIdx="0" presStyleCnt="1" custScaleX="87327" custScaleY="93424" custLinFactNeighborX="-10773" custLinFactNeighborY="-154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E54533A-9CD1-4CE7-A5D2-FD8B0A2C432F}" type="pres">
      <dgm:prSet presAssocID="{5D337AFE-087C-4AA1-BCDA-817A9A5BF1A0}" presName="Parent" presStyleLbl="node0" presStyleIdx="0" presStyleCnt="1" custLinFactNeighborX="20300" custLinFactNeighborY="4698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DDCED7F-0099-4B68-A8F6-C00243FF05B8}" type="presOf" srcId="{5D337AFE-087C-4AA1-BCDA-817A9A5BF1A0}" destId="{4E54533A-9CD1-4CE7-A5D2-FD8B0A2C432F}" srcOrd="0" destOrd="0" presId="urn:microsoft.com/office/officeart/2008/layout/BendingPictureCaption"/>
    <dgm:cxn modelId="{5D25B079-3BF4-4839-8C85-26D06F2A772C}" type="presOf" srcId="{A6A50E22-1EF7-408E-9F06-6F34C1514398}" destId="{CD446EE0-9E71-4E56-873E-38D685EC3712}" srcOrd="0" destOrd="0" presId="urn:microsoft.com/office/officeart/2008/layout/BendingPictureCaption"/>
    <dgm:cxn modelId="{2420608A-7118-4A30-A047-7AA3B430FBA2}" srcId="{A6A50E22-1EF7-408E-9F06-6F34C1514398}" destId="{5D337AFE-087C-4AA1-BCDA-817A9A5BF1A0}" srcOrd="0" destOrd="0" parTransId="{A088D9E2-CA57-4EE9-A50B-DE678BA72F54}" sibTransId="{2310BF77-560C-4A0B-868C-1079B92C4CFC}"/>
    <dgm:cxn modelId="{9B29F2A2-8D9E-45D3-AE25-2C03F9C4C29B}" type="presParOf" srcId="{CD446EE0-9E71-4E56-873E-38D685EC3712}" destId="{8983DFFC-14D6-4669-835C-ED9DBEA8274D}" srcOrd="0" destOrd="0" presId="urn:microsoft.com/office/officeart/2008/layout/BendingPictureCaption"/>
    <dgm:cxn modelId="{3EBC08FB-AB0D-4EB2-B098-47A93CD4FC74}" type="presParOf" srcId="{8983DFFC-14D6-4669-835C-ED9DBEA8274D}" destId="{15385DFF-60B3-4783-A6BA-463AC013297D}" srcOrd="0" destOrd="0" presId="urn:microsoft.com/office/officeart/2008/layout/BendingPictureCaption"/>
    <dgm:cxn modelId="{3F35B385-2558-47E0-B164-4ACCCF81BCF0}" type="presParOf" srcId="{8983DFFC-14D6-4669-835C-ED9DBEA8274D}" destId="{4E54533A-9CD1-4CE7-A5D2-FD8B0A2C432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7638AC-0B02-49CA-B9ED-C5423E11D9CE}" type="doc">
      <dgm:prSet loTypeId="urn:microsoft.com/office/officeart/2008/layout/BendingPictureCaption" loCatId="picture" qsTypeId="urn:microsoft.com/office/officeart/2005/8/quickstyle/simple4" qsCatId="simple" csTypeId="urn:microsoft.com/office/officeart/2005/8/colors/accent1_2" csCatId="accent1" phldr="1"/>
      <dgm:spPr/>
    </dgm:pt>
    <dgm:pt modelId="{0B99D92E-AC00-4C3F-B880-BCDEDB2BA415}">
      <dgm:prSet phldrT="[Text]"/>
      <dgm:spPr/>
      <dgm:t>
        <a:bodyPr/>
        <a:lstStyle/>
        <a:p>
          <a:r>
            <a: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úvratí se mulč ukládá do velkoobjemového vleku.</a:t>
          </a:r>
        </a:p>
        <a:p>
          <a:r>
            <a: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jednoho hektaru se sklidí průměrně 2,5 – 3,5 tuny (dle odrůdy a stáří vinice) </a:t>
          </a:r>
          <a:endParaRPr lang="cs-CZ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787707-D334-4615-B2F2-5D1BDC9D7D30}" type="parTrans" cxnId="{35D255CD-571C-4994-A462-0024BBC6E978}">
      <dgm:prSet/>
      <dgm:spPr/>
      <dgm:t>
        <a:bodyPr/>
        <a:lstStyle/>
        <a:p>
          <a:endParaRPr lang="cs-CZ"/>
        </a:p>
      </dgm:t>
    </dgm:pt>
    <dgm:pt modelId="{799F0FBF-89C2-44FC-9E1B-69F1B39560BC}" type="sibTrans" cxnId="{35D255CD-571C-4994-A462-0024BBC6E978}">
      <dgm:prSet/>
      <dgm:spPr/>
      <dgm:t>
        <a:bodyPr/>
        <a:lstStyle/>
        <a:p>
          <a:endParaRPr lang="cs-CZ"/>
        </a:p>
      </dgm:t>
    </dgm:pt>
    <dgm:pt modelId="{7980ED93-5CC4-4029-B9B5-4C714C345F90}" type="pres">
      <dgm:prSet presAssocID="{3B7638AC-0B02-49CA-B9ED-C5423E11D9CE}" presName="diagram" presStyleCnt="0">
        <dgm:presLayoutVars>
          <dgm:dir/>
        </dgm:presLayoutVars>
      </dgm:prSet>
      <dgm:spPr/>
    </dgm:pt>
    <dgm:pt modelId="{91CB1BE1-9728-4F56-A21E-DE583AF05558}" type="pres">
      <dgm:prSet presAssocID="{0B99D92E-AC00-4C3F-B880-BCDEDB2BA415}" presName="composite" presStyleCnt="0"/>
      <dgm:spPr/>
    </dgm:pt>
    <dgm:pt modelId="{24A81DE0-9401-4BEA-8496-D609D5A37034}" type="pres">
      <dgm:prSet presAssocID="{0B99D92E-AC00-4C3F-B880-BCDEDB2BA415}" presName="Image" presStyleLbl="bgShp" presStyleIdx="0" presStyleCnt="1" custScaleX="55061" custScaleY="52184" custLinFactNeighborX="-15709" custLinFactNeighborY="-273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48761295-133C-4D49-9317-E2147EE40CD6}" type="pres">
      <dgm:prSet presAssocID="{0B99D92E-AC00-4C3F-B880-BCDEDB2BA415}" presName="Parent" presStyleLbl="node0" presStyleIdx="0" presStyleCnt="1" custScaleX="116908" custScaleY="191946" custLinFactNeighborX="9544" custLinFactNeighborY="-183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5D255CD-571C-4994-A462-0024BBC6E978}" srcId="{3B7638AC-0B02-49CA-B9ED-C5423E11D9CE}" destId="{0B99D92E-AC00-4C3F-B880-BCDEDB2BA415}" srcOrd="0" destOrd="0" parTransId="{38787707-D334-4615-B2F2-5D1BDC9D7D30}" sibTransId="{799F0FBF-89C2-44FC-9E1B-69F1B39560BC}"/>
    <dgm:cxn modelId="{66EEC4DA-2DD2-4D1A-9E06-EE8ECCA8502F}" type="presOf" srcId="{0B99D92E-AC00-4C3F-B880-BCDEDB2BA415}" destId="{48761295-133C-4D49-9317-E2147EE40CD6}" srcOrd="0" destOrd="0" presId="urn:microsoft.com/office/officeart/2008/layout/BendingPictureCaption"/>
    <dgm:cxn modelId="{D9BA60FB-A5BD-4564-ABF6-34EFD71928AB}" type="presOf" srcId="{3B7638AC-0B02-49CA-B9ED-C5423E11D9CE}" destId="{7980ED93-5CC4-4029-B9B5-4C714C345F90}" srcOrd="0" destOrd="0" presId="urn:microsoft.com/office/officeart/2008/layout/BendingPictureCaption"/>
    <dgm:cxn modelId="{B88DDC31-728A-45E8-8190-A5622C907CD3}" type="presParOf" srcId="{7980ED93-5CC4-4029-B9B5-4C714C345F90}" destId="{91CB1BE1-9728-4F56-A21E-DE583AF05558}" srcOrd="0" destOrd="0" presId="urn:microsoft.com/office/officeart/2008/layout/BendingPictureCaption"/>
    <dgm:cxn modelId="{D4AF2359-E337-47E9-8397-B489D931E849}" type="presParOf" srcId="{91CB1BE1-9728-4F56-A21E-DE583AF05558}" destId="{24A81DE0-9401-4BEA-8496-D609D5A37034}" srcOrd="0" destOrd="0" presId="urn:microsoft.com/office/officeart/2008/layout/BendingPictureCaption"/>
    <dgm:cxn modelId="{A83CB43A-9FCF-44AB-BD92-1E71A4F7FE7E}" type="presParOf" srcId="{91CB1BE1-9728-4F56-A21E-DE583AF05558}" destId="{48761295-133C-4D49-9317-E2147EE40CD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8497C8-EB93-4D39-B9F8-E6E3AB752510}" type="doc">
      <dgm:prSet loTypeId="urn:microsoft.com/office/officeart/2008/layout/BendingPictureCaption" loCatId="picture" qsTypeId="urn:microsoft.com/office/officeart/2005/8/quickstyle/simple4" qsCatId="simple" csTypeId="urn:microsoft.com/office/officeart/2005/8/colors/accent1_2" csCatId="accent1" phldr="1"/>
      <dgm:spPr/>
    </dgm:pt>
    <dgm:pt modelId="{5AD6F5D6-64E7-48C7-AE93-796B435C02F6}">
      <dgm:prSet phldrT="[Text]"/>
      <dgm:spPr/>
      <dgm:t>
        <a:bodyPr/>
        <a:lstStyle/>
        <a:p>
          <a:r>
            <a: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Takto získané palivo je spalováno v kotli HAMONT 80 kWh. Jedná se o plně automatická kotel, který je schopen vytopit veškeré prostory firmy a zároveň slouží k ohřevu vody, jak užitkové, tak i pro potřebu řízeného kvašení</a:t>
          </a:r>
        </a:p>
      </dgm:t>
    </dgm:pt>
    <dgm:pt modelId="{AE4CA992-1BD5-4F42-B442-A3EAC62F9B3A}" type="parTrans" cxnId="{6BDEB68F-365E-4419-8984-B26D3E6FECEE}">
      <dgm:prSet/>
      <dgm:spPr/>
      <dgm:t>
        <a:bodyPr/>
        <a:lstStyle/>
        <a:p>
          <a:endParaRPr lang="cs-CZ"/>
        </a:p>
      </dgm:t>
    </dgm:pt>
    <dgm:pt modelId="{B1A47742-4AE7-468F-9AC6-5B7ACB5B620B}" type="sibTrans" cxnId="{6BDEB68F-365E-4419-8984-B26D3E6FECEE}">
      <dgm:prSet/>
      <dgm:spPr/>
      <dgm:t>
        <a:bodyPr/>
        <a:lstStyle/>
        <a:p>
          <a:endParaRPr lang="cs-CZ"/>
        </a:p>
      </dgm:t>
    </dgm:pt>
    <dgm:pt modelId="{8B9AC7A1-46F5-458C-8DBF-8105C4F9D757}" type="pres">
      <dgm:prSet presAssocID="{EF8497C8-EB93-4D39-B9F8-E6E3AB752510}" presName="diagram" presStyleCnt="0">
        <dgm:presLayoutVars>
          <dgm:dir/>
        </dgm:presLayoutVars>
      </dgm:prSet>
      <dgm:spPr/>
    </dgm:pt>
    <dgm:pt modelId="{247262BE-BA9A-4BE6-9917-AED0A839A517}" type="pres">
      <dgm:prSet presAssocID="{5AD6F5D6-64E7-48C7-AE93-796B435C02F6}" presName="composite" presStyleCnt="0"/>
      <dgm:spPr/>
    </dgm:pt>
    <dgm:pt modelId="{E21AB365-EA7A-4CC1-996E-5AD9B3EBB81E}" type="pres">
      <dgm:prSet presAssocID="{5AD6F5D6-64E7-48C7-AE93-796B435C02F6}" presName="Image" presStyleLbl="bgShp" presStyleIdx="0" presStyleCnt="1" custScaleX="85454" custScaleY="87970" custLinFactNeighborX="-9214" custLinFactNeighborY="-44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6A0F3A7-D030-45D6-91A9-82499DB7AA06}" type="pres">
      <dgm:prSet presAssocID="{5AD6F5D6-64E7-48C7-AE93-796B435C02F6}" presName="Parent" presStyleLbl="node0" presStyleIdx="0" presStyleCnt="1" custScaleX="109258" custScaleY="157172" custLinFactNeighborX="12795" custLinFactNeighborY="1010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BDEB68F-365E-4419-8984-B26D3E6FECEE}" srcId="{EF8497C8-EB93-4D39-B9F8-E6E3AB752510}" destId="{5AD6F5D6-64E7-48C7-AE93-796B435C02F6}" srcOrd="0" destOrd="0" parTransId="{AE4CA992-1BD5-4F42-B442-A3EAC62F9B3A}" sibTransId="{B1A47742-4AE7-468F-9AC6-5B7ACB5B620B}"/>
    <dgm:cxn modelId="{E045D300-D247-4E61-A0BC-10249203090E}" type="presOf" srcId="{EF8497C8-EB93-4D39-B9F8-E6E3AB752510}" destId="{8B9AC7A1-46F5-458C-8DBF-8105C4F9D757}" srcOrd="0" destOrd="0" presId="urn:microsoft.com/office/officeart/2008/layout/BendingPictureCaption"/>
    <dgm:cxn modelId="{2D2FE8DC-659D-4EDE-A895-4A21BBAF27F5}" type="presOf" srcId="{5AD6F5D6-64E7-48C7-AE93-796B435C02F6}" destId="{26A0F3A7-D030-45D6-91A9-82499DB7AA06}" srcOrd="0" destOrd="0" presId="urn:microsoft.com/office/officeart/2008/layout/BendingPictureCaption"/>
    <dgm:cxn modelId="{5B24FC67-645F-40EC-AE88-D80A4083E20D}" type="presParOf" srcId="{8B9AC7A1-46F5-458C-8DBF-8105C4F9D757}" destId="{247262BE-BA9A-4BE6-9917-AED0A839A517}" srcOrd="0" destOrd="0" presId="urn:microsoft.com/office/officeart/2008/layout/BendingPictureCaption"/>
    <dgm:cxn modelId="{89DC7CA9-8067-40AB-81F3-670DC9423D3B}" type="presParOf" srcId="{247262BE-BA9A-4BE6-9917-AED0A839A517}" destId="{E21AB365-EA7A-4CC1-996E-5AD9B3EBB81E}" srcOrd="0" destOrd="0" presId="urn:microsoft.com/office/officeart/2008/layout/BendingPictureCaption"/>
    <dgm:cxn modelId="{EECCC6DF-B214-4120-A71C-7D9A830F31F8}" type="presParOf" srcId="{247262BE-BA9A-4BE6-9917-AED0A839A517}" destId="{26A0F3A7-D030-45D6-91A9-82499DB7AA0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4B172D4-223F-46AD-BA1A-C5E38A901261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91523A20-F3E4-4D63-A289-0F64188023C9}">
      <dgm:prSet phldrT="[Text]"/>
      <dgm:spPr/>
      <dgm:t>
        <a:bodyPr/>
        <a:lstStyle/>
        <a:p>
          <a:r>
            <a:rPr lang="cs-CZ" dirty="0" smtClean="0"/>
            <a:t>Olej má široké využití jak v gastronomii za tepla nebo za studena, tak i v kosmetice. Působí jako silný antioxidant</a:t>
          </a:r>
          <a:endParaRPr lang="cs-CZ" dirty="0"/>
        </a:p>
      </dgm:t>
    </dgm:pt>
    <dgm:pt modelId="{9389F984-9A9A-4545-95E5-83C11CCD04B0}" type="parTrans" cxnId="{7A5C9429-AB58-4132-9892-997FE6BC9A26}">
      <dgm:prSet/>
      <dgm:spPr/>
      <dgm:t>
        <a:bodyPr/>
        <a:lstStyle/>
        <a:p>
          <a:endParaRPr lang="cs-CZ"/>
        </a:p>
      </dgm:t>
    </dgm:pt>
    <dgm:pt modelId="{FD77DC77-1487-4728-AD01-4C1DDEBE7B53}" type="sibTrans" cxnId="{7A5C9429-AB58-4132-9892-997FE6BC9A26}">
      <dgm:prSet/>
      <dgm:spPr/>
      <dgm:t>
        <a:bodyPr/>
        <a:lstStyle/>
        <a:p>
          <a:endParaRPr lang="cs-CZ"/>
        </a:p>
      </dgm:t>
    </dgm:pt>
    <dgm:pt modelId="{5B7F64B4-6532-4C82-8D92-A21447AEC3DE}" type="pres">
      <dgm:prSet presAssocID="{C4B172D4-223F-46AD-BA1A-C5E38A901261}" presName="diagram" presStyleCnt="0">
        <dgm:presLayoutVars>
          <dgm:dir/>
        </dgm:presLayoutVars>
      </dgm:prSet>
      <dgm:spPr/>
    </dgm:pt>
    <dgm:pt modelId="{9EB7C522-4966-4CBE-BC26-D380C7868974}" type="pres">
      <dgm:prSet presAssocID="{91523A20-F3E4-4D63-A289-0F64188023C9}" presName="composite" presStyleCnt="0"/>
      <dgm:spPr/>
    </dgm:pt>
    <dgm:pt modelId="{06F38218-0557-4958-B877-E63C5E4ACE02}" type="pres">
      <dgm:prSet presAssocID="{91523A20-F3E4-4D63-A289-0F64188023C9}" presName="Image" presStyleLbl="bgShp" presStyleIdx="0" presStyleCnt="1" custAng="5400000" custScaleX="80294" custScaleY="85075" custLinFactNeighborX="-21007" custLinFactNeighborY="169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2C7730CE-31A3-480E-ACD1-99F3DF7E5F42}" type="pres">
      <dgm:prSet presAssocID="{91523A20-F3E4-4D63-A289-0F64188023C9}" presName="Parent" presStyleLbl="node0" presStyleIdx="0" presStyleCnt="1" custScaleX="88484" custScaleY="68776" custLinFactNeighborX="20096" custLinFactNeighborY="2156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89F515E-C298-4575-B679-74F936C43448}" type="presOf" srcId="{C4B172D4-223F-46AD-BA1A-C5E38A901261}" destId="{5B7F64B4-6532-4C82-8D92-A21447AEC3DE}" srcOrd="0" destOrd="0" presId="urn:microsoft.com/office/officeart/2008/layout/BendingPictureCaption"/>
    <dgm:cxn modelId="{7A5C9429-AB58-4132-9892-997FE6BC9A26}" srcId="{C4B172D4-223F-46AD-BA1A-C5E38A901261}" destId="{91523A20-F3E4-4D63-A289-0F64188023C9}" srcOrd="0" destOrd="0" parTransId="{9389F984-9A9A-4545-95E5-83C11CCD04B0}" sibTransId="{FD77DC77-1487-4728-AD01-4C1DDEBE7B53}"/>
    <dgm:cxn modelId="{CF1B8EE1-C442-45F0-9DD2-4118273CB1D2}" type="presOf" srcId="{91523A20-F3E4-4D63-A289-0F64188023C9}" destId="{2C7730CE-31A3-480E-ACD1-99F3DF7E5F42}" srcOrd="0" destOrd="0" presId="urn:microsoft.com/office/officeart/2008/layout/BendingPictureCaption"/>
    <dgm:cxn modelId="{70618874-7CF2-4DDC-89BA-A978112EA7E9}" type="presParOf" srcId="{5B7F64B4-6532-4C82-8D92-A21447AEC3DE}" destId="{9EB7C522-4966-4CBE-BC26-D380C7868974}" srcOrd="0" destOrd="0" presId="urn:microsoft.com/office/officeart/2008/layout/BendingPictureCaption"/>
    <dgm:cxn modelId="{C8BBB49B-E249-441A-83DB-716B868E8813}" type="presParOf" srcId="{9EB7C522-4966-4CBE-BC26-D380C7868974}" destId="{06F38218-0557-4958-B877-E63C5E4ACE02}" srcOrd="0" destOrd="0" presId="urn:microsoft.com/office/officeart/2008/layout/BendingPictureCaption"/>
    <dgm:cxn modelId="{7066BD27-D287-4974-8E91-5F6076C5A355}" type="presParOf" srcId="{9EB7C522-4966-4CBE-BC26-D380C7868974}" destId="{2C7730CE-31A3-480E-ACD1-99F3DF7E5F4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BF96C-62B6-436F-ACFD-3C0E9F1DCD9C}">
      <dsp:nvSpPr>
        <dsp:cNvPr id="0" name=""/>
        <dsp:cNvSpPr/>
      </dsp:nvSpPr>
      <dsp:spPr>
        <a:xfrm>
          <a:off x="553308" y="272752"/>
          <a:ext cx="7367571" cy="507923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FAC4C0-64AD-4EE9-B710-5CED3EB62714}">
      <dsp:nvSpPr>
        <dsp:cNvPr id="0" name=""/>
        <dsp:cNvSpPr/>
      </dsp:nvSpPr>
      <dsp:spPr>
        <a:xfrm>
          <a:off x="2229001" y="0"/>
          <a:ext cx="5691878" cy="18585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Hospodaříme ve Velkopavlovické vinařské oblasti přibližně na 50 ha vinic, které jsou rozloženy v různých výměrách a tratích čejkovického a </a:t>
          </a:r>
          <a:r>
            <a:rPr lang="cs-CZ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velkobílovského</a:t>
          </a:r>
          <a:r>
            <a:rPr lang="cs-CZ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katastru</a:t>
          </a:r>
          <a:endParaRPr lang="cs-CZ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9001" y="0"/>
        <a:ext cx="5691878" cy="18585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6DB86-48F5-48B8-B838-702FF937E627}">
      <dsp:nvSpPr>
        <dsp:cNvPr id="0" name=""/>
        <dsp:cNvSpPr/>
      </dsp:nvSpPr>
      <dsp:spPr>
        <a:xfrm>
          <a:off x="214583" y="0"/>
          <a:ext cx="7448334" cy="55042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172D69-5AA0-4DE7-9B04-8C832407B29F}">
      <dsp:nvSpPr>
        <dsp:cNvPr id="0" name=""/>
        <dsp:cNvSpPr/>
      </dsp:nvSpPr>
      <dsp:spPr>
        <a:xfrm>
          <a:off x="1720098" y="4506260"/>
          <a:ext cx="6418245" cy="15424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3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Vinaříme již několik let v duchu integrované produkce</a:t>
          </a:r>
          <a:endParaRPr lang="cs-CZ" sz="3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20098" y="4506260"/>
        <a:ext cx="6418245" cy="15424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5E612-0A54-4802-9192-2D28D57A14E3}">
      <dsp:nvSpPr>
        <dsp:cNvPr id="0" name=""/>
        <dsp:cNvSpPr/>
      </dsp:nvSpPr>
      <dsp:spPr>
        <a:xfrm>
          <a:off x="414872" y="0"/>
          <a:ext cx="7714346" cy="570087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E1F12C-8B32-49FA-83F8-2E45E152A25F}">
      <dsp:nvSpPr>
        <dsp:cNvPr id="0" name=""/>
        <dsp:cNvSpPr/>
      </dsp:nvSpPr>
      <dsp:spPr>
        <a:xfrm>
          <a:off x="2160217" y="0"/>
          <a:ext cx="6647468" cy="15974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2600" b="1" kern="1200" dirty="0" smtClean="0"/>
            <a:t>Promyšlený zimní řez, zatravnění, důsledně a opakovaně prováděné zelené práce, provzdušněné keře, u některých odrůd selekce a půlení hroznů</a:t>
          </a:r>
          <a:endParaRPr lang="cs-CZ" sz="2600" b="1" kern="1200" dirty="0"/>
        </a:p>
      </dsp:txBody>
      <dsp:txXfrm>
        <a:off x="2160217" y="0"/>
        <a:ext cx="6647468" cy="15974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C70F2-DB4D-48BE-8FB9-7320710C9935}">
      <dsp:nvSpPr>
        <dsp:cNvPr id="0" name=""/>
        <dsp:cNvSpPr/>
      </dsp:nvSpPr>
      <dsp:spPr>
        <a:xfrm>
          <a:off x="75608" y="0"/>
          <a:ext cx="7980358" cy="589745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F53298-D281-450C-ACB1-3F2B47007D30}">
      <dsp:nvSpPr>
        <dsp:cNvPr id="0" name=""/>
        <dsp:cNvSpPr/>
      </dsp:nvSpPr>
      <dsp:spPr>
        <a:xfrm>
          <a:off x="1688659" y="4828136"/>
          <a:ext cx="6876691" cy="16525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3200" kern="1200" dirty="0" smtClean="0"/>
            <a:t>Na sběr se nespěchá, vytipované odrůdy sklízíme dle uvážení a roku nadvakrát. Kvalita vína se tak formuje již ve vinici</a:t>
          </a:r>
        </a:p>
      </dsp:txBody>
      <dsp:txXfrm>
        <a:off x="1688659" y="4828136"/>
        <a:ext cx="6876691" cy="16525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E26751-137E-426B-8B1F-7E157FE38AA0}">
      <dsp:nvSpPr>
        <dsp:cNvPr id="0" name=""/>
        <dsp:cNvSpPr/>
      </dsp:nvSpPr>
      <dsp:spPr>
        <a:xfrm>
          <a:off x="61926" y="0"/>
          <a:ext cx="7803017" cy="576640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CBF4BF-6244-4CCD-9ED0-54E83DEA0303}">
      <dsp:nvSpPr>
        <dsp:cNvPr id="0" name=""/>
        <dsp:cNvSpPr/>
      </dsp:nvSpPr>
      <dsp:spPr>
        <a:xfrm>
          <a:off x="1639132" y="4720844"/>
          <a:ext cx="6723876" cy="161585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2300" b="1" kern="1200" dirty="0" smtClean="0"/>
            <a:t>Tyto a další vinohradnické úkony přispívají ve finále k vysoké kvalitě a cukernatosti vstupní suroviny, která dosahuje přívlastkové kvality a vstupuje do maximálně technologicky vybaveného vinařského provozu</a:t>
          </a:r>
          <a:endParaRPr lang="cs-CZ" sz="2300" b="1" kern="1200" dirty="0"/>
        </a:p>
      </dsp:txBody>
      <dsp:txXfrm>
        <a:off x="1639132" y="4720844"/>
        <a:ext cx="6723876" cy="16158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85DFF-60B3-4783-A6BA-463AC013297D}">
      <dsp:nvSpPr>
        <dsp:cNvPr id="0" name=""/>
        <dsp:cNvSpPr/>
      </dsp:nvSpPr>
      <dsp:spPr>
        <a:xfrm>
          <a:off x="0" y="60616"/>
          <a:ext cx="5609916" cy="44351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54533A-9CD1-4CE7-A5D2-FD8B0A2C432F}">
      <dsp:nvSpPr>
        <dsp:cNvPr id="0" name=""/>
        <dsp:cNvSpPr/>
      </dsp:nvSpPr>
      <dsp:spPr>
        <a:xfrm>
          <a:off x="1305155" y="3998294"/>
          <a:ext cx="5535604" cy="133029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Jedná se o stroj, který drtí </a:t>
          </a:r>
          <a:r>
            <a:rPr lang="cs-CZ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réví</a:t>
          </a:r>
          <a:r>
            <a:rPr lang="cs-CZ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vložené do řezu v </a:t>
          </a:r>
          <a:r>
            <a:rPr lang="cs-CZ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meziřadí</a:t>
          </a:r>
          <a:r>
            <a:rPr lang="cs-CZ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frakci od 2 – 8 cm a vkládá do zásobníku o obsahu cca 1 metr krychlový</a:t>
          </a:r>
          <a:endParaRPr lang="cs-CZ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05155" y="3998294"/>
        <a:ext cx="5535604" cy="13302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81DE0-9401-4BEA-8496-D609D5A37034}">
      <dsp:nvSpPr>
        <dsp:cNvPr id="0" name=""/>
        <dsp:cNvSpPr/>
      </dsp:nvSpPr>
      <dsp:spPr>
        <a:xfrm>
          <a:off x="144023" y="144000"/>
          <a:ext cx="3857012" cy="27013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761295-133C-4D49-9317-E2147EE40CD6}">
      <dsp:nvSpPr>
        <dsp:cNvPr id="0" name=""/>
        <dsp:cNvSpPr/>
      </dsp:nvSpPr>
      <dsp:spPr>
        <a:xfrm>
          <a:off x="1152102" y="2592282"/>
          <a:ext cx="7056809" cy="27843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0485" tIns="70485" rIns="70485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3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úvratí se mulč ukládá do velkoobjemového vleku.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3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 jednoho hektaru se sklidí průměrně 2,5 – 3,5 tuny (dle odrůdy a stáří vinice) </a:t>
          </a:r>
          <a:endParaRPr lang="cs-CZ" sz="3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52102" y="2592282"/>
        <a:ext cx="7056809" cy="27843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AB365-EA7A-4CC1-996E-5AD9B3EBB81E}">
      <dsp:nvSpPr>
        <dsp:cNvPr id="0" name=""/>
        <dsp:cNvSpPr/>
      </dsp:nvSpPr>
      <dsp:spPr>
        <a:xfrm>
          <a:off x="0" y="0"/>
          <a:ext cx="5874967" cy="44694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A0F3A7-D030-45D6-91A9-82499DB7AA06}">
      <dsp:nvSpPr>
        <dsp:cNvPr id="0" name=""/>
        <dsp:cNvSpPr/>
      </dsp:nvSpPr>
      <dsp:spPr>
        <a:xfrm>
          <a:off x="1664233" y="3450996"/>
          <a:ext cx="6472670" cy="22376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Takto získané palivo je spalováno v kotli HAMONT 80 kWh. Jedná se o plně automatická kotel, který je schopen vytopit veškeré prostory firmy a zároveň slouží k ohřevu vody, jak užitkové, tak i pro potřebu řízeného kvašení</a:t>
          </a:r>
        </a:p>
      </dsp:txBody>
      <dsp:txXfrm>
        <a:off x="1664233" y="3450996"/>
        <a:ext cx="6472670" cy="22376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38218-0557-4958-B877-E63C5E4ACE02}">
      <dsp:nvSpPr>
        <dsp:cNvPr id="0" name=""/>
        <dsp:cNvSpPr/>
      </dsp:nvSpPr>
      <dsp:spPr>
        <a:xfrm rot="5400000">
          <a:off x="-538247" y="394235"/>
          <a:ext cx="5624579" cy="440403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730CE-31A3-480E-ACD1-99F3DF7E5F42}">
      <dsp:nvSpPr>
        <dsp:cNvPr id="0" name=""/>
        <dsp:cNvSpPr/>
      </dsp:nvSpPr>
      <dsp:spPr>
        <a:xfrm>
          <a:off x="2939842" y="4690966"/>
          <a:ext cx="5341077" cy="9976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cs-CZ" sz="2100" kern="1200" dirty="0" smtClean="0"/>
            <a:t>Olej má široké využití jak v gastronomii za tepla nebo za studena, tak i v kosmetice. Působí jako silný antioxidant</a:t>
          </a:r>
          <a:endParaRPr lang="cs-CZ" sz="2100" kern="1200" dirty="0"/>
        </a:p>
      </dsp:txBody>
      <dsp:txXfrm>
        <a:off x="2939842" y="4690966"/>
        <a:ext cx="5341077" cy="997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27.11.2013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" y="-27384"/>
            <a:ext cx="9144000" cy="164070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Prezentace </a:t>
            </a:r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Víno Sýkora, s.r.o.</a:t>
            </a:r>
            <a:endParaRPr lang="cs-CZ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592" y="2780928"/>
            <a:ext cx="7344816" cy="1752600"/>
          </a:xfrm>
        </p:spPr>
        <p:txBody>
          <a:bodyPr>
            <a:normAutofit fontScale="77500" lnSpcReduction="20000"/>
          </a:bodyPr>
          <a:lstStyle/>
          <a:p>
            <a:endParaRPr lang="cs-CZ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 </a:t>
            </a:r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vinné i (ne)vinné produkty</a:t>
            </a:r>
          </a:p>
          <a:p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r>
              <a:rPr lang="cs-CZ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ové turistické lákadlo vinařských regionů</a:t>
            </a: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475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Pořízení </a:t>
            </a:r>
            <a:r>
              <a:rPr lang="cs-CZ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mulčovače</a:t>
            </a: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BERTI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7443911"/>
              </p:ext>
            </p:extLst>
          </p:nvPr>
        </p:nvGraphicFramePr>
        <p:xfrm>
          <a:off x="1187624" y="1196752"/>
          <a:ext cx="684076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5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0558788"/>
              </p:ext>
            </p:extLst>
          </p:nvPr>
        </p:nvGraphicFramePr>
        <p:xfrm>
          <a:off x="611560" y="764704"/>
          <a:ext cx="820891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68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Vlhkost takto získané suroviny se pohybuje kolem 35 – 45 %</a:t>
            </a:r>
          </a:p>
          <a:p>
            <a:r>
              <a:rPr lang="cs-CZ" dirty="0" smtClean="0"/>
              <a:t>Pro kvalitní spalování je třeba snížit vlhkost na 15 – 20 %. Takové snížení vlhkosti je realizováno za využití slunce, větru a vhodného přístřešku.</a:t>
            </a:r>
          </a:p>
          <a:p>
            <a:r>
              <a:rPr lang="cs-CZ" dirty="0" smtClean="0"/>
              <a:t>Výhřevnost takto získaného paliva je srovnatelná se štěpkou z listnatých stromů, tzn. asi 4,1 – 4,5 kWh/kg.</a:t>
            </a:r>
          </a:p>
          <a:p>
            <a:r>
              <a:rPr lang="cs-CZ" dirty="0" smtClean="0"/>
              <a:t>Přepočteno na 1 Ha získáme až 7000 kWh energie</a:t>
            </a:r>
          </a:p>
        </p:txBody>
      </p:sp>
    </p:spTree>
    <p:extLst>
      <p:ext uri="{BB962C8B-B14F-4D97-AF65-F5344CB8AC3E}">
        <p14:creationId xmlns:p14="http://schemas.microsoft.com/office/powerpoint/2010/main" val="400807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Ukázka drcení štěpky v praxi</a:t>
            </a:r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Víno Sýkora Drceni Štěpk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1844824"/>
            <a:ext cx="6237287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246130"/>
              </p:ext>
            </p:extLst>
          </p:nvPr>
        </p:nvGraphicFramePr>
        <p:xfrm>
          <a:off x="539552" y="764704"/>
          <a:ext cx="813690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172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Vzhledem k uvedené výměře našich vinic a možnosti získat další štěpku od kolegů vinařů a vyřešit jim tak problém s jejich </a:t>
            </a:r>
            <a:r>
              <a:rPr lang="cs-CZ" dirty="0" err="1" smtClean="0"/>
              <a:t>révím</a:t>
            </a:r>
            <a:r>
              <a:rPr lang="cs-CZ" dirty="0" smtClean="0"/>
              <a:t>, rozhodli jsme se pořídit stroj na výrobu briket a ty pak následně prodávat za obvyklé ceny.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24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Ukázka kotle BENEKOV S25 </a:t>
            </a:r>
            <a:b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spalování štěpky</a:t>
            </a:r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I:\Benekov S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50304"/>
            <a:ext cx="7200800" cy="48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6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Biodiverzita půdy</a:t>
            </a:r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Popel ze spalování viničné štěpky samozřejmě obsahuje všechny živiny ze dřeva révy, kromě dusíku.</a:t>
            </a:r>
          </a:p>
          <a:p>
            <a:r>
              <a:rPr lang="cs-CZ" dirty="0" smtClean="0"/>
              <a:t>Každý druhý řádek proto zatravňujeme speciální směsí bylin a trav, např. vičenec ligrus, štírovník růžkatý, kostřavy, čičorka pestrá apod. </a:t>
            </a:r>
          </a:p>
          <a:p>
            <a:r>
              <a:rPr lang="cs-CZ" dirty="0" smtClean="0"/>
              <a:t>Humus a živiny se do půdy doplňuje zaoráním bylin v kombinaci s popelem ze spalování štěpky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780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474">
            <a:off x="1060378" y="552661"/>
            <a:ext cx="3426123" cy="257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7544" y="299695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Vičenec ligrus</a:t>
            </a:r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334">
            <a:off x="4440820" y="1070911"/>
            <a:ext cx="3835607" cy="286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012160" y="692696"/>
            <a:ext cx="2114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Štírovník růžkatý</a:t>
            </a:r>
            <a:endParaRPr lang="cs-CZ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162">
            <a:off x="539341" y="3933056"/>
            <a:ext cx="29527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26895" y="6152381"/>
            <a:ext cx="257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Kostřavy</a:t>
            </a:r>
            <a:endParaRPr lang="cs-CZ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46930"/>
            <a:ext cx="3077915" cy="230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808662" y="5949280"/>
            <a:ext cx="1890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Čičorka pestrá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894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Výlisky, </a:t>
            </a:r>
            <a:r>
              <a:rPr lang="cs-CZ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výpresky</a:t>
            </a:r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matoliny</a:t>
            </a:r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 provozu chladícího agregátu o výkonu 120kWh sloužícího k řízené fermentaci a klimatizaci skladových prostor vzniká velké odpadové teplo, které našlo využití k dosušení matoliny – dalšího sekundárního produktu vznikajícího při výrobě vína</a:t>
            </a:r>
          </a:p>
          <a:p>
            <a:r>
              <a:rPr lang="cs-CZ" dirty="0" smtClean="0"/>
              <a:t>Výhřevnost takto získané dosušené matoliny je srovnatelná s výhřevností </a:t>
            </a:r>
            <a:r>
              <a:rPr lang="cs-CZ" dirty="0" err="1" smtClean="0"/>
              <a:t>peletek</a:t>
            </a:r>
            <a:r>
              <a:rPr lang="cs-CZ" dirty="0" smtClean="0"/>
              <a:t> z měkkého dřeva</a:t>
            </a:r>
          </a:p>
        </p:txBody>
      </p:sp>
    </p:spTree>
    <p:extLst>
      <p:ext uri="{BB962C8B-B14F-4D97-AF65-F5344CB8AC3E}">
        <p14:creationId xmlns:p14="http://schemas.microsoft.com/office/powerpoint/2010/main" val="24176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Něco málo o vinařství: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675585" cy="5006689"/>
          </a:xfrm>
        </p:spPr>
      </p:pic>
    </p:spTree>
    <p:extLst>
      <p:ext uri="{BB962C8B-B14F-4D97-AF65-F5344CB8AC3E}">
        <p14:creationId xmlns:p14="http://schemas.microsoft.com/office/powerpoint/2010/main" val="376658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25658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Dosušení matolin probíhá </a:t>
            </a:r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dvojfázově:</a:t>
            </a:r>
          </a:p>
          <a:p>
            <a:endParaRPr lang="cs-CZ" dirty="0"/>
          </a:p>
          <a:p>
            <a:r>
              <a:rPr lang="cs-CZ" dirty="0" smtClean="0"/>
              <a:t>Nejprve jsou bobule vylisované na šetrném pneumatickém lisu (WOTLE 3000) a následně zbaveny zbytkové šťávy na starším </a:t>
            </a:r>
            <a:r>
              <a:rPr lang="cs-CZ" dirty="0" err="1" smtClean="0"/>
              <a:t>výkonějším</a:t>
            </a:r>
            <a:r>
              <a:rPr lang="cs-CZ" dirty="0" smtClean="0"/>
              <a:t> horizontálním lisu (VESLIM 15)</a:t>
            </a:r>
          </a:p>
          <a:p>
            <a:r>
              <a:rPr lang="cs-CZ" dirty="0" smtClean="0"/>
              <a:t>Následně jsou tyto výlisky dopraveny do sušárny naší konstrukce (kontinuální síťová s nastavitelnou rychlostí sušení), kde dojde ke snížení vnitřní vlhkosti z původních 45 – 55 % na potřebných 15 %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39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r>
              <a:rPr lang="cs-CZ" dirty="0" smtClean="0"/>
              <a:t>Vylisovaná šťáva slouží po prokvašení k výrobě vinných destilátů, které necháváme několik let zrát v dubových, či akátových sudech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03548" y="620688"/>
            <a:ext cx="8136904" cy="590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Arial" pitchFamily="34" charset="0"/>
              <a:buNone/>
            </a:pPr>
            <a:endParaRPr lang="cs-CZ" sz="2100" dirty="0" smtClean="0"/>
          </a:p>
          <a:p>
            <a:pPr marL="68580" indent="0">
              <a:buFont typeface="Arial" pitchFamily="34" charset="0"/>
              <a:buNone/>
            </a:pPr>
            <a:endParaRPr lang="cs-CZ" sz="2100" dirty="0" smtClean="0"/>
          </a:p>
          <a:p>
            <a:pPr marL="68580" indent="0">
              <a:buFont typeface="Arial" pitchFamily="34" charset="0"/>
              <a:buNone/>
            </a:pPr>
            <a:endParaRPr lang="cs-CZ" sz="2100" dirty="0" smtClean="0"/>
          </a:p>
          <a:p>
            <a:pPr marL="68580" indent="0">
              <a:buFont typeface="Arial" pitchFamily="34" charset="0"/>
              <a:buNone/>
            </a:pPr>
            <a:endParaRPr lang="cs-CZ" sz="2100" dirty="0" smtClean="0"/>
          </a:p>
          <a:p>
            <a:pPr marL="68580" indent="0">
              <a:buFont typeface="Arial" pitchFamily="34" charset="0"/>
              <a:buNone/>
            </a:pPr>
            <a:endParaRPr lang="cs-CZ" sz="2100" dirty="0" smtClean="0"/>
          </a:p>
          <a:p>
            <a:pPr marL="68580" indent="0">
              <a:buFont typeface="Arial" pitchFamily="34" charset="0"/>
              <a:buNone/>
            </a:pPr>
            <a:endParaRPr lang="cs-CZ" sz="2100" dirty="0" smtClean="0"/>
          </a:p>
          <a:p>
            <a:pPr marL="68580" indent="0">
              <a:buFont typeface="Arial" pitchFamily="34" charset="0"/>
              <a:buNone/>
            </a:pPr>
            <a:endParaRPr lang="cs-CZ" sz="21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4" y="3410581"/>
            <a:ext cx="2736304" cy="205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32" y="3068960"/>
            <a:ext cx="4100223" cy="30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092280" y="37666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</a:t>
            </a:r>
            <a:r>
              <a:rPr lang="cs-CZ" dirty="0" smtClean="0"/>
              <a:t>kátový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86054" y="3789040"/>
            <a:ext cx="141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Dubový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23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040560"/>
          </a:xfrm>
        </p:spPr>
        <p:txBody>
          <a:bodyPr>
            <a:normAutofit/>
          </a:bodyPr>
          <a:lstStyle/>
          <a:p>
            <a:r>
              <a:rPr lang="cs-CZ" dirty="0" smtClean="0"/>
              <a:t>Takto zpracovaná a vysušená matolina je srovnatelná s jakoukoliv </a:t>
            </a:r>
            <a:r>
              <a:rPr lang="cs-CZ" dirty="0" err="1" smtClean="0"/>
              <a:t>peletkou</a:t>
            </a:r>
            <a:r>
              <a:rPr lang="cs-CZ" dirty="0" smtClean="0"/>
              <a:t> a tím pádem je možno ji spalovat ve většině kotlů ústředního topení (v současné době takto vytápíme již tři rodinné domy zaměstnanců firmy)</a:t>
            </a:r>
          </a:p>
          <a:p>
            <a:r>
              <a:rPr lang="cs-CZ" dirty="0" smtClean="0"/>
              <a:t>Předpokládáme, že v případě dalších přebytků tohoto tepelného média se okruh zájemců dále rozšíří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88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Lisování oleje ze zrníček</a:t>
            </a:r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9580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 vysušení matoliny jsou zrníčka separována na separátorech obilí (PETKUSKA) a dále vysušena na potřebných 5 – 8 % zbytkovým teplem z kompresoroven vyrábějících dusík</a:t>
            </a:r>
          </a:p>
          <a:p>
            <a:r>
              <a:rPr lang="cs-CZ" dirty="0" err="1" smtClean="0"/>
              <a:t>Výlisnost</a:t>
            </a:r>
            <a:r>
              <a:rPr lang="cs-CZ" dirty="0" smtClean="0"/>
              <a:t> vysušených zrníček je zhruba 5 %. Z 20 kg zrníček se vylisuje 1 litr čistého oleje</a:t>
            </a:r>
          </a:p>
          <a:p>
            <a:r>
              <a:rPr lang="cs-CZ" dirty="0" smtClean="0"/>
              <a:t>Vylisovaná zrníčka lze pomlet a přidávat do mouky v poměru cca 15 %, čímž dostaneme tmavé hroznové pečivo s vysokým obsahem vlákniny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8110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Ukázka lisování oleje za studena</a:t>
            </a:r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5" name="lis farmet na hroznovy olej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5510" y="2060848"/>
            <a:ext cx="6237287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4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618773"/>
              </p:ext>
            </p:extLst>
          </p:nvPr>
        </p:nvGraphicFramePr>
        <p:xfrm>
          <a:off x="395536" y="620688"/>
          <a:ext cx="8280920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58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Kyselka</a:t>
            </a:r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Kyselku vyrábíme jako další z vedlejších produktů v rámci režimu redukované sklizně. Surovinu získáváme při </a:t>
            </a:r>
            <a:r>
              <a:rPr lang="cs-CZ" dirty="0" err="1" smtClean="0"/>
              <a:t>předsběru</a:t>
            </a:r>
            <a:r>
              <a:rPr lang="cs-CZ" dirty="0" smtClean="0"/>
              <a:t> našich vinic, kdy hrozny původně zůstávaly ležet na zemi.</a:t>
            </a:r>
          </a:p>
          <a:p>
            <a:r>
              <a:rPr lang="cs-CZ" dirty="0" smtClean="0"/>
              <a:t>U předem vytipované odrůdy tyto hrozny presujeme na starém mechanickém lise při </a:t>
            </a:r>
            <a:r>
              <a:rPr lang="cs-CZ" dirty="0" err="1" smtClean="0"/>
              <a:t>výlisnosti</a:t>
            </a:r>
            <a:r>
              <a:rPr lang="cs-CZ" dirty="0" smtClean="0"/>
              <a:t> 50 – 60 %.</a:t>
            </a:r>
          </a:p>
          <a:p>
            <a:r>
              <a:rPr lang="cs-CZ" dirty="0" smtClean="0"/>
              <a:t>Po odkalení moštu a filtraci přes </a:t>
            </a:r>
            <a:r>
              <a:rPr lang="cs-CZ" dirty="0" err="1" smtClean="0"/>
              <a:t>cross-flow</a:t>
            </a:r>
            <a:r>
              <a:rPr lang="cs-CZ" dirty="0" smtClean="0"/>
              <a:t> filtr takto získanou </a:t>
            </a:r>
            <a:r>
              <a:rPr lang="cs-CZ" dirty="0" err="1" smtClean="0"/>
              <a:t>štávu</a:t>
            </a:r>
            <a:r>
              <a:rPr lang="cs-CZ" dirty="0" smtClean="0"/>
              <a:t> pasterujeme a lahvujeme do 2 dcl lahví</a:t>
            </a:r>
          </a:p>
          <a:p>
            <a:r>
              <a:rPr lang="cs-CZ" dirty="0" smtClean="0"/>
              <a:t>Tato příjemně kyselá šťáva je vhodná jako náhražka kyseliny citronové do salátů a nápojů</a:t>
            </a:r>
          </a:p>
          <a:p>
            <a:r>
              <a:rPr lang="cs-CZ" dirty="0" smtClean="0"/>
              <a:t>Obsahuje vysoké množství vitamínu C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569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6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Vaši pozornost</a:t>
            </a:r>
            <a:endParaRPr lang="cs-CZ" sz="6000" b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84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b="1" dirty="0" smtClean="0"/>
          </a:p>
          <a:p>
            <a:r>
              <a:rPr lang="cs-CZ" b="1" dirty="0" smtClean="0"/>
              <a:t>Víno </a:t>
            </a:r>
            <a:r>
              <a:rPr lang="cs-CZ" b="1" dirty="0"/>
              <a:t>Sýkora s.r.o.</a:t>
            </a:r>
            <a:r>
              <a:rPr lang="cs-CZ" dirty="0"/>
              <a:t> vzniklo na podzim roku 2001, kdy navázalo </a:t>
            </a:r>
            <a:r>
              <a:rPr lang="cs-CZ" dirty="0" smtClean="0"/>
              <a:t>na </a:t>
            </a:r>
            <a:r>
              <a:rPr lang="cs-CZ" dirty="0"/>
              <a:t>čtyři generace vinařících předků. Jsme rodinná firma zabývající se vinohradnictvím, vinařstvím a obchodem s vínem</a:t>
            </a:r>
            <a:r>
              <a:rPr 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99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8970258"/>
              </p:ext>
            </p:extLst>
          </p:nvPr>
        </p:nvGraphicFramePr>
        <p:xfrm>
          <a:off x="179512" y="548680"/>
          <a:ext cx="7920880" cy="5592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816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731447"/>
              </p:ext>
            </p:extLst>
          </p:nvPr>
        </p:nvGraphicFramePr>
        <p:xfrm>
          <a:off x="323528" y="620688"/>
          <a:ext cx="835292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9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53614"/>
              </p:ext>
            </p:extLst>
          </p:nvPr>
        </p:nvGraphicFramePr>
        <p:xfrm>
          <a:off x="107504" y="476672"/>
          <a:ext cx="903649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178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998436"/>
              </p:ext>
            </p:extLst>
          </p:nvPr>
        </p:nvGraphicFramePr>
        <p:xfrm>
          <a:off x="179512" y="188640"/>
          <a:ext cx="864096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37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283585"/>
              </p:ext>
            </p:extLst>
          </p:nvPr>
        </p:nvGraphicFramePr>
        <p:xfrm>
          <a:off x="395536" y="260648"/>
          <a:ext cx="842493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02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Využití sekundárních produktů révy vinné</a:t>
            </a:r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r>
              <a:rPr lang="cs-CZ" dirty="0" smtClean="0"/>
              <a:t>V současné době se upouští od trendu minulých let, kdy se vše, co ve vinici vyroste nechávalo na místě, aby se postupem času proměnilo na hnojivo a humus</a:t>
            </a:r>
          </a:p>
          <a:p>
            <a:r>
              <a:rPr lang="cs-CZ" dirty="0" smtClean="0"/>
              <a:t>Pálení </a:t>
            </a:r>
            <a:r>
              <a:rPr lang="cs-CZ" dirty="0" err="1" smtClean="0"/>
              <a:t>réví</a:t>
            </a:r>
            <a:r>
              <a:rPr lang="cs-CZ" dirty="0" smtClean="0"/>
              <a:t> je neekologické i neekonomické a proto jsme hledali způsob, jak ho dále využít</a:t>
            </a:r>
          </a:p>
        </p:txBody>
      </p:sp>
    </p:spTree>
    <p:extLst>
      <p:ext uri="{BB962C8B-B14F-4D97-AF65-F5344CB8AC3E}">
        <p14:creationId xmlns:p14="http://schemas.microsoft.com/office/powerpoint/2010/main" val="37695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834</Words>
  <Application>Microsoft Office PowerPoint</Application>
  <PresentationFormat>Předvádění na obrazovce (4:3)</PresentationFormat>
  <Paragraphs>66</Paragraphs>
  <Slides>27</Slides>
  <Notes>0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sady Office</vt:lpstr>
      <vt:lpstr> Prezentace Víno Sýkora, s.r.o.</vt:lpstr>
      <vt:lpstr>Něco málo o vinařství: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sekundárních produktů révy vinné</vt:lpstr>
      <vt:lpstr>Pořízení mulčovače BERTI</vt:lpstr>
      <vt:lpstr>Prezentace aplikace PowerPoint</vt:lpstr>
      <vt:lpstr>Prezentace aplikace PowerPoint</vt:lpstr>
      <vt:lpstr>Ukázka drcení štěpky v praxi</vt:lpstr>
      <vt:lpstr>Prezentace aplikace PowerPoint</vt:lpstr>
      <vt:lpstr>Prezentace aplikace PowerPoint</vt:lpstr>
      <vt:lpstr>Ukázka kotle BENEKOV S25  na spalování štěpky</vt:lpstr>
      <vt:lpstr>Biodiverzita půdy</vt:lpstr>
      <vt:lpstr>Prezentace aplikace PowerPoint</vt:lpstr>
      <vt:lpstr>Výlisky, výpresky, matoliny</vt:lpstr>
      <vt:lpstr>Prezentace aplikace PowerPoint</vt:lpstr>
      <vt:lpstr>Prezentace aplikace PowerPoint</vt:lpstr>
      <vt:lpstr>Prezentace aplikace PowerPoint</vt:lpstr>
      <vt:lpstr>Lisování oleje ze zrníček</vt:lpstr>
      <vt:lpstr>Ukázka lisování oleje za studena</vt:lpstr>
      <vt:lpstr>Prezentace aplikace PowerPoint</vt:lpstr>
      <vt:lpstr>Kyselka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Víno Sýkora, s.r.o.</dc:title>
  <dc:creator>Bureš Michal</dc:creator>
  <cp:lastModifiedBy>Petr Gondáš</cp:lastModifiedBy>
  <cp:revision>64</cp:revision>
  <dcterms:created xsi:type="dcterms:W3CDTF">2013-11-21T12:57:35Z</dcterms:created>
  <dcterms:modified xsi:type="dcterms:W3CDTF">2013-11-27T18:06:15Z</dcterms:modified>
</cp:coreProperties>
</file>