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23" r:id="rId2"/>
    <p:sldId id="256" r:id="rId3"/>
    <p:sldId id="276" r:id="rId4"/>
    <p:sldId id="277" r:id="rId5"/>
    <p:sldId id="257" r:id="rId6"/>
    <p:sldId id="259" r:id="rId7"/>
    <p:sldId id="258" r:id="rId8"/>
    <p:sldId id="260" r:id="rId9"/>
    <p:sldId id="261" r:id="rId10"/>
    <p:sldId id="322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6" r:id="rId50"/>
    <p:sldId id="317" r:id="rId51"/>
    <p:sldId id="318" r:id="rId52"/>
    <p:sldId id="319" r:id="rId53"/>
    <p:sldId id="320" r:id="rId54"/>
    <p:sldId id="315" r:id="rId55"/>
    <p:sldId id="321" r:id="rId5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520A2-27F0-45B5-8C4D-AB2CB4B827DB}" type="datetimeFigureOut">
              <a:rPr lang="sk-SK" smtClean="0"/>
              <a:t>11. 11. 2013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65BCF-4A6F-439F-84AE-44B7655CFBB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2275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Neviem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5BCF-4A6F-439F-84AE-44B7655CFBBB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0712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5126E-C03C-46DA-B7F1-BEA9E5CE8E64}" type="datetimeFigureOut">
              <a:rPr lang="sk-SK" smtClean="0"/>
              <a:t>11. 11. 2013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EE55-2C5A-4F84-8747-1DFC9AC4DB8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0303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5126E-C03C-46DA-B7F1-BEA9E5CE8E64}" type="datetimeFigureOut">
              <a:rPr lang="sk-SK" smtClean="0"/>
              <a:t>11. 11. 2013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EE55-2C5A-4F84-8747-1DFC9AC4DB8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4423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5126E-C03C-46DA-B7F1-BEA9E5CE8E64}" type="datetimeFigureOut">
              <a:rPr lang="sk-SK" smtClean="0"/>
              <a:t>11. 11. 2013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EE55-2C5A-4F84-8747-1DFC9AC4DB8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48828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5126E-C03C-46DA-B7F1-BEA9E5CE8E64}" type="datetimeFigureOut">
              <a:rPr lang="sk-SK" smtClean="0"/>
              <a:t>11. 11. 2013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EE55-2C5A-4F84-8747-1DFC9AC4DB8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6662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5126E-C03C-46DA-B7F1-BEA9E5CE8E64}" type="datetimeFigureOut">
              <a:rPr lang="sk-SK" smtClean="0"/>
              <a:t>11. 11. 2013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EE55-2C5A-4F84-8747-1DFC9AC4DB8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93636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5126E-C03C-46DA-B7F1-BEA9E5CE8E64}" type="datetimeFigureOut">
              <a:rPr lang="sk-SK" smtClean="0"/>
              <a:t>11. 11. 2013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EE55-2C5A-4F84-8747-1DFC9AC4DB8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86697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5126E-C03C-46DA-B7F1-BEA9E5CE8E64}" type="datetimeFigureOut">
              <a:rPr lang="sk-SK" smtClean="0"/>
              <a:t>11. 11. 2013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EE55-2C5A-4F84-8747-1DFC9AC4DB8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6650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5126E-C03C-46DA-B7F1-BEA9E5CE8E64}" type="datetimeFigureOut">
              <a:rPr lang="sk-SK" smtClean="0"/>
              <a:t>11. 11. 2013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EE55-2C5A-4F84-8747-1DFC9AC4DB8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7069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5126E-C03C-46DA-B7F1-BEA9E5CE8E64}" type="datetimeFigureOut">
              <a:rPr lang="sk-SK" smtClean="0"/>
              <a:t>11. 11. 2013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EE55-2C5A-4F84-8747-1DFC9AC4DB8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0769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5126E-C03C-46DA-B7F1-BEA9E5CE8E64}" type="datetimeFigureOut">
              <a:rPr lang="sk-SK" smtClean="0"/>
              <a:t>11. 11. 2013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EE55-2C5A-4F84-8747-1DFC9AC4DB8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99516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5126E-C03C-46DA-B7F1-BEA9E5CE8E64}" type="datetimeFigureOut">
              <a:rPr lang="sk-SK" smtClean="0"/>
              <a:t>11. 11. 2013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EE55-2C5A-4F84-8747-1DFC9AC4DB8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98852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5126E-C03C-46DA-B7F1-BEA9E5CE8E64}" type="datetimeFigureOut">
              <a:rPr lang="sk-SK" smtClean="0"/>
              <a:t>11. 11. 2013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1EE55-2C5A-4F84-8747-1DFC9AC4DB8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920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mtClean="0"/>
              <a:t> </a:t>
            </a:r>
            <a:br>
              <a:rPr lang="cs-CZ" altLang="cs-CZ" smtClean="0"/>
            </a:br>
            <a:endParaRPr lang="cs-CZ" altLang="cs-CZ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cs-CZ" altLang="cs-CZ" b="1" smtClean="0"/>
          </a:p>
          <a:p>
            <a:pPr algn="ctr" eaLnBrk="1" hangingPunct="1">
              <a:buFontTx/>
              <a:buNone/>
            </a:pPr>
            <a:r>
              <a:rPr lang="cs-CZ" altLang="cs-CZ" b="1" smtClean="0"/>
              <a:t>Vinné i (ne)vinné produkty - nové turistické lákadlo vinařských regionů</a:t>
            </a:r>
            <a:endParaRPr lang="cs-CZ" altLang="cs-CZ" sz="2200" smtClean="0"/>
          </a:p>
          <a:p>
            <a:pPr algn="ctr" eaLnBrk="1" hangingPunct="1">
              <a:buFontTx/>
              <a:buNone/>
            </a:pPr>
            <a:endParaRPr lang="cs-CZ" altLang="cs-CZ" sz="2200" smtClean="0"/>
          </a:p>
          <a:p>
            <a:pPr algn="ctr" eaLnBrk="1" hangingPunct="1">
              <a:buFontTx/>
              <a:buNone/>
            </a:pPr>
            <a:r>
              <a:rPr lang="cs-CZ" altLang="cs-CZ" sz="2800" smtClean="0"/>
              <a:t>Operační program přeshraniční spolupráce Slovenská republika Česká republika </a:t>
            </a:r>
          </a:p>
          <a:p>
            <a:pPr algn="ctr" eaLnBrk="1" hangingPunct="1">
              <a:buFontTx/>
              <a:buNone/>
            </a:pPr>
            <a:endParaRPr lang="cs-CZ" altLang="cs-CZ" sz="1600" smtClean="0"/>
          </a:p>
          <a:p>
            <a:pPr algn="ctr" eaLnBrk="1" hangingPunct="1">
              <a:buFontTx/>
              <a:buNone/>
            </a:pPr>
            <a:endParaRPr lang="cs-CZ" altLang="cs-CZ" sz="1600" smtClean="0"/>
          </a:p>
        </p:txBody>
      </p:sp>
      <p:pic>
        <p:nvPicPr>
          <p:cNvPr id="205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50"/>
            <a:ext cx="8964613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85789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 smtClean="0"/>
              <a:t>Program </a:t>
            </a:r>
            <a:r>
              <a:rPr lang="sk-SK" dirty="0" err="1" smtClean="0"/>
              <a:t>ďaľšieho</a:t>
            </a:r>
            <a:r>
              <a:rPr lang="sk-SK" dirty="0" smtClean="0"/>
              <a:t> rozvoja v nevínnej oblasti</a:t>
            </a:r>
          </a:p>
          <a:p>
            <a:r>
              <a:rPr lang="sk-SK" dirty="0" smtClean="0"/>
              <a:t>Výroba vínnych  čokolád u slovenského výrobcu</a:t>
            </a:r>
          </a:p>
          <a:p>
            <a:r>
              <a:rPr lang="sk-SK" dirty="0" smtClean="0"/>
              <a:t>Výroba vínnych </a:t>
            </a:r>
            <a:r>
              <a:rPr lang="sk-SK" dirty="0" err="1" smtClean="0"/>
              <a:t>žele</a:t>
            </a:r>
            <a:r>
              <a:rPr lang="sk-SK" dirty="0" smtClean="0"/>
              <a:t> pre účely cukrárenských výrobkov</a:t>
            </a:r>
          </a:p>
          <a:p>
            <a:r>
              <a:rPr lang="sk-SK" dirty="0" smtClean="0"/>
              <a:t>Výroba hroznovej šťavy</a:t>
            </a:r>
          </a:p>
          <a:p>
            <a:r>
              <a:rPr lang="sk-SK" dirty="0" smtClean="0"/>
              <a:t>Príprava výroby hroznového oleja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0279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Vinné a nevinné produkty</a:t>
            </a:r>
            <a:br>
              <a:rPr lang="sk-SK" dirty="0" smtClean="0"/>
            </a:br>
            <a:r>
              <a:rPr lang="sk-SK" sz="3100" b="1" dirty="0" smtClean="0"/>
              <a:t>Výsadba vinohradov 2005</a:t>
            </a: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831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Vinné a nevinné produkty</a:t>
            </a:r>
            <a:br>
              <a:rPr lang="sk-SK" dirty="0" smtClean="0"/>
            </a:br>
            <a:r>
              <a:rPr lang="sk-SK" sz="3100" b="1" dirty="0" smtClean="0"/>
              <a:t>Výsadba vinohradov 2005</a:t>
            </a: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80250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Vinné a nevinné produkty</a:t>
            </a:r>
            <a:br>
              <a:rPr lang="sk-SK" dirty="0" smtClean="0"/>
            </a:br>
            <a:r>
              <a:rPr lang="sk-SK" sz="3100" b="1" dirty="0" smtClean="0"/>
              <a:t>Výsadba vinohradov 2005</a:t>
            </a: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4799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/>
          <a:lstStyle/>
          <a:p>
            <a:r>
              <a:rPr lang="sk-SK" dirty="0" smtClean="0"/>
              <a:t>Vinné a nevinné produkty</a:t>
            </a:r>
            <a:br>
              <a:rPr lang="sk-SK" dirty="0" smtClean="0"/>
            </a:br>
            <a:r>
              <a:rPr lang="sk-SK" sz="3100" b="1" dirty="0" smtClean="0"/>
              <a:t>Výsadba vinohradov 2005</a:t>
            </a:r>
            <a:r>
              <a:rPr lang="sk-SK" b="1" dirty="0" smtClean="0"/>
              <a:t/>
            </a:r>
            <a:br>
              <a:rPr lang="sk-SK" b="1" dirty="0" smtClean="0"/>
            </a:b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4612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/>
          <a:lstStyle/>
          <a:p>
            <a:r>
              <a:rPr lang="sk-SK" dirty="0" smtClean="0"/>
              <a:t>Vinné a nevinné produkty</a:t>
            </a:r>
            <a:br>
              <a:rPr lang="sk-SK" dirty="0" smtClean="0"/>
            </a:br>
            <a:r>
              <a:rPr lang="sk-SK" sz="3100" b="1" dirty="0" smtClean="0"/>
              <a:t>Výsadba vinohradov 2005</a:t>
            </a:r>
            <a:r>
              <a:rPr lang="sk-SK" b="1" dirty="0" smtClean="0"/>
              <a:t/>
            </a:r>
            <a:br>
              <a:rPr lang="sk-SK" b="1" dirty="0" smtClean="0"/>
            </a:b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59916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Vinné a nevinné produkty</a:t>
            </a:r>
            <a:br>
              <a:rPr lang="sk-SK" dirty="0" smtClean="0"/>
            </a:br>
            <a:r>
              <a:rPr lang="sk-SK" sz="2400" b="1" dirty="0" smtClean="0"/>
              <a:t>Naše vinohrady 2006</a:t>
            </a:r>
            <a:endParaRPr lang="sk-SK" sz="2400" b="1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988840"/>
            <a:ext cx="6034617" cy="4137323"/>
          </a:xfrm>
        </p:spPr>
      </p:pic>
    </p:spTree>
    <p:extLst>
      <p:ext uri="{BB962C8B-B14F-4D97-AF65-F5344CB8AC3E}">
        <p14:creationId xmlns:p14="http://schemas.microsoft.com/office/powerpoint/2010/main" val="407401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lang="sk-SK" dirty="0" smtClean="0"/>
              <a:t>Vinné a nevinné produkty</a:t>
            </a:r>
            <a:br>
              <a:rPr lang="sk-SK" dirty="0" smtClean="0"/>
            </a:br>
            <a:r>
              <a:rPr lang="sk-SK" sz="2400" b="1" dirty="0" smtClean="0"/>
              <a:t>Naše vinohrady 2006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4546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Vinné a nevinné produkty</a:t>
            </a:r>
            <a:br>
              <a:rPr lang="sk-SK" dirty="0" smtClean="0"/>
            </a:br>
            <a:r>
              <a:rPr lang="sk-SK" sz="2400" b="1" dirty="0" smtClean="0"/>
              <a:t>Naše vinohrady 2006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6470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Vinné a nevinné produkty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1628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Vinné a nevinné produkty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b="1" dirty="0" smtClean="0"/>
              <a:t>Belkove malé vinárstvo</a:t>
            </a:r>
          </a:p>
          <a:p>
            <a:r>
              <a:rPr lang="sk-SK" b="1" dirty="0" smtClean="0"/>
              <a:t>Zeleneč 28.6.2013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84911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66549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23296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270994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65565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48741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21487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65215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56656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96832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89152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Vinné a nevinné produkty</a:t>
            </a:r>
            <a:br>
              <a:rPr lang="sk-SK" dirty="0" smtClean="0"/>
            </a:br>
            <a:r>
              <a:rPr lang="sk-SK" b="1" dirty="0" smtClean="0"/>
              <a:t> </a:t>
            </a: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pic>
        <p:nvPicPr>
          <p:cNvPr id="3075" name="Picture 3" descr="C:\MOJE DOKUMENTY\VINOHRADY\Vebová stránka\BELKO DUSAN.Zelenec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5"/>
            <a:ext cx="6408712" cy="435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827" y="1268760"/>
            <a:ext cx="535940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0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275024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3" name="Zástupný symbol obsah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101854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55541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102175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356261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72422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524878" cy="4525963"/>
          </a:xfrm>
        </p:spPr>
      </p:pic>
    </p:spTree>
    <p:extLst>
      <p:ext uri="{BB962C8B-B14F-4D97-AF65-F5344CB8AC3E}">
        <p14:creationId xmlns:p14="http://schemas.microsoft.com/office/powerpoint/2010/main" val="151429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740902" cy="4525963"/>
          </a:xfrm>
        </p:spPr>
      </p:pic>
      <p:sp>
        <p:nvSpPr>
          <p:cNvPr id="5" name="Obdĺžnik 4"/>
          <p:cNvSpPr/>
          <p:nvPr/>
        </p:nvSpPr>
        <p:spPr>
          <a:xfrm>
            <a:off x="3273214" y="3244334"/>
            <a:ext cx="2597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Vinné a nevinné produkty</a:t>
            </a:r>
          </a:p>
        </p:txBody>
      </p:sp>
    </p:spTree>
    <p:extLst>
      <p:ext uri="{BB962C8B-B14F-4D97-AF65-F5344CB8AC3E}">
        <p14:creationId xmlns:p14="http://schemas.microsoft.com/office/powerpoint/2010/main" val="15852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  <p:sp>
        <p:nvSpPr>
          <p:cNvPr id="5" name="Obdĺžnik 4"/>
          <p:cNvSpPr/>
          <p:nvPr/>
        </p:nvSpPr>
        <p:spPr>
          <a:xfrm>
            <a:off x="3273214" y="3244334"/>
            <a:ext cx="2597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Vinné a nevinné produkty</a:t>
            </a:r>
          </a:p>
        </p:txBody>
      </p:sp>
    </p:spTree>
    <p:extLst>
      <p:ext uri="{BB962C8B-B14F-4D97-AF65-F5344CB8AC3E}">
        <p14:creationId xmlns:p14="http://schemas.microsoft.com/office/powerpoint/2010/main" val="314776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01005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Vinné a nevinné produkty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3707025"/>
              </p:ext>
            </p:extLst>
          </p:nvPr>
        </p:nvGraphicFramePr>
        <p:xfrm>
          <a:off x="3681413" y="2420888"/>
          <a:ext cx="1781175" cy="3168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Acrobat Document" r:id="rId3" imgW="1781280" imgH="1285920" progId="AcroExch.Document.7">
                  <p:embed/>
                </p:oleObj>
              </mc:Choice>
              <mc:Fallback>
                <p:oleObj name="Acrobat Document" r:id="rId3" imgW="1781280" imgH="128592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81413" y="2420888"/>
                        <a:ext cx="1781175" cy="3168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29944"/>
              </p:ext>
            </p:extLst>
          </p:nvPr>
        </p:nvGraphicFramePr>
        <p:xfrm>
          <a:off x="1187624" y="2348880"/>
          <a:ext cx="6696743" cy="3168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Acrobat Document" r:id="rId5" imgW="1781057" imgH="1285800" progId="AcroExch.Document.7">
                  <p:embed/>
                </p:oleObj>
              </mc:Choice>
              <mc:Fallback>
                <p:oleObj name="Acrobat Document" r:id="rId5" imgW="1781057" imgH="1285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87624" y="2348880"/>
                        <a:ext cx="6696743" cy="3168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700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8839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8788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96090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5457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6461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8254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92316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4433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Vinné a nevinné </a:t>
            </a:r>
            <a:r>
              <a:rPr lang="sk-SK" dirty="0" smtClean="0"/>
              <a:t>produkty</a:t>
            </a:r>
            <a:br>
              <a:rPr lang="sk-SK" dirty="0" smtClean="0"/>
            </a:br>
            <a:r>
              <a:rPr lang="sk-SK" sz="1800" dirty="0" smtClean="0"/>
              <a:t>Zber ľadového vína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89989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  <a:br>
              <a:rPr lang="sk-SK" dirty="0"/>
            </a:br>
            <a:r>
              <a:rPr lang="sk-SK" sz="1800" dirty="0"/>
              <a:t>Zber ľadového vína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51655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Vinné a nevinné produkty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k-SK" sz="5800" b="1" dirty="0" smtClean="0"/>
              <a:t>      Belkove </a:t>
            </a:r>
            <a:r>
              <a:rPr lang="sk-SK" sz="5800" b="1" dirty="0"/>
              <a:t>malé </a:t>
            </a:r>
            <a:r>
              <a:rPr lang="sk-SK" sz="5800" b="1" dirty="0" smtClean="0"/>
              <a:t>vinárstvo - história</a:t>
            </a:r>
          </a:p>
          <a:p>
            <a:pPr marL="0" indent="0">
              <a:buNone/>
            </a:pPr>
            <a:endParaRPr lang="sk-SK" sz="5800" b="1" dirty="0"/>
          </a:p>
          <a:p>
            <a:r>
              <a:rPr lang="sk-SK" sz="5100" dirty="0"/>
              <a:t>Už v päťdesiatich rokoch 20 storočia sa začína písať história malého </a:t>
            </a:r>
            <a:r>
              <a:rPr lang="sk-SK" sz="5100" dirty="0" smtClean="0"/>
              <a:t>rodinného </a:t>
            </a:r>
            <a:r>
              <a:rPr lang="sk-SK" sz="5100" dirty="0"/>
              <a:t>vinárstva a vinohradníctva Dušana Belka</a:t>
            </a:r>
            <a:r>
              <a:rPr lang="sk-SK" sz="5100" dirty="0" smtClean="0"/>
              <a:t>.</a:t>
            </a:r>
          </a:p>
          <a:p>
            <a:pPr marL="0" indent="0">
              <a:buNone/>
            </a:pPr>
            <a:endParaRPr lang="sk-SK" sz="5100" dirty="0"/>
          </a:p>
          <a:p>
            <a:r>
              <a:rPr lang="sk-SK" sz="5100" dirty="0"/>
              <a:t>Vtedy boli založené prvé vinohrady v rodine Belkovej a neskôr Filovej 200 </a:t>
            </a:r>
            <a:r>
              <a:rPr lang="sk-SK" sz="5100" dirty="0" smtClean="0"/>
              <a:t>až </a:t>
            </a:r>
            <a:r>
              <a:rPr lang="sk-SK" sz="5100" dirty="0"/>
              <a:t>1600 koreňov. V roku 2005 dochádza k obnove vinohradov, keď bol </a:t>
            </a:r>
            <a:r>
              <a:rPr lang="sk-SK" sz="5100" dirty="0" smtClean="0"/>
              <a:t>vysadený </a:t>
            </a:r>
            <a:r>
              <a:rPr lang="sk-SK" sz="5100" dirty="0"/>
              <a:t>nový vinohrad  v Zelenči, hon Pri Kríži</a:t>
            </a:r>
            <a:r>
              <a:rPr lang="sk-SK" sz="5100" dirty="0" smtClean="0"/>
              <a:t>.</a:t>
            </a:r>
          </a:p>
          <a:p>
            <a:pPr marL="0" indent="0">
              <a:buNone/>
            </a:pPr>
            <a:endParaRPr lang="sk-SK" sz="5100" dirty="0"/>
          </a:p>
        </p:txBody>
      </p:sp>
    </p:spTree>
    <p:extLst>
      <p:ext uri="{BB962C8B-B14F-4D97-AF65-F5344CB8AC3E}">
        <p14:creationId xmlns:p14="http://schemas.microsoft.com/office/powerpoint/2010/main" val="316988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  <a:br>
              <a:rPr lang="sk-SK" dirty="0"/>
            </a:br>
            <a:r>
              <a:rPr lang="sk-SK" sz="1800" dirty="0"/>
              <a:t>Zber ľadového vína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6114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  <a:br>
              <a:rPr lang="sk-SK" dirty="0"/>
            </a:br>
            <a:r>
              <a:rPr lang="sk-SK" sz="1800" dirty="0"/>
              <a:t>Zber ľadového vína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89688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  <a:br>
              <a:rPr lang="sk-SK" dirty="0"/>
            </a:br>
            <a:r>
              <a:rPr lang="sk-SK" sz="1800" dirty="0"/>
              <a:t>Zber ľadového vína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7186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  <a:br>
              <a:rPr lang="sk-SK" dirty="0"/>
            </a:br>
            <a:r>
              <a:rPr lang="sk-SK" sz="1800" dirty="0"/>
              <a:t>Zber ľadového vína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92591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Vinné a nevinné produkty</a:t>
            </a:r>
            <a:br>
              <a:rPr lang="sk-SK" dirty="0"/>
            </a:br>
            <a:r>
              <a:rPr lang="sk-SK" sz="1800" dirty="0"/>
              <a:t>Zber ľadového vína</a:t>
            </a:r>
            <a:endParaRPr lang="sk-SK" dirty="0"/>
          </a:p>
        </p:txBody>
      </p:sp>
      <p:pic>
        <p:nvPicPr>
          <p:cNvPr id="6" name="Picture 3" descr="C:\MOJE DOKUMENTY\VINOHRADY\Vebová stránka\BELKO DUSAN.Zelenec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443" y="1687325"/>
            <a:ext cx="6409113" cy="435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MOJE DOKUMENTY\VINOHRADY\Vebová stránka\BELKO DUSAN.Zelenec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16832"/>
            <a:ext cx="561662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69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rmAutofit/>
          </a:bodyPr>
          <a:lstStyle/>
          <a:p>
            <a:r>
              <a:rPr lang="sk-SK" dirty="0" smtClean="0"/>
              <a:t>Belkove malé </a:t>
            </a:r>
            <a:r>
              <a:rPr lang="sk-SK" dirty="0" err="1" smtClean="0"/>
              <a:t>winárstvo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BMW</a:t>
            </a:r>
            <a:br>
              <a:rPr lang="sk-SK" dirty="0" smtClean="0"/>
            </a:br>
            <a:r>
              <a:rPr lang="sk-SK" dirty="0" smtClean="0"/>
              <a:t>končí svoju prezentáciu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3284984"/>
            <a:ext cx="8229600" cy="2016225"/>
          </a:xfrm>
        </p:spPr>
        <p:txBody>
          <a:bodyPr>
            <a:normAutofit fontScale="92500" lnSpcReduction="10000"/>
          </a:bodyPr>
          <a:lstStyle/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pPr marL="0" indent="0" algn="ctr">
              <a:buNone/>
            </a:pPr>
            <a:r>
              <a:rPr lang="sk-SK" dirty="0" smtClean="0"/>
              <a:t>Ďakujem za pozornosť</a:t>
            </a:r>
          </a:p>
        </p:txBody>
      </p:sp>
    </p:spTree>
    <p:extLst>
      <p:ext uri="{BB962C8B-B14F-4D97-AF65-F5344CB8AC3E}">
        <p14:creationId xmlns:p14="http://schemas.microsoft.com/office/powerpoint/2010/main" val="139525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Vinné a nevinné produkty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800" dirty="0" smtClean="0"/>
              <a:t>V súčasnosti vinárstvo obhospodaruje 3 ha vlastných novovysadených vinohradov v Zelenči hon "Pri kríži", pričom dominantnými odrodami sú:</a:t>
            </a:r>
          </a:p>
          <a:p>
            <a:r>
              <a:rPr lang="sk-SK" sz="2800" dirty="0" smtClean="0"/>
              <a:t> </a:t>
            </a:r>
            <a:r>
              <a:rPr lang="sk-SK" sz="2800" dirty="0" err="1" smtClean="0"/>
              <a:t>Rulandské</a:t>
            </a:r>
            <a:r>
              <a:rPr lang="sk-SK" sz="2800" dirty="0" smtClean="0"/>
              <a:t> modré (</a:t>
            </a:r>
            <a:r>
              <a:rPr lang="sk-SK" sz="2800" dirty="0" err="1" smtClean="0"/>
              <a:t>Pinot</a:t>
            </a:r>
            <a:r>
              <a:rPr lang="sk-SK" sz="2800" dirty="0" smtClean="0"/>
              <a:t> </a:t>
            </a:r>
            <a:r>
              <a:rPr lang="sk-SK" sz="2800" dirty="0" err="1" smtClean="0"/>
              <a:t>noir</a:t>
            </a:r>
            <a:r>
              <a:rPr lang="sk-SK" sz="2800" dirty="0" smtClean="0"/>
              <a:t>),</a:t>
            </a:r>
          </a:p>
          <a:p>
            <a:r>
              <a:rPr lang="sk-SK" sz="2800" dirty="0" smtClean="0"/>
              <a:t> </a:t>
            </a:r>
            <a:r>
              <a:rPr lang="sk-SK" sz="2800" dirty="0" err="1" smtClean="0"/>
              <a:t>Chardonnay</a:t>
            </a:r>
            <a:r>
              <a:rPr lang="sk-SK" sz="2800" dirty="0" smtClean="0"/>
              <a:t>, </a:t>
            </a:r>
          </a:p>
          <a:p>
            <a:r>
              <a:rPr lang="sk-SK" sz="2800" dirty="0" smtClean="0"/>
              <a:t> </a:t>
            </a:r>
            <a:r>
              <a:rPr lang="sk-SK" sz="2800" dirty="0" err="1" smtClean="0"/>
              <a:t>Cabernet</a:t>
            </a:r>
            <a:r>
              <a:rPr lang="sk-SK" sz="2800" dirty="0" smtClean="0"/>
              <a:t> </a:t>
            </a:r>
            <a:r>
              <a:rPr lang="sk-SK" sz="2800" dirty="0" err="1" smtClean="0"/>
              <a:t>sauvignon</a:t>
            </a:r>
            <a:r>
              <a:rPr lang="sk-SK" sz="2800" dirty="0" smtClean="0"/>
              <a:t>, </a:t>
            </a:r>
          </a:p>
          <a:p>
            <a:r>
              <a:rPr lang="sk-SK" sz="2800" dirty="0" smtClean="0"/>
              <a:t> </a:t>
            </a:r>
            <a:r>
              <a:rPr lang="sk-SK" sz="2800" dirty="0" err="1" smtClean="0"/>
              <a:t>Alibernet</a:t>
            </a:r>
            <a:r>
              <a:rPr lang="sk-SK" sz="2800" dirty="0" smtClean="0"/>
              <a:t>,</a:t>
            </a:r>
          </a:p>
          <a:p>
            <a:r>
              <a:rPr lang="sk-SK" sz="2800" dirty="0" smtClean="0"/>
              <a:t> Rizling vlašský.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3329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Vinné a nevinné produkty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Rodinná pivnica v Trnave – Modranke je vybavená modernou technológiou spracovania a výroby vína. Vinárstvo Dušana </a:t>
            </a:r>
            <a:r>
              <a:rPr lang="sk-SK" dirty="0" err="1" smtClean="0"/>
              <a:t>Belku</a:t>
            </a:r>
            <a:r>
              <a:rPr lang="sk-SK" dirty="0" smtClean="0"/>
              <a:t> (Belkove malé vinárstvo) sa pravidelne zúčastňuje vinárskych podujatí a výstav z ktorých si každoročne odnáša mnoho ocenení.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4545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Vinné a nevinné produkty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Vína je možné zakúpiť priamo u vinára v </a:t>
            </a:r>
            <a:r>
              <a:rPr lang="sk-SK" dirty="0" err="1" smtClean="0"/>
              <a:t>Trnave-Modranke</a:t>
            </a:r>
            <a:r>
              <a:rPr lang="sk-SK" dirty="0"/>
              <a:t> </a:t>
            </a:r>
            <a:r>
              <a:rPr lang="sk-SK" dirty="0" smtClean="0"/>
              <a:t>Javorová 30. Ochutnávky a degustácie vína prebiehajú aj v kultivovanom prostredí Vinohradníckeho domu v Zelenči.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2817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Vinné a nevinné produkty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Nevínne produkty</a:t>
            </a:r>
          </a:p>
          <a:p>
            <a:pPr marL="0" indent="0">
              <a:buNone/>
            </a:pP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b="1" dirty="0" smtClean="0"/>
              <a:t>Čokolády s plnkou vína </a:t>
            </a:r>
            <a:r>
              <a:rPr lang="sk-SK" b="1" dirty="0" err="1" smtClean="0"/>
              <a:t>Chardonnay</a:t>
            </a:r>
            <a:endParaRPr lang="sk-SK" b="1" dirty="0" smtClean="0"/>
          </a:p>
          <a:p>
            <a:r>
              <a:rPr lang="sk-SK" b="1" dirty="0" smtClean="0"/>
              <a:t>Čokolády s plnkou vína </a:t>
            </a:r>
            <a:r>
              <a:rPr lang="sk-SK" b="1" dirty="0" err="1" smtClean="0"/>
              <a:t>Chardonnay</a:t>
            </a:r>
            <a:endParaRPr lang="sk-SK" b="1" dirty="0" smtClean="0"/>
          </a:p>
          <a:p>
            <a:r>
              <a:rPr lang="sk-SK" b="1" dirty="0" smtClean="0"/>
              <a:t>Zákusky s </a:t>
            </a:r>
            <a:r>
              <a:rPr lang="sk-SK" b="1" dirty="0" err="1" smtClean="0"/>
              <a:t>hoznonom</a:t>
            </a:r>
            <a:r>
              <a:rPr lang="sk-SK" b="1" dirty="0" smtClean="0"/>
              <a:t> </a:t>
            </a:r>
          </a:p>
          <a:p>
            <a:r>
              <a:rPr lang="sk-SK" b="1" dirty="0" smtClean="0"/>
              <a:t>Zákusky s vínnym želé</a:t>
            </a:r>
          </a:p>
          <a:p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348088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316</Words>
  <Application>Microsoft Office PowerPoint</Application>
  <PresentationFormat>Předvádění na obrazovce (4:3)</PresentationFormat>
  <Paragraphs>93</Paragraphs>
  <Slides>55</Slides>
  <Notes>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7" baseType="lpstr">
      <vt:lpstr>Motív Office</vt:lpstr>
      <vt:lpstr>Acrobat Document</vt:lpstr>
      <vt:lpstr>  </vt:lpstr>
      <vt:lpstr>Vinné a nevinné produkty</vt:lpstr>
      <vt:lpstr>Vinné a nevinné produkty   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 Výsadba vinohradov 2005  </vt:lpstr>
      <vt:lpstr>Vinné a nevinné produkty Výsadba vinohradov 2005  </vt:lpstr>
      <vt:lpstr>Vinné a nevinné produkty Výsadba vinohradov 2005  </vt:lpstr>
      <vt:lpstr>Vinné a nevinné produkty Výsadba vinohradov 2005 </vt:lpstr>
      <vt:lpstr>Vinné a nevinné produkty Výsadba vinohradov 2005 </vt:lpstr>
      <vt:lpstr>Vinné a nevinné produkty Naše vinohrady 2006</vt:lpstr>
      <vt:lpstr>Vinné a nevinné produkty Naše vinohrady 2006</vt:lpstr>
      <vt:lpstr>Vinné a nevinné produkty Naše vinohrady 2006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</vt:lpstr>
      <vt:lpstr>Vinné a nevinné produkty Zber ľadového vína</vt:lpstr>
      <vt:lpstr>Vinné a nevinné produkty Zber ľadového vína</vt:lpstr>
      <vt:lpstr>Vinné a nevinné produkty Zber ľadového vína</vt:lpstr>
      <vt:lpstr>Vinné a nevinné produkty Zber ľadového vína</vt:lpstr>
      <vt:lpstr>Vinné a nevinné produkty Zber ľadového vína</vt:lpstr>
      <vt:lpstr>Vinné a nevinné produkty Zber ľadového vína</vt:lpstr>
      <vt:lpstr>Vinné a nevinné produkty Zber ľadového vína</vt:lpstr>
      <vt:lpstr>Belkove malé winárstvo BMW končí svoju prezentáciu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Vinné a nevinné produkty</dc:title>
  <dc:creator>Admin</dc:creator>
  <cp:lastModifiedBy>Petr Gondáš</cp:lastModifiedBy>
  <cp:revision>28</cp:revision>
  <dcterms:created xsi:type="dcterms:W3CDTF">2013-06-25T17:17:13Z</dcterms:created>
  <dcterms:modified xsi:type="dcterms:W3CDTF">2013-11-11T14:13:16Z</dcterms:modified>
</cp:coreProperties>
</file>