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314" r:id="rId2"/>
    <p:sldId id="256" r:id="rId3"/>
    <p:sldId id="274" r:id="rId4"/>
    <p:sldId id="260" r:id="rId5"/>
    <p:sldId id="259" r:id="rId6"/>
    <p:sldId id="258" r:id="rId7"/>
    <p:sldId id="273" r:id="rId8"/>
    <p:sldId id="264" r:id="rId9"/>
    <p:sldId id="261" r:id="rId10"/>
    <p:sldId id="270" r:id="rId11"/>
    <p:sldId id="263" r:id="rId12"/>
    <p:sldId id="266" r:id="rId13"/>
    <p:sldId id="262" r:id="rId14"/>
    <p:sldId id="269" r:id="rId15"/>
    <p:sldId id="267" r:id="rId16"/>
    <p:sldId id="272" r:id="rId17"/>
    <p:sldId id="265" r:id="rId18"/>
    <p:sldId id="268" r:id="rId19"/>
    <p:sldId id="271" r:id="rId20"/>
    <p:sldId id="286" r:id="rId21"/>
    <p:sldId id="291" r:id="rId22"/>
    <p:sldId id="290" r:id="rId23"/>
    <p:sldId id="289" r:id="rId24"/>
    <p:sldId id="301" r:id="rId25"/>
    <p:sldId id="287" r:id="rId26"/>
    <p:sldId id="257" r:id="rId27"/>
    <p:sldId id="292" r:id="rId28"/>
    <p:sldId id="293" r:id="rId29"/>
    <p:sldId id="288" r:id="rId30"/>
    <p:sldId id="298" r:id="rId31"/>
    <p:sldId id="299" r:id="rId32"/>
    <p:sldId id="278" r:id="rId33"/>
    <p:sldId id="303" r:id="rId34"/>
    <p:sldId id="294" r:id="rId35"/>
    <p:sldId id="295" r:id="rId36"/>
    <p:sldId id="296" r:id="rId37"/>
    <p:sldId id="297" r:id="rId38"/>
    <p:sldId id="300" r:id="rId39"/>
    <p:sldId id="285" r:id="rId40"/>
    <p:sldId id="280" r:id="rId41"/>
    <p:sldId id="281" r:id="rId42"/>
    <p:sldId id="282" r:id="rId43"/>
    <p:sldId id="283" r:id="rId44"/>
    <p:sldId id="284" r:id="rId45"/>
    <p:sldId id="275" r:id="rId46"/>
    <p:sldId id="276" r:id="rId47"/>
    <p:sldId id="277" r:id="rId48"/>
    <p:sldId id="279" r:id="rId49"/>
    <p:sldId id="304" r:id="rId50"/>
    <p:sldId id="305" r:id="rId51"/>
    <p:sldId id="307" r:id="rId52"/>
    <p:sldId id="306" r:id="rId53"/>
    <p:sldId id="308" r:id="rId54"/>
    <p:sldId id="309" r:id="rId55"/>
    <p:sldId id="310" r:id="rId56"/>
    <p:sldId id="311" r:id="rId57"/>
    <p:sldId id="312" r:id="rId58"/>
    <p:sldId id="302" r:id="rId59"/>
    <p:sldId id="313" r:id="rId60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5C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ovná spojnica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ovná spojnica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á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sk-SK" smtClean="0"/>
              <a:t>Kliknite sem a upravte štýl predlohy podnadpisov.</a:t>
            </a:r>
            <a:endParaRPr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7" name="Zástupný symbol dátumu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AFFDD-E066-4C2D-8BCA-B70481BC8313}" type="datetimeFigureOut">
              <a:rPr lang="sk-SK"/>
              <a:pPr>
                <a:defRPr/>
              </a:pPr>
              <a:t>11. 12. 2013</a:t>
            </a:fld>
            <a:endParaRPr lang="sk-SK"/>
          </a:p>
        </p:txBody>
      </p:sp>
      <p:sp>
        <p:nvSpPr>
          <p:cNvPr id="8" name="Zástupný symbol čísla snímky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43433-621F-4C4C-B3D6-60623DB0565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10" name="Zástupný symbol päty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E961C-A4AC-4913-A12E-DBB0F376CE45}" type="datetimeFigureOut">
              <a:rPr lang="sk-SK"/>
              <a:pPr>
                <a:defRPr/>
              </a:pPr>
              <a:t>11. 12. 2013</a:t>
            </a:fld>
            <a:endParaRPr lang="sk-SK"/>
          </a:p>
        </p:txBody>
      </p:sp>
      <p:sp>
        <p:nvSpPr>
          <p:cNvPr id="5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62090-8093-45D5-BC68-718ED5DDA83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30A21-6D53-45F8-AA7B-3652E5A84D6C}" type="datetimeFigureOut">
              <a:rPr lang="sk-SK"/>
              <a:pPr>
                <a:defRPr/>
              </a:pPr>
              <a:t>11. 12. 2013</a:t>
            </a:fld>
            <a:endParaRPr lang="sk-SK"/>
          </a:p>
        </p:txBody>
      </p:sp>
      <p:sp>
        <p:nvSpPr>
          <p:cNvPr id="5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CD4DF-BD56-444F-A117-7A4AFD717FD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4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A6AA8-9440-4683-B795-1332512B9C9F}" type="datetimeFigureOut">
              <a:rPr lang="sk-SK"/>
              <a:pPr>
                <a:defRPr/>
              </a:pPr>
              <a:t>11. 12. 2013</a:t>
            </a:fld>
            <a:endParaRPr lang="sk-SK"/>
          </a:p>
        </p:txBody>
      </p:sp>
      <p:sp>
        <p:nvSpPr>
          <p:cNvPr id="5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8B14E-CC4A-4553-AA12-5406D8F1997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ovná spojnica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AA3D3-EBBD-451C-9A2C-40C0CD243F00}" type="datetimeFigureOut">
              <a:rPr lang="sk-SK"/>
              <a:pPr>
                <a:defRPr/>
              </a:pPr>
              <a:t>11. 12. 2013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FF3C8-B86D-4644-A032-6A6ADC988DB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10692-359A-46ED-B8D6-02597997BF3A}" type="datetimeFigureOut">
              <a:rPr lang="sk-SK"/>
              <a:pPr>
                <a:defRPr/>
              </a:pPr>
              <a:t>11. 12. 2013</a:t>
            </a:fld>
            <a:endParaRPr lang="sk-SK"/>
          </a:p>
        </p:txBody>
      </p:sp>
      <p:sp>
        <p:nvSpPr>
          <p:cNvPr id="6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A844D-6CA3-4CB7-B91A-1350364ED7E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ovná spojnica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nica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32" name="Zástupný symbol obsahu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34" name="Zástupný symbol obsahu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12" name="Zástupný symbol tex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E2B8-B4FF-4422-B771-FCCEC5D28A0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10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1" name="Zástupný symbol dátumu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59ED0-C5F7-4D46-A330-D7563E358E84}" type="datetimeFigureOut">
              <a:rPr lang="sk-SK"/>
              <a:pPr>
                <a:defRPr/>
              </a:pPr>
              <a:t>11. 12. 2013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762F3-F92B-4A32-BCA4-629600007B29}" type="datetimeFigureOut">
              <a:rPr lang="sk-SK"/>
              <a:pPr>
                <a:defRPr/>
              </a:pPr>
              <a:t>11. 12. 2013</a:t>
            </a:fld>
            <a:endParaRPr lang="sk-SK"/>
          </a:p>
        </p:txBody>
      </p:sp>
      <p:sp>
        <p:nvSpPr>
          <p:cNvPr id="4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53544-919A-45EA-9101-84882B2577F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7941-5E26-41AF-904D-5B395B439CC5}" type="datetimeFigureOut">
              <a:rPr lang="sk-SK"/>
              <a:pPr>
                <a:defRPr/>
              </a:pPr>
              <a:t>11. 12. 2013</a:t>
            </a:fld>
            <a:endParaRPr lang="sk-SK"/>
          </a:p>
        </p:txBody>
      </p:sp>
      <p:sp>
        <p:nvSpPr>
          <p:cNvPr id="3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0EA01-F13C-4825-8BB3-CDDD8B2110E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obsahu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5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36D0F-4C1C-4B28-8307-6E2B62EEF5AE}" type="datetimeFigureOut">
              <a:rPr lang="sk-SK"/>
              <a:pPr>
                <a:defRPr/>
              </a:pPr>
              <a:t>11. 12. 2013</a:t>
            </a:fld>
            <a:endParaRPr lang="sk-SK"/>
          </a:p>
        </p:txBody>
      </p:sp>
      <p:sp>
        <p:nvSpPr>
          <p:cNvPr id="6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E00A5-5858-4623-8915-0EA2DC8C6D2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sk-SK" noProof="0" smtClean="0"/>
              <a:t>Ak chcete pridať obrázok, kliknite na ikonu</a:t>
            </a:r>
            <a:endParaRPr lang="en-US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427E7-79C1-424A-913C-48A7938D7856}" type="datetimeFigureOut">
              <a:rPr lang="sk-SK"/>
              <a:pPr>
                <a:defRPr/>
              </a:pPr>
              <a:t>11. 12. 2013</a:t>
            </a:fld>
            <a:endParaRPr lang="sk-SK"/>
          </a:p>
        </p:txBody>
      </p:sp>
      <p:sp>
        <p:nvSpPr>
          <p:cNvPr id="6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12AB-1C5F-443B-8F7B-956E86F8C37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textu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smtClean="0"/>
          </a:p>
        </p:txBody>
      </p:sp>
      <p:sp>
        <p:nvSpPr>
          <p:cNvPr id="24" name="Zástupný symbol dátumu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1E7CE0-93E9-4077-9D33-F31F01D68671}" type="datetimeFigureOut">
              <a:rPr lang="sk-SK"/>
              <a:pPr>
                <a:defRPr/>
              </a:pPr>
              <a:t>11. 12. 2013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22" name="Zástupný symbol čísla snímky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766B30-8262-4B35-A145-3D448F25B46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5" name="Zástupný symbol nadpis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17" r:id="rId2"/>
    <p:sldLayoutId id="2147483826" r:id="rId3"/>
    <p:sldLayoutId id="2147483818" r:id="rId4"/>
    <p:sldLayoutId id="2147483827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mtClean="0"/>
              <a:t> </a:t>
            </a:r>
            <a:br>
              <a:rPr lang="cs-CZ" altLang="cs-CZ" smtClean="0"/>
            </a:br>
            <a:endParaRPr lang="cs-CZ" altLang="cs-CZ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cs-CZ" altLang="cs-CZ" b="1" smtClean="0"/>
          </a:p>
          <a:p>
            <a:pPr algn="ctr" eaLnBrk="1" hangingPunct="1">
              <a:buFontTx/>
              <a:buNone/>
            </a:pPr>
            <a:r>
              <a:rPr lang="cs-CZ" altLang="cs-CZ" b="1" smtClean="0"/>
              <a:t>Vinné i (ne)vinné produkty - nové turistické lákadlo vinařských regionů</a:t>
            </a:r>
            <a:endParaRPr lang="cs-CZ" altLang="cs-CZ" sz="2200" smtClean="0"/>
          </a:p>
          <a:p>
            <a:pPr algn="ctr" eaLnBrk="1" hangingPunct="1">
              <a:buFontTx/>
              <a:buNone/>
            </a:pPr>
            <a:endParaRPr lang="cs-CZ" altLang="cs-CZ" sz="2200" smtClean="0"/>
          </a:p>
          <a:p>
            <a:pPr algn="ctr" eaLnBrk="1" hangingPunct="1">
              <a:buFontTx/>
              <a:buNone/>
            </a:pPr>
            <a:r>
              <a:rPr lang="cs-CZ" altLang="cs-CZ" sz="2800" smtClean="0"/>
              <a:t>Operační program přeshraniční spolupráce Slovenská republika Česká republika </a:t>
            </a:r>
          </a:p>
          <a:p>
            <a:pPr algn="ctr" eaLnBrk="1" hangingPunct="1">
              <a:buFontTx/>
              <a:buNone/>
            </a:pPr>
            <a:endParaRPr lang="cs-CZ" altLang="cs-CZ" sz="1600" smtClean="0"/>
          </a:p>
          <a:p>
            <a:pPr algn="ctr" eaLnBrk="1" hangingPunct="1">
              <a:buFontTx/>
              <a:buNone/>
            </a:pPr>
            <a:endParaRPr lang="cs-CZ" altLang="cs-CZ" sz="1600" smtClean="0"/>
          </a:p>
        </p:txBody>
      </p:sp>
      <p:pic>
        <p:nvPicPr>
          <p:cNvPr id="205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50"/>
            <a:ext cx="8964613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54532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557338"/>
            <a:ext cx="6950075" cy="4824412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5" name="BlokTextu 2"/>
          <p:cNvSpPr txBox="1">
            <a:spLocks noChangeArrowheads="1"/>
          </p:cNvSpPr>
          <p:nvPr/>
        </p:nvSpPr>
        <p:spPr bwMode="auto">
          <a:xfrm>
            <a:off x="2195513" y="981075"/>
            <a:ext cx="61928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Vinohrady vinárstva Čapičík, Vinohradnícky hon pri Kríži, obec Zeleneč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628775"/>
            <a:ext cx="6480175" cy="4256088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39" name="BlokTextu 2"/>
          <p:cNvSpPr txBox="1">
            <a:spLocks noChangeArrowheads="1"/>
          </p:cNvSpPr>
          <p:nvPr/>
        </p:nvSpPr>
        <p:spPr bwMode="auto">
          <a:xfrm>
            <a:off x="2411413" y="981075"/>
            <a:ext cx="2016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>
                <a:latin typeface="Times New Roman" pitchFamily="18" charset="0"/>
                <a:cs typeface="Times New Roman" pitchFamily="18" charset="0"/>
              </a:rPr>
              <a:t>Sauvignon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08491">
            <a:off x="1106488" y="1803400"/>
            <a:ext cx="3519487" cy="4538663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3" name="Obrázok 4" descr="DSC_004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0399">
            <a:off x="4792663" y="1895475"/>
            <a:ext cx="3382962" cy="405447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4" name="BlokTextu 3"/>
          <p:cNvSpPr txBox="1">
            <a:spLocks noChangeArrowheads="1"/>
          </p:cNvSpPr>
          <p:nvPr/>
        </p:nvSpPr>
        <p:spPr bwMode="auto">
          <a:xfrm>
            <a:off x="2411413" y="981075"/>
            <a:ext cx="2232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>
                <a:latin typeface="Times New Roman" pitchFamily="18" charset="0"/>
                <a:cs typeface="Times New Roman" pitchFamily="18" charset="0"/>
              </a:rPr>
              <a:t>Alibernet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773238"/>
            <a:ext cx="6740525" cy="449262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7" name="BlokTextu 2"/>
          <p:cNvSpPr txBox="1">
            <a:spLocks noChangeArrowheads="1"/>
          </p:cNvSpPr>
          <p:nvPr/>
        </p:nvSpPr>
        <p:spPr bwMode="auto">
          <a:xfrm>
            <a:off x="2411413" y="981075"/>
            <a:ext cx="5616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>
                <a:latin typeface="Times New Roman" pitchFamily="18" charset="0"/>
                <a:cs typeface="Times New Roman" pitchFamily="18" charset="0"/>
              </a:rPr>
              <a:t>Vinohrad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484313"/>
            <a:ext cx="6743700" cy="495617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1" name="BlokTextu 2"/>
          <p:cNvSpPr txBox="1">
            <a:spLocks noChangeArrowheads="1"/>
          </p:cNvSpPr>
          <p:nvPr/>
        </p:nvSpPr>
        <p:spPr bwMode="auto">
          <a:xfrm>
            <a:off x="2411413" y="981075"/>
            <a:ext cx="5616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>
                <a:latin typeface="Times New Roman" pitchFamily="18" charset="0"/>
                <a:cs typeface="Times New Roman" pitchFamily="18" charset="0"/>
              </a:rPr>
              <a:t>Alibernet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82996">
            <a:off x="1162050" y="1711325"/>
            <a:ext cx="3198813" cy="452437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5" name="Obrázok 2" descr="DSC_004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3402">
            <a:off x="4808538" y="1747838"/>
            <a:ext cx="3270250" cy="4408487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6" name="BlokTextu 3"/>
          <p:cNvSpPr txBox="1">
            <a:spLocks noChangeArrowheads="1"/>
          </p:cNvSpPr>
          <p:nvPr/>
        </p:nvSpPr>
        <p:spPr bwMode="auto">
          <a:xfrm>
            <a:off x="2411413" y="1001713"/>
            <a:ext cx="56165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Kontrola zdravotného stavu hrozna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557338"/>
            <a:ext cx="7016750" cy="4614862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59" name="BlokTextu 2"/>
          <p:cNvSpPr txBox="1">
            <a:spLocks noChangeArrowheads="1"/>
          </p:cNvSpPr>
          <p:nvPr/>
        </p:nvSpPr>
        <p:spPr bwMode="auto">
          <a:xfrm>
            <a:off x="2411413" y="981075"/>
            <a:ext cx="5616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Dozrievajúce strapce hrozna, Zweigeltrebe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557338"/>
            <a:ext cx="7142162" cy="483870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3" name="BlokTextu 2"/>
          <p:cNvSpPr txBox="1">
            <a:spLocks noChangeArrowheads="1"/>
          </p:cNvSpPr>
          <p:nvPr/>
        </p:nvSpPr>
        <p:spPr bwMode="auto">
          <a:xfrm>
            <a:off x="2411413" y="981075"/>
            <a:ext cx="5616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>
                <a:latin typeface="Times New Roman" pitchFamily="18" charset="0"/>
                <a:cs typeface="Times New Roman" pitchFamily="18" charset="0"/>
              </a:rPr>
              <a:t>Dozrievajúce strapce hrozna, Zweigeltrebe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557338"/>
            <a:ext cx="6692900" cy="471170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7" name="BlokTextu 2"/>
          <p:cNvSpPr txBox="1">
            <a:spLocks noChangeArrowheads="1"/>
          </p:cNvSpPr>
          <p:nvPr/>
        </p:nvSpPr>
        <p:spPr bwMode="auto">
          <a:xfrm>
            <a:off x="2411413" y="981075"/>
            <a:ext cx="5616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>
                <a:latin typeface="Times New Roman" pitchFamily="18" charset="0"/>
                <a:cs typeface="Times New Roman" pitchFamily="18" charset="0"/>
              </a:rPr>
              <a:t>Cabernet Sauvignon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628775"/>
            <a:ext cx="7129462" cy="454025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1" name="BlokTextu 2"/>
          <p:cNvSpPr txBox="1">
            <a:spLocks noChangeArrowheads="1"/>
          </p:cNvSpPr>
          <p:nvPr/>
        </p:nvSpPr>
        <p:spPr bwMode="auto">
          <a:xfrm>
            <a:off x="2411413" y="765175"/>
            <a:ext cx="56165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400">
                <a:latin typeface="Times New Roman" pitchFamily="18" charset="0"/>
                <a:cs typeface="Times New Roman" pitchFamily="18" charset="0"/>
              </a:rPr>
              <a:t>Vinohrad vinárstva Čapičík je vysadený červenými odrodami Zweigeltrebe, Cabernet Sauvignon, Alibernet a bielou odrodou Sauvignon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ok 5" descr="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50"/>
            <a:ext cx="91440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549275"/>
            <a:ext cx="4954587" cy="5688013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5" name="BlokTextu 2"/>
          <p:cNvSpPr txBox="1">
            <a:spLocks noChangeArrowheads="1"/>
          </p:cNvSpPr>
          <p:nvPr/>
        </p:nvSpPr>
        <p:spPr bwMode="auto">
          <a:xfrm>
            <a:off x="468313" y="1844675"/>
            <a:ext cx="18716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Pohľad do pivníc vinárstva Čapičík </a:t>
            </a:r>
          </a:p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z roku pána 1989</a:t>
            </a:r>
          </a:p>
          <a:p>
            <a:endParaRPr lang="sk-SK" sz="1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484313"/>
            <a:ext cx="7051675" cy="490220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79" name="BlokTextu 2"/>
          <p:cNvSpPr txBox="1">
            <a:spLocks noChangeArrowheads="1"/>
          </p:cNvSpPr>
          <p:nvPr/>
        </p:nvSpPr>
        <p:spPr bwMode="auto">
          <a:xfrm>
            <a:off x="2411413" y="981075"/>
            <a:ext cx="5616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Barikové sudy s dozrievajúcim červeným vínom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557338"/>
            <a:ext cx="6754812" cy="488950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3" name="BlokTextu 2"/>
          <p:cNvSpPr txBox="1">
            <a:spLocks noChangeArrowheads="1"/>
          </p:cNvSpPr>
          <p:nvPr/>
        </p:nvSpPr>
        <p:spPr bwMode="auto">
          <a:xfrm>
            <a:off x="2411413" y="1001713"/>
            <a:ext cx="56165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Kontrola kvality červených vín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628775"/>
            <a:ext cx="6591300" cy="467360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052513"/>
            <a:ext cx="3887788" cy="4970462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1" name="BlokTextu 3"/>
          <p:cNvSpPr txBox="1">
            <a:spLocks noChangeArrowheads="1"/>
          </p:cNvSpPr>
          <p:nvPr/>
        </p:nvSpPr>
        <p:spPr bwMode="auto">
          <a:xfrm>
            <a:off x="468313" y="1844675"/>
            <a:ext cx="18716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Spokojnosť majiteľa vinárstva nad vydareným vínom</a:t>
            </a:r>
          </a:p>
          <a:p>
            <a:endParaRPr lang="sk-SK" sz="1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476250"/>
            <a:ext cx="4533900" cy="5688013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5" name="BlokTextu 2"/>
          <p:cNvSpPr txBox="1">
            <a:spLocks noChangeArrowheads="1"/>
          </p:cNvSpPr>
          <p:nvPr/>
        </p:nvSpPr>
        <p:spPr bwMode="auto">
          <a:xfrm>
            <a:off x="468313" y="1844675"/>
            <a:ext cx="18716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Pohľad do pivníc vinárstva Čapičík </a:t>
            </a:r>
          </a:p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z roku pána 1989</a:t>
            </a:r>
          </a:p>
          <a:p>
            <a:endParaRPr lang="sk-SK" sz="1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628775"/>
            <a:ext cx="6491288" cy="4176713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9331">
            <a:off x="3262313" y="476250"/>
            <a:ext cx="4235450" cy="5808663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23" name="BlokTextu 2"/>
          <p:cNvSpPr txBox="1">
            <a:spLocks noChangeArrowheads="1"/>
          </p:cNvSpPr>
          <p:nvPr/>
        </p:nvSpPr>
        <p:spPr bwMode="auto">
          <a:xfrm>
            <a:off x="468313" y="1844675"/>
            <a:ext cx="1871662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Uloženie barikových sudov na nerezových stojanoch</a:t>
            </a:r>
          </a:p>
          <a:p>
            <a:endParaRPr lang="sk-SK" sz="1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15302">
            <a:off x="700088" y="1692275"/>
            <a:ext cx="4443412" cy="2960688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7" name="Obrázok 2" descr="DSC_004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3245">
            <a:off x="3960813" y="3122613"/>
            <a:ext cx="4618037" cy="307975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48" name="BlokTextu 3"/>
          <p:cNvSpPr txBox="1">
            <a:spLocks noChangeArrowheads="1"/>
          </p:cNvSpPr>
          <p:nvPr/>
        </p:nvSpPr>
        <p:spPr bwMode="auto">
          <a:xfrm>
            <a:off x="2411413" y="1001713"/>
            <a:ext cx="56165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Ochutnávka kvality vín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549275"/>
            <a:ext cx="4124325" cy="5688013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771" name="BlokTextu 2"/>
          <p:cNvSpPr txBox="1">
            <a:spLocks noChangeArrowheads="1"/>
          </p:cNvSpPr>
          <p:nvPr/>
        </p:nvSpPr>
        <p:spPr bwMode="auto">
          <a:xfrm>
            <a:off x="468313" y="1844675"/>
            <a:ext cx="1871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Pohľad do ručne vykopaných pivníc Vinárstva Čapičík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557338"/>
            <a:ext cx="6983412" cy="471805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7" name="BlokTextu 2"/>
          <p:cNvSpPr txBox="1">
            <a:spLocks noChangeArrowheads="1"/>
          </p:cNvSpPr>
          <p:nvPr/>
        </p:nvSpPr>
        <p:spPr bwMode="auto">
          <a:xfrm>
            <a:off x="2411413" y="981075"/>
            <a:ext cx="5616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Rodinné sídlo firmy, Víno Čapičík, Zeleneč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628775"/>
            <a:ext cx="6940550" cy="4627563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795" name="BlokTextu 2"/>
          <p:cNvSpPr txBox="1">
            <a:spLocks noChangeArrowheads="1"/>
          </p:cNvSpPr>
          <p:nvPr/>
        </p:nvSpPr>
        <p:spPr bwMode="auto">
          <a:xfrm>
            <a:off x="2411413" y="981075"/>
            <a:ext cx="5616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Archívne fľaše vín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476250"/>
            <a:ext cx="3740150" cy="5795963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19" name="BlokTextu 2"/>
          <p:cNvSpPr txBox="1">
            <a:spLocks noChangeArrowheads="1"/>
          </p:cNvSpPr>
          <p:nvPr/>
        </p:nvSpPr>
        <p:spPr bwMode="auto">
          <a:xfrm>
            <a:off x="468313" y="1844675"/>
            <a:ext cx="1871662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sv. Urban</a:t>
            </a:r>
          </a:p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patrón vinohradníkov </a:t>
            </a:r>
          </a:p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a vinárov</a:t>
            </a:r>
          </a:p>
          <a:p>
            <a:endParaRPr lang="sk-SK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620713"/>
            <a:ext cx="3992562" cy="556895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3" name="BlokTextu 2"/>
          <p:cNvSpPr txBox="1">
            <a:spLocks noChangeArrowheads="1"/>
          </p:cNvSpPr>
          <p:nvPr/>
        </p:nvSpPr>
        <p:spPr bwMode="auto">
          <a:xfrm>
            <a:off x="468313" y="1844675"/>
            <a:ext cx="1871662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sv. Urban</a:t>
            </a:r>
          </a:p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patrón vinohradníkov </a:t>
            </a:r>
          </a:p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a vinárov ako reliéf v degustačnej miestnosti</a:t>
            </a:r>
          </a:p>
          <a:p>
            <a:endParaRPr lang="sk-SK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1268413"/>
            <a:ext cx="5387975" cy="467042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67" name="BlokTextu 2"/>
          <p:cNvSpPr txBox="1">
            <a:spLocks noChangeArrowheads="1"/>
          </p:cNvSpPr>
          <p:nvPr/>
        </p:nvSpPr>
        <p:spPr bwMode="auto">
          <a:xfrm>
            <a:off x="468313" y="1844675"/>
            <a:ext cx="187166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Privítanie hostí na degustácii vín</a:t>
            </a:r>
          </a:p>
          <a:p>
            <a:endParaRPr lang="sk-SK" sz="1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628775"/>
            <a:ext cx="6396038" cy="426402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1" name="BlokTextu 2"/>
          <p:cNvSpPr txBox="1">
            <a:spLocks noChangeArrowheads="1"/>
          </p:cNvSpPr>
          <p:nvPr/>
        </p:nvSpPr>
        <p:spPr bwMode="auto">
          <a:xfrm>
            <a:off x="2411413" y="1001713"/>
            <a:ext cx="56165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Ochutnávka vín v pivnici Vinárstva Čapičík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484313"/>
            <a:ext cx="7026275" cy="4824412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5" name="BlokTextu 2"/>
          <p:cNvSpPr txBox="1">
            <a:spLocks noChangeArrowheads="1"/>
          </p:cNvSpPr>
          <p:nvPr/>
        </p:nvSpPr>
        <p:spPr bwMode="auto">
          <a:xfrm>
            <a:off x="2411413" y="1001713"/>
            <a:ext cx="56165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Ochutnávka vín v pivnici Vinárstva Čapičík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557338"/>
            <a:ext cx="7026275" cy="4754562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939" name="BlokTextu 2"/>
          <p:cNvSpPr txBox="1">
            <a:spLocks noChangeArrowheads="1"/>
          </p:cNvSpPr>
          <p:nvPr/>
        </p:nvSpPr>
        <p:spPr bwMode="auto">
          <a:xfrm>
            <a:off x="2411413" y="1001713"/>
            <a:ext cx="56165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Ochutnávka vín v pivnici Vinárstva Čapičík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484313"/>
            <a:ext cx="6940550" cy="4754562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63" name="BlokTextu 2"/>
          <p:cNvSpPr txBox="1">
            <a:spLocks noChangeArrowheads="1"/>
          </p:cNvSpPr>
          <p:nvPr/>
        </p:nvSpPr>
        <p:spPr bwMode="auto">
          <a:xfrm>
            <a:off x="2411413" y="1001713"/>
            <a:ext cx="56165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Ochutnávka vín v pivnici Vinárstva Čapičík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484313"/>
            <a:ext cx="6913562" cy="506412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87" name="BlokTextu 2"/>
          <p:cNvSpPr txBox="1">
            <a:spLocks noChangeArrowheads="1"/>
          </p:cNvSpPr>
          <p:nvPr/>
        </p:nvSpPr>
        <p:spPr bwMode="auto">
          <a:xfrm>
            <a:off x="2411413" y="981075"/>
            <a:ext cx="5616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Majiteľ Vinárstva so svojou kompletnou kolekciou vín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557338"/>
            <a:ext cx="6842125" cy="500380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11" name="BlokTextu 2"/>
          <p:cNvSpPr txBox="1">
            <a:spLocks noChangeArrowheads="1"/>
          </p:cNvSpPr>
          <p:nvPr/>
        </p:nvSpPr>
        <p:spPr bwMode="auto">
          <a:xfrm>
            <a:off x="2411413" y="981075"/>
            <a:ext cx="5616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>
                <a:latin typeface="Times New Roman" pitchFamily="18" charset="0"/>
                <a:cs typeface="Times New Roman" pitchFamily="18" charset="0"/>
              </a:rPr>
              <a:t>Vína z vlastných vinohradov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3485">
            <a:off x="3521075" y="573088"/>
            <a:ext cx="4051300" cy="5703887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71" name="BlokTextu 2"/>
          <p:cNvSpPr txBox="1">
            <a:spLocks noChangeArrowheads="1"/>
          </p:cNvSpPr>
          <p:nvPr/>
        </p:nvSpPr>
        <p:spPr bwMode="auto">
          <a:xfrm>
            <a:off x="539750" y="1773238"/>
            <a:ext cx="18716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400">
                <a:latin typeface="Times New Roman" pitchFamily="18" charset="0"/>
                <a:cs typeface="Times New Roman" pitchFamily="18" charset="0"/>
              </a:rPr>
              <a:t>Rodina Čapičíkových:</a:t>
            </a:r>
          </a:p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Ivan s manželkou Adrianou, synovia Lukáš a Matúš</a:t>
            </a:r>
          </a:p>
          <a:p>
            <a:endParaRPr lang="sk-SK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765175"/>
            <a:ext cx="6492875" cy="551497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35" name="BlokTextu 2"/>
          <p:cNvSpPr txBox="1">
            <a:spLocks noChangeArrowheads="1"/>
          </p:cNvSpPr>
          <p:nvPr/>
        </p:nvSpPr>
        <p:spPr bwMode="auto">
          <a:xfrm>
            <a:off x="468313" y="1844675"/>
            <a:ext cx="1727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Ocenenie </a:t>
            </a:r>
          </a:p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z Čajkova z roku 2010, Šampión červených vín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692150"/>
            <a:ext cx="5740400" cy="551497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059" name="BlokTextu 2"/>
          <p:cNvSpPr txBox="1">
            <a:spLocks noChangeArrowheads="1"/>
          </p:cNvSpPr>
          <p:nvPr/>
        </p:nvSpPr>
        <p:spPr bwMode="auto">
          <a:xfrm>
            <a:off x="468313" y="1844675"/>
            <a:ext cx="1727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Ocenenie </a:t>
            </a:r>
          </a:p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z Vlčkoviec, </a:t>
            </a:r>
          </a:p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rok 2009</a:t>
            </a:r>
          </a:p>
          <a:p>
            <a:endParaRPr lang="sk-SK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836613"/>
            <a:ext cx="5740400" cy="533400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6083" name="BlokTextu 2"/>
          <p:cNvSpPr txBox="1">
            <a:spLocks noChangeArrowheads="1"/>
          </p:cNvSpPr>
          <p:nvPr/>
        </p:nvSpPr>
        <p:spPr bwMode="auto">
          <a:xfrm>
            <a:off x="468313" y="1844675"/>
            <a:ext cx="2016125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Nominačná výstava Nemčiňany, rok 2013, Šampión červených vín - Dunaj</a:t>
            </a:r>
          </a:p>
          <a:p>
            <a:endParaRPr lang="sk-SK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836613"/>
            <a:ext cx="5368925" cy="533400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07" name="BlokTextu 2"/>
          <p:cNvSpPr txBox="1">
            <a:spLocks noChangeArrowheads="1"/>
          </p:cNvSpPr>
          <p:nvPr/>
        </p:nvSpPr>
        <p:spPr bwMode="auto">
          <a:xfrm>
            <a:off x="468313" y="1844675"/>
            <a:ext cx="20161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Horné Orešany 2013, Zlatá medaila - Zweigeltrebe</a:t>
            </a:r>
          </a:p>
          <a:p>
            <a:endParaRPr lang="sk-SK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125538"/>
            <a:ext cx="6305550" cy="516572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31" name="BlokTextu 2"/>
          <p:cNvSpPr txBox="1">
            <a:spLocks noChangeArrowheads="1"/>
          </p:cNvSpPr>
          <p:nvPr/>
        </p:nvSpPr>
        <p:spPr bwMode="auto">
          <a:xfrm>
            <a:off x="468313" y="1844675"/>
            <a:ext cx="172720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Nominačná výstava Nemčiňany, 2012, Šampión bielych vín – Rulandské šedé</a:t>
            </a:r>
          </a:p>
          <a:p>
            <a:endParaRPr lang="sk-SK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692150"/>
            <a:ext cx="5575300" cy="5332413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9155" name="BlokTextu 2"/>
          <p:cNvSpPr txBox="1">
            <a:spLocks noChangeArrowheads="1"/>
          </p:cNvSpPr>
          <p:nvPr/>
        </p:nvSpPr>
        <p:spPr bwMode="auto">
          <a:xfrm>
            <a:off x="468313" y="1844675"/>
            <a:ext cx="17272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Hlohovec 2009, víťaz červených vín – Cabernet Sauvignon</a:t>
            </a:r>
          </a:p>
          <a:p>
            <a:endParaRPr lang="sk-SK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765175"/>
            <a:ext cx="5387975" cy="5332413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179" name="BlokTextu 2"/>
          <p:cNvSpPr txBox="1">
            <a:spLocks noChangeArrowheads="1"/>
          </p:cNvSpPr>
          <p:nvPr/>
        </p:nvSpPr>
        <p:spPr bwMode="auto">
          <a:xfrm>
            <a:off x="468313" y="1844675"/>
            <a:ext cx="17272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Hlohovec 2010, Šampión červených vín - Alibernet </a:t>
            </a:r>
          </a:p>
          <a:p>
            <a:endParaRPr lang="sk-SK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836613"/>
            <a:ext cx="5387975" cy="5068887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3" name="BlokTextu 2"/>
          <p:cNvSpPr txBox="1">
            <a:spLocks noChangeArrowheads="1"/>
          </p:cNvSpPr>
          <p:nvPr/>
        </p:nvSpPr>
        <p:spPr bwMode="auto">
          <a:xfrm>
            <a:off x="468313" y="1844675"/>
            <a:ext cx="1727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Nominačná výstava Nemčiňany, 2007, Víťazná kolekcia vín</a:t>
            </a:r>
          </a:p>
          <a:p>
            <a:endParaRPr lang="sk-SK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620713"/>
            <a:ext cx="3724275" cy="556895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27" name="BlokTextu 2"/>
          <p:cNvSpPr txBox="1">
            <a:spLocks noChangeArrowheads="1"/>
          </p:cNvSpPr>
          <p:nvPr/>
        </p:nvSpPr>
        <p:spPr bwMode="auto">
          <a:xfrm>
            <a:off x="468313" y="2060575"/>
            <a:ext cx="1727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Okrasný reliéf </a:t>
            </a:r>
          </a:p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v degustačnej miestnosti</a:t>
            </a:r>
          </a:p>
          <a:p>
            <a:endParaRPr lang="sk-SK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557338"/>
            <a:ext cx="6496050" cy="4618037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251" name="BlokTextu 3"/>
          <p:cNvSpPr txBox="1">
            <a:spLocks noChangeArrowheads="1"/>
          </p:cNvSpPr>
          <p:nvPr/>
        </p:nvSpPr>
        <p:spPr bwMode="auto">
          <a:xfrm>
            <a:off x="2411413" y="1001713"/>
            <a:ext cx="56165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K ochutnávke dobrého vína patria domáce špeciality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549275"/>
            <a:ext cx="4051300" cy="5719763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5" name="BlokTextu 2"/>
          <p:cNvSpPr txBox="1">
            <a:spLocks noChangeArrowheads="1"/>
          </p:cNvSpPr>
          <p:nvPr/>
        </p:nvSpPr>
        <p:spPr bwMode="auto">
          <a:xfrm>
            <a:off x="539750" y="1773238"/>
            <a:ext cx="15113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synovia </a:t>
            </a:r>
          </a:p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Lukáš a Matúš</a:t>
            </a:r>
          </a:p>
          <a:p>
            <a:endParaRPr lang="sk-SK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73448">
            <a:off x="715963" y="1644650"/>
            <a:ext cx="3614737" cy="425767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5" name="Obrázok 3" descr="DSC_004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5465">
            <a:off x="3822700" y="2816225"/>
            <a:ext cx="4762500" cy="316230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4276" name="BlokTextu 3"/>
          <p:cNvSpPr txBox="1">
            <a:spLocks noChangeArrowheads="1"/>
          </p:cNvSpPr>
          <p:nvPr/>
        </p:nvSpPr>
        <p:spPr bwMode="auto">
          <a:xfrm>
            <a:off x="2411413" y="765175"/>
            <a:ext cx="5616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To najlepšie z domácich špecialít – klobásky z diviny, domáce šunky a slaninky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0275" y="1666875"/>
            <a:ext cx="7316788" cy="4249738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5299" name="BlokTextu 3"/>
          <p:cNvSpPr txBox="1">
            <a:spLocks noChangeArrowheads="1"/>
          </p:cNvSpPr>
          <p:nvPr/>
        </p:nvSpPr>
        <p:spPr bwMode="auto">
          <a:xfrm>
            <a:off x="2411413" y="981075"/>
            <a:ext cx="5616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Stejky z teľacieho mäsa sa najlepšie hodia k Alibernetu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65465">
            <a:off x="4240213" y="3235325"/>
            <a:ext cx="4408487" cy="276860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3" name="Obrázok 3" descr="DSC_004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73448">
            <a:off x="560388" y="1947863"/>
            <a:ext cx="4176712" cy="3773487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73448">
            <a:off x="461963" y="1819275"/>
            <a:ext cx="4772025" cy="2763838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47" name="Obrázok 3" descr="DSC_004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5465">
            <a:off x="4384675" y="3441700"/>
            <a:ext cx="4152900" cy="276860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7348" name="BlokTextu 3"/>
          <p:cNvSpPr txBox="1">
            <a:spLocks noChangeArrowheads="1"/>
          </p:cNvSpPr>
          <p:nvPr/>
        </p:nvSpPr>
        <p:spPr bwMode="auto">
          <a:xfrm>
            <a:off x="2411413" y="1001713"/>
            <a:ext cx="56165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Domáca slanina , pečeňová paštéta a bravčové mäso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73448">
            <a:off x="463550" y="1620838"/>
            <a:ext cx="5475288" cy="2814637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1" name="Obrázok 3" descr="DSC_004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3500438"/>
            <a:ext cx="4260850" cy="2944812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8372" name="BlokTextu 4"/>
          <p:cNvSpPr txBox="1">
            <a:spLocks noChangeArrowheads="1"/>
          </p:cNvSpPr>
          <p:nvPr/>
        </p:nvSpPr>
        <p:spPr bwMode="auto">
          <a:xfrm>
            <a:off x="2411413" y="1001713"/>
            <a:ext cx="56165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Klobáska z diviny a domáca suchá saláma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981075"/>
            <a:ext cx="4754563" cy="512445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1557338"/>
            <a:ext cx="5114925" cy="418782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0419" name="BlokTextu 2"/>
          <p:cNvSpPr txBox="1">
            <a:spLocks noChangeArrowheads="1"/>
          </p:cNvSpPr>
          <p:nvPr/>
        </p:nvSpPr>
        <p:spPr bwMode="auto">
          <a:xfrm>
            <a:off x="468313" y="1844675"/>
            <a:ext cx="1727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Zdekantované archívne víno </a:t>
            </a:r>
          </a:p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v karafe </a:t>
            </a:r>
          </a:p>
          <a:p>
            <a:endParaRPr lang="sk-SK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Obrázok 2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1190">
            <a:off x="3251200" y="985838"/>
            <a:ext cx="4079875" cy="517207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43" name="BlokTextu 3"/>
          <p:cNvSpPr txBox="1">
            <a:spLocks noChangeArrowheads="1"/>
          </p:cNvSpPr>
          <p:nvPr/>
        </p:nvSpPr>
        <p:spPr bwMode="auto">
          <a:xfrm>
            <a:off x="468313" y="1844675"/>
            <a:ext cx="21590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Vo Vinárstve Čapičík si môžete vybrať z viac ako 15 druhov vín najvyššej kvality, ktoré Vám prispejú k dobrej nálade a pohode pri všetkých príležitostiach, ktoré nám prináša život... </a:t>
            </a:r>
          </a:p>
          <a:p>
            <a:endParaRPr lang="sk-SK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Obrázok 5" descr="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50"/>
            <a:ext cx="91440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BlokTextu 3"/>
          <p:cNvSpPr txBox="1">
            <a:spLocks noChangeArrowheads="1"/>
          </p:cNvSpPr>
          <p:nvPr/>
        </p:nvSpPr>
        <p:spPr bwMode="auto">
          <a:xfrm>
            <a:off x="2484438" y="6092825"/>
            <a:ext cx="46069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Hlavná 94/92, Zeleneč 919 21, tel. č.: + 421 905 807 117</a:t>
            </a:r>
          </a:p>
          <a:p>
            <a:endParaRPr lang="sk-SK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Obrázok 5" descr="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50"/>
            <a:ext cx="91440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BlokTextu 3"/>
          <p:cNvSpPr txBox="1">
            <a:spLocks noChangeArrowheads="1"/>
          </p:cNvSpPr>
          <p:nvPr/>
        </p:nvSpPr>
        <p:spPr bwMode="auto">
          <a:xfrm>
            <a:off x="3203575" y="5732463"/>
            <a:ext cx="352901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400">
                <a:solidFill>
                  <a:srgbClr val="145C20"/>
                </a:solidFill>
                <a:latin typeface="Times New Roman" pitchFamily="18" charset="0"/>
                <a:cs typeface="Times New Roman" pitchFamily="18" charset="0"/>
              </a:rPr>
              <a:t>Ďakujeme za pozornosť ....</a:t>
            </a:r>
          </a:p>
          <a:p>
            <a:endParaRPr lang="sk-SK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86526">
            <a:off x="1660525" y="1646238"/>
            <a:ext cx="6046788" cy="430212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19" name="BlokTextu 2"/>
          <p:cNvSpPr txBox="1">
            <a:spLocks noChangeArrowheads="1"/>
          </p:cNvSpPr>
          <p:nvPr/>
        </p:nvSpPr>
        <p:spPr bwMode="auto">
          <a:xfrm>
            <a:off x="2411413" y="981075"/>
            <a:ext cx="5616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Výsadba viniča, rok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404813"/>
            <a:ext cx="4471987" cy="5970587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BlokTextu 2"/>
          <p:cNvSpPr txBox="1">
            <a:spLocks noChangeArrowheads="1"/>
          </p:cNvSpPr>
          <p:nvPr/>
        </p:nvSpPr>
        <p:spPr bwMode="auto">
          <a:xfrm>
            <a:off x="539750" y="1773238"/>
            <a:ext cx="187166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Výsadba viniča, </a:t>
            </a:r>
          </a:p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rok 2003</a:t>
            </a:r>
          </a:p>
          <a:p>
            <a:endParaRPr lang="sk-SK" sz="1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76412">
            <a:off x="1014413" y="1646238"/>
            <a:ext cx="3613150" cy="4560887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67" name="Obrázok 4" descr="DSC_004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0399">
            <a:off x="4584700" y="1844675"/>
            <a:ext cx="3436938" cy="4275138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8" name="BlokTextu 3"/>
          <p:cNvSpPr txBox="1">
            <a:spLocks noChangeArrowheads="1"/>
          </p:cNvSpPr>
          <p:nvPr/>
        </p:nvSpPr>
        <p:spPr bwMode="auto">
          <a:xfrm>
            <a:off x="2411413" y="981075"/>
            <a:ext cx="5616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Dozrievajúce strapce hrozna, Zweigeltrebe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ok 3" descr="DSC_0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549275"/>
            <a:ext cx="4679950" cy="5821363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91" name="BlokTextu 2"/>
          <p:cNvSpPr txBox="1">
            <a:spLocks noChangeArrowheads="1"/>
          </p:cNvSpPr>
          <p:nvPr/>
        </p:nvSpPr>
        <p:spPr bwMode="auto">
          <a:xfrm>
            <a:off x="539750" y="1773238"/>
            <a:ext cx="187166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Vinič v 6. roku </a:t>
            </a:r>
          </a:p>
          <a:p>
            <a:r>
              <a:rPr lang="sk-SK" sz="1600">
                <a:latin typeface="Times New Roman" pitchFamily="18" charset="0"/>
                <a:cs typeface="Times New Roman" pitchFamily="18" charset="0"/>
              </a:rPr>
              <a:t>so závlahami</a:t>
            </a:r>
          </a:p>
          <a:p>
            <a:endParaRPr lang="sk-SK" sz="1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</TotalTime>
  <Words>407</Words>
  <Application>Microsoft Office PowerPoint</Application>
  <PresentationFormat>Předvádění na obrazovce (4:3)</PresentationFormat>
  <Paragraphs>73</Paragraphs>
  <Slides>59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0" baseType="lpstr">
      <vt:lpstr>Papier</vt:lpstr>
      <vt:lpstr>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SONY</dc:creator>
  <cp:lastModifiedBy>Petr Gondáš</cp:lastModifiedBy>
  <cp:revision>11</cp:revision>
  <dcterms:created xsi:type="dcterms:W3CDTF">2013-07-25T09:52:44Z</dcterms:created>
  <dcterms:modified xsi:type="dcterms:W3CDTF">2013-12-11T15:11:06Z</dcterms:modified>
</cp:coreProperties>
</file>