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314" r:id="rId4"/>
    <p:sldId id="270" r:id="rId5"/>
    <p:sldId id="265" r:id="rId6"/>
    <p:sldId id="27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34"/>
    <a:srgbClr val="E5E8E2"/>
    <a:srgbClr val="0F5D11"/>
    <a:srgbClr val="374556"/>
    <a:srgbClr val="FDF3E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96" d="100"/>
          <a:sy n="96" d="100"/>
        </p:scale>
        <p:origin x="-8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CE49AE-A90A-49B1-862A-046972384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6D9D6BE-1B22-43A6-BCA0-7E2622763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93331DC-18AC-4773-9D66-631D8497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5D5A82-B587-4289-85B2-FE5BF9C4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5D37953-031E-42B1-98AB-B51C7E4F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98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346A40-35E2-4225-AEA8-EC62D706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5F0C773-E4EB-4209-BE4A-51E3A1BD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112D923-5D64-48F2-81DB-2F8E3104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CBA45E9-8BF2-4863-A5F8-568E44C7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467BDC5-CD28-4D07-A87D-F3C0D8D0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49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B93138E-2CC6-494F-938B-FA9D994A2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F06EC64-F500-4C00-9BB8-D437FEDE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CDF5125-5EE6-4FF3-9B7C-C62ED5DA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E52D8DF-298C-477E-816E-31B79924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D163B1C-3BB3-4501-8151-66CDBFC7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5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94107C-28F5-4B8D-A728-6B6CB17A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EEC82A0-2ED7-4F6B-81F8-32A82FDE5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708A429-A18D-4179-AAC8-B398D131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2E6B574-3601-498C-8708-5390719C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05BB72A-98A5-4D24-98ED-5118F148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6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4DAAC3-7DE8-4B5B-A782-CEA2D6DF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EA8A1F28-3045-478E-9B88-EA57D1E5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778FEC4-EF03-449E-97F9-9F164F6A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E88E3BD-94F8-4262-BBED-95117E8C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330360F-3BDF-47D0-9D61-7E77C4DA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6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871632-114D-4675-90A9-DAE5F63F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BFB850A-EA14-4D07-BD68-DC57DC35C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F7F9E4A-B653-4DB3-8B4C-11C98E6E8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A294F12-7323-45BA-A5B3-E56B5397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9107249-C438-4AF7-A237-796044D6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5C18692-91E5-4CB0-A48D-43E7136E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42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36DBA0-3688-414F-BB98-AC8EDF1A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4F9C842-EDAF-4975-95D1-462B11EC8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3A9E334-514F-44C9-B191-5A9083A6F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F9D42740-B016-4045-9C9E-D0271A6D7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0F19C969-2DCE-47E7-BED8-B41ACB867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6923305-4CC2-4BDD-A4CD-244E34F1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629B3E2-54CF-4F45-AE11-AF719B3E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F930C42C-B1B2-4C9A-97A4-42F8ABBF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98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621D71-0CE5-4A64-9825-EA6A927B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7FFB1F0-C1E0-4BF8-A324-060A3346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F78EBFF-8FA5-4BB2-A683-6C6EDA1C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FC763E9-4BDA-4CDB-AE34-75F05400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92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9150B20B-13B8-497A-96FC-DF816A7F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F5E8E11B-1485-4AE0-AC1C-D5629677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905595F-9861-4686-B553-0B1CB9C1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6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DFB8BF-71F6-4C3A-B3B6-35390614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6118E32-C63E-4A07-A568-DE507E0C5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2D647E5-5F04-4F15-95DB-3D9AD26A6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9BE33AB-3552-4E06-AE88-F4928E27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4AB7A3E-0D1C-4509-81DE-FF4841F3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09341E3-CD10-41DA-B716-3456BE67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55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ADB7E4-D29D-424B-A8D4-80BC41ED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2C15422-AD8E-4F5A-9198-5516240EE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60770EE-9F7B-4A72-AFD8-FD144572B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8AE0343-E5E6-4FDE-B4C9-EDF3A7C7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EE6F5AE-3A8A-4625-AF3A-E22A0EEA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6770DAE-58D1-435A-A26B-5B5E3D75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35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79159C12-07F3-47BB-B4D9-875F44EC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53E9DA9-88A7-4647-9899-D729E6456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E5A2D65-D19E-4D02-94F0-18B15BB62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034C-4F06-4EE3-8575-69A2A8AA5D1F}" type="datetimeFigureOut">
              <a:rPr lang="cs-CZ" smtClean="0"/>
              <a:t>15.8.2019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2AA1C55-560E-4C8F-B408-3A9BB52C7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79DCC6F-2D4F-48D8-9D48-A830B434F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63A8-34AE-4A90-8E5A-5B5B68ABC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14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trom, tráva, exteriér, stůl&#10;&#10;Popis se vygeneroval automaticky.">
            <a:extLst>
              <a:ext uri="{FF2B5EF4-FFF2-40B4-BE49-F238E27FC236}">
                <a16:creationId xmlns:a16="http://schemas.microsoft.com/office/drawing/2014/main" xmlns="" id="{CDF49340-2FB9-4ADF-B98A-A9CB8DBD69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855" y="149400"/>
            <a:ext cx="3770553" cy="2718138"/>
          </a:xfrm>
          <a:prstGeom prst="rect">
            <a:avLst/>
          </a:prstGeom>
        </p:spPr>
      </p:pic>
      <p:pic>
        <p:nvPicPr>
          <p:cNvPr id="9" name="Obrázek 8" descr="Obsah obrázku tráva, exteriér, pole, budova&#10;&#10;Popis se vygeneroval automaticky.">
            <a:extLst>
              <a:ext uri="{FF2B5EF4-FFF2-40B4-BE49-F238E27FC236}">
                <a16:creationId xmlns:a16="http://schemas.microsoft.com/office/drawing/2014/main" xmlns="" id="{37DD1E69-FD62-4491-A9C0-FC307DF15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820" y="4033010"/>
            <a:ext cx="3751167" cy="2735687"/>
          </a:xfrm>
          <a:prstGeom prst="rect">
            <a:avLst/>
          </a:prstGeom>
        </p:spPr>
      </p:pic>
      <p:pic>
        <p:nvPicPr>
          <p:cNvPr id="13" name="Obrázek 12" descr="Obsah obrázku osoba, země, hudba, exteriér&#10;&#10;Popis se vygeneroval automaticky.">
            <a:extLst>
              <a:ext uri="{FF2B5EF4-FFF2-40B4-BE49-F238E27FC236}">
                <a16:creationId xmlns:a16="http://schemas.microsoft.com/office/drawing/2014/main" xmlns="" id="{C08FF511-446A-49BE-9FDF-CF800920CC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96" y="153214"/>
            <a:ext cx="4111060" cy="2743938"/>
          </a:xfrm>
          <a:prstGeom prst="rect">
            <a:avLst/>
          </a:prstGeom>
        </p:spPr>
      </p:pic>
      <p:pic>
        <p:nvPicPr>
          <p:cNvPr id="19" name="Obrázek 18" descr="Obsah obrázku interiér, dítě, hračka, malé&#10;&#10;Popis se vygeneroval automaticky.">
            <a:extLst>
              <a:ext uri="{FF2B5EF4-FFF2-40B4-BE49-F238E27FC236}">
                <a16:creationId xmlns:a16="http://schemas.microsoft.com/office/drawing/2014/main" xmlns="" id="{D5BCAC73-429A-4C64-819C-5AC363E5ED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843" y="4037859"/>
            <a:ext cx="4081981" cy="2743939"/>
          </a:xfrm>
          <a:prstGeom prst="rect">
            <a:avLst/>
          </a:prstGeom>
        </p:spPr>
      </p:pic>
      <p:pic>
        <p:nvPicPr>
          <p:cNvPr id="21" name="Obrázek 20" descr="Obsah obrázku jídlo, exteriér, zelenina, osoba&#10;&#10;Popis se vygeneroval automaticky.">
            <a:extLst>
              <a:ext uri="{FF2B5EF4-FFF2-40B4-BE49-F238E27FC236}">
                <a16:creationId xmlns:a16="http://schemas.microsoft.com/office/drawing/2014/main" xmlns="" id="{1014695C-9096-491A-A57F-9F0330FB3C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8944" y="149283"/>
            <a:ext cx="3770554" cy="2714202"/>
          </a:xfrm>
          <a:prstGeom prst="rect">
            <a:avLst/>
          </a:prstGeom>
        </p:spPr>
      </p:pic>
      <p:pic>
        <p:nvPicPr>
          <p:cNvPr id="23" name="Obrázek 22" descr="Obsah obrázku tržiště, exteriér, strom, stůl&#10;&#10;Popis se vygeneroval automaticky.">
            <a:extLst>
              <a:ext uri="{FF2B5EF4-FFF2-40B4-BE49-F238E27FC236}">
                <a16:creationId xmlns:a16="http://schemas.microsoft.com/office/drawing/2014/main" xmlns="" id="{EE15A89A-0F31-45E0-9A10-12D0CD582E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910" y="4046626"/>
            <a:ext cx="3751166" cy="273568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83FBF5F-91E1-401F-8234-24F4081D24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0905" y="2303072"/>
            <a:ext cx="4878069" cy="2761787"/>
          </a:xfrm>
          <a:prstGeom prst="rect">
            <a:avLst/>
          </a:prstGeom>
          <a:ln w="28575">
            <a:solidFill>
              <a:srgbClr val="F79134"/>
            </a:solidFill>
          </a:ln>
        </p:spPr>
      </p:pic>
    </p:spTree>
    <p:extLst>
      <p:ext uri="{BB962C8B-B14F-4D97-AF65-F5344CB8AC3E}">
        <p14:creationId xmlns:p14="http://schemas.microsoft.com/office/powerpoint/2010/main" val="328048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867B941-B5DC-492D-90F1-BFD61BC63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2" descr="VÃ½sledek obrÃ¡zku pro stack of straw cardtoon">
            <a:extLst>
              <a:ext uri="{FF2B5EF4-FFF2-40B4-BE49-F238E27FC236}">
                <a16:creationId xmlns:a16="http://schemas.microsoft.com/office/drawing/2014/main" xmlns="" id="{FEDB2A17-B3F4-4DD1-8F05-EB2293EB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115" y="5199151"/>
            <a:ext cx="1840364" cy="12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Ã½sledek obrÃ¡zku pro stack of straw cardtoon">
            <a:extLst>
              <a:ext uri="{FF2B5EF4-FFF2-40B4-BE49-F238E27FC236}">
                <a16:creationId xmlns:a16="http://schemas.microsoft.com/office/drawing/2014/main" xmlns="" id="{80FB34B9-0003-4C24-BE80-5827EE108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535888" y="4822358"/>
            <a:ext cx="1656091" cy="14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Ã½sledek obrÃ¡zku pro stack of straw cardtoon">
            <a:extLst>
              <a:ext uri="{FF2B5EF4-FFF2-40B4-BE49-F238E27FC236}">
                <a16:creationId xmlns:a16="http://schemas.microsoft.com/office/drawing/2014/main" xmlns="" id="{13A53061-D7AA-4AEE-AF71-02E445B61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487240" y="4950482"/>
            <a:ext cx="2159849" cy="1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Ã½sledek obrÃ¡zku pro stack of straw cardtoon">
            <a:extLst>
              <a:ext uri="{FF2B5EF4-FFF2-40B4-BE49-F238E27FC236}">
                <a16:creationId xmlns:a16="http://schemas.microsoft.com/office/drawing/2014/main" xmlns="" id="{0177B648-A650-46E6-A2BF-2A6DE51D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217438" y="5454146"/>
            <a:ext cx="1912900" cy="13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9131E6F9-7997-491D-8204-21E93473E73C}"/>
              </a:ext>
            </a:extLst>
          </p:cNvPr>
          <p:cNvSpPr txBox="1"/>
          <p:nvPr/>
        </p:nvSpPr>
        <p:spPr>
          <a:xfrm>
            <a:off x="2608894" y="1916419"/>
            <a:ext cx="687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- První pořádnej venkovskej fesťák ve městě -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B616101A-A46A-4E9D-BC3A-50731500DDF1}"/>
              </a:ext>
            </a:extLst>
          </p:cNvPr>
          <p:cNvSpPr txBox="1">
            <a:spLocks/>
          </p:cNvSpPr>
          <p:nvPr/>
        </p:nvSpPr>
        <p:spPr>
          <a:xfrm>
            <a:off x="417803" y="4267674"/>
            <a:ext cx="8862951" cy="39659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Jednodenní akce </a:t>
            </a:r>
            <a:r>
              <a:rPr lang="cs-CZ" sz="2000" b="1" dirty="0"/>
              <a:t>plná chutí, hudby, zvyků a tradičních řemesel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Vše o </a:t>
            </a:r>
            <a:r>
              <a:rPr lang="cs-CZ" sz="2000" b="1" dirty="0"/>
              <a:t>dobrém a</a:t>
            </a:r>
            <a:r>
              <a:rPr lang="cs-CZ" sz="2000" dirty="0"/>
              <a:t> </a:t>
            </a:r>
            <a:r>
              <a:rPr lang="cs-CZ" sz="2000" b="1" dirty="0"/>
              <a:t>opravdovém jídle pro rodiče a děti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„Jak chutná venkov aneb venkov v Praze“ → s </a:t>
            </a:r>
            <a:r>
              <a:rPr lang="cs-CZ" sz="2000" b="1" dirty="0"/>
              <a:t>nadsázkou </a:t>
            </a:r>
            <a:br>
              <a:rPr lang="cs-CZ" sz="2000" b="1" dirty="0"/>
            </a:br>
            <a:r>
              <a:rPr lang="cs-CZ" sz="2000" b="1" dirty="0"/>
              <a:t>a vtipem přivést venkov do města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FCA77643-6276-4A6E-A720-0C451129FE2F}"/>
              </a:ext>
            </a:extLst>
          </p:cNvPr>
          <p:cNvSpPr txBox="1"/>
          <p:nvPr/>
        </p:nvSpPr>
        <p:spPr>
          <a:xfrm>
            <a:off x="3965926" y="2508057"/>
            <a:ext cx="4661035" cy="707886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sobota 5.10. 2019</a:t>
            </a:r>
          </a:p>
          <a:p>
            <a:pPr algn="ctr"/>
            <a:r>
              <a:rPr lang="cs-CZ" sz="2000" b="1" dirty="0"/>
              <a:t>Praha – Bruselská cesta (areál Výstaviště)</a:t>
            </a:r>
          </a:p>
        </p:txBody>
      </p:sp>
      <p:pic>
        <p:nvPicPr>
          <p:cNvPr id="13" name="Picture 2" descr="VÃ½sledek obrÃ¡zku pro stack of straw cardtoon">
            <a:extLst>
              <a:ext uri="{FF2B5EF4-FFF2-40B4-BE49-F238E27FC236}">
                <a16:creationId xmlns:a16="http://schemas.microsoft.com/office/drawing/2014/main" xmlns="" id="{5C0E0BDD-EE7B-4A22-8E24-6301A4F2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494" y="5454146"/>
            <a:ext cx="1647160" cy="11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3F5BC782-9BB7-4D51-A883-1ADDB0A672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05" b="93899" l="9524" r="89683">
                        <a14:foregroundMark x1="51323" y1="87533" x2="51323" y2="87533"/>
                        <a14:foregroundMark x1="60847" y1="83289" x2="60847" y2="83289"/>
                        <a14:foregroundMark x1="60847" y1="94164" x2="60847" y2="94164"/>
                        <a14:foregroundMark x1="47354" y1="5305" x2="49735" y2="11671"/>
                        <a14:foregroundMark x1="62963" y1="28117" x2="66667" y2="32891"/>
                        <a14:foregroundMark x1="63492" y1="28382" x2="67196" y2="31300"/>
                        <a14:foregroundMark x1="67989" y1="32095" x2="69312" y2="34748"/>
                        <a14:foregroundMark x1="70370" y1="35013" x2="71429" y2="35544"/>
                      </a14:backgroundRemoval>
                    </a14:imgEffect>
                  </a14:imgLayer>
                </a14:imgProps>
              </a:ext>
            </a:extLst>
          </a:blip>
          <a:srcRect l="14498" r="21339"/>
          <a:stretch/>
        </p:blipFill>
        <p:spPr>
          <a:xfrm flipH="1">
            <a:off x="7851007" y="3015889"/>
            <a:ext cx="2551418" cy="396593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0C47B8C5-E549-47D6-BD01-1802E8E259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02" b="96689" l="9451" r="89451">
                        <a14:foregroundMark x1="47912" y1="7064" x2="52747" y2="6402"/>
                        <a14:foregroundMark x1="36923" y1="17881" x2="36923" y2="17881"/>
                        <a14:foregroundMark x1="65055" y1="22517" x2="66593" y2="19426"/>
                        <a14:foregroundMark x1="48571" y1="24503" x2="50549" y2="26711"/>
                        <a14:foregroundMark x1="41099" y1="18764" x2="45714" y2="21854"/>
                        <a14:foregroundMark x1="52747" y1="16998" x2="57363" y2="26932"/>
                        <a14:foregroundMark x1="60659" y1="52759" x2="60440" y2="59603"/>
                        <a14:foregroundMark x1="60879" y1="86534" x2="60879" y2="86534"/>
                        <a14:foregroundMark x1="42637" y1="86534" x2="42637" y2="86534"/>
                        <a14:foregroundMark x1="57143" y1="93819" x2="57143" y2="93819"/>
                        <a14:foregroundMark x1="58022" y1="28698" x2="60220" y2="32671"/>
                        <a14:foregroundMark x1="58681" y1="96689" x2="58681" y2="966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2994">
            <a:off x="9955304" y="3872154"/>
            <a:ext cx="2013321" cy="200447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ABE40661-5B5D-4722-BBE5-7A28C927B70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60" b="96349" l="9717" r="89879">
                        <a14:foregroundMark x1="43725" y1="9128" x2="47368" y2="9128"/>
                        <a14:foregroundMark x1="47773" y1="8519" x2="53644" y2="7708"/>
                        <a14:foregroundMark x1="51417" y1="4665" x2="51417" y2="4665"/>
                        <a14:foregroundMark x1="59514" y1="80730" x2="61134" y2="87221"/>
                        <a14:foregroundMark x1="44332" y1="80122" x2="45344" y2="85193"/>
                        <a14:foregroundMark x1="44332" y1="95132" x2="44332" y2="95132"/>
                        <a14:foregroundMark x1="62955" y1="95943" x2="62955" y2="95943"/>
                        <a14:foregroundMark x1="43117" y1="96349" x2="43117" y2="96349"/>
                      </a14:backgroundRemoval>
                    </a14:imgEffect>
                  </a14:imgLayer>
                </a14:imgProps>
              </a:ext>
            </a:extLst>
          </a:blip>
          <a:srcRect l="29889" r="26902"/>
          <a:stretch/>
        </p:blipFill>
        <p:spPr>
          <a:xfrm>
            <a:off x="9074269" y="3300421"/>
            <a:ext cx="1573909" cy="363516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B1B35D7C-14C4-4E3D-8B86-ABFA28C8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65028" y="41608"/>
            <a:ext cx="3385979" cy="191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1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ázek 43">
            <a:extLst>
              <a:ext uri="{FF2B5EF4-FFF2-40B4-BE49-F238E27FC236}">
                <a16:creationId xmlns:a16="http://schemas.microsoft.com/office/drawing/2014/main" xmlns="" id="{987FB977-6CD4-41F7-98A3-CF8BC7B46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3" r="4927"/>
          <a:stretch/>
        </p:blipFill>
        <p:spPr>
          <a:xfrm>
            <a:off x="6574971" y="0"/>
            <a:ext cx="5617029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F215FC3-E0DC-4E8B-8D17-CC43B708A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01" y="1494953"/>
            <a:ext cx="6326916" cy="37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FEB19D-1745-4E70-BDD7-3F9A1745D23B}"/>
              </a:ext>
            </a:extLst>
          </p:cNvPr>
          <p:cNvSpPr txBox="1">
            <a:spLocks/>
          </p:cNvSpPr>
          <p:nvPr/>
        </p:nvSpPr>
        <p:spPr>
          <a:xfrm>
            <a:off x="6258217" y="1239142"/>
            <a:ext cx="5297990" cy="33151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600" dirty="0">
                <a:cs typeface="Times New Roman" panose="02020603050405020304" pitchFamily="18" charset="0"/>
              </a:rPr>
              <a:t>Nejlepší regionální produkty ČR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cs typeface="Times New Roman" panose="02020603050405020304" pitchFamily="18" charset="0"/>
              </a:rPr>
              <a:t>Prezentace krajových gurmánských specialit, nápojů (včetně ukázky jejich výroby)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cs typeface="Times New Roman" panose="02020603050405020304" pitchFamily="18" charset="0"/>
              </a:rPr>
              <a:t>Typická krajová kultura, regionální zvyklosti  </a:t>
            </a:r>
          </a:p>
        </p:txBody>
      </p:sp>
      <p:pic>
        <p:nvPicPr>
          <p:cNvPr id="8" name="Obrázek 7" descr="Obsah obrázku kobliha, země&#10;&#10;Popis se vygeneroval automaticky.">
            <a:extLst>
              <a:ext uri="{FF2B5EF4-FFF2-40B4-BE49-F238E27FC236}">
                <a16:creationId xmlns:a16="http://schemas.microsoft.com/office/drawing/2014/main" xmlns="" id="{15CD1732-32F2-4443-A77E-3C8CFC9DE8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285" y="0"/>
            <a:ext cx="3184386" cy="247828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Obrázek 12" descr="Obsah obrázku zelenina, stůl, jídlo, ředkvička&#10;&#10;Popis se vygeneroval automaticky.">
            <a:extLst>
              <a:ext uri="{FF2B5EF4-FFF2-40B4-BE49-F238E27FC236}">
                <a16:creationId xmlns:a16="http://schemas.microsoft.com/office/drawing/2014/main" xmlns="" id="{B6203470-4A9E-425D-8EF9-82B3E5C1C2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78285" cy="247828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Obrázek 14" descr="Obsah obrázku stůl, dort, talíř, jídlo&#10;&#10;Popis se vygeneroval automaticky.">
            <a:extLst>
              <a:ext uri="{FF2B5EF4-FFF2-40B4-BE49-F238E27FC236}">
                <a16:creationId xmlns:a16="http://schemas.microsoft.com/office/drawing/2014/main" xmlns="" id="{C2EB7922-5678-4390-AC65-F38C3D381F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4189"/>
            <a:ext cx="3244541" cy="221381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7" name="Obrázek 16" descr="Obsah obrázku obloha, tráva, exteriér&#10;&#10;Popis se vygeneroval automaticky.">
            <a:extLst>
              <a:ext uri="{FF2B5EF4-FFF2-40B4-BE49-F238E27FC236}">
                <a16:creationId xmlns:a16="http://schemas.microsoft.com/office/drawing/2014/main" xmlns="" id="{5B151999-6595-480C-AEC1-29F10665F7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541" y="2478285"/>
            <a:ext cx="2418130" cy="43557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Obrázek 10" descr="Obsah obrázku stůl, osoba, interiér, jídlo&#10;&#10;Popis se vygeneroval automaticky.">
            <a:extLst>
              <a:ext uri="{FF2B5EF4-FFF2-40B4-BE49-F238E27FC236}">
                <a16:creationId xmlns:a16="http://schemas.microsoft.com/office/drawing/2014/main" xmlns="" id="{9537E928-D2F0-47D4-ADB6-CAD57A03CA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8285"/>
            <a:ext cx="3244541" cy="216590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9EA2703C-4526-486A-9C22-4031D3F74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217" y="580297"/>
            <a:ext cx="3895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6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10B1BE52-0B40-4814-BE55-3342E9C45BC2}"/>
              </a:ext>
            </a:extLst>
          </p:cNvPr>
          <p:cNvSpPr/>
          <p:nvPr/>
        </p:nvSpPr>
        <p:spPr>
          <a:xfrm>
            <a:off x="222641" y="811777"/>
            <a:ext cx="545900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cs-CZ" sz="14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Busking</a:t>
            </a:r>
            <a:endParaRPr lang="cs-CZ" sz="14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Hudební vystoupení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Nový cirkus a jiné 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Hudebně-zábavní a divadelní program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Tomáš Klus (v jednání)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Divadelní spolek Disk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Tereza Balonová </a:t>
            </a:r>
            <a:r>
              <a:rPr lang="cs-CZ" sz="1100" dirty="0">
                <a:cs typeface="Times New Roman" panose="02020603050405020304" pitchFamily="18" charset="0"/>
              </a:rPr>
              <a:t>(vítěz Porta 2018)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Cimbálovka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cs-CZ" sz="14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Pigyho</a:t>
            </a: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dětská zóna </a:t>
            </a:r>
            <a:endParaRPr lang="cs-CZ" sz="1400" dirty="0">
              <a:cs typeface="Times New Roman" panose="02020603050405020304" pitchFamily="18" charset="0"/>
            </a:endParaRP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Lollipopz, Cirkus </a:t>
            </a:r>
            <a:r>
              <a:rPr lang="cs-CZ" sz="1400" dirty="0" err="1">
                <a:cs typeface="Times New Roman" panose="02020603050405020304" pitchFamily="18" charset="0"/>
              </a:rPr>
              <a:t>LeGrando</a:t>
            </a:r>
            <a:r>
              <a:rPr lang="cs-CZ" sz="1400" dirty="0">
                <a:cs typeface="Times New Roman" panose="02020603050405020304" pitchFamily="18" charset="0"/>
              </a:rPr>
              <a:t> , Pavel Kožíšek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Dětský doprovodný program s Pigym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Přednášková zóna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Margit </a:t>
            </a:r>
            <a:r>
              <a:rPr lang="cs-CZ" sz="1400" dirty="0" err="1">
                <a:cs typeface="Times New Roman" panose="02020603050405020304" pitchFamily="18" charset="0"/>
              </a:rPr>
              <a:t>Slimáková</a:t>
            </a:r>
            <a:r>
              <a:rPr lang="cs-CZ" sz="1400" dirty="0"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Kateřina Cajthamlová a jiní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Prezentace typických řemesel/workshopy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Tesař, truhlář, řezbář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Keramické a sklářské práce apod.</a:t>
            </a:r>
            <a:br>
              <a:rPr lang="cs-CZ" sz="1400" dirty="0">
                <a:cs typeface="Times New Roman" panose="02020603050405020304" pitchFamily="18" charset="0"/>
              </a:rPr>
            </a:br>
            <a:endParaRPr lang="cs-CZ" sz="1400" dirty="0">
              <a:cs typeface="Times New Roman" panose="02020603050405020304" pitchFamily="18" charset="0"/>
            </a:endParaRPr>
          </a:p>
          <a:p>
            <a:pPr lvl="1">
              <a:spcBef>
                <a:spcPts val="1000"/>
              </a:spcBef>
            </a:pPr>
            <a:endParaRPr lang="cs-CZ" sz="1400" dirty="0">
              <a:cs typeface="Times New Roman" panose="02020603050405020304" pitchFamily="18" charset="0"/>
            </a:endParaRP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60614574-4FF1-42CE-A30D-62842039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086393" y="1"/>
            <a:ext cx="4105606" cy="246647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Obrázek 5" descr="Obsah obrázku osoba, stůl, interiér, hrníček&#10;&#10;Popis se vygeneroval automaticky.">
            <a:extLst>
              <a:ext uri="{FF2B5EF4-FFF2-40B4-BE49-F238E27FC236}">
                <a16:creationId xmlns:a16="http://schemas.microsoft.com/office/drawing/2014/main" xmlns="" id="{E62BB0A8-7003-4DDD-B1C2-B152833CD1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31" y="4954986"/>
            <a:ext cx="2843463" cy="189586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Obrázek 15" descr="Obsah obrázku tráva, zvíře, savci, exteriér&#10;&#10;Popis se vygeneroval automaticky.">
            <a:extLst>
              <a:ext uri="{FF2B5EF4-FFF2-40B4-BE49-F238E27FC236}">
                <a16:creationId xmlns:a16="http://schemas.microsoft.com/office/drawing/2014/main" xmlns="" id="{F08F728B-C820-4AE5-9891-B26FE57219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231" y="2462358"/>
            <a:ext cx="3873226" cy="258626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Obrázek 23" descr="Obsah obrázku hrníček, káva, osoba, nápoje&#10;&#10;Popis se vygeneroval automaticky.">
            <a:extLst>
              <a:ext uri="{FF2B5EF4-FFF2-40B4-BE49-F238E27FC236}">
                <a16:creationId xmlns:a16="http://schemas.microsoft.com/office/drawing/2014/main" xmlns="" id="{21C5A932-29DA-45D7-8354-F660168550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044" y="7148"/>
            <a:ext cx="1572258" cy="243927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6" name="Obrázek 25" descr="Obsah obrázku dort, jídlo, interiér, patro&#10;&#10;Popis se vygeneroval automaticky.">
            <a:extLst>
              <a:ext uri="{FF2B5EF4-FFF2-40B4-BE49-F238E27FC236}">
                <a16:creationId xmlns:a16="http://schemas.microsoft.com/office/drawing/2014/main" xmlns="" id="{AC32D865-6216-419E-86AE-8FCBC9D967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6458" y="2462358"/>
            <a:ext cx="1835541" cy="26021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2" name="Obrázek 21" descr="Obsah obrázku tráva, strom, exteriér, osoba&#10;&#10;Popis se vygeneroval automaticky.">
            <a:extLst>
              <a:ext uri="{FF2B5EF4-FFF2-40B4-BE49-F238E27FC236}">
                <a16:creationId xmlns:a16="http://schemas.microsoft.com/office/drawing/2014/main" xmlns="" id="{3E71369A-3C49-41E8-8F10-3AFE786E15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6695" y="5060656"/>
            <a:ext cx="2865306" cy="180937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1D328EE-6237-419D-84DE-60236AFDA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0231"/>
            <a:ext cx="587705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1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soba, exteriér, země, muž&#10;&#10;Popis se vygeneroval automaticky.">
            <a:extLst>
              <a:ext uri="{FF2B5EF4-FFF2-40B4-BE49-F238E27FC236}">
                <a16:creationId xmlns:a16="http://schemas.microsoft.com/office/drawing/2014/main" xmlns="" id="{5F5972CA-1B78-4EA7-8B91-9651C49E6C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026" y="0"/>
            <a:ext cx="3185433" cy="279876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Obrázek 5" descr="Obsah obrázku osoba, země, exteriér, strom&#10;&#10;Popis se vygeneroval automaticky.">
            <a:extLst>
              <a:ext uri="{FF2B5EF4-FFF2-40B4-BE49-F238E27FC236}">
                <a16:creationId xmlns:a16="http://schemas.microsoft.com/office/drawing/2014/main" xmlns="" id="{3EC03BC4-7273-442A-95A6-A1EEB1DB70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843" y="4844693"/>
            <a:ext cx="2732395" cy="201330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Obrázek 7" descr="Obsah obrázku osoba, budova, exteriér, země&#10;&#10;Popis se vygeneroval automaticky.">
            <a:extLst>
              <a:ext uri="{FF2B5EF4-FFF2-40B4-BE49-F238E27FC236}">
                <a16:creationId xmlns:a16="http://schemas.microsoft.com/office/drawing/2014/main" xmlns="" id="{F045FCCD-849D-45ED-919E-D8D90104A8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71826" cy="295744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Obrázek 9" descr="Obsah obrázku jídlo, stůl, hrníček, talíř&#10;&#10;Popis se vygeneroval automaticky.">
            <a:extLst>
              <a:ext uri="{FF2B5EF4-FFF2-40B4-BE49-F238E27FC236}">
                <a16:creationId xmlns:a16="http://schemas.microsoft.com/office/drawing/2014/main" xmlns="" id="{8079707B-494C-47A8-9CF8-41C824BB44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9386"/>
            <a:ext cx="3697844" cy="227861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Obrázek 12" descr="Obsah obrázku stůl, jídlo, interiér, vsedě&#10;&#10;Popis se vygeneroval automaticky.">
            <a:extLst>
              <a:ext uri="{FF2B5EF4-FFF2-40B4-BE49-F238E27FC236}">
                <a16:creationId xmlns:a16="http://schemas.microsoft.com/office/drawing/2014/main" xmlns="" id="{E02849A6-6F9C-460A-9436-2D72104C5D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468" y="2812419"/>
            <a:ext cx="3116770" cy="214282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7" name="Obrázek 16" descr="Obsah obrázku jídlo, stůl, země, ovoce&#10;&#10;Popis se vygeneroval automaticky.">
            <a:extLst>
              <a:ext uri="{FF2B5EF4-FFF2-40B4-BE49-F238E27FC236}">
                <a16:creationId xmlns:a16="http://schemas.microsoft.com/office/drawing/2014/main" xmlns="" id="{99E57F75-9F3A-46EE-80F6-30E4AF3596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" y="2957449"/>
            <a:ext cx="3271826" cy="162193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0D755707-CFB9-4403-8701-6419E43C9955}"/>
              </a:ext>
            </a:extLst>
          </p:cNvPr>
          <p:cNvSpPr/>
          <p:nvPr/>
        </p:nvSpPr>
        <p:spPr>
          <a:xfrm>
            <a:off x="6639485" y="358070"/>
            <a:ext cx="6096000" cy="20826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spcBef>
                <a:spcPts val="1000"/>
              </a:spcBef>
              <a:spcAft>
                <a:spcPts val="0"/>
              </a:spcAft>
            </a:pPr>
            <a:r>
              <a:rPr lang="cs-CZ" sz="4000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Emoce: </a:t>
            </a:r>
          </a:p>
          <a:p>
            <a:pPr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Interakce herce s divákem</a:t>
            </a:r>
          </a:p>
          <a:p>
            <a:pPr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Živá hudba na dosah</a:t>
            </a:r>
          </a:p>
          <a:p>
            <a:pPr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Gurmánský požitek, chutě, vůně</a:t>
            </a:r>
          </a:p>
          <a:p>
            <a:pPr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cs typeface="Times New Roman" panose="02020603050405020304" pitchFamily="18" charset="0"/>
              </a:rPr>
              <a:t>Typická řemesla na vlastní kůži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E2325C7-17EF-44B2-8862-6A4D409CA4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5428" y="3458800"/>
            <a:ext cx="3385979" cy="191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603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161</Words>
  <Application>Microsoft Office PowerPoint</Application>
  <PresentationFormat>Vlastní</PresentationFormat>
  <Paragraphs>31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PIDRMANOVÁ,Tereza</dc:creator>
  <cp:lastModifiedBy>Jaroslav Machovec</cp:lastModifiedBy>
  <cp:revision>101</cp:revision>
  <dcterms:created xsi:type="dcterms:W3CDTF">2018-11-06T13:46:16Z</dcterms:created>
  <dcterms:modified xsi:type="dcterms:W3CDTF">2019-08-15T10:38:37Z</dcterms:modified>
</cp:coreProperties>
</file>