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sldIdLst>
    <p:sldId id="256" r:id="rId3"/>
    <p:sldId id="284" r:id="rId4"/>
    <p:sldId id="261" r:id="rId5"/>
    <p:sldId id="287" r:id="rId6"/>
    <p:sldId id="262" r:id="rId7"/>
    <p:sldId id="282" r:id="rId8"/>
    <p:sldId id="266" r:id="rId9"/>
    <p:sldId id="276" r:id="rId10"/>
    <p:sldId id="289" r:id="rId11"/>
    <p:sldId id="264" r:id="rId12"/>
    <p:sldId id="288" r:id="rId13"/>
    <p:sldId id="269" r:id="rId14"/>
    <p:sldId id="267" r:id="rId15"/>
    <p:sldId id="293" r:id="rId16"/>
    <p:sldId id="275" r:id="rId17"/>
    <p:sldId id="274" r:id="rId18"/>
    <p:sldId id="283" r:id="rId19"/>
    <p:sldId id="285" r:id="rId20"/>
    <p:sldId id="28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60"/>
  </p:normalViewPr>
  <p:slideViewPr>
    <p:cSldViewPr>
      <p:cViewPr>
        <p:scale>
          <a:sx n="66" d="100"/>
          <a:sy n="66" d="100"/>
        </p:scale>
        <p:origin x="-1328" y="-2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34AE-2551-4A45-82A8-93CB95DF596A}" type="datetimeFigureOut">
              <a:rPr lang="de-DE" smtClean="0"/>
              <a:t>30.05.2017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0E81-DF8C-49CD-B9D1-03CC7CF90D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41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A0E81-DF8C-49CD-B9D1-03CC7CF90D3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06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/>
          <a:stretch/>
        </p:blipFill>
        <p:spPr>
          <a:xfrm>
            <a:off x="0" y="1120140"/>
            <a:ext cx="9144000" cy="5252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0072" y="3284984"/>
            <a:ext cx="4390256" cy="1470025"/>
          </a:xfrm>
        </p:spPr>
        <p:txBody>
          <a:bodyPr/>
          <a:lstStyle>
            <a:lvl1pPr algn="l">
              <a:defRPr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2" name="Line 22"/>
          <p:cNvSpPr>
            <a:spLocks noChangeShapeType="1"/>
          </p:cNvSpPr>
          <p:nvPr userDrawn="1"/>
        </p:nvSpPr>
        <p:spPr bwMode="black">
          <a:xfrm>
            <a:off x="0" y="6380163"/>
            <a:ext cx="9144000" cy="0"/>
          </a:xfrm>
          <a:prstGeom prst="line">
            <a:avLst/>
          </a:prstGeom>
          <a:noFill/>
          <a:ln w="19050">
            <a:solidFill>
              <a:srgbClr val="8E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101013" y="496888"/>
            <a:ext cx="914400" cy="914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44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76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30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4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90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83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71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4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15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13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76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720000"/>
          </a:xfrm>
          <a:solidFill>
            <a:srgbClr val="82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schemeClr val="bg1"/>
                </a:solidFill>
              </a:rPr>
              <a:t>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0" name="Line 22"/>
          <p:cNvSpPr>
            <a:spLocks noChangeShapeType="1"/>
          </p:cNvSpPr>
          <p:nvPr userDrawn="1"/>
        </p:nvSpPr>
        <p:spPr bwMode="black">
          <a:xfrm>
            <a:off x="0" y="6380163"/>
            <a:ext cx="9144000" cy="0"/>
          </a:xfrm>
          <a:prstGeom prst="line">
            <a:avLst/>
          </a:prstGeom>
          <a:noFill/>
          <a:ln w="19050">
            <a:solidFill>
              <a:srgbClr val="8E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43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071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D1EF7-D92D-457A-9BF3-1F731236DF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16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PIWI-International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682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76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85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74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34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49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469E-6B73-47EF-903D-B20614BFCD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PIWI-International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6" y="116632"/>
            <a:ext cx="1296144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PIWI-International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48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124744"/>
            <a:ext cx="9144000" cy="5256584"/>
          </a:xfrm>
          <a:prstGeom prst="rect">
            <a:avLst/>
          </a:prstGeom>
          <a:solidFill>
            <a:srgbClr val="3EC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Zkušenosti s novými odrůdami odolnějšími vůči houbovým chorobám (PIWI):</a:t>
            </a: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Donauriesling</a:t>
            </a:r>
            <a:r>
              <a:rPr lang="de-DE" sz="2800" b="1" dirty="0">
                <a:solidFill>
                  <a:schemeClr val="tx1"/>
                </a:solidFill>
              </a:rPr>
              <a:t>, Muscaris, Souvignier gris, </a:t>
            </a:r>
          </a:p>
          <a:p>
            <a:pPr algn="ctr"/>
            <a:r>
              <a:rPr lang="de-DE" sz="2800" b="1" dirty="0">
                <a:solidFill>
                  <a:schemeClr val="tx1"/>
                </a:solidFill>
              </a:rPr>
              <a:t>Cabernet blanc </a:t>
            </a:r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b="1" dirty="0">
                <a:solidFill>
                  <a:schemeClr val="tx1"/>
                </a:solidFill>
              </a:rPr>
              <a:t>Pinotin.</a:t>
            </a:r>
          </a:p>
          <a:p>
            <a:pPr algn="ctr"/>
            <a:endParaRPr lang="de-DE" sz="2800" b="1" dirty="0">
              <a:solidFill>
                <a:schemeClr val="tx1"/>
              </a:solidFill>
            </a:endParaRPr>
          </a:p>
          <a:p>
            <a:pPr algn="ctr"/>
            <a:endParaRPr lang="de-DE" sz="28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Josef Engelhart, Weinbautechniker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Bayerische Landesanstalt für Weinbau und Gartenbau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Veitshöchheim</a:t>
            </a:r>
          </a:p>
        </p:txBody>
      </p:sp>
    </p:spTree>
    <p:extLst>
      <p:ext uri="{BB962C8B-B14F-4D97-AF65-F5344CB8AC3E}">
        <p14:creationId xmlns:p14="http://schemas.microsoft.com/office/powerpoint/2010/main" val="20269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:\whw49_MAXWIDTH1024\Souv.gris-Him-12 (5) -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285750"/>
            <a:ext cx="3622873" cy="482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T:\whw49_MAXWIDTH1024\Souv.gris-Him-12 (9) - 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85750"/>
            <a:ext cx="448945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15616" y="5661248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Souvignier gris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90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T:\whw49_MAXWIDTH1024\Cab.blanc-Him-12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0500"/>
            <a:ext cx="45878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feld 1"/>
          <p:cNvSpPr txBox="1">
            <a:spLocks noChangeArrowheads="1"/>
          </p:cNvSpPr>
          <p:nvPr/>
        </p:nvSpPr>
        <p:spPr bwMode="auto">
          <a:xfrm>
            <a:off x="5724525" y="2943225"/>
            <a:ext cx="240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Cabernet</a:t>
            </a:r>
            <a:r>
              <a:rPr lang="de-DE" altLang="de-DE">
                <a:solidFill>
                  <a:schemeClr val="bg1"/>
                </a:solidFill>
              </a:rPr>
              <a:t> </a:t>
            </a:r>
            <a:r>
              <a:rPr lang="de-DE" altLang="de-DE"/>
              <a:t>blanc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463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whw49\Josef\Josef_2011\Josef_2011_Jan_bis_Sept\Bilder_2011\Rebsorten_2011\VB_Sorten_2011\29sept11 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8" y="0"/>
            <a:ext cx="850843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283968" y="5805264"/>
            <a:ext cx="1790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Cabernet blanc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90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85502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86825" y="4614189"/>
            <a:ext cx="11015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Pinotin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90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628800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Systém minimálního řezu</a:t>
            </a:r>
            <a:endParaRPr lang="cs-CZ" sz="2800" dirty="0"/>
          </a:p>
          <a:p>
            <a:pPr algn="ctr"/>
            <a:r>
              <a:rPr lang="cs-CZ" sz="2800" b="1" dirty="0"/>
              <a:t>S PIWI-odrůdami:</a:t>
            </a:r>
            <a:endParaRPr lang="cs-CZ" sz="2800" dirty="0"/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Pěstování PIWI odrůd v systému minimálního řezu </a:t>
            </a:r>
            <a:r>
              <a:rPr lang="cs-CZ" sz="2400" dirty="0" smtClean="0"/>
              <a:t>může</a:t>
            </a:r>
            <a:endParaRPr lang="cs-CZ" sz="1000" dirty="0" smtClean="0"/>
          </a:p>
          <a:p>
            <a:endParaRPr lang="cs-CZ" sz="800" dirty="0"/>
          </a:p>
          <a:p>
            <a:pPr lvl="0"/>
            <a:r>
              <a:rPr lang="cs-CZ" sz="2400" dirty="0" smtClean="0"/>
              <a:t>- o </a:t>
            </a:r>
            <a:r>
              <a:rPr lang="cs-CZ" sz="2400" dirty="0"/>
              <a:t>2/3 snížit potřebu ochrany rostlin a</a:t>
            </a:r>
          </a:p>
          <a:p>
            <a:pPr lvl="0"/>
            <a:r>
              <a:rPr lang="cs-CZ" sz="2400" dirty="0" smtClean="0"/>
              <a:t>- o </a:t>
            </a:r>
            <a:r>
              <a:rPr lang="cs-CZ" sz="2400" dirty="0"/>
              <a:t>70 % snížit pracnost</a:t>
            </a:r>
          </a:p>
          <a:p>
            <a:r>
              <a:rPr lang="cs-CZ" sz="2400" dirty="0"/>
              <a:t> </a:t>
            </a:r>
          </a:p>
          <a:p>
            <a:r>
              <a:rPr lang="cs-CZ" sz="2400" dirty="0"/>
              <a:t>= ekonomičtější, ekologičtější a trvale udržitelné vinohradnictví</a:t>
            </a:r>
          </a:p>
        </p:txBody>
      </p:sp>
    </p:spTree>
    <p:extLst>
      <p:ext uri="{BB962C8B-B14F-4D97-AF65-F5344CB8AC3E}">
        <p14:creationId xmlns:p14="http://schemas.microsoft.com/office/powerpoint/2010/main" val="34847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3" y="23373"/>
            <a:ext cx="8496944" cy="631870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32040" y="5589240"/>
            <a:ext cx="2932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Souvignier gris </a:t>
            </a:r>
            <a:r>
              <a:rPr lang="cs-CZ" b="1" dirty="0" smtClean="0"/>
              <a:t>minimální řez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065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6200"/>
            <a:ext cx="83439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19672" y="5764614"/>
            <a:ext cx="30332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Cabernet blanc, </a:t>
            </a:r>
            <a:r>
              <a:rPr lang="cs-CZ" b="1" dirty="0" smtClean="0"/>
              <a:t>minimální řez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5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4752528" cy="63367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61419" y="2758346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Pinotin</a:t>
            </a:r>
          </a:p>
          <a:p>
            <a:pPr algn="ctr"/>
            <a:endParaRPr lang="de-DE" b="1" dirty="0"/>
          </a:p>
          <a:p>
            <a:pPr algn="ctr"/>
            <a:r>
              <a:rPr lang="cs-CZ" b="1" dirty="0" smtClean="0"/>
              <a:t>minimální řez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592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578763" y="332656"/>
            <a:ext cx="56369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u="sng" dirty="0" smtClean="0"/>
              <a:t>PIWI-International</a:t>
            </a:r>
            <a:r>
              <a:rPr lang="de-DE" sz="2400" b="1" dirty="0" smtClean="0"/>
              <a:t>:</a:t>
            </a:r>
          </a:p>
          <a:p>
            <a:pPr algn="ctr"/>
            <a:endParaRPr lang="de-DE" sz="2400" b="1" dirty="0" smtClean="0"/>
          </a:p>
          <a:p>
            <a:pPr marL="342900" indent="-342900" algn="ctr">
              <a:buFontTx/>
              <a:buChar char="-"/>
            </a:pPr>
            <a:r>
              <a:rPr lang="de-DE" sz="2400" b="1" dirty="0" smtClean="0"/>
              <a:t>400 </a:t>
            </a:r>
            <a:r>
              <a:rPr lang="cs-CZ" sz="2400" b="1" dirty="0" smtClean="0"/>
              <a:t>členů ze</a:t>
            </a:r>
            <a:r>
              <a:rPr lang="de-DE" sz="2400" b="1" dirty="0" smtClean="0"/>
              <a:t> 17 </a:t>
            </a:r>
            <a:r>
              <a:rPr lang="cs-CZ" sz="2400" b="1" dirty="0" smtClean="0"/>
              <a:t>zemí</a:t>
            </a:r>
            <a:endParaRPr lang="de-DE" sz="2400" b="1" dirty="0" smtClean="0"/>
          </a:p>
          <a:p>
            <a:pPr marL="342900" indent="-342900" algn="ctr">
              <a:buFontTx/>
              <a:buChar char="-"/>
            </a:pPr>
            <a:r>
              <a:rPr lang="cs-CZ" sz="2400" b="1" dirty="0" smtClean="0"/>
              <a:t>shromažďování a rozšiřování informací</a:t>
            </a:r>
            <a:endParaRPr lang="de-DE" sz="2400" b="1" dirty="0" smtClean="0"/>
          </a:p>
          <a:p>
            <a:pPr marL="342900" indent="-342900" algn="ctr">
              <a:buFontTx/>
              <a:buChar char="-"/>
            </a:pPr>
            <a:r>
              <a:rPr lang="cs-CZ" sz="2400" b="1" dirty="0" smtClean="0"/>
              <a:t>výměna zkušeností mezi členy</a:t>
            </a:r>
            <a:endParaRPr lang="de-DE" sz="2400" b="1" dirty="0" smtClean="0"/>
          </a:p>
          <a:p>
            <a:pPr marL="342900" indent="-342900" algn="ctr">
              <a:buFontTx/>
              <a:buChar char="-"/>
            </a:pPr>
            <a:r>
              <a:rPr lang="cs-CZ" sz="2400" b="1" dirty="0" smtClean="0"/>
              <a:t>ověřování nových</a:t>
            </a:r>
            <a:r>
              <a:rPr lang="de-DE" sz="2400" b="1" dirty="0" smtClean="0"/>
              <a:t> </a:t>
            </a:r>
            <a:r>
              <a:rPr lang="de-DE" sz="2400" b="1" dirty="0" smtClean="0"/>
              <a:t>PIWI-</a:t>
            </a:r>
            <a:r>
              <a:rPr lang="cs-CZ" sz="2400" b="1" dirty="0" smtClean="0"/>
              <a:t>odrůd</a:t>
            </a:r>
            <a:endParaRPr lang="de-DE" sz="2400" b="1" dirty="0" smtClean="0"/>
          </a:p>
          <a:p>
            <a:pPr marL="342900" indent="-342900" algn="ctr">
              <a:buFontTx/>
              <a:buChar char="-"/>
            </a:pPr>
            <a:r>
              <a:rPr lang="de-DE" sz="2400" b="1" dirty="0" smtClean="0"/>
              <a:t>PIWI-</a:t>
            </a:r>
            <a:r>
              <a:rPr lang="cs-CZ" sz="2400" b="1" dirty="0" smtClean="0"/>
              <a:t>moštové i</a:t>
            </a:r>
            <a:r>
              <a:rPr lang="de-DE" sz="2400" b="1" dirty="0" smtClean="0"/>
              <a:t> PIWI-</a:t>
            </a:r>
            <a:r>
              <a:rPr lang="cs-CZ" sz="2400" b="1" dirty="0" smtClean="0"/>
              <a:t>stolní hrozny</a:t>
            </a:r>
            <a:endParaRPr lang="de-DE" sz="2400" b="1" dirty="0" smtClean="0"/>
          </a:p>
          <a:p>
            <a:pPr marL="342900" indent="-342900" algn="ctr">
              <a:buFontTx/>
              <a:buChar char="-"/>
            </a:pPr>
            <a:endParaRPr lang="de-DE" sz="2400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71" y="3140968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124744"/>
            <a:ext cx="9144000" cy="5256584"/>
          </a:xfrm>
          <a:prstGeom prst="rect">
            <a:avLst/>
          </a:prstGeom>
          <a:solidFill>
            <a:srgbClr val="3EC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Zkušenosti s </a:t>
            </a:r>
            <a:r>
              <a:rPr lang="cs-CZ" sz="2800" b="1" dirty="0">
                <a:solidFill>
                  <a:schemeClr val="tx1"/>
                </a:solidFill>
              </a:rPr>
              <a:t>novými </a:t>
            </a:r>
            <a:r>
              <a:rPr lang="cs-CZ" sz="2800" b="1" dirty="0" smtClean="0">
                <a:solidFill>
                  <a:schemeClr val="tx1"/>
                </a:solidFill>
              </a:rPr>
              <a:t>odrůdami odolnějšími vůči houbovým chorobám</a:t>
            </a:r>
            <a:r>
              <a:rPr lang="de-DE" sz="2800" b="1" dirty="0" smtClean="0">
                <a:solidFill>
                  <a:schemeClr val="tx1"/>
                </a:solidFill>
              </a:rPr>
              <a:t> (</a:t>
            </a:r>
            <a:r>
              <a:rPr lang="de-DE" sz="2800" b="1" dirty="0">
                <a:solidFill>
                  <a:schemeClr val="tx1"/>
                </a:solidFill>
              </a:rPr>
              <a:t>PIWI</a:t>
            </a:r>
            <a:r>
              <a:rPr lang="de-DE" sz="2800" b="1" dirty="0" smtClean="0">
                <a:solidFill>
                  <a:schemeClr val="tx1"/>
                </a:solidFill>
              </a:rPr>
              <a:t>): </a:t>
            </a:r>
            <a:endParaRPr lang="de-DE" sz="2800" b="1" dirty="0">
              <a:solidFill>
                <a:schemeClr val="tx1"/>
              </a:solidFill>
            </a:endParaRPr>
          </a:p>
          <a:p>
            <a:pPr algn="ctr"/>
            <a:r>
              <a:rPr lang="de-DE" sz="2800" b="1" dirty="0">
                <a:solidFill>
                  <a:schemeClr val="tx1"/>
                </a:solidFill>
              </a:rPr>
              <a:t>Donauriesling, Muscaris, Souvignier gris, </a:t>
            </a:r>
          </a:p>
          <a:p>
            <a:pPr algn="ctr"/>
            <a:r>
              <a:rPr lang="de-DE" sz="2800" b="1" dirty="0">
                <a:solidFill>
                  <a:schemeClr val="tx1"/>
                </a:solidFill>
              </a:rPr>
              <a:t>Cabernet blanc </a:t>
            </a:r>
            <a:r>
              <a:rPr lang="cs-CZ" sz="2800" b="1" dirty="0" smtClean="0">
                <a:solidFill>
                  <a:schemeClr val="tx1"/>
                </a:solidFill>
              </a:rPr>
              <a:t>a</a:t>
            </a:r>
            <a:r>
              <a:rPr lang="de-DE" sz="2800" b="1" dirty="0" smtClean="0">
                <a:solidFill>
                  <a:schemeClr val="tx1"/>
                </a:solidFill>
              </a:rPr>
              <a:t> </a:t>
            </a:r>
            <a:r>
              <a:rPr lang="de-DE" sz="2800" b="1" dirty="0">
                <a:solidFill>
                  <a:schemeClr val="tx1"/>
                </a:solidFill>
              </a:rPr>
              <a:t>Pinotin.</a:t>
            </a:r>
          </a:p>
          <a:p>
            <a:pPr algn="ctr"/>
            <a:endParaRPr lang="de-DE" sz="2800" b="1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Josef Engelhart, Weinbautechniker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Bayerische Landesanstalt für Weinbau und Gartenbau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Veitshöchheim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5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412776"/>
            <a:ext cx="76678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Odolnost vůči houbovým chorobám je závislá na:</a:t>
            </a:r>
          </a:p>
          <a:p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Odrůdě révy vinné</a:t>
            </a:r>
            <a:endParaRPr lang="de-DE" sz="2400" b="1" dirty="0" smtClean="0"/>
          </a:p>
          <a:p>
            <a:endParaRPr lang="de-DE" sz="2400" b="1" dirty="0" smtClean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Konfiguraci terénu</a:t>
            </a:r>
            <a:r>
              <a:rPr lang="de-DE" sz="2400" b="1" dirty="0" smtClean="0"/>
              <a:t> (</a:t>
            </a:r>
            <a:r>
              <a:rPr lang="cs-CZ" sz="2400" b="1" dirty="0" smtClean="0"/>
              <a:t>rovina nebo svah</a:t>
            </a:r>
            <a:r>
              <a:rPr lang="de-DE" sz="2400" b="1" dirty="0" smtClean="0"/>
              <a:t>)</a:t>
            </a:r>
          </a:p>
          <a:p>
            <a:endParaRPr lang="de-DE" sz="2400" b="1" dirty="0" smtClean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Půdě (půdních organizmech, zásobení vodou a živinami)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9592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196752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Potřeba </a:t>
            </a:r>
            <a:r>
              <a:rPr lang="cs-CZ" sz="2400" b="1" dirty="0"/>
              <a:t>ochranných ošetření PIWI-odrůd v LWG:</a:t>
            </a:r>
            <a:endParaRPr lang="cs-CZ" sz="2400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sz="2000" b="1" dirty="0"/>
              <a:t>V normálních letech 3 ošetření ekologickými přípravky:</a:t>
            </a:r>
            <a:endParaRPr lang="cs-CZ" sz="2000" dirty="0"/>
          </a:p>
          <a:p>
            <a:pPr lvl="0"/>
            <a:r>
              <a:rPr lang="cs-CZ" sz="2000" dirty="0" smtClean="0"/>
              <a:t>- před </a:t>
            </a:r>
            <a:r>
              <a:rPr lang="cs-CZ" sz="2000" dirty="0"/>
              <a:t>květem a po odkvětu sírou</a:t>
            </a:r>
          </a:p>
          <a:p>
            <a:pPr lvl="0"/>
            <a:r>
              <a:rPr lang="cs-CZ" sz="2000" dirty="0" smtClean="0"/>
              <a:t>- závěrečné </a:t>
            </a:r>
            <a:r>
              <a:rPr lang="cs-CZ" sz="2000" dirty="0"/>
              <a:t>ošetření koncem července </a:t>
            </a:r>
            <a:r>
              <a:rPr lang="cs-CZ" sz="2000" dirty="0" err="1"/>
              <a:t>Vitisanem</a:t>
            </a:r>
            <a:r>
              <a:rPr lang="cs-CZ" sz="2000" dirty="0"/>
              <a:t> a mědí</a:t>
            </a:r>
          </a:p>
          <a:p>
            <a:r>
              <a:rPr lang="cs-CZ" sz="2000" dirty="0"/>
              <a:t> </a:t>
            </a:r>
          </a:p>
          <a:p>
            <a:r>
              <a:rPr lang="cs-CZ" sz="2000" b="1" dirty="0"/>
              <a:t>Ve vlhkých letech 4 ošetření ekologickými přípravky:</a:t>
            </a:r>
            <a:endParaRPr lang="cs-CZ" sz="2000" dirty="0"/>
          </a:p>
          <a:p>
            <a:pPr lvl="0"/>
            <a:r>
              <a:rPr lang="cs-CZ" sz="2000" dirty="0" smtClean="0"/>
              <a:t>- jako </a:t>
            </a:r>
            <a:r>
              <a:rPr lang="cs-CZ" sz="2000" dirty="0"/>
              <a:t>běžně, jenom 2 závěrečná ošetření </a:t>
            </a:r>
            <a:r>
              <a:rPr lang="cs-CZ" sz="2000" dirty="0" err="1"/>
              <a:t>Vitisanem</a:t>
            </a:r>
            <a:r>
              <a:rPr lang="cs-CZ" sz="2000" dirty="0"/>
              <a:t> a mědí</a:t>
            </a:r>
          </a:p>
        </p:txBody>
      </p:sp>
    </p:spTree>
    <p:extLst>
      <p:ext uri="{BB962C8B-B14F-4D97-AF65-F5344CB8AC3E}">
        <p14:creationId xmlns:p14="http://schemas.microsoft.com/office/powerpoint/2010/main" val="3290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:\whw49\Josef\Josef_2010\Bilder_2010\Rebsorten_10\Rebsorten_blanc\Johanniter\IMG_2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1450"/>
            <a:ext cx="8234362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feld 1"/>
          <p:cNvSpPr txBox="1">
            <a:spLocks noChangeArrowheads="1"/>
          </p:cNvSpPr>
          <p:nvPr/>
        </p:nvSpPr>
        <p:spPr bwMode="auto">
          <a:xfrm>
            <a:off x="6153150" y="5667375"/>
            <a:ext cx="1757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Johanniter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0433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:\whw49\Engel_Josef_2013\Bilder\Donauriesling_Wü_Pfaff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246063"/>
            <a:ext cx="45434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84168" y="2708920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Donauriesling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90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44008" y="4911551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Donauriesling</a:t>
            </a:r>
            <a:endParaRPr lang="de-DE" sz="2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906"/>
            <a:ext cx="8496944" cy="61809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64088" y="5373216"/>
            <a:ext cx="15039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Donauriesling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911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whw49\A1_Josef_Engelhart 2014\Bilder\Muscaris%20ANT_16mai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5" y="57587"/>
            <a:ext cx="4068886" cy="62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12160" y="2852936"/>
            <a:ext cx="1329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Muscaris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902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632"/>
            <a:ext cx="8352929" cy="621069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580112" y="5525721"/>
            <a:ext cx="25124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Muscaris</a:t>
            </a:r>
            <a:r>
              <a:rPr lang="de-DE" b="1" dirty="0" smtClean="0"/>
              <a:t> </a:t>
            </a:r>
            <a:r>
              <a:rPr lang="cs-CZ" b="1" dirty="0" smtClean="0"/>
              <a:t>- m</a:t>
            </a:r>
            <a:r>
              <a:rPr lang="de-DE" b="1" dirty="0" err="1" smtClean="0"/>
              <a:t>inim</a:t>
            </a:r>
            <a:r>
              <a:rPr lang="cs-CZ" b="1" dirty="0" err="1" smtClean="0"/>
              <a:t>ální</a:t>
            </a:r>
            <a:r>
              <a:rPr lang="cs-CZ" b="1" dirty="0" smtClean="0"/>
              <a:t> řez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065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K:\whw49\Josef\Josef_2011\Josef_2011_ab_Okt\Bilder\Rebsorten_Bilder\Sauvignon_gris\4okt11 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7175"/>
            <a:ext cx="79057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feld 1"/>
          <p:cNvSpPr txBox="1">
            <a:spLocks noChangeArrowheads="1"/>
          </p:cNvSpPr>
          <p:nvPr/>
        </p:nvSpPr>
        <p:spPr bwMode="auto">
          <a:xfrm>
            <a:off x="1247775" y="5372100"/>
            <a:ext cx="242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Souvignier gris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PIWI-International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6223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167</Words>
  <Application>Microsoft Office PowerPoint</Application>
  <PresentationFormat>Předvádění na obrazovce (4:3)</PresentationFormat>
  <Paragraphs>69</Paragraphs>
  <Slides>19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Larissa</vt:lpstr>
      <vt:lpstr>Benutzerdefiniertes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StMELF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Maser-Plag, Meike (LWG)</dc:creator>
  <cp:lastModifiedBy>Jiří Sedlo</cp:lastModifiedBy>
  <cp:revision>59</cp:revision>
  <dcterms:created xsi:type="dcterms:W3CDTF">2015-09-24T09:38:32Z</dcterms:created>
  <dcterms:modified xsi:type="dcterms:W3CDTF">2017-05-30T10:28:24Z</dcterms:modified>
</cp:coreProperties>
</file>