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45" r:id="rId1"/>
  </p:sldMasterIdLst>
  <p:notesMasterIdLst>
    <p:notesMasterId r:id="rId5"/>
  </p:notesMasterIdLst>
  <p:handoutMasterIdLst>
    <p:handoutMasterId r:id="rId6"/>
  </p:handoutMasterIdLst>
  <p:sldIdLst>
    <p:sldId id="381" r:id="rId2"/>
    <p:sldId id="375" r:id="rId3"/>
    <p:sldId id="380" r:id="rId4"/>
  </p:sldIdLst>
  <p:sldSz cx="12192000" cy="6858000"/>
  <p:notesSz cx="7315200" cy="96012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D00"/>
    <a:srgbClr val="ED8B00"/>
    <a:srgbClr val="DB291C"/>
    <a:srgbClr val="FF9900"/>
    <a:srgbClr val="C00000"/>
    <a:srgbClr val="3C8A2E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99" autoAdjust="0"/>
  </p:normalViewPr>
  <p:slideViewPr>
    <p:cSldViewPr snapToGrid="0" showGuides="1">
      <p:cViewPr varScale="1">
        <p:scale>
          <a:sx n="107" d="100"/>
          <a:sy n="107" d="100"/>
        </p:scale>
        <p:origin x="612" y="114"/>
      </p:cViewPr>
      <p:guideLst>
        <p:guide orient="horz" pos="1139"/>
        <p:guide pos="438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992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1/6/2022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/>
          <a:lstStyle/>
          <a:p>
            <a:fld id="{B1FEB637-BC42-497E-9119-65CA0380A6E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16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/>
          <a:lstStyle/>
          <a:p>
            <a:fld id="{B1FEB637-BC42-497E-9119-65CA0380A6E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57201" y="5186209"/>
            <a:ext cx="4490721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1" y="6365848"/>
            <a:ext cx="4490721" cy="27305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01EE57E-4C1B-4ECF-94C5-14A453751EA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0541" y="344137"/>
            <a:ext cx="1819109" cy="345828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8" name="Oval 5">
              <a:extLst>
                <a:ext uri="{FF2B5EF4-FFF2-40B4-BE49-F238E27FC236}">
                  <a16:creationId xmlns:a16="http://schemas.microsoft.com/office/drawing/2014/main" id="{848B10DB-7BA0-47A6-A2BF-E43FDE3253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B690FCB5-02B0-42C1-A71D-2F5ABCA25FF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7">
              <a:extLst>
                <a:ext uri="{FF2B5EF4-FFF2-40B4-BE49-F238E27FC236}">
                  <a16:creationId xmlns:a16="http://schemas.microsoft.com/office/drawing/2014/main" id="{358223E3-2772-41EC-BDC5-F0327F14B2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60E75CE7-1268-47E9-A585-16E350CB097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9">
              <a:extLst>
                <a:ext uri="{FF2B5EF4-FFF2-40B4-BE49-F238E27FC236}">
                  <a16:creationId xmlns:a16="http://schemas.microsoft.com/office/drawing/2014/main" id="{BF8B8A80-FD9A-43B9-A936-A0BE1CAD80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5DA18E48-2689-422E-A84C-ECB5B61A0D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D9316E24-7A8A-4FCF-B2C4-4EE40E3BA9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76354CE9-D577-46E8-886D-1BBB079BE4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2232419E-4011-4B15-A744-7F8FCDD1F5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2F957E66-C402-4A51-A806-6052AEAFC8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932C736B-20BB-4603-9DD1-FEB85AD9DC3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9272" y="688848"/>
            <a:ext cx="5562600" cy="555650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41278750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3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3296" y="1728217"/>
            <a:ext cx="11227056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3296" y="3474720"/>
            <a:ext cx="11227056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EC93E963-CFD3-43A9-AE1B-F08B522B4130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8" name="CaseCode">
            <a:extLst>
              <a:ext uri="{FF2B5EF4-FFF2-40B4-BE49-F238E27FC236}">
                <a16:creationId xmlns:a16="http://schemas.microsoft.com/office/drawing/2014/main" id="{791BE9BD-85F6-497E-A8D6-CBFF87927B15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538D13-8CB9-4EE1-BCA9-24557BC4F2B2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3488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green acc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3297" y="1714500"/>
            <a:ext cx="9323916" cy="4648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08E5BA7E-93C2-43A2-9267-44AEA65B95C5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015C4658-A753-4EFC-B4C9-8CC1413F742B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C3538D-DEF3-427C-A22B-D6DED4B4F939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45007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Green Accent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3296" y="1714500"/>
            <a:ext cx="9341104" cy="4648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42B478C9-B5DA-40CF-85B5-B8255333DF59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13465439-7954-4F6D-A5BA-2445764B064C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93EBE-E0B6-4868-AEFF-D7DAD2DDC7E4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8636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3296" y="1719073"/>
            <a:ext cx="9341104" cy="4643628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D9D178A5-CCC4-4A46-8C47-9A140D4A5CA1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70B3F7DA-818B-4D8B-B857-2D625878F36E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06B75E-593B-4DBE-A922-1C55C945A5EC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6092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3296" y="1719073"/>
            <a:ext cx="9341104" cy="4643628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8A445E98-0101-4641-B761-F6EC62A4C1F9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8E6546D8-000E-40B0-BE69-23BCCEC818E9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761B44-F344-440B-8939-9E878C81D0CA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85918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5488" y="1719072"/>
            <a:ext cx="9328912" cy="46436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700"/>
              </a:spcBef>
              <a:buFontTx/>
              <a:buNone/>
              <a:defRPr sz="3600">
                <a:solidFill>
                  <a:schemeClr val="tx1"/>
                </a:solidFill>
              </a:defRPr>
            </a:lvl1pPr>
            <a:lvl2pPr marL="342900" indent="-342900">
              <a:defRPr sz="2250">
                <a:solidFill>
                  <a:schemeClr val="bg2"/>
                </a:solidFill>
              </a:defRPr>
            </a:lvl2pPr>
            <a:lvl3pPr>
              <a:defRPr sz="2250">
                <a:solidFill>
                  <a:schemeClr val="bg2"/>
                </a:solidFill>
              </a:defRPr>
            </a:lvl3pPr>
            <a:lvl4pPr>
              <a:defRPr sz="2250">
                <a:solidFill>
                  <a:schemeClr val="bg2"/>
                </a:solidFill>
              </a:defRPr>
            </a:lvl4pPr>
            <a:lvl5pPr>
              <a:defRPr sz="225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2310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63296" y="1714500"/>
            <a:ext cx="112776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 sz="1300">
                <a:latin typeface="+mn-lt"/>
              </a:defRPr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defRPr sz="1300">
                <a:latin typeface="+mj-lt"/>
              </a:defRPr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defRPr sz="1300">
                <a:latin typeface="+mn-lt"/>
              </a:defRPr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defRPr sz="1300">
                <a:latin typeface="+mn-lt"/>
              </a:defRPr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defRPr sz="13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1AF4B88-9BDB-4994-AE11-3A74CC55FE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6" y="347473"/>
            <a:ext cx="112776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65608033"/>
      </p:ext>
    </p:extLst>
  </p:cSld>
  <p:clrMapOvr>
    <a:masterClrMapping/>
  </p:clrMapOvr>
  <p:transition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3296" y="1714500"/>
            <a:ext cx="9341104" cy="4648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47060" algn="r"/>
              </a:tabLst>
              <a:defRPr sz="1300">
                <a:latin typeface="+mn-lt"/>
              </a:defRPr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5047060" algn="r"/>
              </a:tabLst>
              <a:defRPr sz="1300">
                <a:latin typeface="+mj-lt"/>
              </a:defRPr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5047060" algn="r"/>
              </a:tabLst>
              <a:defRPr sz="1300">
                <a:latin typeface="+mn-lt"/>
              </a:defRPr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5047060" algn="r"/>
              </a:tabLst>
              <a:defRPr sz="1300">
                <a:latin typeface="+mn-lt"/>
              </a:defRPr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>
                <a:latin typeface="+mn-lt"/>
              </a:defRPr>
            </a:lvl5pPr>
            <a:lvl6pPr>
              <a:tabLst>
                <a:tab pos="5047060" algn="r"/>
              </a:tabLst>
              <a:defRPr/>
            </a:lvl6pPr>
            <a:lvl7pPr>
              <a:tabLst>
                <a:tab pos="5047060" algn="r"/>
              </a:tabLst>
              <a:defRPr/>
            </a:lvl7pPr>
            <a:lvl8pPr>
              <a:tabLst>
                <a:tab pos="5047060" algn="r"/>
              </a:tabLst>
              <a:defRPr/>
            </a:lvl8pPr>
            <a:lvl9pPr>
              <a:tabLst>
                <a:tab pos="5047060" algn="r"/>
              </a:tabLst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3296" y="347473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20425069"/>
      </p:ext>
    </p:extLst>
  </p:cSld>
  <p:clrMapOvr>
    <a:masterClrMapping/>
  </p:clrMapOvr>
  <p:transition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933144" y="345584"/>
            <a:ext cx="2804160" cy="1027760"/>
          </a:xfrm>
        </p:spPr>
        <p:txBody>
          <a:bodyPr>
            <a:noAutofit/>
          </a:bodyPr>
          <a:lstStyle>
            <a:lvl1pPr>
              <a:spcBef>
                <a:spcPts val="139"/>
              </a:spcBef>
              <a:defRPr sz="900">
                <a:solidFill>
                  <a:schemeClr val="tx1"/>
                </a:solidFill>
              </a:defRPr>
            </a:lvl1pPr>
            <a:lvl2pPr>
              <a:defRPr sz="727">
                <a:solidFill>
                  <a:schemeClr val="tx2"/>
                </a:solidFill>
              </a:defRPr>
            </a:lvl2pPr>
            <a:lvl3pPr>
              <a:defRPr sz="727">
                <a:solidFill>
                  <a:schemeClr val="tx2"/>
                </a:solidFill>
              </a:defRPr>
            </a:lvl3pPr>
            <a:lvl4pPr>
              <a:defRPr sz="692">
                <a:solidFill>
                  <a:schemeClr val="tx2"/>
                </a:solidFill>
              </a:defRPr>
            </a:lvl4pPr>
            <a:lvl5pPr>
              <a:defRPr sz="692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63296" y="1714500"/>
            <a:ext cx="3549904" cy="46482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416"/>
              </a:spcAft>
              <a:defRPr sz="1300"/>
            </a:lvl1pPr>
            <a:lvl2pPr>
              <a:spcBef>
                <a:spcPts val="208"/>
              </a:spcBef>
              <a:defRPr/>
            </a:lvl2pPr>
            <a:lvl3pPr>
              <a:spcBef>
                <a:spcPts val="208"/>
              </a:spcBef>
              <a:defRPr/>
            </a:lvl3pPr>
            <a:lvl4pPr>
              <a:spcBef>
                <a:spcPts val="208"/>
              </a:spcBef>
              <a:defRPr/>
            </a:lvl4pPr>
            <a:lvl5pPr>
              <a:spcBef>
                <a:spcPts val="208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318000" y="1719073"/>
            <a:ext cx="7416801" cy="4643628"/>
          </a:xfrm>
        </p:spPr>
        <p:txBody>
          <a:bodyPr>
            <a:noAutofit/>
          </a:bodyPr>
          <a:lstStyle>
            <a:lvl1pPr marL="0" indent="0" algn="l">
              <a:spcBef>
                <a:spcPts val="1247"/>
              </a:spcBef>
              <a:buFontTx/>
              <a:buNone/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879EE2-D803-4CB2-AF00-F24E09224D1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0541" y="344137"/>
            <a:ext cx="1819109" cy="345828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D45CA835-378D-4289-9657-CD3C1D6143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3810899-A11C-413B-8CBC-D3CFBE3CD80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A104677E-C9A9-43FD-9636-282AA4967C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3CAB285-FAC0-4F34-8146-267CBA1B5D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16082ED9-88C5-4736-942C-C7E3CCCA1B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E1E6C516-6C1B-4A02-BB05-4F831D78EC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DA6EFC15-17CF-407E-9776-DF518801DE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032EBC75-0AB2-4438-90A3-70694DE0F4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FC22A38A-F53A-4006-98CB-F2CD2E27610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69265903-DE87-4699-A08F-FA3C1B52FB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143541"/>
      </p:ext>
    </p:extLst>
  </p:cSld>
  <p:clrMapOvr>
    <a:masterClrMapping/>
  </p:clrMapOvr>
  <p:transition>
    <p:fade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3295" y="347472"/>
            <a:ext cx="11228832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450351" y="1714500"/>
            <a:ext cx="6240000" cy="4648200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3296" y="1714500"/>
            <a:ext cx="4413504" cy="4648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>
                <a:latin typeface="+mn-lt"/>
              </a:defRPr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>
                <a:latin typeface="+mj-lt"/>
              </a:defRPr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>
                <a:latin typeface="+mn-lt"/>
              </a:defRPr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>
                <a:latin typeface="+mn-lt"/>
              </a:defRPr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>
                <a:latin typeface="+mn-lt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4725153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3296" y="6365848"/>
            <a:ext cx="4446269" cy="27305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6F50CF5-77BF-459B-9A79-3C4CC22A0F3A}"/>
              </a:ext>
            </a:extLst>
          </p:cNvPr>
          <p:cNvGrpSpPr/>
          <p:nvPr userDrawn="1"/>
        </p:nvGrpSpPr>
        <p:grpSpPr>
          <a:xfrm>
            <a:off x="463296" y="341312"/>
            <a:ext cx="1819656" cy="347472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28" name="Oval 5">
              <a:extLst>
                <a:ext uri="{FF2B5EF4-FFF2-40B4-BE49-F238E27FC236}">
                  <a16:creationId xmlns:a16="http://schemas.microsoft.com/office/drawing/2014/main" id="{E9128BED-07B9-451E-B858-7CC1141471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C68196BA-7D11-4539-BDF9-983E22D3423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42AF1C77-6287-4499-B04A-87B27165DE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25579AED-BEB3-43B3-8ED1-4F00DD4BD0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9">
              <a:extLst>
                <a:ext uri="{FF2B5EF4-FFF2-40B4-BE49-F238E27FC236}">
                  <a16:creationId xmlns:a16="http://schemas.microsoft.com/office/drawing/2014/main" id="{E45E9D0B-F5C0-4893-92F0-D69A666C1B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DE5C210F-0B06-4949-8E4D-64301D93E9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F24B8B3C-D0AE-4485-8A30-2C7813EFDE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0DD172EE-B893-46D5-9A64-6715E43129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41641FDD-35E1-4F42-B99C-FFA6812569B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DFE30DEA-FA20-4812-875C-D70A3CA3F5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Title 1">
            <a:extLst>
              <a:ext uri="{FF2B5EF4-FFF2-40B4-BE49-F238E27FC236}">
                <a16:creationId xmlns:a16="http://schemas.microsoft.com/office/drawing/2014/main" id="{647FBB06-57A1-478F-8BCE-57D05265516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63296" y="5186209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AA5D9D6B-8AE5-40BD-B06B-DB5F7F3841F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6942" y="688848"/>
            <a:ext cx="5562600" cy="555650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171112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463296" y="1719072"/>
            <a:ext cx="5480304" cy="46436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248404" y="1719072"/>
            <a:ext cx="5486397" cy="46436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A9CD2DA-AA83-4DCB-8501-DE5878CC0B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559CC6F-6478-4902-A4D5-F8FB6538D2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6071047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59A021DD-F549-41C3-B366-CFCBDD8599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ECC1F342-3C5A-4884-B063-1F96DE727F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FED540D-3BF1-4047-9D69-9C3EB9B9455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3296" y="1719072"/>
            <a:ext cx="5480304" cy="46436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2159D59-FAF6-4904-B82D-440C56566D8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60591" y="1714500"/>
            <a:ext cx="5480304" cy="46436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772082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685801"/>
            <a:ext cx="11277599" cy="10276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3296" y="2078281"/>
            <a:ext cx="11271504" cy="404273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3296" y="1717263"/>
            <a:ext cx="11271504" cy="357187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4" y="350300"/>
            <a:ext cx="11265412" cy="335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6E095B-6E26-41E6-AFC8-FF16F0C3C86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57201" y="6121016"/>
            <a:ext cx="11277599" cy="24168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94559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56871" y="2137713"/>
            <a:ext cx="5480304" cy="3983302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56871" y="1719074"/>
            <a:ext cx="5480304" cy="405940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3297" y="6121016"/>
            <a:ext cx="11273879" cy="24168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D00439A-130B-4E04-85CB-DABD856B2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3B9B3F6-9F40-4388-9B79-8E0961AD2B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1AD6F48-ECFC-4B93-B043-AEA877E0937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3296" y="1719073"/>
            <a:ext cx="5480304" cy="44019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991067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54379" y="1719073"/>
            <a:ext cx="5486516" cy="405939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57201" y="6121016"/>
            <a:ext cx="11277599" cy="24168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60271" y="2125011"/>
            <a:ext cx="5480304" cy="3996002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63296" y="1719073"/>
            <a:ext cx="5480304" cy="405939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1" name="Chart Placeholder 2">
            <a:extLst>
              <a:ext uri="{FF2B5EF4-FFF2-40B4-BE49-F238E27FC236}">
                <a16:creationId xmlns:a16="http://schemas.microsoft.com/office/drawing/2014/main" id="{F1BD57FD-600D-430A-AB0C-89DFCC950E21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6248403" y="2125011"/>
            <a:ext cx="5486397" cy="3996000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ACD26822-93FD-4865-A5E4-053695247E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B7DE9340-98F1-4431-9CA2-BA6425441E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32343963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450349" y="1718455"/>
            <a:ext cx="6290545" cy="4716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34EAC11-4B6F-4989-ADAB-DCA27D91F5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15E83D0-63FA-4C06-8888-31EF80337E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593F994E-D5B3-4236-9E8D-771F764DB8E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3296" y="1714500"/>
            <a:ext cx="4413504" cy="4648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>
                <a:latin typeface="+mn-lt"/>
              </a:defRPr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>
                <a:latin typeface="+mj-lt"/>
              </a:defRPr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>
                <a:latin typeface="+mn-lt"/>
              </a:defRPr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>
                <a:latin typeface="+mn-lt"/>
              </a:defRPr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>
                <a:latin typeface="+mn-lt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967277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8192978" y="1737504"/>
            <a:ext cx="3547917" cy="4644248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3771900" algn="r"/>
              </a:tabLst>
              <a:defRPr sz="1600">
                <a:solidFill>
                  <a:schemeClr val="accent3"/>
                </a:solidFill>
              </a:defRPr>
            </a:lvl1pPr>
            <a:lvl2pPr>
              <a:tabLst>
                <a:tab pos="3771900" algn="r"/>
              </a:tabLst>
              <a:defRPr/>
            </a:lvl2pPr>
            <a:lvl3pPr>
              <a:tabLst>
                <a:tab pos="3771900" algn="r"/>
              </a:tabLst>
              <a:defRPr/>
            </a:lvl3pPr>
            <a:lvl4pPr>
              <a:tabLst>
                <a:tab pos="3771900" algn="r"/>
              </a:tabLst>
              <a:defRPr/>
            </a:lvl4pPr>
            <a:lvl5pPr>
              <a:tabLst>
                <a:tab pos="37719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73296" y="1718454"/>
            <a:ext cx="7400704" cy="46442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3771900" algn="r"/>
              </a:tabLst>
              <a:defRPr sz="1300"/>
            </a:lvl1pPr>
            <a:lvl2pPr marL="104775" indent="-104775" algn="l">
              <a:buClrTx/>
              <a:buSzPct val="100000"/>
              <a:buFont typeface="Arial" panose="020B0604020202020204" pitchFamily="34" charset="0"/>
              <a:buChar char="•"/>
              <a:tabLst>
                <a:tab pos="3771900" algn="r"/>
              </a:tabLst>
              <a:defRPr sz="1300"/>
            </a:lvl2pPr>
            <a:lvl3pPr marL="22860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/>
            </a:lvl3pPr>
            <a:lvl4pPr marL="352425" indent="-104775" algn="l">
              <a:buClrTx/>
              <a:buSzPct val="100000"/>
              <a:buFont typeface="Arial" panose="020B0604020202020204" pitchFamily="34" charset="0"/>
              <a:buChar char="◦"/>
              <a:tabLst>
                <a:tab pos="3771900" algn="r"/>
              </a:tabLst>
              <a:defRPr sz="1300"/>
            </a:lvl4pPr>
            <a:lvl5pPr marL="476250" indent="-104775" algn="l">
              <a:buClrTx/>
              <a:buSzPct val="100000"/>
              <a:buFont typeface="Arial" panose="020B0604020202020204" pitchFamily="34" charset="0"/>
              <a:buChar char="−"/>
              <a:tabLst>
                <a:tab pos="3771900" algn="r"/>
              </a:tabLst>
              <a:defRPr sz="1300"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D58FC9CF-4F37-4309-BF5F-E64AE49426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999054A-E358-4B12-B841-DE440A68D9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97564648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1468" y="2115797"/>
            <a:ext cx="3549549" cy="4005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59119" y="1722943"/>
            <a:ext cx="3549549" cy="392112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1468" y="6121016"/>
            <a:ext cx="11277600" cy="24168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hart Placeholder 3">
            <a:extLst>
              <a:ext uri="{FF2B5EF4-FFF2-40B4-BE49-F238E27FC236}">
                <a16:creationId xmlns:a16="http://schemas.microsoft.com/office/drawing/2014/main" id="{16889619-7368-4B21-B502-003FD717C954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4323575" y="2115798"/>
            <a:ext cx="3549549" cy="4005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7536B633-26E6-47E5-A809-A97D26199C4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21226" y="1722944"/>
            <a:ext cx="3549549" cy="392112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21" name="Chart Placeholder 3">
            <a:extLst>
              <a:ext uri="{FF2B5EF4-FFF2-40B4-BE49-F238E27FC236}">
                <a16:creationId xmlns:a16="http://schemas.microsoft.com/office/drawing/2014/main" id="{B4691CB5-FF7F-4DAF-80B3-769541086497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193695" y="2115798"/>
            <a:ext cx="3549549" cy="4005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3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D8875204-BB59-4C5F-ABB1-D0ECEC5A070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191346" y="1722944"/>
            <a:ext cx="3549549" cy="392112"/>
          </a:xfrm>
        </p:spPr>
        <p:txBody>
          <a:bodyPr>
            <a:noAutofit/>
          </a:bodyPr>
          <a:lstStyle>
            <a:lvl1pPr>
              <a:defRPr sz="13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272C8D47-97C8-4E6F-91CC-C3AB406C1C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D65F0445-032D-4E6A-83EC-59A2184ED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45862145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81764" y="1727251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30040" y="1727251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71687" y="1727251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20883" y="1727251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3297" y="3124200"/>
            <a:ext cx="2720468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171687" y="3120553"/>
            <a:ext cx="2712000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30040" y="3124202"/>
            <a:ext cx="2712000" cy="323849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9035701" y="3108508"/>
            <a:ext cx="2697183" cy="3254192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81DFAED1-3C69-4431-8715-026D730F1B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8C662B-0462-4963-B666-2976F675A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12586046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475645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66617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475645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66617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655128" y="1845377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sz="1300" b="1"/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 b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439092" y="1845377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sz="1300" b="1"/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655128" y="4256213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sz="1300" b="1"/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439092" y="4256213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sz="1300" b="1"/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D54EF50-1F75-4251-9838-5413705270C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9" name="Title Placeholder 1">
            <a:extLst>
              <a:ext uri="{FF2B5EF4-FFF2-40B4-BE49-F238E27FC236}">
                <a16:creationId xmlns:a16="http://schemas.microsoft.com/office/drawing/2014/main" id="{580152B0-65C5-4969-BA13-FFC077318B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AFD084-463A-44C6-B882-24EE18CC2B98}"/>
              </a:ext>
            </a:extLst>
          </p:cNvPr>
          <p:cNvSpPr/>
          <p:nvPr userDrawn="1"/>
        </p:nvSpPr>
        <p:spPr>
          <a:xfrm>
            <a:off x="470343" y="1715425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1E7FDC9-AC67-4CA4-86DE-4DFAAEE0DFF9}"/>
              </a:ext>
            </a:extLst>
          </p:cNvPr>
          <p:cNvSpPr/>
          <p:nvPr userDrawn="1"/>
        </p:nvSpPr>
        <p:spPr>
          <a:xfrm>
            <a:off x="6246196" y="1718774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BFD11F-868A-4204-947B-D205C842DFE0}"/>
              </a:ext>
            </a:extLst>
          </p:cNvPr>
          <p:cNvSpPr/>
          <p:nvPr userDrawn="1"/>
        </p:nvSpPr>
        <p:spPr>
          <a:xfrm>
            <a:off x="470343" y="4126942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D1FA4C-A499-4E17-B3FC-CC3DA6E8CF7C}"/>
              </a:ext>
            </a:extLst>
          </p:cNvPr>
          <p:cNvSpPr/>
          <p:nvPr userDrawn="1"/>
        </p:nvSpPr>
        <p:spPr>
          <a:xfrm>
            <a:off x="6246196" y="4130291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024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 Page Image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DEF77F0F-DE6A-48C9-92BD-013174DD6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7843742C-26CB-411F-8564-5030924198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3296" y="6364224"/>
            <a:ext cx="4446269" cy="27305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7C729B7-24CD-4887-BCB2-9B9E69736AAE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63296" y="5186209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5451A9-3E6A-4737-92D0-C9DAA534DA04}"/>
              </a:ext>
            </a:extLst>
          </p:cNvPr>
          <p:cNvCxnSpPr/>
          <p:nvPr userDrawn="1"/>
        </p:nvCxnSpPr>
        <p:spPr>
          <a:xfrm flipV="1">
            <a:off x="0" y="0"/>
            <a:ext cx="12192000" cy="6858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2ADDA35-0590-4771-9879-88CE0238551F}"/>
              </a:ext>
            </a:extLst>
          </p:cNvPr>
          <p:cNvGrpSpPr/>
          <p:nvPr userDrawn="1"/>
        </p:nvGrpSpPr>
        <p:grpSpPr>
          <a:xfrm>
            <a:off x="463296" y="341312"/>
            <a:ext cx="1819656" cy="347472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9" name="Oval 5">
              <a:extLst>
                <a:ext uri="{FF2B5EF4-FFF2-40B4-BE49-F238E27FC236}">
                  <a16:creationId xmlns:a16="http://schemas.microsoft.com/office/drawing/2014/main" id="{3FD17B1A-A918-439D-AFAD-ECE9421735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79359716-9ACF-4041-A7F0-2E04E36D861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EE3C6AB2-FF26-4D74-983F-E8C9540B70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B600C838-AB18-404F-AF64-5BE6309AC2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37EF79B8-3321-4A68-A438-F7CA9AB20D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EB266B0-2723-40E9-BD24-9B88F11371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90C5C28F-BB95-44AD-9700-55D9AE2BE2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42500885-66FF-4752-A3E1-7C0FA9778A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165DB8AE-A24F-4086-963B-1C7F379D21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82083A4-2C11-43E4-9516-9622E1E74D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67019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0343" y="1857892"/>
            <a:ext cx="5486400" cy="4504808"/>
          </a:xfrm>
        </p:spPr>
        <p:txBody>
          <a:bodyPr>
            <a:noAutofit/>
          </a:bodyPr>
          <a:lstStyle>
            <a:lvl1pPr marL="0" indent="0" algn="l">
              <a:spcAft>
                <a:spcPts val="750"/>
              </a:spcAft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46195" y="1857892"/>
            <a:ext cx="5486400" cy="4504808"/>
          </a:xfrm>
        </p:spPr>
        <p:txBody>
          <a:bodyPr>
            <a:noAutofit/>
          </a:bodyPr>
          <a:lstStyle>
            <a:lvl1pPr marL="0" indent="0" algn="l">
              <a:spcAft>
                <a:spcPts val="750"/>
              </a:spcAft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70343" y="1715425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6196" y="1718774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090" y="1857894"/>
            <a:ext cx="1210207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noProof="0" dirty="0">
                <a:solidFill>
                  <a:schemeClr val="bg1"/>
                </a:solidFill>
              </a:rPr>
              <a:t>Co-brand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88434" y="1857894"/>
            <a:ext cx="1244161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noProof="0" dirty="0">
                <a:solidFill>
                  <a:schemeClr val="bg1"/>
                </a:solidFill>
              </a:rPr>
              <a:t>Co-brand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C2FDA775-7453-495D-ABC5-C379E37806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D55BC33C-2B71-4E68-81E3-F520AB4629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04926054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D89C7E6-37F5-4005-B8BE-658A5ADDE29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FA13130-E22F-4F71-97DB-A64E7A175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79115605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6FB2E4B-5D1B-4250-844C-3D50DE4A9F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30371969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-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2AA0174D-B09C-4960-94D1-79FD4D04BD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96C364-9ED6-42C4-8FC2-1F9C6CB165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8220" y="366547"/>
            <a:ext cx="5465380" cy="484791"/>
          </a:xfrm>
        </p:spPr>
        <p:txBody>
          <a:bodyPr>
            <a:noAutofit/>
          </a:bodyPr>
          <a:lstStyle>
            <a:lvl1pPr>
              <a:defRPr sz="3200" b="1">
                <a:latin typeface="+mj-lt"/>
              </a:defRPr>
            </a:lvl1pPr>
            <a:lvl2pPr>
              <a:defRPr sz="3200" b="1">
                <a:latin typeface="+mj-lt"/>
              </a:defRPr>
            </a:lvl2pPr>
            <a:lvl3pPr>
              <a:defRPr sz="3200" b="1">
                <a:latin typeface="+mj-lt"/>
              </a:defRPr>
            </a:lvl3pPr>
            <a:lvl4pPr>
              <a:defRPr sz="3200" b="1">
                <a:latin typeface="+mj-lt"/>
              </a:defRPr>
            </a:lvl4pPr>
            <a:lvl5pPr>
              <a:defRPr sz="32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D421831-C244-4DE0-8DE2-755D7D7315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8220" y="851339"/>
            <a:ext cx="5465380" cy="863162"/>
          </a:xfrm>
        </p:spPr>
        <p:txBody>
          <a:bodyPr>
            <a:noAutofit/>
          </a:bodyPr>
          <a:lstStyle>
            <a:lvl1pPr>
              <a:defRPr sz="3200" b="0">
                <a:latin typeface="+mj-lt"/>
              </a:defRPr>
            </a:lvl1pPr>
            <a:lvl2pPr>
              <a:defRPr sz="3200" b="1">
                <a:latin typeface="+mj-lt"/>
              </a:defRPr>
            </a:lvl2pPr>
            <a:lvl3pPr>
              <a:defRPr sz="3200" b="1">
                <a:latin typeface="+mj-lt"/>
              </a:defRPr>
            </a:lvl3pPr>
            <a:lvl4pPr>
              <a:defRPr sz="3200" b="1">
                <a:latin typeface="+mj-lt"/>
              </a:defRPr>
            </a:lvl4pPr>
            <a:lvl5pPr>
              <a:defRPr sz="32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434128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61823" y="1714500"/>
            <a:ext cx="11277600" cy="4667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259C2253-8D87-4928-94C4-A4D186A7A8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6593EEB-1CDC-4080-8C11-602DEAE102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68886373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9891263-8779-41FC-9383-3693CA16CB1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58730" y="1851440"/>
            <a:ext cx="3554471" cy="451126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3F862111-A699-4618-9902-CD7B1ECC90E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14826" y="1851440"/>
            <a:ext cx="3554471" cy="451126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136FEA86-C43A-4BD9-AC25-65C16B3F484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78800" y="1851440"/>
            <a:ext cx="3556000" cy="451126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9D600A6A-61E2-4C72-A87B-39D905EFB4B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D5910C4A-3157-47A5-8677-1140132DE3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1E1916-39D6-44A9-8C07-60C8660A0953}"/>
              </a:ext>
            </a:extLst>
          </p:cNvPr>
          <p:cNvSpPr/>
          <p:nvPr userDrawn="1"/>
        </p:nvSpPr>
        <p:spPr>
          <a:xfrm>
            <a:off x="458729" y="1715425"/>
            <a:ext cx="3560064" cy="54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178E01-9486-4723-8ECD-9A89CE53905A}"/>
              </a:ext>
            </a:extLst>
          </p:cNvPr>
          <p:cNvSpPr/>
          <p:nvPr userDrawn="1"/>
        </p:nvSpPr>
        <p:spPr>
          <a:xfrm>
            <a:off x="4314824" y="1715425"/>
            <a:ext cx="3560064" cy="54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2A3624-848D-4789-989D-4C19B95C8DD4}"/>
              </a:ext>
            </a:extLst>
          </p:cNvPr>
          <p:cNvSpPr/>
          <p:nvPr userDrawn="1"/>
        </p:nvSpPr>
        <p:spPr>
          <a:xfrm>
            <a:off x="8178800" y="1715425"/>
            <a:ext cx="3560064" cy="54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5668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AA35D0E-EBF0-4599-84F7-684DE89E56A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BCDA542-DB63-41BB-89C0-73F35C7D17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C73178E3-6490-436A-8FEB-CC4E21B54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3297" y="3124200"/>
            <a:ext cx="2720468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1B5A2B37-A59A-4B85-9144-75BC73AD9D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71687" y="3120553"/>
            <a:ext cx="2712000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0EDB9492-A5FE-44CC-90D8-0E0E80A4E8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30040" y="3124202"/>
            <a:ext cx="2712000" cy="323849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D335E86-FA3A-4B76-B4D1-5D530C4E37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35701" y="3108508"/>
            <a:ext cx="2697183" cy="3254192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22268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 icon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Code">
            <a:extLst>
              <a:ext uri="{FF2B5EF4-FFF2-40B4-BE49-F238E27FC236}">
                <a16:creationId xmlns:a16="http://schemas.microsoft.com/office/drawing/2014/main" id="{676B7924-6A82-4453-9ABA-42AE71384BDC}"/>
              </a:ext>
            </a:extLst>
          </p:cNvPr>
          <p:cNvSpPr txBox="1"/>
          <p:nvPr userDrawn="1"/>
        </p:nvSpPr>
        <p:spPr>
          <a:xfrm>
            <a:off x="6335184" y="6477002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2" name="Copyright">
            <a:extLst>
              <a:ext uri="{FF2B5EF4-FFF2-40B4-BE49-F238E27FC236}">
                <a16:creationId xmlns:a16="http://schemas.microsoft.com/office/drawing/2014/main" id="{ED0B00A8-5B86-4AFE-8884-819CF7356AAE}"/>
              </a:ext>
            </a:extLst>
          </p:cNvPr>
          <p:cNvSpPr txBox="1"/>
          <p:nvPr userDrawn="1"/>
        </p:nvSpPr>
        <p:spPr>
          <a:xfrm>
            <a:off x="501649" y="647700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</a:t>
            </a:r>
            <a:r>
              <a:rPr lang="en-US" sz="675" noProof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Mster</a:t>
            </a: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 Slide Master]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BBEDB2-39B5-4D4C-AA82-85ED607FAC3B}"/>
              </a:ext>
            </a:extLst>
          </p:cNvPr>
          <p:cNvSpPr txBox="1"/>
          <p:nvPr userDrawn="1"/>
        </p:nvSpPr>
        <p:spPr>
          <a:xfrm>
            <a:off x="11382378" y="647700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BECBA53-5CA5-4826-B507-38E5EDBC49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83571CF0-9FB3-44B1-BE19-B891DD1B11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CA32CD74-2C13-40B4-A25F-8871032067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3297" y="3124200"/>
            <a:ext cx="2720468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bg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>
                <a:solidFill>
                  <a:schemeClr val="bg1"/>
                </a:solidFill>
              </a:defRPr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>
                <a:solidFill>
                  <a:schemeClr val="bg1"/>
                </a:solidFill>
              </a:defRPr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>
                <a:solidFill>
                  <a:schemeClr val="bg1"/>
                </a:solidFill>
              </a:defRPr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0BD8344B-373A-4CA8-9F91-E02B0DA48B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71687" y="3120553"/>
            <a:ext cx="2712000" cy="32385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bg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>
                <a:solidFill>
                  <a:schemeClr val="bg1"/>
                </a:solidFill>
              </a:defRPr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>
                <a:solidFill>
                  <a:schemeClr val="bg1"/>
                </a:solidFill>
              </a:defRPr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>
                <a:solidFill>
                  <a:schemeClr val="bg1"/>
                </a:solidFill>
              </a:defRPr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55636606-D676-4661-AF12-C0DF71DF3A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30040" y="3124202"/>
            <a:ext cx="2712000" cy="323849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bg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>
                <a:solidFill>
                  <a:schemeClr val="bg1"/>
                </a:solidFill>
              </a:defRPr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>
                <a:solidFill>
                  <a:schemeClr val="bg1"/>
                </a:solidFill>
              </a:defRPr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>
                <a:solidFill>
                  <a:schemeClr val="bg1"/>
                </a:solidFill>
              </a:defRPr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59A4F706-D410-4A3E-B5DE-E6CD51845EA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35701" y="3108508"/>
            <a:ext cx="2697183" cy="3254192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bg1"/>
                </a:solidFill>
              </a:defRPr>
            </a:lvl1pPr>
            <a:lvl2pPr marL="10477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2pPr>
            <a:lvl3pPr marL="22860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>
                <a:solidFill>
                  <a:schemeClr val="bg1"/>
                </a:solidFill>
              </a:defRPr>
            </a:lvl3pPr>
            <a:lvl4pPr marL="352425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 sz="1300">
                <a:solidFill>
                  <a:schemeClr val="bg1"/>
                </a:solidFill>
              </a:defRPr>
            </a:lvl4pPr>
            <a:lvl5pPr marL="476250" indent="-104775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>
                <a:solidFill>
                  <a:schemeClr val="bg1"/>
                </a:solidFill>
              </a:defRPr>
            </a:lvl5pPr>
            <a:lvl6pPr marL="267300" indent="-1323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0"/>
              </a:spcAft>
              <a:defRPr/>
            </a:lvl7pPr>
            <a:lvl8pPr marL="267300" indent="-132300">
              <a:spcAft>
                <a:spcPts val="0"/>
              </a:spcAft>
              <a:defRPr/>
            </a:lvl8pPr>
            <a:lvl9pPr marL="267300" indent="-1323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9108582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85324" y="1853601"/>
            <a:ext cx="1244161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dirty="0">
                <a:solidFill>
                  <a:schemeClr val="bg1"/>
                </a:solidFill>
              </a:rPr>
              <a:t>Co-brand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02979" y="4258270"/>
            <a:ext cx="1239381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dirty="0">
                <a:solidFill>
                  <a:schemeClr val="bg1"/>
                </a:solidFill>
              </a:rPr>
              <a:t>Co-brand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500785" y="4258270"/>
            <a:ext cx="1244160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dirty="0">
                <a:solidFill>
                  <a:schemeClr val="bg1"/>
                </a:solidFill>
              </a:rPr>
              <a:t>Co-brand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5149" y="1857894"/>
            <a:ext cx="1210207" cy="549275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675"/>
            </a:lvl1pPr>
          </a:lstStyle>
          <a:p>
            <a:pPr>
              <a:spcBef>
                <a:spcPct val="0"/>
              </a:spcBef>
            </a:pPr>
            <a:r>
              <a:rPr lang="en-US" sz="900" dirty="0">
                <a:solidFill>
                  <a:schemeClr val="bg1"/>
                </a:solidFill>
              </a:rPr>
              <a:t>Co-brand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0D485CFD-E778-438B-9F95-AA857AF5CA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0344" y="1856232"/>
            <a:ext cx="5473257" cy="16954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1995C2BA-4183-48F4-92D9-4620CCDF5C1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57042" y="1847618"/>
            <a:ext cx="5464615" cy="16954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2DC3B9DA-0A51-491C-923B-09D36118AD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0344" y="4256623"/>
            <a:ext cx="5473257" cy="16954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70BD43BA-DF89-409F-B9BF-2853EC35826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57043" y="4256623"/>
            <a:ext cx="5483852" cy="16954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10477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•"/>
              <a:defRPr sz="1300"/>
            </a:lvl2pPr>
            <a:lvl3pPr marL="22860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/>
            </a:lvl3pPr>
            <a:lvl4pPr marL="352425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◦"/>
              <a:defRPr sz="1300"/>
            </a:lvl4pPr>
            <a:lvl5pPr marL="476250" indent="-104775" algn="l">
              <a:spcAft>
                <a:spcPts val="750"/>
              </a:spcAft>
              <a:buClrTx/>
              <a:buSzPct val="100000"/>
              <a:buFont typeface="Arial" panose="020B0604020202020204" pitchFamily="34" charset="0"/>
              <a:buChar char="−"/>
              <a:defRPr sz="1300" baseline="0"/>
            </a:lvl5pPr>
            <a:lvl6pPr marL="267300" indent="-132300">
              <a:spcAft>
                <a:spcPts val="750"/>
              </a:spcAft>
              <a:buFont typeface="Verdana" panose="020B0604030504040204" pitchFamily="34" charset="0"/>
              <a:buChar char="−"/>
              <a:defRPr/>
            </a:lvl6pPr>
            <a:lvl7pPr marL="267300" indent="-132300">
              <a:spcAft>
                <a:spcPts val="750"/>
              </a:spcAft>
              <a:defRPr/>
            </a:lvl7pPr>
            <a:lvl8pPr marL="267300" indent="-132300">
              <a:spcAft>
                <a:spcPts val="750"/>
              </a:spcAft>
              <a:defRPr/>
            </a:lvl8pPr>
            <a:lvl9pPr marL="267300" indent="-132300">
              <a:spcAft>
                <a:spcPts val="75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3C8C216-A0D5-48CE-BB18-6E34DE5AE0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63295" y="682940"/>
            <a:ext cx="112776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6B3ABAE-3971-4ECC-8E25-1E94617FBF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95" y="345992"/>
            <a:ext cx="112776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10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D3E3D5E-69E0-409C-B43B-3D03BAF8E640}"/>
              </a:ext>
            </a:extLst>
          </p:cNvPr>
          <p:cNvSpPr/>
          <p:nvPr userDrawn="1"/>
        </p:nvSpPr>
        <p:spPr>
          <a:xfrm>
            <a:off x="470343" y="1715425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C51DC9-50A0-4091-8F6F-9150D453B6B1}"/>
              </a:ext>
            </a:extLst>
          </p:cNvPr>
          <p:cNvSpPr/>
          <p:nvPr userDrawn="1"/>
        </p:nvSpPr>
        <p:spPr>
          <a:xfrm>
            <a:off x="6246196" y="1718774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18D7C8-CEED-48A7-ADB2-7610B12C1B07}"/>
              </a:ext>
            </a:extLst>
          </p:cNvPr>
          <p:cNvSpPr/>
          <p:nvPr userDrawn="1"/>
        </p:nvSpPr>
        <p:spPr>
          <a:xfrm>
            <a:off x="470343" y="4126942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7A403C2-4204-4E69-B696-73BE1FE1F740}"/>
              </a:ext>
            </a:extLst>
          </p:cNvPr>
          <p:cNvSpPr/>
          <p:nvPr userDrawn="1"/>
        </p:nvSpPr>
        <p:spPr>
          <a:xfrm>
            <a:off x="6246196" y="4130291"/>
            <a:ext cx="54864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750"/>
              </a:spcAft>
            </a:pPr>
            <a:endParaRPr lang="en-US" sz="825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84348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64481" y="4189870"/>
            <a:ext cx="8566108" cy="2169796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406185" y="4189870"/>
            <a:ext cx="2319503" cy="1725448"/>
          </a:xfrm>
        </p:spPr>
        <p:txBody>
          <a:bodyPr anchor="ctr" anchorCtr="0"/>
          <a:lstStyle>
            <a:lvl1pPr algn="ctr">
              <a:defRPr sz="675"/>
            </a:lvl1pPr>
          </a:lstStyle>
          <a:p>
            <a:r>
              <a:rPr lang="en-GB" sz="675" dirty="0"/>
              <a:t>Insert sponsorship mark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406187" y="5995943"/>
            <a:ext cx="2319501" cy="363722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1FFF62A-78AC-4176-888C-7369D55740C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0541" y="344137"/>
            <a:ext cx="1819109" cy="345828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>
              <a:extLst>
                <a:ext uri="{FF2B5EF4-FFF2-40B4-BE49-F238E27FC236}">
                  <a16:creationId xmlns:a16="http://schemas.microsoft.com/office/drawing/2014/main" id="{FD77EF0A-6F9B-4CB4-BDFE-54901AC3BD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CFBCB662-4DCB-4701-B5DB-617E9625AC3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3AA8F7EF-0FC0-4792-B4E2-516188FAAD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7180810E-179A-4B4D-992C-DB02F3F2AA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931CFAC2-92E1-42CB-BB66-BD91AB6DB5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6C92D323-CA87-4BD4-9F33-9346A18A67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D31146A3-7248-4F9C-8242-2B343E0BCE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4BFA0610-A333-4B16-A20C-3ADB78A32C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D81528E3-7AAB-4FE3-96EB-0CA354538CA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7C686C02-5833-4DB0-8AD3-1E143B411A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ith tex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8B9DDECB-90E6-4132-BCD8-24EBC3764D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24289" y="688848"/>
            <a:ext cx="5562600" cy="555650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68220B9-53D3-434F-999D-90F07DAA232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0541" y="344137"/>
            <a:ext cx="1819109" cy="345828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9" name="Oval 5">
              <a:extLst>
                <a:ext uri="{FF2B5EF4-FFF2-40B4-BE49-F238E27FC236}">
                  <a16:creationId xmlns:a16="http://schemas.microsoft.com/office/drawing/2014/main" id="{8B229135-140E-4C82-9088-DB80D93F74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C0B69BD4-36A4-4DB1-B5FD-89FB06A52E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49F4DC4F-9DBA-44B7-B892-0083CA8892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67D5F0A5-5E6C-4963-9090-4DAF5F01D2A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22C7545E-5780-4586-9808-699BCCFD7C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489CD93F-3551-40B6-A00B-6CC2A8F5F4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B6557C16-D6D6-4B71-81E6-ADCF6CEB19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E187CACC-821A-4265-91F5-84823A98F3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31AAFBBA-1DE2-4D95-9B71-B343B10650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D7679E8F-E1FF-41C4-93DF-F6A97D92D1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itle 1">
            <a:extLst>
              <a:ext uri="{FF2B5EF4-FFF2-40B4-BE49-F238E27FC236}">
                <a16:creationId xmlns:a16="http://schemas.microsoft.com/office/drawing/2014/main" id="{70F15D73-40F4-4F95-9E2A-7A67F615DB4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57201" y="5186209"/>
            <a:ext cx="4490721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E65ED79E-D6FD-4D90-9073-C8776CB6AD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1" y="6365848"/>
            <a:ext cx="4490721" cy="27305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15387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66316" y="4194287"/>
            <a:ext cx="8528936" cy="21697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412074" y="4189870"/>
            <a:ext cx="2319503" cy="1725448"/>
          </a:xfrm>
        </p:spPr>
        <p:txBody>
          <a:bodyPr anchor="ctr" anchorCtr="0"/>
          <a:lstStyle>
            <a:lvl1pPr algn="ctr">
              <a:defRPr sz="675">
                <a:solidFill>
                  <a:schemeClr val="bg1"/>
                </a:solidFill>
              </a:defRPr>
            </a:lvl1pPr>
          </a:lstStyle>
          <a:p>
            <a:r>
              <a:rPr lang="en-GB" sz="675" dirty="0"/>
              <a:t>Insert sponsorship mark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412076" y="5995943"/>
            <a:ext cx="2319501" cy="363722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AB860FC-9229-466C-B67B-E6B79E07BB2B}"/>
              </a:ext>
            </a:extLst>
          </p:cNvPr>
          <p:cNvGrpSpPr/>
          <p:nvPr userDrawn="1"/>
        </p:nvGrpSpPr>
        <p:grpSpPr>
          <a:xfrm>
            <a:off x="463296" y="341312"/>
            <a:ext cx="1819656" cy="347472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477D509D-A74E-4D79-8C41-28EE208771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CC851991-483D-4A9F-8C5F-626DE9D5C1B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28FEC250-9F3B-45BC-90AF-4CDE000C2C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F8494B23-9F67-4108-8FC3-E645BD138AE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9">
              <a:extLst>
                <a:ext uri="{FF2B5EF4-FFF2-40B4-BE49-F238E27FC236}">
                  <a16:creationId xmlns:a16="http://schemas.microsoft.com/office/drawing/2014/main" id="{198EEDBF-F835-40E6-A1D3-AAADC96DD0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0">
              <a:extLst>
                <a:ext uri="{FF2B5EF4-FFF2-40B4-BE49-F238E27FC236}">
                  <a16:creationId xmlns:a16="http://schemas.microsoft.com/office/drawing/2014/main" id="{42C9A861-6332-4ADC-88F7-183765B2D7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593BFC01-C985-4400-9F59-CA3E701AB8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4A67BA7C-21CB-474A-9E6A-BCA082851A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315ADC0C-A127-4E52-A974-5D4D91506D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71ADF477-53BF-4770-AA08-07332CAF6A7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936826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3296" y="1724001"/>
            <a:ext cx="11271504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3296" y="3471532"/>
            <a:ext cx="11271504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325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green accent 4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1" y="1726936"/>
            <a:ext cx="11264900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74720"/>
            <a:ext cx="112649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3" name="CaseCode">
            <a:extLst>
              <a:ext uri="{FF2B5EF4-FFF2-40B4-BE49-F238E27FC236}">
                <a16:creationId xmlns:a16="http://schemas.microsoft.com/office/drawing/2014/main" id="{D39A514A-409D-470C-AE9C-EFB16BDA8C83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A5EC33-1574-4E3A-89DA-3EC00A69C870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34302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1" y="1728217"/>
            <a:ext cx="11264900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74720"/>
            <a:ext cx="112649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3" name="Copyright">
            <a:extLst>
              <a:ext uri="{FF2B5EF4-FFF2-40B4-BE49-F238E27FC236}">
                <a16:creationId xmlns:a16="http://schemas.microsoft.com/office/drawing/2014/main" id="{1DC4A35C-6E5F-4D1C-8973-1C29CBAF765E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4" name="CaseCode">
            <a:extLst>
              <a:ext uri="{FF2B5EF4-FFF2-40B4-BE49-F238E27FC236}">
                <a16:creationId xmlns:a16="http://schemas.microsoft.com/office/drawing/2014/main" id="{5B6818A1-3235-4413-9665-6D922B35C666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87CE22-99C8-4AA1-B80A-420B68B7E283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0098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1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3296" y="1728217"/>
            <a:ext cx="11271504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3296" y="3474720"/>
            <a:ext cx="11271504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0" name="Copyright">
            <a:extLst>
              <a:ext uri="{FF2B5EF4-FFF2-40B4-BE49-F238E27FC236}">
                <a16:creationId xmlns:a16="http://schemas.microsoft.com/office/drawing/2014/main" id="{04AF6108-47E9-489A-A28A-88A6C754FB38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8980A458-ABD9-40B8-8C0D-269072CDB94F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1386E3-7822-4155-91DC-3E38D96ED6CE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7157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2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3296" y="1728217"/>
            <a:ext cx="11227056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3296" y="3474720"/>
            <a:ext cx="11227056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pyright">
            <a:extLst>
              <a:ext uri="{FF2B5EF4-FFF2-40B4-BE49-F238E27FC236}">
                <a16:creationId xmlns:a16="http://schemas.microsoft.com/office/drawing/2014/main" id="{484F29FA-0A46-4792-A45E-5DE1B223E09B}"/>
              </a:ext>
            </a:extLst>
          </p:cNvPr>
          <p:cNvSpPr txBox="1"/>
          <p:nvPr userDrawn="1"/>
        </p:nvSpPr>
        <p:spPr>
          <a:xfrm>
            <a:off x="501649" y="6519673"/>
            <a:ext cx="5355168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12BDD3ED-029E-4AC9-80CA-D3A2FBE9A5AF}"/>
              </a:ext>
            </a:extLst>
          </p:cNvPr>
          <p:cNvSpPr txBox="1"/>
          <p:nvPr userDrawn="1"/>
        </p:nvSpPr>
        <p:spPr>
          <a:xfrm>
            <a:off x="6335184" y="6519673"/>
            <a:ext cx="4896560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5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895299-9295-492F-8C31-9744F3FB7A06}"/>
              </a:ext>
            </a:extLst>
          </p:cNvPr>
          <p:cNvSpPr txBox="1"/>
          <p:nvPr userDrawn="1"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200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898606782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think-cell Slide" r:id="rId44" imgW="270" imgH="270" progId="TCLayout.ActiveDocument.1">
                  <p:embed/>
                </p:oleObj>
              </mc:Choice>
              <mc:Fallback>
                <p:oleObj name="think-cell Slide" r:id="rId4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345664"/>
            <a:ext cx="11281285" cy="3401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5" name="CaseCode"/>
          <p:cNvSpPr txBox="1"/>
          <p:nvPr/>
        </p:nvSpPr>
        <p:spPr>
          <a:xfrm>
            <a:off x="6335184" y="6519673"/>
            <a:ext cx="489656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cs-CZ" sz="675" baseline="0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Vinařský </a:t>
            </a:r>
            <a:r>
              <a:rPr lang="cs-CZ" sz="675" baseline="0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 </a:t>
            </a:r>
            <a:r>
              <a:rPr lang="cs-CZ" sz="675" baseline="0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ČR – agenda workshopů</a:t>
            </a:r>
            <a:endParaRPr lang="en-US" sz="675" noProof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Copyright"/>
          <p:cNvSpPr txBox="1"/>
          <p:nvPr/>
        </p:nvSpPr>
        <p:spPr>
          <a:xfrm>
            <a:off x="457200" y="6515063"/>
            <a:ext cx="5355168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450"/>
              </a:spcBef>
              <a:buSzPct val="100000"/>
              <a:buFont typeface="Arial"/>
              <a:buNone/>
            </a:pPr>
            <a:r>
              <a:rPr lang="cs-CZ" sz="675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Deloitte Czech</a:t>
            </a:r>
            <a:r>
              <a:rPr lang="cs-CZ" sz="675" baseline="0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Republic 2021</a:t>
            </a:r>
            <a:endParaRPr lang="en-US" sz="675" noProof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0887" y="1714500"/>
            <a:ext cx="11277599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26826" y="6519673"/>
            <a:ext cx="307975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4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75" noProof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450"/>
                </a:spcBef>
                <a:buSzPct val="100000"/>
                <a:buFont typeface="Arial"/>
                <a:buNone/>
              </a:pPr>
              <a:t>‹#›</a:t>
            </a:fld>
            <a:endParaRPr lang="en-US" sz="675" noProof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35A5D5-FD12-4A0E-B47E-3D53D008B26B}"/>
              </a:ext>
            </a:extLst>
          </p:cNvPr>
          <p:cNvSpPr txBox="1"/>
          <p:nvPr userDrawn="1"/>
        </p:nvSpPr>
        <p:spPr>
          <a:xfrm>
            <a:off x="4065081" y="699568"/>
            <a:ext cx="254000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800" dirty="0">
              <a:solidFill>
                <a:srgbClr val="31313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FEAD1B-5DFB-4123-913B-D7D5838C8C6D}"/>
              </a:ext>
            </a:extLst>
          </p:cNvPr>
          <p:cNvSpPr txBox="1"/>
          <p:nvPr userDrawn="1"/>
        </p:nvSpPr>
        <p:spPr>
          <a:xfrm>
            <a:off x="4321370" y="802745"/>
            <a:ext cx="1673167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800" dirty="0">
              <a:solidFill>
                <a:srgbClr val="31313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202DBDA-700C-4979-B00F-3477C099D042}"/>
              </a:ext>
            </a:extLst>
          </p:cNvPr>
          <p:cNvSpPr txBox="1"/>
          <p:nvPr userDrawn="1"/>
        </p:nvSpPr>
        <p:spPr>
          <a:xfrm>
            <a:off x="5969842" y="802745"/>
            <a:ext cx="25031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800" dirty="0">
              <a:solidFill>
                <a:srgbClr val="31313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4DFC3E-51E5-47BE-BA81-FDAED74D8117}"/>
              </a:ext>
            </a:extLst>
          </p:cNvPr>
          <p:cNvSpPr txBox="1"/>
          <p:nvPr userDrawn="1"/>
        </p:nvSpPr>
        <p:spPr>
          <a:xfrm>
            <a:off x="4321027" y="801689"/>
            <a:ext cx="167385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800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4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47" r:id="rId2"/>
    <p:sldLayoutId id="2147483948" r:id="rId3"/>
    <p:sldLayoutId id="2147483944" r:id="rId4"/>
    <p:sldLayoutId id="2147483949" r:id="rId5"/>
    <p:sldLayoutId id="2147483950" r:id="rId6"/>
    <p:sldLayoutId id="2147483951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  <p:sldLayoutId id="2147484000" r:id="rId14"/>
    <p:sldLayoutId id="2147483952" r:id="rId15"/>
    <p:sldLayoutId id="2147483954" r:id="rId16"/>
    <p:sldLayoutId id="2147483955" r:id="rId17"/>
    <p:sldLayoutId id="2147483956" r:id="rId18"/>
    <p:sldLayoutId id="2147483957" r:id="rId19"/>
    <p:sldLayoutId id="2147483958" r:id="rId20"/>
    <p:sldLayoutId id="2147483959" r:id="rId21"/>
    <p:sldLayoutId id="2147483953" r:id="rId22"/>
    <p:sldLayoutId id="2147483960" r:id="rId23"/>
    <p:sldLayoutId id="2147483961" r:id="rId24"/>
    <p:sldLayoutId id="2147483962" r:id="rId25"/>
    <p:sldLayoutId id="2147483963" r:id="rId26"/>
    <p:sldLayoutId id="2147483964" r:id="rId27"/>
    <p:sldLayoutId id="2147483965" r:id="rId28"/>
    <p:sldLayoutId id="2147483966" r:id="rId29"/>
    <p:sldLayoutId id="2147483967" r:id="rId30"/>
    <p:sldLayoutId id="2147483973" r:id="rId31"/>
    <p:sldLayoutId id="2147483974" r:id="rId32"/>
    <p:sldLayoutId id="2147483975" r:id="rId33"/>
    <p:sldLayoutId id="2147484001" r:id="rId34"/>
    <p:sldLayoutId id="2147484002" r:id="rId35"/>
    <p:sldLayoutId id="2147484003" r:id="rId36"/>
    <p:sldLayoutId id="2147484004" r:id="rId37"/>
    <p:sldLayoutId id="2147484005" r:id="rId38"/>
    <p:sldLayoutId id="2147484006" r:id="rId39"/>
    <p:sldLayoutId id="2147483977" r:id="rId4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n-lt"/>
          <a:ea typeface="+mj-ea"/>
          <a:cs typeface="Calibri Light" panose="020F0302020204030204" pitchFamily="34" charset="0"/>
        </a:defRPr>
      </a:lvl1pPr>
    </p:titleStyle>
    <p:bodyStyle>
      <a:lvl1pPr marL="0" indent="0" algn="l" defTabSz="685800" rtl="0" eaLnBrk="1" latinLnBrk="0" hangingPunct="1">
        <a:spcBef>
          <a:spcPts val="0"/>
        </a:spcBef>
        <a:spcAft>
          <a:spcPts val="750"/>
        </a:spcAft>
        <a:buSzPct val="100000"/>
        <a:buFontTx/>
        <a:buNone/>
        <a:defRPr sz="975" b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104775" indent="-104775" algn="l" defTabSz="685800" rtl="0" eaLnBrk="1" latinLnBrk="0" hangingPunct="1">
        <a:spcBef>
          <a:spcPts val="0"/>
        </a:spcBef>
        <a:spcAft>
          <a:spcPts val="750"/>
        </a:spcAft>
        <a:buClrTx/>
        <a:buSzPct val="100000"/>
        <a:buFont typeface="Arial" panose="020B0604020202020204" pitchFamily="34" charset="0"/>
        <a:buChar char="•"/>
        <a:defRPr lang="en-US" sz="975" b="1" kern="1200" dirty="0" smtClean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228600" indent="-104775" algn="l" defTabSz="685800" rtl="0" eaLnBrk="1" latinLnBrk="0" hangingPunct="1">
        <a:spcBef>
          <a:spcPts val="0"/>
        </a:spcBef>
        <a:spcAft>
          <a:spcPts val="750"/>
        </a:spcAft>
        <a:buClrTx/>
        <a:buSzPct val="100000"/>
        <a:buFont typeface="Arial" panose="020B0604020202020204" pitchFamily="34" charset="0"/>
        <a:buChar char="−"/>
        <a:defRPr lang="en-US" sz="975" kern="120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352425" indent="-104775" algn="l" defTabSz="685800" rtl="0" eaLnBrk="1" latinLnBrk="0" hangingPunct="1">
        <a:spcBef>
          <a:spcPts val="0"/>
        </a:spcBef>
        <a:spcAft>
          <a:spcPts val="750"/>
        </a:spcAft>
        <a:buClrTx/>
        <a:buSzPct val="100000"/>
        <a:buFont typeface="Arial" panose="020B0604020202020204" pitchFamily="34" charset="0"/>
        <a:buChar char="◦"/>
        <a:defRPr lang="en-US" sz="975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476250" indent="-104775" algn="l" defTabSz="598885" rtl="0" eaLnBrk="1" latinLnBrk="0" hangingPunct="1">
        <a:spcBef>
          <a:spcPts val="0"/>
        </a:spcBef>
        <a:spcAft>
          <a:spcPts val="750"/>
        </a:spcAft>
        <a:buClrTx/>
        <a:buSzPct val="100000"/>
        <a:buFont typeface="Arial" panose="020B0604020202020204" pitchFamily="34" charset="0"/>
        <a:buChar char="−"/>
        <a:tabLst/>
        <a:defRPr lang="en-US" sz="975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399600" indent="-132300" algn="l" defTabSz="685800" rtl="0" eaLnBrk="1" latinLnBrk="0" hangingPunct="1">
        <a:spcBef>
          <a:spcPts val="0"/>
        </a:spcBef>
        <a:spcAft>
          <a:spcPts val="750"/>
        </a:spcAft>
        <a:buFont typeface="Verdana" panose="020B0604030504040204" pitchFamily="34" charset="0"/>
        <a:buChar char="−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99600" indent="-132300" algn="l" defTabSz="685800" rtl="0" eaLnBrk="1" latinLnBrk="0" hangingPunct="1">
        <a:spcBef>
          <a:spcPts val="0"/>
        </a:spcBef>
        <a:spcAft>
          <a:spcPts val="750"/>
        </a:spcAft>
        <a:buFont typeface="Verdana" panose="020B0604030504040204" pitchFamily="34" charset="0"/>
        <a:buChar char="−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399600" indent="-132300" algn="l" defTabSz="685800" rtl="0" eaLnBrk="1" latinLnBrk="0" hangingPunct="1">
        <a:spcBef>
          <a:spcPts val="0"/>
        </a:spcBef>
        <a:spcAft>
          <a:spcPts val="750"/>
        </a:spcAft>
        <a:buFont typeface="Verdana" panose="020B0604030504040204" pitchFamily="34" charset="0"/>
        <a:buChar char="−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9600" indent="-132300" algn="l" defTabSz="685800" rtl="0" eaLnBrk="1" latinLnBrk="0" hangingPunct="1">
        <a:spcBef>
          <a:spcPts val="0"/>
        </a:spcBef>
        <a:spcAft>
          <a:spcPts val="750"/>
        </a:spcAft>
        <a:buFont typeface="Verdana" panose="020B0604030504040204" pitchFamily="34" charset="0"/>
        <a:buChar char="−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5" orient="horz" pos="4008" userDrawn="1">
          <p15:clr>
            <a:srgbClr val="F26B43"/>
          </p15:clr>
        </p15:guide>
        <p15:guide id="49" orient="horz" pos="432" userDrawn="1">
          <p15:clr>
            <a:srgbClr val="F26B43"/>
          </p15:clr>
        </p15:guide>
        <p15:guide id="68" orient="horz" pos="4104" userDrawn="1">
          <p15:clr>
            <a:srgbClr val="F26B43"/>
          </p15:clr>
        </p15:guide>
        <p15:guide id="69" orient="horz" pos="2184" userDrawn="1">
          <p15:clr>
            <a:srgbClr val="F26B43"/>
          </p15:clr>
        </p15:guide>
        <p15:guide id="70" orient="horz" pos="1080" userDrawn="1">
          <p15:clr>
            <a:srgbClr val="F26B43"/>
          </p15:clr>
        </p15:guide>
        <p15:guide id="71" orient="horz" pos="216" userDrawn="1">
          <p15:clr>
            <a:srgbClr val="F26B43"/>
          </p15:clr>
        </p15:guide>
        <p15:guide id="72" pos="3840" userDrawn="1">
          <p15:clr>
            <a:srgbClr val="F26B43"/>
          </p15:clr>
        </p15:guide>
        <p15:guide id="73" pos="3936" userDrawn="1">
          <p15:clr>
            <a:srgbClr val="F26B43"/>
          </p15:clr>
        </p15:guide>
        <p15:guide id="74" pos="288" userDrawn="1">
          <p15:clr>
            <a:srgbClr val="F26B43"/>
          </p15:clr>
        </p15:guide>
        <p15:guide id="75" pos="4960" userDrawn="1">
          <p15:clr>
            <a:srgbClr val="F26B43"/>
          </p15:clr>
        </p15:guide>
        <p15:guide id="76" pos="3744" userDrawn="1">
          <p15:clr>
            <a:srgbClr val="F26B43"/>
          </p15:clr>
        </p15:guide>
        <p15:guide id="77" pos="2720" userDrawn="1">
          <p15:clr>
            <a:srgbClr val="F26B43"/>
          </p15:clr>
        </p15:guide>
        <p15:guide id="78" pos="2528" userDrawn="1">
          <p15:clr>
            <a:srgbClr val="F26B43"/>
          </p15:clr>
        </p15:guide>
        <p15:guide id="79" pos="1312" userDrawn="1">
          <p15:clr>
            <a:srgbClr val="F26B43"/>
          </p15:clr>
        </p15:guide>
        <p15:guide id="80" pos="1504" userDrawn="1">
          <p15:clr>
            <a:srgbClr val="F26B43"/>
          </p15:clr>
        </p15:guide>
        <p15:guide id="81" pos="5152" userDrawn="1">
          <p15:clr>
            <a:srgbClr val="F26B43"/>
          </p15:clr>
        </p15:guide>
        <p15:guide id="82" pos="6176" userDrawn="1">
          <p15:clr>
            <a:srgbClr val="F26B43"/>
          </p15:clr>
        </p15:guide>
        <p15:guide id="83" pos="6368" userDrawn="1">
          <p15:clr>
            <a:srgbClr val="F26B43"/>
          </p15:clr>
        </p15:guide>
        <p15:guide id="84" pos="7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2602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5186209"/>
            <a:ext cx="9193426" cy="895983"/>
          </a:xfrm>
        </p:spPr>
        <p:txBody>
          <a:bodyPr vert="horz"/>
          <a:lstStyle/>
          <a:p>
            <a:r>
              <a:rPr lang="en-US" dirty="0" smtClean="0"/>
              <a:t>Agenda workshop</a:t>
            </a:r>
            <a:r>
              <a:rPr lang="cs-CZ" dirty="0" smtClean="0"/>
              <a:t>ů pro potvrzení exportní strategie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1" y="6108827"/>
            <a:ext cx="4490721" cy="273050"/>
          </a:xfrm>
        </p:spPr>
        <p:txBody>
          <a:bodyPr/>
          <a:lstStyle/>
          <a:p>
            <a:r>
              <a:rPr lang="cs-CZ" dirty="0" smtClean="0"/>
              <a:t>Vinařský fond ČR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077" y="1060515"/>
            <a:ext cx="5536869" cy="41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0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057145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Freeform 59"/>
          <p:cNvSpPr>
            <a:spLocks noChangeAspect="1" noEditPoints="1"/>
          </p:cNvSpPr>
          <p:nvPr/>
        </p:nvSpPr>
        <p:spPr bwMode="auto">
          <a:xfrm>
            <a:off x="6752928" y="1714500"/>
            <a:ext cx="563543" cy="565200"/>
          </a:xfrm>
          <a:custGeom>
            <a:avLst/>
            <a:gdLst>
              <a:gd name="T0" fmla="*/ 147 w 512"/>
              <a:gd name="T1" fmla="*/ 170 h 512"/>
              <a:gd name="T2" fmla="*/ 201 w 512"/>
              <a:gd name="T3" fmla="*/ 170 h 512"/>
              <a:gd name="T4" fmla="*/ 223 w 512"/>
              <a:gd name="T5" fmla="*/ 170 h 512"/>
              <a:gd name="T6" fmla="*/ 256 w 512"/>
              <a:gd name="T7" fmla="*/ 117 h 512"/>
              <a:gd name="T8" fmla="*/ 133 w 512"/>
              <a:gd name="T9" fmla="*/ 192 h 512"/>
              <a:gd name="T10" fmla="*/ 192 w 512"/>
              <a:gd name="T11" fmla="*/ 245 h 512"/>
              <a:gd name="T12" fmla="*/ 218 w 512"/>
              <a:gd name="T13" fmla="*/ 320 h 512"/>
              <a:gd name="T14" fmla="*/ 298 w 512"/>
              <a:gd name="T15" fmla="*/ 266 h 512"/>
              <a:gd name="T16" fmla="*/ 218 w 512"/>
              <a:gd name="T17" fmla="*/ 320 h 512"/>
              <a:gd name="T18" fmla="*/ 292 w 512"/>
              <a:gd name="T19" fmla="*/ 122 h 512"/>
              <a:gd name="T20" fmla="*/ 365 w 512"/>
              <a:gd name="T21" fmla="*/ 170 h 512"/>
              <a:gd name="T22" fmla="*/ 218 w 512"/>
              <a:gd name="T23" fmla="*/ 192 h 512"/>
              <a:gd name="T24" fmla="*/ 298 w 512"/>
              <a:gd name="T25" fmla="*/ 245 h 512"/>
              <a:gd name="T26" fmla="*/ 192 w 512"/>
              <a:gd name="T27" fmla="*/ 266 h 512"/>
              <a:gd name="T28" fmla="*/ 133 w 512"/>
              <a:gd name="T29" fmla="*/ 320 h 512"/>
              <a:gd name="T30" fmla="*/ 192 w 512"/>
              <a:gd name="T31" fmla="*/ 266 h 512"/>
              <a:gd name="T32" fmla="*/ 394 w 512"/>
              <a:gd name="T33" fmla="*/ 245 h 512"/>
              <a:gd name="T34" fmla="*/ 314 w 512"/>
              <a:gd name="T35" fmla="*/ 192 h 512"/>
              <a:gd name="T36" fmla="*/ 512 w 512"/>
              <a:gd name="T37" fmla="*/ 256 h 512"/>
              <a:gd name="T38" fmla="*/ 0 w 512"/>
              <a:gd name="T39" fmla="*/ 256 h 512"/>
              <a:gd name="T40" fmla="*/ 512 w 512"/>
              <a:gd name="T41" fmla="*/ 256 h 512"/>
              <a:gd name="T42" fmla="*/ 256 w 512"/>
              <a:gd name="T43" fmla="*/ 96 h 512"/>
              <a:gd name="T44" fmla="*/ 256 w 512"/>
              <a:gd name="T45" fmla="*/ 416 h 512"/>
              <a:gd name="T46" fmla="*/ 314 w 512"/>
              <a:gd name="T47" fmla="*/ 320 h 512"/>
              <a:gd name="T48" fmla="*/ 394 w 512"/>
              <a:gd name="T49" fmla="*/ 266 h 512"/>
              <a:gd name="T50" fmla="*/ 314 w 512"/>
              <a:gd name="T51" fmla="*/ 320 h 512"/>
              <a:gd name="T52" fmla="*/ 220 w 512"/>
              <a:gd name="T53" fmla="*/ 389 h 512"/>
              <a:gd name="T54" fmla="*/ 147 w 512"/>
              <a:gd name="T55" fmla="*/ 341 h 512"/>
              <a:gd name="T56" fmla="*/ 365 w 512"/>
              <a:gd name="T57" fmla="*/ 341 h 512"/>
              <a:gd name="T58" fmla="*/ 292 w 512"/>
              <a:gd name="T59" fmla="*/ 389 h 512"/>
              <a:gd name="T60" fmla="*/ 288 w 512"/>
              <a:gd name="T61" fmla="*/ 341 h 512"/>
              <a:gd name="T62" fmla="*/ 256 w 512"/>
              <a:gd name="T63" fmla="*/ 39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12" h="512">
                <a:moveTo>
                  <a:pt x="201" y="170"/>
                </a:moveTo>
                <a:cubicBezTo>
                  <a:pt x="147" y="170"/>
                  <a:pt x="147" y="170"/>
                  <a:pt x="147" y="170"/>
                </a:cubicBezTo>
                <a:cubicBezTo>
                  <a:pt x="165" y="147"/>
                  <a:pt x="190" y="130"/>
                  <a:pt x="220" y="122"/>
                </a:cubicBezTo>
                <a:cubicBezTo>
                  <a:pt x="212" y="135"/>
                  <a:pt x="206" y="151"/>
                  <a:pt x="201" y="170"/>
                </a:cubicBezTo>
                <a:close/>
                <a:moveTo>
                  <a:pt x="256" y="117"/>
                </a:moveTo>
                <a:cubicBezTo>
                  <a:pt x="245" y="117"/>
                  <a:pt x="232" y="137"/>
                  <a:pt x="223" y="170"/>
                </a:cubicBezTo>
                <a:cubicBezTo>
                  <a:pt x="288" y="170"/>
                  <a:pt x="288" y="170"/>
                  <a:pt x="288" y="170"/>
                </a:cubicBezTo>
                <a:cubicBezTo>
                  <a:pt x="279" y="137"/>
                  <a:pt x="266" y="117"/>
                  <a:pt x="256" y="117"/>
                </a:cubicBezTo>
                <a:close/>
                <a:moveTo>
                  <a:pt x="197" y="192"/>
                </a:moveTo>
                <a:cubicBezTo>
                  <a:pt x="133" y="192"/>
                  <a:pt x="133" y="192"/>
                  <a:pt x="133" y="192"/>
                </a:cubicBezTo>
                <a:cubicBezTo>
                  <a:pt x="124" y="208"/>
                  <a:pt x="119" y="226"/>
                  <a:pt x="118" y="245"/>
                </a:cubicBezTo>
                <a:cubicBezTo>
                  <a:pt x="192" y="245"/>
                  <a:pt x="192" y="245"/>
                  <a:pt x="192" y="245"/>
                </a:cubicBezTo>
                <a:cubicBezTo>
                  <a:pt x="192" y="227"/>
                  <a:pt x="194" y="209"/>
                  <a:pt x="197" y="192"/>
                </a:cubicBezTo>
                <a:close/>
                <a:moveTo>
                  <a:pt x="218" y="320"/>
                </a:moveTo>
                <a:cubicBezTo>
                  <a:pt x="293" y="320"/>
                  <a:pt x="293" y="320"/>
                  <a:pt x="293" y="320"/>
                </a:cubicBezTo>
                <a:cubicBezTo>
                  <a:pt x="296" y="304"/>
                  <a:pt x="298" y="286"/>
                  <a:pt x="298" y="266"/>
                </a:cubicBezTo>
                <a:cubicBezTo>
                  <a:pt x="213" y="266"/>
                  <a:pt x="213" y="266"/>
                  <a:pt x="213" y="266"/>
                </a:cubicBezTo>
                <a:cubicBezTo>
                  <a:pt x="214" y="286"/>
                  <a:pt x="216" y="304"/>
                  <a:pt x="218" y="320"/>
                </a:cubicBezTo>
                <a:close/>
                <a:moveTo>
                  <a:pt x="365" y="170"/>
                </a:moveTo>
                <a:cubicBezTo>
                  <a:pt x="347" y="147"/>
                  <a:pt x="321" y="130"/>
                  <a:pt x="292" y="122"/>
                </a:cubicBezTo>
                <a:cubicBezTo>
                  <a:pt x="299" y="135"/>
                  <a:pt x="306" y="151"/>
                  <a:pt x="310" y="170"/>
                </a:cubicBezTo>
                <a:lnTo>
                  <a:pt x="365" y="170"/>
                </a:lnTo>
                <a:close/>
                <a:moveTo>
                  <a:pt x="293" y="192"/>
                </a:moveTo>
                <a:cubicBezTo>
                  <a:pt x="218" y="192"/>
                  <a:pt x="218" y="192"/>
                  <a:pt x="218" y="192"/>
                </a:cubicBezTo>
                <a:cubicBezTo>
                  <a:pt x="216" y="207"/>
                  <a:pt x="214" y="225"/>
                  <a:pt x="213" y="245"/>
                </a:cubicBezTo>
                <a:cubicBezTo>
                  <a:pt x="298" y="245"/>
                  <a:pt x="298" y="245"/>
                  <a:pt x="298" y="245"/>
                </a:cubicBezTo>
                <a:cubicBezTo>
                  <a:pt x="298" y="225"/>
                  <a:pt x="296" y="207"/>
                  <a:pt x="293" y="192"/>
                </a:cubicBezTo>
                <a:close/>
                <a:moveTo>
                  <a:pt x="192" y="266"/>
                </a:moveTo>
                <a:cubicBezTo>
                  <a:pt x="118" y="266"/>
                  <a:pt x="118" y="266"/>
                  <a:pt x="118" y="266"/>
                </a:cubicBezTo>
                <a:cubicBezTo>
                  <a:pt x="119" y="285"/>
                  <a:pt x="124" y="303"/>
                  <a:pt x="133" y="320"/>
                </a:cubicBezTo>
                <a:cubicBezTo>
                  <a:pt x="197" y="320"/>
                  <a:pt x="197" y="320"/>
                  <a:pt x="197" y="320"/>
                </a:cubicBezTo>
                <a:cubicBezTo>
                  <a:pt x="194" y="303"/>
                  <a:pt x="192" y="284"/>
                  <a:pt x="192" y="266"/>
                </a:cubicBezTo>
                <a:close/>
                <a:moveTo>
                  <a:pt x="319" y="245"/>
                </a:moveTo>
                <a:cubicBezTo>
                  <a:pt x="394" y="245"/>
                  <a:pt x="394" y="245"/>
                  <a:pt x="394" y="245"/>
                </a:cubicBezTo>
                <a:cubicBezTo>
                  <a:pt x="392" y="226"/>
                  <a:pt x="387" y="208"/>
                  <a:pt x="379" y="192"/>
                </a:cubicBezTo>
                <a:cubicBezTo>
                  <a:pt x="314" y="192"/>
                  <a:pt x="314" y="192"/>
                  <a:pt x="314" y="192"/>
                </a:cubicBezTo>
                <a:cubicBezTo>
                  <a:pt x="317" y="209"/>
                  <a:pt x="319" y="227"/>
                  <a:pt x="319" y="245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416" y="256"/>
                </a:moveTo>
                <a:cubicBezTo>
                  <a:pt x="416" y="167"/>
                  <a:pt x="344" y="96"/>
                  <a:pt x="256" y="96"/>
                </a:cubicBezTo>
                <a:cubicBezTo>
                  <a:pt x="167" y="96"/>
                  <a:pt x="96" y="167"/>
                  <a:pt x="96" y="256"/>
                </a:cubicBezTo>
                <a:cubicBezTo>
                  <a:pt x="96" y="344"/>
                  <a:pt x="167" y="416"/>
                  <a:pt x="256" y="416"/>
                </a:cubicBezTo>
                <a:cubicBezTo>
                  <a:pt x="344" y="416"/>
                  <a:pt x="416" y="344"/>
                  <a:pt x="416" y="256"/>
                </a:cubicBezTo>
                <a:close/>
                <a:moveTo>
                  <a:pt x="314" y="320"/>
                </a:moveTo>
                <a:cubicBezTo>
                  <a:pt x="379" y="320"/>
                  <a:pt x="379" y="320"/>
                  <a:pt x="379" y="320"/>
                </a:cubicBezTo>
                <a:cubicBezTo>
                  <a:pt x="387" y="303"/>
                  <a:pt x="392" y="285"/>
                  <a:pt x="394" y="266"/>
                </a:cubicBezTo>
                <a:cubicBezTo>
                  <a:pt x="319" y="266"/>
                  <a:pt x="319" y="266"/>
                  <a:pt x="319" y="266"/>
                </a:cubicBezTo>
                <a:cubicBezTo>
                  <a:pt x="319" y="284"/>
                  <a:pt x="317" y="303"/>
                  <a:pt x="314" y="320"/>
                </a:cubicBezTo>
                <a:close/>
                <a:moveTo>
                  <a:pt x="147" y="341"/>
                </a:moveTo>
                <a:cubicBezTo>
                  <a:pt x="165" y="364"/>
                  <a:pt x="190" y="381"/>
                  <a:pt x="220" y="389"/>
                </a:cubicBezTo>
                <a:cubicBezTo>
                  <a:pt x="212" y="377"/>
                  <a:pt x="206" y="360"/>
                  <a:pt x="201" y="341"/>
                </a:cubicBezTo>
                <a:lnTo>
                  <a:pt x="147" y="341"/>
                </a:lnTo>
                <a:close/>
                <a:moveTo>
                  <a:pt x="292" y="389"/>
                </a:moveTo>
                <a:cubicBezTo>
                  <a:pt x="321" y="381"/>
                  <a:pt x="347" y="364"/>
                  <a:pt x="365" y="341"/>
                </a:cubicBezTo>
                <a:cubicBezTo>
                  <a:pt x="310" y="341"/>
                  <a:pt x="310" y="341"/>
                  <a:pt x="310" y="341"/>
                </a:cubicBezTo>
                <a:cubicBezTo>
                  <a:pt x="306" y="360"/>
                  <a:pt x="299" y="377"/>
                  <a:pt x="292" y="389"/>
                </a:cubicBezTo>
                <a:close/>
                <a:moveTo>
                  <a:pt x="256" y="394"/>
                </a:moveTo>
                <a:cubicBezTo>
                  <a:pt x="266" y="394"/>
                  <a:pt x="279" y="375"/>
                  <a:pt x="288" y="341"/>
                </a:cubicBezTo>
                <a:cubicBezTo>
                  <a:pt x="223" y="341"/>
                  <a:pt x="223" y="341"/>
                  <a:pt x="223" y="341"/>
                </a:cubicBezTo>
                <a:cubicBezTo>
                  <a:pt x="232" y="375"/>
                  <a:pt x="245" y="394"/>
                  <a:pt x="256" y="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ounded Rectangle 5"/>
          <p:cNvSpPr/>
          <p:nvPr/>
        </p:nvSpPr>
        <p:spPr bwMode="gray">
          <a:xfrm>
            <a:off x="457200" y="1440195"/>
            <a:ext cx="11277600" cy="3544181"/>
          </a:xfrm>
          <a:prstGeom prst="roundRect">
            <a:avLst>
              <a:gd name="adj" fmla="val 4779"/>
            </a:avLst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9AF5-D7EE-448C-9BDD-FB3CCF2A284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cs-CZ" dirty="0" smtClean="0"/>
              <a:t>Seznámení se s výsledky průzkumu Deloitte, současný export, kontakty a prodej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cs-CZ" dirty="0" smtClean="0"/>
              <a:t>Agenda Workshop 1. den – Co máme k dispozici a nastavení přístupu</a:t>
            </a:r>
            <a:endParaRPr lang="en-US" dirty="0"/>
          </a:p>
        </p:txBody>
      </p:sp>
      <p:sp>
        <p:nvSpPr>
          <p:cNvPr id="53" name="Freeform 723"/>
          <p:cNvSpPr>
            <a:spLocks noChangeAspect="1" noEditPoints="1"/>
          </p:cNvSpPr>
          <p:nvPr/>
        </p:nvSpPr>
        <p:spPr bwMode="auto">
          <a:xfrm>
            <a:off x="710631" y="3325622"/>
            <a:ext cx="567000" cy="567000"/>
          </a:xfrm>
          <a:custGeom>
            <a:avLst/>
            <a:gdLst>
              <a:gd name="T0" fmla="*/ 248 w 512"/>
              <a:gd name="T1" fmla="*/ 263 h 512"/>
              <a:gd name="T2" fmla="*/ 263 w 512"/>
              <a:gd name="T3" fmla="*/ 263 h 512"/>
              <a:gd name="T4" fmla="*/ 288 w 512"/>
              <a:gd name="T5" fmla="*/ 256 h 512"/>
              <a:gd name="T6" fmla="*/ 224 w 512"/>
              <a:gd name="T7" fmla="*/ 256 h 512"/>
              <a:gd name="T8" fmla="*/ 269 w 512"/>
              <a:gd name="T9" fmla="*/ 227 h 512"/>
              <a:gd name="T10" fmla="*/ 331 w 512"/>
              <a:gd name="T11" fmla="*/ 196 h 512"/>
              <a:gd name="T12" fmla="*/ 256 w 512"/>
              <a:gd name="T13" fmla="*/ 352 h 512"/>
              <a:gd name="T14" fmla="*/ 256 w 512"/>
              <a:gd name="T15" fmla="*/ 160 h 512"/>
              <a:gd name="T16" fmla="*/ 331 w 512"/>
              <a:gd name="T17" fmla="*/ 166 h 512"/>
              <a:gd name="T18" fmla="*/ 138 w 512"/>
              <a:gd name="T19" fmla="*/ 256 h 512"/>
              <a:gd name="T20" fmla="*/ 373 w 512"/>
              <a:gd name="T21" fmla="*/ 256 h 512"/>
              <a:gd name="T22" fmla="*/ 331 w 512"/>
              <a:gd name="T23" fmla="*/ 196 h 512"/>
              <a:gd name="T24" fmla="*/ 181 w 512"/>
              <a:gd name="T25" fmla="*/ 256 h 512"/>
              <a:gd name="T26" fmla="*/ 330 w 512"/>
              <a:gd name="T27" fmla="*/ 256 h 512"/>
              <a:gd name="T28" fmla="*/ 300 w 512"/>
              <a:gd name="T29" fmla="*/ 226 h 512"/>
              <a:gd name="T30" fmla="*/ 256 w 512"/>
              <a:gd name="T31" fmla="*/ 309 h 512"/>
              <a:gd name="T32" fmla="*/ 256 w 512"/>
              <a:gd name="T33" fmla="*/ 202 h 512"/>
              <a:gd name="T34" fmla="*/ 300 w 512"/>
              <a:gd name="T35" fmla="*/ 196 h 512"/>
              <a:gd name="T36" fmla="*/ 512 w 512"/>
              <a:gd name="T37" fmla="*/ 256 h 512"/>
              <a:gd name="T38" fmla="*/ 0 w 512"/>
              <a:gd name="T39" fmla="*/ 256 h 512"/>
              <a:gd name="T40" fmla="*/ 512 w 512"/>
              <a:gd name="T41" fmla="*/ 256 h 512"/>
              <a:gd name="T42" fmla="*/ 394 w 512"/>
              <a:gd name="T43" fmla="*/ 138 h 512"/>
              <a:gd name="T44" fmla="*/ 373 w 512"/>
              <a:gd name="T45" fmla="*/ 117 h 512"/>
              <a:gd name="T46" fmla="*/ 352 w 512"/>
              <a:gd name="T47" fmla="*/ 117 h 512"/>
              <a:gd name="T48" fmla="*/ 346 w 512"/>
              <a:gd name="T49" fmla="*/ 150 h 512"/>
              <a:gd name="T50" fmla="*/ 117 w 512"/>
              <a:gd name="T51" fmla="*/ 256 h 512"/>
              <a:gd name="T52" fmla="*/ 141 w 512"/>
              <a:gd name="T53" fmla="*/ 376 h 512"/>
              <a:gd name="T54" fmla="*/ 149 w 512"/>
              <a:gd name="T55" fmla="*/ 394 h 512"/>
              <a:gd name="T56" fmla="*/ 178 w 512"/>
              <a:gd name="T57" fmla="*/ 370 h 512"/>
              <a:gd name="T58" fmla="*/ 334 w 512"/>
              <a:gd name="T59" fmla="*/ 370 h 512"/>
              <a:gd name="T60" fmla="*/ 362 w 512"/>
              <a:gd name="T61" fmla="*/ 394 h 512"/>
              <a:gd name="T62" fmla="*/ 370 w 512"/>
              <a:gd name="T63" fmla="*/ 376 h 512"/>
              <a:gd name="T64" fmla="*/ 394 w 512"/>
              <a:gd name="T65" fmla="*/ 256 h 512"/>
              <a:gd name="T66" fmla="*/ 367 w 512"/>
              <a:gd name="T67" fmla="*/ 160 h 512"/>
              <a:gd name="T68" fmla="*/ 405 w 512"/>
              <a:gd name="T69" fmla="*/ 149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12" h="512">
                <a:moveTo>
                  <a:pt x="248" y="248"/>
                </a:moveTo>
                <a:cubicBezTo>
                  <a:pt x="244" y="252"/>
                  <a:pt x="244" y="259"/>
                  <a:pt x="248" y="263"/>
                </a:cubicBezTo>
                <a:cubicBezTo>
                  <a:pt x="250" y="265"/>
                  <a:pt x="253" y="266"/>
                  <a:pt x="256" y="266"/>
                </a:cubicBezTo>
                <a:cubicBezTo>
                  <a:pt x="258" y="266"/>
                  <a:pt x="261" y="265"/>
                  <a:pt x="263" y="263"/>
                </a:cubicBezTo>
                <a:cubicBezTo>
                  <a:pt x="284" y="242"/>
                  <a:pt x="284" y="242"/>
                  <a:pt x="284" y="242"/>
                </a:cubicBezTo>
                <a:cubicBezTo>
                  <a:pt x="286" y="246"/>
                  <a:pt x="288" y="251"/>
                  <a:pt x="288" y="256"/>
                </a:cubicBezTo>
                <a:cubicBezTo>
                  <a:pt x="288" y="273"/>
                  <a:pt x="273" y="288"/>
                  <a:pt x="256" y="288"/>
                </a:cubicBezTo>
                <a:cubicBezTo>
                  <a:pt x="238" y="288"/>
                  <a:pt x="224" y="273"/>
                  <a:pt x="224" y="256"/>
                </a:cubicBezTo>
                <a:cubicBezTo>
                  <a:pt x="224" y="238"/>
                  <a:pt x="238" y="224"/>
                  <a:pt x="256" y="224"/>
                </a:cubicBezTo>
                <a:cubicBezTo>
                  <a:pt x="261" y="224"/>
                  <a:pt x="265" y="225"/>
                  <a:pt x="269" y="227"/>
                </a:cubicBezTo>
                <a:lnTo>
                  <a:pt x="248" y="248"/>
                </a:lnTo>
                <a:close/>
                <a:moveTo>
                  <a:pt x="331" y="196"/>
                </a:moveTo>
                <a:cubicBezTo>
                  <a:pt x="344" y="212"/>
                  <a:pt x="352" y="233"/>
                  <a:pt x="352" y="256"/>
                </a:cubicBezTo>
                <a:cubicBezTo>
                  <a:pt x="352" y="309"/>
                  <a:pt x="309" y="352"/>
                  <a:pt x="256" y="352"/>
                </a:cubicBezTo>
                <a:cubicBezTo>
                  <a:pt x="203" y="352"/>
                  <a:pt x="160" y="309"/>
                  <a:pt x="160" y="256"/>
                </a:cubicBezTo>
                <a:cubicBezTo>
                  <a:pt x="160" y="203"/>
                  <a:pt x="203" y="160"/>
                  <a:pt x="256" y="160"/>
                </a:cubicBezTo>
                <a:cubicBezTo>
                  <a:pt x="278" y="160"/>
                  <a:pt x="299" y="168"/>
                  <a:pt x="316" y="181"/>
                </a:cubicBezTo>
                <a:cubicBezTo>
                  <a:pt x="331" y="166"/>
                  <a:pt x="331" y="166"/>
                  <a:pt x="331" y="166"/>
                </a:cubicBezTo>
                <a:cubicBezTo>
                  <a:pt x="310" y="149"/>
                  <a:pt x="284" y="138"/>
                  <a:pt x="256" y="138"/>
                </a:cubicBezTo>
                <a:cubicBezTo>
                  <a:pt x="191" y="138"/>
                  <a:pt x="138" y="191"/>
                  <a:pt x="138" y="256"/>
                </a:cubicBezTo>
                <a:cubicBezTo>
                  <a:pt x="138" y="320"/>
                  <a:pt x="191" y="373"/>
                  <a:pt x="256" y="373"/>
                </a:cubicBezTo>
                <a:cubicBezTo>
                  <a:pt x="320" y="373"/>
                  <a:pt x="373" y="320"/>
                  <a:pt x="373" y="256"/>
                </a:cubicBezTo>
                <a:cubicBezTo>
                  <a:pt x="373" y="227"/>
                  <a:pt x="363" y="201"/>
                  <a:pt x="346" y="181"/>
                </a:cubicBezTo>
                <a:lnTo>
                  <a:pt x="331" y="196"/>
                </a:lnTo>
                <a:close/>
                <a:moveTo>
                  <a:pt x="256" y="181"/>
                </a:moveTo>
                <a:cubicBezTo>
                  <a:pt x="214" y="181"/>
                  <a:pt x="181" y="214"/>
                  <a:pt x="181" y="256"/>
                </a:cubicBezTo>
                <a:cubicBezTo>
                  <a:pt x="181" y="297"/>
                  <a:pt x="214" y="330"/>
                  <a:pt x="256" y="330"/>
                </a:cubicBezTo>
                <a:cubicBezTo>
                  <a:pt x="297" y="330"/>
                  <a:pt x="330" y="297"/>
                  <a:pt x="330" y="256"/>
                </a:cubicBezTo>
                <a:cubicBezTo>
                  <a:pt x="330" y="239"/>
                  <a:pt x="325" y="224"/>
                  <a:pt x="315" y="211"/>
                </a:cubicBezTo>
                <a:cubicBezTo>
                  <a:pt x="300" y="226"/>
                  <a:pt x="300" y="226"/>
                  <a:pt x="300" y="226"/>
                </a:cubicBezTo>
                <a:cubicBezTo>
                  <a:pt x="306" y="235"/>
                  <a:pt x="309" y="245"/>
                  <a:pt x="309" y="256"/>
                </a:cubicBezTo>
                <a:cubicBezTo>
                  <a:pt x="309" y="285"/>
                  <a:pt x="285" y="309"/>
                  <a:pt x="256" y="309"/>
                </a:cubicBezTo>
                <a:cubicBezTo>
                  <a:pt x="226" y="309"/>
                  <a:pt x="202" y="285"/>
                  <a:pt x="202" y="256"/>
                </a:cubicBezTo>
                <a:cubicBezTo>
                  <a:pt x="202" y="226"/>
                  <a:pt x="226" y="202"/>
                  <a:pt x="256" y="202"/>
                </a:cubicBezTo>
                <a:cubicBezTo>
                  <a:pt x="267" y="202"/>
                  <a:pt x="277" y="206"/>
                  <a:pt x="285" y="211"/>
                </a:cubicBezTo>
                <a:cubicBezTo>
                  <a:pt x="300" y="196"/>
                  <a:pt x="300" y="196"/>
                  <a:pt x="300" y="196"/>
                </a:cubicBezTo>
                <a:cubicBezTo>
                  <a:pt x="288" y="187"/>
                  <a:pt x="272" y="181"/>
                  <a:pt x="256" y="181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405" y="149"/>
                </a:moveTo>
                <a:cubicBezTo>
                  <a:pt x="405" y="143"/>
                  <a:pt x="400" y="138"/>
                  <a:pt x="394" y="138"/>
                </a:cubicBezTo>
                <a:cubicBezTo>
                  <a:pt x="373" y="138"/>
                  <a:pt x="373" y="138"/>
                  <a:pt x="373" y="138"/>
                </a:cubicBezTo>
                <a:cubicBezTo>
                  <a:pt x="373" y="117"/>
                  <a:pt x="373" y="117"/>
                  <a:pt x="373" y="117"/>
                </a:cubicBezTo>
                <a:cubicBezTo>
                  <a:pt x="373" y="111"/>
                  <a:pt x="368" y="106"/>
                  <a:pt x="362" y="106"/>
                </a:cubicBezTo>
                <a:cubicBezTo>
                  <a:pt x="356" y="106"/>
                  <a:pt x="352" y="111"/>
                  <a:pt x="352" y="117"/>
                </a:cubicBezTo>
                <a:cubicBezTo>
                  <a:pt x="352" y="145"/>
                  <a:pt x="352" y="145"/>
                  <a:pt x="352" y="145"/>
                </a:cubicBezTo>
                <a:cubicBezTo>
                  <a:pt x="346" y="150"/>
                  <a:pt x="346" y="150"/>
                  <a:pt x="346" y="150"/>
                </a:cubicBezTo>
                <a:cubicBezTo>
                  <a:pt x="322" y="130"/>
                  <a:pt x="290" y="117"/>
                  <a:pt x="256" y="117"/>
                </a:cubicBezTo>
                <a:cubicBezTo>
                  <a:pt x="179" y="117"/>
                  <a:pt x="117" y="179"/>
                  <a:pt x="117" y="256"/>
                </a:cubicBezTo>
                <a:cubicBezTo>
                  <a:pt x="117" y="295"/>
                  <a:pt x="134" y="331"/>
                  <a:pt x="161" y="357"/>
                </a:cubicBezTo>
                <a:cubicBezTo>
                  <a:pt x="141" y="376"/>
                  <a:pt x="141" y="376"/>
                  <a:pt x="141" y="376"/>
                </a:cubicBezTo>
                <a:cubicBezTo>
                  <a:pt x="137" y="380"/>
                  <a:pt x="137" y="387"/>
                  <a:pt x="141" y="391"/>
                </a:cubicBezTo>
                <a:cubicBezTo>
                  <a:pt x="144" y="393"/>
                  <a:pt x="146" y="394"/>
                  <a:pt x="149" y="394"/>
                </a:cubicBezTo>
                <a:cubicBezTo>
                  <a:pt x="152" y="394"/>
                  <a:pt x="154" y="393"/>
                  <a:pt x="157" y="391"/>
                </a:cubicBezTo>
                <a:cubicBezTo>
                  <a:pt x="178" y="370"/>
                  <a:pt x="178" y="370"/>
                  <a:pt x="178" y="370"/>
                </a:cubicBezTo>
                <a:cubicBezTo>
                  <a:pt x="200" y="385"/>
                  <a:pt x="227" y="394"/>
                  <a:pt x="256" y="394"/>
                </a:cubicBezTo>
                <a:cubicBezTo>
                  <a:pt x="285" y="394"/>
                  <a:pt x="311" y="385"/>
                  <a:pt x="334" y="370"/>
                </a:cubicBezTo>
                <a:cubicBezTo>
                  <a:pt x="355" y="391"/>
                  <a:pt x="355" y="391"/>
                  <a:pt x="355" y="391"/>
                </a:cubicBezTo>
                <a:cubicBezTo>
                  <a:pt x="357" y="393"/>
                  <a:pt x="360" y="394"/>
                  <a:pt x="362" y="394"/>
                </a:cubicBezTo>
                <a:cubicBezTo>
                  <a:pt x="365" y="394"/>
                  <a:pt x="368" y="393"/>
                  <a:pt x="370" y="391"/>
                </a:cubicBezTo>
                <a:cubicBezTo>
                  <a:pt x="374" y="387"/>
                  <a:pt x="374" y="380"/>
                  <a:pt x="370" y="376"/>
                </a:cubicBezTo>
                <a:cubicBezTo>
                  <a:pt x="350" y="357"/>
                  <a:pt x="350" y="357"/>
                  <a:pt x="350" y="357"/>
                </a:cubicBezTo>
                <a:cubicBezTo>
                  <a:pt x="377" y="331"/>
                  <a:pt x="394" y="295"/>
                  <a:pt x="394" y="256"/>
                </a:cubicBezTo>
                <a:cubicBezTo>
                  <a:pt x="394" y="221"/>
                  <a:pt x="382" y="190"/>
                  <a:pt x="361" y="166"/>
                </a:cubicBezTo>
                <a:cubicBezTo>
                  <a:pt x="367" y="160"/>
                  <a:pt x="367" y="160"/>
                  <a:pt x="367" y="160"/>
                </a:cubicBezTo>
                <a:cubicBezTo>
                  <a:pt x="394" y="160"/>
                  <a:pt x="394" y="160"/>
                  <a:pt x="394" y="160"/>
                </a:cubicBezTo>
                <a:cubicBezTo>
                  <a:pt x="400" y="160"/>
                  <a:pt x="405" y="155"/>
                  <a:pt x="405" y="1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3" name="TextBox 62"/>
          <p:cNvSpPr txBox="1"/>
          <p:nvPr/>
        </p:nvSpPr>
        <p:spPr>
          <a:xfrm>
            <a:off x="1468567" y="1822881"/>
            <a:ext cx="3302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1. Co nám strategie dala a řekla za čísla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468567" y="3441186"/>
            <a:ext cx="39197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2. Současná situace ohledně exportu vína z ČR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10864" y="3493250"/>
            <a:ext cx="301338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4. Koordinovaný přístup ke strategii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460089" y="1817133"/>
            <a:ext cx="23571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3. Vybrané země pro export</a:t>
            </a:r>
          </a:p>
        </p:txBody>
      </p:sp>
      <p:sp>
        <p:nvSpPr>
          <p:cNvPr id="70" name="Freeform 242"/>
          <p:cNvSpPr>
            <a:spLocks noChangeAspect="1" noEditPoints="1"/>
          </p:cNvSpPr>
          <p:nvPr/>
        </p:nvSpPr>
        <p:spPr bwMode="auto">
          <a:xfrm>
            <a:off x="4140625" y="5541318"/>
            <a:ext cx="568800" cy="568800"/>
          </a:xfrm>
          <a:custGeom>
            <a:avLst/>
            <a:gdLst>
              <a:gd name="T0" fmla="*/ 117 w 512"/>
              <a:gd name="T1" fmla="*/ 160 h 512"/>
              <a:gd name="T2" fmla="*/ 266 w 512"/>
              <a:gd name="T3" fmla="*/ 160 h 512"/>
              <a:gd name="T4" fmla="*/ 266 w 512"/>
              <a:gd name="T5" fmla="*/ 245 h 512"/>
              <a:gd name="T6" fmla="*/ 181 w 512"/>
              <a:gd name="T7" fmla="*/ 245 h 512"/>
              <a:gd name="T8" fmla="*/ 173 w 512"/>
              <a:gd name="T9" fmla="*/ 248 h 512"/>
              <a:gd name="T10" fmla="*/ 149 w 512"/>
              <a:gd name="T11" fmla="*/ 273 h 512"/>
              <a:gd name="T12" fmla="*/ 149 w 512"/>
              <a:gd name="T13" fmla="*/ 256 h 512"/>
              <a:gd name="T14" fmla="*/ 138 w 512"/>
              <a:gd name="T15" fmla="*/ 245 h 512"/>
              <a:gd name="T16" fmla="*/ 117 w 512"/>
              <a:gd name="T17" fmla="*/ 245 h 512"/>
              <a:gd name="T18" fmla="*/ 117 w 512"/>
              <a:gd name="T19" fmla="*/ 160 h 512"/>
              <a:gd name="T20" fmla="*/ 512 w 512"/>
              <a:gd name="T21" fmla="*/ 256 h 512"/>
              <a:gd name="T22" fmla="*/ 256 w 512"/>
              <a:gd name="T23" fmla="*/ 512 h 512"/>
              <a:gd name="T24" fmla="*/ 0 w 512"/>
              <a:gd name="T25" fmla="*/ 256 h 512"/>
              <a:gd name="T26" fmla="*/ 256 w 512"/>
              <a:gd name="T27" fmla="*/ 0 h 512"/>
              <a:gd name="T28" fmla="*/ 512 w 512"/>
              <a:gd name="T29" fmla="*/ 256 h 512"/>
              <a:gd name="T30" fmla="*/ 185 w 512"/>
              <a:gd name="T31" fmla="*/ 266 h 512"/>
              <a:gd name="T32" fmla="*/ 277 w 512"/>
              <a:gd name="T33" fmla="*/ 266 h 512"/>
              <a:gd name="T34" fmla="*/ 288 w 512"/>
              <a:gd name="T35" fmla="*/ 256 h 512"/>
              <a:gd name="T36" fmla="*/ 288 w 512"/>
              <a:gd name="T37" fmla="*/ 149 h 512"/>
              <a:gd name="T38" fmla="*/ 277 w 512"/>
              <a:gd name="T39" fmla="*/ 138 h 512"/>
              <a:gd name="T40" fmla="*/ 106 w 512"/>
              <a:gd name="T41" fmla="*/ 138 h 512"/>
              <a:gd name="T42" fmla="*/ 96 w 512"/>
              <a:gd name="T43" fmla="*/ 149 h 512"/>
              <a:gd name="T44" fmla="*/ 96 w 512"/>
              <a:gd name="T45" fmla="*/ 256 h 512"/>
              <a:gd name="T46" fmla="*/ 106 w 512"/>
              <a:gd name="T47" fmla="*/ 266 h 512"/>
              <a:gd name="T48" fmla="*/ 128 w 512"/>
              <a:gd name="T49" fmla="*/ 266 h 512"/>
              <a:gd name="T50" fmla="*/ 128 w 512"/>
              <a:gd name="T51" fmla="*/ 298 h 512"/>
              <a:gd name="T52" fmla="*/ 134 w 512"/>
              <a:gd name="T53" fmla="*/ 308 h 512"/>
              <a:gd name="T54" fmla="*/ 138 w 512"/>
              <a:gd name="T55" fmla="*/ 309 h 512"/>
              <a:gd name="T56" fmla="*/ 146 w 512"/>
              <a:gd name="T57" fmla="*/ 306 h 512"/>
              <a:gd name="T58" fmla="*/ 185 w 512"/>
              <a:gd name="T59" fmla="*/ 266 h 512"/>
              <a:gd name="T60" fmla="*/ 416 w 512"/>
              <a:gd name="T61" fmla="*/ 234 h 512"/>
              <a:gd name="T62" fmla="*/ 405 w 512"/>
              <a:gd name="T63" fmla="*/ 224 h 512"/>
              <a:gd name="T64" fmla="*/ 320 w 512"/>
              <a:gd name="T65" fmla="*/ 224 h 512"/>
              <a:gd name="T66" fmla="*/ 309 w 512"/>
              <a:gd name="T67" fmla="*/ 234 h 512"/>
              <a:gd name="T68" fmla="*/ 320 w 512"/>
              <a:gd name="T69" fmla="*/ 245 h 512"/>
              <a:gd name="T70" fmla="*/ 394 w 512"/>
              <a:gd name="T71" fmla="*/ 245 h 512"/>
              <a:gd name="T72" fmla="*/ 394 w 512"/>
              <a:gd name="T73" fmla="*/ 352 h 512"/>
              <a:gd name="T74" fmla="*/ 362 w 512"/>
              <a:gd name="T75" fmla="*/ 352 h 512"/>
              <a:gd name="T76" fmla="*/ 352 w 512"/>
              <a:gd name="T77" fmla="*/ 362 h 512"/>
              <a:gd name="T78" fmla="*/ 352 w 512"/>
              <a:gd name="T79" fmla="*/ 379 h 512"/>
              <a:gd name="T80" fmla="*/ 327 w 512"/>
              <a:gd name="T81" fmla="*/ 355 h 512"/>
              <a:gd name="T82" fmla="*/ 320 w 512"/>
              <a:gd name="T83" fmla="*/ 352 h 512"/>
              <a:gd name="T84" fmla="*/ 245 w 512"/>
              <a:gd name="T85" fmla="*/ 352 h 512"/>
              <a:gd name="T86" fmla="*/ 245 w 512"/>
              <a:gd name="T87" fmla="*/ 298 h 512"/>
              <a:gd name="T88" fmla="*/ 234 w 512"/>
              <a:gd name="T89" fmla="*/ 288 h 512"/>
              <a:gd name="T90" fmla="*/ 224 w 512"/>
              <a:gd name="T91" fmla="*/ 298 h 512"/>
              <a:gd name="T92" fmla="*/ 224 w 512"/>
              <a:gd name="T93" fmla="*/ 362 h 512"/>
              <a:gd name="T94" fmla="*/ 234 w 512"/>
              <a:gd name="T95" fmla="*/ 373 h 512"/>
              <a:gd name="T96" fmla="*/ 315 w 512"/>
              <a:gd name="T97" fmla="*/ 373 h 512"/>
              <a:gd name="T98" fmla="*/ 355 w 512"/>
              <a:gd name="T99" fmla="*/ 413 h 512"/>
              <a:gd name="T100" fmla="*/ 362 w 512"/>
              <a:gd name="T101" fmla="*/ 416 h 512"/>
              <a:gd name="T102" fmla="*/ 366 w 512"/>
              <a:gd name="T103" fmla="*/ 415 h 512"/>
              <a:gd name="T104" fmla="*/ 373 w 512"/>
              <a:gd name="T105" fmla="*/ 405 h 512"/>
              <a:gd name="T106" fmla="*/ 373 w 512"/>
              <a:gd name="T107" fmla="*/ 373 h 512"/>
              <a:gd name="T108" fmla="*/ 405 w 512"/>
              <a:gd name="T109" fmla="*/ 373 h 512"/>
              <a:gd name="T110" fmla="*/ 416 w 512"/>
              <a:gd name="T111" fmla="*/ 362 h 512"/>
              <a:gd name="T112" fmla="*/ 416 w 512"/>
              <a:gd name="T113" fmla="*/ 23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12" h="512">
                <a:moveTo>
                  <a:pt x="117" y="160"/>
                </a:moveTo>
                <a:cubicBezTo>
                  <a:pt x="266" y="160"/>
                  <a:pt x="266" y="160"/>
                  <a:pt x="266" y="160"/>
                </a:cubicBezTo>
                <a:cubicBezTo>
                  <a:pt x="266" y="245"/>
                  <a:pt x="266" y="245"/>
                  <a:pt x="266" y="245"/>
                </a:cubicBezTo>
                <a:cubicBezTo>
                  <a:pt x="181" y="245"/>
                  <a:pt x="181" y="245"/>
                  <a:pt x="181" y="245"/>
                </a:cubicBezTo>
                <a:cubicBezTo>
                  <a:pt x="178" y="245"/>
                  <a:pt x="175" y="246"/>
                  <a:pt x="173" y="248"/>
                </a:cubicBezTo>
                <a:cubicBezTo>
                  <a:pt x="149" y="273"/>
                  <a:pt x="149" y="273"/>
                  <a:pt x="149" y="273"/>
                </a:cubicBezTo>
                <a:cubicBezTo>
                  <a:pt x="149" y="256"/>
                  <a:pt x="149" y="256"/>
                  <a:pt x="149" y="256"/>
                </a:cubicBezTo>
                <a:cubicBezTo>
                  <a:pt x="149" y="250"/>
                  <a:pt x="144" y="245"/>
                  <a:pt x="138" y="245"/>
                </a:cubicBezTo>
                <a:cubicBezTo>
                  <a:pt x="117" y="245"/>
                  <a:pt x="117" y="245"/>
                  <a:pt x="117" y="245"/>
                </a:cubicBezTo>
                <a:lnTo>
                  <a:pt x="117" y="160"/>
                </a:ln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185" y="266"/>
                </a:moveTo>
                <a:cubicBezTo>
                  <a:pt x="277" y="266"/>
                  <a:pt x="277" y="266"/>
                  <a:pt x="277" y="266"/>
                </a:cubicBezTo>
                <a:cubicBezTo>
                  <a:pt x="283" y="266"/>
                  <a:pt x="288" y="262"/>
                  <a:pt x="288" y="256"/>
                </a:cubicBezTo>
                <a:cubicBezTo>
                  <a:pt x="288" y="149"/>
                  <a:pt x="288" y="149"/>
                  <a:pt x="288" y="149"/>
                </a:cubicBezTo>
                <a:cubicBezTo>
                  <a:pt x="288" y="143"/>
                  <a:pt x="283" y="138"/>
                  <a:pt x="277" y="138"/>
                </a:cubicBezTo>
                <a:cubicBezTo>
                  <a:pt x="106" y="138"/>
                  <a:pt x="106" y="138"/>
                  <a:pt x="106" y="138"/>
                </a:cubicBezTo>
                <a:cubicBezTo>
                  <a:pt x="100" y="138"/>
                  <a:pt x="96" y="143"/>
                  <a:pt x="96" y="149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62"/>
                  <a:pt x="100" y="266"/>
                  <a:pt x="106" y="266"/>
                </a:cubicBezTo>
                <a:cubicBezTo>
                  <a:pt x="128" y="266"/>
                  <a:pt x="128" y="266"/>
                  <a:pt x="128" y="266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303"/>
                  <a:pt x="130" y="307"/>
                  <a:pt x="134" y="308"/>
                </a:cubicBezTo>
                <a:cubicBezTo>
                  <a:pt x="136" y="309"/>
                  <a:pt x="137" y="309"/>
                  <a:pt x="138" y="309"/>
                </a:cubicBezTo>
                <a:cubicBezTo>
                  <a:pt x="141" y="309"/>
                  <a:pt x="144" y="308"/>
                  <a:pt x="146" y="306"/>
                </a:cubicBezTo>
                <a:lnTo>
                  <a:pt x="185" y="266"/>
                </a:lnTo>
                <a:close/>
                <a:moveTo>
                  <a:pt x="416" y="234"/>
                </a:moveTo>
                <a:cubicBezTo>
                  <a:pt x="416" y="228"/>
                  <a:pt x="411" y="224"/>
                  <a:pt x="405" y="224"/>
                </a:cubicBezTo>
                <a:cubicBezTo>
                  <a:pt x="320" y="224"/>
                  <a:pt x="320" y="224"/>
                  <a:pt x="320" y="224"/>
                </a:cubicBezTo>
                <a:cubicBezTo>
                  <a:pt x="314" y="224"/>
                  <a:pt x="309" y="228"/>
                  <a:pt x="309" y="234"/>
                </a:cubicBezTo>
                <a:cubicBezTo>
                  <a:pt x="309" y="240"/>
                  <a:pt x="314" y="245"/>
                  <a:pt x="320" y="245"/>
                </a:cubicBezTo>
                <a:cubicBezTo>
                  <a:pt x="394" y="245"/>
                  <a:pt x="394" y="245"/>
                  <a:pt x="394" y="245"/>
                </a:cubicBezTo>
                <a:cubicBezTo>
                  <a:pt x="394" y="352"/>
                  <a:pt x="394" y="352"/>
                  <a:pt x="394" y="352"/>
                </a:cubicBezTo>
                <a:cubicBezTo>
                  <a:pt x="362" y="352"/>
                  <a:pt x="362" y="352"/>
                  <a:pt x="362" y="352"/>
                </a:cubicBezTo>
                <a:cubicBezTo>
                  <a:pt x="356" y="352"/>
                  <a:pt x="352" y="356"/>
                  <a:pt x="352" y="362"/>
                </a:cubicBezTo>
                <a:cubicBezTo>
                  <a:pt x="352" y="379"/>
                  <a:pt x="352" y="379"/>
                  <a:pt x="352" y="379"/>
                </a:cubicBezTo>
                <a:cubicBezTo>
                  <a:pt x="327" y="355"/>
                  <a:pt x="327" y="355"/>
                  <a:pt x="327" y="355"/>
                </a:cubicBezTo>
                <a:cubicBezTo>
                  <a:pt x="325" y="353"/>
                  <a:pt x="322" y="352"/>
                  <a:pt x="320" y="352"/>
                </a:cubicBezTo>
                <a:cubicBezTo>
                  <a:pt x="245" y="352"/>
                  <a:pt x="245" y="352"/>
                  <a:pt x="245" y="352"/>
                </a:cubicBezTo>
                <a:cubicBezTo>
                  <a:pt x="245" y="298"/>
                  <a:pt x="245" y="298"/>
                  <a:pt x="245" y="298"/>
                </a:cubicBezTo>
                <a:cubicBezTo>
                  <a:pt x="245" y="292"/>
                  <a:pt x="240" y="288"/>
                  <a:pt x="234" y="288"/>
                </a:cubicBezTo>
                <a:cubicBezTo>
                  <a:pt x="228" y="288"/>
                  <a:pt x="224" y="292"/>
                  <a:pt x="224" y="298"/>
                </a:cubicBezTo>
                <a:cubicBezTo>
                  <a:pt x="224" y="362"/>
                  <a:pt x="224" y="362"/>
                  <a:pt x="224" y="362"/>
                </a:cubicBezTo>
                <a:cubicBezTo>
                  <a:pt x="224" y="368"/>
                  <a:pt x="228" y="373"/>
                  <a:pt x="234" y="373"/>
                </a:cubicBezTo>
                <a:cubicBezTo>
                  <a:pt x="315" y="373"/>
                  <a:pt x="315" y="373"/>
                  <a:pt x="315" y="373"/>
                </a:cubicBezTo>
                <a:cubicBezTo>
                  <a:pt x="355" y="413"/>
                  <a:pt x="355" y="413"/>
                  <a:pt x="355" y="413"/>
                </a:cubicBezTo>
                <a:cubicBezTo>
                  <a:pt x="357" y="415"/>
                  <a:pt x="360" y="416"/>
                  <a:pt x="362" y="416"/>
                </a:cubicBezTo>
                <a:cubicBezTo>
                  <a:pt x="364" y="416"/>
                  <a:pt x="365" y="415"/>
                  <a:pt x="366" y="415"/>
                </a:cubicBezTo>
                <a:cubicBezTo>
                  <a:pt x="370" y="413"/>
                  <a:pt x="373" y="409"/>
                  <a:pt x="373" y="405"/>
                </a:cubicBezTo>
                <a:cubicBezTo>
                  <a:pt x="373" y="373"/>
                  <a:pt x="373" y="373"/>
                  <a:pt x="373" y="373"/>
                </a:cubicBezTo>
                <a:cubicBezTo>
                  <a:pt x="405" y="373"/>
                  <a:pt x="405" y="373"/>
                  <a:pt x="405" y="373"/>
                </a:cubicBezTo>
                <a:cubicBezTo>
                  <a:pt x="411" y="373"/>
                  <a:pt x="416" y="368"/>
                  <a:pt x="416" y="362"/>
                </a:cubicBezTo>
                <a:lnTo>
                  <a:pt x="416" y="23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4847786" y="5708174"/>
            <a:ext cx="167167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Shrnutí workshopu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773843" y="6055393"/>
            <a:ext cx="29627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Závěrečné shrnutí workshopu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n</a:t>
            </a:r>
            <a:r>
              <a:rPr lang="cs-CZ" sz="1000" dirty="0" err="1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ás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čeká na druhém workshopu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393100" y="2064674"/>
            <a:ext cx="4826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Představení a úvodní slovo Jaroslava Machovce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Představení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strategie a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hlavních závěrů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oblasti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jsme v exportní strategii řešili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můžeme pomoci, aby tuzemští vinaři byli v exportu úspěšní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se musíme změřit, aby strategie byla úspěšná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393100" y="3694646"/>
            <a:ext cx="412966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Kolik českého vína se dnes exportuje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 je průměrná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cena a jak se vyvíjela v čase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Inspirace z jiných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zemí (Rakousko, Slovinsko, Portugalsko…)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Vhodné kanály pro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export (přehled dnešního exportu) pro retail a HoReCa kanál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435397" y="3739471"/>
            <a:ext cx="338169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se koordinovat s dalšími subjekty v rámci exportní strategie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Kolik časové kapacity můžeme exportu věnovat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Nejefektivnější cesty spolupráce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Dlouhodobá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strategie a jsme na ni připraveni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96750" y="2119170"/>
            <a:ext cx="37801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země jsou vhodné pro export z pohledu strategie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Proč dává smysl se na ně zaměřit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se již dnes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osvědčilo, kde naopak narážíme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jsou v těchto zemích bariéry pro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vstup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Možnosti exportu mimo EU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Freeform 580"/>
          <p:cNvSpPr>
            <a:spLocks noChangeAspect="1" noEditPoints="1"/>
          </p:cNvSpPr>
          <p:nvPr/>
        </p:nvSpPr>
        <p:spPr bwMode="auto">
          <a:xfrm>
            <a:off x="710631" y="1706634"/>
            <a:ext cx="565200" cy="565200"/>
          </a:xfrm>
          <a:custGeom>
            <a:avLst/>
            <a:gdLst>
              <a:gd name="T0" fmla="*/ 176 w 512"/>
              <a:gd name="T1" fmla="*/ 170 h 512"/>
              <a:gd name="T2" fmla="*/ 352 w 512"/>
              <a:gd name="T3" fmla="*/ 170 h 512"/>
              <a:gd name="T4" fmla="*/ 352 w 512"/>
              <a:gd name="T5" fmla="*/ 394 h 512"/>
              <a:gd name="T6" fmla="*/ 176 w 512"/>
              <a:gd name="T7" fmla="*/ 394 h 512"/>
              <a:gd name="T8" fmla="*/ 160 w 512"/>
              <a:gd name="T9" fmla="*/ 378 h 512"/>
              <a:gd name="T10" fmla="*/ 160 w 512"/>
              <a:gd name="T11" fmla="*/ 167 h 512"/>
              <a:gd name="T12" fmla="*/ 176 w 512"/>
              <a:gd name="T13" fmla="*/ 170 h 512"/>
              <a:gd name="T14" fmla="*/ 176 w 512"/>
              <a:gd name="T15" fmla="*/ 149 h 512"/>
              <a:gd name="T16" fmla="*/ 323 w 512"/>
              <a:gd name="T17" fmla="*/ 149 h 512"/>
              <a:gd name="T18" fmla="*/ 320 w 512"/>
              <a:gd name="T19" fmla="*/ 133 h 512"/>
              <a:gd name="T20" fmla="*/ 323 w 512"/>
              <a:gd name="T21" fmla="*/ 117 h 512"/>
              <a:gd name="T22" fmla="*/ 176 w 512"/>
              <a:gd name="T23" fmla="*/ 117 h 512"/>
              <a:gd name="T24" fmla="*/ 160 w 512"/>
              <a:gd name="T25" fmla="*/ 133 h 512"/>
              <a:gd name="T26" fmla="*/ 176 w 512"/>
              <a:gd name="T27" fmla="*/ 149 h 512"/>
              <a:gd name="T28" fmla="*/ 512 w 512"/>
              <a:gd name="T29" fmla="*/ 256 h 512"/>
              <a:gd name="T30" fmla="*/ 256 w 512"/>
              <a:gd name="T31" fmla="*/ 512 h 512"/>
              <a:gd name="T32" fmla="*/ 0 w 512"/>
              <a:gd name="T33" fmla="*/ 256 h 512"/>
              <a:gd name="T34" fmla="*/ 256 w 512"/>
              <a:gd name="T35" fmla="*/ 0 h 512"/>
              <a:gd name="T36" fmla="*/ 512 w 512"/>
              <a:gd name="T37" fmla="*/ 256 h 512"/>
              <a:gd name="T38" fmla="*/ 341 w 512"/>
              <a:gd name="T39" fmla="*/ 133 h 512"/>
              <a:gd name="T40" fmla="*/ 346 w 512"/>
              <a:gd name="T41" fmla="*/ 117 h 512"/>
              <a:gd name="T42" fmla="*/ 364 w 512"/>
              <a:gd name="T43" fmla="*/ 117 h 512"/>
              <a:gd name="T44" fmla="*/ 373 w 512"/>
              <a:gd name="T45" fmla="*/ 106 h 512"/>
              <a:gd name="T46" fmla="*/ 364 w 512"/>
              <a:gd name="T47" fmla="*/ 96 h 512"/>
              <a:gd name="T48" fmla="*/ 176 w 512"/>
              <a:gd name="T49" fmla="*/ 96 h 512"/>
              <a:gd name="T50" fmla="*/ 138 w 512"/>
              <a:gd name="T51" fmla="*/ 133 h 512"/>
              <a:gd name="T52" fmla="*/ 138 w 512"/>
              <a:gd name="T53" fmla="*/ 378 h 512"/>
              <a:gd name="T54" fmla="*/ 176 w 512"/>
              <a:gd name="T55" fmla="*/ 416 h 512"/>
              <a:gd name="T56" fmla="*/ 362 w 512"/>
              <a:gd name="T57" fmla="*/ 416 h 512"/>
              <a:gd name="T58" fmla="*/ 373 w 512"/>
              <a:gd name="T59" fmla="*/ 405 h 512"/>
              <a:gd name="T60" fmla="*/ 373 w 512"/>
              <a:gd name="T61" fmla="*/ 160 h 512"/>
              <a:gd name="T62" fmla="*/ 362 w 512"/>
              <a:gd name="T63" fmla="*/ 149 h 512"/>
              <a:gd name="T64" fmla="*/ 346 w 512"/>
              <a:gd name="T65" fmla="*/ 149 h 512"/>
              <a:gd name="T66" fmla="*/ 341 w 512"/>
              <a:gd name="T67" fmla="*/ 133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2" h="512">
                <a:moveTo>
                  <a:pt x="176" y="170"/>
                </a:moveTo>
                <a:cubicBezTo>
                  <a:pt x="178" y="170"/>
                  <a:pt x="352" y="170"/>
                  <a:pt x="352" y="170"/>
                </a:cubicBezTo>
                <a:cubicBezTo>
                  <a:pt x="352" y="394"/>
                  <a:pt x="352" y="394"/>
                  <a:pt x="352" y="394"/>
                </a:cubicBezTo>
                <a:cubicBezTo>
                  <a:pt x="176" y="394"/>
                  <a:pt x="176" y="394"/>
                  <a:pt x="176" y="394"/>
                </a:cubicBezTo>
                <a:cubicBezTo>
                  <a:pt x="167" y="394"/>
                  <a:pt x="160" y="387"/>
                  <a:pt x="160" y="378"/>
                </a:cubicBezTo>
                <a:cubicBezTo>
                  <a:pt x="160" y="167"/>
                  <a:pt x="160" y="167"/>
                  <a:pt x="160" y="167"/>
                </a:cubicBezTo>
                <a:cubicBezTo>
                  <a:pt x="165" y="169"/>
                  <a:pt x="170" y="170"/>
                  <a:pt x="176" y="170"/>
                </a:cubicBezTo>
                <a:close/>
                <a:moveTo>
                  <a:pt x="176" y="149"/>
                </a:moveTo>
                <a:cubicBezTo>
                  <a:pt x="177" y="149"/>
                  <a:pt x="268" y="149"/>
                  <a:pt x="323" y="149"/>
                </a:cubicBezTo>
                <a:cubicBezTo>
                  <a:pt x="321" y="144"/>
                  <a:pt x="320" y="139"/>
                  <a:pt x="320" y="133"/>
                </a:cubicBezTo>
                <a:cubicBezTo>
                  <a:pt x="320" y="127"/>
                  <a:pt x="321" y="122"/>
                  <a:pt x="323" y="117"/>
                </a:cubicBezTo>
                <a:cubicBezTo>
                  <a:pt x="176" y="117"/>
                  <a:pt x="176" y="117"/>
                  <a:pt x="176" y="117"/>
                </a:cubicBezTo>
                <a:cubicBezTo>
                  <a:pt x="167" y="117"/>
                  <a:pt x="160" y="124"/>
                  <a:pt x="160" y="133"/>
                </a:cubicBezTo>
                <a:cubicBezTo>
                  <a:pt x="160" y="142"/>
                  <a:pt x="167" y="149"/>
                  <a:pt x="176" y="149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341" y="133"/>
                </a:moveTo>
                <a:cubicBezTo>
                  <a:pt x="341" y="127"/>
                  <a:pt x="343" y="122"/>
                  <a:pt x="346" y="117"/>
                </a:cubicBezTo>
                <a:cubicBezTo>
                  <a:pt x="364" y="117"/>
                  <a:pt x="364" y="117"/>
                  <a:pt x="364" y="117"/>
                </a:cubicBezTo>
                <a:cubicBezTo>
                  <a:pt x="369" y="117"/>
                  <a:pt x="373" y="112"/>
                  <a:pt x="373" y="106"/>
                </a:cubicBezTo>
                <a:cubicBezTo>
                  <a:pt x="373" y="100"/>
                  <a:pt x="369" y="96"/>
                  <a:pt x="364" y="96"/>
                </a:cubicBezTo>
                <a:cubicBezTo>
                  <a:pt x="176" y="96"/>
                  <a:pt x="176" y="96"/>
                  <a:pt x="176" y="96"/>
                </a:cubicBezTo>
                <a:cubicBezTo>
                  <a:pt x="155" y="96"/>
                  <a:pt x="138" y="112"/>
                  <a:pt x="138" y="133"/>
                </a:cubicBezTo>
                <a:cubicBezTo>
                  <a:pt x="138" y="378"/>
                  <a:pt x="138" y="378"/>
                  <a:pt x="138" y="378"/>
                </a:cubicBezTo>
                <a:cubicBezTo>
                  <a:pt x="138" y="399"/>
                  <a:pt x="155" y="416"/>
                  <a:pt x="176" y="416"/>
                </a:cubicBezTo>
                <a:cubicBezTo>
                  <a:pt x="362" y="416"/>
                  <a:pt x="362" y="416"/>
                  <a:pt x="362" y="416"/>
                </a:cubicBezTo>
                <a:cubicBezTo>
                  <a:pt x="368" y="416"/>
                  <a:pt x="373" y="411"/>
                  <a:pt x="373" y="405"/>
                </a:cubicBezTo>
                <a:cubicBezTo>
                  <a:pt x="373" y="160"/>
                  <a:pt x="373" y="160"/>
                  <a:pt x="373" y="160"/>
                </a:cubicBezTo>
                <a:cubicBezTo>
                  <a:pt x="373" y="154"/>
                  <a:pt x="368" y="149"/>
                  <a:pt x="362" y="149"/>
                </a:cubicBezTo>
                <a:cubicBezTo>
                  <a:pt x="362" y="149"/>
                  <a:pt x="356" y="149"/>
                  <a:pt x="346" y="149"/>
                </a:cubicBezTo>
                <a:cubicBezTo>
                  <a:pt x="343" y="144"/>
                  <a:pt x="341" y="139"/>
                  <a:pt x="341" y="1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Freeform 626"/>
          <p:cNvSpPr>
            <a:spLocks noChangeAspect="1" noEditPoints="1"/>
          </p:cNvSpPr>
          <p:nvPr/>
        </p:nvSpPr>
        <p:spPr bwMode="auto">
          <a:xfrm>
            <a:off x="6752928" y="3388881"/>
            <a:ext cx="565200" cy="565200"/>
          </a:xfrm>
          <a:custGeom>
            <a:avLst/>
            <a:gdLst>
              <a:gd name="T0" fmla="*/ 381 w 512"/>
              <a:gd name="T1" fmla="*/ 227 h 512"/>
              <a:gd name="T2" fmla="*/ 319 w 512"/>
              <a:gd name="T3" fmla="*/ 230 h 512"/>
              <a:gd name="T4" fmla="*/ 287 w 512"/>
              <a:gd name="T5" fmla="*/ 142 h 512"/>
              <a:gd name="T6" fmla="*/ 381 w 512"/>
              <a:gd name="T7" fmla="*/ 227 h 512"/>
              <a:gd name="T8" fmla="*/ 256 w 512"/>
              <a:gd name="T9" fmla="*/ 140 h 512"/>
              <a:gd name="T10" fmla="*/ 214 w 512"/>
              <a:gd name="T11" fmla="*/ 225 h 512"/>
              <a:gd name="T12" fmla="*/ 259 w 512"/>
              <a:gd name="T13" fmla="*/ 213 h 512"/>
              <a:gd name="T14" fmla="*/ 297 w 512"/>
              <a:gd name="T15" fmla="*/ 223 h 512"/>
              <a:gd name="T16" fmla="*/ 256 w 512"/>
              <a:gd name="T17" fmla="*/ 140 h 512"/>
              <a:gd name="T18" fmla="*/ 512 w 512"/>
              <a:gd name="T19" fmla="*/ 256 h 512"/>
              <a:gd name="T20" fmla="*/ 256 w 512"/>
              <a:gd name="T21" fmla="*/ 512 h 512"/>
              <a:gd name="T22" fmla="*/ 0 w 512"/>
              <a:gd name="T23" fmla="*/ 256 h 512"/>
              <a:gd name="T24" fmla="*/ 256 w 512"/>
              <a:gd name="T25" fmla="*/ 0 h 512"/>
              <a:gd name="T26" fmla="*/ 512 w 512"/>
              <a:gd name="T27" fmla="*/ 256 h 512"/>
              <a:gd name="T28" fmla="*/ 405 w 512"/>
              <a:gd name="T29" fmla="*/ 244 h 512"/>
              <a:gd name="T30" fmla="*/ 266 w 512"/>
              <a:gd name="T31" fmla="*/ 117 h 512"/>
              <a:gd name="T32" fmla="*/ 266 w 512"/>
              <a:gd name="T33" fmla="*/ 106 h 512"/>
              <a:gd name="T34" fmla="*/ 256 w 512"/>
              <a:gd name="T35" fmla="*/ 96 h 512"/>
              <a:gd name="T36" fmla="*/ 245 w 512"/>
              <a:gd name="T37" fmla="*/ 106 h 512"/>
              <a:gd name="T38" fmla="*/ 245 w 512"/>
              <a:gd name="T39" fmla="*/ 117 h 512"/>
              <a:gd name="T40" fmla="*/ 106 w 512"/>
              <a:gd name="T41" fmla="*/ 244 h 512"/>
              <a:gd name="T42" fmla="*/ 111 w 512"/>
              <a:gd name="T43" fmla="*/ 254 h 512"/>
              <a:gd name="T44" fmla="*/ 122 w 512"/>
              <a:gd name="T45" fmla="*/ 255 h 512"/>
              <a:gd name="T46" fmla="*/ 197 w 512"/>
              <a:gd name="T47" fmla="*/ 254 h 512"/>
              <a:gd name="T48" fmla="*/ 209 w 512"/>
              <a:gd name="T49" fmla="*/ 254 h 512"/>
              <a:gd name="T50" fmla="*/ 245 w 512"/>
              <a:gd name="T51" fmla="*/ 236 h 512"/>
              <a:gd name="T52" fmla="*/ 245 w 512"/>
              <a:gd name="T53" fmla="*/ 384 h 512"/>
              <a:gd name="T54" fmla="*/ 234 w 512"/>
              <a:gd name="T55" fmla="*/ 394 h 512"/>
              <a:gd name="T56" fmla="*/ 224 w 512"/>
              <a:gd name="T57" fmla="*/ 384 h 512"/>
              <a:gd name="T58" fmla="*/ 213 w 512"/>
              <a:gd name="T59" fmla="*/ 373 h 512"/>
              <a:gd name="T60" fmla="*/ 202 w 512"/>
              <a:gd name="T61" fmla="*/ 384 h 512"/>
              <a:gd name="T62" fmla="*/ 234 w 512"/>
              <a:gd name="T63" fmla="*/ 416 h 512"/>
              <a:gd name="T64" fmla="*/ 266 w 512"/>
              <a:gd name="T65" fmla="*/ 384 h 512"/>
              <a:gd name="T66" fmla="*/ 266 w 512"/>
              <a:gd name="T67" fmla="*/ 235 h 512"/>
              <a:gd name="T68" fmla="*/ 301 w 512"/>
              <a:gd name="T69" fmla="*/ 252 h 512"/>
              <a:gd name="T70" fmla="*/ 309 w 512"/>
              <a:gd name="T71" fmla="*/ 256 h 512"/>
              <a:gd name="T72" fmla="*/ 313 w 512"/>
              <a:gd name="T73" fmla="*/ 255 h 512"/>
              <a:gd name="T74" fmla="*/ 388 w 512"/>
              <a:gd name="T75" fmla="*/ 253 h 512"/>
              <a:gd name="T76" fmla="*/ 399 w 512"/>
              <a:gd name="T77" fmla="*/ 254 h 512"/>
              <a:gd name="T78" fmla="*/ 405 w 512"/>
              <a:gd name="T79" fmla="*/ 244 h 512"/>
              <a:gd name="T80" fmla="*/ 131 w 512"/>
              <a:gd name="T81" fmla="*/ 228 h 512"/>
              <a:gd name="T82" fmla="*/ 192 w 512"/>
              <a:gd name="T83" fmla="*/ 228 h 512"/>
              <a:gd name="T84" fmla="*/ 224 w 512"/>
              <a:gd name="T85" fmla="*/ 142 h 512"/>
              <a:gd name="T86" fmla="*/ 131 w 512"/>
              <a:gd name="T87" fmla="*/ 22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381" y="227"/>
                </a:moveTo>
                <a:cubicBezTo>
                  <a:pt x="367" y="223"/>
                  <a:pt x="346" y="221"/>
                  <a:pt x="319" y="230"/>
                </a:cubicBezTo>
                <a:cubicBezTo>
                  <a:pt x="316" y="187"/>
                  <a:pt x="301" y="159"/>
                  <a:pt x="287" y="142"/>
                </a:cubicBezTo>
                <a:cubicBezTo>
                  <a:pt x="333" y="153"/>
                  <a:pt x="369" y="186"/>
                  <a:pt x="381" y="227"/>
                </a:cubicBezTo>
                <a:close/>
                <a:moveTo>
                  <a:pt x="256" y="140"/>
                </a:moveTo>
                <a:cubicBezTo>
                  <a:pt x="245" y="149"/>
                  <a:pt x="219" y="173"/>
                  <a:pt x="214" y="225"/>
                </a:cubicBezTo>
                <a:cubicBezTo>
                  <a:pt x="231" y="216"/>
                  <a:pt x="246" y="213"/>
                  <a:pt x="259" y="213"/>
                </a:cubicBezTo>
                <a:cubicBezTo>
                  <a:pt x="275" y="213"/>
                  <a:pt x="287" y="218"/>
                  <a:pt x="297" y="223"/>
                </a:cubicBezTo>
                <a:cubicBezTo>
                  <a:pt x="291" y="173"/>
                  <a:pt x="266" y="149"/>
                  <a:pt x="256" y="140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405" y="244"/>
                </a:moveTo>
                <a:cubicBezTo>
                  <a:pt x="400" y="176"/>
                  <a:pt x="340" y="122"/>
                  <a:pt x="266" y="117"/>
                </a:cubicBezTo>
                <a:cubicBezTo>
                  <a:pt x="266" y="106"/>
                  <a:pt x="266" y="106"/>
                  <a:pt x="266" y="106"/>
                </a:cubicBezTo>
                <a:cubicBezTo>
                  <a:pt x="266" y="100"/>
                  <a:pt x="262" y="96"/>
                  <a:pt x="256" y="96"/>
                </a:cubicBezTo>
                <a:cubicBezTo>
                  <a:pt x="250" y="96"/>
                  <a:pt x="245" y="100"/>
                  <a:pt x="245" y="106"/>
                </a:cubicBezTo>
                <a:cubicBezTo>
                  <a:pt x="245" y="117"/>
                  <a:pt x="245" y="117"/>
                  <a:pt x="245" y="117"/>
                </a:cubicBezTo>
                <a:cubicBezTo>
                  <a:pt x="172" y="122"/>
                  <a:pt x="112" y="176"/>
                  <a:pt x="106" y="244"/>
                </a:cubicBezTo>
                <a:cubicBezTo>
                  <a:pt x="106" y="248"/>
                  <a:pt x="108" y="252"/>
                  <a:pt x="111" y="254"/>
                </a:cubicBezTo>
                <a:cubicBezTo>
                  <a:pt x="114" y="256"/>
                  <a:pt x="118" y="256"/>
                  <a:pt x="122" y="255"/>
                </a:cubicBezTo>
                <a:cubicBezTo>
                  <a:pt x="122" y="254"/>
                  <a:pt x="164" y="234"/>
                  <a:pt x="197" y="254"/>
                </a:cubicBezTo>
                <a:cubicBezTo>
                  <a:pt x="200" y="256"/>
                  <a:pt x="205" y="256"/>
                  <a:pt x="209" y="254"/>
                </a:cubicBezTo>
                <a:cubicBezTo>
                  <a:pt x="222" y="244"/>
                  <a:pt x="234" y="239"/>
                  <a:pt x="245" y="236"/>
                </a:cubicBezTo>
                <a:cubicBezTo>
                  <a:pt x="245" y="384"/>
                  <a:pt x="245" y="384"/>
                  <a:pt x="245" y="384"/>
                </a:cubicBezTo>
                <a:cubicBezTo>
                  <a:pt x="245" y="390"/>
                  <a:pt x="240" y="394"/>
                  <a:pt x="234" y="394"/>
                </a:cubicBezTo>
                <a:cubicBezTo>
                  <a:pt x="228" y="394"/>
                  <a:pt x="224" y="390"/>
                  <a:pt x="224" y="384"/>
                </a:cubicBezTo>
                <a:cubicBezTo>
                  <a:pt x="224" y="378"/>
                  <a:pt x="219" y="373"/>
                  <a:pt x="213" y="373"/>
                </a:cubicBezTo>
                <a:cubicBezTo>
                  <a:pt x="207" y="373"/>
                  <a:pt x="202" y="378"/>
                  <a:pt x="202" y="384"/>
                </a:cubicBezTo>
                <a:cubicBezTo>
                  <a:pt x="202" y="401"/>
                  <a:pt x="217" y="416"/>
                  <a:pt x="234" y="416"/>
                </a:cubicBezTo>
                <a:cubicBezTo>
                  <a:pt x="252" y="416"/>
                  <a:pt x="266" y="401"/>
                  <a:pt x="266" y="384"/>
                </a:cubicBezTo>
                <a:cubicBezTo>
                  <a:pt x="266" y="235"/>
                  <a:pt x="266" y="235"/>
                  <a:pt x="266" y="235"/>
                </a:cubicBezTo>
                <a:cubicBezTo>
                  <a:pt x="288" y="237"/>
                  <a:pt x="300" y="251"/>
                  <a:pt x="301" y="252"/>
                </a:cubicBezTo>
                <a:cubicBezTo>
                  <a:pt x="303" y="254"/>
                  <a:pt x="306" y="256"/>
                  <a:pt x="309" y="256"/>
                </a:cubicBezTo>
                <a:cubicBezTo>
                  <a:pt x="310" y="256"/>
                  <a:pt x="312" y="255"/>
                  <a:pt x="313" y="255"/>
                </a:cubicBezTo>
                <a:cubicBezTo>
                  <a:pt x="361" y="234"/>
                  <a:pt x="387" y="253"/>
                  <a:pt x="388" y="253"/>
                </a:cubicBezTo>
                <a:cubicBezTo>
                  <a:pt x="391" y="256"/>
                  <a:pt x="396" y="256"/>
                  <a:pt x="399" y="254"/>
                </a:cubicBezTo>
                <a:cubicBezTo>
                  <a:pt x="403" y="252"/>
                  <a:pt x="405" y="248"/>
                  <a:pt x="405" y="244"/>
                </a:cubicBezTo>
                <a:close/>
                <a:moveTo>
                  <a:pt x="131" y="228"/>
                </a:moveTo>
                <a:cubicBezTo>
                  <a:pt x="146" y="224"/>
                  <a:pt x="169" y="220"/>
                  <a:pt x="192" y="228"/>
                </a:cubicBezTo>
                <a:cubicBezTo>
                  <a:pt x="195" y="187"/>
                  <a:pt x="210" y="159"/>
                  <a:pt x="224" y="142"/>
                </a:cubicBezTo>
                <a:cubicBezTo>
                  <a:pt x="178" y="153"/>
                  <a:pt x="141" y="187"/>
                  <a:pt x="131" y="2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Isosceles Triangle 31"/>
          <p:cNvSpPr/>
          <p:nvPr/>
        </p:nvSpPr>
        <p:spPr bwMode="gray">
          <a:xfrm rot="10800000">
            <a:off x="450740" y="5077240"/>
            <a:ext cx="11220705" cy="246779"/>
          </a:xfrm>
          <a:prstGeom prst="triangle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 bwMode="gray">
          <a:xfrm>
            <a:off x="3987707" y="5435126"/>
            <a:ext cx="3886293" cy="1213087"/>
          </a:xfrm>
          <a:prstGeom prst="roundRect">
            <a:avLst>
              <a:gd name="adj" fmla="val 4779"/>
            </a:avLst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gray">
          <a:xfrm>
            <a:off x="5522765" y="1840009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4</a:t>
            </a:r>
            <a:r>
              <a:rPr lang="cs-CZ" sz="1600" b="1" dirty="0">
                <a:solidFill>
                  <a:schemeClr val="accent4"/>
                </a:solidFill>
              </a:rPr>
              <a:t>5</a:t>
            </a:r>
            <a:r>
              <a:rPr lang="cs-CZ" sz="1600" b="1" dirty="0" smtClean="0">
                <a:solidFill>
                  <a:schemeClr val="accent4"/>
                </a:solidFill>
              </a:rPr>
              <a:t> min</a:t>
            </a:r>
          </a:p>
        </p:txBody>
      </p:sp>
      <p:sp>
        <p:nvSpPr>
          <p:cNvPr id="39" name="Rounded Rectangle 38"/>
          <p:cNvSpPr/>
          <p:nvPr/>
        </p:nvSpPr>
        <p:spPr bwMode="gray">
          <a:xfrm>
            <a:off x="5544447" y="3467100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60 min</a:t>
            </a:r>
          </a:p>
        </p:txBody>
      </p:sp>
      <p:sp>
        <p:nvSpPr>
          <p:cNvPr id="40" name="Rounded Rectangle 39"/>
          <p:cNvSpPr/>
          <p:nvPr/>
        </p:nvSpPr>
        <p:spPr bwMode="gray">
          <a:xfrm>
            <a:off x="10817093" y="1840009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60 min</a:t>
            </a:r>
          </a:p>
        </p:txBody>
      </p:sp>
      <p:sp>
        <p:nvSpPr>
          <p:cNvPr id="41" name="Rounded Rectangle 40"/>
          <p:cNvSpPr/>
          <p:nvPr/>
        </p:nvSpPr>
        <p:spPr bwMode="gray">
          <a:xfrm>
            <a:off x="10837930" y="3467100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45 min</a:t>
            </a:r>
          </a:p>
        </p:txBody>
      </p:sp>
      <p:sp>
        <p:nvSpPr>
          <p:cNvPr id="42" name="Rounded Rectangle 41"/>
          <p:cNvSpPr/>
          <p:nvPr/>
        </p:nvSpPr>
        <p:spPr bwMode="gray">
          <a:xfrm>
            <a:off x="7010911" y="5523971"/>
            <a:ext cx="707706" cy="1054291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20 min</a:t>
            </a:r>
          </a:p>
        </p:txBody>
      </p:sp>
    </p:spTree>
    <p:extLst>
      <p:ext uri="{BB962C8B-B14F-4D97-AF65-F5344CB8AC3E}">
        <p14:creationId xmlns:p14="http://schemas.microsoft.com/office/powerpoint/2010/main" val="2509071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54508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9AF5-D7EE-448C-9BDD-FB3CCF2A284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cs-CZ" dirty="0" smtClean="0"/>
              <a:t>Na jaké země se zaměřit a jaký zvolit přístup pro dlouhodobou podporu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cs-CZ" dirty="0" smtClean="0"/>
              <a:t>Agenda Workshop 2. den – Brand vína z ČR a vhodný produkt pro export</a:t>
            </a:r>
            <a:endParaRPr lang="en-US" dirty="0"/>
          </a:p>
        </p:txBody>
      </p:sp>
      <p:sp>
        <p:nvSpPr>
          <p:cNvPr id="53" name="Freeform 723"/>
          <p:cNvSpPr>
            <a:spLocks noChangeAspect="1" noEditPoints="1"/>
          </p:cNvSpPr>
          <p:nvPr/>
        </p:nvSpPr>
        <p:spPr bwMode="auto">
          <a:xfrm>
            <a:off x="704367" y="3374384"/>
            <a:ext cx="567000" cy="567000"/>
          </a:xfrm>
          <a:custGeom>
            <a:avLst/>
            <a:gdLst>
              <a:gd name="T0" fmla="*/ 248 w 512"/>
              <a:gd name="T1" fmla="*/ 263 h 512"/>
              <a:gd name="T2" fmla="*/ 263 w 512"/>
              <a:gd name="T3" fmla="*/ 263 h 512"/>
              <a:gd name="T4" fmla="*/ 288 w 512"/>
              <a:gd name="T5" fmla="*/ 256 h 512"/>
              <a:gd name="T6" fmla="*/ 224 w 512"/>
              <a:gd name="T7" fmla="*/ 256 h 512"/>
              <a:gd name="T8" fmla="*/ 269 w 512"/>
              <a:gd name="T9" fmla="*/ 227 h 512"/>
              <a:gd name="T10" fmla="*/ 331 w 512"/>
              <a:gd name="T11" fmla="*/ 196 h 512"/>
              <a:gd name="T12" fmla="*/ 256 w 512"/>
              <a:gd name="T13" fmla="*/ 352 h 512"/>
              <a:gd name="T14" fmla="*/ 256 w 512"/>
              <a:gd name="T15" fmla="*/ 160 h 512"/>
              <a:gd name="T16" fmla="*/ 331 w 512"/>
              <a:gd name="T17" fmla="*/ 166 h 512"/>
              <a:gd name="T18" fmla="*/ 138 w 512"/>
              <a:gd name="T19" fmla="*/ 256 h 512"/>
              <a:gd name="T20" fmla="*/ 373 w 512"/>
              <a:gd name="T21" fmla="*/ 256 h 512"/>
              <a:gd name="T22" fmla="*/ 331 w 512"/>
              <a:gd name="T23" fmla="*/ 196 h 512"/>
              <a:gd name="T24" fmla="*/ 181 w 512"/>
              <a:gd name="T25" fmla="*/ 256 h 512"/>
              <a:gd name="T26" fmla="*/ 330 w 512"/>
              <a:gd name="T27" fmla="*/ 256 h 512"/>
              <a:gd name="T28" fmla="*/ 300 w 512"/>
              <a:gd name="T29" fmla="*/ 226 h 512"/>
              <a:gd name="T30" fmla="*/ 256 w 512"/>
              <a:gd name="T31" fmla="*/ 309 h 512"/>
              <a:gd name="T32" fmla="*/ 256 w 512"/>
              <a:gd name="T33" fmla="*/ 202 h 512"/>
              <a:gd name="T34" fmla="*/ 300 w 512"/>
              <a:gd name="T35" fmla="*/ 196 h 512"/>
              <a:gd name="T36" fmla="*/ 512 w 512"/>
              <a:gd name="T37" fmla="*/ 256 h 512"/>
              <a:gd name="T38" fmla="*/ 0 w 512"/>
              <a:gd name="T39" fmla="*/ 256 h 512"/>
              <a:gd name="T40" fmla="*/ 512 w 512"/>
              <a:gd name="T41" fmla="*/ 256 h 512"/>
              <a:gd name="T42" fmla="*/ 394 w 512"/>
              <a:gd name="T43" fmla="*/ 138 h 512"/>
              <a:gd name="T44" fmla="*/ 373 w 512"/>
              <a:gd name="T45" fmla="*/ 117 h 512"/>
              <a:gd name="T46" fmla="*/ 352 w 512"/>
              <a:gd name="T47" fmla="*/ 117 h 512"/>
              <a:gd name="T48" fmla="*/ 346 w 512"/>
              <a:gd name="T49" fmla="*/ 150 h 512"/>
              <a:gd name="T50" fmla="*/ 117 w 512"/>
              <a:gd name="T51" fmla="*/ 256 h 512"/>
              <a:gd name="T52" fmla="*/ 141 w 512"/>
              <a:gd name="T53" fmla="*/ 376 h 512"/>
              <a:gd name="T54" fmla="*/ 149 w 512"/>
              <a:gd name="T55" fmla="*/ 394 h 512"/>
              <a:gd name="T56" fmla="*/ 178 w 512"/>
              <a:gd name="T57" fmla="*/ 370 h 512"/>
              <a:gd name="T58" fmla="*/ 334 w 512"/>
              <a:gd name="T59" fmla="*/ 370 h 512"/>
              <a:gd name="T60" fmla="*/ 362 w 512"/>
              <a:gd name="T61" fmla="*/ 394 h 512"/>
              <a:gd name="T62" fmla="*/ 370 w 512"/>
              <a:gd name="T63" fmla="*/ 376 h 512"/>
              <a:gd name="T64" fmla="*/ 394 w 512"/>
              <a:gd name="T65" fmla="*/ 256 h 512"/>
              <a:gd name="T66" fmla="*/ 367 w 512"/>
              <a:gd name="T67" fmla="*/ 160 h 512"/>
              <a:gd name="T68" fmla="*/ 405 w 512"/>
              <a:gd name="T69" fmla="*/ 149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12" h="512">
                <a:moveTo>
                  <a:pt x="248" y="248"/>
                </a:moveTo>
                <a:cubicBezTo>
                  <a:pt x="244" y="252"/>
                  <a:pt x="244" y="259"/>
                  <a:pt x="248" y="263"/>
                </a:cubicBezTo>
                <a:cubicBezTo>
                  <a:pt x="250" y="265"/>
                  <a:pt x="253" y="266"/>
                  <a:pt x="256" y="266"/>
                </a:cubicBezTo>
                <a:cubicBezTo>
                  <a:pt x="258" y="266"/>
                  <a:pt x="261" y="265"/>
                  <a:pt x="263" y="263"/>
                </a:cubicBezTo>
                <a:cubicBezTo>
                  <a:pt x="284" y="242"/>
                  <a:pt x="284" y="242"/>
                  <a:pt x="284" y="242"/>
                </a:cubicBezTo>
                <a:cubicBezTo>
                  <a:pt x="286" y="246"/>
                  <a:pt x="288" y="251"/>
                  <a:pt x="288" y="256"/>
                </a:cubicBezTo>
                <a:cubicBezTo>
                  <a:pt x="288" y="273"/>
                  <a:pt x="273" y="288"/>
                  <a:pt x="256" y="288"/>
                </a:cubicBezTo>
                <a:cubicBezTo>
                  <a:pt x="238" y="288"/>
                  <a:pt x="224" y="273"/>
                  <a:pt x="224" y="256"/>
                </a:cubicBezTo>
                <a:cubicBezTo>
                  <a:pt x="224" y="238"/>
                  <a:pt x="238" y="224"/>
                  <a:pt x="256" y="224"/>
                </a:cubicBezTo>
                <a:cubicBezTo>
                  <a:pt x="261" y="224"/>
                  <a:pt x="265" y="225"/>
                  <a:pt x="269" y="227"/>
                </a:cubicBezTo>
                <a:lnTo>
                  <a:pt x="248" y="248"/>
                </a:lnTo>
                <a:close/>
                <a:moveTo>
                  <a:pt x="331" y="196"/>
                </a:moveTo>
                <a:cubicBezTo>
                  <a:pt x="344" y="212"/>
                  <a:pt x="352" y="233"/>
                  <a:pt x="352" y="256"/>
                </a:cubicBezTo>
                <a:cubicBezTo>
                  <a:pt x="352" y="309"/>
                  <a:pt x="309" y="352"/>
                  <a:pt x="256" y="352"/>
                </a:cubicBezTo>
                <a:cubicBezTo>
                  <a:pt x="203" y="352"/>
                  <a:pt x="160" y="309"/>
                  <a:pt x="160" y="256"/>
                </a:cubicBezTo>
                <a:cubicBezTo>
                  <a:pt x="160" y="203"/>
                  <a:pt x="203" y="160"/>
                  <a:pt x="256" y="160"/>
                </a:cubicBezTo>
                <a:cubicBezTo>
                  <a:pt x="278" y="160"/>
                  <a:pt x="299" y="168"/>
                  <a:pt x="316" y="181"/>
                </a:cubicBezTo>
                <a:cubicBezTo>
                  <a:pt x="331" y="166"/>
                  <a:pt x="331" y="166"/>
                  <a:pt x="331" y="166"/>
                </a:cubicBezTo>
                <a:cubicBezTo>
                  <a:pt x="310" y="149"/>
                  <a:pt x="284" y="138"/>
                  <a:pt x="256" y="138"/>
                </a:cubicBezTo>
                <a:cubicBezTo>
                  <a:pt x="191" y="138"/>
                  <a:pt x="138" y="191"/>
                  <a:pt x="138" y="256"/>
                </a:cubicBezTo>
                <a:cubicBezTo>
                  <a:pt x="138" y="320"/>
                  <a:pt x="191" y="373"/>
                  <a:pt x="256" y="373"/>
                </a:cubicBezTo>
                <a:cubicBezTo>
                  <a:pt x="320" y="373"/>
                  <a:pt x="373" y="320"/>
                  <a:pt x="373" y="256"/>
                </a:cubicBezTo>
                <a:cubicBezTo>
                  <a:pt x="373" y="227"/>
                  <a:pt x="363" y="201"/>
                  <a:pt x="346" y="181"/>
                </a:cubicBezTo>
                <a:lnTo>
                  <a:pt x="331" y="196"/>
                </a:lnTo>
                <a:close/>
                <a:moveTo>
                  <a:pt x="256" y="181"/>
                </a:moveTo>
                <a:cubicBezTo>
                  <a:pt x="214" y="181"/>
                  <a:pt x="181" y="214"/>
                  <a:pt x="181" y="256"/>
                </a:cubicBezTo>
                <a:cubicBezTo>
                  <a:pt x="181" y="297"/>
                  <a:pt x="214" y="330"/>
                  <a:pt x="256" y="330"/>
                </a:cubicBezTo>
                <a:cubicBezTo>
                  <a:pt x="297" y="330"/>
                  <a:pt x="330" y="297"/>
                  <a:pt x="330" y="256"/>
                </a:cubicBezTo>
                <a:cubicBezTo>
                  <a:pt x="330" y="239"/>
                  <a:pt x="325" y="224"/>
                  <a:pt x="315" y="211"/>
                </a:cubicBezTo>
                <a:cubicBezTo>
                  <a:pt x="300" y="226"/>
                  <a:pt x="300" y="226"/>
                  <a:pt x="300" y="226"/>
                </a:cubicBezTo>
                <a:cubicBezTo>
                  <a:pt x="306" y="235"/>
                  <a:pt x="309" y="245"/>
                  <a:pt x="309" y="256"/>
                </a:cubicBezTo>
                <a:cubicBezTo>
                  <a:pt x="309" y="285"/>
                  <a:pt x="285" y="309"/>
                  <a:pt x="256" y="309"/>
                </a:cubicBezTo>
                <a:cubicBezTo>
                  <a:pt x="226" y="309"/>
                  <a:pt x="202" y="285"/>
                  <a:pt x="202" y="256"/>
                </a:cubicBezTo>
                <a:cubicBezTo>
                  <a:pt x="202" y="226"/>
                  <a:pt x="226" y="202"/>
                  <a:pt x="256" y="202"/>
                </a:cubicBezTo>
                <a:cubicBezTo>
                  <a:pt x="267" y="202"/>
                  <a:pt x="277" y="206"/>
                  <a:pt x="285" y="211"/>
                </a:cubicBezTo>
                <a:cubicBezTo>
                  <a:pt x="300" y="196"/>
                  <a:pt x="300" y="196"/>
                  <a:pt x="300" y="196"/>
                </a:cubicBezTo>
                <a:cubicBezTo>
                  <a:pt x="288" y="187"/>
                  <a:pt x="272" y="181"/>
                  <a:pt x="256" y="181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405" y="149"/>
                </a:moveTo>
                <a:cubicBezTo>
                  <a:pt x="405" y="143"/>
                  <a:pt x="400" y="138"/>
                  <a:pt x="394" y="138"/>
                </a:cubicBezTo>
                <a:cubicBezTo>
                  <a:pt x="373" y="138"/>
                  <a:pt x="373" y="138"/>
                  <a:pt x="373" y="138"/>
                </a:cubicBezTo>
                <a:cubicBezTo>
                  <a:pt x="373" y="117"/>
                  <a:pt x="373" y="117"/>
                  <a:pt x="373" y="117"/>
                </a:cubicBezTo>
                <a:cubicBezTo>
                  <a:pt x="373" y="111"/>
                  <a:pt x="368" y="106"/>
                  <a:pt x="362" y="106"/>
                </a:cubicBezTo>
                <a:cubicBezTo>
                  <a:pt x="356" y="106"/>
                  <a:pt x="352" y="111"/>
                  <a:pt x="352" y="117"/>
                </a:cubicBezTo>
                <a:cubicBezTo>
                  <a:pt x="352" y="145"/>
                  <a:pt x="352" y="145"/>
                  <a:pt x="352" y="145"/>
                </a:cubicBezTo>
                <a:cubicBezTo>
                  <a:pt x="346" y="150"/>
                  <a:pt x="346" y="150"/>
                  <a:pt x="346" y="150"/>
                </a:cubicBezTo>
                <a:cubicBezTo>
                  <a:pt x="322" y="130"/>
                  <a:pt x="290" y="117"/>
                  <a:pt x="256" y="117"/>
                </a:cubicBezTo>
                <a:cubicBezTo>
                  <a:pt x="179" y="117"/>
                  <a:pt x="117" y="179"/>
                  <a:pt x="117" y="256"/>
                </a:cubicBezTo>
                <a:cubicBezTo>
                  <a:pt x="117" y="295"/>
                  <a:pt x="134" y="331"/>
                  <a:pt x="161" y="357"/>
                </a:cubicBezTo>
                <a:cubicBezTo>
                  <a:pt x="141" y="376"/>
                  <a:pt x="141" y="376"/>
                  <a:pt x="141" y="376"/>
                </a:cubicBezTo>
                <a:cubicBezTo>
                  <a:pt x="137" y="380"/>
                  <a:pt x="137" y="387"/>
                  <a:pt x="141" y="391"/>
                </a:cubicBezTo>
                <a:cubicBezTo>
                  <a:pt x="144" y="393"/>
                  <a:pt x="146" y="394"/>
                  <a:pt x="149" y="394"/>
                </a:cubicBezTo>
                <a:cubicBezTo>
                  <a:pt x="152" y="394"/>
                  <a:pt x="154" y="393"/>
                  <a:pt x="157" y="391"/>
                </a:cubicBezTo>
                <a:cubicBezTo>
                  <a:pt x="178" y="370"/>
                  <a:pt x="178" y="370"/>
                  <a:pt x="178" y="370"/>
                </a:cubicBezTo>
                <a:cubicBezTo>
                  <a:pt x="200" y="385"/>
                  <a:pt x="227" y="394"/>
                  <a:pt x="256" y="394"/>
                </a:cubicBezTo>
                <a:cubicBezTo>
                  <a:pt x="285" y="394"/>
                  <a:pt x="311" y="385"/>
                  <a:pt x="334" y="370"/>
                </a:cubicBezTo>
                <a:cubicBezTo>
                  <a:pt x="355" y="391"/>
                  <a:pt x="355" y="391"/>
                  <a:pt x="355" y="391"/>
                </a:cubicBezTo>
                <a:cubicBezTo>
                  <a:pt x="357" y="393"/>
                  <a:pt x="360" y="394"/>
                  <a:pt x="362" y="394"/>
                </a:cubicBezTo>
                <a:cubicBezTo>
                  <a:pt x="365" y="394"/>
                  <a:pt x="368" y="393"/>
                  <a:pt x="370" y="391"/>
                </a:cubicBezTo>
                <a:cubicBezTo>
                  <a:pt x="374" y="387"/>
                  <a:pt x="374" y="380"/>
                  <a:pt x="370" y="376"/>
                </a:cubicBezTo>
                <a:cubicBezTo>
                  <a:pt x="350" y="357"/>
                  <a:pt x="350" y="357"/>
                  <a:pt x="350" y="357"/>
                </a:cubicBezTo>
                <a:cubicBezTo>
                  <a:pt x="377" y="331"/>
                  <a:pt x="394" y="295"/>
                  <a:pt x="394" y="256"/>
                </a:cubicBezTo>
                <a:cubicBezTo>
                  <a:pt x="394" y="221"/>
                  <a:pt x="382" y="190"/>
                  <a:pt x="361" y="166"/>
                </a:cubicBezTo>
                <a:cubicBezTo>
                  <a:pt x="367" y="160"/>
                  <a:pt x="367" y="160"/>
                  <a:pt x="367" y="160"/>
                </a:cubicBezTo>
                <a:cubicBezTo>
                  <a:pt x="394" y="160"/>
                  <a:pt x="394" y="160"/>
                  <a:pt x="394" y="160"/>
                </a:cubicBezTo>
                <a:cubicBezTo>
                  <a:pt x="400" y="160"/>
                  <a:pt x="405" y="155"/>
                  <a:pt x="405" y="1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3" name="TextBox 62"/>
          <p:cNvSpPr txBox="1"/>
          <p:nvPr/>
        </p:nvSpPr>
        <p:spPr>
          <a:xfrm>
            <a:off x="1462302" y="1827024"/>
            <a:ext cx="373409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1. Budování značky „Vína z České republiky“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2353" y="3476840"/>
            <a:ext cx="28152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2. Produktové segmenty a kanály</a:t>
            </a:r>
          </a:p>
        </p:txBody>
      </p:sp>
      <p:sp>
        <p:nvSpPr>
          <p:cNvPr id="65" name="Freeform 890"/>
          <p:cNvSpPr>
            <a:spLocks noChangeAspect="1" noEditPoints="1"/>
          </p:cNvSpPr>
          <p:nvPr/>
        </p:nvSpPr>
        <p:spPr bwMode="auto">
          <a:xfrm>
            <a:off x="6756843" y="1714500"/>
            <a:ext cx="568800" cy="568800"/>
          </a:xfrm>
          <a:custGeom>
            <a:avLst/>
            <a:gdLst>
              <a:gd name="T0" fmla="*/ 283 w 512"/>
              <a:gd name="T1" fmla="*/ 240 h 512"/>
              <a:gd name="T2" fmla="*/ 298 w 512"/>
              <a:gd name="T3" fmla="*/ 288 h 512"/>
              <a:gd name="T4" fmla="*/ 245 w 512"/>
              <a:gd name="T5" fmla="*/ 288 h 512"/>
              <a:gd name="T6" fmla="*/ 234 w 512"/>
              <a:gd name="T7" fmla="*/ 298 h 512"/>
              <a:gd name="T8" fmla="*/ 234 w 512"/>
              <a:gd name="T9" fmla="*/ 362 h 512"/>
              <a:gd name="T10" fmla="*/ 245 w 512"/>
              <a:gd name="T11" fmla="*/ 373 h 512"/>
              <a:gd name="T12" fmla="*/ 298 w 512"/>
              <a:gd name="T13" fmla="*/ 373 h 512"/>
              <a:gd name="T14" fmla="*/ 298 w 512"/>
              <a:gd name="T15" fmla="*/ 387 h 512"/>
              <a:gd name="T16" fmla="*/ 256 w 512"/>
              <a:gd name="T17" fmla="*/ 394 h 512"/>
              <a:gd name="T18" fmla="*/ 213 w 512"/>
              <a:gd name="T19" fmla="*/ 387 h 512"/>
              <a:gd name="T20" fmla="*/ 213 w 512"/>
              <a:gd name="T21" fmla="*/ 288 h 512"/>
              <a:gd name="T22" fmla="*/ 228 w 512"/>
              <a:gd name="T23" fmla="*/ 240 h 512"/>
              <a:gd name="T24" fmla="*/ 245 w 512"/>
              <a:gd name="T25" fmla="*/ 181 h 512"/>
              <a:gd name="T26" fmla="*/ 245 w 512"/>
              <a:gd name="T27" fmla="*/ 160 h 512"/>
              <a:gd name="T28" fmla="*/ 266 w 512"/>
              <a:gd name="T29" fmla="*/ 160 h 512"/>
              <a:gd name="T30" fmla="*/ 266 w 512"/>
              <a:gd name="T31" fmla="*/ 181 h 512"/>
              <a:gd name="T32" fmla="*/ 283 w 512"/>
              <a:gd name="T33" fmla="*/ 240 h 512"/>
              <a:gd name="T34" fmla="*/ 256 w 512"/>
              <a:gd name="T35" fmla="*/ 352 h 512"/>
              <a:gd name="T36" fmla="*/ 298 w 512"/>
              <a:gd name="T37" fmla="*/ 352 h 512"/>
              <a:gd name="T38" fmla="*/ 298 w 512"/>
              <a:gd name="T39" fmla="*/ 309 h 512"/>
              <a:gd name="T40" fmla="*/ 256 w 512"/>
              <a:gd name="T41" fmla="*/ 309 h 512"/>
              <a:gd name="T42" fmla="*/ 256 w 512"/>
              <a:gd name="T43" fmla="*/ 352 h 512"/>
              <a:gd name="T44" fmla="*/ 512 w 512"/>
              <a:gd name="T45" fmla="*/ 256 h 512"/>
              <a:gd name="T46" fmla="*/ 256 w 512"/>
              <a:gd name="T47" fmla="*/ 512 h 512"/>
              <a:gd name="T48" fmla="*/ 0 w 512"/>
              <a:gd name="T49" fmla="*/ 256 h 512"/>
              <a:gd name="T50" fmla="*/ 256 w 512"/>
              <a:gd name="T51" fmla="*/ 0 h 512"/>
              <a:gd name="T52" fmla="*/ 512 w 512"/>
              <a:gd name="T53" fmla="*/ 256 h 512"/>
              <a:gd name="T54" fmla="*/ 320 w 512"/>
              <a:gd name="T55" fmla="*/ 288 h 512"/>
              <a:gd name="T56" fmla="*/ 303 w 512"/>
              <a:gd name="T57" fmla="*/ 231 h 512"/>
              <a:gd name="T58" fmla="*/ 288 w 512"/>
              <a:gd name="T59" fmla="*/ 181 h 512"/>
              <a:gd name="T60" fmla="*/ 288 w 512"/>
              <a:gd name="T61" fmla="*/ 117 h 512"/>
              <a:gd name="T62" fmla="*/ 256 w 512"/>
              <a:gd name="T63" fmla="*/ 96 h 512"/>
              <a:gd name="T64" fmla="*/ 224 w 512"/>
              <a:gd name="T65" fmla="*/ 117 h 512"/>
              <a:gd name="T66" fmla="*/ 224 w 512"/>
              <a:gd name="T67" fmla="*/ 149 h 512"/>
              <a:gd name="T68" fmla="*/ 224 w 512"/>
              <a:gd name="T69" fmla="*/ 181 h 512"/>
              <a:gd name="T70" fmla="*/ 208 w 512"/>
              <a:gd name="T71" fmla="*/ 231 h 512"/>
              <a:gd name="T72" fmla="*/ 192 w 512"/>
              <a:gd name="T73" fmla="*/ 288 h 512"/>
              <a:gd name="T74" fmla="*/ 192 w 512"/>
              <a:gd name="T75" fmla="*/ 394 h 512"/>
              <a:gd name="T76" fmla="*/ 197 w 512"/>
              <a:gd name="T77" fmla="*/ 404 h 512"/>
              <a:gd name="T78" fmla="*/ 256 w 512"/>
              <a:gd name="T79" fmla="*/ 416 h 512"/>
              <a:gd name="T80" fmla="*/ 314 w 512"/>
              <a:gd name="T81" fmla="*/ 404 h 512"/>
              <a:gd name="T82" fmla="*/ 320 w 512"/>
              <a:gd name="T83" fmla="*/ 394 h 512"/>
              <a:gd name="T84" fmla="*/ 320 w 512"/>
              <a:gd name="T85" fmla="*/ 288 h 512"/>
              <a:gd name="T86" fmla="*/ 266 w 512"/>
              <a:gd name="T87" fmla="*/ 119 h 512"/>
              <a:gd name="T88" fmla="*/ 256 w 512"/>
              <a:gd name="T89" fmla="*/ 117 h 512"/>
              <a:gd name="T90" fmla="*/ 245 w 512"/>
              <a:gd name="T91" fmla="*/ 118 h 512"/>
              <a:gd name="T92" fmla="*/ 245 w 512"/>
              <a:gd name="T93" fmla="*/ 138 h 512"/>
              <a:gd name="T94" fmla="*/ 266 w 512"/>
              <a:gd name="T95" fmla="*/ 138 h 512"/>
              <a:gd name="T96" fmla="*/ 266 w 512"/>
              <a:gd name="T97" fmla="*/ 119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12" h="512">
                <a:moveTo>
                  <a:pt x="283" y="240"/>
                </a:moveTo>
                <a:cubicBezTo>
                  <a:pt x="291" y="257"/>
                  <a:pt x="298" y="274"/>
                  <a:pt x="298" y="288"/>
                </a:cubicBezTo>
                <a:cubicBezTo>
                  <a:pt x="245" y="288"/>
                  <a:pt x="245" y="288"/>
                  <a:pt x="245" y="288"/>
                </a:cubicBezTo>
                <a:cubicBezTo>
                  <a:pt x="239" y="288"/>
                  <a:pt x="234" y="292"/>
                  <a:pt x="234" y="298"/>
                </a:cubicBezTo>
                <a:cubicBezTo>
                  <a:pt x="234" y="362"/>
                  <a:pt x="234" y="362"/>
                  <a:pt x="234" y="362"/>
                </a:cubicBezTo>
                <a:cubicBezTo>
                  <a:pt x="234" y="368"/>
                  <a:pt x="239" y="373"/>
                  <a:pt x="245" y="373"/>
                </a:cubicBezTo>
                <a:cubicBezTo>
                  <a:pt x="298" y="373"/>
                  <a:pt x="298" y="373"/>
                  <a:pt x="298" y="373"/>
                </a:cubicBezTo>
                <a:cubicBezTo>
                  <a:pt x="298" y="387"/>
                  <a:pt x="298" y="387"/>
                  <a:pt x="298" y="387"/>
                </a:cubicBezTo>
                <a:cubicBezTo>
                  <a:pt x="291" y="390"/>
                  <a:pt x="277" y="394"/>
                  <a:pt x="256" y="394"/>
                </a:cubicBezTo>
                <a:cubicBezTo>
                  <a:pt x="235" y="394"/>
                  <a:pt x="220" y="390"/>
                  <a:pt x="213" y="387"/>
                </a:cubicBezTo>
                <a:cubicBezTo>
                  <a:pt x="213" y="288"/>
                  <a:pt x="213" y="288"/>
                  <a:pt x="213" y="288"/>
                </a:cubicBezTo>
                <a:cubicBezTo>
                  <a:pt x="213" y="274"/>
                  <a:pt x="221" y="257"/>
                  <a:pt x="228" y="240"/>
                </a:cubicBezTo>
                <a:cubicBezTo>
                  <a:pt x="236" y="220"/>
                  <a:pt x="245" y="200"/>
                  <a:pt x="245" y="181"/>
                </a:cubicBezTo>
                <a:cubicBezTo>
                  <a:pt x="245" y="160"/>
                  <a:pt x="245" y="160"/>
                  <a:pt x="245" y="160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66" y="181"/>
                  <a:pt x="266" y="181"/>
                  <a:pt x="266" y="181"/>
                </a:cubicBezTo>
                <a:cubicBezTo>
                  <a:pt x="266" y="200"/>
                  <a:pt x="275" y="220"/>
                  <a:pt x="283" y="240"/>
                </a:cubicBezTo>
                <a:close/>
                <a:moveTo>
                  <a:pt x="256" y="352"/>
                </a:moveTo>
                <a:cubicBezTo>
                  <a:pt x="298" y="352"/>
                  <a:pt x="298" y="352"/>
                  <a:pt x="298" y="352"/>
                </a:cubicBezTo>
                <a:cubicBezTo>
                  <a:pt x="298" y="309"/>
                  <a:pt x="298" y="309"/>
                  <a:pt x="298" y="309"/>
                </a:cubicBezTo>
                <a:cubicBezTo>
                  <a:pt x="256" y="309"/>
                  <a:pt x="256" y="309"/>
                  <a:pt x="256" y="309"/>
                </a:cubicBezTo>
                <a:lnTo>
                  <a:pt x="256" y="352"/>
                </a:ln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320" y="288"/>
                </a:moveTo>
                <a:cubicBezTo>
                  <a:pt x="320" y="270"/>
                  <a:pt x="311" y="250"/>
                  <a:pt x="303" y="231"/>
                </a:cubicBezTo>
                <a:cubicBezTo>
                  <a:pt x="295" y="214"/>
                  <a:pt x="288" y="195"/>
                  <a:pt x="288" y="181"/>
                </a:cubicBezTo>
                <a:cubicBezTo>
                  <a:pt x="288" y="117"/>
                  <a:pt x="288" y="117"/>
                  <a:pt x="288" y="117"/>
                </a:cubicBezTo>
                <a:cubicBezTo>
                  <a:pt x="288" y="107"/>
                  <a:pt x="279" y="96"/>
                  <a:pt x="256" y="96"/>
                </a:cubicBezTo>
                <a:cubicBezTo>
                  <a:pt x="228" y="96"/>
                  <a:pt x="224" y="109"/>
                  <a:pt x="224" y="117"/>
                </a:cubicBezTo>
                <a:cubicBezTo>
                  <a:pt x="224" y="149"/>
                  <a:pt x="224" y="149"/>
                  <a:pt x="224" y="149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95"/>
                  <a:pt x="216" y="214"/>
                  <a:pt x="208" y="231"/>
                </a:cubicBezTo>
                <a:cubicBezTo>
                  <a:pt x="200" y="250"/>
                  <a:pt x="192" y="270"/>
                  <a:pt x="192" y="288"/>
                </a:cubicBezTo>
                <a:cubicBezTo>
                  <a:pt x="192" y="394"/>
                  <a:pt x="192" y="394"/>
                  <a:pt x="192" y="394"/>
                </a:cubicBezTo>
                <a:cubicBezTo>
                  <a:pt x="192" y="398"/>
                  <a:pt x="194" y="402"/>
                  <a:pt x="197" y="404"/>
                </a:cubicBezTo>
                <a:cubicBezTo>
                  <a:pt x="198" y="404"/>
                  <a:pt x="219" y="416"/>
                  <a:pt x="256" y="416"/>
                </a:cubicBezTo>
                <a:cubicBezTo>
                  <a:pt x="293" y="416"/>
                  <a:pt x="313" y="404"/>
                  <a:pt x="314" y="404"/>
                </a:cubicBezTo>
                <a:cubicBezTo>
                  <a:pt x="318" y="402"/>
                  <a:pt x="320" y="398"/>
                  <a:pt x="320" y="394"/>
                </a:cubicBezTo>
                <a:lnTo>
                  <a:pt x="320" y="288"/>
                </a:lnTo>
                <a:close/>
                <a:moveTo>
                  <a:pt x="266" y="119"/>
                </a:moveTo>
                <a:cubicBezTo>
                  <a:pt x="265" y="118"/>
                  <a:pt x="261" y="117"/>
                  <a:pt x="256" y="117"/>
                </a:cubicBezTo>
                <a:cubicBezTo>
                  <a:pt x="249" y="117"/>
                  <a:pt x="246" y="118"/>
                  <a:pt x="245" y="118"/>
                </a:cubicBezTo>
                <a:cubicBezTo>
                  <a:pt x="245" y="138"/>
                  <a:pt x="245" y="138"/>
                  <a:pt x="245" y="138"/>
                </a:cubicBezTo>
                <a:cubicBezTo>
                  <a:pt x="266" y="138"/>
                  <a:pt x="266" y="138"/>
                  <a:pt x="266" y="138"/>
                </a:cubicBezTo>
                <a:lnTo>
                  <a:pt x="266" y="11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7" name="Freeform 575"/>
          <p:cNvSpPr>
            <a:spLocks noChangeAspect="1" noEditPoints="1"/>
          </p:cNvSpPr>
          <p:nvPr/>
        </p:nvSpPr>
        <p:spPr bwMode="auto">
          <a:xfrm>
            <a:off x="6756843" y="3381050"/>
            <a:ext cx="568800" cy="567131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370 w 512"/>
              <a:gd name="T11" fmla="*/ 362 h 512"/>
              <a:gd name="T12" fmla="*/ 320 w 512"/>
              <a:gd name="T13" fmla="*/ 384 h 512"/>
              <a:gd name="T14" fmla="*/ 224 w 512"/>
              <a:gd name="T15" fmla="*/ 384 h 512"/>
              <a:gd name="T16" fmla="*/ 191 w 512"/>
              <a:gd name="T17" fmla="*/ 373 h 512"/>
              <a:gd name="T18" fmla="*/ 106 w 512"/>
              <a:gd name="T19" fmla="*/ 373 h 512"/>
              <a:gd name="T20" fmla="*/ 96 w 512"/>
              <a:gd name="T21" fmla="*/ 362 h 512"/>
              <a:gd name="T22" fmla="*/ 96 w 512"/>
              <a:gd name="T23" fmla="*/ 245 h 512"/>
              <a:gd name="T24" fmla="*/ 106 w 512"/>
              <a:gd name="T25" fmla="*/ 234 h 512"/>
              <a:gd name="T26" fmla="*/ 175 w 512"/>
              <a:gd name="T27" fmla="*/ 234 h 512"/>
              <a:gd name="T28" fmla="*/ 184 w 512"/>
              <a:gd name="T29" fmla="*/ 220 h 512"/>
              <a:gd name="T30" fmla="*/ 185 w 512"/>
              <a:gd name="T31" fmla="*/ 218 h 512"/>
              <a:gd name="T32" fmla="*/ 280 w 512"/>
              <a:gd name="T33" fmla="*/ 110 h 512"/>
              <a:gd name="T34" fmla="*/ 287 w 512"/>
              <a:gd name="T35" fmla="*/ 106 h 512"/>
              <a:gd name="T36" fmla="*/ 295 w 512"/>
              <a:gd name="T37" fmla="*/ 109 h 512"/>
              <a:gd name="T38" fmla="*/ 309 w 512"/>
              <a:gd name="T39" fmla="*/ 152 h 512"/>
              <a:gd name="T40" fmla="*/ 292 w 512"/>
              <a:gd name="T41" fmla="*/ 202 h 512"/>
              <a:gd name="T42" fmla="*/ 330 w 512"/>
              <a:gd name="T43" fmla="*/ 202 h 512"/>
              <a:gd name="T44" fmla="*/ 394 w 512"/>
              <a:gd name="T45" fmla="*/ 266 h 512"/>
              <a:gd name="T46" fmla="*/ 370 w 512"/>
              <a:gd name="T47" fmla="*/ 362 h 512"/>
              <a:gd name="T48" fmla="*/ 170 w 512"/>
              <a:gd name="T49" fmla="*/ 330 h 512"/>
              <a:gd name="T50" fmla="*/ 174 w 512"/>
              <a:gd name="T51" fmla="*/ 352 h 512"/>
              <a:gd name="T52" fmla="*/ 117 w 512"/>
              <a:gd name="T53" fmla="*/ 352 h 512"/>
              <a:gd name="T54" fmla="*/ 117 w 512"/>
              <a:gd name="T55" fmla="*/ 256 h 512"/>
              <a:gd name="T56" fmla="*/ 170 w 512"/>
              <a:gd name="T57" fmla="*/ 256 h 512"/>
              <a:gd name="T58" fmla="*/ 170 w 512"/>
              <a:gd name="T59" fmla="*/ 256 h 512"/>
              <a:gd name="T60" fmla="*/ 170 w 512"/>
              <a:gd name="T61" fmla="*/ 330 h 512"/>
              <a:gd name="T62" fmla="*/ 373 w 512"/>
              <a:gd name="T63" fmla="*/ 267 h 512"/>
              <a:gd name="T64" fmla="*/ 354 w 512"/>
              <a:gd name="T65" fmla="*/ 348 h 512"/>
              <a:gd name="T66" fmla="*/ 320 w 512"/>
              <a:gd name="T67" fmla="*/ 362 h 512"/>
              <a:gd name="T68" fmla="*/ 224 w 512"/>
              <a:gd name="T69" fmla="*/ 362 h 512"/>
              <a:gd name="T70" fmla="*/ 192 w 512"/>
              <a:gd name="T71" fmla="*/ 330 h 512"/>
              <a:gd name="T72" fmla="*/ 192 w 512"/>
              <a:gd name="T73" fmla="*/ 256 h 512"/>
              <a:gd name="T74" fmla="*/ 200 w 512"/>
              <a:gd name="T75" fmla="*/ 233 h 512"/>
              <a:gd name="T76" fmla="*/ 201 w 512"/>
              <a:gd name="T77" fmla="*/ 233 h 512"/>
              <a:gd name="T78" fmla="*/ 287 w 512"/>
              <a:gd name="T79" fmla="*/ 134 h 512"/>
              <a:gd name="T80" fmla="*/ 288 w 512"/>
              <a:gd name="T81" fmla="*/ 146 h 512"/>
              <a:gd name="T82" fmla="*/ 267 w 512"/>
              <a:gd name="T83" fmla="*/ 210 h 512"/>
              <a:gd name="T84" fmla="*/ 267 w 512"/>
              <a:gd name="T85" fmla="*/ 210 h 512"/>
              <a:gd name="T86" fmla="*/ 266 w 512"/>
              <a:gd name="T87" fmla="*/ 213 h 512"/>
              <a:gd name="T88" fmla="*/ 277 w 512"/>
              <a:gd name="T89" fmla="*/ 224 h 512"/>
              <a:gd name="T90" fmla="*/ 330 w 512"/>
              <a:gd name="T91" fmla="*/ 224 h 512"/>
              <a:gd name="T92" fmla="*/ 373 w 512"/>
              <a:gd name="T93" fmla="*/ 267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370" y="362"/>
                </a:moveTo>
                <a:cubicBezTo>
                  <a:pt x="357" y="377"/>
                  <a:pt x="340" y="384"/>
                  <a:pt x="320" y="384"/>
                </a:cubicBezTo>
                <a:cubicBezTo>
                  <a:pt x="224" y="384"/>
                  <a:pt x="224" y="384"/>
                  <a:pt x="224" y="384"/>
                </a:cubicBezTo>
                <a:cubicBezTo>
                  <a:pt x="211" y="384"/>
                  <a:pt x="200" y="380"/>
                  <a:pt x="191" y="373"/>
                </a:cubicBezTo>
                <a:cubicBezTo>
                  <a:pt x="106" y="373"/>
                  <a:pt x="106" y="373"/>
                  <a:pt x="106" y="373"/>
                </a:cubicBezTo>
                <a:cubicBezTo>
                  <a:pt x="100" y="373"/>
                  <a:pt x="96" y="368"/>
                  <a:pt x="96" y="362"/>
                </a:cubicBezTo>
                <a:cubicBezTo>
                  <a:pt x="96" y="245"/>
                  <a:pt x="96" y="245"/>
                  <a:pt x="96" y="245"/>
                </a:cubicBezTo>
                <a:cubicBezTo>
                  <a:pt x="96" y="239"/>
                  <a:pt x="100" y="234"/>
                  <a:pt x="106" y="234"/>
                </a:cubicBezTo>
                <a:cubicBezTo>
                  <a:pt x="175" y="234"/>
                  <a:pt x="175" y="234"/>
                  <a:pt x="175" y="234"/>
                </a:cubicBezTo>
                <a:cubicBezTo>
                  <a:pt x="177" y="229"/>
                  <a:pt x="180" y="224"/>
                  <a:pt x="184" y="220"/>
                </a:cubicBezTo>
                <a:cubicBezTo>
                  <a:pt x="185" y="218"/>
                  <a:pt x="185" y="218"/>
                  <a:pt x="185" y="218"/>
                </a:cubicBezTo>
                <a:cubicBezTo>
                  <a:pt x="280" y="110"/>
                  <a:pt x="280" y="110"/>
                  <a:pt x="280" y="110"/>
                </a:cubicBezTo>
                <a:cubicBezTo>
                  <a:pt x="282" y="108"/>
                  <a:pt x="284" y="106"/>
                  <a:pt x="287" y="106"/>
                </a:cubicBezTo>
                <a:cubicBezTo>
                  <a:pt x="290" y="106"/>
                  <a:pt x="293" y="107"/>
                  <a:pt x="295" y="109"/>
                </a:cubicBezTo>
                <a:cubicBezTo>
                  <a:pt x="296" y="110"/>
                  <a:pt x="315" y="129"/>
                  <a:pt x="309" y="152"/>
                </a:cubicBezTo>
                <a:cubicBezTo>
                  <a:pt x="292" y="202"/>
                  <a:pt x="292" y="202"/>
                  <a:pt x="292" y="202"/>
                </a:cubicBezTo>
                <a:cubicBezTo>
                  <a:pt x="330" y="202"/>
                  <a:pt x="330" y="202"/>
                  <a:pt x="330" y="202"/>
                </a:cubicBezTo>
                <a:cubicBezTo>
                  <a:pt x="361" y="202"/>
                  <a:pt x="394" y="235"/>
                  <a:pt x="394" y="266"/>
                </a:cubicBezTo>
                <a:cubicBezTo>
                  <a:pt x="395" y="268"/>
                  <a:pt x="400" y="329"/>
                  <a:pt x="370" y="362"/>
                </a:cubicBezTo>
                <a:close/>
                <a:moveTo>
                  <a:pt x="170" y="330"/>
                </a:moveTo>
                <a:cubicBezTo>
                  <a:pt x="170" y="338"/>
                  <a:pt x="172" y="345"/>
                  <a:pt x="174" y="352"/>
                </a:cubicBezTo>
                <a:cubicBezTo>
                  <a:pt x="117" y="352"/>
                  <a:pt x="117" y="352"/>
                  <a:pt x="117" y="352"/>
                </a:cubicBezTo>
                <a:cubicBezTo>
                  <a:pt x="117" y="256"/>
                  <a:pt x="117" y="256"/>
                  <a:pt x="117" y="256"/>
                </a:cubicBezTo>
                <a:cubicBezTo>
                  <a:pt x="170" y="256"/>
                  <a:pt x="170" y="256"/>
                  <a:pt x="170" y="256"/>
                </a:cubicBezTo>
                <a:cubicBezTo>
                  <a:pt x="170" y="256"/>
                  <a:pt x="170" y="256"/>
                  <a:pt x="170" y="256"/>
                </a:cubicBezTo>
                <a:lnTo>
                  <a:pt x="170" y="330"/>
                </a:lnTo>
                <a:close/>
                <a:moveTo>
                  <a:pt x="373" y="267"/>
                </a:moveTo>
                <a:cubicBezTo>
                  <a:pt x="373" y="268"/>
                  <a:pt x="378" y="322"/>
                  <a:pt x="354" y="348"/>
                </a:cubicBezTo>
                <a:cubicBezTo>
                  <a:pt x="346" y="358"/>
                  <a:pt x="334" y="362"/>
                  <a:pt x="320" y="362"/>
                </a:cubicBezTo>
                <a:cubicBezTo>
                  <a:pt x="224" y="362"/>
                  <a:pt x="224" y="362"/>
                  <a:pt x="224" y="362"/>
                </a:cubicBezTo>
                <a:cubicBezTo>
                  <a:pt x="205" y="362"/>
                  <a:pt x="192" y="349"/>
                  <a:pt x="192" y="330"/>
                </a:cubicBezTo>
                <a:cubicBezTo>
                  <a:pt x="192" y="256"/>
                  <a:pt x="192" y="256"/>
                  <a:pt x="192" y="256"/>
                </a:cubicBezTo>
                <a:cubicBezTo>
                  <a:pt x="192" y="248"/>
                  <a:pt x="195" y="240"/>
                  <a:pt x="200" y="233"/>
                </a:cubicBezTo>
                <a:cubicBezTo>
                  <a:pt x="201" y="233"/>
                  <a:pt x="201" y="233"/>
                  <a:pt x="201" y="233"/>
                </a:cubicBezTo>
                <a:cubicBezTo>
                  <a:pt x="287" y="134"/>
                  <a:pt x="287" y="134"/>
                  <a:pt x="287" y="134"/>
                </a:cubicBezTo>
                <a:cubicBezTo>
                  <a:pt x="288" y="138"/>
                  <a:pt x="289" y="142"/>
                  <a:pt x="288" y="146"/>
                </a:cubicBezTo>
                <a:cubicBezTo>
                  <a:pt x="267" y="210"/>
                  <a:pt x="267" y="210"/>
                  <a:pt x="267" y="210"/>
                </a:cubicBezTo>
                <a:cubicBezTo>
                  <a:pt x="267" y="210"/>
                  <a:pt x="267" y="210"/>
                  <a:pt x="267" y="210"/>
                </a:cubicBezTo>
                <a:cubicBezTo>
                  <a:pt x="267" y="211"/>
                  <a:pt x="266" y="212"/>
                  <a:pt x="266" y="213"/>
                </a:cubicBezTo>
                <a:cubicBezTo>
                  <a:pt x="266" y="219"/>
                  <a:pt x="271" y="224"/>
                  <a:pt x="277" y="224"/>
                </a:cubicBezTo>
                <a:cubicBezTo>
                  <a:pt x="330" y="224"/>
                  <a:pt x="330" y="224"/>
                  <a:pt x="330" y="224"/>
                </a:cubicBezTo>
                <a:cubicBezTo>
                  <a:pt x="349" y="224"/>
                  <a:pt x="373" y="247"/>
                  <a:pt x="373" y="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465733" y="1820020"/>
            <a:ext cx="25747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3. Definice množství na export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465733" y="3476840"/>
            <a:ext cx="25137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4. Jak zajistit trvalou podporu</a:t>
            </a:r>
          </a:p>
        </p:txBody>
      </p:sp>
      <p:sp>
        <p:nvSpPr>
          <p:cNvPr id="70" name="Freeform 242"/>
          <p:cNvSpPr>
            <a:spLocks noChangeAspect="1" noEditPoints="1"/>
          </p:cNvSpPr>
          <p:nvPr/>
        </p:nvSpPr>
        <p:spPr bwMode="auto">
          <a:xfrm>
            <a:off x="4127054" y="5553075"/>
            <a:ext cx="568800" cy="568800"/>
          </a:xfrm>
          <a:custGeom>
            <a:avLst/>
            <a:gdLst>
              <a:gd name="T0" fmla="*/ 117 w 512"/>
              <a:gd name="T1" fmla="*/ 160 h 512"/>
              <a:gd name="T2" fmla="*/ 266 w 512"/>
              <a:gd name="T3" fmla="*/ 160 h 512"/>
              <a:gd name="T4" fmla="*/ 266 w 512"/>
              <a:gd name="T5" fmla="*/ 245 h 512"/>
              <a:gd name="T6" fmla="*/ 181 w 512"/>
              <a:gd name="T7" fmla="*/ 245 h 512"/>
              <a:gd name="T8" fmla="*/ 173 w 512"/>
              <a:gd name="T9" fmla="*/ 248 h 512"/>
              <a:gd name="T10" fmla="*/ 149 w 512"/>
              <a:gd name="T11" fmla="*/ 273 h 512"/>
              <a:gd name="T12" fmla="*/ 149 w 512"/>
              <a:gd name="T13" fmla="*/ 256 h 512"/>
              <a:gd name="T14" fmla="*/ 138 w 512"/>
              <a:gd name="T15" fmla="*/ 245 h 512"/>
              <a:gd name="T16" fmla="*/ 117 w 512"/>
              <a:gd name="T17" fmla="*/ 245 h 512"/>
              <a:gd name="T18" fmla="*/ 117 w 512"/>
              <a:gd name="T19" fmla="*/ 160 h 512"/>
              <a:gd name="T20" fmla="*/ 512 w 512"/>
              <a:gd name="T21" fmla="*/ 256 h 512"/>
              <a:gd name="T22" fmla="*/ 256 w 512"/>
              <a:gd name="T23" fmla="*/ 512 h 512"/>
              <a:gd name="T24" fmla="*/ 0 w 512"/>
              <a:gd name="T25" fmla="*/ 256 h 512"/>
              <a:gd name="T26" fmla="*/ 256 w 512"/>
              <a:gd name="T27" fmla="*/ 0 h 512"/>
              <a:gd name="T28" fmla="*/ 512 w 512"/>
              <a:gd name="T29" fmla="*/ 256 h 512"/>
              <a:gd name="T30" fmla="*/ 185 w 512"/>
              <a:gd name="T31" fmla="*/ 266 h 512"/>
              <a:gd name="T32" fmla="*/ 277 w 512"/>
              <a:gd name="T33" fmla="*/ 266 h 512"/>
              <a:gd name="T34" fmla="*/ 288 w 512"/>
              <a:gd name="T35" fmla="*/ 256 h 512"/>
              <a:gd name="T36" fmla="*/ 288 w 512"/>
              <a:gd name="T37" fmla="*/ 149 h 512"/>
              <a:gd name="T38" fmla="*/ 277 w 512"/>
              <a:gd name="T39" fmla="*/ 138 h 512"/>
              <a:gd name="T40" fmla="*/ 106 w 512"/>
              <a:gd name="T41" fmla="*/ 138 h 512"/>
              <a:gd name="T42" fmla="*/ 96 w 512"/>
              <a:gd name="T43" fmla="*/ 149 h 512"/>
              <a:gd name="T44" fmla="*/ 96 w 512"/>
              <a:gd name="T45" fmla="*/ 256 h 512"/>
              <a:gd name="T46" fmla="*/ 106 w 512"/>
              <a:gd name="T47" fmla="*/ 266 h 512"/>
              <a:gd name="T48" fmla="*/ 128 w 512"/>
              <a:gd name="T49" fmla="*/ 266 h 512"/>
              <a:gd name="T50" fmla="*/ 128 w 512"/>
              <a:gd name="T51" fmla="*/ 298 h 512"/>
              <a:gd name="T52" fmla="*/ 134 w 512"/>
              <a:gd name="T53" fmla="*/ 308 h 512"/>
              <a:gd name="T54" fmla="*/ 138 w 512"/>
              <a:gd name="T55" fmla="*/ 309 h 512"/>
              <a:gd name="T56" fmla="*/ 146 w 512"/>
              <a:gd name="T57" fmla="*/ 306 h 512"/>
              <a:gd name="T58" fmla="*/ 185 w 512"/>
              <a:gd name="T59" fmla="*/ 266 h 512"/>
              <a:gd name="T60" fmla="*/ 416 w 512"/>
              <a:gd name="T61" fmla="*/ 234 h 512"/>
              <a:gd name="T62" fmla="*/ 405 w 512"/>
              <a:gd name="T63" fmla="*/ 224 h 512"/>
              <a:gd name="T64" fmla="*/ 320 w 512"/>
              <a:gd name="T65" fmla="*/ 224 h 512"/>
              <a:gd name="T66" fmla="*/ 309 w 512"/>
              <a:gd name="T67" fmla="*/ 234 h 512"/>
              <a:gd name="T68" fmla="*/ 320 w 512"/>
              <a:gd name="T69" fmla="*/ 245 h 512"/>
              <a:gd name="T70" fmla="*/ 394 w 512"/>
              <a:gd name="T71" fmla="*/ 245 h 512"/>
              <a:gd name="T72" fmla="*/ 394 w 512"/>
              <a:gd name="T73" fmla="*/ 352 h 512"/>
              <a:gd name="T74" fmla="*/ 362 w 512"/>
              <a:gd name="T75" fmla="*/ 352 h 512"/>
              <a:gd name="T76" fmla="*/ 352 w 512"/>
              <a:gd name="T77" fmla="*/ 362 h 512"/>
              <a:gd name="T78" fmla="*/ 352 w 512"/>
              <a:gd name="T79" fmla="*/ 379 h 512"/>
              <a:gd name="T80" fmla="*/ 327 w 512"/>
              <a:gd name="T81" fmla="*/ 355 h 512"/>
              <a:gd name="T82" fmla="*/ 320 w 512"/>
              <a:gd name="T83" fmla="*/ 352 h 512"/>
              <a:gd name="T84" fmla="*/ 245 w 512"/>
              <a:gd name="T85" fmla="*/ 352 h 512"/>
              <a:gd name="T86" fmla="*/ 245 w 512"/>
              <a:gd name="T87" fmla="*/ 298 h 512"/>
              <a:gd name="T88" fmla="*/ 234 w 512"/>
              <a:gd name="T89" fmla="*/ 288 h 512"/>
              <a:gd name="T90" fmla="*/ 224 w 512"/>
              <a:gd name="T91" fmla="*/ 298 h 512"/>
              <a:gd name="T92" fmla="*/ 224 w 512"/>
              <a:gd name="T93" fmla="*/ 362 h 512"/>
              <a:gd name="T94" fmla="*/ 234 w 512"/>
              <a:gd name="T95" fmla="*/ 373 h 512"/>
              <a:gd name="T96" fmla="*/ 315 w 512"/>
              <a:gd name="T97" fmla="*/ 373 h 512"/>
              <a:gd name="T98" fmla="*/ 355 w 512"/>
              <a:gd name="T99" fmla="*/ 413 h 512"/>
              <a:gd name="T100" fmla="*/ 362 w 512"/>
              <a:gd name="T101" fmla="*/ 416 h 512"/>
              <a:gd name="T102" fmla="*/ 366 w 512"/>
              <a:gd name="T103" fmla="*/ 415 h 512"/>
              <a:gd name="T104" fmla="*/ 373 w 512"/>
              <a:gd name="T105" fmla="*/ 405 h 512"/>
              <a:gd name="T106" fmla="*/ 373 w 512"/>
              <a:gd name="T107" fmla="*/ 373 h 512"/>
              <a:gd name="T108" fmla="*/ 405 w 512"/>
              <a:gd name="T109" fmla="*/ 373 h 512"/>
              <a:gd name="T110" fmla="*/ 416 w 512"/>
              <a:gd name="T111" fmla="*/ 362 h 512"/>
              <a:gd name="T112" fmla="*/ 416 w 512"/>
              <a:gd name="T113" fmla="*/ 23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12" h="512">
                <a:moveTo>
                  <a:pt x="117" y="160"/>
                </a:moveTo>
                <a:cubicBezTo>
                  <a:pt x="266" y="160"/>
                  <a:pt x="266" y="160"/>
                  <a:pt x="266" y="160"/>
                </a:cubicBezTo>
                <a:cubicBezTo>
                  <a:pt x="266" y="245"/>
                  <a:pt x="266" y="245"/>
                  <a:pt x="266" y="245"/>
                </a:cubicBezTo>
                <a:cubicBezTo>
                  <a:pt x="181" y="245"/>
                  <a:pt x="181" y="245"/>
                  <a:pt x="181" y="245"/>
                </a:cubicBezTo>
                <a:cubicBezTo>
                  <a:pt x="178" y="245"/>
                  <a:pt x="175" y="246"/>
                  <a:pt x="173" y="248"/>
                </a:cubicBezTo>
                <a:cubicBezTo>
                  <a:pt x="149" y="273"/>
                  <a:pt x="149" y="273"/>
                  <a:pt x="149" y="273"/>
                </a:cubicBezTo>
                <a:cubicBezTo>
                  <a:pt x="149" y="256"/>
                  <a:pt x="149" y="256"/>
                  <a:pt x="149" y="256"/>
                </a:cubicBezTo>
                <a:cubicBezTo>
                  <a:pt x="149" y="250"/>
                  <a:pt x="144" y="245"/>
                  <a:pt x="138" y="245"/>
                </a:cubicBezTo>
                <a:cubicBezTo>
                  <a:pt x="117" y="245"/>
                  <a:pt x="117" y="245"/>
                  <a:pt x="117" y="245"/>
                </a:cubicBezTo>
                <a:lnTo>
                  <a:pt x="117" y="160"/>
                </a:ln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185" y="266"/>
                </a:moveTo>
                <a:cubicBezTo>
                  <a:pt x="277" y="266"/>
                  <a:pt x="277" y="266"/>
                  <a:pt x="277" y="266"/>
                </a:cubicBezTo>
                <a:cubicBezTo>
                  <a:pt x="283" y="266"/>
                  <a:pt x="288" y="262"/>
                  <a:pt x="288" y="256"/>
                </a:cubicBezTo>
                <a:cubicBezTo>
                  <a:pt x="288" y="149"/>
                  <a:pt x="288" y="149"/>
                  <a:pt x="288" y="149"/>
                </a:cubicBezTo>
                <a:cubicBezTo>
                  <a:pt x="288" y="143"/>
                  <a:pt x="283" y="138"/>
                  <a:pt x="277" y="138"/>
                </a:cubicBezTo>
                <a:cubicBezTo>
                  <a:pt x="106" y="138"/>
                  <a:pt x="106" y="138"/>
                  <a:pt x="106" y="138"/>
                </a:cubicBezTo>
                <a:cubicBezTo>
                  <a:pt x="100" y="138"/>
                  <a:pt x="96" y="143"/>
                  <a:pt x="96" y="149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62"/>
                  <a:pt x="100" y="266"/>
                  <a:pt x="106" y="266"/>
                </a:cubicBezTo>
                <a:cubicBezTo>
                  <a:pt x="128" y="266"/>
                  <a:pt x="128" y="266"/>
                  <a:pt x="128" y="266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303"/>
                  <a:pt x="130" y="307"/>
                  <a:pt x="134" y="308"/>
                </a:cubicBezTo>
                <a:cubicBezTo>
                  <a:pt x="136" y="309"/>
                  <a:pt x="137" y="309"/>
                  <a:pt x="138" y="309"/>
                </a:cubicBezTo>
                <a:cubicBezTo>
                  <a:pt x="141" y="309"/>
                  <a:pt x="144" y="308"/>
                  <a:pt x="146" y="306"/>
                </a:cubicBezTo>
                <a:lnTo>
                  <a:pt x="185" y="266"/>
                </a:lnTo>
                <a:close/>
                <a:moveTo>
                  <a:pt x="416" y="234"/>
                </a:moveTo>
                <a:cubicBezTo>
                  <a:pt x="416" y="228"/>
                  <a:pt x="411" y="224"/>
                  <a:pt x="405" y="224"/>
                </a:cubicBezTo>
                <a:cubicBezTo>
                  <a:pt x="320" y="224"/>
                  <a:pt x="320" y="224"/>
                  <a:pt x="320" y="224"/>
                </a:cubicBezTo>
                <a:cubicBezTo>
                  <a:pt x="314" y="224"/>
                  <a:pt x="309" y="228"/>
                  <a:pt x="309" y="234"/>
                </a:cubicBezTo>
                <a:cubicBezTo>
                  <a:pt x="309" y="240"/>
                  <a:pt x="314" y="245"/>
                  <a:pt x="320" y="245"/>
                </a:cubicBezTo>
                <a:cubicBezTo>
                  <a:pt x="394" y="245"/>
                  <a:pt x="394" y="245"/>
                  <a:pt x="394" y="245"/>
                </a:cubicBezTo>
                <a:cubicBezTo>
                  <a:pt x="394" y="352"/>
                  <a:pt x="394" y="352"/>
                  <a:pt x="394" y="352"/>
                </a:cubicBezTo>
                <a:cubicBezTo>
                  <a:pt x="362" y="352"/>
                  <a:pt x="362" y="352"/>
                  <a:pt x="362" y="352"/>
                </a:cubicBezTo>
                <a:cubicBezTo>
                  <a:pt x="356" y="352"/>
                  <a:pt x="352" y="356"/>
                  <a:pt x="352" y="362"/>
                </a:cubicBezTo>
                <a:cubicBezTo>
                  <a:pt x="352" y="379"/>
                  <a:pt x="352" y="379"/>
                  <a:pt x="352" y="379"/>
                </a:cubicBezTo>
                <a:cubicBezTo>
                  <a:pt x="327" y="355"/>
                  <a:pt x="327" y="355"/>
                  <a:pt x="327" y="355"/>
                </a:cubicBezTo>
                <a:cubicBezTo>
                  <a:pt x="325" y="353"/>
                  <a:pt x="322" y="352"/>
                  <a:pt x="320" y="352"/>
                </a:cubicBezTo>
                <a:cubicBezTo>
                  <a:pt x="245" y="352"/>
                  <a:pt x="245" y="352"/>
                  <a:pt x="245" y="352"/>
                </a:cubicBezTo>
                <a:cubicBezTo>
                  <a:pt x="245" y="298"/>
                  <a:pt x="245" y="298"/>
                  <a:pt x="245" y="298"/>
                </a:cubicBezTo>
                <a:cubicBezTo>
                  <a:pt x="245" y="292"/>
                  <a:pt x="240" y="288"/>
                  <a:pt x="234" y="288"/>
                </a:cubicBezTo>
                <a:cubicBezTo>
                  <a:pt x="228" y="288"/>
                  <a:pt x="224" y="292"/>
                  <a:pt x="224" y="298"/>
                </a:cubicBezTo>
                <a:cubicBezTo>
                  <a:pt x="224" y="362"/>
                  <a:pt x="224" y="362"/>
                  <a:pt x="224" y="362"/>
                </a:cubicBezTo>
                <a:cubicBezTo>
                  <a:pt x="224" y="368"/>
                  <a:pt x="228" y="373"/>
                  <a:pt x="234" y="373"/>
                </a:cubicBezTo>
                <a:cubicBezTo>
                  <a:pt x="315" y="373"/>
                  <a:pt x="315" y="373"/>
                  <a:pt x="315" y="373"/>
                </a:cubicBezTo>
                <a:cubicBezTo>
                  <a:pt x="355" y="413"/>
                  <a:pt x="355" y="413"/>
                  <a:pt x="355" y="413"/>
                </a:cubicBezTo>
                <a:cubicBezTo>
                  <a:pt x="357" y="415"/>
                  <a:pt x="360" y="416"/>
                  <a:pt x="362" y="416"/>
                </a:cubicBezTo>
                <a:cubicBezTo>
                  <a:pt x="364" y="416"/>
                  <a:pt x="365" y="415"/>
                  <a:pt x="366" y="415"/>
                </a:cubicBezTo>
                <a:cubicBezTo>
                  <a:pt x="370" y="413"/>
                  <a:pt x="373" y="409"/>
                  <a:pt x="373" y="405"/>
                </a:cubicBezTo>
                <a:cubicBezTo>
                  <a:pt x="373" y="373"/>
                  <a:pt x="373" y="373"/>
                  <a:pt x="373" y="373"/>
                </a:cubicBezTo>
                <a:cubicBezTo>
                  <a:pt x="405" y="373"/>
                  <a:pt x="405" y="373"/>
                  <a:pt x="405" y="373"/>
                </a:cubicBezTo>
                <a:cubicBezTo>
                  <a:pt x="411" y="373"/>
                  <a:pt x="416" y="368"/>
                  <a:pt x="416" y="362"/>
                </a:cubicBezTo>
                <a:lnTo>
                  <a:pt x="416" y="23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4835944" y="5719931"/>
            <a:ext cx="152112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cs-CZ" sz="1600" b="1" dirty="0" smtClean="0">
                <a:solidFill>
                  <a:srgbClr val="313131"/>
                </a:solidFill>
              </a:rPr>
              <a:t>Závěrečné shrnutí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762000" y="5999823"/>
            <a:ext cx="224353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Závěrečné shrnutí a co si odnášíme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Možné další kroky 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386835" y="2119471"/>
            <a:ext cx="389607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budovat brand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„Vína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ČR“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zahraničí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Zapojení a spolupráce s institucemi,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kým a jak spolupracovat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(Ministerstvo zemědělství, </a:t>
            </a:r>
            <a:r>
              <a:rPr lang="cs-CZ" sz="1000" dirty="0" err="1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CzechTrade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000" dirty="0" err="1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CzechTourism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pro nás např. příklad Rakouska inspirací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Spojení vína s prezentací ČR</a:t>
            </a:r>
            <a:endParaRPr lang="en-US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386835" y="3788231"/>
            <a:ext cx="409146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Zaměření se na vína vysoké kvality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Vyčlenění produkce pro export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zajistit vyšší hodnotu exportu v porovnání s lokálním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trhem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Segmentová strategie a prodejní kanály (HoReCa, Retail) z pohledu budoucích let 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389335" y="3788230"/>
            <a:ext cx="334636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koho se obrátit pro trvalou podporu vína z ČR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Podpora pro vinaře jako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celek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Dlouhodobý pohled – podpora exportu v oblasti marketingu, finanční a organizační podpora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69463" y="2126137"/>
            <a:ext cx="336624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Jakou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formou </a:t>
            </a: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dané množství vína exportovat</a:t>
            </a:r>
          </a:p>
          <a:p>
            <a:pPr marL="171450" lvl="1" indent="-17145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000" dirty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 vybraných odrůd pro </a:t>
            </a:r>
            <a:r>
              <a:rPr lang="cs-CZ" sz="1000" dirty="0" smtClean="0">
                <a:solidFill>
                  <a:srgbClr val="3131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export – zaměření se na vybrané odrůdy a vína vysoké kvality. Vína, které jsou v souladu s budovaným brandem. </a:t>
            </a:r>
            <a:endParaRPr lang="cs-CZ" sz="1000" dirty="0">
              <a:solidFill>
                <a:srgbClr val="3131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Freeform 375"/>
          <p:cNvSpPr>
            <a:spLocks noChangeAspect="1" noEditPoints="1"/>
          </p:cNvSpPr>
          <p:nvPr/>
        </p:nvSpPr>
        <p:spPr bwMode="auto">
          <a:xfrm>
            <a:off x="704367" y="1711434"/>
            <a:ext cx="565200" cy="565200"/>
          </a:xfrm>
          <a:custGeom>
            <a:avLst/>
            <a:gdLst>
              <a:gd name="T0" fmla="*/ 297 w 512"/>
              <a:gd name="T1" fmla="*/ 213 h 512"/>
              <a:gd name="T2" fmla="*/ 382 w 512"/>
              <a:gd name="T3" fmla="*/ 221 h 512"/>
              <a:gd name="T4" fmla="*/ 323 w 512"/>
              <a:gd name="T5" fmla="*/ 280 h 512"/>
              <a:gd name="T6" fmla="*/ 320 w 512"/>
              <a:gd name="T7" fmla="*/ 290 h 512"/>
              <a:gd name="T8" fmla="*/ 337 w 512"/>
              <a:gd name="T9" fmla="*/ 374 h 512"/>
              <a:gd name="T10" fmla="*/ 261 w 512"/>
              <a:gd name="T11" fmla="*/ 332 h 512"/>
              <a:gd name="T12" fmla="*/ 256 w 512"/>
              <a:gd name="T13" fmla="*/ 330 h 512"/>
              <a:gd name="T14" fmla="*/ 250 w 512"/>
              <a:gd name="T15" fmla="*/ 332 h 512"/>
              <a:gd name="T16" fmla="*/ 175 w 512"/>
              <a:gd name="T17" fmla="*/ 374 h 512"/>
              <a:gd name="T18" fmla="*/ 191 w 512"/>
              <a:gd name="T19" fmla="*/ 290 h 512"/>
              <a:gd name="T20" fmla="*/ 189 w 512"/>
              <a:gd name="T21" fmla="*/ 280 h 512"/>
              <a:gd name="T22" fmla="*/ 130 w 512"/>
              <a:gd name="T23" fmla="*/ 221 h 512"/>
              <a:gd name="T24" fmla="*/ 214 w 512"/>
              <a:gd name="T25" fmla="*/ 213 h 512"/>
              <a:gd name="T26" fmla="*/ 223 w 512"/>
              <a:gd name="T27" fmla="*/ 207 h 512"/>
              <a:gd name="T28" fmla="*/ 256 w 512"/>
              <a:gd name="T29" fmla="*/ 133 h 512"/>
              <a:gd name="T30" fmla="*/ 289 w 512"/>
              <a:gd name="T31" fmla="*/ 207 h 512"/>
              <a:gd name="T32" fmla="*/ 297 w 512"/>
              <a:gd name="T33" fmla="*/ 213 h 512"/>
              <a:gd name="T34" fmla="*/ 512 w 512"/>
              <a:gd name="T35" fmla="*/ 256 h 512"/>
              <a:gd name="T36" fmla="*/ 256 w 512"/>
              <a:gd name="T37" fmla="*/ 512 h 512"/>
              <a:gd name="T38" fmla="*/ 0 w 512"/>
              <a:gd name="T39" fmla="*/ 256 h 512"/>
              <a:gd name="T40" fmla="*/ 256 w 512"/>
              <a:gd name="T41" fmla="*/ 0 h 512"/>
              <a:gd name="T42" fmla="*/ 512 w 512"/>
              <a:gd name="T43" fmla="*/ 256 h 512"/>
              <a:gd name="T44" fmla="*/ 415 w 512"/>
              <a:gd name="T45" fmla="*/ 209 h 512"/>
              <a:gd name="T46" fmla="*/ 406 w 512"/>
              <a:gd name="T47" fmla="*/ 202 h 512"/>
              <a:gd name="T48" fmla="*/ 306 w 512"/>
              <a:gd name="T49" fmla="*/ 192 h 512"/>
              <a:gd name="T50" fmla="*/ 265 w 512"/>
              <a:gd name="T51" fmla="*/ 102 h 512"/>
              <a:gd name="T52" fmla="*/ 256 w 512"/>
              <a:gd name="T53" fmla="*/ 96 h 512"/>
              <a:gd name="T54" fmla="*/ 246 w 512"/>
              <a:gd name="T55" fmla="*/ 102 h 512"/>
              <a:gd name="T56" fmla="*/ 206 w 512"/>
              <a:gd name="T57" fmla="*/ 192 h 512"/>
              <a:gd name="T58" fmla="*/ 105 w 512"/>
              <a:gd name="T59" fmla="*/ 202 h 512"/>
              <a:gd name="T60" fmla="*/ 96 w 512"/>
              <a:gd name="T61" fmla="*/ 209 h 512"/>
              <a:gd name="T62" fmla="*/ 99 w 512"/>
              <a:gd name="T63" fmla="*/ 221 h 512"/>
              <a:gd name="T64" fmla="*/ 169 w 512"/>
              <a:gd name="T65" fmla="*/ 291 h 512"/>
              <a:gd name="T66" fmla="*/ 149 w 512"/>
              <a:gd name="T67" fmla="*/ 392 h 512"/>
              <a:gd name="T68" fmla="*/ 153 w 512"/>
              <a:gd name="T69" fmla="*/ 403 h 512"/>
              <a:gd name="T70" fmla="*/ 165 w 512"/>
              <a:gd name="T71" fmla="*/ 404 h 512"/>
              <a:gd name="T72" fmla="*/ 256 w 512"/>
              <a:gd name="T73" fmla="*/ 353 h 512"/>
              <a:gd name="T74" fmla="*/ 346 w 512"/>
              <a:gd name="T75" fmla="*/ 404 h 512"/>
              <a:gd name="T76" fmla="*/ 352 w 512"/>
              <a:gd name="T77" fmla="*/ 405 h 512"/>
              <a:gd name="T78" fmla="*/ 358 w 512"/>
              <a:gd name="T79" fmla="*/ 403 h 512"/>
              <a:gd name="T80" fmla="*/ 362 w 512"/>
              <a:gd name="T81" fmla="*/ 392 h 512"/>
              <a:gd name="T82" fmla="*/ 342 w 512"/>
              <a:gd name="T83" fmla="*/ 291 h 512"/>
              <a:gd name="T84" fmla="*/ 413 w 512"/>
              <a:gd name="T85" fmla="*/ 221 h 512"/>
              <a:gd name="T86" fmla="*/ 415 w 512"/>
              <a:gd name="T87" fmla="*/ 209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2" h="512">
                <a:moveTo>
                  <a:pt x="297" y="213"/>
                </a:moveTo>
                <a:cubicBezTo>
                  <a:pt x="382" y="221"/>
                  <a:pt x="382" y="221"/>
                  <a:pt x="382" y="221"/>
                </a:cubicBezTo>
                <a:cubicBezTo>
                  <a:pt x="323" y="280"/>
                  <a:pt x="323" y="280"/>
                  <a:pt x="323" y="280"/>
                </a:cubicBezTo>
                <a:cubicBezTo>
                  <a:pt x="320" y="283"/>
                  <a:pt x="319" y="286"/>
                  <a:pt x="320" y="290"/>
                </a:cubicBezTo>
                <a:cubicBezTo>
                  <a:pt x="337" y="374"/>
                  <a:pt x="337" y="374"/>
                  <a:pt x="337" y="374"/>
                </a:cubicBezTo>
                <a:cubicBezTo>
                  <a:pt x="261" y="332"/>
                  <a:pt x="261" y="332"/>
                  <a:pt x="261" y="332"/>
                </a:cubicBezTo>
                <a:cubicBezTo>
                  <a:pt x="259" y="331"/>
                  <a:pt x="257" y="330"/>
                  <a:pt x="256" y="330"/>
                </a:cubicBezTo>
                <a:cubicBezTo>
                  <a:pt x="254" y="330"/>
                  <a:pt x="252" y="331"/>
                  <a:pt x="250" y="332"/>
                </a:cubicBezTo>
                <a:cubicBezTo>
                  <a:pt x="175" y="374"/>
                  <a:pt x="175" y="374"/>
                  <a:pt x="175" y="374"/>
                </a:cubicBezTo>
                <a:cubicBezTo>
                  <a:pt x="191" y="290"/>
                  <a:pt x="191" y="290"/>
                  <a:pt x="191" y="290"/>
                </a:cubicBezTo>
                <a:cubicBezTo>
                  <a:pt x="192" y="286"/>
                  <a:pt x="191" y="283"/>
                  <a:pt x="189" y="280"/>
                </a:cubicBezTo>
                <a:cubicBezTo>
                  <a:pt x="130" y="221"/>
                  <a:pt x="130" y="221"/>
                  <a:pt x="130" y="221"/>
                </a:cubicBezTo>
                <a:cubicBezTo>
                  <a:pt x="214" y="213"/>
                  <a:pt x="214" y="213"/>
                  <a:pt x="214" y="213"/>
                </a:cubicBezTo>
                <a:cubicBezTo>
                  <a:pt x="218" y="213"/>
                  <a:pt x="221" y="210"/>
                  <a:pt x="223" y="207"/>
                </a:cubicBezTo>
                <a:cubicBezTo>
                  <a:pt x="256" y="133"/>
                  <a:pt x="256" y="133"/>
                  <a:pt x="256" y="133"/>
                </a:cubicBezTo>
                <a:cubicBezTo>
                  <a:pt x="289" y="207"/>
                  <a:pt x="289" y="207"/>
                  <a:pt x="289" y="207"/>
                </a:cubicBezTo>
                <a:cubicBezTo>
                  <a:pt x="290" y="210"/>
                  <a:pt x="293" y="213"/>
                  <a:pt x="297" y="213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415" y="209"/>
                </a:moveTo>
                <a:cubicBezTo>
                  <a:pt x="414" y="206"/>
                  <a:pt x="410" y="203"/>
                  <a:pt x="406" y="202"/>
                </a:cubicBezTo>
                <a:cubicBezTo>
                  <a:pt x="306" y="192"/>
                  <a:pt x="306" y="192"/>
                  <a:pt x="306" y="192"/>
                </a:cubicBezTo>
                <a:cubicBezTo>
                  <a:pt x="265" y="102"/>
                  <a:pt x="265" y="102"/>
                  <a:pt x="265" y="102"/>
                </a:cubicBezTo>
                <a:cubicBezTo>
                  <a:pt x="264" y="98"/>
                  <a:pt x="260" y="96"/>
                  <a:pt x="256" y="96"/>
                </a:cubicBezTo>
                <a:cubicBezTo>
                  <a:pt x="251" y="96"/>
                  <a:pt x="248" y="98"/>
                  <a:pt x="246" y="102"/>
                </a:cubicBezTo>
                <a:cubicBezTo>
                  <a:pt x="206" y="192"/>
                  <a:pt x="206" y="192"/>
                  <a:pt x="206" y="192"/>
                </a:cubicBezTo>
                <a:cubicBezTo>
                  <a:pt x="105" y="202"/>
                  <a:pt x="105" y="202"/>
                  <a:pt x="105" y="202"/>
                </a:cubicBezTo>
                <a:cubicBezTo>
                  <a:pt x="101" y="203"/>
                  <a:pt x="98" y="206"/>
                  <a:pt x="96" y="209"/>
                </a:cubicBezTo>
                <a:cubicBezTo>
                  <a:pt x="95" y="213"/>
                  <a:pt x="96" y="218"/>
                  <a:pt x="99" y="221"/>
                </a:cubicBezTo>
                <a:cubicBezTo>
                  <a:pt x="169" y="291"/>
                  <a:pt x="169" y="291"/>
                  <a:pt x="169" y="291"/>
                </a:cubicBezTo>
                <a:cubicBezTo>
                  <a:pt x="149" y="392"/>
                  <a:pt x="149" y="392"/>
                  <a:pt x="149" y="392"/>
                </a:cubicBezTo>
                <a:cubicBezTo>
                  <a:pt x="148" y="396"/>
                  <a:pt x="150" y="401"/>
                  <a:pt x="153" y="403"/>
                </a:cubicBezTo>
                <a:cubicBezTo>
                  <a:pt x="157" y="405"/>
                  <a:pt x="161" y="406"/>
                  <a:pt x="165" y="404"/>
                </a:cubicBezTo>
                <a:cubicBezTo>
                  <a:pt x="256" y="353"/>
                  <a:pt x="256" y="353"/>
                  <a:pt x="256" y="353"/>
                </a:cubicBezTo>
                <a:cubicBezTo>
                  <a:pt x="346" y="404"/>
                  <a:pt x="346" y="404"/>
                  <a:pt x="346" y="404"/>
                </a:cubicBezTo>
                <a:cubicBezTo>
                  <a:pt x="348" y="405"/>
                  <a:pt x="350" y="405"/>
                  <a:pt x="352" y="405"/>
                </a:cubicBezTo>
                <a:cubicBezTo>
                  <a:pt x="354" y="405"/>
                  <a:pt x="356" y="404"/>
                  <a:pt x="358" y="403"/>
                </a:cubicBezTo>
                <a:cubicBezTo>
                  <a:pt x="361" y="401"/>
                  <a:pt x="363" y="396"/>
                  <a:pt x="362" y="392"/>
                </a:cubicBezTo>
                <a:cubicBezTo>
                  <a:pt x="342" y="291"/>
                  <a:pt x="342" y="291"/>
                  <a:pt x="342" y="291"/>
                </a:cubicBezTo>
                <a:cubicBezTo>
                  <a:pt x="413" y="221"/>
                  <a:pt x="413" y="221"/>
                  <a:pt x="413" y="221"/>
                </a:cubicBezTo>
                <a:cubicBezTo>
                  <a:pt x="415" y="218"/>
                  <a:pt x="416" y="213"/>
                  <a:pt x="415" y="20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Isosceles Triangle 3"/>
          <p:cNvSpPr/>
          <p:nvPr/>
        </p:nvSpPr>
        <p:spPr bwMode="gray">
          <a:xfrm rot="10800000">
            <a:off x="457200" y="5079818"/>
            <a:ext cx="11220705" cy="246779"/>
          </a:xfrm>
          <a:prstGeom prst="triangle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 bwMode="gray">
          <a:xfrm>
            <a:off x="457200" y="1440195"/>
            <a:ext cx="11277600" cy="3544181"/>
          </a:xfrm>
          <a:prstGeom prst="roundRect">
            <a:avLst>
              <a:gd name="adj" fmla="val 4779"/>
            </a:avLst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 bwMode="gray">
          <a:xfrm>
            <a:off x="3987707" y="5435126"/>
            <a:ext cx="3886293" cy="1213087"/>
          </a:xfrm>
          <a:prstGeom prst="roundRect">
            <a:avLst>
              <a:gd name="adj" fmla="val 4779"/>
            </a:avLst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 smtClean="0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 bwMode="gray">
          <a:xfrm>
            <a:off x="5522765" y="1840009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60 min</a:t>
            </a:r>
          </a:p>
        </p:txBody>
      </p:sp>
      <p:sp>
        <p:nvSpPr>
          <p:cNvPr id="27" name="Rounded Rectangle 26"/>
          <p:cNvSpPr/>
          <p:nvPr/>
        </p:nvSpPr>
        <p:spPr bwMode="gray">
          <a:xfrm>
            <a:off x="5544558" y="3467100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60 min</a:t>
            </a:r>
          </a:p>
        </p:txBody>
      </p:sp>
      <p:sp>
        <p:nvSpPr>
          <p:cNvPr id="28" name="Rounded Rectangle 27"/>
          <p:cNvSpPr/>
          <p:nvPr/>
        </p:nvSpPr>
        <p:spPr bwMode="gray">
          <a:xfrm>
            <a:off x="10817093" y="1840009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60 min</a:t>
            </a:r>
          </a:p>
        </p:txBody>
      </p:sp>
      <p:sp>
        <p:nvSpPr>
          <p:cNvPr id="29" name="Rounded Rectangle 28"/>
          <p:cNvSpPr/>
          <p:nvPr/>
        </p:nvSpPr>
        <p:spPr bwMode="gray">
          <a:xfrm>
            <a:off x="10817093" y="3476840"/>
            <a:ext cx="707706" cy="1333716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accent4"/>
                </a:solidFill>
              </a:rPr>
              <a:t>3</a:t>
            </a:r>
            <a:r>
              <a:rPr lang="cs-CZ" sz="1600" b="1" dirty="0" smtClean="0">
                <a:solidFill>
                  <a:schemeClr val="accent4"/>
                </a:solidFill>
              </a:rPr>
              <a:t>0 min</a:t>
            </a:r>
          </a:p>
        </p:txBody>
      </p:sp>
      <p:sp>
        <p:nvSpPr>
          <p:cNvPr id="32" name="Rounded Rectangle 31"/>
          <p:cNvSpPr/>
          <p:nvPr/>
        </p:nvSpPr>
        <p:spPr bwMode="gray">
          <a:xfrm>
            <a:off x="7010911" y="5523971"/>
            <a:ext cx="707706" cy="1054291"/>
          </a:xfrm>
          <a:prstGeom prst="roundRect">
            <a:avLst/>
          </a:prstGeom>
          <a:noFill/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 smtClean="0">
                <a:solidFill>
                  <a:schemeClr val="accent4"/>
                </a:solidFill>
              </a:rPr>
              <a:t>20 min</a:t>
            </a:r>
          </a:p>
        </p:txBody>
      </p:sp>
    </p:spTree>
    <p:extLst>
      <p:ext uri="{BB962C8B-B14F-4D97-AF65-F5344CB8AC3E}">
        <p14:creationId xmlns:p14="http://schemas.microsoft.com/office/powerpoint/2010/main" val="4063999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Brand Theme">
  <a:themeElements>
    <a:clrScheme name="Custom 3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 Brand Theme" id="{7F8E7B9C-D1E6-4EAB-A888-5889AFAC97F5}" vid="{EE3CB14B-24FA-49D6-9FDE-EB9FB3296A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Deloitte Brand Theme</Template>
  <TotalTime>0</TotalTime>
  <Words>446</Words>
  <Application>Microsoft Office PowerPoint</Application>
  <PresentationFormat>Widescreen</PresentationFormat>
  <Paragraphs>63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Verdana</vt:lpstr>
      <vt:lpstr>Wingdings</vt:lpstr>
      <vt:lpstr>Wingdings 2</vt:lpstr>
      <vt:lpstr>Deloitte Brand Theme</vt:lpstr>
      <vt:lpstr>think-cell Slide</vt:lpstr>
      <vt:lpstr>Agenda workshopů pro potvrzení exportní strategie</vt:lpstr>
      <vt:lpstr>Agenda Workshop 1. den – Co máme k dispozici a nastavení přístupu</vt:lpstr>
      <vt:lpstr>Agenda Workshop 2. den – Brand vína z ČR a vhodný produkt pro export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2020-04-09T19:50:51Z</dcterms:created>
  <dcterms:modified xsi:type="dcterms:W3CDTF">2022-01-06T19:18:42Z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2021-10-10T12:07:00Z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2f119a5c-75e6-44f7-8e37-859a0da82a62</vt:lpwstr>
  </property>
  <property fmtid="{D5CDD505-2E9C-101B-9397-08002B2CF9AE}" pid="8" name="MSIP_Label_ea60d57e-af5b-4752-ac57-3e4f28ca11dc_ContentBits">
    <vt:lpwstr>0</vt:lpwstr>
  </property>
</Properties>
</file>