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67" r:id="rId3"/>
    <p:sldId id="275" r:id="rId4"/>
    <p:sldId id="260" r:id="rId5"/>
    <p:sldId id="276" r:id="rId6"/>
    <p:sldId id="271" r:id="rId7"/>
    <p:sldId id="272" r:id="rId8"/>
    <p:sldId id="273" r:id="rId9"/>
    <p:sldId id="266" r:id="rId10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ontserrat" panose="020B0604020202020204" charset="-18"/>
      <p:regular r:id="rId16"/>
    </p:embeddedFont>
    <p:embeddedFont>
      <p:font typeface="Montserrat Classic" panose="020B0604020202020204" charset="-18"/>
      <p:regular r:id="rId17"/>
    </p:embeddedFont>
    <p:embeddedFont>
      <p:font typeface="Montserrat Classic Bold" panose="020B0604020202020204" charset="-18"/>
      <p:regular r:id="rId18"/>
    </p:embeddedFont>
    <p:embeddedFont>
      <p:font typeface="Montserrat Heavy" panose="020B0604020202020204" charset="0"/>
      <p:regular r:id="rId19"/>
    </p:embeddedFont>
    <p:embeddedFont>
      <p:font typeface="Montserrat Medium" panose="020B0604020202020204" charset="-18"/>
      <p:regular r:id="rId20"/>
    </p:embeddedFont>
    <p:embeddedFont>
      <p:font typeface="Montserrat Ultra-Bold" panose="020B0604020202020204" charset="-18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2F32"/>
    <a:srgbClr val="2E247A"/>
    <a:srgbClr val="438D46"/>
    <a:srgbClr val="F9B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Střední styl 3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Tmavý styl 1 – zvýraznění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Tmavý styl 2 – zvýraznění 5/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FDEE5-CD67-4C97-9E39-F5D6180B5953}" type="datetimeFigureOut">
              <a:rPr lang="cs-CZ" smtClean="0"/>
              <a:t>13.12.2024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5C322-1F43-4C49-B5F7-E869A228B7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5247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5C322-1F43-4C49-B5F7-E869A228B7A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007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5C322-1F43-4C49-B5F7-E869A228B7A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306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5C322-1F43-4C49-B5F7-E869A228B7A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3106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5C322-1F43-4C49-B5F7-E869A228B7A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6759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5C322-1F43-4C49-B5F7-E869A228B7A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0549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5C322-1F43-4C49-B5F7-E869A228B7A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4679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2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4.jpe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3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6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4.jpeg"/><Relationship Id="rId4" Type="http://schemas.openxmlformats.org/officeDocument/2006/relationships/image" Target="../media/image17.svg"/><Relationship Id="rId9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4.jpeg"/><Relationship Id="rId4" Type="http://schemas.openxmlformats.org/officeDocument/2006/relationships/image" Target="../media/image3.sv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4.jpeg"/><Relationship Id="rId10" Type="http://schemas.openxmlformats.org/officeDocument/2006/relationships/image" Target="../media/image27.png"/><Relationship Id="rId4" Type="http://schemas.openxmlformats.org/officeDocument/2006/relationships/image" Target="../media/image3.sv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58209" y="-1"/>
            <a:ext cx="189591" cy="3390901"/>
            <a:chOff x="0" y="0"/>
            <a:chExt cx="51271" cy="912884"/>
          </a:xfrm>
          <a:solidFill>
            <a:srgbClr val="6A2F32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51271" cy="912884"/>
            </a:xfrm>
            <a:custGeom>
              <a:avLst/>
              <a:gdLst/>
              <a:ahLst/>
              <a:cxnLst/>
              <a:rect l="l" t="t" r="r" b="b"/>
              <a:pathLst>
                <a:path w="51271" h="912884">
                  <a:moveTo>
                    <a:pt x="0" y="0"/>
                  </a:moveTo>
                  <a:lnTo>
                    <a:pt x="51271" y="0"/>
                  </a:lnTo>
                  <a:lnTo>
                    <a:pt x="51271" y="912884"/>
                  </a:lnTo>
                  <a:lnTo>
                    <a:pt x="0" y="912884"/>
                  </a:lnTo>
                  <a:close/>
                </a:path>
              </a:pathLst>
            </a:custGeom>
            <a:grpFill/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1271" cy="95098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7" name="Freeform 7"/>
          <p:cNvSpPr/>
          <p:nvPr/>
        </p:nvSpPr>
        <p:spPr>
          <a:xfrm>
            <a:off x="16076393" y="8075393"/>
            <a:ext cx="2211607" cy="2211607"/>
          </a:xfrm>
          <a:custGeom>
            <a:avLst/>
            <a:gdLst/>
            <a:ahLst/>
            <a:cxnLst/>
            <a:rect l="l" t="t" r="r" b="b"/>
            <a:pathLst>
              <a:path w="2211607" h="2211607">
                <a:moveTo>
                  <a:pt x="0" y="0"/>
                </a:moveTo>
                <a:lnTo>
                  <a:pt x="2211607" y="0"/>
                </a:lnTo>
                <a:lnTo>
                  <a:pt x="2211607" y="2211607"/>
                </a:lnTo>
                <a:lnTo>
                  <a:pt x="0" y="22116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575694" y="533602"/>
            <a:ext cx="3122878" cy="3122878"/>
          </a:xfrm>
          <a:custGeom>
            <a:avLst/>
            <a:gdLst/>
            <a:ahLst/>
            <a:cxnLst/>
            <a:rect l="l" t="t" r="r" b="b"/>
            <a:pathLst>
              <a:path w="1961735" h="1961735">
                <a:moveTo>
                  <a:pt x="0" y="0"/>
                </a:moveTo>
                <a:lnTo>
                  <a:pt x="1961735" y="0"/>
                </a:lnTo>
                <a:lnTo>
                  <a:pt x="1961735" y="1961735"/>
                </a:lnTo>
                <a:lnTo>
                  <a:pt x="0" y="19617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240790" y="3505798"/>
            <a:ext cx="10935815" cy="901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70"/>
              </a:lnSpc>
            </a:pPr>
            <a:endParaRPr lang="en-US" sz="5400" dirty="0">
              <a:solidFill>
                <a:srgbClr val="F9B000"/>
              </a:solidFill>
              <a:latin typeface="Montserrat Ultra-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40790" y="3619330"/>
            <a:ext cx="17047210" cy="18318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370"/>
              </a:lnSpc>
            </a:pPr>
            <a:r>
              <a:rPr lang="cs-CZ" sz="5400" dirty="0">
                <a:solidFill>
                  <a:srgbClr val="6A2F32"/>
                </a:solidFill>
                <a:latin typeface="Montserrat Ultra-Bold"/>
              </a:rPr>
              <a:t>PIVEX </a:t>
            </a:r>
            <a:r>
              <a:rPr lang="cs-CZ" sz="5400" dirty="0">
                <a:latin typeface="Montserrat Ultra-Bold"/>
              </a:rPr>
              <a:t>A</a:t>
            </a:r>
            <a:r>
              <a:rPr lang="cs-CZ" sz="5400" dirty="0">
                <a:solidFill>
                  <a:srgbClr val="019FE3"/>
                </a:solidFill>
                <a:latin typeface="Montserrat Ultra-Bold"/>
              </a:rPr>
              <a:t> </a:t>
            </a:r>
            <a:r>
              <a:rPr lang="cs-CZ" sz="5400" dirty="0">
                <a:solidFill>
                  <a:srgbClr val="438D46"/>
                </a:solidFill>
                <a:latin typeface="Montserrat Ultra-Bold"/>
              </a:rPr>
              <a:t>VINEX</a:t>
            </a:r>
            <a:r>
              <a:rPr lang="cs-CZ" sz="5400" dirty="0">
                <a:latin typeface="Montserrat Ultra-Bold"/>
              </a:rPr>
              <a:t>:</a:t>
            </a:r>
          </a:p>
          <a:p>
            <a:pPr algn="l">
              <a:lnSpc>
                <a:spcPts val="7370"/>
              </a:lnSpc>
            </a:pPr>
            <a:r>
              <a:rPr lang="cs-CZ" sz="5400" dirty="0">
                <a:latin typeface="Montserrat Ultra-Bold"/>
              </a:rPr>
              <a:t>NÁVRAT NA BRNĚNSKÉ VÝSTAVIŠTĚ</a:t>
            </a:r>
            <a:endParaRPr lang="en-US" sz="5400" dirty="0">
              <a:latin typeface="Montserrat Ultra-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58209" y="6574190"/>
            <a:ext cx="10627468" cy="1340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02"/>
              </a:lnSpc>
            </a:pPr>
            <a:r>
              <a:rPr lang="cs-CZ" sz="5502" dirty="0">
                <a:solidFill>
                  <a:srgbClr val="000000"/>
                </a:solidFill>
                <a:latin typeface="Montserrat Medium"/>
              </a:rPr>
              <a:t>27.–30. 4. 2025</a:t>
            </a:r>
            <a:endParaRPr lang="en-US" sz="5502" dirty="0">
              <a:solidFill>
                <a:srgbClr val="000000"/>
              </a:solidFill>
              <a:latin typeface="Montserrat Medium"/>
            </a:endParaRPr>
          </a:p>
          <a:p>
            <a:pPr algn="l">
              <a:lnSpc>
                <a:spcPts val="4803"/>
              </a:lnSpc>
            </a:pPr>
            <a:r>
              <a:rPr lang="en-US" sz="4803" dirty="0">
                <a:solidFill>
                  <a:srgbClr val="000000"/>
                </a:solidFill>
                <a:latin typeface="Montserrat"/>
              </a:rPr>
              <a:t>VÝSTAVIŠTĚ BRNO</a:t>
            </a:r>
          </a:p>
        </p:txBody>
      </p:sp>
      <p:pic>
        <p:nvPicPr>
          <p:cNvPr id="1026" name="Picture 2" descr="Veletrhy G+H a VINEX se letos uskuteční jako jednodenní obchodní fórum |  Vína z Moravy a vína z Čech">
            <a:extLst>
              <a:ext uri="{FF2B5EF4-FFF2-40B4-BE49-F238E27FC236}">
                <a16:creationId xmlns:a16="http://schemas.microsoft.com/office/drawing/2014/main" id="{EAE6A4E9-0A41-4B7F-83AA-EBE464275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8293" y="1240858"/>
            <a:ext cx="3358884" cy="145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CAC7E80-BBAE-413D-B64D-7EAD0E27C4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45305" y="8388311"/>
            <a:ext cx="1616444" cy="163198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8A5B7A5-D9DD-4678-BC33-F5D99A61007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363" r="945" b="1"/>
          <a:stretch/>
        </p:blipFill>
        <p:spPr>
          <a:xfrm>
            <a:off x="12436296" y="8388311"/>
            <a:ext cx="1657478" cy="163198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DE16819E-A790-4E22-A727-7EE1E658DF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68322" y="8378458"/>
            <a:ext cx="1657478" cy="164184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1068423" y="2306829"/>
            <a:ext cx="2758345" cy="245871"/>
          </a:xfrm>
          <a:custGeom>
            <a:avLst/>
            <a:gdLst/>
            <a:ahLst/>
            <a:cxnLst/>
            <a:rect l="l" t="t" r="r" b="b"/>
            <a:pathLst>
              <a:path w="726478" h="64756">
                <a:moveTo>
                  <a:pt x="0" y="0"/>
                </a:moveTo>
                <a:lnTo>
                  <a:pt x="726478" y="0"/>
                </a:lnTo>
                <a:lnTo>
                  <a:pt x="726478" y="64756"/>
                </a:lnTo>
                <a:lnTo>
                  <a:pt x="0" y="64756"/>
                </a:lnTo>
                <a:close/>
              </a:path>
            </a:pathLst>
          </a:custGeom>
          <a:solidFill>
            <a:srgbClr val="6A2F32"/>
          </a:solidFill>
        </p:spPr>
      </p:sp>
      <p:sp>
        <p:nvSpPr>
          <p:cNvPr id="17" name="TextBox 17"/>
          <p:cNvSpPr txBox="1"/>
          <p:nvPr/>
        </p:nvSpPr>
        <p:spPr>
          <a:xfrm>
            <a:off x="1069560" y="888921"/>
            <a:ext cx="11351040" cy="12116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</a:pPr>
            <a:r>
              <a:rPr lang="cs-CZ" sz="3600" dirty="0">
                <a:solidFill>
                  <a:srgbClr val="101010"/>
                </a:solidFill>
                <a:latin typeface="Montserrat Classic Bold"/>
              </a:rPr>
              <a:t>PIVEX A VINEX SPOLEČNĚ </a:t>
            </a:r>
          </a:p>
          <a:p>
            <a:pPr algn="just">
              <a:lnSpc>
                <a:spcPts val="5040"/>
              </a:lnSpc>
            </a:pPr>
            <a:r>
              <a:rPr lang="cs-CZ" sz="3600" dirty="0">
                <a:solidFill>
                  <a:srgbClr val="101010"/>
                </a:solidFill>
                <a:latin typeface="Montserrat Classic Bold"/>
              </a:rPr>
              <a:t>SE ZEMĚDĚLSKÝMI VELETRHY</a:t>
            </a:r>
            <a:endParaRPr lang="en-US" sz="3600" dirty="0">
              <a:solidFill>
                <a:srgbClr val="101010"/>
              </a:solidFill>
              <a:latin typeface="Montserrat Classic Bold"/>
            </a:endParaRPr>
          </a:p>
        </p:txBody>
      </p:sp>
      <p:sp>
        <p:nvSpPr>
          <p:cNvPr id="24" name="Freeform 8">
            <a:extLst>
              <a:ext uri="{FF2B5EF4-FFF2-40B4-BE49-F238E27FC236}">
                <a16:creationId xmlns:a16="http://schemas.microsoft.com/office/drawing/2014/main" id="{74761B42-5B8F-495D-AEAB-23D9420594C3}"/>
              </a:ext>
            </a:extLst>
          </p:cNvPr>
          <p:cNvSpPr/>
          <p:nvPr/>
        </p:nvSpPr>
        <p:spPr>
          <a:xfrm>
            <a:off x="11876743" y="74669"/>
            <a:ext cx="1831848" cy="1831848"/>
          </a:xfrm>
          <a:custGeom>
            <a:avLst/>
            <a:gdLst/>
            <a:ahLst/>
            <a:cxnLst/>
            <a:rect l="l" t="t" r="r" b="b"/>
            <a:pathLst>
              <a:path w="1961735" h="1961735">
                <a:moveTo>
                  <a:pt x="0" y="0"/>
                </a:moveTo>
                <a:lnTo>
                  <a:pt x="1961735" y="0"/>
                </a:lnTo>
                <a:lnTo>
                  <a:pt x="1961735" y="1961735"/>
                </a:lnTo>
                <a:lnTo>
                  <a:pt x="0" y="19617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25" name="Picture 2" descr="Veletrhy G+H a VINEX se letos uskuteční jako jednodenní obchodní fórum |  Vína z Moravy a vína z Čech">
            <a:extLst>
              <a:ext uri="{FF2B5EF4-FFF2-40B4-BE49-F238E27FC236}">
                <a16:creationId xmlns:a16="http://schemas.microsoft.com/office/drawing/2014/main" id="{B8000761-1ADF-4C08-B921-1DB91AB2A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0" y="417225"/>
            <a:ext cx="2189175" cy="94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CDFEEAB-1E7A-4931-AD06-D24B9B8379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59930" y="1899622"/>
            <a:ext cx="6028070" cy="3962400"/>
          </a:xfrm>
          <a:prstGeom prst="round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1ADED800-3E53-4842-8AF1-EA29C98B812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1159"/>
          <a:stretch/>
        </p:blipFill>
        <p:spPr>
          <a:xfrm>
            <a:off x="12259931" y="6046325"/>
            <a:ext cx="6030524" cy="3973975"/>
          </a:xfrm>
          <a:prstGeom prst="roundRect">
            <a:avLst/>
          </a:prstGeom>
        </p:spPr>
      </p:pic>
      <p:sp>
        <p:nvSpPr>
          <p:cNvPr id="26" name="TextBox 12">
            <a:extLst>
              <a:ext uri="{FF2B5EF4-FFF2-40B4-BE49-F238E27FC236}">
                <a16:creationId xmlns:a16="http://schemas.microsoft.com/office/drawing/2014/main" id="{7C956E24-8317-46CF-A97A-EE68AEB1E2F2}"/>
              </a:ext>
            </a:extLst>
          </p:cNvPr>
          <p:cNvSpPr txBox="1"/>
          <p:nvPr/>
        </p:nvSpPr>
        <p:spPr>
          <a:xfrm>
            <a:off x="1068422" y="2933700"/>
            <a:ext cx="10971177" cy="7386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Montserrat Classic"/>
              </a:rPr>
              <a:t>Pivovarnictví, sladovnictví, vinařství a vinohradnictví jako součást komplexu zemědělských veletrhů </a:t>
            </a:r>
          </a:p>
          <a:p>
            <a:pPr marL="342900" indent="-3429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Montserrat Classic"/>
              </a:rPr>
              <a:t>PIVEX i VINEX jako </a:t>
            </a:r>
            <a:r>
              <a:rPr lang="cs-CZ" sz="2400" b="1" dirty="0">
                <a:latin typeface="Montserrat Classic"/>
              </a:rPr>
              <a:t>prodejní akce </a:t>
            </a:r>
            <a:r>
              <a:rPr lang="cs-CZ" sz="2400" dirty="0">
                <a:latin typeface="Montserrat Classic"/>
              </a:rPr>
              <a:t>– potenciál oslovit 50 000 návštěvníků</a:t>
            </a:r>
          </a:p>
          <a:p>
            <a:pPr marL="342900" indent="-3429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Montserrat Classic"/>
              </a:rPr>
              <a:t>Propojení s regionálními potravinami </a:t>
            </a:r>
          </a:p>
          <a:p>
            <a:pPr marL="342900" indent="-3429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Montserrat Classic"/>
              </a:rPr>
              <a:t>Zaměření na prezentaci technologií, zpracovatelských a výrobních procesů, výsledných produktů</a:t>
            </a:r>
          </a:p>
          <a:p>
            <a:pPr marL="342900" indent="-3429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Montserrat Classic"/>
              </a:rPr>
              <a:t>Jedinečná příležitost, jak oslovit odborníky </a:t>
            </a:r>
            <a:br>
              <a:rPr lang="cs-CZ" sz="2400" dirty="0">
                <a:latin typeface="Montserrat Classic"/>
              </a:rPr>
            </a:br>
            <a:r>
              <a:rPr lang="cs-CZ" sz="2400" dirty="0">
                <a:latin typeface="Montserrat Classic"/>
              </a:rPr>
              <a:t>i širokou veřejnost na jednom místě</a:t>
            </a:r>
          </a:p>
          <a:p>
            <a:pPr marL="342900" indent="-3429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Montserrat Classic"/>
              </a:rPr>
              <a:t>Příležitost k propagaci trendů v pivovarnictví </a:t>
            </a:r>
            <a:br>
              <a:rPr lang="cs-CZ" sz="2400" dirty="0">
                <a:latin typeface="Montserrat Classic"/>
              </a:rPr>
            </a:br>
            <a:r>
              <a:rPr lang="cs-CZ" sz="2400" dirty="0">
                <a:latin typeface="Montserrat Classic"/>
              </a:rPr>
              <a:t>a vinařství, výměně zkušeností a podpoře místních </a:t>
            </a:r>
            <a:br>
              <a:rPr lang="cs-CZ" sz="2400" dirty="0">
                <a:latin typeface="Montserrat Classic"/>
              </a:rPr>
            </a:br>
            <a:r>
              <a:rPr lang="cs-CZ" sz="2400" dirty="0">
                <a:latin typeface="Montserrat Classic"/>
              </a:rPr>
              <a:t>i zahraničních výrobců</a:t>
            </a:r>
          </a:p>
          <a:p>
            <a:pPr marL="342900" indent="-3429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Montserrat Classic"/>
              </a:rPr>
              <a:t>Doprovodný program pro odborníky i veřejnost</a:t>
            </a:r>
          </a:p>
          <a:p>
            <a:pPr algn="l">
              <a:spcBef>
                <a:spcPts val="1200"/>
              </a:spcBef>
              <a:spcAft>
                <a:spcPts val="600"/>
              </a:spcAft>
            </a:pPr>
            <a:endParaRPr lang="cs-CZ" sz="2400" dirty="0">
              <a:latin typeface="Montserrat Classic"/>
            </a:endParaRPr>
          </a:p>
          <a:p>
            <a:pPr marL="342900" indent="-3429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Montserrat Classic Bold"/>
            </a:endParaRPr>
          </a:p>
        </p:txBody>
      </p:sp>
      <p:sp>
        <p:nvSpPr>
          <p:cNvPr id="28" name="Freeform 7">
            <a:extLst>
              <a:ext uri="{FF2B5EF4-FFF2-40B4-BE49-F238E27FC236}">
                <a16:creationId xmlns:a16="http://schemas.microsoft.com/office/drawing/2014/main" id="{AF663D32-C998-417C-AB1E-C3D8A2DD9045}"/>
              </a:ext>
            </a:extLst>
          </p:cNvPr>
          <p:cNvSpPr/>
          <p:nvPr/>
        </p:nvSpPr>
        <p:spPr>
          <a:xfrm>
            <a:off x="16690506" y="201342"/>
            <a:ext cx="1409700" cy="1409700"/>
          </a:xfrm>
          <a:custGeom>
            <a:avLst/>
            <a:gdLst/>
            <a:ahLst/>
            <a:cxnLst/>
            <a:rect l="l" t="t" r="r" b="b"/>
            <a:pathLst>
              <a:path w="2211607" h="2211607">
                <a:moveTo>
                  <a:pt x="0" y="0"/>
                </a:moveTo>
                <a:lnTo>
                  <a:pt x="2211607" y="0"/>
                </a:lnTo>
                <a:lnTo>
                  <a:pt x="2211607" y="2211607"/>
                </a:lnTo>
                <a:lnTo>
                  <a:pt x="0" y="221160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793614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1064304" y="2431235"/>
            <a:ext cx="2758345" cy="245871"/>
          </a:xfrm>
          <a:custGeom>
            <a:avLst/>
            <a:gdLst/>
            <a:ahLst/>
            <a:cxnLst/>
            <a:rect l="l" t="t" r="r" b="b"/>
            <a:pathLst>
              <a:path w="726478" h="64756">
                <a:moveTo>
                  <a:pt x="0" y="0"/>
                </a:moveTo>
                <a:lnTo>
                  <a:pt x="726478" y="0"/>
                </a:lnTo>
                <a:lnTo>
                  <a:pt x="726478" y="64756"/>
                </a:lnTo>
                <a:lnTo>
                  <a:pt x="0" y="64756"/>
                </a:lnTo>
                <a:close/>
              </a:path>
            </a:pathLst>
          </a:custGeom>
          <a:solidFill>
            <a:srgbClr val="6A2F32"/>
          </a:solidFill>
        </p:spPr>
      </p:sp>
      <p:sp>
        <p:nvSpPr>
          <p:cNvPr id="17" name="TextBox 17"/>
          <p:cNvSpPr txBox="1"/>
          <p:nvPr/>
        </p:nvSpPr>
        <p:spPr>
          <a:xfrm>
            <a:off x="1069560" y="888921"/>
            <a:ext cx="11351040" cy="12116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</a:pPr>
            <a:r>
              <a:rPr lang="cs-CZ" sz="3600" dirty="0">
                <a:solidFill>
                  <a:srgbClr val="101010"/>
                </a:solidFill>
                <a:latin typeface="Montserrat Classic Bold"/>
              </a:rPr>
              <a:t>PROPOJENÍ SE ZEMĚDĚLSKÝMI </a:t>
            </a:r>
          </a:p>
          <a:p>
            <a:pPr algn="just">
              <a:lnSpc>
                <a:spcPts val="5040"/>
              </a:lnSpc>
            </a:pPr>
            <a:r>
              <a:rPr lang="cs-CZ" sz="3600" dirty="0">
                <a:solidFill>
                  <a:srgbClr val="101010"/>
                </a:solidFill>
                <a:latin typeface="Montserrat Classic Bold"/>
              </a:rPr>
              <a:t>VELETRHY</a:t>
            </a:r>
            <a:endParaRPr lang="en-US" sz="3600" dirty="0">
              <a:solidFill>
                <a:srgbClr val="101010"/>
              </a:solidFill>
              <a:latin typeface="Montserrat Classic Bold"/>
            </a:endParaRPr>
          </a:p>
        </p:txBody>
      </p:sp>
      <p:sp>
        <p:nvSpPr>
          <p:cNvPr id="24" name="Freeform 8">
            <a:extLst>
              <a:ext uri="{FF2B5EF4-FFF2-40B4-BE49-F238E27FC236}">
                <a16:creationId xmlns:a16="http://schemas.microsoft.com/office/drawing/2014/main" id="{74761B42-5B8F-495D-AEAB-23D9420594C3}"/>
              </a:ext>
            </a:extLst>
          </p:cNvPr>
          <p:cNvSpPr/>
          <p:nvPr/>
        </p:nvSpPr>
        <p:spPr>
          <a:xfrm>
            <a:off x="11876743" y="74669"/>
            <a:ext cx="1831848" cy="1831848"/>
          </a:xfrm>
          <a:custGeom>
            <a:avLst/>
            <a:gdLst/>
            <a:ahLst/>
            <a:cxnLst/>
            <a:rect l="l" t="t" r="r" b="b"/>
            <a:pathLst>
              <a:path w="1961735" h="1961735">
                <a:moveTo>
                  <a:pt x="0" y="0"/>
                </a:moveTo>
                <a:lnTo>
                  <a:pt x="1961735" y="0"/>
                </a:lnTo>
                <a:lnTo>
                  <a:pt x="1961735" y="1961735"/>
                </a:lnTo>
                <a:lnTo>
                  <a:pt x="0" y="19617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25" name="Picture 2" descr="Veletrhy G+H a VINEX se letos uskuteční jako jednodenní obchodní fórum |  Vína z Moravy a vína z Čech">
            <a:extLst>
              <a:ext uri="{FF2B5EF4-FFF2-40B4-BE49-F238E27FC236}">
                <a16:creationId xmlns:a16="http://schemas.microsoft.com/office/drawing/2014/main" id="{B8000761-1ADF-4C08-B921-1DB91AB2A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0" y="417225"/>
            <a:ext cx="2189175" cy="94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12">
            <a:extLst>
              <a:ext uri="{FF2B5EF4-FFF2-40B4-BE49-F238E27FC236}">
                <a16:creationId xmlns:a16="http://schemas.microsoft.com/office/drawing/2014/main" id="{7C956E24-8317-46CF-A97A-EE68AEB1E2F2}"/>
              </a:ext>
            </a:extLst>
          </p:cNvPr>
          <p:cNvSpPr txBox="1"/>
          <p:nvPr/>
        </p:nvSpPr>
        <p:spPr>
          <a:xfrm>
            <a:off x="1064304" y="3253615"/>
            <a:ext cx="10060896" cy="5586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Montserrat Classic"/>
              </a:rPr>
              <a:t>Zemědělské veletrhy se konají za podpory Ministerstva zemědělství, Agrární komory, oborových svazů i zemědělských univerzit</a:t>
            </a:r>
          </a:p>
          <a:p>
            <a:pPr marL="342900" indent="-3429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Montserrat Classic"/>
              </a:rPr>
              <a:t>Možnost představit celý řetězec od výroby po finální produkty</a:t>
            </a:r>
          </a:p>
          <a:p>
            <a:pPr marL="342900" indent="-3429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Montserrat Classic"/>
              </a:rPr>
              <a:t>Vinařství má úzkou vazbu na udržitelné zemědělství a kvalitní produkci</a:t>
            </a:r>
          </a:p>
          <a:p>
            <a:pPr marL="342900" indent="-3429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Montserrat Classic"/>
              </a:rPr>
              <a:t>Možnost přípravy sdíleného programu a přednášek </a:t>
            </a:r>
          </a:p>
          <a:p>
            <a:pPr marL="342900" indent="-3429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Montserrat Classic"/>
              </a:rPr>
              <a:t>Prezentace technologií, které se prolínají – od moderních strojů pro zemědělce a chovatele po technologie pro vinaře</a:t>
            </a:r>
          </a:p>
          <a:p>
            <a:pPr marL="342900" indent="-3429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Montserrat Classic"/>
              </a:rPr>
              <a:t>Společná komunikace a marketing – podpora všech akcí „pod jednou střechou“ s důrazem na propojení zemědělství, vinařství a pivovarnictví</a:t>
            </a:r>
            <a:endParaRPr lang="cs-CZ" sz="2400" dirty="0">
              <a:latin typeface="Montserrat Classic Bold"/>
            </a:endParaRPr>
          </a:p>
        </p:txBody>
      </p:sp>
      <p:sp>
        <p:nvSpPr>
          <p:cNvPr id="28" name="Freeform 7">
            <a:extLst>
              <a:ext uri="{FF2B5EF4-FFF2-40B4-BE49-F238E27FC236}">
                <a16:creationId xmlns:a16="http://schemas.microsoft.com/office/drawing/2014/main" id="{AF663D32-C998-417C-AB1E-C3D8A2DD9045}"/>
              </a:ext>
            </a:extLst>
          </p:cNvPr>
          <p:cNvSpPr/>
          <p:nvPr/>
        </p:nvSpPr>
        <p:spPr>
          <a:xfrm>
            <a:off x="16690506" y="201342"/>
            <a:ext cx="1409700" cy="1409700"/>
          </a:xfrm>
          <a:custGeom>
            <a:avLst/>
            <a:gdLst/>
            <a:ahLst/>
            <a:cxnLst/>
            <a:rect l="l" t="t" r="r" b="b"/>
            <a:pathLst>
              <a:path w="2211607" h="2211607">
                <a:moveTo>
                  <a:pt x="0" y="0"/>
                </a:moveTo>
                <a:lnTo>
                  <a:pt x="2211607" y="0"/>
                </a:lnTo>
                <a:lnTo>
                  <a:pt x="2211607" y="2211607"/>
                </a:lnTo>
                <a:lnTo>
                  <a:pt x="0" y="221160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E295917-B97E-43A1-9B38-4AFE2AB78E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3629" y="2070647"/>
            <a:ext cx="5799699" cy="3864049"/>
          </a:xfrm>
          <a:prstGeom prst="round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8F763DD-5924-403A-835A-2CF05994EC0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3629" y="6098826"/>
            <a:ext cx="5774372" cy="365950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42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5664600" y="2955153"/>
            <a:ext cx="3403200" cy="2340222"/>
          </a:xfrm>
          <a:custGeom>
            <a:avLst/>
            <a:gdLst/>
            <a:ahLst/>
            <a:cxnLst/>
            <a:rect l="l" t="t" r="r" b="b"/>
            <a:pathLst>
              <a:path w="812800" h="558925">
                <a:moveTo>
                  <a:pt x="127000" y="0"/>
                </a:moveTo>
                <a:lnTo>
                  <a:pt x="685800" y="0"/>
                </a:lnTo>
                <a:cubicBezTo>
                  <a:pt x="755940" y="0"/>
                  <a:pt x="812800" y="56860"/>
                  <a:pt x="812800" y="127000"/>
                </a:cubicBezTo>
                <a:lnTo>
                  <a:pt x="812800" y="431925"/>
                </a:lnTo>
                <a:cubicBezTo>
                  <a:pt x="812800" y="502065"/>
                  <a:pt x="755940" y="558925"/>
                  <a:pt x="685800" y="558925"/>
                </a:cubicBezTo>
                <a:lnTo>
                  <a:pt x="127000" y="558925"/>
                </a:lnTo>
                <a:cubicBezTo>
                  <a:pt x="93318" y="558925"/>
                  <a:pt x="61015" y="545544"/>
                  <a:pt x="37197" y="521727"/>
                </a:cubicBezTo>
                <a:cubicBezTo>
                  <a:pt x="13380" y="497910"/>
                  <a:pt x="0" y="465607"/>
                  <a:pt x="0" y="431925"/>
                </a:cubicBezTo>
                <a:lnTo>
                  <a:pt x="0" y="127000"/>
                </a:lnTo>
                <a:cubicBezTo>
                  <a:pt x="0" y="56860"/>
                  <a:pt x="56860" y="0"/>
                  <a:pt x="127000" y="0"/>
                </a:cubicBezTo>
                <a:close/>
              </a:path>
            </a:pathLst>
          </a:custGeom>
          <a:solidFill>
            <a:srgbClr val="2E247A"/>
          </a:solidFill>
        </p:spPr>
      </p:sp>
      <p:sp>
        <p:nvSpPr>
          <p:cNvPr id="7" name="Freeform 7"/>
          <p:cNvSpPr/>
          <p:nvPr/>
        </p:nvSpPr>
        <p:spPr>
          <a:xfrm>
            <a:off x="9722250" y="2955153"/>
            <a:ext cx="3403200" cy="2340222"/>
          </a:xfrm>
          <a:custGeom>
            <a:avLst/>
            <a:gdLst/>
            <a:ahLst/>
            <a:cxnLst/>
            <a:rect l="l" t="t" r="r" b="b"/>
            <a:pathLst>
              <a:path w="812800" h="558925">
                <a:moveTo>
                  <a:pt x="127000" y="0"/>
                </a:moveTo>
                <a:lnTo>
                  <a:pt x="685800" y="0"/>
                </a:lnTo>
                <a:cubicBezTo>
                  <a:pt x="755940" y="0"/>
                  <a:pt x="812800" y="56860"/>
                  <a:pt x="812800" y="127000"/>
                </a:cubicBezTo>
                <a:lnTo>
                  <a:pt x="812800" y="431925"/>
                </a:lnTo>
                <a:cubicBezTo>
                  <a:pt x="812800" y="502065"/>
                  <a:pt x="755940" y="558925"/>
                  <a:pt x="685800" y="558925"/>
                </a:cubicBezTo>
                <a:lnTo>
                  <a:pt x="127000" y="558925"/>
                </a:lnTo>
                <a:cubicBezTo>
                  <a:pt x="93318" y="558925"/>
                  <a:pt x="61015" y="545544"/>
                  <a:pt x="37197" y="521727"/>
                </a:cubicBezTo>
                <a:cubicBezTo>
                  <a:pt x="13380" y="497910"/>
                  <a:pt x="0" y="465607"/>
                  <a:pt x="0" y="431925"/>
                </a:cubicBezTo>
                <a:lnTo>
                  <a:pt x="0" y="127000"/>
                </a:lnTo>
                <a:cubicBezTo>
                  <a:pt x="0" y="56860"/>
                  <a:pt x="56860" y="0"/>
                  <a:pt x="127000" y="0"/>
                </a:cubicBezTo>
                <a:close/>
              </a:path>
            </a:pathLst>
          </a:custGeom>
          <a:solidFill>
            <a:srgbClr val="2E247A"/>
          </a:solidFill>
        </p:spPr>
      </p:sp>
      <p:sp>
        <p:nvSpPr>
          <p:cNvPr id="10" name="Freeform 10"/>
          <p:cNvSpPr/>
          <p:nvPr/>
        </p:nvSpPr>
        <p:spPr>
          <a:xfrm>
            <a:off x="13779900" y="2955153"/>
            <a:ext cx="3403200" cy="2340222"/>
          </a:xfrm>
          <a:custGeom>
            <a:avLst/>
            <a:gdLst/>
            <a:ahLst/>
            <a:cxnLst/>
            <a:rect l="l" t="t" r="r" b="b"/>
            <a:pathLst>
              <a:path w="812800" h="558925">
                <a:moveTo>
                  <a:pt x="127000" y="0"/>
                </a:moveTo>
                <a:lnTo>
                  <a:pt x="685800" y="0"/>
                </a:lnTo>
                <a:cubicBezTo>
                  <a:pt x="755940" y="0"/>
                  <a:pt x="812800" y="56860"/>
                  <a:pt x="812800" y="127000"/>
                </a:cubicBezTo>
                <a:lnTo>
                  <a:pt x="812800" y="431925"/>
                </a:lnTo>
                <a:cubicBezTo>
                  <a:pt x="812800" y="502065"/>
                  <a:pt x="755940" y="558925"/>
                  <a:pt x="685800" y="558925"/>
                </a:cubicBezTo>
                <a:lnTo>
                  <a:pt x="127000" y="558925"/>
                </a:lnTo>
                <a:cubicBezTo>
                  <a:pt x="93318" y="558925"/>
                  <a:pt x="61015" y="545544"/>
                  <a:pt x="37197" y="521727"/>
                </a:cubicBezTo>
                <a:cubicBezTo>
                  <a:pt x="13380" y="497910"/>
                  <a:pt x="0" y="465607"/>
                  <a:pt x="0" y="431925"/>
                </a:cubicBezTo>
                <a:lnTo>
                  <a:pt x="0" y="127000"/>
                </a:lnTo>
                <a:cubicBezTo>
                  <a:pt x="0" y="56860"/>
                  <a:pt x="56860" y="0"/>
                  <a:pt x="127000" y="0"/>
                </a:cubicBezTo>
                <a:close/>
              </a:path>
            </a:pathLst>
          </a:custGeom>
          <a:solidFill>
            <a:srgbClr val="2E247A"/>
          </a:solidFill>
        </p:spPr>
      </p:sp>
      <p:sp>
        <p:nvSpPr>
          <p:cNvPr id="30" name="TextBox 30"/>
          <p:cNvSpPr txBox="1"/>
          <p:nvPr/>
        </p:nvSpPr>
        <p:spPr>
          <a:xfrm>
            <a:off x="5661826" y="5363170"/>
            <a:ext cx="340320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cs-CZ" sz="3000" dirty="0">
                <a:solidFill>
                  <a:srgbClr val="2E247A"/>
                </a:solidFill>
                <a:latin typeface="Montserrat Classic" panose="020B0604020202020204" charset="-18"/>
              </a:rPr>
              <a:t>návštěvníků</a:t>
            </a:r>
            <a:endParaRPr lang="en-US" sz="3000" dirty="0">
              <a:solidFill>
                <a:srgbClr val="2E247A"/>
              </a:solidFill>
              <a:latin typeface="Montserrat Classic" panose="020B0604020202020204" charset="-18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9721557" y="5363170"/>
            <a:ext cx="340320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cs-CZ" sz="3000" dirty="0">
                <a:solidFill>
                  <a:srgbClr val="2E247A"/>
                </a:solidFill>
                <a:latin typeface="Montserrat Classic" panose="020B0604020202020204" charset="-18"/>
              </a:rPr>
              <a:t>vystavovatelů </a:t>
            </a:r>
            <a:br>
              <a:rPr lang="cs-CZ" sz="3000" dirty="0">
                <a:solidFill>
                  <a:srgbClr val="2E247A"/>
                </a:solidFill>
                <a:latin typeface="Montserrat Classic" panose="020B0604020202020204" charset="-18"/>
              </a:rPr>
            </a:br>
            <a:r>
              <a:rPr lang="cs-CZ" sz="3000" dirty="0">
                <a:solidFill>
                  <a:srgbClr val="2E247A"/>
                </a:solidFill>
                <a:latin typeface="Montserrat Classic" panose="020B0604020202020204" charset="-18"/>
              </a:rPr>
              <a:t>z 8 zemí</a:t>
            </a:r>
            <a:endParaRPr lang="en-US" sz="3000" dirty="0">
              <a:solidFill>
                <a:srgbClr val="2E247A"/>
              </a:solidFill>
              <a:latin typeface="Montserrat Classic" panose="020B0604020202020204" charset="-18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3777126" y="5363170"/>
            <a:ext cx="3401119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cs-CZ" sz="3000" dirty="0">
                <a:solidFill>
                  <a:srgbClr val="2E247A"/>
                </a:solidFill>
                <a:latin typeface="Montserrat Classic" panose="020B0604020202020204" charset="-18"/>
              </a:rPr>
              <a:t>celková </a:t>
            </a:r>
          </a:p>
          <a:p>
            <a:pPr algn="ctr">
              <a:lnSpc>
                <a:spcPts val="3600"/>
              </a:lnSpc>
            </a:pPr>
            <a:r>
              <a:rPr lang="cs-CZ" sz="3000" dirty="0">
                <a:solidFill>
                  <a:srgbClr val="2E247A"/>
                </a:solidFill>
                <a:latin typeface="Montserrat Classic" panose="020B0604020202020204" charset="-18"/>
              </a:rPr>
              <a:t>obsazená plocha</a:t>
            </a:r>
            <a:endParaRPr lang="en-US" sz="3000" dirty="0">
              <a:solidFill>
                <a:srgbClr val="2E247A"/>
              </a:solidFill>
              <a:latin typeface="Montserrat Classic" panose="020B0604020202020204" charset="-18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5630341" y="3804835"/>
            <a:ext cx="3405974" cy="67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 defTabSz="1422400">
              <a:spcBef>
                <a:spcPct val="0"/>
              </a:spcBef>
            </a:pPr>
            <a:r>
              <a:rPr lang="cs-CZ" sz="4400" b="1" dirty="0">
                <a:solidFill>
                  <a:schemeClr val="bg1"/>
                </a:solidFill>
                <a:latin typeface="Montserrat Classic" panose="020B0604020202020204" charset="-18"/>
              </a:rPr>
              <a:t>50 125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9720170" y="3692692"/>
            <a:ext cx="3405974" cy="797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00"/>
              </a:lnSpc>
              <a:spcBef>
                <a:spcPct val="0"/>
              </a:spcBef>
            </a:pPr>
            <a:r>
              <a:rPr lang="cs-CZ" sz="4400" dirty="0">
                <a:solidFill>
                  <a:srgbClr val="FFFFFF"/>
                </a:solidFill>
                <a:latin typeface="Montserrat Classic" panose="020B0604020202020204" charset="-18"/>
              </a:rPr>
              <a:t>227</a:t>
            </a:r>
            <a:endParaRPr lang="en-US" sz="4400" dirty="0">
              <a:solidFill>
                <a:srgbClr val="FFFFFF"/>
              </a:solidFill>
              <a:latin typeface="Montserrat Classic" panose="020B0604020202020204" charset="-18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3778263" y="3692692"/>
            <a:ext cx="3405974" cy="797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00"/>
              </a:lnSpc>
              <a:spcBef>
                <a:spcPct val="0"/>
              </a:spcBef>
            </a:pPr>
            <a:r>
              <a:rPr lang="cs-CZ" sz="4400" dirty="0">
                <a:solidFill>
                  <a:srgbClr val="FFFFFF"/>
                </a:solidFill>
                <a:latin typeface="Montserrat Classic" panose="020B0604020202020204" charset="-18"/>
              </a:rPr>
              <a:t>25 640m</a:t>
            </a:r>
            <a:r>
              <a:rPr lang="cs-CZ" sz="4400" baseline="30000" dirty="0">
                <a:solidFill>
                  <a:srgbClr val="FFFFFF"/>
                </a:solidFill>
                <a:latin typeface="Montserrat Classic" panose="020B0604020202020204" charset="-18"/>
              </a:rPr>
              <a:t>2</a:t>
            </a:r>
            <a:endParaRPr lang="en-US" sz="4400" baseline="30000" dirty="0">
              <a:solidFill>
                <a:srgbClr val="FFFFFF"/>
              </a:solidFill>
              <a:latin typeface="Montserrat Classic" panose="020B0604020202020204" charset="-18"/>
            </a:endParaRPr>
          </a:p>
        </p:txBody>
      </p:sp>
      <p:sp>
        <p:nvSpPr>
          <p:cNvPr id="54" name="TextBox 6">
            <a:extLst>
              <a:ext uri="{FF2B5EF4-FFF2-40B4-BE49-F238E27FC236}">
                <a16:creationId xmlns:a16="http://schemas.microsoft.com/office/drawing/2014/main" id="{C91004ED-1BED-4DF2-8C87-F3651F2BD680}"/>
              </a:ext>
            </a:extLst>
          </p:cNvPr>
          <p:cNvSpPr txBox="1"/>
          <p:nvPr/>
        </p:nvSpPr>
        <p:spPr>
          <a:xfrm>
            <a:off x="5831006" y="7139424"/>
            <a:ext cx="11310845" cy="14046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cs-CZ" sz="2000" dirty="0">
                <a:solidFill>
                  <a:srgbClr val="000000"/>
                </a:solidFill>
                <a:latin typeface="Montserrat Classic" panose="020B0604020202020204" charset="-18"/>
              </a:rPr>
              <a:t>ANIMAL TECH spolu s Národní výstavou hospodářských zvířat je nejvýznamnější chovatelskou akcí v regionu střední Evropy zaměřená na prezentaci špičkových výsledků českých chovatelů a nabídky služeb/produktů pro chovatelskou a zemědělskou činnost. </a:t>
            </a:r>
          </a:p>
          <a:p>
            <a:pPr>
              <a:lnSpc>
                <a:spcPts val="2800"/>
              </a:lnSpc>
            </a:pPr>
            <a:r>
              <a:rPr lang="cs-CZ" sz="2000" dirty="0">
                <a:solidFill>
                  <a:srgbClr val="000000"/>
                </a:solidFill>
                <a:latin typeface="Open Sans Light"/>
              </a:rPr>
              <a:t> </a:t>
            </a:r>
            <a:endParaRPr lang="en-US" sz="2000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28" name="TextBox 17">
            <a:extLst>
              <a:ext uri="{FF2B5EF4-FFF2-40B4-BE49-F238E27FC236}">
                <a16:creationId xmlns:a16="http://schemas.microsoft.com/office/drawing/2014/main" id="{401D3038-C4C1-43FC-8D65-9BD86C561CAB}"/>
              </a:ext>
            </a:extLst>
          </p:cNvPr>
          <p:cNvSpPr txBox="1"/>
          <p:nvPr/>
        </p:nvSpPr>
        <p:spPr>
          <a:xfrm>
            <a:off x="1069560" y="888921"/>
            <a:ext cx="11351040" cy="5704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</a:pPr>
            <a:r>
              <a:rPr lang="cs-CZ" sz="3600" dirty="0">
                <a:solidFill>
                  <a:srgbClr val="101010"/>
                </a:solidFill>
                <a:latin typeface="Montserrat Classic Bold"/>
              </a:rPr>
              <a:t>ANIMAL TECH 2023 V ČÍSLECH</a:t>
            </a:r>
            <a:endParaRPr lang="en-US" sz="3600" dirty="0">
              <a:solidFill>
                <a:srgbClr val="101010"/>
              </a:solidFill>
              <a:latin typeface="Montserrat Classic Bold"/>
            </a:endParaRPr>
          </a:p>
        </p:txBody>
      </p:sp>
      <p:sp>
        <p:nvSpPr>
          <p:cNvPr id="37" name="Freeform 7">
            <a:extLst>
              <a:ext uri="{FF2B5EF4-FFF2-40B4-BE49-F238E27FC236}">
                <a16:creationId xmlns:a16="http://schemas.microsoft.com/office/drawing/2014/main" id="{D66FCE23-A25C-4CA8-8B29-1631A8D80C0A}"/>
              </a:ext>
            </a:extLst>
          </p:cNvPr>
          <p:cNvSpPr/>
          <p:nvPr/>
        </p:nvSpPr>
        <p:spPr>
          <a:xfrm>
            <a:off x="1069560" y="1595662"/>
            <a:ext cx="2758345" cy="245871"/>
          </a:xfrm>
          <a:custGeom>
            <a:avLst/>
            <a:gdLst/>
            <a:ahLst/>
            <a:cxnLst/>
            <a:rect l="l" t="t" r="r" b="b"/>
            <a:pathLst>
              <a:path w="726478" h="64756">
                <a:moveTo>
                  <a:pt x="0" y="0"/>
                </a:moveTo>
                <a:lnTo>
                  <a:pt x="726478" y="0"/>
                </a:lnTo>
                <a:lnTo>
                  <a:pt x="726478" y="64756"/>
                </a:lnTo>
                <a:lnTo>
                  <a:pt x="0" y="64756"/>
                </a:lnTo>
                <a:close/>
              </a:path>
            </a:pathLst>
          </a:custGeom>
          <a:solidFill>
            <a:srgbClr val="2E247A"/>
          </a:solidFill>
        </p:spPr>
      </p:sp>
      <p:pic>
        <p:nvPicPr>
          <p:cNvPr id="38" name="Obrázek 37">
            <a:extLst>
              <a:ext uri="{FF2B5EF4-FFF2-40B4-BE49-F238E27FC236}">
                <a16:creationId xmlns:a16="http://schemas.microsoft.com/office/drawing/2014/main" id="{EEE017D0-23AE-448F-8074-59B69B5D2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5732" y="490477"/>
            <a:ext cx="1333144" cy="1345964"/>
          </a:xfrm>
          <a:prstGeom prst="rect">
            <a:avLst/>
          </a:prstGeom>
        </p:spPr>
      </p:pic>
      <p:pic>
        <p:nvPicPr>
          <p:cNvPr id="39" name="Obrázek 38">
            <a:extLst>
              <a:ext uri="{FF2B5EF4-FFF2-40B4-BE49-F238E27FC236}">
                <a16:creationId xmlns:a16="http://schemas.microsoft.com/office/drawing/2014/main" id="{43D1C960-5377-4F3C-9DB6-D3EA32DEDB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63" r="945" b="1"/>
          <a:stretch/>
        </p:blipFill>
        <p:spPr>
          <a:xfrm>
            <a:off x="14501618" y="495569"/>
            <a:ext cx="1361815" cy="1340872"/>
          </a:xfrm>
          <a:prstGeom prst="rect">
            <a:avLst/>
          </a:prstGeom>
        </p:spPr>
      </p:pic>
      <p:pic>
        <p:nvPicPr>
          <p:cNvPr id="40" name="Obrázek 39">
            <a:extLst>
              <a:ext uri="{FF2B5EF4-FFF2-40B4-BE49-F238E27FC236}">
                <a16:creationId xmlns:a16="http://schemas.microsoft.com/office/drawing/2014/main" id="{7DC85E76-6BE6-48F7-B42E-0CACFB960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56792" y="499675"/>
            <a:ext cx="1361815" cy="134896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F0D694C-E455-4E29-B003-E03A8E1022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2" r="31759"/>
          <a:stretch/>
        </p:blipFill>
        <p:spPr>
          <a:xfrm>
            <a:off x="-18197" y="2510262"/>
            <a:ext cx="4973810" cy="6629146"/>
          </a:xfrm>
          <a:prstGeom prst="round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069560" y="906192"/>
            <a:ext cx="11351040" cy="12116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</a:pPr>
            <a:r>
              <a:rPr lang="cs-CZ" sz="3600" dirty="0">
                <a:solidFill>
                  <a:srgbClr val="101010"/>
                </a:solidFill>
                <a:latin typeface="Montserrat Classic Bold"/>
              </a:rPr>
              <a:t>PIVEX a VINEX</a:t>
            </a:r>
          </a:p>
          <a:p>
            <a:pPr algn="just">
              <a:lnSpc>
                <a:spcPts val="5040"/>
              </a:lnSpc>
            </a:pPr>
            <a:r>
              <a:rPr lang="cs-CZ" sz="3600" dirty="0">
                <a:solidFill>
                  <a:srgbClr val="101010"/>
                </a:solidFill>
                <a:latin typeface="Montserrat Classic Bold"/>
              </a:rPr>
              <a:t>Doprovodný program</a:t>
            </a:r>
            <a:endParaRPr lang="en-US" sz="3600" dirty="0">
              <a:solidFill>
                <a:srgbClr val="101010"/>
              </a:solidFill>
              <a:latin typeface="Montserrat Classic Bold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543AAB51-93E8-4716-9461-990E360E0139}"/>
              </a:ext>
            </a:extLst>
          </p:cNvPr>
          <p:cNvSpPr txBox="1"/>
          <p:nvPr/>
        </p:nvSpPr>
        <p:spPr>
          <a:xfrm>
            <a:off x="940903" y="3734217"/>
            <a:ext cx="6983897" cy="64017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100" dirty="0">
                <a:latin typeface="Montserrat Classic"/>
              </a:rPr>
              <a:t>Nové technologie, trendy a inovace v pivovarnictví </a:t>
            </a:r>
            <a:br>
              <a:rPr lang="cs-CZ" sz="2100" dirty="0">
                <a:latin typeface="Montserrat Classic"/>
              </a:rPr>
            </a:br>
            <a:r>
              <a:rPr lang="cs-CZ" sz="2100" dirty="0">
                <a:latin typeface="Montserrat Classic"/>
              </a:rPr>
              <a:t>a vinařství</a:t>
            </a:r>
          </a:p>
          <a:p>
            <a:pPr marL="342900" indent="-3429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100" dirty="0">
                <a:latin typeface="Montserrat Classic"/>
              </a:rPr>
              <a:t>Výzvy a příležitosti v potravinářských oborech</a:t>
            </a:r>
          </a:p>
          <a:p>
            <a:pPr marL="342900" indent="-3429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100" dirty="0">
                <a:latin typeface="Montserrat Classic"/>
              </a:rPr>
              <a:t>Obalové materiály a design</a:t>
            </a:r>
          </a:p>
          <a:p>
            <a:pPr marL="342900" indent="-3429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100" dirty="0">
                <a:latin typeface="Montserrat Classic"/>
              </a:rPr>
              <a:t>Udržitelnost a ekologické přístupy při výrobě</a:t>
            </a:r>
          </a:p>
          <a:p>
            <a:pPr marL="342900" indent="-3429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100" dirty="0">
                <a:latin typeface="Montserrat Classic"/>
              </a:rPr>
              <a:t>Budoucnost řemeslného piva </a:t>
            </a:r>
          </a:p>
          <a:p>
            <a:pPr marL="342900" indent="-3429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100" dirty="0">
                <a:latin typeface="Montserrat Classic"/>
              </a:rPr>
              <a:t>Marketing a </a:t>
            </a:r>
            <a:r>
              <a:rPr lang="cs-CZ" sz="2100" dirty="0" err="1">
                <a:latin typeface="Montserrat Classic"/>
              </a:rPr>
              <a:t>branding</a:t>
            </a:r>
            <a:r>
              <a:rPr lang="cs-CZ" sz="2100" dirty="0">
                <a:latin typeface="Montserrat Classic"/>
              </a:rPr>
              <a:t> pro malé pivovary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100" dirty="0" err="1">
                <a:latin typeface="Montserrat Classic"/>
              </a:rPr>
              <a:t>Networkingové</a:t>
            </a:r>
            <a:r>
              <a:rPr lang="cs-CZ" sz="2100" dirty="0">
                <a:latin typeface="Montserrat Classic"/>
              </a:rPr>
              <a:t> akce 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100" dirty="0">
                <a:latin typeface="Montserrat Classic"/>
              </a:rPr>
              <a:t>Odborné degustační soutěže piv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100" dirty="0">
                <a:latin typeface="Montserrat Classic"/>
              </a:rPr>
              <a:t>Interaktivní </a:t>
            </a:r>
            <a:r>
              <a:rPr lang="cs-CZ" sz="2100" dirty="0" err="1">
                <a:latin typeface="Montserrat Classic"/>
              </a:rPr>
              <a:t>stage</a:t>
            </a:r>
            <a:endParaRPr lang="cs-CZ" sz="2100" dirty="0">
              <a:latin typeface="Montserrat Classic"/>
            </a:endParaRPr>
          </a:p>
          <a:p>
            <a:pPr algn="l">
              <a:spcBef>
                <a:spcPts val="1200"/>
              </a:spcBef>
              <a:spcAft>
                <a:spcPts val="600"/>
              </a:spcAft>
            </a:pPr>
            <a:endParaRPr lang="cs-CZ" sz="2800" dirty="0">
              <a:latin typeface="Montserrat Classic"/>
            </a:endParaRPr>
          </a:p>
          <a:p>
            <a:pPr marL="342900" indent="-3429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800" dirty="0">
              <a:latin typeface="Montserrat Classic Bold"/>
            </a:endParaRP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9BA2E2D7-750C-4CB9-AEEE-DC1D13F581E6}"/>
              </a:ext>
            </a:extLst>
          </p:cNvPr>
          <p:cNvSpPr txBox="1"/>
          <p:nvPr/>
        </p:nvSpPr>
        <p:spPr>
          <a:xfrm>
            <a:off x="9172433" y="3706270"/>
            <a:ext cx="9245746" cy="3985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100" dirty="0">
                <a:latin typeface="Montserrat Classic"/>
              </a:rPr>
              <a:t>Degustační zóny</a:t>
            </a:r>
          </a:p>
          <a:p>
            <a:pPr marL="342900" indent="-3429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100" dirty="0">
                <a:latin typeface="Montserrat Classic"/>
              </a:rPr>
              <a:t>Hodnocení piva a vína – laická degustace</a:t>
            </a:r>
          </a:p>
          <a:p>
            <a:pPr marL="342900" indent="-3429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100" dirty="0">
                <a:latin typeface="Montserrat Classic"/>
              </a:rPr>
              <a:t>Food </a:t>
            </a:r>
            <a:r>
              <a:rPr lang="cs-CZ" sz="2100" dirty="0" err="1">
                <a:latin typeface="Montserrat Classic"/>
              </a:rPr>
              <a:t>Pairing</a:t>
            </a:r>
            <a:r>
              <a:rPr lang="cs-CZ" sz="2100" dirty="0">
                <a:latin typeface="Montserrat Classic"/>
              </a:rPr>
              <a:t> – párování piva a vína s jídlem</a:t>
            </a:r>
          </a:p>
          <a:p>
            <a:pPr marL="342900" indent="-3429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100" dirty="0">
                <a:latin typeface="Montserrat Classic"/>
              </a:rPr>
              <a:t>Jak správně degustovat?</a:t>
            </a:r>
          </a:p>
          <a:p>
            <a:pPr marL="342900" indent="-3429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100" dirty="0">
                <a:latin typeface="Montserrat Classic"/>
              </a:rPr>
              <a:t>Gastronomické show a workshopy</a:t>
            </a:r>
          </a:p>
          <a:p>
            <a:pPr algn="l">
              <a:spcBef>
                <a:spcPts val="1200"/>
              </a:spcBef>
              <a:spcAft>
                <a:spcPts val="600"/>
              </a:spcAft>
            </a:pPr>
            <a:endParaRPr lang="cs-CZ" sz="3200" dirty="0">
              <a:latin typeface="Montserrat Classic"/>
            </a:endParaRPr>
          </a:p>
          <a:p>
            <a:pPr marL="342900" indent="-3429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3200" dirty="0">
              <a:latin typeface="Montserrat Classic Bold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EA33E5A4-AC7A-4151-8BFE-D44669A1F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7866" y="6972301"/>
            <a:ext cx="4585086" cy="2989760"/>
          </a:xfrm>
          <a:prstGeom prst="round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C912A81A-BCFE-417D-8737-DD6285D89971}"/>
              </a:ext>
            </a:extLst>
          </p:cNvPr>
          <p:cNvSpPr/>
          <p:nvPr/>
        </p:nvSpPr>
        <p:spPr>
          <a:xfrm>
            <a:off x="975539" y="2966993"/>
            <a:ext cx="9144000" cy="5609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3947"/>
              </a:lnSpc>
            </a:pPr>
            <a:r>
              <a:rPr lang="cs-CZ" sz="3200" b="1" dirty="0">
                <a:solidFill>
                  <a:srgbClr val="6A2F32"/>
                </a:solidFill>
                <a:latin typeface="Montserrat Heavy" panose="020B0604020202020204" charset="-18"/>
              </a:rPr>
              <a:t>Pro odborníky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1E7A9CA1-7892-4CBB-A47E-5C1419DE5887}"/>
              </a:ext>
            </a:extLst>
          </p:cNvPr>
          <p:cNvSpPr/>
          <p:nvPr/>
        </p:nvSpPr>
        <p:spPr>
          <a:xfrm>
            <a:off x="9172433" y="2966993"/>
            <a:ext cx="9144000" cy="5609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3947"/>
              </a:lnSpc>
            </a:pPr>
            <a:r>
              <a:rPr lang="cs-CZ" sz="3200" b="1" dirty="0">
                <a:solidFill>
                  <a:srgbClr val="6A2F32"/>
                </a:solidFill>
                <a:latin typeface="Montserrat Heavy" panose="020B0604020202020204" charset="-18"/>
              </a:rPr>
              <a:t>Pro veřejnost</a:t>
            </a:r>
            <a:endParaRPr lang="en-US" sz="3200" b="1" dirty="0">
              <a:solidFill>
                <a:srgbClr val="6A2F32"/>
              </a:solidFill>
              <a:latin typeface="Montserrat Heavy" panose="020B0604020202020204" charset="-18"/>
            </a:endParaRPr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408C076F-CC51-450A-94D9-5AFB07CB189A}"/>
              </a:ext>
            </a:extLst>
          </p:cNvPr>
          <p:cNvSpPr/>
          <p:nvPr/>
        </p:nvSpPr>
        <p:spPr>
          <a:xfrm>
            <a:off x="914400" y="2247900"/>
            <a:ext cx="2758345" cy="245871"/>
          </a:xfrm>
          <a:custGeom>
            <a:avLst/>
            <a:gdLst/>
            <a:ahLst/>
            <a:cxnLst/>
            <a:rect l="l" t="t" r="r" b="b"/>
            <a:pathLst>
              <a:path w="726478" h="64756">
                <a:moveTo>
                  <a:pt x="0" y="0"/>
                </a:moveTo>
                <a:lnTo>
                  <a:pt x="726478" y="0"/>
                </a:lnTo>
                <a:lnTo>
                  <a:pt x="726478" y="64756"/>
                </a:lnTo>
                <a:lnTo>
                  <a:pt x="0" y="64756"/>
                </a:lnTo>
                <a:close/>
              </a:path>
            </a:pathLst>
          </a:custGeom>
          <a:solidFill>
            <a:srgbClr val="6A2F32"/>
          </a:solidFill>
        </p:spPr>
        <p:txBody>
          <a:bodyPr/>
          <a:lstStyle/>
          <a:p>
            <a:endParaRPr lang="cs-CZ" dirty="0">
              <a:solidFill>
                <a:srgbClr val="6A2F32"/>
              </a:solidFill>
            </a:endParaRPr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40C0AFFB-7213-4511-B36D-9AB0AB24F0A0}"/>
              </a:ext>
            </a:extLst>
          </p:cNvPr>
          <p:cNvSpPr/>
          <p:nvPr/>
        </p:nvSpPr>
        <p:spPr>
          <a:xfrm>
            <a:off x="11876743" y="74669"/>
            <a:ext cx="1831848" cy="1831848"/>
          </a:xfrm>
          <a:custGeom>
            <a:avLst/>
            <a:gdLst/>
            <a:ahLst/>
            <a:cxnLst/>
            <a:rect l="l" t="t" r="r" b="b"/>
            <a:pathLst>
              <a:path w="1961735" h="1961735">
                <a:moveTo>
                  <a:pt x="0" y="0"/>
                </a:moveTo>
                <a:lnTo>
                  <a:pt x="1961735" y="0"/>
                </a:lnTo>
                <a:lnTo>
                  <a:pt x="1961735" y="1961735"/>
                </a:lnTo>
                <a:lnTo>
                  <a:pt x="0" y="19617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18" name="Picture 2" descr="Veletrhy G+H a VINEX se letos uskuteční jako jednodenní obchodní fórum |  Vína z Moravy a vína z Čech">
            <a:extLst>
              <a:ext uri="{FF2B5EF4-FFF2-40B4-BE49-F238E27FC236}">
                <a16:creationId xmlns:a16="http://schemas.microsoft.com/office/drawing/2014/main" id="{00E3F670-6AB8-4D19-9321-457FE4115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0" y="417225"/>
            <a:ext cx="2189175" cy="94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reeform 7">
            <a:extLst>
              <a:ext uri="{FF2B5EF4-FFF2-40B4-BE49-F238E27FC236}">
                <a16:creationId xmlns:a16="http://schemas.microsoft.com/office/drawing/2014/main" id="{03D0EF15-265F-4BCF-BF83-26D859908AB6}"/>
              </a:ext>
            </a:extLst>
          </p:cNvPr>
          <p:cNvSpPr/>
          <p:nvPr/>
        </p:nvSpPr>
        <p:spPr>
          <a:xfrm>
            <a:off x="16690506" y="201342"/>
            <a:ext cx="1409700" cy="1409700"/>
          </a:xfrm>
          <a:custGeom>
            <a:avLst/>
            <a:gdLst/>
            <a:ahLst/>
            <a:cxnLst/>
            <a:rect l="l" t="t" r="r" b="b"/>
            <a:pathLst>
              <a:path w="2211607" h="2211607">
                <a:moveTo>
                  <a:pt x="0" y="0"/>
                </a:moveTo>
                <a:lnTo>
                  <a:pt x="2211607" y="0"/>
                </a:lnTo>
                <a:lnTo>
                  <a:pt x="2211607" y="2211607"/>
                </a:lnTo>
                <a:lnTo>
                  <a:pt x="0" y="221160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26" name="TextBox 17">
            <a:extLst>
              <a:ext uri="{FF2B5EF4-FFF2-40B4-BE49-F238E27FC236}">
                <a16:creationId xmlns:a16="http://schemas.microsoft.com/office/drawing/2014/main" id="{C639C6F1-1A7E-4F01-82F3-6E4884BEC752}"/>
              </a:ext>
            </a:extLst>
          </p:cNvPr>
          <p:cNvSpPr txBox="1"/>
          <p:nvPr/>
        </p:nvSpPr>
        <p:spPr>
          <a:xfrm>
            <a:off x="764760" y="9035158"/>
            <a:ext cx="13332240" cy="5306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</a:pPr>
            <a:r>
              <a:rPr lang="cs-CZ" sz="2000" dirty="0">
                <a:solidFill>
                  <a:srgbClr val="101010"/>
                </a:solidFill>
                <a:latin typeface="Montserrat Classic Bold"/>
              </a:rPr>
              <a:t>Garant doprovodného programu</a:t>
            </a:r>
            <a:endParaRPr lang="en-US" sz="2000" dirty="0">
              <a:solidFill>
                <a:srgbClr val="101010"/>
              </a:solidFill>
              <a:latin typeface="Montserrat Classic Bold"/>
            </a:endParaRPr>
          </a:p>
        </p:txBody>
      </p:sp>
      <p:pic>
        <p:nvPicPr>
          <p:cNvPr id="27" name="Picture 2" descr="Logo ke stažení">
            <a:extLst>
              <a:ext uri="{FF2B5EF4-FFF2-40B4-BE49-F238E27FC236}">
                <a16:creationId xmlns:a16="http://schemas.microsoft.com/office/drawing/2014/main" id="{B033029B-6226-4A23-BB34-FC2507AC4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610" y="8987814"/>
            <a:ext cx="2895031" cy="85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EE4B8236-563C-4DE2-B22F-327C8A0801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43486" y="6972301"/>
            <a:ext cx="4499153" cy="298976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27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069560" y="906192"/>
            <a:ext cx="11351040" cy="12116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</a:pPr>
            <a:r>
              <a:rPr lang="cs-CZ" sz="3600" dirty="0">
                <a:solidFill>
                  <a:srgbClr val="101010"/>
                </a:solidFill>
                <a:latin typeface="Montserrat Classic Bold"/>
              </a:rPr>
              <a:t>PIVEX a VINEX</a:t>
            </a:r>
          </a:p>
          <a:p>
            <a:pPr algn="just">
              <a:lnSpc>
                <a:spcPts val="5040"/>
              </a:lnSpc>
            </a:pPr>
            <a:r>
              <a:rPr lang="cs-CZ" sz="3600" dirty="0">
                <a:solidFill>
                  <a:srgbClr val="101010"/>
                </a:solidFill>
                <a:latin typeface="Montserrat Classic Bold"/>
              </a:rPr>
              <a:t>Možnosti účasti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543AAB51-93E8-4716-9461-990E360E0139}"/>
              </a:ext>
            </a:extLst>
          </p:cNvPr>
          <p:cNvSpPr txBox="1"/>
          <p:nvPr/>
        </p:nvSpPr>
        <p:spPr>
          <a:xfrm>
            <a:off x="960630" y="3832744"/>
            <a:ext cx="7546339" cy="17543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ts val="1200"/>
              </a:spcBef>
              <a:spcAft>
                <a:spcPts val="600"/>
              </a:spcAft>
            </a:pPr>
            <a:endParaRPr lang="cs-CZ" sz="2100" dirty="0">
              <a:latin typeface="Montserrat Classic"/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100" dirty="0">
                <a:latin typeface="Montserrat Classic"/>
              </a:rPr>
              <a:t>Určeno pro 1–2 vinaře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100" dirty="0">
                <a:latin typeface="Montserrat Classic"/>
              </a:rPr>
              <a:t>Vybavení: stylový dřevěný stánek, přívod el. energie       2,2 kW, lednička, stolek, židle, logo / název</a:t>
            </a:r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D4C6AAF0-88D3-46BA-89C7-4ED260B5B28C}"/>
              </a:ext>
            </a:extLst>
          </p:cNvPr>
          <p:cNvSpPr/>
          <p:nvPr/>
        </p:nvSpPr>
        <p:spPr>
          <a:xfrm>
            <a:off x="11876743" y="74669"/>
            <a:ext cx="1831848" cy="1831848"/>
          </a:xfrm>
          <a:custGeom>
            <a:avLst/>
            <a:gdLst/>
            <a:ahLst/>
            <a:cxnLst/>
            <a:rect l="l" t="t" r="r" b="b"/>
            <a:pathLst>
              <a:path w="1961735" h="1961735">
                <a:moveTo>
                  <a:pt x="0" y="0"/>
                </a:moveTo>
                <a:lnTo>
                  <a:pt x="1961735" y="0"/>
                </a:lnTo>
                <a:lnTo>
                  <a:pt x="1961735" y="1961735"/>
                </a:lnTo>
                <a:lnTo>
                  <a:pt x="0" y="19617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4" name="Picture 2" descr="Veletrhy G+H a VINEX se letos uskuteční jako jednodenní obchodní fórum |  Vína z Moravy a vína z Čech">
            <a:extLst>
              <a:ext uri="{FF2B5EF4-FFF2-40B4-BE49-F238E27FC236}">
                <a16:creationId xmlns:a16="http://schemas.microsoft.com/office/drawing/2014/main" id="{6CC3806E-3814-4067-B7C2-2AF0549C0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0" y="417225"/>
            <a:ext cx="2189175" cy="94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3AB17AE1-8DC0-491D-A6C9-197460F096B5}"/>
              </a:ext>
            </a:extLst>
          </p:cNvPr>
          <p:cNvSpPr/>
          <p:nvPr/>
        </p:nvSpPr>
        <p:spPr>
          <a:xfrm>
            <a:off x="16690506" y="201342"/>
            <a:ext cx="1409700" cy="1409700"/>
          </a:xfrm>
          <a:custGeom>
            <a:avLst/>
            <a:gdLst/>
            <a:ahLst/>
            <a:cxnLst/>
            <a:rect l="l" t="t" r="r" b="b"/>
            <a:pathLst>
              <a:path w="2211607" h="2211607">
                <a:moveTo>
                  <a:pt x="0" y="0"/>
                </a:moveTo>
                <a:lnTo>
                  <a:pt x="2211607" y="0"/>
                </a:lnTo>
                <a:lnTo>
                  <a:pt x="2211607" y="2211607"/>
                </a:lnTo>
                <a:lnTo>
                  <a:pt x="0" y="221160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9BA2E2D7-750C-4CB9-AEEE-DC1D13F581E6}"/>
              </a:ext>
            </a:extLst>
          </p:cNvPr>
          <p:cNvSpPr txBox="1"/>
          <p:nvPr/>
        </p:nvSpPr>
        <p:spPr>
          <a:xfrm>
            <a:off x="9172433" y="3971536"/>
            <a:ext cx="9245746" cy="1215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spcBef>
                <a:spcPts val="1200"/>
              </a:spcBef>
              <a:spcAft>
                <a:spcPts val="600"/>
              </a:spcAft>
            </a:pPr>
            <a:endParaRPr lang="cs-CZ" sz="3200" dirty="0">
              <a:latin typeface="Montserrat Classic"/>
            </a:endParaRPr>
          </a:p>
          <a:p>
            <a:pPr marL="342900" indent="-3429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3200" dirty="0">
              <a:latin typeface="Montserrat Classic Bold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C912A81A-BCFE-417D-8737-DD6285D89971}"/>
              </a:ext>
            </a:extLst>
          </p:cNvPr>
          <p:cNvSpPr/>
          <p:nvPr/>
        </p:nvSpPr>
        <p:spPr>
          <a:xfrm>
            <a:off x="914400" y="2936024"/>
            <a:ext cx="10149661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947"/>
              </a:lnSpc>
            </a:pPr>
            <a:r>
              <a:rPr lang="cs-CZ" sz="3600" b="1" dirty="0">
                <a:solidFill>
                  <a:srgbClr val="6A2F32"/>
                </a:solidFill>
                <a:latin typeface="Montserrat Heavy" panose="020B0604020202020204" charset="-18"/>
              </a:rPr>
              <a:t>Nabídka prezentační expozice – </a:t>
            </a:r>
            <a:r>
              <a:rPr lang="cs-CZ" sz="3600" b="1" dirty="0" err="1">
                <a:solidFill>
                  <a:srgbClr val="6A2F32"/>
                </a:solidFill>
                <a:latin typeface="Montserrat Heavy" panose="020B0604020202020204" charset="-18"/>
              </a:rPr>
              <a:t>Vinex</a:t>
            </a:r>
            <a:endParaRPr lang="cs-CZ" sz="3600" b="1" dirty="0">
              <a:solidFill>
                <a:srgbClr val="6A2F32"/>
              </a:solidFill>
              <a:latin typeface="Montserrat Heavy" panose="020B0604020202020204" charset="-18"/>
            </a:endParaRP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1E7A9CA1-7892-4CBB-A47E-5C1419DE5887}"/>
              </a:ext>
            </a:extLst>
          </p:cNvPr>
          <p:cNvSpPr/>
          <p:nvPr/>
        </p:nvSpPr>
        <p:spPr>
          <a:xfrm>
            <a:off x="12420599" y="3232259"/>
            <a:ext cx="5895833" cy="600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947"/>
              </a:lnSpc>
            </a:pPr>
            <a:endParaRPr lang="en-US" sz="3600" dirty="0">
              <a:solidFill>
                <a:srgbClr val="F9B314"/>
              </a:solidFill>
              <a:latin typeface="Montserrat Heavy" panose="020B0604020202020204" charset="-18"/>
            </a:endParaRPr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408C076F-CC51-450A-94D9-5AFB07CB189A}"/>
              </a:ext>
            </a:extLst>
          </p:cNvPr>
          <p:cNvSpPr/>
          <p:nvPr/>
        </p:nvSpPr>
        <p:spPr>
          <a:xfrm>
            <a:off x="914400" y="2247900"/>
            <a:ext cx="2758345" cy="245871"/>
          </a:xfrm>
          <a:custGeom>
            <a:avLst/>
            <a:gdLst/>
            <a:ahLst/>
            <a:cxnLst/>
            <a:rect l="l" t="t" r="r" b="b"/>
            <a:pathLst>
              <a:path w="726478" h="64756">
                <a:moveTo>
                  <a:pt x="0" y="0"/>
                </a:moveTo>
                <a:lnTo>
                  <a:pt x="726478" y="0"/>
                </a:lnTo>
                <a:lnTo>
                  <a:pt x="726478" y="64756"/>
                </a:lnTo>
                <a:lnTo>
                  <a:pt x="0" y="64756"/>
                </a:lnTo>
                <a:close/>
              </a:path>
            </a:pathLst>
          </a:custGeom>
          <a:solidFill>
            <a:srgbClr val="6A2F32"/>
          </a:solidFill>
        </p:spPr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F56CAA2-7736-4C08-9F77-B6155FF03E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242" y="7133477"/>
            <a:ext cx="4581578" cy="2749689"/>
          </a:xfrm>
          <a:prstGeom prst="round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DE9E172D-4E1C-4AB9-9E8C-28D3FF0CD5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03719" y="7133477"/>
            <a:ext cx="4496645" cy="2736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129FB1FA-A53D-4D8F-BC75-3B6F17277C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412298"/>
              </p:ext>
            </p:extLst>
          </p:nvPr>
        </p:nvGraphicFramePr>
        <p:xfrm>
          <a:off x="946982" y="6170817"/>
          <a:ext cx="7082930" cy="192532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053730">
                  <a:extLst>
                    <a:ext uri="{9D8B030D-6E8A-4147-A177-3AD203B41FA5}">
                      <a16:colId xmlns:a16="http://schemas.microsoft.com/office/drawing/2014/main" val="150652846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709543823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532815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>
                        <a:latin typeface="Montserrat" panose="020B060402020202020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latin typeface="Montserrat" panose="020B0604020202020204" charset="-18"/>
                        </a:rPr>
                        <a:t>Cena do 24. 1.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latin typeface="Montserrat" panose="020B0604020202020204" charset="-18"/>
                        </a:rPr>
                        <a:t>Cena od 24. 1.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239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Montserrat" panose="020B0604020202020204" charset="-18"/>
                        </a:rPr>
                        <a:t>Cena za samostatnou expozici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latin typeface="Montserrat" panose="020B0604020202020204" charset="-18"/>
                        </a:rPr>
                        <a:t>10 000 Kč bez DPH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Montserrat" panose="020B0604020202020204" charset="-18"/>
                        </a:rPr>
                        <a:t>12 000 Kč bez DPH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0620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Montserrat" panose="020B0604020202020204" charset="-18"/>
                        </a:rPr>
                        <a:t>Cena při sdílení expozice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latin typeface="Montserrat" panose="020B0604020202020204" charset="-18"/>
                        </a:rPr>
                        <a:t>8 000 Kč bez DPH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Montserrat" panose="020B0604020202020204" charset="-18"/>
                        </a:rPr>
                        <a:t>10 000 Kč bez DPH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729873"/>
                  </a:ext>
                </a:extLst>
              </a:tr>
            </a:tbl>
          </a:graphicData>
        </a:graphic>
      </p:graphicFrame>
      <p:pic>
        <p:nvPicPr>
          <p:cNvPr id="16" name="Obrázek 15">
            <a:extLst>
              <a:ext uri="{FF2B5EF4-FFF2-40B4-BE49-F238E27FC236}">
                <a16:creationId xmlns:a16="http://schemas.microsoft.com/office/drawing/2014/main" id="{AAB6789D-1D64-42E2-9CB5-8149D547330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7" b="50931"/>
          <a:stretch/>
        </p:blipFill>
        <p:spPr>
          <a:xfrm>
            <a:off x="8487242" y="4332819"/>
            <a:ext cx="9418320" cy="236049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33261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1068423" y="1776686"/>
            <a:ext cx="2758345" cy="245871"/>
          </a:xfrm>
          <a:custGeom>
            <a:avLst/>
            <a:gdLst/>
            <a:ahLst/>
            <a:cxnLst/>
            <a:rect l="l" t="t" r="r" b="b"/>
            <a:pathLst>
              <a:path w="726478" h="64756">
                <a:moveTo>
                  <a:pt x="0" y="0"/>
                </a:moveTo>
                <a:lnTo>
                  <a:pt x="726478" y="0"/>
                </a:lnTo>
                <a:lnTo>
                  <a:pt x="726478" y="64756"/>
                </a:lnTo>
                <a:lnTo>
                  <a:pt x="0" y="64756"/>
                </a:lnTo>
                <a:close/>
              </a:path>
            </a:pathLst>
          </a:custGeom>
          <a:solidFill>
            <a:srgbClr val="6A2F32"/>
          </a:solidFill>
        </p:spPr>
      </p:sp>
      <p:sp>
        <p:nvSpPr>
          <p:cNvPr id="17" name="TextBox 17"/>
          <p:cNvSpPr txBox="1"/>
          <p:nvPr/>
        </p:nvSpPr>
        <p:spPr>
          <a:xfrm>
            <a:off x="1069560" y="906192"/>
            <a:ext cx="11351040" cy="5704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</a:pPr>
            <a:r>
              <a:rPr lang="cs-CZ" sz="3600" dirty="0">
                <a:solidFill>
                  <a:srgbClr val="101010"/>
                </a:solidFill>
                <a:latin typeface="Montserrat Classic Bold"/>
              </a:rPr>
              <a:t>PROČ SE ZÚČASTNIT?</a:t>
            </a:r>
            <a:endParaRPr lang="en-US" sz="3600" dirty="0">
              <a:solidFill>
                <a:srgbClr val="101010"/>
              </a:solidFill>
              <a:latin typeface="Montserrat Classic Bold"/>
            </a:endParaRPr>
          </a:p>
        </p:txBody>
      </p:sp>
      <p:sp>
        <p:nvSpPr>
          <p:cNvPr id="26" name="TextBox 12">
            <a:extLst>
              <a:ext uri="{FF2B5EF4-FFF2-40B4-BE49-F238E27FC236}">
                <a16:creationId xmlns:a16="http://schemas.microsoft.com/office/drawing/2014/main" id="{7C956E24-8317-46CF-A97A-EE68AEB1E2F2}"/>
              </a:ext>
            </a:extLst>
          </p:cNvPr>
          <p:cNvSpPr txBox="1"/>
          <p:nvPr/>
        </p:nvSpPr>
        <p:spPr>
          <a:xfrm>
            <a:off x="3603156" y="2942814"/>
            <a:ext cx="13465644" cy="6926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cs-CZ" sz="2400" b="1" dirty="0">
                <a:latin typeface="Montserrat Classic"/>
              </a:rPr>
              <a:t>Budování povědomí o značce a produktech</a:t>
            </a:r>
          </a:p>
          <a:p>
            <a:pPr algn="l">
              <a:lnSpc>
                <a:spcPts val="3359"/>
              </a:lnSpc>
            </a:pPr>
            <a:r>
              <a:rPr lang="cs-CZ" sz="2400" dirty="0">
                <a:latin typeface="Montserrat Classic"/>
              </a:rPr>
              <a:t>Příležitost pro podporu povědomí o značce a produktech mezi širokou škálou návštěvníků – odborníků, obchodníků a koncových spotřebitelů.</a:t>
            </a:r>
          </a:p>
          <a:p>
            <a:pPr algn="l">
              <a:lnSpc>
                <a:spcPts val="3359"/>
              </a:lnSpc>
            </a:pPr>
            <a:endParaRPr lang="cs-CZ" sz="2400" dirty="0">
              <a:latin typeface="Montserrat Classic"/>
            </a:endParaRPr>
          </a:p>
          <a:p>
            <a:pPr algn="l">
              <a:lnSpc>
                <a:spcPts val="3359"/>
              </a:lnSpc>
            </a:pPr>
            <a:endParaRPr lang="cs-CZ" sz="2400" dirty="0">
              <a:latin typeface="Montserrat Classic"/>
            </a:endParaRPr>
          </a:p>
          <a:p>
            <a:pPr algn="l">
              <a:lnSpc>
                <a:spcPts val="3359"/>
              </a:lnSpc>
            </a:pPr>
            <a:r>
              <a:rPr lang="cs-CZ" sz="2400" b="1" dirty="0">
                <a:latin typeface="Montserrat Classic"/>
              </a:rPr>
              <a:t>Prezentace a prodej produktů</a:t>
            </a:r>
          </a:p>
          <a:p>
            <a:pPr algn="l">
              <a:lnSpc>
                <a:spcPts val="3359"/>
              </a:lnSpc>
            </a:pPr>
            <a:r>
              <a:rPr lang="cs-CZ" sz="2400" dirty="0">
                <a:latin typeface="Montserrat Classic"/>
              </a:rPr>
              <a:t>Příležitost představit nové produkty a technologie přímo cílové skupině, která se o daný obor zajímá nebo v něm obchoduje, podniká.</a:t>
            </a:r>
          </a:p>
          <a:p>
            <a:pPr algn="l">
              <a:lnSpc>
                <a:spcPts val="3359"/>
              </a:lnSpc>
            </a:pPr>
            <a:endParaRPr lang="cs-CZ" sz="2400" dirty="0">
              <a:latin typeface="Montserrat Classic"/>
            </a:endParaRPr>
          </a:p>
          <a:p>
            <a:pPr algn="l">
              <a:lnSpc>
                <a:spcPts val="3359"/>
              </a:lnSpc>
            </a:pPr>
            <a:endParaRPr lang="cs-CZ" sz="2400" dirty="0">
              <a:latin typeface="Montserrat Classic"/>
            </a:endParaRPr>
          </a:p>
          <a:p>
            <a:pPr algn="l">
              <a:lnSpc>
                <a:spcPts val="3359"/>
              </a:lnSpc>
            </a:pPr>
            <a:r>
              <a:rPr lang="cs-CZ" sz="2400" b="1" dirty="0" err="1">
                <a:latin typeface="Montserrat Classic"/>
              </a:rPr>
              <a:t>Networking</a:t>
            </a:r>
            <a:r>
              <a:rPr lang="cs-CZ" sz="2400" b="1" dirty="0">
                <a:latin typeface="Montserrat Classic"/>
              </a:rPr>
              <a:t> a navazování kontaktů</a:t>
            </a:r>
          </a:p>
          <a:p>
            <a:pPr algn="l">
              <a:lnSpc>
                <a:spcPts val="3359"/>
              </a:lnSpc>
            </a:pPr>
            <a:r>
              <a:rPr lang="cs-CZ" sz="2400" dirty="0">
                <a:latin typeface="Montserrat Classic"/>
              </a:rPr>
              <a:t>Veletrhy přitahují mnoho odborníků a rozhodujících osob z oboru i příbuzných odvětví, což poskytuje možnost k navázání nových obchodních vztahů.</a:t>
            </a:r>
          </a:p>
          <a:p>
            <a:pPr algn="l">
              <a:lnSpc>
                <a:spcPts val="3359"/>
              </a:lnSpc>
            </a:pPr>
            <a:endParaRPr lang="cs-CZ" sz="2400" dirty="0">
              <a:latin typeface="Montserrat Classic"/>
            </a:endParaRPr>
          </a:p>
          <a:p>
            <a:pPr algn="l">
              <a:lnSpc>
                <a:spcPts val="3359"/>
              </a:lnSpc>
            </a:pPr>
            <a:endParaRPr lang="cs-CZ" sz="2400" dirty="0">
              <a:latin typeface="Montserrat Classic"/>
            </a:endParaRPr>
          </a:p>
          <a:p>
            <a:pPr marL="342900" indent="-342900" algn="l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cs-CZ" sz="2400" dirty="0">
              <a:latin typeface="Montserrat Classic Bold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7372BFCF-E087-48A9-96C4-74A89ACE22C1}"/>
              </a:ext>
            </a:extLst>
          </p:cNvPr>
          <p:cNvSpPr/>
          <p:nvPr/>
        </p:nvSpPr>
        <p:spPr>
          <a:xfrm>
            <a:off x="11876743" y="74669"/>
            <a:ext cx="1831848" cy="1831848"/>
          </a:xfrm>
          <a:custGeom>
            <a:avLst/>
            <a:gdLst/>
            <a:ahLst/>
            <a:cxnLst/>
            <a:rect l="l" t="t" r="r" b="b"/>
            <a:pathLst>
              <a:path w="1961735" h="1961735">
                <a:moveTo>
                  <a:pt x="0" y="0"/>
                </a:moveTo>
                <a:lnTo>
                  <a:pt x="1961735" y="0"/>
                </a:lnTo>
                <a:lnTo>
                  <a:pt x="1961735" y="1961735"/>
                </a:lnTo>
                <a:lnTo>
                  <a:pt x="0" y="19617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0" name="Picture 2" descr="Veletrhy G+H a VINEX se letos uskuteční jako jednodenní obchodní fórum |  Vína z Moravy a vína z Čech">
            <a:extLst>
              <a:ext uri="{FF2B5EF4-FFF2-40B4-BE49-F238E27FC236}">
                <a16:creationId xmlns:a16="http://schemas.microsoft.com/office/drawing/2014/main" id="{B9A60135-E104-46B7-92E0-C0CC3BF36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0" y="417225"/>
            <a:ext cx="2189175" cy="94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7">
            <a:extLst>
              <a:ext uri="{FF2B5EF4-FFF2-40B4-BE49-F238E27FC236}">
                <a16:creationId xmlns:a16="http://schemas.microsoft.com/office/drawing/2014/main" id="{4D7D2905-2F52-4CB0-8E3A-6EB68DC53F77}"/>
              </a:ext>
            </a:extLst>
          </p:cNvPr>
          <p:cNvSpPr/>
          <p:nvPr/>
        </p:nvSpPr>
        <p:spPr>
          <a:xfrm>
            <a:off x="16690506" y="201342"/>
            <a:ext cx="1409700" cy="1409700"/>
          </a:xfrm>
          <a:custGeom>
            <a:avLst/>
            <a:gdLst/>
            <a:ahLst/>
            <a:cxnLst/>
            <a:rect l="l" t="t" r="r" b="b"/>
            <a:pathLst>
              <a:path w="2211607" h="2211607">
                <a:moveTo>
                  <a:pt x="0" y="0"/>
                </a:moveTo>
                <a:lnTo>
                  <a:pt x="2211607" y="0"/>
                </a:lnTo>
                <a:lnTo>
                  <a:pt x="2211607" y="2211607"/>
                </a:lnTo>
                <a:lnTo>
                  <a:pt x="0" y="221160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B4E5A7F-8D03-44A0-B8FD-9085BBECF0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800" y="2855433"/>
            <a:ext cx="1722886" cy="164904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D9D9344-DE7A-464E-B7EF-0E4819B72F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8798" y="5039120"/>
            <a:ext cx="1538884" cy="148679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6A27ADF-12D1-4B9A-8FA6-1B8A7652B2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9200" y="6930443"/>
            <a:ext cx="2142627" cy="194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572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1068423" y="1776686"/>
            <a:ext cx="2758345" cy="245871"/>
          </a:xfrm>
          <a:custGeom>
            <a:avLst/>
            <a:gdLst/>
            <a:ahLst/>
            <a:cxnLst/>
            <a:rect l="l" t="t" r="r" b="b"/>
            <a:pathLst>
              <a:path w="726478" h="64756">
                <a:moveTo>
                  <a:pt x="0" y="0"/>
                </a:moveTo>
                <a:lnTo>
                  <a:pt x="726478" y="0"/>
                </a:lnTo>
                <a:lnTo>
                  <a:pt x="726478" y="64756"/>
                </a:lnTo>
                <a:lnTo>
                  <a:pt x="0" y="64756"/>
                </a:lnTo>
                <a:close/>
              </a:path>
            </a:pathLst>
          </a:custGeom>
          <a:solidFill>
            <a:srgbClr val="6A2F32"/>
          </a:solidFill>
        </p:spPr>
      </p:sp>
      <p:sp>
        <p:nvSpPr>
          <p:cNvPr id="17" name="TextBox 17"/>
          <p:cNvSpPr txBox="1"/>
          <p:nvPr/>
        </p:nvSpPr>
        <p:spPr>
          <a:xfrm>
            <a:off x="1069560" y="906192"/>
            <a:ext cx="11351040" cy="5704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</a:pPr>
            <a:r>
              <a:rPr lang="cs-CZ" sz="3600" dirty="0">
                <a:solidFill>
                  <a:srgbClr val="101010"/>
                </a:solidFill>
                <a:latin typeface="Montserrat Classic Bold"/>
              </a:rPr>
              <a:t>PROČ SE ZÚČASTNIT?</a:t>
            </a:r>
            <a:endParaRPr lang="en-US" sz="3600" dirty="0">
              <a:solidFill>
                <a:srgbClr val="101010"/>
              </a:solidFill>
              <a:latin typeface="Montserrat Classic Bold"/>
            </a:endParaRPr>
          </a:p>
        </p:txBody>
      </p:sp>
      <p:sp>
        <p:nvSpPr>
          <p:cNvPr id="26" name="TextBox 12">
            <a:extLst>
              <a:ext uri="{FF2B5EF4-FFF2-40B4-BE49-F238E27FC236}">
                <a16:creationId xmlns:a16="http://schemas.microsoft.com/office/drawing/2014/main" id="{7C956E24-8317-46CF-A97A-EE68AEB1E2F2}"/>
              </a:ext>
            </a:extLst>
          </p:cNvPr>
          <p:cNvSpPr txBox="1"/>
          <p:nvPr/>
        </p:nvSpPr>
        <p:spPr>
          <a:xfrm>
            <a:off x="3826768" y="2778035"/>
            <a:ext cx="13411200" cy="77989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cs-CZ" sz="2400" b="1" dirty="0">
                <a:latin typeface="Montserrat Classic"/>
              </a:rPr>
              <a:t>Získání informací a přehledu o trendech</a:t>
            </a:r>
          </a:p>
          <a:p>
            <a:pPr algn="l">
              <a:lnSpc>
                <a:spcPts val="3359"/>
              </a:lnSpc>
            </a:pPr>
            <a:r>
              <a:rPr lang="cs-CZ" sz="2400" dirty="0">
                <a:latin typeface="Montserrat Classic"/>
              </a:rPr>
              <a:t>Zúčastněte se doprovodného programu, kde získáte nové znalosti </a:t>
            </a:r>
          </a:p>
          <a:p>
            <a:pPr algn="l">
              <a:lnSpc>
                <a:spcPts val="3359"/>
              </a:lnSpc>
            </a:pPr>
            <a:r>
              <a:rPr lang="cs-CZ" sz="2400" dirty="0">
                <a:latin typeface="Montserrat Classic"/>
              </a:rPr>
              <a:t>a informace o aktuálních trendech a inovacích v oboru.</a:t>
            </a:r>
          </a:p>
          <a:p>
            <a:pPr algn="l">
              <a:lnSpc>
                <a:spcPts val="3359"/>
              </a:lnSpc>
            </a:pPr>
            <a:endParaRPr lang="cs-CZ" sz="2400" dirty="0">
              <a:latin typeface="Montserrat Classic"/>
            </a:endParaRPr>
          </a:p>
          <a:p>
            <a:pPr algn="l">
              <a:lnSpc>
                <a:spcPts val="3359"/>
              </a:lnSpc>
            </a:pPr>
            <a:r>
              <a:rPr lang="cs-CZ" sz="2400" b="1" dirty="0">
                <a:latin typeface="Montserrat Classic"/>
              </a:rPr>
              <a:t>Posílení pozice na trhu</a:t>
            </a:r>
          </a:p>
          <a:p>
            <a:pPr algn="l">
              <a:lnSpc>
                <a:spcPts val="3359"/>
              </a:lnSpc>
            </a:pPr>
            <a:r>
              <a:rPr lang="cs-CZ" sz="2400" dirty="0">
                <a:latin typeface="Montserrat Classic"/>
              </a:rPr>
              <a:t>Účast na veletrzích ukazuje sílu značky a reflektuje pozici na trhu, což má pozitivní vliv na vnímání značky u zákazníků. </a:t>
            </a:r>
          </a:p>
          <a:p>
            <a:pPr algn="l">
              <a:lnSpc>
                <a:spcPts val="3359"/>
              </a:lnSpc>
            </a:pPr>
            <a:endParaRPr lang="cs-CZ" sz="2400" dirty="0">
              <a:latin typeface="Montserrat Classic"/>
            </a:endParaRPr>
          </a:p>
          <a:p>
            <a:pPr algn="l">
              <a:lnSpc>
                <a:spcPts val="3359"/>
              </a:lnSpc>
            </a:pPr>
            <a:r>
              <a:rPr lang="cs-CZ" sz="2400" b="1" dirty="0">
                <a:latin typeface="Montserrat Classic"/>
              </a:rPr>
              <a:t>Příležitost pro PR </a:t>
            </a:r>
          </a:p>
          <a:p>
            <a:pPr algn="l">
              <a:lnSpc>
                <a:spcPts val="3359"/>
              </a:lnSpc>
            </a:pPr>
            <a:r>
              <a:rPr lang="cs-CZ" sz="2400" dirty="0">
                <a:latin typeface="Montserrat Classic"/>
              </a:rPr>
              <a:t>Veletrhy přitahují pozornost médií, která může podpořit pozitivní publicitu o vaší společnosti a vašich produktech. </a:t>
            </a:r>
          </a:p>
          <a:p>
            <a:pPr algn="l">
              <a:lnSpc>
                <a:spcPts val="3359"/>
              </a:lnSpc>
            </a:pPr>
            <a:endParaRPr lang="cs-CZ" sz="2400" dirty="0">
              <a:latin typeface="Montserrat Classic"/>
            </a:endParaRPr>
          </a:p>
          <a:p>
            <a:pPr>
              <a:lnSpc>
                <a:spcPts val="3359"/>
              </a:lnSpc>
            </a:pPr>
            <a:r>
              <a:rPr lang="cs-CZ" sz="2400" b="1" dirty="0">
                <a:latin typeface="Montserrat Classic"/>
              </a:rPr>
              <a:t>Profesionální služby a komplexní zajištění účasti</a:t>
            </a:r>
          </a:p>
          <a:p>
            <a:pPr>
              <a:lnSpc>
                <a:spcPts val="3359"/>
              </a:lnSpc>
            </a:pPr>
            <a:r>
              <a:rPr lang="cs-CZ" sz="2400" dirty="0" err="1">
                <a:latin typeface="Montserrat Classic"/>
              </a:rPr>
              <a:t>Učast</a:t>
            </a:r>
            <a:r>
              <a:rPr lang="cs-CZ" sz="2400" dirty="0">
                <a:latin typeface="Montserrat Classic"/>
              </a:rPr>
              <a:t> na veletrhu vám profesionálně zajišťuje společnost Veletrhy Brno – firma s téměř 100letou tradicí v pořádání veletrhů a výstav od roku 1928.</a:t>
            </a:r>
          </a:p>
          <a:p>
            <a:pPr algn="l">
              <a:lnSpc>
                <a:spcPts val="3359"/>
              </a:lnSpc>
            </a:pPr>
            <a:endParaRPr lang="cs-CZ" sz="2400" dirty="0">
              <a:latin typeface="Montserrat Classic"/>
            </a:endParaRPr>
          </a:p>
          <a:p>
            <a:pPr algn="l">
              <a:lnSpc>
                <a:spcPts val="3359"/>
              </a:lnSpc>
            </a:pPr>
            <a:endParaRPr lang="cs-CZ" sz="2400" dirty="0">
              <a:latin typeface="Montserrat Classic"/>
            </a:endParaRPr>
          </a:p>
          <a:p>
            <a:pPr marL="342900" indent="-342900" algn="l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cs-CZ" sz="2400" dirty="0">
              <a:latin typeface="Montserrat Classic Bold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020E79EF-15F6-4ECA-A50B-D8C9B4217BAF}"/>
              </a:ext>
            </a:extLst>
          </p:cNvPr>
          <p:cNvSpPr/>
          <p:nvPr/>
        </p:nvSpPr>
        <p:spPr>
          <a:xfrm>
            <a:off x="11876743" y="74669"/>
            <a:ext cx="1831848" cy="1831848"/>
          </a:xfrm>
          <a:custGeom>
            <a:avLst/>
            <a:gdLst/>
            <a:ahLst/>
            <a:cxnLst/>
            <a:rect l="l" t="t" r="r" b="b"/>
            <a:pathLst>
              <a:path w="1961735" h="1961735">
                <a:moveTo>
                  <a:pt x="0" y="0"/>
                </a:moveTo>
                <a:lnTo>
                  <a:pt x="1961735" y="0"/>
                </a:lnTo>
                <a:lnTo>
                  <a:pt x="1961735" y="1961735"/>
                </a:lnTo>
                <a:lnTo>
                  <a:pt x="0" y="19617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9" name="Picture 2" descr="Veletrhy G+H a VINEX se letos uskuteční jako jednodenní obchodní fórum |  Vína z Moravy a vína z Čech">
            <a:extLst>
              <a:ext uri="{FF2B5EF4-FFF2-40B4-BE49-F238E27FC236}">
                <a16:creationId xmlns:a16="http://schemas.microsoft.com/office/drawing/2014/main" id="{35327844-93DA-45AD-90AB-1A4A3AABF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0" y="417225"/>
            <a:ext cx="2189175" cy="94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7">
            <a:extLst>
              <a:ext uri="{FF2B5EF4-FFF2-40B4-BE49-F238E27FC236}">
                <a16:creationId xmlns:a16="http://schemas.microsoft.com/office/drawing/2014/main" id="{830EA198-69AD-4F96-8240-9D87AEBEE102}"/>
              </a:ext>
            </a:extLst>
          </p:cNvPr>
          <p:cNvSpPr/>
          <p:nvPr/>
        </p:nvSpPr>
        <p:spPr>
          <a:xfrm>
            <a:off x="16690506" y="201342"/>
            <a:ext cx="1409700" cy="1409700"/>
          </a:xfrm>
          <a:custGeom>
            <a:avLst/>
            <a:gdLst/>
            <a:ahLst/>
            <a:cxnLst/>
            <a:rect l="l" t="t" r="r" b="b"/>
            <a:pathLst>
              <a:path w="2211607" h="2211607">
                <a:moveTo>
                  <a:pt x="0" y="0"/>
                </a:moveTo>
                <a:lnTo>
                  <a:pt x="2211607" y="0"/>
                </a:lnTo>
                <a:lnTo>
                  <a:pt x="2211607" y="2211607"/>
                </a:lnTo>
                <a:lnTo>
                  <a:pt x="0" y="221160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84C82AF-3C1E-4E2E-A432-EDEAF9932D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5046" y="2628900"/>
            <a:ext cx="1550523" cy="1651549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68CAF6DB-F6D0-4033-95B3-9B011B8785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8994" y="4381071"/>
            <a:ext cx="1817201" cy="170293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D099CBE-C2EE-49E3-8228-DCE59493E2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8079" y="6156196"/>
            <a:ext cx="1531469" cy="161093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13A8D89-8057-4ACB-987F-8078F7CC39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1706" y="7974354"/>
            <a:ext cx="1817201" cy="131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363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/>
          <p:cNvSpPr txBox="1"/>
          <p:nvPr/>
        </p:nvSpPr>
        <p:spPr>
          <a:xfrm>
            <a:off x="4404742" y="7277100"/>
            <a:ext cx="3919404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2D262A"/>
                </a:solidFill>
                <a:latin typeface="Montserrat Classic"/>
              </a:rPr>
              <a:t>tel.: +420 </a:t>
            </a:r>
            <a:r>
              <a:rPr lang="cs-CZ" sz="2100" dirty="0">
                <a:solidFill>
                  <a:srgbClr val="2D262A"/>
                </a:solidFill>
                <a:latin typeface="Montserrat Classic"/>
              </a:rPr>
              <a:t>602 442 824</a:t>
            </a:r>
            <a:endParaRPr lang="en-US" sz="2100" dirty="0">
              <a:solidFill>
                <a:srgbClr val="2D262A"/>
              </a:solidFill>
              <a:latin typeface="Montserrat Classic"/>
            </a:endParaRPr>
          </a:p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2D262A"/>
                </a:solidFill>
                <a:latin typeface="Montserrat Classic"/>
              </a:rPr>
              <a:t>e-mail: s</a:t>
            </a:r>
            <a:r>
              <a:rPr lang="cs-CZ" sz="2100" dirty="0" err="1">
                <a:solidFill>
                  <a:srgbClr val="2D262A"/>
                </a:solidFill>
                <a:latin typeface="Montserrat Classic"/>
              </a:rPr>
              <a:t>kreckova</a:t>
            </a:r>
            <a:r>
              <a:rPr lang="en-US" sz="2100" dirty="0">
                <a:solidFill>
                  <a:srgbClr val="2D262A"/>
                </a:solidFill>
                <a:latin typeface="Montserrat Classic"/>
              </a:rPr>
              <a:t>@bvv.cz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406280" y="6259538"/>
            <a:ext cx="3919404" cy="386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cs-CZ" sz="2400" dirty="0">
                <a:solidFill>
                  <a:srgbClr val="000000"/>
                </a:solidFill>
                <a:latin typeface="Montserrat Classic Bold"/>
              </a:rPr>
              <a:t>Simona Křečková</a:t>
            </a:r>
            <a:endParaRPr lang="en-US" sz="2400" dirty="0">
              <a:solidFill>
                <a:srgbClr val="000000"/>
              </a:solidFill>
              <a:latin typeface="Montserrat Classic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406280" y="6718935"/>
            <a:ext cx="3919404" cy="386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dirty="0" err="1">
                <a:solidFill>
                  <a:srgbClr val="2D262A"/>
                </a:solidFill>
                <a:latin typeface="Montserrat Classic"/>
              </a:rPr>
              <a:t>ředitel</a:t>
            </a:r>
            <a:r>
              <a:rPr lang="cs-CZ" sz="2400" dirty="0" err="1">
                <a:solidFill>
                  <a:srgbClr val="2D262A"/>
                </a:solidFill>
                <a:latin typeface="Montserrat Classic"/>
              </a:rPr>
              <a:t>ka</a:t>
            </a:r>
            <a:r>
              <a:rPr lang="en-US" sz="2400" dirty="0">
                <a:solidFill>
                  <a:srgbClr val="2D262A"/>
                </a:solidFill>
                <a:latin typeface="Montserrat Classic"/>
              </a:rPr>
              <a:t> </a:t>
            </a:r>
            <a:r>
              <a:rPr lang="en-US" sz="2400" dirty="0" err="1">
                <a:solidFill>
                  <a:srgbClr val="2D262A"/>
                </a:solidFill>
                <a:latin typeface="Montserrat Classic"/>
              </a:rPr>
              <a:t>projektu</a:t>
            </a:r>
            <a:endParaRPr lang="en-US" sz="2400" dirty="0">
              <a:solidFill>
                <a:srgbClr val="2D262A"/>
              </a:solidFill>
              <a:latin typeface="Montserrat Classic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9962316" y="7277100"/>
            <a:ext cx="3919404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2D262A"/>
                </a:solidFill>
                <a:latin typeface="Montserrat Classic"/>
              </a:rPr>
              <a:t>tel.: +420 601 252 327</a:t>
            </a:r>
          </a:p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2D262A"/>
                </a:solidFill>
                <a:latin typeface="Montserrat Classic"/>
              </a:rPr>
              <a:t>e-mail: msvoboda@bvv.cz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963854" y="6259538"/>
            <a:ext cx="3919404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dirty="0">
                <a:solidFill>
                  <a:srgbClr val="000000"/>
                </a:solidFill>
                <a:latin typeface="Montserrat Classic Bold"/>
              </a:rPr>
              <a:t>Michal Svoboda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963854" y="6718935"/>
            <a:ext cx="3919404" cy="386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cs-CZ" sz="2400" dirty="0">
                <a:solidFill>
                  <a:srgbClr val="2D262A"/>
                </a:solidFill>
                <a:latin typeface="Montserrat Classic"/>
              </a:rPr>
              <a:t>vedoucí</a:t>
            </a:r>
            <a:r>
              <a:rPr lang="en-US" sz="2400" dirty="0">
                <a:solidFill>
                  <a:srgbClr val="2D262A"/>
                </a:solidFill>
                <a:latin typeface="Montserrat Classic"/>
              </a:rPr>
              <a:t> </a:t>
            </a:r>
            <a:r>
              <a:rPr lang="en-US" sz="2400" dirty="0" err="1">
                <a:solidFill>
                  <a:srgbClr val="2D262A"/>
                </a:solidFill>
                <a:latin typeface="Montserrat Classic"/>
              </a:rPr>
              <a:t>marketingu</a:t>
            </a:r>
            <a:endParaRPr lang="en-US" sz="2400" dirty="0">
              <a:solidFill>
                <a:srgbClr val="2D262A"/>
              </a:solidFill>
              <a:latin typeface="Montserrat Classic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069561" y="906192"/>
            <a:ext cx="9276261" cy="570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</a:pPr>
            <a:r>
              <a:rPr lang="en-US" sz="3600" dirty="0" err="1">
                <a:solidFill>
                  <a:srgbClr val="101010"/>
                </a:solidFill>
                <a:latin typeface="Montserrat Classic Bold"/>
              </a:rPr>
              <a:t>Kontak</a:t>
            </a:r>
            <a:r>
              <a:rPr lang="cs-CZ" sz="3600" dirty="0">
                <a:solidFill>
                  <a:srgbClr val="101010"/>
                </a:solidFill>
                <a:latin typeface="Montserrat Classic Bold"/>
              </a:rPr>
              <a:t>ty</a:t>
            </a:r>
            <a:endParaRPr lang="en-US" sz="3600" dirty="0">
              <a:solidFill>
                <a:srgbClr val="101010"/>
              </a:solidFill>
              <a:latin typeface="Montserrat Classic Bold"/>
            </a:endParaRPr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67BBDAF7-18EE-4563-9D63-9454B7A6E68F}"/>
              </a:ext>
            </a:extLst>
          </p:cNvPr>
          <p:cNvSpPr/>
          <p:nvPr/>
        </p:nvSpPr>
        <p:spPr>
          <a:xfrm>
            <a:off x="1028700" y="1755647"/>
            <a:ext cx="2758345" cy="245871"/>
          </a:xfrm>
          <a:custGeom>
            <a:avLst/>
            <a:gdLst/>
            <a:ahLst/>
            <a:cxnLst/>
            <a:rect l="l" t="t" r="r" b="b"/>
            <a:pathLst>
              <a:path w="726478" h="64756">
                <a:moveTo>
                  <a:pt x="0" y="0"/>
                </a:moveTo>
                <a:lnTo>
                  <a:pt x="726478" y="0"/>
                </a:lnTo>
                <a:lnTo>
                  <a:pt x="726478" y="64756"/>
                </a:lnTo>
                <a:lnTo>
                  <a:pt x="0" y="64756"/>
                </a:lnTo>
                <a:close/>
              </a:path>
            </a:pathLst>
          </a:custGeom>
          <a:solidFill>
            <a:srgbClr val="6A2F32"/>
          </a:solidFill>
        </p:spPr>
        <p:txBody>
          <a:bodyPr/>
          <a:lstStyle/>
          <a:p>
            <a:endParaRPr lang="cs-CZ" dirty="0"/>
          </a:p>
        </p:txBody>
      </p:sp>
      <p:sp>
        <p:nvSpPr>
          <p:cNvPr id="36" name="Freeform 8">
            <a:extLst>
              <a:ext uri="{FF2B5EF4-FFF2-40B4-BE49-F238E27FC236}">
                <a16:creationId xmlns:a16="http://schemas.microsoft.com/office/drawing/2014/main" id="{D916C6BE-7873-4FF4-AEF9-A2E04FCF8CE2}"/>
              </a:ext>
            </a:extLst>
          </p:cNvPr>
          <p:cNvSpPr/>
          <p:nvPr/>
        </p:nvSpPr>
        <p:spPr>
          <a:xfrm>
            <a:off x="11876743" y="74669"/>
            <a:ext cx="1831848" cy="1831848"/>
          </a:xfrm>
          <a:custGeom>
            <a:avLst/>
            <a:gdLst/>
            <a:ahLst/>
            <a:cxnLst/>
            <a:rect l="l" t="t" r="r" b="b"/>
            <a:pathLst>
              <a:path w="1961735" h="1961735">
                <a:moveTo>
                  <a:pt x="0" y="0"/>
                </a:moveTo>
                <a:lnTo>
                  <a:pt x="1961735" y="0"/>
                </a:lnTo>
                <a:lnTo>
                  <a:pt x="1961735" y="1961735"/>
                </a:lnTo>
                <a:lnTo>
                  <a:pt x="0" y="19617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37" name="Picture 2" descr="Veletrhy G+H a VINEX se letos uskuteční jako jednodenní obchodní fórum |  Vína z Moravy a vína z Čech">
            <a:extLst>
              <a:ext uri="{FF2B5EF4-FFF2-40B4-BE49-F238E27FC236}">
                <a16:creationId xmlns:a16="http://schemas.microsoft.com/office/drawing/2014/main" id="{77E3D42A-81FB-4DD0-B714-9FBF1AD38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0" y="417225"/>
            <a:ext cx="2189175" cy="94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Freeform 7">
            <a:extLst>
              <a:ext uri="{FF2B5EF4-FFF2-40B4-BE49-F238E27FC236}">
                <a16:creationId xmlns:a16="http://schemas.microsoft.com/office/drawing/2014/main" id="{E53A3A22-206E-4B33-ADC1-1B51489624DE}"/>
              </a:ext>
            </a:extLst>
          </p:cNvPr>
          <p:cNvSpPr/>
          <p:nvPr/>
        </p:nvSpPr>
        <p:spPr>
          <a:xfrm>
            <a:off x="16690506" y="201342"/>
            <a:ext cx="1409700" cy="1409700"/>
          </a:xfrm>
          <a:custGeom>
            <a:avLst/>
            <a:gdLst/>
            <a:ahLst/>
            <a:cxnLst/>
            <a:rect l="l" t="t" r="r" b="b"/>
            <a:pathLst>
              <a:path w="2211607" h="2211607">
                <a:moveTo>
                  <a:pt x="0" y="0"/>
                </a:moveTo>
                <a:lnTo>
                  <a:pt x="2211607" y="0"/>
                </a:lnTo>
                <a:lnTo>
                  <a:pt x="2211607" y="2211607"/>
                </a:lnTo>
                <a:lnTo>
                  <a:pt x="0" y="22116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39" name="Group 6">
            <a:extLst>
              <a:ext uri="{FF2B5EF4-FFF2-40B4-BE49-F238E27FC236}">
                <a16:creationId xmlns:a16="http://schemas.microsoft.com/office/drawing/2014/main" id="{E7AD4229-44B3-4479-A4D0-F2BA2DE7E5A0}"/>
              </a:ext>
            </a:extLst>
          </p:cNvPr>
          <p:cNvGrpSpPr/>
          <p:nvPr/>
        </p:nvGrpSpPr>
        <p:grpSpPr>
          <a:xfrm>
            <a:off x="10329739" y="3116759"/>
            <a:ext cx="3018158" cy="3014957"/>
            <a:chOff x="0" y="0"/>
            <a:chExt cx="4024211" cy="4019943"/>
          </a:xfrm>
        </p:grpSpPr>
        <p:pic>
          <p:nvPicPr>
            <p:cNvPr id="40" name="Picture 7">
              <a:extLst>
                <a:ext uri="{FF2B5EF4-FFF2-40B4-BE49-F238E27FC236}">
                  <a16:creationId xmlns:a16="http://schemas.microsoft.com/office/drawing/2014/main" id="{F4D691D6-BE6D-412E-9C96-E16DEDBE9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367" r="367"/>
            <a:stretch>
              <a:fillRect/>
            </a:stretch>
          </p:blipFill>
          <p:spPr>
            <a:xfrm>
              <a:off x="0" y="0"/>
              <a:ext cx="4024211" cy="4019943"/>
            </a:xfrm>
            <a:prstGeom prst="rect">
              <a:avLst/>
            </a:prstGeom>
          </p:spPr>
        </p:pic>
      </p:grpSp>
      <p:pic>
        <p:nvPicPr>
          <p:cNvPr id="3" name="Obrázek 2">
            <a:extLst>
              <a:ext uri="{FF2B5EF4-FFF2-40B4-BE49-F238E27FC236}">
                <a16:creationId xmlns:a16="http://schemas.microsoft.com/office/drawing/2014/main" id="{EBC6CDFA-5976-4155-99CF-B9129DC2A7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227281"/>
            <a:ext cx="2834257" cy="28608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636</Words>
  <Application>Microsoft Office PowerPoint</Application>
  <PresentationFormat>Vlastní</PresentationFormat>
  <Paragraphs>105</Paragraphs>
  <Slides>9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9" baseType="lpstr">
      <vt:lpstr>Montserrat Ultra-Bold</vt:lpstr>
      <vt:lpstr>Arial</vt:lpstr>
      <vt:lpstr>Montserrat Classic Bold</vt:lpstr>
      <vt:lpstr>Montserrat Medium</vt:lpstr>
      <vt:lpstr>Montserrat Heavy</vt:lpstr>
      <vt:lpstr>Calibri</vt:lpstr>
      <vt:lpstr>Open Sans Light</vt:lpstr>
      <vt:lpstr>Montserrat Classic</vt:lpstr>
      <vt:lpstr>Montserrat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Pivex, Vinex 2025</dc:title>
  <dc:creator>Helan Lukas</dc:creator>
  <cp:lastModifiedBy>Kreckova Simona</cp:lastModifiedBy>
  <cp:revision>51</cp:revision>
  <dcterms:created xsi:type="dcterms:W3CDTF">2006-08-16T00:00:00Z</dcterms:created>
  <dcterms:modified xsi:type="dcterms:W3CDTF">2024-12-13T08:18:04Z</dcterms:modified>
  <dc:identifier>DAGIg3CcSyc</dc:identifier>
</cp:coreProperties>
</file>