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77" r:id="rId2"/>
    <p:sldId id="267" r:id="rId3"/>
    <p:sldId id="275" r:id="rId4"/>
    <p:sldId id="276" r:id="rId5"/>
    <p:sldId id="271" r:id="rId6"/>
    <p:sldId id="278" r:id="rId7"/>
    <p:sldId id="279" r:id="rId8"/>
    <p:sldId id="272" r:id="rId9"/>
    <p:sldId id="273" r:id="rId10"/>
    <p:sldId id="266" r:id="rId11"/>
  </p:sldIdLst>
  <p:sldSz cx="18288000" cy="10287000"/>
  <p:notesSz cx="6858000" cy="9144000"/>
  <p:embeddedFontLst>
    <p:embeddedFont>
      <p:font typeface="Montserrat" panose="00000500000000000000" pitchFamily="2" charset="-18"/>
      <p:regular r:id="rId13"/>
      <p:bold r:id="rId14"/>
      <p:italic r:id="rId15"/>
      <p:boldItalic r:id="rId16"/>
    </p:embeddedFont>
    <p:embeddedFont>
      <p:font typeface="Montserrat Classic" panose="020B0604020202020204" charset="-18"/>
      <p:regular r:id="rId17"/>
    </p:embeddedFont>
    <p:embeddedFont>
      <p:font typeface="Montserrat Classic Bold" panose="020B0604020202020204" charset="-18"/>
      <p:regular r:id="rId18"/>
    </p:embeddedFont>
    <p:embeddedFont>
      <p:font typeface="Montserrat Heavy" panose="020B0604020202020204" charset="0"/>
      <p:regular r:id="rId19"/>
    </p:embeddedFont>
    <p:embeddedFont>
      <p:font typeface="Montserrat Medium" panose="00000600000000000000" pitchFamily="2" charset="-18"/>
      <p:regular r:id="rId20"/>
      <p:italic r:id="rId21"/>
    </p:embeddedFont>
    <p:embeddedFont>
      <p:font typeface="Montserrat Ultra-Bold" panose="020B0604020202020204" charset="-18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2F32"/>
    <a:srgbClr val="2E247A"/>
    <a:srgbClr val="438D46"/>
    <a:srgbClr val="F9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Tmavý styl 1 – zvýraznění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FDEE5-CD67-4C97-9E39-F5D6180B5953}" type="datetimeFigureOut">
              <a:rPr lang="cs-CZ" smtClean="0"/>
              <a:t>28.02.2026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5C322-1F43-4C49-B5F7-E869A228B7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24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5C322-1F43-4C49-B5F7-E869A228B7A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00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5C322-1F43-4C49-B5F7-E869A228B7A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30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5C322-1F43-4C49-B5F7-E869A228B7A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106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5C322-1F43-4C49-B5F7-E869A228B7A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759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9F87A-4FA0-809A-DD16-81D76D3B5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B3F5DBE-E0FE-E62C-76C7-5D380C5A87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B700D4B-EB56-4C17-4BCE-2FC9A37D34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90D92A-FF7A-D76B-34C6-29C64AD7D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5C322-1F43-4C49-B5F7-E869A228B7A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775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C5986-CACD-FC38-5647-AEDE36779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5DB8CB0-151F-F9CF-3C08-53D566F8D6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644AC42-A12A-D851-DB47-86F1C00A2E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0F96BC-F715-668D-9B00-AA07720A4D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5C322-1F43-4C49-B5F7-E869A228B7A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263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5C322-1F43-4C49-B5F7-E869A228B7A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549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95C322-1F43-4C49-B5F7-E869A228B7A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67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17.sv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17.sv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10" Type="http://schemas.openxmlformats.org/officeDocument/2006/relationships/image" Target="../media/image28.png"/><Relationship Id="rId4" Type="http://schemas.openxmlformats.org/officeDocument/2006/relationships/image" Target="../media/image2.sv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BB95F-31BB-392D-2D19-F430E4EAF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5054356-1DA2-E455-D938-9D9BB39FBF0F}"/>
              </a:ext>
            </a:extLst>
          </p:cNvPr>
          <p:cNvGrpSpPr/>
          <p:nvPr/>
        </p:nvGrpSpPr>
        <p:grpSpPr>
          <a:xfrm>
            <a:off x="1258209" y="-1"/>
            <a:ext cx="189591" cy="3390901"/>
            <a:chOff x="0" y="0"/>
            <a:chExt cx="51271" cy="912884"/>
          </a:xfrm>
          <a:solidFill>
            <a:srgbClr val="6A2F32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368F8DA-1B25-964D-5E2A-0F9B5900A579}"/>
                </a:ext>
              </a:extLst>
            </p:cNvPr>
            <p:cNvSpPr/>
            <p:nvPr/>
          </p:nvSpPr>
          <p:spPr>
            <a:xfrm>
              <a:off x="0" y="0"/>
              <a:ext cx="51271" cy="912884"/>
            </a:xfrm>
            <a:custGeom>
              <a:avLst/>
              <a:gdLst/>
              <a:ahLst/>
              <a:cxnLst/>
              <a:rect l="l" t="t" r="r" b="b"/>
              <a:pathLst>
                <a:path w="51271" h="912884">
                  <a:moveTo>
                    <a:pt x="0" y="0"/>
                  </a:moveTo>
                  <a:lnTo>
                    <a:pt x="51271" y="0"/>
                  </a:lnTo>
                  <a:lnTo>
                    <a:pt x="51271" y="912884"/>
                  </a:lnTo>
                  <a:lnTo>
                    <a:pt x="0" y="91288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369DD1E-2DDA-2D77-E6E4-BC436A2DE30C}"/>
                </a:ext>
              </a:extLst>
            </p:cNvPr>
            <p:cNvSpPr txBox="1"/>
            <p:nvPr/>
          </p:nvSpPr>
          <p:spPr>
            <a:xfrm>
              <a:off x="0" y="-38100"/>
              <a:ext cx="51271" cy="95098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36DE7519-B52A-AD47-9211-60213AE88549}"/>
              </a:ext>
            </a:extLst>
          </p:cNvPr>
          <p:cNvSpPr/>
          <p:nvPr/>
        </p:nvSpPr>
        <p:spPr>
          <a:xfrm>
            <a:off x="2017613" y="926652"/>
            <a:ext cx="3122878" cy="3122878"/>
          </a:xfrm>
          <a:custGeom>
            <a:avLst/>
            <a:gdLst/>
            <a:ahLst/>
            <a:cxnLst/>
            <a:rect l="l" t="t" r="r" b="b"/>
            <a:pathLst>
              <a:path w="1961735" h="1961735">
                <a:moveTo>
                  <a:pt x="0" y="0"/>
                </a:moveTo>
                <a:lnTo>
                  <a:pt x="1961735" y="0"/>
                </a:lnTo>
                <a:lnTo>
                  <a:pt x="1961735" y="1961735"/>
                </a:lnTo>
                <a:lnTo>
                  <a:pt x="0" y="1961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8E15B68-30A3-1452-6E4B-AA3DEF2A7983}"/>
              </a:ext>
            </a:extLst>
          </p:cNvPr>
          <p:cNvSpPr txBox="1"/>
          <p:nvPr/>
        </p:nvSpPr>
        <p:spPr>
          <a:xfrm>
            <a:off x="1240790" y="3505798"/>
            <a:ext cx="10935815" cy="90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70"/>
              </a:lnSpc>
            </a:pPr>
            <a:endParaRPr lang="en-US" sz="5400" dirty="0">
              <a:solidFill>
                <a:srgbClr val="F9B000"/>
              </a:solidFill>
              <a:latin typeface="Montserrat Ultra-Bold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1D931B3-F69D-1D82-F21A-A983B08B546D}"/>
              </a:ext>
            </a:extLst>
          </p:cNvPr>
          <p:cNvSpPr txBox="1"/>
          <p:nvPr/>
        </p:nvSpPr>
        <p:spPr>
          <a:xfrm>
            <a:off x="1828800" y="3668786"/>
            <a:ext cx="17047210" cy="18318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370"/>
              </a:lnSpc>
            </a:pPr>
            <a:r>
              <a:rPr lang="cs-CZ" sz="5400" dirty="0">
                <a:latin typeface="Montserrat Ultra-Bold"/>
              </a:rPr>
              <a:t>FESTIVAL CHUTÍ, VÍNA A PIVA</a:t>
            </a:r>
          </a:p>
          <a:p>
            <a:pPr algn="l">
              <a:lnSpc>
                <a:spcPts val="7370"/>
              </a:lnSpc>
            </a:pPr>
            <a:r>
              <a:rPr lang="cs-CZ" sz="5400" dirty="0">
                <a:latin typeface="Montserrat Ultra-Bold"/>
              </a:rPr>
              <a:t>NA BRNĚNSKÉM VÝSTAVIŠTI</a:t>
            </a:r>
            <a:endParaRPr lang="en-US" sz="5400" dirty="0">
              <a:latin typeface="Montserrat Ultra-Bold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966BD6FC-2631-CA5D-184F-E68D0F28F6EB}"/>
              </a:ext>
            </a:extLst>
          </p:cNvPr>
          <p:cNvSpPr txBox="1"/>
          <p:nvPr/>
        </p:nvSpPr>
        <p:spPr>
          <a:xfrm>
            <a:off x="1827663" y="6545836"/>
            <a:ext cx="10627468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2"/>
              </a:lnSpc>
            </a:pPr>
            <a:r>
              <a:rPr lang="cs-CZ" sz="5502" dirty="0">
                <a:solidFill>
                  <a:srgbClr val="000000"/>
                </a:solidFill>
                <a:latin typeface="Montserrat Medium"/>
              </a:rPr>
              <a:t>12.–15. 4. 2026</a:t>
            </a:r>
          </a:p>
          <a:p>
            <a:pPr algn="l">
              <a:lnSpc>
                <a:spcPts val="5502"/>
              </a:lnSpc>
            </a:pPr>
            <a:endParaRPr lang="en-US" sz="5502" dirty="0">
              <a:solidFill>
                <a:srgbClr val="000000"/>
              </a:solidFill>
              <a:latin typeface="Montserrat Medium"/>
            </a:endParaRPr>
          </a:p>
          <a:p>
            <a:pPr algn="l">
              <a:lnSpc>
                <a:spcPts val="4803"/>
              </a:lnSpc>
            </a:pPr>
            <a:r>
              <a:rPr lang="en-US" sz="4803" dirty="0">
                <a:solidFill>
                  <a:srgbClr val="000000"/>
                </a:solidFill>
                <a:latin typeface="Montserrat"/>
              </a:rPr>
              <a:t>VÝSTAVIŠTĚ BRNO</a:t>
            </a:r>
          </a:p>
        </p:txBody>
      </p:sp>
      <p:pic>
        <p:nvPicPr>
          <p:cNvPr id="1026" name="Picture 2" descr="Veletrhy G+H a VINEX se letos uskuteční jako jednodenní obchodní fórum |  Vína z Moravy a vína z Čech">
            <a:extLst>
              <a:ext uri="{FF2B5EF4-FFF2-40B4-BE49-F238E27FC236}">
                <a16:creationId xmlns:a16="http://schemas.microsoft.com/office/drawing/2014/main" id="{751B1031-16BB-BEB4-A723-9ECB4AB90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552" y="1624688"/>
            <a:ext cx="3358884" cy="145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AB79BF3-E40F-C436-73C6-A74FB187CE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681" y="6061695"/>
            <a:ext cx="1841023" cy="1841023"/>
          </a:xfrm>
          <a:prstGeom prst="rect">
            <a:avLst/>
          </a:prstGeom>
        </p:spPr>
      </p:pic>
      <p:pic>
        <p:nvPicPr>
          <p:cNvPr id="14" name="Obrázek 13" descr="Obsah obrázku text, Písmo, Grafika, design&#10;&#10;Obsah generovaný pomocí AI může být nesprávný.">
            <a:extLst>
              <a:ext uri="{FF2B5EF4-FFF2-40B4-BE49-F238E27FC236}">
                <a16:creationId xmlns:a16="http://schemas.microsoft.com/office/drawing/2014/main" id="{1D314072-ED1D-6369-1AE1-6B4157DB40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719" y="8079780"/>
            <a:ext cx="1856945" cy="1856945"/>
          </a:xfrm>
          <a:prstGeom prst="rect">
            <a:avLst/>
          </a:prstGeom>
        </p:spPr>
      </p:pic>
      <p:pic>
        <p:nvPicPr>
          <p:cNvPr id="16" name="Obrázek 15" descr="Obsah obrázku text, Písmo, Grafika, design&#10;&#10;Obsah generovaný pomocí AI může být nesprávný.">
            <a:extLst>
              <a:ext uri="{FF2B5EF4-FFF2-40B4-BE49-F238E27FC236}">
                <a16:creationId xmlns:a16="http://schemas.microsoft.com/office/drawing/2014/main" id="{65E774A8-F4B5-A20F-CB5A-66209BFF97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303" y="6048616"/>
            <a:ext cx="1841022" cy="1837781"/>
          </a:xfrm>
          <a:prstGeom prst="rect">
            <a:avLst/>
          </a:prstGeom>
        </p:spPr>
      </p:pic>
      <p:pic>
        <p:nvPicPr>
          <p:cNvPr id="18" name="Obrázek 17" descr="Obsah obrázku text, Písmo, Grafika, design&#10;&#10;Obsah generovaný pomocí AI může být nesprávný.">
            <a:extLst>
              <a:ext uri="{FF2B5EF4-FFF2-40B4-BE49-F238E27FC236}">
                <a16:creationId xmlns:a16="http://schemas.microsoft.com/office/drawing/2014/main" id="{E4DAD4BF-0C13-3183-8D02-1CA1B4EF05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702" y="8045668"/>
            <a:ext cx="1841023" cy="1837782"/>
          </a:xfrm>
          <a:prstGeom prst="rect">
            <a:avLst/>
          </a:prstGeom>
        </p:spPr>
      </p:pic>
      <p:pic>
        <p:nvPicPr>
          <p:cNvPr id="21" name="Obrázek 20" descr="Obsah obrázku obloha, venku, mrak, kráva&#10;&#10;Obsah generovaný pomocí AI může být nesprávný.">
            <a:extLst>
              <a:ext uri="{FF2B5EF4-FFF2-40B4-BE49-F238E27FC236}">
                <a16:creationId xmlns:a16="http://schemas.microsoft.com/office/drawing/2014/main" id="{E49CE3AD-F672-D7F3-CD13-241B8473E3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28681" y="62255"/>
            <a:ext cx="4159319" cy="59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1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4A244FA1-26CB-4DD2-B49C-DA79B1E39D36}"/>
              </a:ext>
            </a:extLst>
          </p:cNvPr>
          <p:cNvGrpSpPr/>
          <p:nvPr/>
        </p:nvGrpSpPr>
        <p:grpSpPr>
          <a:xfrm>
            <a:off x="1069561" y="3398228"/>
            <a:ext cx="3920942" cy="1918130"/>
            <a:chOff x="4404742" y="6259538"/>
            <a:chExt cx="3920942" cy="1918130"/>
          </a:xfrm>
        </p:grpSpPr>
        <p:sp>
          <p:nvSpPr>
            <p:cNvPr id="14" name="TextBox 14"/>
            <p:cNvSpPr txBox="1"/>
            <p:nvPr/>
          </p:nvSpPr>
          <p:spPr>
            <a:xfrm>
              <a:off x="4404742" y="7277100"/>
              <a:ext cx="3919404" cy="900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100" dirty="0">
                  <a:solidFill>
                    <a:srgbClr val="2D262A"/>
                  </a:solidFill>
                  <a:latin typeface="Montserrat Classic"/>
                </a:rPr>
                <a:t>tel.: +420 </a:t>
              </a:r>
              <a:r>
                <a:rPr lang="cs-CZ" sz="2100" dirty="0">
                  <a:solidFill>
                    <a:srgbClr val="2D262A"/>
                  </a:solidFill>
                  <a:latin typeface="Montserrat Classic"/>
                </a:rPr>
                <a:t>602 442 824</a:t>
              </a:r>
              <a:endParaRPr lang="en-US" sz="2100" dirty="0">
                <a:solidFill>
                  <a:srgbClr val="2D262A"/>
                </a:solidFill>
                <a:latin typeface="Montserrat Classic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100" dirty="0">
                  <a:solidFill>
                    <a:srgbClr val="2D262A"/>
                  </a:solidFill>
                  <a:latin typeface="Montserrat Classic"/>
                </a:rPr>
                <a:t>e-mail: s</a:t>
              </a:r>
              <a:r>
                <a:rPr lang="cs-CZ" sz="2100" dirty="0" err="1">
                  <a:solidFill>
                    <a:srgbClr val="2D262A"/>
                  </a:solidFill>
                  <a:latin typeface="Montserrat Classic"/>
                </a:rPr>
                <a:t>kreckova</a:t>
              </a:r>
              <a:r>
                <a:rPr lang="en-US" sz="2100" dirty="0">
                  <a:solidFill>
                    <a:srgbClr val="2D262A"/>
                  </a:solidFill>
                  <a:latin typeface="Montserrat Classic"/>
                </a:rPr>
                <a:t>@bvv.cz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406280" y="6259538"/>
              <a:ext cx="3919404" cy="3867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cs-CZ" sz="2300" dirty="0">
                  <a:solidFill>
                    <a:srgbClr val="000000"/>
                  </a:solidFill>
                  <a:latin typeface="Montserrat Classic Bold"/>
                </a:rPr>
                <a:t>Simona Křečková</a:t>
              </a:r>
              <a:endParaRPr lang="en-US" sz="2300" dirty="0">
                <a:solidFill>
                  <a:srgbClr val="000000"/>
                </a:solidFill>
                <a:latin typeface="Montserrat Classic Bold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406280" y="6718935"/>
              <a:ext cx="3919404" cy="455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 err="1">
                  <a:solidFill>
                    <a:srgbClr val="2D262A"/>
                  </a:solidFill>
                  <a:latin typeface="Montserrat Classic"/>
                </a:rPr>
                <a:t>ředitel</a:t>
              </a:r>
              <a:r>
                <a:rPr lang="cs-CZ" sz="2300" dirty="0" err="1">
                  <a:solidFill>
                    <a:srgbClr val="2D262A"/>
                  </a:solidFill>
                  <a:latin typeface="Montserrat Classic"/>
                </a:rPr>
                <a:t>ka</a:t>
              </a:r>
              <a:r>
                <a:rPr lang="en-US" sz="2300" dirty="0">
                  <a:solidFill>
                    <a:srgbClr val="2D262A"/>
                  </a:solidFill>
                  <a:latin typeface="Montserrat Classic"/>
                </a:rPr>
                <a:t> </a:t>
              </a:r>
              <a:r>
                <a:rPr lang="en-US" sz="2300" dirty="0" err="1">
                  <a:solidFill>
                    <a:srgbClr val="2D262A"/>
                  </a:solidFill>
                  <a:latin typeface="Montserrat Classic"/>
                </a:rPr>
                <a:t>projektu</a:t>
              </a:r>
              <a:endParaRPr lang="en-US" sz="2300" dirty="0">
                <a:solidFill>
                  <a:srgbClr val="2D262A"/>
                </a:solidFill>
                <a:latin typeface="Montserrat Classic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69561" y="906192"/>
            <a:ext cx="9276261" cy="570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 dirty="0" err="1">
                <a:solidFill>
                  <a:srgbClr val="101010"/>
                </a:solidFill>
                <a:latin typeface="Montserrat Classic Bold"/>
              </a:rPr>
              <a:t>Kontak</a:t>
            </a:r>
            <a:r>
              <a:rPr lang="cs-CZ" sz="3600" dirty="0">
                <a:solidFill>
                  <a:srgbClr val="101010"/>
                </a:solidFill>
                <a:latin typeface="Montserrat Classic Bold"/>
              </a:rPr>
              <a:t>ty</a:t>
            </a:r>
            <a:endParaRPr lang="en-US" sz="3600" dirty="0">
              <a:solidFill>
                <a:srgbClr val="101010"/>
              </a:solidFill>
              <a:latin typeface="Montserrat Classic Bold"/>
            </a:endParaRP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67BBDAF7-18EE-4563-9D63-9454B7A6E68F}"/>
              </a:ext>
            </a:extLst>
          </p:cNvPr>
          <p:cNvSpPr/>
          <p:nvPr/>
        </p:nvSpPr>
        <p:spPr>
          <a:xfrm>
            <a:off x="1028700" y="1755647"/>
            <a:ext cx="2758345" cy="245871"/>
          </a:xfrm>
          <a:custGeom>
            <a:avLst/>
            <a:gdLst/>
            <a:ahLst/>
            <a:cxnLst/>
            <a:rect l="l" t="t" r="r" b="b"/>
            <a:pathLst>
              <a:path w="726478" h="64756">
                <a:moveTo>
                  <a:pt x="0" y="0"/>
                </a:moveTo>
                <a:lnTo>
                  <a:pt x="726478" y="0"/>
                </a:lnTo>
                <a:lnTo>
                  <a:pt x="726478" y="64756"/>
                </a:lnTo>
                <a:lnTo>
                  <a:pt x="0" y="64756"/>
                </a:lnTo>
                <a:close/>
              </a:path>
            </a:pathLst>
          </a:custGeom>
          <a:solidFill>
            <a:srgbClr val="6A2F32"/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36" name="Freeform 8">
            <a:extLst>
              <a:ext uri="{FF2B5EF4-FFF2-40B4-BE49-F238E27FC236}">
                <a16:creationId xmlns:a16="http://schemas.microsoft.com/office/drawing/2014/main" id="{D916C6BE-7873-4FF4-AEF9-A2E04FCF8CE2}"/>
              </a:ext>
            </a:extLst>
          </p:cNvPr>
          <p:cNvSpPr/>
          <p:nvPr/>
        </p:nvSpPr>
        <p:spPr>
          <a:xfrm>
            <a:off x="11876743" y="74669"/>
            <a:ext cx="1831848" cy="1831848"/>
          </a:xfrm>
          <a:custGeom>
            <a:avLst/>
            <a:gdLst/>
            <a:ahLst/>
            <a:cxnLst/>
            <a:rect l="l" t="t" r="r" b="b"/>
            <a:pathLst>
              <a:path w="1961735" h="1961735">
                <a:moveTo>
                  <a:pt x="0" y="0"/>
                </a:moveTo>
                <a:lnTo>
                  <a:pt x="1961735" y="0"/>
                </a:lnTo>
                <a:lnTo>
                  <a:pt x="1961735" y="1961735"/>
                </a:lnTo>
                <a:lnTo>
                  <a:pt x="0" y="1961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37" name="Picture 2" descr="Veletrhy G+H a VINEX se letos uskuteční jako jednodenní obchodní fórum |  Vína z Moravy a vína z Čech">
            <a:extLst>
              <a:ext uri="{FF2B5EF4-FFF2-40B4-BE49-F238E27FC236}">
                <a16:creationId xmlns:a16="http://schemas.microsoft.com/office/drawing/2014/main" id="{77E3D42A-81FB-4DD0-B714-9FBF1AD38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0" y="417225"/>
            <a:ext cx="2189175" cy="9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reeform 7">
            <a:extLst>
              <a:ext uri="{FF2B5EF4-FFF2-40B4-BE49-F238E27FC236}">
                <a16:creationId xmlns:a16="http://schemas.microsoft.com/office/drawing/2014/main" id="{E53A3A22-206E-4B33-ADC1-1B51489624DE}"/>
              </a:ext>
            </a:extLst>
          </p:cNvPr>
          <p:cNvSpPr/>
          <p:nvPr/>
        </p:nvSpPr>
        <p:spPr>
          <a:xfrm>
            <a:off x="16690506" y="201342"/>
            <a:ext cx="1409700" cy="1409700"/>
          </a:xfrm>
          <a:custGeom>
            <a:avLst/>
            <a:gdLst/>
            <a:ahLst/>
            <a:cxnLst/>
            <a:rect l="l" t="t" r="r" b="b"/>
            <a:pathLst>
              <a:path w="2211607" h="2211607">
                <a:moveTo>
                  <a:pt x="0" y="0"/>
                </a:moveTo>
                <a:lnTo>
                  <a:pt x="2211607" y="0"/>
                </a:lnTo>
                <a:lnTo>
                  <a:pt x="2211607" y="2211607"/>
                </a:lnTo>
                <a:lnTo>
                  <a:pt x="0" y="22116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D9E313A-5645-B32C-433A-D6CDACCAEB7E}"/>
              </a:ext>
            </a:extLst>
          </p:cNvPr>
          <p:cNvSpPr/>
          <p:nvPr/>
        </p:nvSpPr>
        <p:spPr>
          <a:xfrm>
            <a:off x="11152236" y="3398228"/>
            <a:ext cx="511270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300" b="1" dirty="0">
                <a:latin typeface="Montserrat Classic" panose="020B0604020202020204" charset="-18"/>
                <a:ea typeface="Roboto" panose="020B0604020202020204" charset="0"/>
                <a:cs typeface="Arial" panose="020B0604020202020204" pitchFamily="34" charset="0"/>
              </a:rPr>
              <a:t>Jiří </a:t>
            </a:r>
            <a:r>
              <a:rPr lang="cs-CZ" sz="2300" b="1" dirty="0" err="1">
                <a:latin typeface="Montserrat Classic" panose="020B0604020202020204" charset="-18"/>
                <a:ea typeface="Roboto" panose="020B0604020202020204" charset="0"/>
                <a:cs typeface="Arial" panose="020B0604020202020204" pitchFamily="34" charset="0"/>
              </a:rPr>
              <a:t>Palupa</a:t>
            </a:r>
            <a:r>
              <a:rPr lang="cs-CZ" sz="2300" b="1" dirty="0">
                <a:latin typeface="Montserrat Classic" panose="020B0604020202020204" charset="-18"/>
                <a:ea typeface="Roboto" panose="020B060402020202020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cs-CZ" sz="2300" dirty="0">
                <a:latin typeface="Montserrat Classic" panose="020B0604020202020204" charset="-18"/>
                <a:ea typeface="Roboto" panose="020B0604020202020204" charset="0"/>
                <a:cs typeface="Arial" panose="020B0604020202020204" pitchFamily="34" charset="0"/>
              </a:rPr>
              <a:t>manažer PR a reklamy </a:t>
            </a:r>
          </a:p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2D262A"/>
                </a:solidFill>
                <a:latin typeface="Montserrat Classic" panose="020B0604020202020204" charset="-18"/>
                <a:cs typeface="Arial" panose="020B0604020202020204" pitchFamily="34" charset="0"/>
              </a:rPr>
              <a:t>tel.: +420 </a:t>
            </a:r>
            <a:r>
              <a:rPr lang="cs-CZ" sz="2300" dirty="0">
                <a:solidFill>
                  <a:srgbClr val="2D262A"/>
                </a:solidFill>
                <a:latin typeface="Montserrat Classic" panose="020B0604020202020204" charset="-18"/>
                <a:cs typeface="Arial" panose="020B0604020202020204" pitchFamily="34" charset="0"/>
              </a:rPr>
              <a:t>602 713 538</a:t>
            </a:r>
            <a:endParaRPr lang="en-US" sz="2300" dirty="0">
              <a:solidFill>
                <a:srgbClr val="2D262A"/>
              </a:solidFill>
              <a:latin typeface="Montserrat Classic" panose="020B0604020202020204" charset="-18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2D262A"/>
                </a:solidFill>
                <a:latin typeface="Montserrat Classic" panose="020B0604020202020204" charset="-18"/>
                <a:cs typeface="Arial" panose="020B0604020202020204" pitchFamily="34" charset="0"/>
              </a:rPr>
              <a:t>e-mail: </a:t>
            </a:r>
            <a:r>
              <a:rPr lang="cs-CZ" sz="2300" dirty="0" err="1">
                <a:solidFill>
                  <a:srgbClr val="2D262A"/>
                </a:solidFill>
                <a:latin typeface="Montserrat Classic" panose="020B0604020202020204" charset="-18"/>
                <a:cs typeface="Arial" panose="020B0604020202020204" pitchFamily="34" charset="0"/>
              </a:rPr>
              <a:t>jpalupa</a:t>
            </a:r>
            <a:r>
              <a:rPr lang="en-US" sz="2300" dirty="0">
                <a:solidFill>
                  <a:srgbClr val="2D262A"/>
                </a:solidFill>
                <a:latin typeface="Montserrat Classic" panose="020B0604020202020204" charset="-18"/>
                <a:cs typeface="Arial" panose="020B0604020202020204" pitchFamily="34" charset="0"/>
              </a:rPr>
              <a:t>@bvv.cz</a:t>
            </a:r>
          </a:p>
          <a:p>
            <a:endParaRPr lang="cs-CZ" dirty="0"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39ED75C-18B7-9246-39E8-EA51583C599D}"/>
              </a:ext>
            </a:extLst>
          </p:cNvPr>
          <p:cNvSpPr/>
          <p:nvPr/>
        </p:nvSpPr>
        <p:spPr>
          <a:xfrm>
            <a:off x="6324600" y="3398228"/>
            <a:ext cx="4521746" cy="2671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300" b="1" dirty="0">
                <a:latin typeface="Montserrat Classic" panose="020B0604020202020204" charset="-18"/>
              </a:rPr>
              <a:t>Ladislava </a:t>
            </a:r>
            <a:r>
              <a:rPr lang="cs-CZ" sz="2300" b="1" dirty="0" err="1">
                <a:latin typeface="Montserrat Classic" panose="020B0604020202020204" charset="-18"/>
              </a:rPr>
              <a:t>Saučuková</a:t>
            </a:r>
            <a:endParaRPr lang="cs-CZ" sz="2300" b="1" dirty="0">
              <a:latin typeface="Montserrat Classic" panose="020B0604020202020204" charset="-18"/>
            </a:endParaRPr>
          </a:p>
          <a:p>
            <a:pPr algn="ctr">
              <a:lnSpc>
                <a:spcPct val="150000"/>
              </a:lnSpc>
            </a:pPr>
            <a:r>
              <a:rPr lang="cs-CZ" sz="2300" dirty="0">
                <a:latin typeface="Montserrat Classic" panose="020B0604020202020204" charset="-18"/>
              </a:rPr>
              <a:t>Manažer projektu</a:t>
            </a:r>
          </a:p>
          <a:p>
            <a:pPr algn="ctr">
              <a:lnSpc>
                <a:spcPct val="150000"/>
              </a:lnSpc>
            </a:pPr>
            <a:r>
              <a:rPr lang="cs-CZ" sz="2300" dirty="0">
                <a:latin typeface="Montserrat Classic" panose="020B0604020202020204" charset="-18"/>
              </a:rPr>
              <a:t>tel.: +420 601 252 619</a:t>
            </a:r>
          </a:p>
          <a:p>
            <a:pPr algn="ctr">
              <a:lnSpc>
                <a:spcPct val="150000"/>
              </a:lnSpc>
            </a:pPr>
            <a:r>
              <a:rPr lang="cs-CZ" sz="2300" dirty="0">
                <a:latin typeface="Montserrat Classic" panose="020B0604020202020204" charset="-18"/>
              </a:rPr>
              <a:t>e-mail: lsaucukova@bvv.cz</a:t>
            </a:r>
          </a:p>
          <a:p>
            <a:pPr algn="ctr">
              <a:lnSpc>
                <a:spcPct val="150000"/>
              </a:lnSpc>
            </a:pPr>
            <a:endParaRPr lang="cs-CZ" sz="2300" dirty="0">
              <a:latin typeface="Montserrat Classic" panose="020B0604020202020204" charset="-1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068423" y="2306829"/>
            <a:ext cx="2758345" cy="245871"/>
          </a:xfrm>
          <a:custGeom>
            <a:avLst/>
            <a:gdLst/>
            <a:ahLst/>
            <a:cxnLst/>
            <a:rect l="l" t="t" r="r" b="b"/>
            <a:pathLst>
              <a:path w="726478" h="64756">
                <a:moveTo>
                  <a:pt x="0" y="0"/>
                </a:moveTo>
                <a:lnTo>
                  <a:pt x="726478" y="0"/>
                </a:lnTo>
                <a:lnTo>
                  <a:pt x="726478" y="64756"/>
                </a:lnTo>
                <a:lnTo>
                  <a:pt x="0" y="64756"/>
                </a:lnTo>
                <a:close/>
              </a:path>
            </a:pathLst>
          </a:custGeom>
          <a:solidFill>
            <a:srgbClr val="6A2F32"/>
          </a:solidFill>
        </p:spPr>
        <p:txBody>
          <a:bodyPr/>
          <a:lstStyle/>
          <a:p>
            <a:endParaRPr lang="cs-CZ"/>
          </a:p>
        </p:txBody>
      </p:sp>
      <p:sp>
        <p:nvSpPr>
          <p:cNvPr id="17" name="TextBox 17"/>
          <p:cNvSpPr txBox="1"/>
          <p:nvPr/>
        </p:nvSpPr>
        <p:spPr>
          <a:xfrm>
            <a:off x="1069560" y="888921"/>
            <a:ext cx="11351040" cy="1211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cs-CZ" sz="3600" dirty="0">
                <a:solidFill>
                  <a:srgbClr val="101010"/>
                </a:solidFill>
                <a:latin typeface="Montserrat Classic Bold"/>
              </a:rPr>
              <a:t>PIVEX A VINEX SPOLEČNĚ </a:t>
            </a:r>
          </a:p>
          <a:p>
            <a:pPr algn="just">
              <a:lnSpc>
                <a:spcPts val="5040"/>
              </a:lnSpc>
            </a:pPr>
            <a:r>
              <a:rPr lang="cs-CZ" sz="3600" dirty="0">
                <a:solidFill>
                  <a:srgbClr val="101010"/>
                </a:solidFill>
                <a:latin typeface="Montserrat Classic Bold"/>
              </a:rPr>
              <a:t>SE ZEMĚDĚLSKÝM A LESNICKÝM VELETRHEM</a:t>
            </a:r>
            <a:endParaRPr lang="en-US" sz="3600" dirty="0">
              <a:solidFill>
                <a:srgbClr val="101010"/>
              </a:solidFill>
              <a:latin typeface="Montserrat Classic Bold"/>
            </a:endParaRPr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74761B42-5B8F-495D-AEAB-23D9420594C3}"/>
              </a:ext>
            </a:extLst>
          </p:cNvPr>
          <p:cNvSpPr/>
          <p:nvPr/>
        </p:nvSpPr>
        <p:spPr>
          <a:xfrm>
            <a:off x="11876743" y="74669"/>
            <a:ext cx="1831848" cy="1831848"/>
          </a:xfrm>
          <a:custGeom>
            <a:avLst/>
            <a:gdLst/>
            <a:ahLst/>
            <a:cxnLst/>
            <a:rect l="l" t="t" r="r" b="b"/>
            <a:pathLst>
              <a:path w="1961735" h="1961735">
                <a:moveTo>
                  <a:pt x="0" y="0"/>
                </a:moveTo>
                <a:lnTo>
                  <a:pt x="1961735" y="0"/>
                </a:lnTo>
                <a:lnTo>
                  <a:pt x="1961735" y="1961735"/>
                </a:lnTo>
                <a:lnTo>
                  <a:pt x="0" y="19617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25" name="Picture 2" descr="Veletrhy G+H a VINEX se letos uskuteční jako jednodenní obchodní fórum |  Vína z Moravy a vína z Čech">
            <a:extLst>
              <a:ext uri="{FF2B5EF4-FFF2-40B4-BE49-F238E27FC236}">
                <a16:creationId xmlns:a16="http://schemas.microsoft.com/office/drawing/2014/main" id="{B8000761-1ADF-4C08-B921-1DB91AB2A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0" y="417225"/>
            <a:ext cx="2189175" cy="9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CDFEEAB-1E7A-4931-AD06-D24B9B8379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9930" y="1899622"/>
            <a:ext cx="6028070" cy="3962400"/>
          </a:xfrm>
          <a:prstGeom prst="round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ADED800-3E53-4842-8AF1-EA29C98B812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1159"/>
          <a:stretch/>
        </p:blipFill>
        <p:spPr>
          <a:xfrm>
            <a:off x="12259931" y="6046325"/>
            <a:ext cx="6030524" cy="3973975"/>
          </a:xfrm>
          <a:prstGeom prst="roundRect">
            <a:avLst/>
          </a:prstGeom>
        </p:spPr>
      </p:pic>
      <p:sp>
        <p:nvSpPr>
          <p:cNvPr id="26" name="TextBox 12">
            <a:extLst>
              <a:ext uri="{FF2B5EF4-FFF2-40B4-BE49-F238E27FC236}">
                <a16:creationId xmlns:a16="http://schemas.microsoft.com/office/drawing/2014/main" id="{7C956E24-8317-46CF-A97A-EE68AEB1E2F2}"/>
              </a:ext>
            </a:extLst>
          </p:cNvPr>
          <p:cNvSpPr txBox="1"/>
          <p:nvPr/>
        </p:nvSpPr>
        <p:spPr>
          <a:xfrm>
            <a:off x="876829" y="3162300"/>
            <a:ext cx="11191508" cy="6047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Montserrat Classic"/>
              </a:rPr>
              <a:t>Pivovarnictví, sladovnictví, vinařství a vinohradnictví jako součást komplexu zemědělských veletrhů 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Montserrat Classic"/>
              </a:rPr>
              <a:t>PIVEX i VINEX jako </a:t>
            </a:r>
            <a:r>
              <a:rPr lang="cs-CZ" sz="2400" b="1" dirty="0">
                <a:latin typeface="Montserrat Classic"/>
              </a:rPr>
              <a:t>prodejní akce – potenciál oslovit 75 000 návštěvníků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Montserrat Classic"/>
              </a:rPr>
              <a:t>Propojení s regionálními potravinami 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Montserrat Classic"/>
              </a:rPr>
              <a:t>Jedinečná příležitost, jak oslovit odborníky </a:t>
            </a:r>
            <a:br>
              <a:rPr lang="cs-CZ" sz="2400" dirty="0">
                <a:latin typeface="Montserrat Classic"/>
              </a:rPr>
            </a:br>
            <a:r>
              <a:rPr lang="cs-CZ" sz="2400" dirty="0">
                <a:latin typeface="Montserrat Classic"/>
              </a:rPr>
              <a:t>i širokou veřejnost na jednom místě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Montserrat Classic"/>
              </a:rPr>
              <a:t>Příležitost k propagaci trendů v pivovarnictví </a:t>
            </a:r>
            <a:br>
              <a:rPr lang="cs-CZ" sz="2400" dirty="0">
                <a:latin typeface="Montserrat Classic"/>
              </a:rPr>
            </a:br>
            <a:r>
              <a:rPr lang="cs-CZ" sz="2400" dirty="0">
                <a:latin typeface="Montserrat Classic"/>
              </a:rPr>
              <a:t>a vinařství, výměně zkušeností a podpoře místních </a:t>
            </a:r>
            <a:br>
              <a:rPr lang="cs-CZ" sz="2400" dirty="0">
                <a:latin typeface="Montserrat Classic"/>
              </a:rPr>
            </a:br>
            <a:r>
              <a:rPr lang="cs-CZ" sz="2400" dirty="0">
                <a:latin typeface="Montserrat Classic"/>
              </a:rPr>
              <a:t>i zahraničních výrobců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Montserrat Classic"/>
              </a:rPr>
              <a:t>Doprovodný program pro odborníky i veřejnost</a:t>
            </a: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endParaRPr lang="cs-CZ" sz="2400" dirty="0">
              <a:latin typeface="Montserrat Classic"/>
            </a:endParaRP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Montserrat Classic Bold"/>
            </a:endParaRPr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AF663D32-C998-417C-AB1E-C3D8A2DD9045}"/>
              </a:ext>
            </a:extLst>
          </p:cNvPr>
          <p:cNvSpPr/>
          <p:nvPr/>
        </p:nvSpPr>
        <p:spPr>
          <a:xfrm>
            <a:off x="16690506" y="201342"/>
            <a:ext cx="1409700" cy="1409700"/>
          </a:xfrm>
          <a:custGeom>
            <a:avLst/>
            <a:gdLst/>
            <a:ahLst/>
            <a:cxnLst/>
            <a:rect l="l" t="t" r="r" b="b"/>
            <a:pathLst>
              <a:path w="2211607" h="2211607">
                <a:moveTo>
                  <a:pt x="0" y="0"/>
                </a:moveTo>
                <a:lnTo>
                  <a:pt x="2211607" y="0"/>
                </a:lnTo>
                <a:lnTo>
                  <a:pt x="2211607" y="2211607"/>
                </a:lnTo>
                <a:lnTo>
                  <a:pt x="0" y="22116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61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064304" y="2723414"/>
            <a:ext cx="2758345" cy="245871"/>
          </a:xfrm>
          <a:custGeom>
            <a:avLst/>
            <a:gdLst/>
            <a:ahLst/>
            <a:cxnLst/>
            <a:rect l="l" t="t" r="r" b="b"/>
            <a:pathLst>
              <a:path w="726478" h="64756">
                <a:moveTo>
                  <a:pt x="0" y="0"/>
                </a:moveTo>
                <a:lnTo>
                  <a:pt x="726478" y="0"/>
                </a:lnTo>
                <a:lnTo>
                  <a:pt x="726478" y="64756"/>
                </a:lnTo>
                <a:lnTo>
                  <a:pt x="0" y="64756"/>
                </a:lnTo>
                <a:close/>
              </a:path>
            </a:pathLst>
          </a:custGeom>
          <a:solidFill>
            <a:srgbClr val="6A2F32"/>
          </a:solidFill>
        </p:spPr>
        <p:txBody>
          <a:bodyPr/>
          <a:lstStyle/>
          <a:p>
            <a:endParaRPr lang="cs-CZ"/>
          </a:p>
        </p:txBody>
      </p:sp>
      <p:sp>
        <p:nvSpPr>
          <p:cNvPr id="17" name="TextBox 17"/>
          <p:cNvSpPr txBox="1"/>
          <p:nvPr/>
        </p:nvSpPr>
        <p:spPr>
          <a:xfrm>
            <a:off x="1069560" y="1181100"/>
            <a:ext cx="7825268" cy="1211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cs-CZ" sz="3600" dirty="0">
                <a:solidFill>
                  <a:srgbClr val="101010"/>
                </a:solidFill>
                <a:latin typeface="Montserrat Classic Bold"/>
              </a:rPr>
              <a:t>PROPOJENÍ SE ZEMĚDĚLSKÝM </a:t>
            </a:r>
            <a:br>
              <a:rPr lang="cs-CZ" sz="3600" dirty="0">
                <a:solidFill>
                  <a:srgbClr val="101010"/>
                </a:solidFill>
                <a:latin typeface="Montserrat Classic Bold"/>
              </a:rPr>
            </a:br>
            <a:r>
              <a:rPr lang="cs-CZ" sz="3600" dirty="0">
                <a:solidFill>
                  <a:srgbClr val="101010"/>
                </a:solidFill>
                <a:latin typeface="Montserrat Classic Bold"/>
              </a:rPr>
              <a:t>A LESNICKÝM VELETRHEM</a:t>
            </a:r>
            <a:endParaRPr lang="en-US" sz="3600" dirty="0">
              <a:solidFill>
                <a:srgbClr val="101010"/>
              </a:solidFill>
              <a:latin typeface="Montserrat Classic Bold"/>
            </a:endParaRPr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74761B42-5B8F-495D-AEAB-23D9420594C3}"/>
              </a:ext>
            </a:extLst>
          </p:cNvPr>
          <p:cNvSpPr/>
          <p:nvPr/>
        </p:nvSpPr>
        <p:spPr>
          <a:xfrm>
            <a:off x="11876743" y="74669"/>
            <a:ext cx="1831848" cy="1831848"/>
          </a:xfrm>
          <a:custGeom>
            <a:avLst/>
            <a:gdLst/>
            <a:ahLst/>
            <a:cxnLst/>
            <a:rect l="l" t="t" r="r" b="b"/>
            <a:pathLst>
              <a:path w="1961735" h="1961735">
                <a:moveTo>
                  <a:pt x="0" y="0"/>
                </a:moveTo>
                <a:lnTo>
                  <a:pt x="1961735" y="0"/>
                </a:lnTo>
                <a:lnTo>
                  <a:pt x="1961735" y="1961735"/>
                </a:lnTo>
                <a:lnTo>
                  <a:pt x="0" y="19617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25" name="Picture 2" descr="Veletrhy G+H a VINEX se letos uskuteční jako jednodenní obchodní fórum |  Vína z Moravy a vína z Čech">
            <a:extLst>
              <a:ext uri="{FF2B5EF4-FFF2-40B4-BE49-F238E27FC236}">
                <a16:creationId xmlns:a16="http://schemas.microsoft.com/office/drawing/2014/main" id="{B8000761-1ADF-4C08-B921-1DB91AB2A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0" y="417225"/>
            <a:ext cx="2189175" cy="9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12">
            <a:extLst>
              <a:ext uri="{FF2B5EF4-FFF2-40B4-BE49-F238E27FC236}">
                <a16:creationId xmlns:a16="http://schemas.microsoft.com/office/drawing/2014/main" id="{7C956E24-8317-46CF-A97A-EE68AEB1E2F2}"/>
              </a:ext>
            </a:extLst>
          </p:cNvPr>
          <p:cNvSpPr txBox="1"/>
          <p:nvPr/>
        </p:nvSpPr>
        <p:spPr>
          <a:xfrm>
            <a:off x="1064304" y="3558407"/>
            <a:ext cx="10060896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Montserrat Classic"/>
              </a:rPr>
              <a:t>Zemědělské veletrhy se konají za podpory Ministerstva zemědělství, Agrární komory, oborových svazů i zemědělských univerzit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Montserrat Classic"/>
              </a:rPr>
              <a:t>Možnost představit celý řetězec od výroby po finální produkty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Montserrat Classic"/>
              </a:rPr>
              <a:t>Vinařství má úzkou vazbu na udržitelné zemědělství a kvalitní produkci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Montserrat Classic"/>
              </a:rPr>
              <a:t>Možnost přípravy sdíleného programu a přednášek 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Montserrat Classic"/>
              </a:rPr>
              <a:t>Společná komunikace a marketing – podpora všech akcí „pod jednou střechou“ s důrazem na propojení zemědělství, vinařství a pivovarnictví</a:t>
            </a:r>
            <a:endParaRPr lang="cs-CZ" sz="2400" dirty="0">
              <a:latin typeface="Montserrat Classic Bold"/>
            </a:endParaRPr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AF663D32-C998-417C-AB1E-C3D8A2DD9045}"/>
              </a:ext>
            </a:extLst>
          </p:cNvPr>
          <p:cNvSpPr/>
          <p:nvPr/>
        </p:nvSpPr>
        <p:spPr>
          <a:xfrm>
            <a:off x="16690506" y="201342"/>
            <a:ext cx="1409700" cy="1409700"/>
          </a:xfrm>
          <a:custGeom>
            <a:avLst/>
            <a:gdLst/>
            <a:ahLst/>
            <a:cxnLst/>
            <a:rect l="l" t="t" r="r" b="b"/>
            <a:pathLst>
              <a:path w="2211607" h="2211607">
                <a:moveTo>
                  <a:pt x="0" y="0"/>
                </a:moveTo>
                <a:lnTo>
                  <a:pt x="2211607" y="0"/>
                </a:lnTo>
                <a:lnTo>
                  <a:pt x="2211607" y="2211607"/>
                </a:lnTo>
                <a:lnTo>
                  <a:pt x="0" y="22116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E295917-B97E-43A1-9B38-4AFE2AB78E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301" y="2070647"/>
            <a:ext cx="5799699" cy="3864049"/>
          </a:xfrm>
          <a:prstGeom prst="round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8F763DD-5924-403A-835A-2CF05994EC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629" y="6098826"/>
            <a:ext cx="5774372" cy="365950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4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69560" y="906192"/>
            <a:ext cx="11351040" cy="1211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cs-CZ" sz="3600" dirty="0">
                <a:solidFill>
                  <a:srgbClr val="101010"/>
                </a:solidFill>
                <a:latin typeface="Montserrat Classic Bold"/>
              </a:rPr>
              <a:t>VINEX</a:t>
            </a:r>
          </a:p>
          <a:p>
            <a:pPr algn="just">
              <a:lnSpc>
                <a:spcPts val="5040"/>
              </a:lnSpc>
            </a:pPr>
            <a:r>
              <a:rPr lang="cs-CZ" sz="3600" dirty="0">
                <a:solidFill>
                  <a:srgbClr val="101010"/>
                </a:solidFill>
                <a:latin typeface="Montserrat Classic Bold"/>
              </a:rPr>
              <a:t>Doprovodný program</a:t>
            </a:r>
            <a:endParaRPr lang="en-US" sz="3600" dirty="0">
              <a:solidFill>
                <a:srgbClr val="101010"/>
              </a:solidFill>
              <a:latin typeface="Montserrat Classic Bold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9BA2E2D7-750C-4CB9-AEEE-DC1D13F581E6}"/>
              </a:ext>
            </a:extLst>
          </p:cNvPr>
          <p:cNvSpPr txBox="1"/>
          <p:nvPr/>
        </p:nvSpPr>
        <p:spPr>
          <a:xfrm>
            <a:off x="764760" y="4242638"/>
            <a:ext cx="9245746" cy="398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0100"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Montserrat Classic"/>
              </a:rPr>
              <a:t>Populární programy z oblasti pivovarnictví a vinařství </a:t>
            </a:r>
          </a:p>
          <a:p>
            <a:pPr marL="800100"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Montserrat Classic"/>
              </a:rPr>
              <a:t>Soutěže, kvízy, laické degustace o věcné ceny</a:t>
            </a:r>
          </a:p>
          <a:p>
            <a:pPr marL="800100"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Montserrat Classic"/>
              </a:rPr>
              <a:t>Zábavný program, projekce dokumentů</a:t>
            </a:r>
          </a:p>
          <a:p>
            <a:pPr marL="800100"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Montserrat Classic"/>
              </a:rPr>
              <a:t>Prezentace, workshopy 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100" dirty="0">
              <a:latin typeface="Montserrat Classic"/>
            </a:endParaRP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3200" dirty="0">
              <a:latin typeface="Montserrat Classic"/>
            </a:endParaRP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3200" dirty="0">
              <a:latin typeface="Montserrat Classic Bold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A33E5A4-AC7A-4151-8BFE-D44669A1F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3354" y="6045398"/>
            <a:ext cx="4585086" cy="2989760"/>
          </a:xfrm>
          <a:prstGeom prst="roundRect">
            <a:avLst/>
          </a:prstGeom>
        </p:spPr>
      </p:pic>
      <p:sp>
        <p:nvSpPr>
          <p:cNvPr id="20" name="Obdélník 19">
            <a:extLst>
              <a:ext uri="{FF2B5EF4-FFF2-40B4-BE49-F238E27FC236}">
                <a16:creationId xmlns:a16="http://schemas.microsoft.com/office/drawing/2014/main" id="{1E7A9CA1-7892-4CBB-A47E-5C1419DE5887}"/>
              </a:ext>
            </a:extLst>
          </p:cNvPr>
          <p:cNvSpPr/>
          <p:nvPr/>
        </p:nvSpPr>
        <p:spPr>
          <a:xfrm>
            <a:off x="1069560" y="3155362"/>
            <a:ext cx="9144000" cy="5609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947"/>
              </a:lnSpc>
            </a:pPr>
            <a:r>
              <a:rPr lang="cs-CZ" sz="3200" b="1" dirty="0">
                <a:solidFill>
                  <a:srgbClr val="6A2F32"/>
                </a:solidFill>
                <a:latin typeface="Montserrat Heavy" panose="020B0604020202020204" charset="-18"/>
              </a:rPr>
              <a:t>Pro veřejnost</a:t>
            </a:r>
            <a:endParaRPr lang="en-US" sz="3200" b="1" dirty="0">
              <a:solidFill>
                <a:srgbClr val="6A2F32"/>
              </a:solidFill>
              <a:latin typeface="Montserrat Heavy" panose="020B0604020202020204" charset="-18"/>
            </a:endParaRP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408C076F-CC51-450A-94D9-5AFB07CB189A}"/>
              </a:ext>
            </a:extLst>
          </p:cNvPr>
          <p:cNvSpPr/>
          <p:nvPr/>
        </p:nvSpPr>
        <p:spPr>
          <a:xfrm>
            <a:off x="914400" y="2247900"/>
            <a:ext cx="2758345" cy="245871"/>
          </a:xfrm>
          <a:custGeom>
            <a:avLst/>
            <a:gdLst/>
            <a:ahLst/>
            <a:cxnLst/>
            <a:rect l="l" t="t" r="r" b="b"/>
            <a:pathLst>
              <a:path w="726478" h="64756">
                <a:moveTo>
                  <a:pt x="0" y="0"/>
                </a:moveTo>
                <a:lnTo>
                  <a:pt x="726478" y="0"/>
                </a:lnTo>
                <a:lnTo>
                  <a:pt x="726478" y="64756"/>
                </a:lnTo>
                <a:lnTo>
                  <a:pt x="0" y="64756"/>
                </a:lnTo>
                <a:close/>
              </a:path>
            </a:pathLst>
          </a:custGeom>
          <a:solidFill>
            <a:srgbClr val="6A2F32"/>
          </a:solidFill>
        </p:spPr>
        <p:txBody>
          <a:bodyPr/>
          <a:lstStyle/>
          <a:p>
            <a:endParaRPr lang="cs-CZ" dirty="0">
              <a:solidFill>
                <a:srgbClr val="6A2F32"/>
              </a:solidFill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40C0AFFB-7213-4511-B36D-9AB0AB24F0A0}"/>
              </a:ext>
            </a:extLst>
          </p:cNvPr>
          <p:cNvSpPr/>
          <p:nvPr/>
        </p:nvSpPr>
        <p:spPr>
          <a:xfrm>
            <a:off x="11876743" y="74669"/>
            <a:ext cx="1831848" cy="1831848"/>
          </a:xfrm>
          <a:custGeom>
            <a:avLst/>
            <a:gdLst/>
            <a:ahLst/>
            <a:cxnLst/>
            <a:rect l="l" t="t" r="r" b="b"/>
            <a:pathLst>
              <a:path w="1961735" h="1961735">
                <a:moveTo>
                  <a:pt x="0" y="0"/>
                </a:moveTo>
                <a:lnTo>
                  <a:pt x="1961735" y="0"/>
                </a:lnTo>
                <a:lnTo>
                  <a:pt x="1961735" y="1961735"/>
                </a:lnTo>
                <a:lnTo>
                  <a:pt x="0" y="19617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18" name="Picture 2" descr="Veletrhy G+H a VINEX se letos uskuteční jako jednodenní obchodní fórum |  Vína z Moravy a vína z Čech">
            <a:extLst>
              <a:ext uri="{FF2B5EF4-FFF2-40B4-BE49-F238E27FC236}">
                <a16:creationId xmlns:a16="http://schemas.microsoft.com/office/drawing/2014/main" id="{00E3F670-6AB8-4D19-9321-457FE4115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0" y="417225"/>
            <a:ext cx="2189175" cy="9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7">
            <a:extLst>
              <a:ext uri="{FF2B5EF4-FFF2-40B4-BE49-F238E27FC236}">
                <a16:creationId xmlns:a16="http://schemas.microsoft.com/office/drawing/2014/main" id="{03D0EF15-265F-4BCF-BF83-26D859908AB6}"/>
              </a:ext>
            </a:extLst>
          </p:cNvPr>
          <p:cNvSpPr/>
          <p:nvPr/>
        </p:nvSpPr>
        <p:spPr>
          <a:xfrm>
            <a:off x="16690506" y="201342"/>
            <a:ext cx="1409700" cy="1409700"/>
          </a:xfrm>
          <a:custGeom>
            <a:avLst/>
            <a:gdLst/>
            <a:ahLst/>
            <a:cxnLst/>
            <a:rect l="l" t="t" r="r" b="b"/>
            <a:pathLst>
              <a:path w="2211607" h="2211607">
                <a:moveTo>
                  <a:pt x="0" y="0"/>
                </a:moveTo>
                <a:lnTo>
                  <a:pt x="2211607" y="0"/>
                </a:lnTo>
                <a:lnTo>
                  <a:pt x="2211607" y="2211607"/>
                </a:lnTo>
                <a:lnTo>
                  <a:pt x="0" y="22116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C639C6F1-1A7E-4F01-82F3-6E4884BEC752}"/>
              </a:ext>
            </a:extLst>
          </p:cNvPr>
          <p:cNvSpPr txBox="1"/>
          <p:nvPr/>
        </p:nvSpPr>
        <p:spPr>
          <a:xfrm>
            <a:off x="764760" y="9035158"/>
            <a:ext cx="13332240" cy="530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cs-CZ" sz="2000" dirty="0">
                <a:solidFill>
                  <a:srgbClr val="101010"/>
                </a:solidFill>
                <a:latin typeface="Montserrat Classic Bold"/>
              </a:rPr>
              <a:t>Garant doprovodného programu</a:t>
            </a:r>
            <a:endParaRPr lang="en-US" sz="2000" dirty="0">
              <a:solidFill>
                <a:srgbClr val="101010"/>
              </a:solidFill>
              <a:latin typeface="Montserrat Classic Bold"/>
            </a:endParaRPr>
          </a:p>
        </p:txBody>
      </p:sp>
      <p:pic>
        <p:nvPicPr>
          <p:cNvPr id="27" name="Picture 2" descr="Logo ke stažení">
            <a:extLst>
              <a:ext uri="{FF2B5EF4-FFF2-40B4-BE49-F238E27FC236}">
                <a16:creationId xmlns:a16="http://schemas.microsoft.com/office/drawing/2014/main" id="{B033029B-6226-4A23-BB34-FC2507AC4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10" y="8987814"/>
            <a:ext cx="2895031" cy="8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EE4B8236-563C-4DE2-B22F-327C8A0801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19287" y="2455459"/>
            <a:ext cx="4499153" cy="298976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27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/>
          <p:cNvSpPr txBox="1"/>
          <p:nvPr/>
        </p:nvSpPr>
        <p:spPr>
          <a:xfrm>
            <a:off x="1069560" y="906192"/>
            <a:ext cx="11351040" cy="1211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cs-CZ" sz="3600" dirty="0">
                <a:solidFill>
                  <a:srgbClr val="101010"/>
                </a:solidFill>
                <a:latin typeface="Montserrat Classic Bold"/>
              </a:rPr>
              <a:t>VINEX</a:t>
            </a:r>
          </a:p>
          <a:p>
            <a:pPr algn="just">
              <a:lnSpc>
                <a:spcPts val="5040"/>
              </a:lnSpc>
            </a:pPr>
            <a:r>
              <a:rPr lang="cs-CZ" sz="3600" dirty="0">
                <a:solidFill>
                  <a:srgbClr val="101010"/>
                </a:solidFill>
                <a:latin typeface="Montserrat Classic Bold"/>
              </a:rPr>
              <a:t>Možnosti účasti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43AAB51-93E8-4716-9461-990E360E0139}"/>
              </a:ext>
            </a:extLst>
          </p:cNvPr>
          <p:cNvSpPr txBox="1"/>
          <p:nvPr/>
        </p:nvSpPr>
        <p:spPr>
          <a:xfrm>
            <a:off x="768687" y="3946945"/>
            <a:ext cx="10671412" cy="477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000" dirty="0">
                <a:latin typeface="Montserrat Classic" panose="020B0604020202020204" charset="-18"/>
              </a:rPr>
              <a:t>   </a:t>
            </a:r>
            <a:r>
              <a:rPr lang="cs-CZ" altLang="cs-CZ" sz="2000" b="1" dirty="0">
                <a:latin typeface="Montserrat Classic" panose="020B0604020202020204" charset="-18"/>
              </a:rPr>
              <a:t> Oficiální podpora a záštita Jihomoravského kraje</a:t>
            </a:r>
          </a:p>
          <a:p>
            <a:pPr lvl="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000" dirty="0">
                <a:latin typeface="Montserrat Classic" panose="020B0604020202020204" charset="-18"/>
              </a:rPr>
              <a:t>    Možnost prezentace v rámci společné krajské expozice</a:t>
            </a:r>
          </a:p>
          <a:p>
            <a:pPr lvl="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000" dirty="0">
                <a:latin typeface="Montserrat Classic" panose="020B0604020202020204" charset="-18"/>
              </a:rPr>
              <a:t>    Zařazení mezi doporučené regionální producenty</a:t>
            </a:r>
          </a:p>
          <a:p>
            <a:pPr marL="342900" indent="-342900" algn="l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Montserrat Classic" panose="020B0604020202020204" charset="-18"/>
              </a:rPr>
              <a:t>Propojení s expozicí JMK a prezentací regionální potraviny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Montserrat Classic" panose="020B0604020202020204" charset="-18"/>
              </a:rPr>
              <a:t>Prezentace jednotnou formou se zázemím</a:t>
            </a:r>
          </a:p>
          <a:p>
            <a:pPr lvl="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000" dirty="0">
                <a:latin typeface="Montserrat Classic" panose="020B0604020202020204" charset="-18"/>
              </a:rPr>
              <a:t>    Připravené prezentační  místo - Řemeslný stánek 2x1m + 2 židle</a:t>
            </a:r>
          </a:p>
          <a:p>
            <a:pPr lvl="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000" dirty="0">
                <a:latin typeface="Montserrat Classic" panose="020B0604020202020204" charset="-18"/>
              </a:rPr>
              <a:t>    Zázemí pro vystavovatele (skladování zásob, technické přívody </a:t>
            </a:r>
          </a:p>
          <a:p>
            <a:pPr lvl="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latin typeface="Montserrat Classic" panose="020B0604020202020204" charset="-18"/>
              </a:rPr>
              <a:t>     elektro/voda, kuchyňka)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cs-CZ" sz="2000" dirty="0">
              <a:latin typeface="Montserrat Classic" panose="020B0604020202020204" charset="-18"/>
            </a:endParaRPr>
          </a:p>
          <a:p>
            <a:pPr lvl="2">
              <a:spcBef>
                <a:spcPts val="1200"/>
              </a:spcBef>
              <a:spcAft>
                <a:spcPts val="600"/>
              </a:spcAft>
            </a:pPr>
            <a:endParaRPr lang="cs-CZ" sz="2000" dirty="0">
              <a:latin typeface="Montserrat Classic" panose="020B0604020202020204" charset="-18"/>
            </a:endParaRP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D4C6AAF0-88D3-46BA-89C7-4ED260B5B28C}"/>
              </a:ext>
            </a:extLst>
          </p:cNvPr>
          <p:cNvSpPr/>
          <p:nvPr/>
        </p:nvSpPr>
        <p:spPr>
          <a:xfrm>
            <a:off x="11876743" y="74669"/>
            <a:ext cx="1831848" cy="1831848"/>
          </a:xfrm>
          <a:custGeom>
            <a:avLst/>
            <a:gdLst/>
            <a:ahLst/>
            <a:cxnLst/>
            <a:rect l="l" t="t" r="r" b="b"/>
            <a:pathLst>
              <a:path w="1961735" h="1961735">
                <a:moveTo>
                  <a:pt x="0" y="0"/>
                </a:moveTo>
                <a:lnTo>
                  <a:pt x="1961735" y="0"/>
                </a:lnTo>
                <a:lnTo>
                  <a:pt x="1961735" y="1961735"/>
                </a:lnTo>
                <a:lnTo>
                  <a:pt x="0" y="19617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14" name="Picture 2" descr="Veletrhy G+H a VINEX se letos uskuteční jako jednodenní obchodní fórum |  Vína z Moravy a vína z Čech">
            <a:extLst>
              <a:ext uri="{FF2B5EF4-FFF2-40B4-BE49-F238E27FC236}">
                <a16:creationId xmlns:a16="http://schemas.microsoft.com/office/drawing/2014/main" id="{6CC3806E-3814-4067-B7C2-2AF0549C0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0" y="417225"/>
            <a:ext cx="2189175" cy="9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3AB17AE1-8DC0-491D-A6C9-197460F096B5}"/>
              </a:ext>
            </a:extLst>
          </p:cNvPr>
          <p:cNvSpPr/>
          <p:nvPr/>
        </p:nvSpPr>
        <p:spPr>
          <a:xfrm>
            <a:off x="16690506" y="201342"/>
            <a:ext cx="1409700" cy="1409700"/>
          </a:xfrm>
          <a:custGeom>
            <a:avLst/>
            <a:gdLst/>
            <a:ahLst/>
            <a:cxnLst/>
            <a:rect l="l" t="t" r="r" b="b"/>
            <a:pathLst>
              <a:path w="2211607" h="2211607">
                <a:moveTo>
                  <a:pt x="0" y="0"/>
                </a:moveTo>
                <a:lnTo>
                  <a:pt x="2211607" y="0"/>
                </a:lnTo>
                <a:lnTo>
                  <a:pt x="2211607" y="2211607"/>
                </a:lnTo>
                <a:lnTo>
                  <a:pt x="0" y="22116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912A81A-BCFE-417D-8737-DD6285D89971}"/>
              </a:ext>
            </a:extLst>
          </p:cNvPr>
          <p:cNvSpPr/>
          <p:nvPr/>
        </p:nvSpPr>
        <p:spPr>
          <a:xfrm>
            <a:off x="792571" y="2924123"/>
            <a:ext cx="10149661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47"/>
              </a:lnSpc>
            </a:pPr>
            <a:r>
              <a:rPr lang="cs-CZ" sz="3600" b="1" dirty="0">
                <a:solidFill>
                  <a:srgbClr val="6A2F32"/>
                </a:solidFill>
                <a:latin typeface="Montserrat Heavy" panose="020B0604020202020204" charset="-18"/>
              </a:rPr>
              <a:t>Nabídka prezentační expozice – </a:t>
            </a:r>
            <a:r>
              <a:rPr lang="cs-CZ" sz="3600" b="1" dirty="0" err="1">
                <a:solidFill>
                  <a:srgbClr val="6A2F32"/>
                </a:solidFill>
                <a:latin typeface="Montserrat Heavy" panose="020B0604020202020204" charset="-18"/>
              </a:rPr>
              <a:t>Vinex</a:t>
            </a:r>
            <a:endParaRPr lang="cs-CZ" sz="3600" b="1" dirty="0">
              <a:solidFill>
                <a:srgbClr val="6A2F32"/>
              </a:solidFill>
              <a:latin typeface="Montserrat Heavy" panose="020B0604020202020204" charset="-18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1E7A9CA1-7892-4CBB-A47E-5C1419DE5887}"/>
              </a:ext>
            </a:extLst>
          </p:cNvPr>
          <p:cNvSpPr/>
          <p:nvPr/>
        </p:nvSpPr>
        <p:spPr>
          <a:xfrm>
            <a:off x="12420599" y="3232259"/>
            <a:ext cx="5895833" cy="600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47"/>
              </a:lnSpc>
            </a:pPr>
            <a:endParaRPr lang="en-US" sz="3600" dirty="0">
              <a:solidFill>
                <a:srgbClr val="F9B314"/>
              </a:solidFill>
              <a:latin typeface="Montserrat Heavy" panose="020B0604020202020204" charset="-18"/>
            </a:endParaRP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408C076F-CC51-450A-94D9-5AFB07CB189A}"/>
              </a:ext>
            </a:extLst>
          </p:cNvPr>
          <p:cNvSpPr/>
          <p:nvPr/>
        </p:nvSpPr>
        <p:spPr>
          <a:xfrm>
            <a:off x="914400" y="2247900"/>
            <a:ext cx="2758345" cy="245871"/>
          </a:xfrm>
          <a:custGeom>
            <a:avLst/>
            <a:gdLst/>
            <a:ahLst/>
            <a:cxnLst/>
            <a:rect l="l" t="t" r="r" b="b"/>
            <a:pathLst>
              <a:path w="726478" h="64756">
                <a:moveTo>
                  <a:pt x="0" y="0"/>
                </a:moveTo>
                <a:lnTo>
                  <a:pt x="726478" y="0"/>
                </a:lnTo>
                <a:lnTo>
                  <a:pt x="726478" y="64756"/>
                </a:lnTo>
                <a:lnTo>
                  <a:pt x="0" y="64756"/>
                </a:lnTo>
                <a:close/>
              </a:path>
            </a:pathLst>
          </a:custGeom>
          <a:solidFill>
            <a:srgbClr val="6A2F32"/>
          </a:solidFill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 descr="Obsah obrázku boty, oblečení, budova, Obchod&#10;&#10;Obsah generovaný pomocí AI může být nesprávný.">
            <a:extLst>
              <a:ext uri="{FF2B5EF4-FFF2-40B4-BE49-F238E27FC236}">
                <a16:creationId xmlns:a16="http://schemas.microsoft.com/office/drawing/2014/main" id="{DAC06AAC-B5A9-5B4B-BE8A-F41300E18E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90392" y="1906517"/>
            <a:ext cx="5058481" cy="3639058"/>
          </a:xfrm>
          <a:prstGeom prst="rect">
            <a:avLst/>
          </a:prstGeom>
        </p:spPr>
      </p:pic>
      <p:pic>
        <p:nvPicPr>
          <p:cNvPr id="7" name="Obrázek 6" descr="Obsah obrázku venku, dřevěné, design&#10;&#10;Obsah generovaný pomocí AI může být nesprávný.">
            <a:extLst>
              <a:ext uri="{FF2B5EF4-FFF2-40B4-BE49-F238E27FC236}">
                <a16:creationId xmlns:a16="http://schemas.microsoft.com/office/drawing/2014/main" id="{096C81E2-CD7E-90D2-016C-C744D04D4A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7389" y="6950058"/>
            <a:ext cx="2565419" cy="2504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Obrázek 8" descr="Obsah obrázku oblečení, osoba, budova, boty&#10;&#10;Obsah generovaný pomocí AI může být nesprávný.">
            <a:extLst>
              <a:ext uri="{FF2B5EF4-FFF2-40B4-BE49-F238E27FC236}">
                <a16:creationId xmlns:a16="http://schemas.microsoft.com/office/drawing/2014/main" id="{4E9E1ED0-3FEB-51D9-CC22-53E78CF181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46982" y="5735423"/>
            <a:ext cx="4724400" cy="3687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33261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398BC-CDA8-4FDB-E805-BCA66837F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>
            <a:extLst>
              <a:ext uri="{FF2B5EF4-FFF2-40B4-BE49-F238E27FC236}">
                <a16:creationId xmlns:a16="http://schemas.microsoft.com/office/drawing/2014/main" id="{356911D1-3411-8243-E5AF-5A9484CB441B}"/>
              </a:ext>
            </a:extLst>
          </p:cNvPr>
          <p:cNvSpPr txBox="1"/>
          <p:nvPr/>
        </p:nvSpPr>
        <p:spPr>
          <a:xfrm>
            <a:off x="1069560" y="906192"/>
            <a:ext cx="11351040" cy="1211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cs-CZ" sz="3600" dirty="0">
                <a:solidFill>
                  <a:srgbClr val="101010"/>
                </a:solidFill>
                <a:latin typeface="Montserrat Classic Bold"/>
              </a:rPr>
              <a:t>VINEX</a:t>
            </a:r>
          </a:p>
          <a:p>
            <a:pPr algn="just">
              <a:lnSpc>
                <a:spcPts val="5040"/>
              </a:lnSpc>
            </a:pPr>
            <a:r>
              <a:rPr lang="cs-CZ" sz="3600" dirty="0">
                <a:solidFill>
                  <a:srgbClr val="101010"/>
                </a:solidFill>
                <a:latin typeface="Montserrat Classic Bold"/>
              </a:rPr>
              <a:t>Možnosti účasti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BB17BE2C-592D-62EE-8E15-A977704F636D}"/>
              </a:ext>
            </a:extLst>
          </p:cNvPr>
          <p:cNvSpPr txBox="1"/>
          <p:nvPr/>
        </p:nvSpPr>
        <p:spPr>
          <a:xfrm>
            <a:off x="949657" y="3621751"/>
            <a:ext cx="10671412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cs-CZ" sz="2000" dirty="0">
              <a:latin typeface="Montserrat Classic" panose="020B0604020202020204" charset="-1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Montserrat Classic" panose="020B0604020202020204" charset="-18"/>
              </a:rPr>
              <a:t> </a:t>
            </a:r>
            <a:r>
              <a:rPr lang="cs-CZ" sz="2000" b="1" dirty="0">
                <a:latin typeface="Montserrat Classic" panose="020B0604020202020204" charset="-18"/>
              </a:rPr>
              <a:t>Náklady na prezentaci v maximální výši 3.000,- Kč</a:t>
            </a:r>
            <a:r>
              <a:rPr lang="cs-CZ" altLang="cs-CZ" sz="2000" b="1" dirty="0">
                <a:latin typeface="Montserrat Classic" panose="020B0604020202020204" charset="-18"/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b="1" dirty="0">
              <a:latin typeface="Montserrat Classic" panose="020B0604020202020204" charset="-18"/>
            </a:endParaRPr>
          </a:p>
          <a:p>
            <a:pPr marL="1257300" lvl="2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Montserrat Classic" panose="020B0604020202020204" charset="-18"/>
              </a:rPr>
              <a:t>V ceně zajištění prezentačního místa vč. zázemí, vystavovatelské průkazy</a:t>
            </a:r>
          </a:p>
          <a:p>
            <a:pPr marL="1257300" lvl="2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Montserrat Classic" panose="020B0604020202020204" charset="-18"/>
              </a:rPr>
              <a:t>Náklady na prezentaci pokrývá Vinařský fond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Montserrat Classic" panose="020B0604020202020204" charset="-18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Montserrat Classic" panose="020B0604020202020204" charset="-18"/>
              </a:rPr>
              <a:t>Náklady na doplňkové služby  - individuální, na základě objednávek vinařů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Montserrat Classic" panose="020B0604020202020204" charset="-18"/>
              </a:rPr>
              <a:t>Chlazení – zápůjčka lednice 120 L / 225 L  </a:t>
            </a:r>
            <a:r>
              <a:rPr lang="cs-CZ" sz="2000" b="1" dirty="0">
                <a:latin typeface="Montserrat Classic" panose="020B0604020202020204" charset="-18"/>
              </a:rPr>
              <a:t>1.000,-Kč / ks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Montserrat Classic" panose="020B0604020202020204" charset="-18"/>
              </a:rPr>
              <a:t>Zapůjčení a servis sklenic  </a:t>
            </a:r>
            <a:r>
              <a:rPr lang="cs-CZ" sz="2000" b="1" dirty="0">
                <a:latin typeface="Montserrat Classic" panose="020B0604020202020204" charset="-18"/>
              </a:rPr>
              <a:t>6.50,-Kč / ks 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endParaRPr lang="cs-CZ" sz="2000" dirty="0">
              <a:latin typeface="Montserrat Classic" panose="020B0604020202020204" charset="-18"/>
            </a:endParaRP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D6438BE5-1BF2-A054-24F5-8EC90E6A9DE0}"/>
              </a:ext>
            </a:extLst>
          </p:cNvPr>
          <p:cNvSpPr/>
          <p:nvPr/>
        </p:nvSpPr>
        <p:spPr>
          <a:xfrm>
            <a:off x="11876743" y="74669"/>
            <a:ext cx="1831848" cy="1831848"/>
          </a:xfrm>
          <a:custGeom>
            <a:avLst/>
            <a:gdLst/>
            <a:ahLst/>
            <a:cxnLst/>
            <a:rect l="l" t="t" r="r" b="b"/>
            <a:pathLst>
              <a:path w="1961735" h="1961735">
                <a:moveTo>
                  <a:pt x="0" y="0"/>
                </a:moveTo>
                <a:lnTo>
                  <a:pt x="1961735" y="0"/>
                </a:lnTo>
                <a:lnTo>
                  <a:pt x="1961735" y="1961735"/>
                </a:lnTo>
                <a:lnTo>
                  <a:pt x="0" y="19617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14" name="Picture 2" descr="Veletrhy G+H a VINEX se letos uskuteční jako jednodenní obchodní fórum |  Vína z Moravy a vína z Čech">
            <a:extLst>
              <a:ext uri="{FF2B5EF4-FFF2-40B4-BE49-F238E27FC236}">
                <a16:creationId xmlns:a16="http://schemas.microsoft.com/office/drawing/2014/main" id="{7B149CE1-F8FB-1580-2012-E3E1BB4D4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0" y="417225"/>
            <a:ext cx="2189175" cy="9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61668E4-8CAE-2C91-7C6F-5F996F9A5B06}"/>
              </a:ext>
            </a:extLst>
          </p:cNvPr>
          <p:cNvSpPr/>
          <p:nvPr/>
        </p:nvSpPr>
        <p:spPr>
          <a:xfrm>
            <a:off x="16690506" y="201342"/>
            <a:ext cx="1409700" cy="1409700"/>
          </a:xfrm>
          <a:custGeom>
            <a:avLst/>
            <a:gdLst/>
            <a:ahLst/>
            <a:cxnLst/>
            <a:rect l="l" t="t" r="r" b="b"/>
            <a:pathLst>
              <a:path w="2211607" h="2211607">
                <a:moveTo>
                  <a:pt x="0" y="0"/>
                </a:moveTo>
                <a:lnTo>
                  <a:pt x="2211607" y="0"/>
                </a:lnTo>
                <a:lnTo>
                  <a:pt x="2211607" y="2211607"/>
                </a:lnTo>
                <a:lnTo>
                  <a:pt x="0" y="22116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BF08A00-1CF9-CABB-2F55-19ABF9A8CE12}"/>
              </a:ext>
            </a:extLst>
          </p:cNvPr>
          <p:cNvSpPr/>
          <p:nvPr/>
        </p:nvSpPr>
        <p:spPr>
          <a:xfrm>
            <a:off x="914400" y="2936024"/>
            <a:ext cx="10149661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47"/>
              </a:lnSpc>
            </a:pPr>
            <a:r>
              <a:rPr lang="cs-CZ" sz="3600" b="1" dirty="0">
                <a:solidFill>
                  <a:srgbClr val="6A2F32"/>
                </a:solidFill>
                <a:latin typeface="Montserrat Heavy" panose="020B0604020202020204" charset="-18"/>
              </a:rPr>
              <a:t>Nabídka prezentační expozice – </a:t>
            </a:r>
            <a:r>
              <a:rPr lang="cs-CZ" sz="3600" b="1" dirty="0" err="1">
                <a:solidFill>
                  <a:srgbClr val="6A2F32"/>
                </a:solidFill>
                <a:latin typeface="Montserrat Heavy" panose="020B0604020202020204" charset="-18"/>
              </a:rPr>
              <a:t>Vinex</a:t>
            </a:r>
            <a:endParaRPr lang="cs-CZ" sz="3600" b="1" dirty="0">
              <a:solidFill>
                <a:srgbClr val="6A2F32"/>
              </a:solidFill>
              <a:latin typeface="Montserrat Heavy" panose="020B0604020202020204" charset="-18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DE579A1B-D23A-67B3-DDA9-6A16F00C32BF}"/>
              </a:ext>
            </a:extLst>
          </p:cNvPr>
          <p:cNvSpPr/>
          <p:nvPr/>
        </p:nvSpPr>
        <p:spPr>
          <a:xfrm>
            <a:off x="12420599" y="3232259"/>
            <a:ext cx="5895833" cy="600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47"/>
              </a:lnSpc>
            </a:pPr>
            <a:endParaRPr lang="en-US" sz="3600" dirty="0">
              <a:solidFill>
                <a:srgbClr val="F9B314"/>
              </a:solidFill>
              <a:latin typeface="Montserrat Heavy" panose="020B0604020202020204" charset="-18"/>
            </a:endParaRP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EB958843-FA43-29FB-99CE-833674081C1F}"/>
              </a:ext>
            </a:extLst>
          </p:cNvPr>
          <p:cNvSpPr/>
          <p:nvPr/>
        </p:nvSpPr>
        <p:spPr>
          <a:xfrm>
            <a:off x="914400" y="2247900"/>
            <a:ext cx="2758345" cy="245871"/>
          </a:xfrm>
          <a:custGeom>
            <a:avLst/>
            <a:gdLst/>
            <a:ahLst/>
            <a:cxnLst/>
            <a:rect l="l" t="t" r="r" b="b"/>
            <a:pathLst>
              <a:path w="726478" h="64756">
                <a:moveTo>
                  <a:pt x="0" y="0"/>
                </a:moveTo>
                <a:lnTo>
                  <a:pt x="726478" y="0"/>
                </a:lnTo>
                <a:lnTo>
                  <a:pt x="726478" y="64756"/>
                </a:lnTo>
                <a:lnTo>
                  <a:pt x="0" y="64756"/>
                </a:lnTo>
                <a:close/>
              </a:path>
            </a:pathLst>
          </a:custGeom>
          <a:solidFill>
            <a:srgbClr val="6A2F32"/>
          </a:solidFill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 descr="Obsah obrázku boty, oblečení, budova, Obchod&#10;&#10;Obsah generovaný pomocí AI může být nesprávný.">
            <a:extLst>
              <a:ext uri="{FF2B5EF4-FFF2-40B4-BE49-F238E27FC236}">
                <a16:creationId xmlns:a16="http://schemas.microsoft.com/office/drawing/2014/main" id="{7D0E23F6-0A4C-CB31-11DD-7C363B5B55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90392" y="1906517"/>
            <a:ext cx="5058481" cy="3639058"/>
          </a:xfrm>
          <a:prstGeom prst="rect">
            <a:avLst/>
          </a:prstGeom>
        </p:spPr>
      </p:pic>
      <p:pic>
        <p:nvPicPr>
          <p:cNvPr id="7" name="Obrázek 6" descr="Obsah obrázku venku, dřevěné, design&#10;&#10;Obsah generovaný pomocí AI může být nesprávný.">
            <a:extLst>
              <a:ext uri="{FF2B5EF4-FFF2-40B4-BE49-F238E27FC236}">
                <a16:creationId xmlns:a16="http://schemas.microsoft.com/office/drawing/2014/main" id="{49811234-8F48-5247-6C01-F710C27B40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3613" y="6918782"/>
            <a:ext cx="2565419" cy="2504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Obrázek 8" descr="Obsah obrázku oblečení, osoba, budova, boty&#10;&#10;Obsah generovaný pomocí AI může být nesprávný.">
            <a:extLst>
              <a:ext uri="{FF2B5EF4-FFF2-40B4-BE49-F238E27FC236}">
                <a16:creationId xmlns:a16="http://schemas.microsoft.com/office/drawing/2014/main" id="{4297681F-1C8D-783C-6AF6-3286A722B6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46982" y="5735423"/>
            <a:ext cx="4724400" cy="3687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080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21FE2-4648-89DC-5F17-2BD5FD76A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>
            <a:extLst>
              <a:ext uri="{FF2B5EF4-FFF2-40B4-BE49-F238E27FC236}">
                <a16:creationId xmlns:a16="http://schemas.microsoft.com/office/drawing/2014/main" id="{91FADCBD-1B7B-1234-0857-A78A12FAF246}"/>
              </a:ext>
            </a:extLst>
          </p:cNvPr>
          <p:cNvSpPr txBox="1"/>
          <p:nvPr/>
        </p:nvSpPr>
        <p:spPr>
          <a:xfrm>
            <a:off x="922361" y="604134"/>
            <a:ext cx="11351040" cy="1211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cs-CZ" sz="3600" dirty="0">
                <a:solidFill>
                  <a:srgbClr val="101010"/>
                </a:solidFill>
                <a:latin typeface="Montserrat Classic Bold"/>
              </a:rPr>
              <a:t>VINEX</a:t>
            </a:r>
          </a:p>
          <a:p>
            <a:pPr algn="just">
              <a:lnSpc>
                <a:spcPts val="5040"/>
              </a:lnSpc>
            </a:pPr>
            <a:r>
              <a:rPr lang="cs-CZ" sz="3600" dirty="0">
                <a:solidFill>
                  <a:srgbClr val="101010"/>
                </a:solidFill>
                <a:latin typeface="Montserrat Classic Bold"/>
              </a:rPr>
              <a:t>Umístění akce </a:t>
            </a: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FAB79170-E60C-3A06-CF0D-6A9FAB72D312}"/>
              </a:ext>
            </a:extLst>
          </p:cNvPr>
          <p:cNvSpPr/>
          <p:nvPr/>
        </p:nvSpPr>
        <p:spPr>
          <a:xfrm>
            <a:off x="11876743" y="74669"/>
            <a:ext cx="1831848" cy="1831848"/>
          </a:xfrm>
          <a:custGeom>
            <a:avLst/>
            <a:gdLst/>
            <a:ahLst/>
            <a:cxnLst/>
            <a:rect l="l" t="t" r="r" b="b"/>
            <a:pathLst>
              <a:path w="1961735" h="1961735">
                <a:moveTo>
                  <a:pt x="0" y="0"/>
                </a:moveTo>
                <a:lnTo>
                  <a:pt x="1961735" y="0"/>
                </a:lnTo>
                <a:lnTo>
                  <a:pt x="1961735" y="1961735"/>
                </a:lnTo>
                <a:lnTo>
                  <a:pt x="0" y="19617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14" name="Picture 2" descr="Veletrhy G+H a VINEX se letos uskuteční jako jednodenní obchodní fórum |  Vína z Moravy a vína z Čech">
            <a:extLst>
              <a:ext uri="{FF2B5EF4-FFF2-40B4-BE49-F238E27FC236}">
                <a16:creationId xmlns:a16="http://schemas.microsoft.com/office/drawing/2014/main" id="{7C2B011D-C341-84B9-6F5A-64EED2992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0" y="417225"/>
            <a:ext cx="2189175" cy="9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9271877E-E2A8-02F4-E729-88C6B2E833C2}"/>
              </a:ext>
            </a:extLst>
          </p:cNvPr>
          <p:cNvSpPr/>
          <p:nvPr/>
        </p:nvSpPr>
        <p:spPr>
          <a:xfrm>
            <a:off x="16690506" y="201342"/>
            <a:ext cx="1409700" cy="1409700"/>
          </a:xfrm>
          <a:custGeom>
            <a:avLst/>
            <a:gdLst/>
            <a:ahLst/>
            <a:cxnLst/>
            <a:rect l="l" t="t" r="r" b="b"/>
            <a:pathLst>
              <a:path w="2211607" h="2211607">
                <a:moveTo>
                  <a:pt x="0" y="0"/>
                </a:moveTo>
                <a:lnTo>
                  <a:pt x="2211607" y="0"/>
                </a:lnTo>
                <a:lnTo>
                  <a:pt x="2211607" y="2211607"/>
                </a:lnTo>
                <a:lnTo>
                  <a:pt x="0" y="22116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31509E4-A31A-AF9B-336A-CF5560ADBA4E}"/>
              </a:ext>
            </a:extLst>
          </p:cNvPr>
          <p:cNvSpPr/>
          <p:nvPr/>
        </p:nvSpPr>
        <p:spPr>
          <a:xfrm>
            <a:off x="860946" y="2610214"/>
            <a:ext cx="10149661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47"/>
              </a:lnSpc>
            </a:pPr>
            <a:r>
              <a:rPr lang="cs-CZ" sz="3600" b="1" dirty="0">
                <a:solidFill>
                  <a:srgbClr val="6A2F32"/>
                </a:solidFill>
                <a:latin typeface="Montserrat Heavy" panose="020B0604020202020204" charset="-18"/>
              </a:rPr>
              <a:t>PAVILON G2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C6537FC7-67D7-215A-D0B8-E1E9AED7F26B}"/>
              </a:ext>
            </a:extLst>
          </p:cNvPr>
          <p:cNvSpPr/>
          <p:nvPr/>
        </p:nvSpPr>
        <p:spPr>
          <a:xfrm>
            <a:off x="12420599" y="3232259"/>
            <a:ext cx="5895833" cy="600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47"/>
              </a:lnSpc>
            </a:pPr>
            <a:endParaRPr lang="en-US" sz="3600" dirty="0">
              <a:solidFill>
                <a:srgbClr val="F9B314"/>
              </a:solidFill>
              <a:latin typeface="Montserrat Heavy" panose="020B0604020202020204" charset="-18"/>
            </a:endParaRP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6136C172-BD45-3862-FFD8-B3320F92A219}"/>
              </a:ext>
            </a:extLst>
          </p:cNvPr>
          <p:cNvSpPr/>
          <p:nvPr/>
        </p:nvSpPr>
        <p:spPr>
          <a:xfrm>
            <a:off x="922361" y="1974768"/>
            <a:ext cx="2758345" cy="245871"/>
          </a:xfrm>
          <a:custGeom>
            <a:avLst/>
            <a:gdLst/>
            <a:ahLst/>
            <a:cxnLst/>
            <a:rect l="l" t="t" r="r" b="b"/>
            <a:pathLst>
              <a:path w="726478" h="64756">
                <a:moveTo>
                  <a:pt x="0" y="0"/>
                </a:moveTo>
                <a:lnTo>
                  <a:pt x="726478" y="0"/>
                </a:lnTo>
                <a:lnTo>
                  <a:pt x="726478" y="64756"/>
                </a:lnTo>
                <a:lnTo>
                  <a:pt x="0" y="64756"/>
                </a:lnTo>
                <a:close/>
              </a:path>
            </a:pathLst>
          </a:custGeom>
          <a:solidFill>
            <a:srgbClr val="6A2F32"/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0105403-1361-496E-72DA-89D746219419}"/>
              </a:ext>
            </a:extLst>
          </p:cNvPr>
          <p:cNvSpPr txBox="1"/>
          <p:nvPr/>
        </p:nvSpPr>
        <p:spPr>
          <a:xfrm>
            <a:off x="721623" y="3350095"/>
            <a:ext cx="4056797" cy="3796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000" dirty="0" err="1">
                <a:latin typeface="Montserrat Classic" panose="020B0604020202020204" charset="-18"/>
              </a:rPr>
              <a:t>Vinex</a:t>
            </a:r>
            <a:endParaRPr lang="cs-CZ" sz="2000" dirty="0">
              <a:latin typeface="Montserrat Classic" panose="020B0604020202020204" charset="-18"/>
            </a:endParaRPr>
          </a:p>
          <a:p>
            <a:pPr marL="342900" indent="-3429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000" dirty="0" err="1">
                <a:latin typeface="Montserrat Classic" panose="020B0604020202020204" charset="-18"/>
              </a:rPr>
              <a:t>Pivex</a:t>
            </a:r>
            <a:endParaRPr lang="cs-CZ" sz="2000" dirty="0">
              <a:latin typeface="Montserrat Classic" panose="020B0604020202020204" charset="-18"/>
            </a:endParaRPr>
          </a:p>
          <a:p>
            <a:pPr marL="342900" indent="-3429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Montserrat Classic" panose="020B0604020202020204" charset="-18"/>
              </a:rPr>
              <a:t>Regionální potravina JMK </a:t>
            </a:r>
          </a:p>
          <a:p>
            <a:pPr marL="342900" indent="-3429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Montserrat Classic" panose="020B0604020202020204" charset="-18"/>
              </a:rPr>
              <a:t>Včelařská výstava</a:t>
            </a:r>
          </a:p>
          <a:p>
            <a:pPr marL="342900" indent="-34290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Montserrat Classic" panose="020B0604020202020204" charset="-18"/>
              </a:rPr>
              <a:t>Doprovodný program </a:t>
            </a:r>
          </a:p>
        </p:txBody>
      </p:sp>
      <p:pic>
        <p:nvPicPr>
          <p:cNvPr id="8" name="Obrázek 7" descr="Obsah obrázku text, snímek obrazovky, diagram, Plán&#10;&#10;Obsah generovaný pomocí AI může být nesprávný.">
            <a:extLst>
              <a:ext uri="{FF2B5EF4-FFF2-40B4-BE49-F238E27FC236}">
                <a16:creationId xmlns:a16="http://schemas.microsoft.com/office/drawing/2014/main" id="{75D4854A-6DC4-C916-4E68-EAA755F381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5346" y="2696070"/>
            <a:ext cx="7031043" cy="5104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161204D1-F2C4-2DF2-7B32-3EE1BF588FC2}"/>
              </a:ext>
            </a:extLst>
          </p:cNvPr>
          <p:cNvSpPr/>
          <p:nvPr/>
        </p:nvSpPr>
        <p:spPr>
          <a:xfrm>
            <a:off x="11931126" y="2683888"/>
            <a:ext cx="5635251" cy="1037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47"/>
              </a:lnSpc>
            </a:pPr>
            <a:r>
              <a:rPr lang="cs-CZ" sz="3600" b="1" dirty="0">
                <a:solidFill>
                  <a:srgbClr val="6A2F32"/>
                </a:solidFill>
                <a:latin typeface="Montserrat Heavy" panose="020B0604020202020204" charset="-18"/>
              </a:rPr>
              <a:t>PROVOZNÍ DOBA  AKCE </a:t>
            </a:r>
            <a:r>
              <a:rPr lang="cs-CZ" sz="2400" b="1" dirty="0">
                <a:solidFill>
                  <a:srgbClr val="6A2F32"/>
                </a:solidFill>
                <a:latin typeface="Montserrat Heavy" panose="020B0604020202020204" charset="-18"/>
              </a:rPr>
              <a:t>Pro návštěvníky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7D9B235-9607-34DB-72AB-4B2596384C7C}"/>
              </a:ext>
            </a:extLst>
          </p:cNvPr>
          <p:cNvSpPr txBox="1"/>
          <p:nvPr/>
        </p:nvSpPr>
        <p:spPr>
          <a:xfrm>
            <a:off x="11931126" y="3850233"/>
            <a:ext cx="5679607" cy="950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Montserrat Classic" panose="020B0604020202020204" charset="-18"/>
              </a:rPr>
              <a:t>Neděle 12.4. – úterý 14.4.  9,00 – 18,00 hod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Montserrat Classic" panose="020B0604020202020204" charset="-18"/>
              </a:rPr>
              <a:t>Středa  15.4.                         9,00 – 17,00 hod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8E6B711-0A7D-8BE2-D300-DA5DDD2F62CD}"/>
              </a:ext>
            </a:extLst>
          </p:cNvPr>
          <p:cNvSpPr txBox="1"/>
          <p:nvPr/>
        </p:nvSpPr>
        <p:spPr>
          <a:xfrm>
            <a:off x="11931126" y="5486764"/>
            <a:ext cx="6258852" cy="5104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Montserrat Classic" panose="020B0604020202020204" charset="-18"/>
              </a:rPr>
              <a:t>Neděle 12.4. – úterý 14.4.  8,00 – 19,00 hod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Montserrat Classic" panose="020B0604020202020204" charset="-18"/>
              </a:rPr>
              <a:t>Středa  15.4.                         8,00 – 24,00 hod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Montserrat Classic" panose="020B0604020202020204" charset="-18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Montserrat Classic" panose="020B0604020202020204" charset="-18"/>
              </a:rPr>
              <a:t>Vjezd do areálu                  4. brána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Montserrat Classic" panose="020B0604020202020204" charset="-18"/>
              </a:rPr>
              <a:t>Parkování na vyhrazeném parkovišti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Montserrat Classic" panose="020B0604020202020204" charset="-18"/>
              </a:rPr>
              <a:t>Vstupy pro pěší                  Hlavní brána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latin typeface="Montserrat Classic" panose="020B0604020202020204" charset="-18"/>
              </a:rPr>
              <a:t>                                                     Pavilon P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latin typeface="Montserrat Classic" panose="020B0604020202020204" charset="-18"/>
              </a:rPr>
              <a:t>                                                     Vstup G2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latin typeface="Montserrat Classic" panose="020B0604020202020204" charset="-18"/>
              </a:rPr>
              <a:t>                                                     Vstup 4. brána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latin typeface="Montserrat Classic" panose="020B0604020202020204" charset="-18"/>
              </a:rPr>
              <a:t>                                                    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cs-CZ" sz="2000" dirty="0">
              <a:latin typeface="Montserrat Classic" panose="020B0604020202020204" charset="-18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BB8103E-9C7D-CEE2-37AF-344E3214B4E1}"/>
              </a:ext>
            </a:extLst>
          </p:cNvPr>
          <p:cNvSpPr txBox="1"/>
          <p:nvPr/>
        </p:nvSpPr>
        <p:spPr>
          <a:xfrm>
            <a:off x="11931126" y="5017732"/>
            <a:ext cx="33088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6A2F32"/>
                </a:solidFill>
                <a:latin typeface="Montserrat Heavy" panose="020B0604020202020204" charset="-18"/>
              </a:rPr>
              <a:t>Pro vystavovatele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6652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068423" y="1776686"/>
            <a:ext cx="2758345" cy="245871"/>
          </a:xfrm>
          <a:custGeom>
            <a:avLst/>
            <a:gdLst/>
            <a:ahLst/>
            <a:cxnLst/>
            <a:rect l="l" t="t" r="r" b="b"/>
            <a:pathLst>
              <a:path w="726478" h="64756">
                <a:moveTo>
                  <a:pt x="0" y="0"/>
                </a:moveTo>
                <a:lnTo>
                  <a:pt x="726478" y="0"/>
                </a:lnTo>
                <a:lnTo>
                  <a:pt x="726478" y="64756"/>
                </a:lnTo>
                <a:lnTo>
                  <a:pt x="0" y="64756"/>
                </a:lnTo>
                <a:close/>
              </a:path>
            </a:pathLst>
          </a:custGeom>
          <a:solidFill>
            <a:srgbClr val="6A2F32"/>
          </a:solidFill>
        </p:spPr>
        <p:txBody>
          <a:bodyPr/>
          <a:lstStyle/>
          <a:p>
            <a:endParaRPr lang="cs-CZ"/>
          </a:p>
        </p:txBody>
      </p:sp>
      <p:sp>
        <p:nvSpPr>
          <p:cNvPr id="17" name="TextBox 17"/>
          <p:cNvSpPr txBox="1"/>
          <p:nvPr/>
        </p:nvSpPr>
        <p:spPr>
          <a:xfrm>
            <a:off x="1069560" y="906192"/>
            <a:ext cx="11351040" cy="570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cs-CZ" sz="3600" dirty="0">
                <a:solidFill>
                  <a:srgbClr val="101010"/>
                </a:solidFill>
                <a:latin typeface="Montserrat Classic Bold"/>
              </a:rPr>
              <a:t>PROČ SE ZÚČASTNIT?</a:t>
            </a:r>
            <a:endParaRPr lang="en-US" sz="3600" dirty="0">
              <a:solidFill>
                <a:srgbClr val="101010"/>
              </a:solidFill>
              <a:latin typeface="Montserrat Classic Bold"/>
            </a:endParaRP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7C956E24-8317-46CF-A97A-EE68AEB1E2F2}"/>
              </a:ext>
            </a:extLst>
          </p:cNvPr>
          <p:cNvSpPr txBox="1"/>
          <p:nvPr/>
        </p:nvSpPr>
        <p:spPr>
          <a:xfrm>
            <a:off x="3603156" y="2942814"/>
            <a:ext cx="13465644" cy="6926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cs-CZ" sz="2400" b="1" dirty="0">
                <a:latin typeface="Montserrat Classic"/>
              </a:rPr>
              <a:t>Budování povědomí o značce a produktech</a:t>
            </a:r>
          </a:p>
          <a:p>
            <a:pPr algn="l">
              <a:lnSpc>
                <a:spcPts val="3359"/>
              </a:lnSpc>
            </a:pPr>
            <a:r>
              <a:rPr lang="cs-CZ" sz="2400" dirty="0">
                <a:latin typeface="Montserrat Classic"/>
              </a:rPr>
              <a:t>Příležitost pro podporu povědomí o značce a produktech mezi širokou škálou návštěvníků – odborníků, obchodníků a koncových spotřebitelů.</a:t>
            </a:r>
          </a:p>
          <a:p>
            <a:pPr algn="l">
              <a:lnSpc>
                <a:spcPts val="3359"/>
              </a:lnSpc>
            </a:pPr>
            <a:endParaRPr lang="cs-CZ" sz="2400" dirty="0">
              <a:latin typeface="Montserrat Classic"/>
            </a:endParaRPr>
          </a:p>
          <a:p>
            <a:pPr algn="l">
              <a:lnSpc>
                <a:spcPts val="3359"/>
              </a:lnSpc>
            </a:pPr>
            <a:endParaRPr lang="cs-CZ" sz="2400" dirty="0">
              <a:latin typeface="Montserrat Classic"/>
            </a:endParaRPr>
          </a:p>
          <a:p>
            <a:pPr algn="l">
              <a:lnSpc>
                <a:spcPts val="3359"/>
              </a:lnSpc>
            </a:pPr>
            <a:r>
              <a:rPr lang="cs-CZ" sz="2400" b="1" dirty="0">
                <a:latin typeface="Montserrat Classic"/>
              </a:rPr>
              <a:t>Prezentace a prodej produktů</a:t>
            </a:r>
          </a:p>
          <a:p>
            <a:pPr algn="l">
              <a:lnSpc>
                <a:spcPts val="3359"/>
              </a:lnSpc>
            </a:pPr>
            <a:r>
              <a:rPr lang="cs-CZ" sz="2400" dirty="0">
                <a:latin typeface="Montserrat Classic"/>
              </a:rPr>
              <a:t>Příležitost představit nové produkty a technologie přímo cílové skupině, která se o daný obor zajímá nebo v něm obchoduje, podniká.</a:t>
            </a:r>
          </a:p>
          <a:p>
            <a:pPr algn="l">
              <a:lnSpc>
                <a:spcPts val="3359"/>
              </a:lnSpc>
            </a:pPr>
            <a:endParaRPr lang="cs-CZ" sz="2400" dirty="0">
              <a:latin typeface="Montserrat Classic"/>
            </a:endParaRPr>
          </a:p>
          <a:p>
            <a:pPr algn="l">
              <a:lnSpc>
                <a:spcPts val="3359"/>
              </a:lnSpc>
            </a:pPr>
            <a:endParaRPr lang="cs-CZ" sz="2400" dirty="0">
              <a:latin typeface="Montserrat Classic"/>
            </a:endParaRPr>
          </a:p>
          <a:p>
            <a:pPr algn="l">
              <a:lnSpc>
                <a:spcPts val="3359"/>
              </a:lnSpc>
            </a:pPr>
            <a:r>
              <a:rPr lang="cs-CZ" sz="2400" b="1" dirty="0" err="1">
                <a:latin typeface="Montserrat Classic"/>
              </a:rPr>
              <a:t>Networking</a:t>
            </a:r>
            <a:r>
              <a:rPr lang="cs-CZ" sz="2400" b="1" dirty="0">
                <a:latin typeface="Montserrat Classic"/>
              </a:rPr>
              <a:t> a navazování kontaktů</a:t>
            </a:r>
          </a:p>
          <a:p>
            <a:pPr algn="l">
              <a:lnSpc>
                <a:spcPts val="3359"/>
              </a:lnSpc>
            </a:pPr>
            <a:r>
              <a:rPr lang="cs-CZ" sz="2400" dirty="0">
                <a:latin typeface="Montserrat Classic"/>
              </a:rPr>
              <a:t>Veletrhy přitahují mnoho odborníků a rozhodujících osob z oboru i příbuzných odvětví, což poskytuje možnost k navázání nových obchodních vztahů.</a:t>
            </a:r>
          </a:p>
          <a:p>
            <a:pPr algn="l">
              <a:lnSpc>
                <a:spcPts val="3359"/>
              </a:lnSpc>
            </a:pPr>
            <a:endParaRPr lang="cs-CZ" sz="2400" dirty="0">
              <a:latin typeface="Montserrat Classic"/>
            </a:endParaRPr>
          </a:p>
          <a:p>
            <a:pPr algn="l">
              <a:lnSpc>
                <a:spcPts val="3359"/>
              </a:lnSpc>
            </a:pPr>
            <a:endParaRPr lang="cs-CZ" sz="2400" dirty="0">
              <a:latin typeface="Montserrat Classic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cs-CZ" sz="2400" dirty="0">
              <a:latin typeface="Montserrat Classic Bold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372BFCF-E087-48A9-96C4-74A89ACE22C1}"/>
              </a:ext>
            </a:extLst>
          </p:cNvPr>
          <p:cNvSpPr/>
          <p:nvPr/>
        </p:nvSpPr>
        <p:spPr>
          <a:xfrm>
            <a:off x="11876743" y="74669"/>
            <a:ext cx="1831848" cy="1831848"/>
          </a:xfrm>
          <a:custGeom>
            <a:avLst/>
            <a:gdLst/>
            <a:ahLst/>
            <a:cxnLst/>
            <a:rect l="l" t="t" r="r" b="b"/>
            <a:pathLst>
              <a:path w="1961735" h="1961735">
                <a:moveTo>
                  <a:pt x="0" y="0"/>
                </a:moveTo>
                <a:lnTo>
                  <a:pt x="1961735" y="0"/>
                </a:lnTo>
                <a:lnTo>
                  <a:pt x="1961735" y="1961735"/>
                </a:lnTo>
                <a:lnTo>
                  <a:pt x="0" y="19617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10" name="Picture 2" descr="Veletrhy G+H a VINEX se letos uskuteční jako jednodenní obchodní fórum |  Vína z Moravy a vína z Čech">
            <a:extLst>
              <a:ext uri="{FF2B5EF4-FFF2-40B4-BE49-F238E27FC236}">
                <a16:creationId xmlns:a16="http://schemas.microsoft.com/office/drawing/2014/main" id="{B9A60135-E104-46B7-92E0-C0CC3BF3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0" y="417225"/>
            <a:ext cx="2189175" cy="9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7">
            <a:extLst>
              <a:ext uri="{FF2B5EF4-FFF2-40B4-BE49-F238E27FC236}">
                <a16:creationId xmlns:a16="http://schemas.microsoft.com/office/drawing/2014/main" id="{4D7D2905-2F52-4CB0-8E3A-6EB68DC53F77}"/>
              </a:ext>
            </a:extLst>
          </p:cNvPr>
          <p:cNvSpPr/>
          <p:nvPr/>
        </p:nvSpPr>
        <p:spPr>
          <a:xfrm>
            <a:off x="16690506" y="201342"/>
            <a:ext cx="1409700" cy="1409700"/>
          </a:xfrm>
          <a:custGeom>
            <a:avLst/>
            <a:gdLst/>
            <a:ahLst/>
            <a:cxnLst/>
            <a:rect l="l" t="t" r="r" b="b"/>
            <a:pathLst>
              <a:path w="2211607" h="2211607">
                <a:moveTo>
                  <a:pt x="0" y="0"/>
                </a:moveTo>
                <a:lnTo>
                  <a:pt x="2211607" y="0"/>
                </a:lnTo>
                <a:lnTo>
                  <a:pt x="2211607" y="2211607"/>
                </a:lnTo>
                <a:lnTo>
                  <a:pt x="0" y="22116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B4E5A7F-8D03-44A0-B8FD-9085BBECF0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855433"/>
            <a:ext cx="1722886" cy="164904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D9D9344-DE7A-464E-B7EF-0E4819B72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8798" y="5039120"/>
            <a:ext cx="1538884" cy="148679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6A27ADF-12D1-4B9A-8FA6-1B8A7652B2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200" y="6930443"/>
            <a:ext cx="2142627" cy="194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7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068423" y="1776686"/>
            <a:ext cx="2758345" cy="245871"/>
          </a:xfrm>
          <a:custGeom>
            <a:avLst/>
            <a:gdLst/>
            <a:ahLst/>
            <a:cxnLst/>
            <a:rect l="l" t="t" r="r" b="b"/>
            <a:pathLst>
              <a:path w="726478" h="64756">
                <a:moveTo>
                  <a:pt x="0" y="0"/>
                </a:moveTo>
                <a:lnTo>
                  <a:pt x="726478" y="0"/>
                </a:lnTo>
                <a:lnTo>
                  <a:pt x="726478" y="64756"/>
                </a:lnTo>
                <a:lnTo>
                  <a:pt x="0" y="64756"/>
                </a:lnTo>
                <a:close/>
              </a:path>
            </a:pathLst>
          </a:custGeom>
          <a:solidFill>
            <a:srgbClr val="6A2F32"/>
          </a:solidFill>
        </p:spPr>
        <p:txBody>
          <a:bodyPr/>
          <a:lstStyle/>
          <a:p>
            <a:endParaRPr lang="cs-CZ"/>
          </a:p>
        </p:txBody>
      </p:sp>
      <p:sp>
        <p:nvSpPr>
          <p:cNvPr id="17" name="TextBox 17"/>
          <p:cNvSpPr txBox="1"/>
          <p:nvPr/>
        </p:nvSpPr>
        <p:spPr>
          <a:xfrm>
            <a:off x="1069560" y="906192"/>
            <a:ext cx="11351040" cy="570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cs-CZ" sz="3600" dirty="0">
                <a:solidFill>
                  <a:srgbClr val="101010"/>
                </a:solidFill>
                <a:latin typeface="Montserrat Classic Bold"/>
              </a:rPr>
              <a:t>PROČ SE ZÚČASTNIT?</a:t>
            </a:r>
            <a:endParaRPr lang="en-US" sz="3600" dirty="0">
              <a:solidFill>
                <a:srgbClr val="101010"/>
              </a:solidFill>
              <a:latin typeface="Montserrat Classic Bold"/>
            </a:endParaRP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7C956E24-8317-46CF-A97A-EE68AEB1E2F2}"/>
              </a:ext>
            </a:extLst>
          </p:cNvPr>
          <p:cNvSpPr txBox="1"/>
          <p:nvPr/>
        </p:nvSpPr>
        <p:spPr>
          <a:xfrm>
            <a:off x="3826768" y="2778035"/>
            <a:ext cx="13411200" cy="7798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cs-CZ" sz="2400" b="1" dirty="0">
                <a:latin typeface="Montserrat Classic"/>
              </a:rPr>
              <a:t>Získání informací a přehledu o trendech</a:t>
            </a:r>
          </a:p>
          <a:p>
            <a:pPr algn="l">
              <a:lnSpc>
                <a:spcPts val="3359"/>
              </a:lnSpc>
            </a:pPr>
            <a:r>
              <a:rPr lang="cs-CZ" sz="2400" dirty="0">
                <a:latin typeface="Montserrat Classic"/>
              </a:rPr>
              <a:t>Zúčastněte se doprovodného programu, kde získáte nové znalosti </a:t>
            </a:r>
          </a:p>
          <a:p>
            <a:pPr algn="l">
              <a:lnSpc>
                <a:spcPts val="3359"/>
              </a:lnSpc>
            </a:pPr>
            <a:r>
              <a:rPr lang="cs-CZ" sz="2400" dirty="0">
                <a:latin typeface="Montserrat Classic"/>
              </a:rPr>
              <a:t>a informace o aktuálních trendech a inovacích v oboru.</a:t>
            </a:r>
          </a:p>
          <a:p>
            <a:pPr algn="l">
              <a:lnSpc>
                <a:spcPts val="3359"/>
              </a:lnSpc>
            </a:pPr>
            <a:endParaRPr lang="cs-CZ" sz="2400" dirty="0">
              <a:latin typeface="Montserrat Classic"/>
            </a:endParaRPr>
          </a:p>
          <a:p>
            <a:pPr algn="l">
              <a:lnSpc>
                <a:spcPts val="3359"/>
              </a:lnSpc>
            </a:pPr>
            <a:r>
              <a:rPr lang="cs-CZ" sz="2400" b="1" dirty="0">
                <a:latin typeface="Montserrat Classic"/>
              </a:rPr>
              <a:t>Posílení pozice na trhu</a:t>
            </a:r>
          </a:p>
          <a:p>
            <a:pPr algn="l">
              <a:lnSpc>
                <a:spcPts val="3359"/>
              </a:lnSpc>
            </a:pPr>
            <a:r>
              <a:rPr lang="cs-CZ" sz="2400" dirty="0">
                <a:latin typeface="Montserrat Classic"/>
              </a:rPr>
              <a:t>Účast na veletrzích ukazuje sílu značky a reflektuje pozici na trhu, což má pozitivní vliv na vnímání značky u zákazníků. </a:t>
            </a:r>
          </a:p>
          <a:p>
            <a:pPr algn="l">
              <a:lnSpc>
                <a:spcPts val="3359"/>
              </a:lnSpc>
            </a:pPr>
            <a:endParaRPr lang="cs-CZ" sz="2400" dirty="0">
              <a:latin typeface="Montserrat Classic"/>
            </a:endParaRPr>
          </a:p>
          <a:p>
            <a:pPr algn="l">
              <a:lnSpc>
                <a:spcPts val="3359"/>
              </a:lnSpc>
            </a:pPr>
            <a:r>
              <a:rPr lang="cs-CZ" sz="2400" b="1" dirty="0">
                <a:latin typeface="Montserrat Classic"/>
              </a:rPr>
              <a:t>Příležitost pro PR </a:t>
            </a:r>
          </a:p>
          <a:p>
            <a:pPr algn="l">
              <a:lnSpc>
                <a:spcPts val="3359"/>
              </a:lnSpc>
            </a:pPr>
            <a:r>
              <a:rPr lang="cs-CZ" sz="2400" dirty="0">
                <a:latin typeface="Montserrat Classic"/>
              </a:rPr>
              <a:t>Veletrhy přitahují pozornost médií, která může podpořit pozitivní publicitu o vaší společnosti a vašich produktech. </a:t>
            </a:r>
          </a:p>
          <a:p>
            <a:pPr algn="l">
              <a:lnSpc>
                <a:spcPts val="3359"/>
              </a:lnSpc>
            </a:pPr>
            <a:endParaRPr lang="cs-CZ" sz="2400" dirty="0">
              <a:latin typeface="Montserrat Classic"/>
            </a:endParaRPr>
          </a:p>
          <a:p>
            <a:pPr>
              <a:lnSpc>
                <a:spcPts val="3359"/>
              </a:lnSpc>
            </a:pPr>
            <a:r>
              <a:rPr lang="cs-CZ" sz="2400" b="1" dirty="0">
                <a:latin typeface="Montserrat Classic"/>
              </a:rPr>
              <a:t>Profesionální služby a komplexní zajištění účasti</a:t>
            </a:r>
          </a:p>
          <a:p>
            <a:pPr>
              <a:lnSpc>
                <a:spcPts val="3359"/>
              </a:lnSpc>
            </a:pPr>
            <a:r>
              <a:rPr lang="cs-CZ" sz="2400" dirty="0" err="1">
                <a:latin typeface="Montserrat Classic"/>
              </a:rPr>
              <a:t>Učast</a:t>
            </a:r>
            <a:r>
              <a:rPr lang="cs-CZ" sz="2400" dirty="0">
                <a:latin typeface="Montserrat Classic"/>
              </a:rPr>
              <a:t> na veletrhu vám profesionálně zajišťuje společnost Veletrhy Brno – firma s téměř 100letou tradicí v pořádání veletrhů a výstav od roku 1928.</a:t>
            </a:r>
          </a:p>
          <a:p>
            <a:pPr algn="l">
              <a:lnSpc>
                <a:spcPts val="3359"/>
              </a:lnSpc>
            </a:pPr>
            <a:endParaRPr lang="cs-CZ" sz="2400" dirty="0">
              <a:latin typeface="Montserrat Classic"/>
            </a:endParaRPr>
          </a:p>
          <a:p>
            <a:pPr algn="l">
              <a:lnSpc>
                <a:spcPts val="3359"/>
              </a:lnSpc>
            </a:pPr>
            <a:endParaRPr lang="cs-CZ" sz="2400" dirty="0">
              <a:latin typeface="Montserrat Classic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cs-CZ" sz="2400" dirty="0">
              <a:latin typeface="Montserrat Classic Bold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20E79EF-15F6-4ECA-A50B-D8C9B4217BAF}"/>
              </a:ext>
            </a:extLst>
          </p:cNvPr>
          <p:cNvSpPr/>
          <p:nvPr/>
        </p:nvSpPr>
        <p:spPr>
          <a:xfrm>
            <a:off x="11876743" y="74669"/>
            <a:ext cx="1831848" cy="1831848"/>
          </a:xfrm>
          <a:custGeom>
            <a:avLst/>
            <a:gdLst/>
            <a:ahLst/>
            <a:cxnLst/>
            <a:rect l="l" t="t" r="r" b="b"/>
            <a:pathLst>
              <a:path w="1961735" h="1961735">
                <a:moveTo>
                  <a:pt x="0" y="0"/>
                </a:moveTo>
                <a:lnTo>
                  <a:pt x="1961735" y="0"/>
                </a:lnTo>
                <a:lnTo>
                  <a:pt x="1961735" y="1961735"/>
                </a:lnTo>
                <a:lnTo>
                  <a:pt x="0" y="19617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9" name="Picture 2" descr="Veletrhy G+H a VINEX se letos uskuteční jako jednodenní obchodní fórum |  Vína z Moravy a vína z Čech">
            <a:extLst>
              <a:ext uri="{FF2B5EF4-FFF2-40B4-BE49-F238E27FC236}">
                <a16:creationId xmlns:a16="http://schemas.microsoft.com/office/drawing/2014/main" id="{35327844-93DA-45AD-90AB-1A4A3AABF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0" y="417225"/>
            <a:ext cx="2189175" cy="94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7">
            <a:extLst>
              <a:ext uri="{FF2B5EF4-FFF2-40B4-BE49-F238E27FC236}">
                <a16:creationId xmlns:a16="http://schemas.microsoft.com/office/drawing/2014/main" id="{830EA198-69AD-4F96-8240-9D87AEBEE102}"/>
              </a:ext>
            </a:extLst>
          </p:cNvPr>
          <p:cNvSpPr/>
          <p:nvPr/>
        </p:nvSpPr>
        <p:spPr>
          <a:xfrm>
            <a:off x="16690506" y="201342"/>
            <a:ext cx="1409700" cy="1409700"/>
          </a:xfrm>
          <a:custGeom>
            <a:avLst/>
            <a:gdLst/>
            <a:ahLst/>
            <a:cxnLst/>
            <a:rect l="l" t="t" r="r" b="b"/>
            <a:pathLst>
              <a:path w="2211607" h="2211607">
                <a:moveTo>
                  <a:pt x="0" y="0"/>
                </a:moveTo>
                <a:lnTo>
                  <a:pt x="2211607" y="0"/>
                </a:lnTo>
                <a:lnTo>
                  <a:pt x="2211607" y="2211607"/>
                </a:lnTo>
                <a:lnTo>
                  <a:pt x="0" y="22116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84C82AF-3C1E-4E2E-A432-EDEAF9932D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5046" y="2628900"/>
            <a:ext cx="1550523" cy="165154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8CAF6DB-F6D0-4033-95B3-9B011B8785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8994" y="4381071"/>
            <a:ext cx="1817201" cy="170293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D099CBE-C2EE-49E3-8228-DCE59493E2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8079" y="6156196"/>
            <a:ext cx="1531469" cy="161093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13A8D89-8057-4ACB-987F-8078F7CC39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1706" y="7974354"/>
            <a:ext cx="1817201" cy="131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63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675</Words>
  <Application>Microsoft Office PowerPoint</Application>
  <PresentationFormat>Vlastní</PresentationFormat>
  <Paragraphs>120</Paragraphs>
  <Slides>10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9" baseType="lpstr">
      <vt:lpstr>Calibri</vt:lpstr>
      <vt:lpstr>Montserrat Ultra-Bold</vt:lpstr>
      <vt:lpstr>Montserrat Medium</vt:lpstr>
      <vt:lpstr>Montserrat</vt:lpstr>
      <vt:lpstr>Montserrat Classic</vt:lpstr>
      <vt:lpstr>Arial</vt:lpstr>
      <vt:lpstr>Montserrat Classic Bold</vt:lpstr>
      <vt:lpstr>Montserrat Heavy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Pivex, Vinex 2025</dc:title>
  <dc:creator>Helan Lukas</dc:creator>
  <cp:lastModifiedBy>Kreckova Simona</cp:lastModifiedBy>
  <cp:revision>76</cp:revision>
  <dcterms:created xsi:type="dcterms:W3CDTF">2006-08-16T00:00:00Z</dcterms:created>
  <dcterms:modified xsi:type="dcterms:W3CDTF">2026-02-28T14:19:06Z</dcterms:modified>
  <dc:identifier>DAGIg3CcSyc</dc:identifier>
</cp:coreProperties>
</file>