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12192000" cy="6858000"/>
  <p:notesSz cx="7559675" cy="10691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2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37" name="Picture 36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6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Fare clic per modificare lo stile del titolo dello schema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7/12/22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0B81E53C-092D-4002-953B-480D04789A72}" type="slidenum">
              <a:rPr lang="es-ES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‹N›</a:t>
            </a:fld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Pulse para editar el formato de esquema del texto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Segundo nivel del esquema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Tercer nivel del esquema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Cuarto nivel del esquema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Quinto nivel del esquema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Sexto nivel del esquema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8.png"/><Relationship Id="rId10" Type="http://schemas.openxmlformats.org/officeDocument/2006/relationships/image" Target="../media/image7.emf"/><Relationship Id="rId4" Type="http://schemas.openxmlformats.org/officeDocument/2006/relationships/image" Target="../media/image10.png"/><Relationship Id="rId9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4"/>
          <p:cNvPicPr/>
          <p:nvPr/>
        </p:nvPicPr>
        <p:blipFill>
          <a:blip r:embed="rId2"/>
          <a:srcRect l="5803" r="4233" b="13549"/>
          <a:stretch/>
        </p:blipFill>
        <p:spPr>
          <a:xfrm>
            <a:off x="237600" y="117000"/>
            <a:ext cx="2092680" cy="2010960"/>
          </a:xfrm>
          <a:prstGeom prst="rect">
            <a:avLst/>
          </a:prstGeom>
          <a:ln>
            <a:noFill/>
          </a:ln>
        </p:spPr>
      </p:pic>
      <p:pic>
        <p:nvPicPr>
          <p:cNvPr id="40" name="Picture 6"/>
          <p:cNvPicPr/>
          <p:nvPr/>
        </p:nvPicPr>
        <p:blipFill>
          <a:blip r:embed="rId3"/>
          <a:stretch/>
        </p:blipFill>
        <p:spPr>
          <a:xfrm>
            <a:off x="9790920" y="760680"/>
            <a:ext cx="2313720" cy="520200"/>
          </a:xfrm>
          <a:prstGeom prst="rect">
            <a:avLst/>
          </a:prstGeom>
          <a:ln>
            <a:noFill/>
          </a:ln>
        </p:spPr>
      </p:pic>
      <p:sp>
        <p:nvSpPr>
          <p:cNvPr id="41" name="CustomShape 1"/>
          <p:cNvSpPr/>
          <p:nvPr/>
        </p:nvSpPr>
        <p:spPr>
          <a:xfrm>
            <a:off x="2668320" y="338400"/>
            <a:ext cx="7144560" cy="1675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 FUTURE ENVELOPE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TOWARDS ZERO CARBON BUILDINGS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400" b="0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15‐16 December 2022 Bolzano/Bozen 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CustomShape 8"/>
          <p:cNvSpPr/>
          <p:nvPr/>
        </p:nvSpPr>
        <p:spPr>
          <a:xfrm>
            <a:off x="2525760" y="3009960"/>
            <a:ext cx="7144560" cy="234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GreenThermowall, the next vertical garden generation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Jordi Serramia Ruiz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400" b="0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Singulargreen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" name="Picture 1">
            <a:extLst>
              <a:ext uri="{FF2B5EF4-FFF2-40B4-BE49-F238E27FC236}">
                <a16:creationId xmlns:a16="http://schemas.microsoft.com/office/drawing/2014/main" id="{9E225B87-905E-452C-9C67-0045DBDEE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267" y="6279908"/>
            <a:ext cx="1088141" cy="38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E1A669A9-71D3-424C-94A9-B209ADA86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2112" y="6223027"/>
            <a:ext cx="626598" cy="45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6">
            <a:extLst>
              <a:ext uri="{FF2B5EF4-FFF2-40B4-BE49-F238E27FC236}">
                <a16:creationId xmlns:a16="http://schemas.microsoft.com/office/drawing/2014/main" id="{05CAABB3-A2B4-4FBF-9DC0-96EAB3405DA0}"/>
              </a:ext>
            </a:extLst>
          </p:cNvPr>
          <p:cNvSpPr txBox="1"/>
          <p:nvPr/>
        </p:nvSpPr>
        <p:spPr>
          <a:xfrm>
            <a:off x="9669334" y="5874045"/>
            <a:ext cx="1612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Organized by</a:t>
            </a:r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516F86C8-D343-4F23-B4D1-9DEDC608765E}"/>
              </a:ext>
            </a:extLst>
          </p:cNvPr>
          <p:cNvSpPr/>
          <p:nvPr/>
        </p:nvSpPr>
        <p:spPr>
          <a:xfrm>
            <a:off x="4896762" y="5840592"/>
            <a:ext cx="3976465" cy="937530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20" name="Rettangolo con angoli arrotondati 19">
            <a:extLst>
              <a:ext uri="{FF2B5EF4-FFF2-40B4-BE49-F238E27FC236}">
                <a16:creationId xmlns:a16="http://schemas.microsoft.com/office/drawing/2014/main" id="{13DF993A-7418-4534-94F3-3CA4507325DD}"/>
              </a:ext>
            </a:extLst>
          </p:cNvPr>
          <p:cNvSpPr/>
          <p:nvPr/>
        </p:nvSpPr>
        <p:spPr>
          <a:xfrm>
            <a:off x="99143" y="5840592"/>
            <a:ext cx="4689921" cy="937530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FAFFD16E-095A-477B-A2B9-D846F5A59F84}"/>
              </a:ext>
            </a:extLst>
          </p:cNvPr>
          <p:cNvSpPr/>
          <p:nvPr/>
        </p:nvSpPr>
        <p:spPr>
          <a:xfrm>
            <a:off x="9015616" y="5840592"/>
            <a:ext cx="3062602" cy="937530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D5C6E775-EDF3-4115-9FFB-90C7CB0FA4D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624" t="-7928" r="624" b="7928"/>
          <a:stretch/>
        </p:blipFill>
        <p:spPr>
          <a:xfrm>
            <a:off x="4958572" y="6033811"/>
            <a:ext cx="3769112" cy="703283"/>
          </a:xfrm>
          <a:prstGeom prst="rect">
            <a:avLst/>
          </a:prstGeom>
        </p:spPr>
      </p:pic>
      <p:sp>
        <p:nvSpPr>
          <p:cNvPr id="23" name="TextBox 6">
            <a:extLst>
              <a:ext uri="{FF2B5EF4-FFF2-40B4-BE49-F238E27FC236}">
                <a16:creationId xmlns:a16="http://schemas.microsoft.com/office/drawing/2014/main" id="{82B3E7C3-A299-4FF3-A6B7-6B42F84024C8}"/>
              </a:ext>
            </a:extLst>
          </p:cNvPr>
          <p:cNvSpPr txBox="1"/>
          <p:nvPr/>
        </p:nvSpPr>
        <p:spPr>
          <a:xfrm>
            <a:off x="6243841" y="5818764"/>
            <a:ext cx="12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Sponsors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A590A6AC-E444-43AE-924F-B141A4CC26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300" y="6178342"/>
            <a:ext cx="4589408" cy="544985"/>
          </a:xfrm>
          <a:prstGeom prst="rect">
            <a:avLst/>
          </a:prstGeom>
        </p:spPr>
      </p:pic>
      <p:sp>
        <p:nvSpPr>
          <p:cNvPr id="25" name="TextBox 6">
            <a:extLst>
              <a:ext uri="{FF2B5EF4-FFF2-40B4-BE49-F238E27FC236}">
                <a16:creationId xmlns:a16="http://schemas.microsoft.com/office/drawing/2014/main" id="{F70C5A46-A6F6-449B-A0F3-21BF9229A44C}"/>
              </a:ext>
            </a:extLst>
          </p:cNvPr>
          <p:cNvSpPr txBox="1"/>
          <p:nvPr/>
        </p:nvSpPr>
        <p:spPr>
          <a:xfrm>
            <a:off x="1603908" y="5840592"/>
            <a:ext cx="1662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Collaborations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107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108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9" name="CustomShape 2"/>
          <p:cNvSpPr/>
          <p:nvPr/>
        </p:nvSpPr>
        <p:spPr>
          <a:xfrm>
            <a:off x="429120" y="1656000"/>
            <a:ext cx="5378760" cy="3868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Only three materials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Bio-Polyurethane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Leaf.skin® (vegetal fibers)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Seeds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CustomShape 3"/>
          <p:cNvSpPr/>
          <p:nvPr/>
        </p:nvSpPr>
        <p:spPr>
          <a:xfrm>
            <a:off x="1429560" y="166320"/>
            <a:ext cx="88664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GreenThermowall the sprayed vertical garden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1" name="Picture 110"/>
          <p:cNvPicPr/>
          <p:nvPr/>
        </p:nvPicPr>
        <p:blipFill>
          <a:blip r:embed="rId4"/>
          <a:srcRect r="5875" b="2558"/>
          <a:stretch/>
        </p:blipFill>
        <p:spPr>
          <a:xfrm>
            <a:off x="5554440" y="1877040"/>
            <a:ext cx="6311880" cy="3234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113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114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5" name="CustomShape 2"/>
          <p:cNvSpPr/>
          <p:nvPr/>
        </p:nvSpPr>
        <p:spPr>
          <a:xfrm>
            <a:off x="429120" y="1656000"/>
            <a:ext cx="5378760" cy="386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Bio-Polyurethane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Obtained from renewable raw materials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Fully recyclable material 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CustomShape 3"/>
          <p:cNvSpPr/>
          <p:nvPr/>
        </p:nvSpPr>
        <p:spPr>
          <a:xfrm>
            <a:off x="1429560" y="166320"/>
            <a:ext cx="88664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GreenThermowall the sprayed vertical garden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7" name="Picture 116"/>
          <p:cNvPicPr/>
          <p:nvPr/>
        </p:nvPicPr>
        <p:blipFill>
          <a:blip r:embed="rId4"/>
          <a:stretch/>
        </p:blipFill>
        <p:spPr>
          <a:xfrm>
            <a:off x="5947920" y="1890000"/>
            <a:ext cx="5646960" cy="3764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119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120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1" name="CustomShape 2"/>
          <p:cNvSpPr/>
          <p:nvPr/>
        </p:nvSpPr>
        <p:spPr>
          <a:xfrm>
            <a:off x="429120" y="1656000"/>
            <a:ext cx="5378760" cy="5087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Summer smart insulation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Active heat dissipation via evapotranspiration in summer.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Water reduces the insulation properties.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CustomShape 3"/>
          <p:cNvSpPr/>
          <p:nvPr/>
        </p:nvSpPr>
        <p:spPr>
          <a:xfrm>
            <a:off x="1429560" y="166320"/>
            <a:ext cx="88664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GreenThermowall the sprayed vertical garden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3" name="Picture 122"/>
          <p:cNvPicPr/>
          <p:nvPr/>
        </p:nvPicPr>
        <p:blipFill>
          <a:blip r:embed="rId4"/>
          <a:stretch/>
        </p:blipFill>
        <p:spPr>
          <a:xfrm>
            <a:off x="5555880" y="1878480"/>
            <a:ext cx="6308280" cy="3230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icture 123"/>
          <p:cNvPicPr/>
          <p:nvPr/>
        </p:nvPicPr>
        <p:blipFill>
          <a:blip r:embed="rId2"/>
          <a:stretch/>
        </p:blipFill>
        <p:spPr>
          <a:xfrm>
            <a:off x="5807880" y="1872000"/>
            <a:ext cx="6310080" cy="3232800"/>
          </a:xfrm>
          <a:prstGeom prst="rect">
            <a:avLst/>
          </a:prstGeom>
          <a:ln>
            <a:noFill/>
          </a:ln>
        </p:spPr>
      </p:pic>
      <p:pic>
        <p:nvPicPr>
          <p:cNvPr id="125" name="Picture 6"/>
          <p:cNvPicPr/>
          <p:nvPr/>
        </p:nvPicPr>
        <p:blipFill>
          <a:blip r:embed="rId3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126" name="Picture 4"/>
          <p:cNvPicPr/>
          <p:nvPr/>
        </p:nvPicPr>
        <p:blipFill>
          <a:blip r:embed="rId4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127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8" name="CustomShape 2"/>
          <p:cNvSpPr/>
          <p:nvPr/>
        </p:nvSpPr>
        <p:spPr>
          <a:xfrm>
            <a:off x="429120" y="1656000"/>
            <a:ext cx="5378760" cy="5087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Summer smart insulation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Surface evaporative cooling 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Using water for cooling three times more efficient than using electricity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CustomShape 3"/>
          <p:cNvSpPr/>
          <p:nvPr/>
        </p:nvSpPr>
        <p:spPr>
          <a:xfrm>
            <a:off x="1429560" y="166320"/>
            <a:ext cx="88664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GreenThermowall the sprayed vertical garden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131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132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3" name="CustomShape 2"/>
          <p:cNvSpPr/>
          <p:nvPr/>
        </p:nvSpPr>
        <p:spPr>
          <a:xfrm>
            <a:off x="429120" y="1656000"/>
            <a:ext cx="5378760" cy="527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Winter smart insulation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Without irrigation the polyurethane substrate recoveries the insulation properties in winter 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CustomShape 3"/>
          <p:cNvSpPr/>
          <p:nvPr/>
        </p:nvSpPr>
        <p:spPr>
          <a:xfrm>
            <a:off x="1429560" y="166320"/>
            <a:ext cx="88664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GreenThermowall the sprayed vertical garden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5" name="Picture 134"/>
          <p:cNvPicPr/>
          <p:nvPr/>
        </p:nvPicPr>
        <p:blipFill>
          <a:blip r:embed="rId4"/>
          <a:stretch/>
        </p:blipFill>
        <p:spPr>
          <a:xfrm>
            <a:off x="5808240" y="1872360"/>
            <a:ext cx="6309000" cy="3231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137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138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9" name="CustomShape 2"/>
          <p:cNvSpPr/>
          <p:nvPr/>
        </p:nvSpPr>
        <p:spPr>
          <a:xfrm>
            <a:off x="429120" y="1656000"/>
            <a:ext cx="5378760" cy="362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Drone automated construction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Rock and roll! 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CustomShape 3"/>
          <p:cNvSpPr/>
          <p:nvPr/>
        </p:nvSpPr>
        <p:spPr>
          <a:xfrm>
            <a:off x="1429560" y="166320"/>
            <a:ext cx="88664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GreenThermowall the sprayed vertical garden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1" name="Picture 140"/>
          <p:cNvPicPr/>
          <p:nvPr/>
        </p:nvPicPr>
        <p:blipFill>
          <a:blip r:embed="rId4"/>
          <a:stretch/>
        </p:blipFill>
        <p:spPr>
          <a:xfrm>
            <a:off x="5947920" y="1890000"/>
            <a:ext cx="5646960" cy="3764160"/>
          </a:xfrm>
          <a:prstGeom prst="rect">
            <a:avLst/>
          </a:prstGeom>
          <a:ln>
            <a:noFill/>
          </a:ln>
        </p:spPr>
      </p:pic>
      <p:pic>
        <p:nvPicPr>
          <p:cNvPr id="142" name="Picture 141"/>
          <p:cNvPicPr/>
          <p:nvPr/>
        </p:nvPicPr>
        <p:blipFill>
          <a:blip r:embed="rId5"/>
          <a:srcRect l="11402" r="4258"/>
          <a:stretch/>
        </p:blipFill>
        <p:spPr>
          <a:xfrm>
            <a:off x="5947920" y="1872000"/>
            <a:ext cx="5646600" cy="3768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144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145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6" name="CustomShape 2"/>
          <p:cNvSpPr/>
          <p:nvPr/>
        </p:nvSpPr>
        <p:spPr>
          <a:xfrm>
            <a:off x="429120" y="1656000"/>
            <a:ext cx="5378760" cy="362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Drone automated construction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CustomShape 3"/>
          <p:cNvSpPr/>
          <p:nvPr/>
        </p:nvSpPr>
        <p:spPr>
          <a:xfrm>
            <a:off x="1429560" y="166320"/>
            <a:ext cx="88664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GreenThermowall the sprayed vertical garden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8" name="Picture 147"/>
          <p:cNvPicPr/>
          <p:nvPr/>
        </p:nvPicPr>
        <p:blipFill>
          <a:blip r:embed="rId4"/>
          <a:stretch/>
        </p:blipFill>
        <p:spPr>
          <a:xfrm>
            <a:off x="5947920" y="1890000"/>
            <a:ext cx="5646960" cy="3764160"/>
          </a:xfrm>
          <a:prstGeom prst="rect">
            <a:avLst/>
          </a:prstGeom>
          <a:ln>
            <a:noFill/>
          </a:ln>
        </p:spPr>
      </p:pic>
      <p:pic>
        <p:nvPicPr>
          <p:cNvPr id="149" name="Picture 148"/>
          <p:cNvPicPr/>
          <p:nvPr/>
        </p:nvPicPr>
        <p:blipFill>
          <a:blip r:embed="rId5"/>
          <a:srcRect l="15839" r="11135" b="13111"/>
          <a:stretch/>
        </p:blipFill>
        <p:spPr>
          <a:xfrm>
            <a:off x="5947920" y="1872000"/>
            <a:ext cx="5646600" cy="3781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151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152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3" name="CustomShape 2"/>
          <p:cNvSpPr/>
          <p:nvPr/>
        </p:nvSpPr>
        <p:spPr>
          <a:xfrm>
            <a:off x="429120" y="1656000"/>
            <a:ext cx="5378760" cy="362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Drone automated construction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CustomShape 3"/>
          <p:cNvSpPr/>
          <p:nvPr/>
        </p:nvSpPr>
        <p:spPr>
          <a:xfrm>
            <a:off x="1429560" y="166320"/>
            <a:ext cx="88664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GreenThermowall the sprayed vertical garden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5" name="Picture 154"/>
          <p:cNvPicPr/>
          <p:nvPr/>
        </p:nvPicPr>
        <p:blipFill>
          <a:blip r:embed="rId4"/>
          <a:stretch/>
        </p:blipFill>
        <p:spPr>
          <a:xfrm>
            <a:off x="5947920" y="1890000"/>
            <a:ext cx="5646960" cy="3764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157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158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9" name="CustomShape 2"/>
          <p:cNvSpPr/>
          <p:nvPr/>
        </p:nvSpPr>
        <p:spPr>
          <a:xfrm>
            <a:off x="429120" y="1656000"/>
            <a:ext cx="5378760" cy="362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Drone automated construction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CustomShape 3"/>
          <p:cNvSpPr/>
          <p:nvPr/>
        </p:nvSpPr>
        <p:spPr>
          <a:xfrm>
            <a:off x="1429560" y="166320"/>
            <a:ext cx="88664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GreenThermowall the sprayed vertical garden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1" name="Picture 160"/>
          <p:cNvPicPr/>
          <p:nvPr/>
        </p:nvPicPr>
        <p:blipFill>
          <a:blip r:embed="rId4"/>
          <a:stretch/>
        </p:blipFill>
        <p:spPr>
          <a:xfrm>
            <a:off x="5947920" y="1890000"/>
            <a:ext cx="5646960" cy="3764160"/>
          </a:xfrm>
          <a:prstGeom prst="rect">
            <a:avLst/>
          </a:prstGeom>
          <a:ln>
            <a:noFill/>
          </a:ln>
        </p:spPr>
      </p:pic>
      <p:pic>
        <p:nvPicPr>
          <p:cNvPr id="162" name="Picture 161"/>
          <p:cNvPicPr/>
          <p:nvPr/>
        </p:nvPicPr>
        <p:blipFill>
          <a:blip r:embed="rId5"/>
          <a:srcRect l="38404" t="39085" r="17047" b="7869"/>
          <a:stretch/>
        </p:blipFill>
        <p:spPr>
          <a:xfrm>
            <a:off x="5947920" y="1872000"/>
            <a:ext cx="5643720" cy="3781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164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165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6" name="CustomShape 2"/>
          <p:cNvSpPr/>
          <p:nvPr/>
        </p:nvSpPr>
        <p:spPr>
          <a:xfrm>
            <a:off x="429120" y="1656000"/>
            <a:ext cx="5378760" cy="295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 greenery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CustomShape 3"/>
          <p:cNvSpPr/>
          <p:nvPr/>
        </p:nvSpPr>
        <p:spPr>
          <a:xfrm>
            <a:off x="1429560" y="166320"/>
            <a:ext cx="88664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GreenThermowall the sprayed vertical garden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8" name="Picture 167"/>
          <p:cNvPicPr/>
          <p:nvPr/>
        </p:nvPicPr>
        <p:blipFill>
          <a:blip r:embed="rId4"/>
          <a:stretch/>
        </p:blipFill>
        <p:spPr>
          <a:xfrm>
            <a:off x="5947920" y="1890000"/>
            <a:ext cx="5646960" cy="3764160"/>
          </a:xfrm>
          <a:prstGeom prst="rect">
            <a:avLst/>
          </a:prstGeom>
          <a:ln>
            <a:noFill/>
          </a:ln>
        </p:spPr>
      </p:pic>
      <p:pic>
        <p:nvPicPr>
          <p:cNvPr id="169" name="Picture 168"/>
          <p:cNvPicPr/>
          <p:nvPr/>
        </p:nvPicPr>
        <p:blipFill>
          <a:blip r:embed="rId5"/>
          <a:srcRect l="39006" t="22369" r="9660" b="16822"/>
          <a:stretch/>
        </p:blipFill>
        <p:spPr>
          <a:xfrm>
            <a:off x="5947920" y="1890000"/>
            <a:ext cx="5646600" cy="3763800"/>
          </a:xfrm>
          <a:prstGeom prst="rect">
            <a:avLst/>
          </a:prstGeom>
          <a:ln>
            <a:noFill/>
          </a:ln>
        </p:spPr>
      </p:pic>
      <p:pic>
        <p:nvPicPr>
          <p:cNvPr id="170" name="Picture 169"/>
          <p:cNvPicPr/>
          <p:nvPr/>
        </p:nvPicPr>
        <p:blipFill>
          <a:blip r:embed="rId6"/>
          <a:srcRect l="7753" t="6515" b="11693"/>
          <a:stretch/>
        </p:blipFill>
        <p:spPr>
          <a:xfrm>
            <a:off x="5947920" y="1890000"/>
            <a:ext cx="5657760" cy="3763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54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55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" name="CustomShape 2"/>
          <p:cNvSpPr/>
          <p:nvPr/>
        </p:nvSpPr>
        <p:spPr>
          <a:xfrm>
            <a:off x="247320" y="2733772"/>
            <a:ext cx="4782960" cy="286314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15 </a:t>
            </a:r>
            <a:r>
              <a:rPr lang="es-ES" sz="3600" b="0" strike="noStrike" spc="-1" dirty="0" err="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years</a:t>
            </a: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3600" b="0" strike="noStrike" spc="-1" dirty="0" err="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experience</a:t>
            </a: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in </a:t>
            </a:r>
            <a:r>
              <a:rPr lang="es-ES" sz="3600" b="0" strike="noStrike" spc="-1" dirty="0" err="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integrating</a:t>
            </a: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3600" b="0" strike="noStrike" spc="-1" dirty="0" err="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nature</a:t>
            </a: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and </a:t>
            </a:r>
            <a:r>
              <a:rPr lang="es-ES" sz="3600" b="0" strike="noStrike" spc="-1" dirty="0" err="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architecture</a:t>
            </a: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CustomShape 3"/>
          <p:cNvSpPr/>
          <p:nvPr/>
        </p:nvSpPr>
        <p:spPr>
          <a:xfrm>
            <a:off x="1429560" y="166320"/>
            <a:ext cx="649080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Singulargreen and Indresmat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8" name="Immagine 2"/>
          <p:cNvPicPr/>
          <p:nvPr/>
        </p:nvPicPr>
        <p:blipFill>
          <a:blip r:embed="rId4"/>
          <a:stretch/>
        </p:blipFill>
        <p:spPr>
          <a:xfrm>
            <a:off x="5947200" y="1889280"/>
            <a:ext cx="5647320" cy="3764520"/>
          </a:xfrm>
          <a:prstGeom prst="rect">
            <a:avLst/>
          </a:prstGeom>
          <a:ln>
            <a:noFill/>
          </a:ln>
        </p:spPr>
      </p:pic>
      <p:pic>
        <p:nvPicPr>
          <p:cNvPr id="59" name="Picture 58"/>
          <p:cNvPicPr/>
          <p:nvPr/>
        </p:nvPicPr>
        <p:blipFill>
          <a:blip r:embed="rId5"/>
          <a:srcRect l="12133" r="6210" b="3176"/>
          <a:stretch/>
        </p:blipFill>
        <p:spPr>
          <a:xfrm>
            <a:off x="5947200" y="1889640"/>
            <a:ext cx="5647320" cy="3764160"/>
          </a:xfrm>
          <a:prstGeom prst="rect">
            <a:avLst/>
          </a:prstGeom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98D693-0AD8-47A9-D546-8D8812D36B46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247320" y="1889280"/>
            <a:ext cx="2070720" cy="936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172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173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4" name="CustomShape 2"/>
          <p:cNvSpPr/>
          <p:nvPr/>
        </p:nvSpPr>
        <p:spPr>
          <a:xfrm>
            <a:off x="429120" y="1656000"/>
            <a:ext cx="5378760" cy="295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 greenery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CustomShape 3"/>
          <p:cNvSpPr/>
          <p:nvPr/>
        </p:nvSpPr>
        <p:spPr>
          <a:xfrm>
            <a:off x="1429560" y="166320"/>
            <a:ext cx="88664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GreenThermowall the sprayed vertical garden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6" name="Picture 175"/>
          <p:cNvPicPr/>
          <p:nvPr/>
        </p:nvPicPr>
        <p:blipFill>
          <a:blip r:embed="rId4"/>
          <a:stretch/>
        </p:blipFill>
        <p:spPr>
          <a:xfrm>
            <a:off x="5947920" y="1890000"/>
            <a:ext cx="5646960" cy="3764160"/>
          </a:xfrm>
          <a:prstGeom prst="rect">
            <a:avLst/>
          </a:prstGeom>
          <a:ln>
            <a:noFill/>
          </a:ln>
        </p:spPr>
      </p:pic>
      <p:pic>
        <p:nvPicPr>
          <p:cNvPr id="177" name="Picture 176"/>
          <p:cNvPicPr/>
          <p:nvPr/>
        </p:nvPicPr>
        <p:blipFill>
          <a:blip r:embed="rId5"/>
          <a:srcRect l="39006" t="22369" r="9660" b="16822"/>
          <a:stretch/>
        </p:blipFill>
        <p:spPr>
          <a:xfrm>
            <a:off x="5947920" y="1890000"/>
            <a:ext cx="5646600" cy="3763800"/>
          </a:xfrm>
          <a:prstGeom prst="rect">
            <a:avLst/>
          </a:prstGeom>
          <a:ln>
            <a:noFill/>
          </a:ln>
        </p:spPr>
      </p:pic>
      <p:pic>
        <p:nvPicPr>
          <p:cNvPr id="178" name="Picture 177"/>
          <p:cNvPicPr/>
          <p:nvPr/>
        </p:nvPicPr>
        <p:blipFill>
          <a:blip r:embed="rId6"/>
          <a:srcRect l="7753" t="6515" b="11693"/>
          <a:stretch/>
        </p:blipFill>
        <p:spPr>
          <a:xfrm>
            <a:off x="5947920" y="1890000"/>
            <a:ext cx="5657760" cy="3763800"/>
          </a:xfrm>
          <a:prstGeom prst="rect">
            <a:avLst/>
          </a:prstGeom>
          <a:ln>
            <a:noFill/>
          </a:ln>
        </p:spPr>
      </p:pic>
      <p:pic>
        <p:nvPicPr>
          <p:cNvPr id="179" name="Picture 178"/>
          <p:cNvPicPr/>
          <p:nvPr/>
        </p:nvPicPr>
        <p:blipFill>
          <a:blip r:embed="rId7"/>
          <a:srcRect l="7370" r="4963" b="9869"/>
          <a:stretch/>
        </p:blipFill>
        <p:spPr>
          <a:xfrm>
            <a:off x="5948280" y="1890000"/>
            <a:ext cx="5657400" cy="3763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Picture 4"/>
          <p:cNvPicPr/>
          <p:nvPr/>
        </p:nvPicPr>
        <p:blipFill>
          <a:blip r:embed="rId2"/>
          <a:srcRect l="5803" r="4233" b="13549"/>
          <a:stretch/>
        </p:blipFill>
        <p:spPr>
          <a:xfrm>
            <a:off x="237600" y="117000"/>
            <a:ext cx="2092680" cy="2010960"/>
          </a:xfrm>
          <a:prstGeom prst="rect">
            <a:avLst/>
          </a:prstGeom>
          <a:ln>
            <a:noFill/>
          </a:ln>
        </p:spPr>
      </p:pic>
      <p:pic>
        <p:nvPicPr>
          <p:cNvPr id="181" name="Picture 6"/>
          <p:cNvPicPr/>
          <p:nvPr/>
        </p:nvPicPr>
        <p:blipFill>
          <a:blip r:embed="rId3"/>
          <a:stretch/>
        </p:blipFill>
        <p:spPr>
          <a:xfrm>
            <a:off x="9790920" y="760680"/>
            <a:ext cx="2313720" cy="520200"/>
          </a:xfrm>
          <a:prstGeom prst="rect">
            <a:avLst/>
          </a:prstGeom>
          <a:ln>
            <a:noFill/>
          </a:ln>
        </p:spPr>
      </p:pic>
      <p:sp>
        <p:nvSpPr>
          <p:cNvPr id="182" name="CustomShape 1"/>
          <p:cNvSpPr/>
          <p:nvPr/>
        </p:nvSpPr>
        <p:spPr>
          <a:xfrm>
            <a:off x="2668320" y="338400"/>
            <a:ext cx="7144560" cy="1675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 FUTURE ENVELOPE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TOWARDS ZERO CARBON BUILDINGS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400" b="0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15‐16 December 2022 Bolzano/Bozen 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CustomShape 8"/>
          <p:cNvSpPr/>
          <p:nvPr/>
        </p:nvSpPr>
        <p:spPr>
          <a:xfrm>
            <a:off x="2525760" y="3425760"/>
            <a:ext cx="7144560" cy="76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Last slide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4" name="Picture 193"/>
          <p:cNvPicPr/>
          <p:nvPr/>
        </p:nvPicPr>
        <p:blipFill>
          <a:blip r:embed="rId4"/>
          <a:stretch/>
        </p:blipFill>
        <p:spPr>
          <a:xfrm>
            <a:off x="1385280" y="2304000"/>
            <a:ext cx="2070720" cy="936000"/>
          </a:xfrm>
          <a:prstGeom prst="rect">
            <a:avLst/>
          </a:prstGeom>
          <a:ln>
            <a:noFill/>
          </a:ln>
        </p:spPr>
      </p:pic>
      <p:pic>
        <p:nvPicPr>
          <p:cNvPr id="195" name="Picture 194"/>
          <p:cNvPicPr/>
          <p:nvPr/>
        </p:nvPicPr>
        <p:blipFill>
          <a:blip r:embed="rId5"/>
          <a:srcRect t="30337" r="18339"/>
          <a:stretch/>
        </p:blipFill>
        <p:spPr>
          <a:xfrm>
            <a:off x="4104720" y="2257560"/>
            <a:ext cx="6695280" cy="3214440"/>
          </a:xfrm>
          <a:prstGeom prst="rect">
            <a:avLst/>
          </a:prstGeom>
          <a:ln>
            <a:noFill/>
          </a:ln>
        </p:spPr>
      </p:pic>
      <p:pic>
        <p:nvPicPr>
          <p:cNvPr id="196" name="Picture 195"/>
          <p:cNvPicPr/>
          <p:nvPr/>
        </p:nvPicPr>
        <p:blipFill>
          <a:blip r:embed="rId6"/>
          <a:stretch/>
        </p:blipFill>
        <p:spPr>
          <a:xfrm>
            <a:off x="1296000" y="3588120"/>
            <a:ext cx="2304000" cy="1986120"/>
          </a:xfrm>
          <a:prstGeom prst="rect">
            <a:avLst/>
          </a:prstGeom>
          <a:ln>
            <a:noFill/>
          </a:ln>
        </p:spPr>
      </p:pic>
      <p:pic>
        <p:nvPicPr>
          <p:cNvPr id="19" name="Picture 1">
            <a:extLst>
              <a:ext uri="{FF2B5EF4-FFF2-40B4-BE49-F238E27FC236}">
                <a16:creationId xmlns:a16="http://schemas.microsoft.com/office/drawing/2014/main" id="{C19F60B5-D682-48C2-8504-A880B11B0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267" y="6279908"/>
            <a:ext cx="1088141" cy="38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B811C39F-D10B-4524-89D6-EABDEADAC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2112" y="6223027"/>
            <a:ext cx="626598" cy="45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6">
            <a:extLst>
              <a:ext uri="{FF2B5EF4-FFF2-40B4-BE49-F238E27FC236}">
                <a16:creationId xmlns:a16="http://schemas.microsoft.com/office/drawing/2014/main" id="{DD5B9622-1161-4091-A11B-89D17AECBB2F}"/>
              </a:ext>
            </a:extLst>
          </p:cNvPr>
          <p:cNvSpPr txBox="1"/>
          <p:nvPr/>
        </p:nvSpPr>
        <p:spPr>
          <a:xfrm>
            <a:off x="9669334" y="5874045"/>
            <a:ext cx="1612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Organized by</a:t>
            </a:r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8FF64D51-852B-461A-A089-BF600089112B}"/>
              </a:ext>
            </a:extLst>
          </p:cNvPr>
          <p:cNvSpPr/>
          <p:nvPr/>
        </p:nvSpPr>
        <p:spPr>
          <a:xfrm>
            <a:off x="4896762" y="5840592"/>
            <a:ext cx="3976465" cy="937530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3B97EB47-2E8C-44C4-BBE0-A8851F8839B0}"/>
              </a:ext>
            </a:extLst>
          </p:cNvPr>
          <p:cNvSpPr/>
          <p:nvPr/>
        </p:nvSpPr>
        <p:spPr>
          <a:xfrm>
            <a:off x="99143" y="5840592"/>
            <a:ext cx="4689921" cy="937530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A78E4353-9CF9-4177-97D1-EB2F24E5CBA5}"/>
              </a:ext>
            </a:extLst>
          </p:cNvPr>
          <p:cNvSpPr/>
          <p:nvPr/>
        </p:nvSpPr>
        <p:spPr>
          <a:xfrm>
            <a:off x="9015616" y="5840592"/>
            <a:ext cx="3062602" cy="937530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4E28FCB1-E150-4778-9BE9-CA34FB3273C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-624" t="-7928" r="624" b="7928"/>
          <a:stretch/>
        </p:blipFill>
        <p:spPr>
          <a:xfrm>
            <a:off x="4958572" y="6033811"/>
            <a:ext cx="3769112" cy="703283"/>
          </a:xfrm>
          <a:prstGeom prst="rect">
            <a:avLst/>
          </a:prstGeom>
        </p:spPr>
      </p:pic>
      <p:sp>
        <p:nvSpPr>
          <p:cNvPr id="26" name="TextBox 6">
            <a:extLst>
              <a:ext uri="{FF2B5EF4-FFF2-40B4-BE49-F238E27FC236}">
                <a16:creationId xmlns:a16="http://schemas.microsoft.com/office/drawing/2014/main" id="{FBCC4F5A-FA76-4559-AB09-F8E8C77CA906}"/>
              </a:ext>
            </a:extLst>
          </p:cNvPr>
          <p:cNvSpPr txBox="1"/>
          <p:nvPr/>
        </p:nvSpPr>
        <p:spPr>
          <a:xfrm>
            <a:off x="6243841" y="5818764"/>
            <a:ext cx="12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Sponsors</a:t>
            </a:r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FC52F6D1-850B-4325-BE1B-B7860EE168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300" y="6178342"/>
            <a:ext cx="4589408" cy="544985"/>
          </a:xfrm>
          <a:prstGeom prst="rect">
            <a:avLst/>
          </a:prstGeom>
        </p:spPr>
      </p:pic>
      <p:sp>
        <p:nvSpPr>
          <p:cNvPr id="28" name="TextBox 6">
            <a:extLst>
              <a:ext uri="{FF2B5EF4-FFF2-40B4-BE49-F238E27FC236}">
                <a16:creationId xmlns:a16="http://schemas.microsoft.com/office/drawing/2014/main" id="{AA735DBF-073A-42B5-81D0-A816A0FACFB2}"/>
              </a:ext>
            </a:extLst>
          </p:cNvPr>
          <p:cNvSpPr txBox="1"/>
          <p:nvPr/>
        </p:nvSpPr>
        <p:spPr>
          <a:xfrm>
            <a:off x="1603908" y="5840592"/>
            <a:ext cx="1662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Collaborations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62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63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4" name="CustomShape 2"/>
          <p:cNvSpPr/>
          <p:nvPr/>
        </p:nvSpPr>
        <p:spPr>
          <a:xfrm>
            <a:off x="597240" y="2825280"/>
            <a:ext cx="4433040" cy="277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15 </a:t>
            </a:r>
            <a:r>
              <a:rPr lang="es-ES" sz="3600" b="0" strike="noStrike" spc="-1" dirty="0" err="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years</a:t>
            </a: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3600" b="0" strike="noStrike" spc="-1" dirty="0" err="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experience</a:t>
            </a: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in </a:t>
            </a:r>
            <a:r>
              <a:rPr lang="es-ES" sz="3600" b="0" strike="noStrike" spc="-1" dirty="0" err="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integrating</a:t>
            </a: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3600" b="0" strike="noStrike" spc="-1" dirty="0" err="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nature</a:t>
            </a: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and </a:t>
            </a:r>
            <a:r>
              <a:rPr lang="es-ES" sz="3600" b="0" strike="noStrike" spc="-1" dirty="0" err="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architecture</a:t>
            </a: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CustomShape 3"/>
          <p:cNvSpPr/>
          <p:nvPr/>
        </p:nvSpPr>
        <p:spPr>
          <a:xfrm>
            <a:off x="1429560" y="166320"/>
            <a:ext cx="649080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Singulargreen and Indresmat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6" name="Immagine 2"/>
          <p:cNvPicPr/>
          <p:nvPr/>
        </p:nvPicPr>
        <p:blipFill>
          <a:blip r:embed="rId4"/>
          <a:stretch/>
        </p:blipFill>
        <p:spPr>
          <a:xfrm>
            <a:off x="5947200" y="1889280"/>
            <a:ext cx="5647320" cy="3764520"/>
          </a:xfrm>
          <a:prstGeom prst="rect">
            <a:avLst/>
          </a:prstGeom>
          <a:ln>
            <a:noFill/>
          </a:ln>
        </p:spPr>
      </p:pic>
      <p:pic>
        <p:nvPicPr>
          <p:cNvPr id="68" name="Picture 67"/>
          <p:cNvPicPr/>
          <p:nvPr/>
        </p:nvPicPr>
        <p:blipFill>
          <a:blip r:embed="rId5"/>
          <a:srcRect r="16004"/>
          <a:stretch/>
        </p:blipFill>
        <p:spPr>
          <a:xfrm>
            <a:off x="5947200" y="1872000"/>
            <a:ext cx="5646960" cy="3781800"/>
          </a:xfrm>
          <a:prstGeom prst="rect">
            <a:avLst/>
          </a:prstGeom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473899-CCB5-4A4D-17B1-4D86A40F0E1C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247320" y="1889280"/>
            <a:ext cx="2070720" cy="936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70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71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2" name="CustomShape 2"/>
          <p:cNvSpPr/>
          <p:nvPr/>
        </p:nvSpPr>
        <p:spPr>
          <a:xfrm>
            <a:off x="597240" y="1988640"/>
            <a:ext cx="4433040" cy="360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15 </a:t>
            </a:r>
            <a:r>
              <a:rPr lang="es-ES" sz="3600" b="0" strike="noStrike" spc="-1" dirty="0" err="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years</a:t>
            </a: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3600" b="0" strike="noStrike" spc="-1" dirty="0" err="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experience</a:t>
            </a: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in </a:t>
            </a:r>
            <a:r>
              <a:rPr lang="es-ES" sz="3600" b="0" strike="noStrike" spc="-1" dirty="0" err="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integrating</a:t>
            </a: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3600" b="0" strike="noStrike" spc="-1" dirty="0" err="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nature</a:t>
            </a: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and </a:t>
            </a:r>
            <a:r>
              <a:rPr lang="es-ES" sz="3600" b="0" strike="noStrike" spc="-1" dirty="0" err="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architecture</a:t>
            </a:r>
            <a:r>
              <a:rPr lang="es-ES" sz="3600" b="0" strike="noStrike" spc="-1" dirty="0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CustomShape 3"/>
          <p:cNvSpPr/>
          <p:nvPr/>
        </p:nvSpPr>
        <p:spPr>
          <a:xfrm>
            <a:off x="1429560" y="166320"/>
            <a:ext cx="649080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Singulargreen and Indresmat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5" name="Picture 74"/>
          <p:cNvPicPr/>
          <p:nvPr/>
        </p:nvPicPr>
        <p:blipFill>
          <a:blip r:embed="rId4"/>
          <a:stretch/>
        </p:blipFill>
        <p:spPr>
          <a:xfrm>
            <a:off x="5947200" y="1872000"/>
            <a:ext cx="5668560" cy="2565000"/>
          </a:xfrm>
          <a:prstGeom prst="rect">
            <a:avLst/>
          </a:prstGeom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4D3A6B8-2D29-F757-4109-CF8602B689C9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247320" y="1889280"/>
            <a:ext cx="2070720" cy="936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77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78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9" name="CustomShape 2"/>
          <p:cNvSpPr/>
          <p:nvPr/>
        </p:nvSpPr>
        <p:spPr>
          <a:xfrm>
            <a:off x="597240" y="1605600"/>
            <a:ext cx="4433040" cy="386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Indresmat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Indresmat has the know-how in poliurethane  chemistry and engineering. BioPUR.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CustomShape 3"/>
          <p:cNvSpPr/>
          <p:nvPr/>
        </p:nvSpPr>
        <p:spPr>
          <a:xfrm>
            <a:off x="1429560" y="166320"/>
            <a:ext cx="649080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Singulargreen and Indresmat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1" name="Picture 80"/>
          <p:cNvPicPr/>
          <p:nvPr/>
        </p:nvPicPr>
        <p:blipFill>
          <a:blip r:embed="rId4"/>
          <a:stretch/>
        </p:blipFill>
        <p:spPr>
          <a:xfrm>
            <a:off x="6552000" y="1885680"/>
            <a:ext cx="4371120" cy="3768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83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84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5" name="CustomShape 2"/>
          <p:cNvSpPr/>
          <p:nvPr/>
        </p:nvSpPr>
        <p:spPr>
          <a:xfrm>
            <a:off x="429120" y="1656000"/>
            <a:ext cx="5378760" cy="496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Vertical gardens 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Beautiful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Green explotation of space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Biodiversity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Pollutant fixation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Heat island effect reduction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Thermic insulation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3"/>
          <p:cNvSpPr/>
          <p:nvPr/>
        </p:nvSpPr>
        <p:spPr>
          <a:xfrm>
            <a:off x="1429560" y="166320"/>
            <a:ext cx="649080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Vertical garden issues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7" name="Picture 86"/>
          <p:cNvPicPr/>
          <p:nvPr/>
        </p:nvPicPr>
        <p:blipFill>
          <a:blip r:embed="rId4"/>
          <a:stretch/>
        </p:blipFill>
        <p:spPr>
          <a:xfrm>
            <a:off x="5904000" y="1944000"/>
            <a:ext cx="5721480" cy="3764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89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90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1" name="CustomShape 2"/>
          <p:cNvSpPr/>
          <p:nvPr/>
        </p:nvSpPr>
        <p:spPr>
          <a:xfrm>
            <a:off x="429120" y="1656000"/>
            <a:ext cx="5378760" cy="4966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Vertical gardens 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Expensive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High maintenance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Green washing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Energy waste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Water waste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CustomShape 3"/>
          <p:cNvSpPr/>
          <p:nvPr/>
        </p:nvSpPr>
        <p:spPr>
          <a:xfrm>
            <a:off x="1429560" y="166320"/>
            <a:ext cx="649080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Vertical garden issues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3" name="Picture 92"/>
          <p:cNvPicPr/>
          <p:nvPr/>
        </p:nvPicPr>
        <p:blipFill>
          <a:blip r:embed="rId4"/>
          <a:srcRect b="10191"/>
          <a:stretch/>
        </p:blipFill>
        <p:spPr>
          <a:xfrm>
            <a:off x="5976000" y="1862280"/>
            <a:ext cx="5628960" cy="3791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95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96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" name="CustomShape 2"/>
          <p:cNvSpPr/>
          <p:nvPr/>
        </p:nvSpPr>
        <p:spPr>
          <a:xfrm>
            <a:off x="429120" y="1656000"/>
            <a:ext cx="5378760" cy="630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Traditional vertical garden involves lots of different materials 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Fabric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Aluminium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Plants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PVC panel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Etc.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CustomShape 3"/>
          <p:cNvSpPr/>
          <p:nvPr/>
        </p:nvSpPr>
        <p:spPr>
          <a:xfrm>
            <a:off x="1429560" y="166320"/>
            <a:ext cx="649080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Traditional vertical garden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9" name="Picture 98"/>
          <p:cNvPicPr/>
          <p:nvPr/>
        </p:nvPicPr>
        <p:blipFill>
          <a:blip r:embed="rId4"/>
          <a:stretch/>
        </p:blipFill>
        <p:spPr>
          <a:xfrm>
            <a:off x="6348600" y="1080000"/>
            <a:ext cx="4893480" cy="5564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6"/>
          <p:cNvPicPr/>
          <p:nvPr/>
        </p:nvPicPr>
        <p:blipFill>
          <a:blip r:embed="rId2"/>
          <a:stretch/>
        </p:blipFill>
        <p:spPr>
          <a:xfrm>
            <a:off x="10458720" y="280440"/>
            <a:ext cx="1695240" cy="381240"/>
          </a:xfrm>
          <a:prstGeom prst="rect">
            <a:avLst/>
          </a:prstGeom>
          <a:ln>
            <a:noFill/>
          </a:ln>
        </p:spPr>
      </p:pic>
      <p:pic>
        <p:nvPicPr>
          <p:cNvPr id="101" name="Picture 4"/>
          <p:cNvPicPr/>
          <p:nvPr/>
        </p:nvPicPr>
        <p:blipFill>
          <a:blip r:embed="rId3"/>
          <a:srcRect l="5803" r="4233" b="13549"/>
          <a:stretch/>
        </p:blipFill>
        <p:spPr>
          <a:xfrm>
            <a:off x="106920" y="0"/>
            <a:ext cx="980280" cy="942120"/>
          </a:xfrm>
          <a:prstGeom prst="rect">
            <a:avLst/>
          </a:prstGeom>
          <a:ln>
            <a:noFill/>
          </a:ln>
        </p:spPr>
      </p:pic>
      <p:sp>
        <p:nvSpPr>
          <p:cNvPr id="102" name="CustomShape 1"/>
          <p:cNvSpPr/>
          <p:nvPr/>
        </p:nvSpPr>
        <p:spPr>
          <a:xfrm>
            <a:off x="1282680" y="106920"/>
            <a:ext cx="9238680" cy="735840"/>
          </a:xfrm>
          <a:prstGeom prst="roundRect">
            <a:avLst>
              <a:gd name="adj" fmla="val 16667"/>
            </a:avLst>
          </a:prstGeom>
          <a:noFill/>
          <a:ln w="31680">
            <a:solidFill>
              <a:srgbClr val="ABC0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3" name="CustomShape 2"/>
          <p:cNvSpPr/>
          <p:nvPr/>
        </p:nvSpPr>
        <p:spPr>
          <a:xfrm>
            <a:off x="429120" y="1734840"/>
            <a:ext cx="5378760" cy="618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3B383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!¿Sprayed vertical garden?! 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Few materials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Economic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Optimal insulation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Insulation in winter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Cooling in summer 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Drone-automated 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CustomShape 3"/>
          <p:cNvSpPr/>
          <p:nvPr/>
        </p:nvSpPr>
        <p:spPr>
          <a:xfrm>
            <a:off x="1429560" y="166320"/>
            <a:ext cx="88664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>
                <a:solidFill>
                  <a:srgbClr val="77A19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GreenThermowall the sprayed vertical garden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5" name="Picture 104"/>
          <p:cNvPicPr/>
          <p:nvPr/>
        </p:nvPicPr>
        <p:blipFill>
          <a:blip r:embed="rId4"/>
          <a:srcRect r="5875" b="2558"/>
          <a:stretch/>
        </p:blipFill>
        <p:spPr>
          <a:xfrm>
            <a:off x="5554440" y="1877040"/>
            <a:ext cx="6311880" cy="3234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45324045454341AFA1ED4DBDAB8B58" ma:contentTypeVersion="15" ma:contentTypeDescription="Create a new document." ma:contentTypeScope="" ma:versionID="0f68af4ae8e4133d42f3d3e8052fa271">
  <xsd:schema xmlns:xsd="http://www.w3.org/2001/XMLSchema" xmlns:xs="http://www.w3.org/2001/XMLSchema" xmlns:p="http://schemas.microsoft.com/office/2006/metadata/properties" xmlns:ns2="9d827b77-2124-4235-adc1-14338fcf88aa" xmlns:ns3="5b4d1290-6226-4b67-b3ca-2b2800127f26" targetNamespace="http://schemas.microsoft.com/office/2006/metadata/properties" ma:root="true" ma:fieldsID="7f81fdf23a014deb5b62fc7a05ef9eb7" ns2:_="" ns3:_="">
    <xsd:import namespace="9d827b77-2124-4235-adc1-14338fcf88aa"/>
    <xsd:import namespace="5b4d1290-6226-4b67-b3ca-2b2800127f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827b77-2124-4235-adc1-14338fcf88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dedd1c77-ecac-4adc-8928-a4b79cad4f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4d1290-6226-4b67-b3ca-2b2800127f26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e87bc3e-a969-4b23-a7fe-a32ce61660e9}" ma:internalName="TaxCatchAll" ma:showField="CatchAllData" ma:web="5b4d1290-6226-4b67-b3ca-2b2800127f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827b77-2124-4235-adc1-14338fcf88aa">
      <Terms xmlns="http://schemas.microsoft.com/office/infopath/2007/PartnerControls"/>
    </lcf76f155ced4ddcb4097134ff3c332f>
    <TaxCatchAll xmlns="5b4d1290-6226-4b67-b3ca-2b2800127f26" xsi:nil="true"/>
  </documentManagement>
</p:properties>
</file>

<file path=customXml/itemProps1.xml><?xml version="1.0" encoding="utf-8"?>
<ds:datastoreItem xmlns:ds="http://schemas.openxmlformats.org/officeDocument/2006/customXml" ds:itemID="{67148223-A6E3-43C9-B607-48A56612E5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A21533-C0AC-41FC-A28F-070CA6B114A4}"/>
</file>

<file path=customXml/itemProps3.xml><?xml version="1.0" encoding="utf-8"?>
<ds:datastoreItem xmlns:ds="http://schemas.openxmlformats.org/officeDocument/2006/customXml" ds:itemID="{C48043E0-DEC6-4B9C-8810-30D0E963D673}">
  <ds:schemaRefs>
    <ds:schemaRef ds:uri="http://schemas.microsoft.com/office/2006/metadata/properties"/>
    <ds:schemaRef ds:uri="http://schemas.microsoft.com/office/infopath/2007/PartnerControls"/>
    <ds:schemaRef ds:uri="9d827b77-2124-4235-adc1-14338fcf88aa"/>
    <ds:schemaRef ds:uri="5b4d1290-6226-4b67-b3ca-2b2800127f2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317</Words>
  <Application>Microsoft Office PowerPoint</Application>
  <PresentationFormat>Widescreen</PresentationFormat>
  <Paragraphs>117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Mazzucchelli</dc:creator>
  <dc:description/>
  <cp:lastModifiedBy>Mazzucchelli</cp:lastModifiedBy>
  <cp:revision>21</cp:revision>
  <dcterms:created xsi:type="dcterms:W3CDTF">2022-10-15T14:54:08Z</dcterms:created>
  <dcterms:modified xsi:type="dcterms:W3CDTF">2022-12-13T12:35:13Z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</vt:i4>
  </property>
  <property fmtid="{D5CDD505-2E9C-101B-9397-08002B2CF9AE}" pid="12" name="ContentTypeId">
    <vt:lpwstr>0x0101007345324045454341AFA1ED4DBDAB8B58</vt:lpwstr>
  </property>
</Properties>
</file>