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7" r:id="rId4"/>
    <p:sldMasterId id="2147483717" r:id="rId5"/>
    <p:sldMasterId id="2147483724" r:id="rId6"/>
    <p:sldMasterId id="2147483648" r:id="rId7"/>
  </p:sldMasterIdLst>
  <p:notesMasterIdLst>
    <p:notesMasterId r:id="rId44"/>
  </p:notesMasterIdLst>
  <p:sldIdLst>
    <p:sldId id="378" r:id="rId8"/>
    <p:sldId id="375" r:id="rId9"/>
    <p:sldId id="380" r:id="rId10"/>
    <p:sldId id="376" r:id="rId11"/>
    <p:sldId id="388" r:id="rId12"/>
    <p:sldId id="383" r:id="rId13"/>
    <p:sldId id="387" r:id="rId14"/>
    <p:sldId id="384" r:id="rId15"/>
    <p:sldId id="421" r:id="rId16"/>
    <p:sldId id="385" r:id="rId17"/>
    <p:sldId id="415" r:id="rId18"/>
    <p:sldId id="390" r:id="rId19"/>
    <p:sldId id="391" r:id="rId20"/>
    <p:sldId id="392" r:id="rId21"/>
    <p:sldId id="416" r:id="rId22"/>
    <p:sldId id="394" r:id="rId23"/>
    <p:sldId id="395" r:id="rId24"/>
    <p:sldId id="396" r:id="rId25"/>
    <p:sldId id="397" r:id="rId26"/>
    <p:sldId id="417" r:id="rId27"/>
    <p:sldId id="331" r:id="rId28"/>
    <p:sldId id="422" r:id="rId29"/>
    <p:sldId id="399" r:id="rId30"/>
    <p:sldId id="400" r:id="rId31"/>
    <p:sldId id="401" r:id="rId32"/>
    <p:sldId id="418" r:id="rId33"/>
    <p:sldId id="404" r:id="rId34"/>
    <p:sldId id="407" r:id="rId35"/>
    <p:sldId id="419" r:id="rId36"/>
    <p:sldId id="413" r:id="rId37"/>
    <p:sldId id="414" r:id="rId38"/>
    <p:sldId id="420" r:id="rId39"/>
    <p:sldId id="411" r:id="rId40"/>
    <p:sldId id="412" r:id="rId41"/>
    <p:sldId id="410" r:id="rId42"/>
    <p:sldId id="33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960" userDrawn="1">
          <p15:clr>
            <a:srgbClr val="A4A3A4"/>
          </p15:clr>
        </p15:guide>
        <p15:guide id="4" pos="7296" userDrawn="1">
          <p15:clr>
            <a:srgbClr val="A4A3A4"/>
          </p15:clr>
        </p15:guide>
        <p15:guide id="5" pos="600" userDrawn="1">
          <p15:clr>
            <a:srgbClr val="A4A3A4"/>
          </p15:clr>
        </p15:guide>
        <p15:guide id="6" pos="7080" userDrawn="1">
          <p15:clr>
            <a:srgbClr val="A4A3A4"/>
          </p15:clr>
        </p15:guide>
        <p15:guide id="7" orient="horz" pos="1008" userDrawn="1">
          <p15:clr>
            <a:srgbClr val="A4A3A4"/>
          </p15:clr>
        </p15:guide>
        <p15:guide id="8" orient="horz" pos="1416" userDrawn="1">
          <p15:clr>
            <a:srgbClr val="A4A3A4"/>
          </p15:clr>
        </p15:guide>
        <p15:guide id="9" pos="6720" userDrawn="1">
          <p15:clr>
            <a:srgbClr val="A4A3A4"/>
          </p15:clr>
        </p15:guide>
        <p15:guide id="10" orient="horz" pos="3888" userDrawn="1">
          <p15:clr>
            <a:srgbClr val="A4A3A4"/>
          </p15:clr>
        </p15:guide>
        <p15:guide id="11" orient="horz" pos="2156">
          <p15:clr>
            <a:srgbClr val="A4A3A4"/>
          </p15:clr>
        </p15:guide>
        <p15:guide id="12" orient="horz" pos="1438">
          <p15:clr>
            <a:srgbClr val="A4A3A4"/>
          </p15:clr>
        </p15:guide>
        <p15:guide id="13" orient="horz" pos="2814">
          <p15:clr>
            <a:srgbClr val="A4A3A4"/>
          </p15:clr>
        </p15:guide>
        <p15:guide id="14" pos="6911">
          <p15:clr>
            <a:srgbClr val="A4A3A4"/>
          </p15:clr>
        </p15:guide>
        <p15:guide id="15" orient="horz" pos="2346">
          <p15:clr>
            <a:srgbClr val="A4A3A4"/>
          </p15:clr>
        </p15:guide>
        <p15:guide id="16" orient="horz" pos="1571">
          <p15:clr>
            <a:srgbClr val="A4A3A4"/>
          </p15:clr>
        </p15:guide>
        <p15:guide id="17" orient="horz" pos="2140">
          <p15:clr>
            <a:srgbClr val="A4A3A4"/>
          </p15:clr>
        </p15:guide>
        <p15:guide id="18" orient="horz" pos="1954">
          <p15:clr>
            <a:srgbClr val="A4A3A4"/>
          </p15:clr>
        </p15:guide>
        <p15:guide id="19" pos="3844">
          <p15:clr>
            <a:srgbClr val="A4A3A4"/>
          </p15:clr>
        </p15:guide>
        <p15:guide id="20" pos="614">
          <p15:clr>
            <a:srgbClr val="A4A3A4"/>
          </p15:clr>
        </p15:guide>
        <p15:guide id="21" pos="7086">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0BC6D3-F9B9-01F7-A38B-802C4F041EA1}" name="Rautz Günther" initials="GR" userId="S::GRautz@eurac.edu::c443bbb9-d4ea-4971-9c56-69d9201b51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egata Amy" initials="SA" lastIdx="18" clrIdx="0">
    <p:extLst>
      <p:ext uri="{19B8F6BF-5375-455C-9EA6-DF929625EA0E}">
        <p15:presenceInfo xmlns:p15="http://schemas.microsoft.com/office/powerpoint/2012/main" userId="S::asegata@eurac.edu::88b1605c-63c6-404b-b6ca-9d179f0568a6" providerId="AD"/>
      </p:ext>
    </p:extLst>
  </p:cmAuthor>
  <p:cmAuthor id="2" name="Forlin Lorenzo" initials="FL" lastIdx="3" clrIdx="1">
    <p:extLst>
      <p:ext uri="{19B8F6BF-5375-455C-9EA6-DF929625EA0E}">
        <p15:presenceInfo xmlns:p15="http://schemas.microsoft.com/office/powerpoint/2012/main" userId="S::lforlin@eurac.edu::c5c6e9dc-4dc5-4941-8e74-687cc9286a36" providerId="AD"/>
      </p:ext>
    </p:extLst>
  </p:cmAuthor>
  <p:cmAuthor id="3" name="Barbieri Alessandra" initials="BA" lastIdx="1" clrIdx="2">
    <p:extLst>
      <p:ext uri="{19B8F6BF-5375-455C-9EA6-DF929625EA0E}">
        <p15:presenceInfo xmlns:p15="http://schemas.microsoft.com/office/powerpoint/2012/main" userId="S::abarbieri@eurac.edu::b9b093c3-b5ed-403e-880c-8e4eade98b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1B12"/>
    <a:srgbClr val="404648"/>
    <a:srgbClr val="DFE8ED"/>
    <a:srgbClr val="E02A14"/>
    <a:srgbClr val="43A2A2"/>
    <a:srgbClr val="93C778"/>
    <a:srgbClr val="7F7F7F"/>
    <a:srgbClr val="FFFFFF"/>
    <a:srgbClr val="99C96F"/>
    <a:srgbClr val="C4DEA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31"/>
    <p:restoredTop sz="96327" autoAdjust="0"/>
  </p:normalViewPr>
  <p:slideViewPr>
    <p:cSldViewPr snapToGrid="0">
      <p:cViewPr varScale="1">
        <p:scale>
          <a:sx n="64" d="100"/>
          <a:sy n="64" d="100"/>
        </p:scale>
        <p:origin x="96" y="52"/>
      </p:cViewPr>
      <p:guideLst>
        <p:guide orient="horz" pos="2160"/>
        <p:guide pos="3840"/>
        <p:guide pos="960"/>
        <p:guide pos="7296"/>
        <p:guide pos="600"/>
        <p:guide pos="7080"/>
        <p:guide orient="horz" pos="1008"/>
        <p:guide orient="horz" pos="1416"/>
        <p:guide pos="6720"/>
        <p:guide orient="horz" pos="3888"/>
        <p:guide orient="horz" pos="2156"/>
        <p:guide orient="horz" pos="1438"/>
        <p:guide orient="horz" pos="2814"/>
        <p:guide pos="6911"/>
        <p:guide orient="horz" pos="2346"/>
        <p:guide orient="horz" pos="1571"/>
        <p:guide orient="horz" pos="2140"/>
        <p:guide orient="horz" pos="1954"/>
        <p:guide pos="3844"/>
        <p:guide pos="614"/>
        <p:guide pos="7086"/>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tz Günther" userId="c443bbb9-d4ea-4971-9c56-69d9201b5177" providerId="ADAL" clId="{A8AA9BAF-080A-43BA-9504-72E32DF0C2DB}"/>
    <pc:docChg chg="modSld">
      <pc:chgData name="Rautz Günther" userId="c443bbb9-d4ea-4971-9c56-69d9201b5177" providerId="ADAL" clId="{A8AA9BAF-080A-43BA-9504-72E32DF0C2DB}" dt="2024-06-07T12:30:42.821" v="5"/>
      <pc:docMkLst>
        <pc:docMk/>
      </pc:docMkLst>
      <pc:sldChg chg="modSp mod addCm delCm modCm">
        <pc:chgData name="Rautz Günther" userId="c443bbb9-d4ea-4971-9c56-69d9201b5177" providerId="ADAL" clId="{A8AA9BAF-080A-43BA-9504-72E32DF0C2DB}" dt="2024-06-07T12:30:42.821" v="5"/>
        <pc:sldMkLst>
          <pc:docMk/>
          <pc:sldMk cId="1573865507" sldId="400"/>
        </pc:sldMkLst>
        <pc:spChg chg="mod">
          <ac:chgData name="Rautz Günther" userId="c443bbb9-d4ea-4971-9c56-69d9201b5177" providerId="ADAL" clId="{A8AA9BAF-080A-43BA-9504-72E32DF0C2DB}" dt="2024-06-07T12:30:31.504" v="4" actId="20577"/>
          <ac:spMkLst>
            <pc:docMk/>
            <pc:sldMk cId="1573865507" sldId="400"/>
            <ac:spMk id="2" creationId="{7DD2A844-3C70-097A-9D8D-3B08CF4052FD}"/>
          </ac:spMkLst>
        </pc:spChg>
        <pc:extLst>
          <p:ext xmlns:p="http://schemas.openxmlformats.org/presentationml/2006/main" uri="{D6D511B9-2390-475A-947B-AFAB55BFBCF1}">
            <pc226:cmChg xmlns:pc226="http://schemas.microsoft.com/office/powerpoint/2022/06/main/command" chg="add del mod">
              <pc226:chgData name="Rautz Günther" userId="c443bbb9-d4ea-4971-9c56-69d9201b5177" providerId="ADAL" clId="{A8AA9BAF-080A-43BA-9504-72E32DF0C2DB}" dt="2024-06-07T12:30:42.821" v="5"/>
              <pc2:cmMkLst xmlns:pc2="http://schemas.microsoft.com/office/powerpoint/2019/9/main/command">
                <pc:docMk/>
                <pc:sldMk cId="1573865507" sldId="400"/>
                <pc2:cmMk id="{9B8B289F-4F07-4D54-99E6-87BBFA9646CD}"/>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90C9-C857-DA40-BC90-D1B83876DBA2}" type="datetimeFigureOut">
              <a:rPr lang="en-US" smtClean="0"/>
              <a:t>07.06.24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5BFB8-AAEF-9846-B079-971A2147A234}" type="slidenum">
              <a:rPr lang="en-US" smtClean="0"/>
              <a:t>‹#›</a:t>
            </a:fld>
            <a:endParaRPr lang="en-US"/>
          </a:p>
        </p:txBody>
      </p:sp>
    </p:spTree>
    <p:extLst>
      <p:ext uri="{BB962C8B-B14F-4D97-AF65-F5344CB8AC3E}">
        <p14:creationId xmlns:p14="http://schemas.microsoft.com/office/powerpoint/2010/main" val="15682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35198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Image Cover Title ">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0C698A80-66AF-2A4E-8EC3-FC8F814D7E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801059" cy="648000"/>
          </a:xfrm>
          <a:prstGeom prst="rect">
            <a:avLst/>
          </a:prstGeom>
        </p:spPr>
      </p:pic>
      <p:sp>
        <p:nvSpPr>
          <p:cNvPr id="10" name="Text Placeholder 4">
            <a:extLst>
              <a:ext uri="{FF2B5EF4-FFF2-40B4-BE49-F238E27FC236}">
                <a16:creationId xmlns:a16="http://schemas.microsoft.com/office/drawing/2014/main" id="{E661B63A-13C2-1647-B400-A0B2C532E95D}"/>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76C0574E-534E-0841-BCB5-F0DCBF137F1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DE999179-7388-1342-80DA-D110931765D8}"/>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DC33C235-D510-E440-A7E8-ADAACA41AB6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078EC6D8-A894-C54E-8156-1FCC250D08A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268948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ed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chemeClr val="accent1"/>
              </a:solidFill>
            </a:endParaRPr>
          </a:p>
        </p:txBody>
      </p:sp>
      <p:pic>
        <p:nvPicPr>
          <p:cNvPr id="11" name="Grafik 7" descr="Ein Bild, das Text, Geschirr, ClipArt, Teller enthält.&#10;&#10;Automatisch generierte Beschreibung">
            <a:extLst>
              <a:ext uri="{FF2B5EF4-FFF2-40B4-BE49-F238E27FC236}">
                <a16:creationId xmlns:a16="http://schemas.microsoft.com/office/drawing/2014/main" id="{CCD78E8B-05B7-CF4A-BFD8-19EC64A675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13" name="Text Placeholder 4">
            <a:extLst>
              <a:ext uri="{FF2B5EF4-FFF2-40B4-BE49-F238E27FC236}">
                <a16:creationId xmlns:a16="http://schemas.microsoft.com/office/drawing/2014/main" id="{7B07D0DE-C7DD-9A48-962F-2C34E24DFC5C}"/>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A2E1A3CE-DA6B-2345-A64C-EE95FD4B981B}"/>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5" name="Text Placeholder 4">
            <a:extLst>
              <a:ext uri="{FF2B5EF4-FFF2-40B4-BE49-F238E27FC236}">
                <a16:creationId xmlns:a16="http://schemas.microsoft.com/office/drawing/2014/main" id="{1FB8854F-485C-1D4D-95D1-C1455848EBB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6" name="Text Placeholder 4">
            <a:extLst>
              <a:ext uri="{FF2B5EF4-FFF2-40B4-BE49-F238E27FC236}">
                <a16:creationId xmlns:a16="http://schemas.microsoft.com/office/drawing/2014/main" id="{BF935293-5F03-9648-9F34-3494C692B1BD}"/>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20" name="Picture Placeholder 7">
            <a:extLst>
              <a:ext uri="{FF2B5EF4-FFF2-40B4-BE49-F238E27FC236}">
                <a16:creationId xmlns:a16="http://schemas.microsoft.com/office/drawing/2014/main" id="{B6459ED3-2FF5-0548-A1DB-E4AA83208509}"/>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22857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y Image Cover Title ">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9AE6C42C-FF0E-1447-A180-A38172CF830F}"/>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07C0BAC5-1ACC-B840-9539-4137BF3B03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9" name="Text Placeholder 4">
            <a:extLst>
              <a:ext uri="{FF2B5EF4-FFF2-40B4-BE49-F238E27FC236}">
                <a16:creationId xmlns:a16="http://schemas.microsoft.com/office/drawing/2014/main" id="{C69B5201-7BD6-0D45-AAA2-6759DEB8B370}"/>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56334B7A-7117-5946-8A9C-540BFE1C79D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1" name="Text Placeholder 4">
            <a:extLst>
              <a:ext uri="{FF2B5EF4-FFF2-40B4-BE49-F238E27FC236}">
                <a16:creationId xmlns:a16="http://schemas.microsoft.com/office/drawing/2014/main" id="{37893150-EFD5-0648-9336-1A49B413D8D1}"/>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A13289A2-96BE-8342-97B9-7822CF1E7B2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73CE07F7-1FC7-2B47-A983-28996537A26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401492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hite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13" name="Immagine 12">
            <a:extLst>
              <a:ext uri="{FF2B5EF4-FFF2-40B4-BE49-F238E27FC236}">
                <a16:creationId xmlns:a16="http://schemas.microsoft.com/office/drawing/2014/main" id="{07D2A1FD-2856-6A43-97DE-F1AB6ABA7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2253588"/>
            <a:ext cx="3402000" cy="1224000"/>
          </a:xfrm>
          <a:prstGeom prst="rect">
            <a:avLst/>
          </a:prstGeom>
        </p:spPr>
      </p:pic>
      <p:sp>
        <p:nvSpPr>
          <p:cNvPr id="8" name="Picture Placeholder 7">
            <a:extLst>
              <a:ext uri="{FF2B5EF4-FFF2-40B4-BE49-F238E27FC236}">
                <a16:creationId xmlns:a16="http://schemas.microsoft.com/office/drawing/2014/main" id="{30AF5E05-6C20-594B-9395-961A62B01121}"/>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418300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White Cover without Title">
    <p:spTree>
      <p:nvGrpSpPr>
        <p:cNvPr id="1" name=""/>
        <p:cNvGrpSpPr/>
        <p:nvPr/>
      </p:nvGrpSpPr>
      <p:grpSpPr>
        <a:xfrm>
          <a:off x="0" y="0"/>
          <a:ext cx="0" cy="0"/>
          <a:chOff x="0" y="0"/>
          <a:chExt cx="0" cy="0"/>
        </a:xfrm>
      </p:grpSpPr>
      <p:sp>
        <p:nvSpPr>
          <p:cNvPr id="11" name="Rechteck 5">
            <a:extLst>
              <a:ext uri="{FF2B5EF4-FFF2-40B4-BE49-F238E27FC236}">
                <a16:creationId xmlns:a16="http://schemas.microsoft.com/office/drawing/2014/main" id="{107E39AA-AC3D-9945-8D70-9BCEAE18B209}"/>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12" name="Grafik 7" descr="Ein Bild, das Text, Geschirr, ClipArt, Teller enthält.&#10;&#10;Automatisch generierte Beschreibung">
            <a:extLst>
              <a:ext uri="{FF2B5EF4-FFF2-40B4-BE49-F238E27FC236}">
                <a16:creationId xmlns:a16="http://schemas.microsoft.com/office/drawing/2014/main" id="{45A7072B-4E08-794F-9550-96484458C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1" y="2205000"/>
            <a:ext cx="3357256" cy="1224000"/>
          </a:xfrm>
          <a:prstGeom prst="rect">
            <a:avLst/>
          </a:prstGeom>
        </p:spPr>
      </p:pic>
      <p:sp>
        <p:nvSpPr>
          <p:cNvPr id="13" name="Picture Placeholder 7">
            <a:extLst>
              <a:ext uri="{FF2B5EF4-FFF2-40B4-BE49-F238E27FC236}">
                <a16:creationId xmlns:a16="http://schemas.microsoft.com/office/drawing/2014/main" id="{D51C654E-47F5-E745-91D4-F89B8DDEF878}"/>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411909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F5A3D0C7-A724-8D41-BB12-922F5DF9C656}"/>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7" name="Grafik 7" descr="Ein Bild, das Text, Geschirr, ClipArt, Teller enthält.&#10;&#10;Automatisch generierte Beschreibung">
            <a:extLst>
              <a:ext uri="{FF2B5EF4-FFF2-40B4-BE49-F238E27FC236}">
                <a16:creationId xmlns:a16="http://schemas.microsoft.com/office/drawing/2014/main" id="{B9C8C911-FBC0-FB4C-93A8-9D2F42483A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1" y="2205000"/>
            <a:ext cx="3357256" cy="1224000"/>
          </a:xfrm>
          <a:prstGeom prst="rect">
            <a:avLst/>
          </a:prstGeom>
        </p:spPr>
      </p:pic>
      <p:sp>
        <p:nvSpPr>
          <p:cNvPr id="9" name="Picture Placeholder 7">
            <a:extLst>
              <a:ext uri="{FF2B5EF4-FFF2-40B4-BE49-F238E27FC236}">
                <a16:creationId xmlns:a16="http://schemas.microsoft.com/office/drawing/2014/main" id="{3183B43C-BEE9-6B4B-B322-5AECFDBDC24C}"/>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2921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Chapter Title">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005960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Chapter">
    <p:bg>
      <p:bgPr>
        <a:solidFill>
          <a:schemeClr val="accent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8B90C8-CF8F-6E40-9CAD-CDB30FA8247B}"/>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pic>
        <p:nvPicPr>
          <p:cNvPr id="2" name="Immagine 1">
            <a:extLst>
              <a:ext uri="{FF2B5EF4-FFF2-40B4-BE49-F238E27FC236}">
                <a16:creationId xmlns:a16="http://schemas.microsoft.com/office/drawing/2014/main" id="{614AE54C-005E-2F1B-59E7-49EC83DCA977}"/>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2317192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y Chapter">
    <p:bg>
      <p:bgPr>
        <a:solidFill>
          <a:schemeClr val="accent6">
            <a:lumMod val="75000"/>
          </a:schemeClr>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AC3EC7B-1F0B-6943-A1EB-808BEDE36983}"/>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1929601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Chapter Title tex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767DFA12-E548-F3B5-68F1-878EB0CB4DF8}"/>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84408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710858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Chapter Title text">
    <p:bg>
      <p:bgPr>
        <a:solidFill>
          <a:schemeClr val="accent1"/>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51CAC1BE-E53A-26BB-4828-9E68BD1CA395}"/>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pic>
        <p:nvPicPr>
          <p:cNvPr id="3" name="Immagine 2">
            <a:extLst>
              <a:ext uri="{FF2B5EF4-FFF2-40B4-BE49-F238E27FC236}">
                <a16:creationId xmlns:a16="http://schemas.microsoft.com/office/drawing/2014/main" id="{5B4943DC-4F4E-0AEE-C501-8A8D9AC00A0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1924873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y Chapter Title text">
    <p:bg>
      <p:bgPr>
        <a:solidFill>
          <a:schemeClr val="accent6">
            <a:lumMod val="75000"/>
          </a:schemeClr>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287F9BF1-1906-4DA0-BD2A-3650DF2DB989}"/>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340943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E13436CE-6184-C648-B941-9232D2DD42D2}"/>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797503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1694754"/>
            <a:ext cx="12192000" cy="5163246"/>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0" name="Text Placeholder 4">
            <a:extLst>
              <a:ext uri="{FF2B5EF4-FFF2-40B4-BE49-F238E27FC236}">
                <a16:creationId xmlns:a16="http://schemas.microsoft.com/office/drawing/2014/main" id="{F629B8D1-A09D-3A4D-AB96-350B209A26A5}"/>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11" name="Text Placeholder 4">
            <a:extLst>
              <a:ext uri="{FF2B5EF4-FFF2-40B4-BE49-F238E27FC236}">
                <a16:creationId xmlns:a16="http://schemas.microsoft.com/office/drawing/2014/main" id="{3363A9F2-792D-C544-9BF2-927D2485E731}"/>
              </a:ext>
            </a:extLst>
          </p:cNvPr>
          <p:cNvSpPr>
            <a:spLocks noGrp="1"/>
          </p:cNvSpPr>
          <p:nvPr>
            <p:ph type="body" sz="quarter" idx="11" hasCustomPrompt="1"/>
          </p:nvPr>
        </p:nvSpPr>
        <p:spPr>
          <a:xfrm>
            <a:off x="467999" y="490769"/>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36905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full picture with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51DADE-4F7A-D247-A101-6C7ABEB012E1}"/>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Picture Placeholder 7">
            <a:extLst>
              <a:ext uri="{FF2B5EF4-FFF2-40B4-BE49-F238E27FC236}">
                <a16:creationId xmlns:a16="http://schemas.microsoft.com/office/drawing/2014/main" id="{DC00F457-CF8D-EE47-A30D-89ED0EAE1215}"/>
              </a:ext>
            </a:extLst>
          </p:cNvPr>
          <p:cNvSpPr>
            <a:spLocks noGrp="1"/>
          </p:cNvSpPr>
          <p:nvPr>
            <p:ph type="pic" sz="quarter" idx="10"/>
          </p:nvPr>
        </p:nvSpPr>
        <p:spPr>
          <a:xfrm>
            <a:off x="0" y="1588576"/>
            <a:ext cx="12192000" cy="5269424"/>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D8E28282-27AB-DA42-BE93-12AE33D0E1A7}"/>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1482236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full pictur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9A29951-9C9E-DC40-AF79-1DB30AAE86D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36205849-4EBB-E444-830B-B96C892DA206}"/>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58529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horizontal with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EF0176C-AFED-F34F-8DA2-AF5ADC468A6C}"/>
              </a:ext>
            </a:extLst>
          </p:cNvPr>
          <p:cNvSpPr>
            <a:spLocks noGrp="1"/>
          </p:cNvSpPr>
          <p:nvPr>
            <p:ph type="pic" sz="quarter" idx="10"/>
          </p:nvPr>
        </p:nvSpPr>
        <p:spPr>
          <a:xfrm>
            <a:off x="0" y="2354270"/>
            <a:ext cx="12192000" cy="4503729"/>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16165009-DB62-3D4C-9808-AD8435781CDC}"/>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B49AC84-7391-802D-3D97-C710FB26D93C}"/>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57317555-064E-E15B-8775-548785F64561}"/>
              </a:ext>
            </a:extLst>
          </p:cNvPr>
          <p:cNvSpPr>
            <a:spLocks noGrp="1"/>
          </p:cNvSpPr>
          <p:nvPr>
            <p:ph type="body" sz="quarter" idx="29" hasCustomPrompt="1"/>
          </p:nvPr>
        </p:nvSpPr>
        <p:spPr>
          <a:xfrm>
            <a:off x="467998" y="1153577"/>
            <a:ext cx="11252945" cy="822458"/>
          </a:xfrm>
          <a:prstGeom prst="rect">
            <a:avLst/>
          </a:prstGeom>
        </p:spPr>
        <p:txBody>
          <a:bodyPr/>
          <a:lstStyle>
            <a:lvl1pPr marL="0" indent="0">
              <a:buClr>
                <a:schemeClr val="accent5"/>
              </a:buClr>
              <a:buFont typeface="Arial" panose="020B0604020202020204" pitchFamily="34" charset="0"/>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a:solidFill>
                  <a:schemeClr val="tx1">
                    <a:lumMod val="50000"/>
                    <a:lumOff val="50000"/>
                  </a:schemeClr>
                </a:solidFill>
              </a:defRPr>
            </a:lvl2pPr>
            <a:lvl3pPr>
              <a:buClr>
                <a:schemeClr val="accent5"/>
              </a:buClr>
              <a:defRPr>
                <a:solidFill>
                  <a:schemeClr val="tx1">
                    <a:lumMod val="50000"/>
                    <a:lumOff val="50000"/>
                  </a:schemeClr>
                </a:solidFill>
              </a:defRPr>
            </a:lvl3pPr>
            <a:lvl4pPr>
              <a:buClr>
                <a:schemeClr val="accent5"/>
              </a:buClr>
              <a:defRPr>
                <a:solidFill>
                  <a:schemeClr val="tx1">
                    <a:lumMod val="50000"/>
                    <a:lumOff val="50000"/>
                  </a:schemeClr>
                </a:solidFill>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457722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horizontal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5EB02A7-4B63-2A47-BBBC-2B34E777C17C}"/>
              </a:ext>
            </a:extLst>
          </p:cNvPr>
          <p:cNvSpPr>
            <a:spLocks noGrp="1"/>
          </p:cNvSpPr>
          <p:nvPr>
            <p:ph type="pic" sz="quarter" idx="10"/>
          </p:nvPr>
        </p:nvSpPr>
        <p:spPr>
          <a:xfrm>
            <a:off x="0" y="2517328"/>
            <a:ext cx="12192000" cy="4340672"/>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A66DE073-2459-8A4D-814B-24E1C134D239}"/>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Segnaposto testo 10">
            <a:extLst>
              <a:ext uri="{FF2B5EF4-FFF2-40B4-BE49-F238E27FC236}">
                <a16:creationId xmlns:a16="http://schemas.microsoft.com/office/drawing/2014/main" id="{D2A215BF-743E-085F-5690-A3135D0C5A13}"/>
              </a:ext>
            </a:extLst>
          </p:cNvPr>
          <p:cNvSpPr>
            <a:spLocks noGrp="1"/>
          </p:cNvSpPr>
          <p:nvPr>
            <p:ph type="body" sz="quarter" idx="29" hasCustomPrompt="1"/>
          </p:nvPr>
        </p:nvSpPr>
        <p:spPr>
          <a:xfrm>
            <a:off x="439127" y="407988"/>
            <a:ext cx="11368942" cy="1795462"/>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1708282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857998"/>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569999"/>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3096187-5EAF-74AA-1FB3-71A12EC415F7}"/>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08F91E0-24F5-28CD-A9A0-59CA40E9DB61}"/>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3758524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llage slide vertical">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CAA346E-6D6F-0E47-9B77-07553FD40768}"/>
              </a:ext>
            </a:extLst>
          </p:cNvPr>
          <p:cNvSpPr>
            <a:spLocks noGrp="1"/>
          </p:cNvSpPr>
          <p:nvPr>
            <p:ph type="pic" sz="quarter" idx="14"/>
          </p:nvPr>
        </p:nvSpPr>
        <p:spPr>
          <a:xfrm>
            <a:off x="6080094" y="-12700"/>
            <a:ext cx="6111906" cy="3938814"/>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9" name="Picture Placeholder 12">
            <a:extLst>
              <a:ext uri="{FF2B5EF4-FFF2-40B4-BE49-F238E27FC236}">
                <a16:creationId xmlns:a16="http://schemas.microsoft.com/office/drawing/2014/main" id="{675F3F35-DBB1-0C4D-95B8-1FA8AE37625C}"/>
              </a:ext>
            </a:extLst>
          </p:cNvPr>
          <p:cNvSpPr>
            <a:spLocks noGrp="1"/>
          </p:cNvSpPr>
          <p:nvPr>
            <p:ph type="pic" sz="quarter" idx="15"/>
          </p:nvPr>
        </p:nvSpPr>
        <p:spPr>
          <a:xfrm>
            <a:off x="6080094" y="3926114"/>
            <a:ext cx="2435225" cy="2919350"/>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14">
            <a:extLst>
              <a:ext uri="{FF2B5EF4-FFF2-40B4-BE49-F238E27FC236}">
                <a16:creationId xmlns:a16="http://schemas.microsoft.com/office/drawing/2014/main" id="{D3AD0918-F270-3E4E-BD45-491A6AA9823D}"/>
              </a:ext>
            </a:extLst>
          </p:cNvPr>
          <p:cNvSpPr>
            <a:spLocks noGrp="1"/>
          </p:cNvSpPr>
          <p:nvPr>
            <p:ph type="pic" sz="quarter" idx="16"/>
          </p:nvPr>
        </p:nvSpPr>
        <p:spPr>
          <a:xfrm>
            <a:off x="8515319" y="3926114"/>
            <a:ext cx="3676681" cy="2919350"/>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2" name="Text Placeholder 4">
            <a:extLst>
              <a:ext uri="{FF2B5EF4-FFF2-40B4-BE49-F238E27FC236}">
                <a16:creationId xmlns:a16="http://schemas.microsoft.com/office/drawing/2014/main" id="{71BAAB8B-0AAF-CF9E-9583-D9CE612425C4}"/>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7AF2E55A-6A50-3D77-FC25-18A56A84201A}"/>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2270972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206903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vertical lis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r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9" name="Picture Placeholder 7">
            <a:extLst>
              <a:ext uri="{FF2B5EF4-FFF2-40B4-BE49-F238E27FC236}">
                <a16:creationId xmlns:a16="http://schemas.microsoft.com/office/drawing/2014/main" id="{113B02D9-EAB4-BC4E-A264-85D77C749024}"/>
              </a:ext>
            </a:extLst>
          </p:cNvPr>
          <p:cNvSpPr>
            <a:spLocks noGrp="1"/>
          </p:cNvSpPr>
          <p:nvPr>
            <p:ph type="pic" sz="quarter" idx="10"/>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0" name="Text Placeholder 4">
            <a:extLst>
              <a:ext uri="{FF2B5EF4-FFF2-40B4-BE49-F238E27FC236}">
                <a16:creationId xmlns:a16="http://schemas.microsoft.com/office/drawing/2014/main" id="{5A5D1C88-12C5-1B4F-ABC8-2F7FCA919FFF}"/>
              </a:ext>
            </a:extLst>
          </p:cNvPr>
          <p:cNvSpPr>
            <a:spLocks noGrp="1"/>
          </p:cNvSpPr>
          <p:nvPr>
            <p:ph type="body" sz="quarter" idx="12" hasCustomPrompt="1"/>
          </p:nvPr>
        </p:nvSpPr>
        <p:spPr>
          <a:xfrm>
            <a:off x="6080092" y="6570000"/>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8" name="Segnaposto testo 7">
            <a:extLst>
              <a:ext uri="{FF2B5EF4-FFF2-40B4-BE49-F238E27FC236}">
                <a16:creationId xmlns:a16="http://schemas.microsoft.com/office/drawing/2014/main" id="{F8563EB8-3430-00DA-412C-BE638D1ECBCB}"/>
              </a:ext>
            </a:extLst>
          </p:cNvPr>
          <p:cNvSpPr>
            <a:spLocks noGrp="1"/>
          </p:cNvSpPr>
          <p:nvPr>
            <p:ph type="body" sz="quarter" idx="16" hasCustomPrompt="1"/>
          </p:nvPr>
        </p:nvSpPr>
        <p:spPr>
          <a:xfrm>
            <a:off x="468144" y="1263679"/>
            <a:ext cx="4849812" cy="4826000"/>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1783006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ful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8514756-2119-89A7-63C7-01195379C6FB}"/>
              </a:ext>
            </a:extLst>
          </p:cNvPr>
          <p:cNvSpPr>
            <a:spLocks noGrp="1"/>
          </p:cNvSpPr>
          <p:nvPr>
            <p:ph type="body" sz="quarter" idx="29" hasCustomPrompt="1"/>
          </p:nvPr>
        </p:nvSpPr>
        <p:spPr>
          <a:xfrm>
            <a:off x="467998" y="1257300"/>
            <a:ext cx="11252947" cy="4747039"/>
          </a:xfrm>
          <a:prstGeom prst="rect">
            <a:avLst/>
          </a:prstGeom>
        </p:spPr>
        <p:txBody>
          <a:bodyPr anchor="ctr"/>
          <a:lstStyle>
            <a:lvl1pPr marL="0" indent="0">
              <a:buClr>
                <a:schemeClr val="accent5"/>
              </a:buClr>
              <a:buFontTx/>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40861511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full lists">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67D088FA-357B-6F4D-94E3-C860347D58C3}"/>
              </a:ext>
            </a:extLst>
          </p:cNvPr>
          <p:cNvSpPr>
            <a:spLocks noGrp="1"/>
          </p:cNvSpPr>
          <p:nvPr>
            <p:ph type="body" sz="quarter" idx="11" hasCustomPrompt="1"/>
          </p:nvPr>
        </p:nvSpPr>
        <p:spPr>
          <a:xfrm>
            <a:off x="467998" y="490769"/>
            <a:ext cx="11256005"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5" name="Segnaposto testo 7">
            <a:extLst>
              <a:ext uri="{FF2B5EF4-FFF2-40B4-BE49-F238E27FC236}">
                <a16:creationId xmlns:a16="http://schemas.microsoft.com/office/drawing/2014/main" id="{F0990DD2-A0E4-DF23-19F6-433A35424A7D}"/>
              </a:ext>
            </a:extLst>
          </p:cNvPr>
          <p:cNvSpPr>
            <a:spLocks noGrp="1"/>
          </p:cNvSpPr>
          <p:nvPr>
            <p:ph type="body" sz="quarter" idx="16" hasCustomPrompt="1"/>
          </p:nvPr>
        </p:nvSpPr>
        <p:spPr>
          <a:xfrm>
            <a:off x="468001" y="1587159"/>
            <a:ext cx="5366418" cy="4502519"/>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
        <p:nvSpPr>
          <p:cNvPr id="9" name="Segnaposto testo 7">
            <a:extLst>
              <a:ext uri="{FF2B5EF4-FFF2-40B4-BE49-F238E27FC236}">
                <a16:creationId xmlns:a16="http://schemas.microsoft.com/office/drawing/2014/main" id="{DC46CAED-A630-7B5C-A7B7-C23ED7889B83}"/>
              </a:ext>
            </a:extLst>
          </p:cNvPr>
          <p:cNvSpPr>
            <a:spLocks noGrp="1"/>
          </p:cNvSpPr>
          <p:nvPr>
            <p:ph type="body" sz="quarter" idx="17" hasCustomPrompt="1"/>
          </p:nvPr>
        </p:nvSpPr>
        <p:spPr>
          <a:xfrm>
            <a:off x="6357581" y="1587158"/>
            <a:ext cx="5366418" cy="4502519"/>
          </a:xfrm>
          <a:prstGeom prst="rect">
            <a:avLst/>
          </a:prstGeom>
        </p:spPr>
        <p:txBody>
          <a:bodyPr/>
          <a:lstStyle>
            <a:lvl1pPr marL="457200" indent="-457200">
              <a:spcBef>
                <a:spcPts val="300"/>
              </a:spcBef>
              <a:spcAft>
                <a:spcPts val="300"/>
              </a:spcAft>
              <a:buClr>
                <a:schemeClr val="accent5"/>
              </a:buClr>
              <a:buFont typeface="+mj-lt"/>
              <a:buAutoNum type="arabicPeriod"/>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9144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3716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8288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2860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38742900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2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47626"/>
            <a:ext cx="5264136"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CC54DE15-FB93-8C40-8853-A940207D983A}"/>
              </a:ext>
            </a:extLst>
          </p:cNvPr>
          <p:cNvSpPr>
            <a:spLocks noGrp="1"/>
          </p:cNvSpPr>
          <p:nvPr>
            <p:ph type="pic" sz="quarter" idx="12"/>
          </p:nvPr>
        </p:nvSpPr>
        <p:spPr>
          <a:xfrm>
            <a:off x="6461760" y="1547626"/>
            <a:ext cx="5159958"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8" name="Text Placeholder 4">
            <a:extLst>
              <a:ext uri="{FF2B5EF4-FFF2-40B4-BE49-F238E27FC236}">
                <a16:creationId xmlns:a16="http://schemas.microsoft.com/office/drawing/2014/main" id="{79F9253B-C43E-4E4F-979C-22B6517C648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95F963F2-9D54-EA3D-124D-8AE44AC42A98}"/>
              </a:ext>
            </a:extLst>
          </p:cNvPr>
          <p:cNvSpPr>
            <a:spLocks noGrp="1"/>
          </p:cNvSpPr>
          <p:nvPr>
            <p:ph type="body" sz="quarter" idx="30" hasCustomPrompt="1"/>
          </p:nvPr>
        </p:nvSpPr>
        <p:spPr>
          <a:xfrm>
            <a:off x="6345193" y="4438022"/>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52B042B-7012-8A1F-397B-E543CF9AFABC}"/>
              </a:ext>
            </a:extLst>
          </p:cNvPr>
          <p:cNvSpPr>
            <a:spLocks noGrp="1"/>
          </p:cNvSpPr>
          <p:nvPr>
            <p:ph type="body" sz="quarter" idx="31" hasCustomPrompt="1"/>
          </p:nvPr>
        </p:nvSpPr>
        <p:spPr>
          <a:xfrm>
            <a:off x="470084" y="4448307"/>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7840058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3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21">
            <a:extLst>
              <a:ext uri="{FF2B5EF4-FFF2-40B4-BE49-F238E27FC236}">
                <a16:creationId xmlns:a16="http://schemas.microsoft.com/office/drawing/2014/main" id="{61AA7F59-F31D-904C-BEC6-2DD961C14FD9}"/>
              </a:ext>
            </a:extLst>
          </p:cNvPr>
          <p:cNvSpPr>
            <a:spLocks noGrp="1"/>
          </p:cNvSpPr>
          <p:nvPr>
            <p:ph type="pic" sz="quarter" idx="16"/>
          </p:nvPr>
        </p:nvSpPr>
        <p:spPr>
          <a:xfrm>
            <a:off x="4377690"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1" name="Picture Placeholder 21">
            <a:extLst>
              <a:ext uri="{FF2B5EF4-FFF2-40B4-BE49-F238E27FC236}">
                <a16:creationId xmlns:a16="http://schemas.microsoft.com/office/drawing/2014/main" id="{3B587F68-13AF-2741-9409-F38E164F6C30}"/>
              </a:ext>
            </a:extLst>
          </p:cNvPr>
          <p:cNvSpPr>
            <a:spLocks noGrp="1"/>
          </p:cNvSpPr>
          <p:nvPr>
            <p:ph type="pic" sz="quarter" idx="17"/>
          </p:nvPr>
        </p:nvSpPr>
        <p:spPr>
          <a:xfrm>
            <a:off x="8185098"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Text Placeholder 4">
            <a:extLst>
              <a:ext uri="{FF2B5EF4-FFF2-40B4-BE49-F238E27FC236}">
                <a16:creationId xmlns:a16="http://schemas.microsoft.com/office/drawing/2014/main" id="{BEA4CF7E-B438-FC40-9E88-BB08B99E00F2}"/>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54AC54E-8DC6-70EB-7619-322A7B30A567}"/>
              </a:ext>
            </a:extLst>
          </p:cNvPr>
          <p:cNvSpPr>
            <a:spLocks noGrp="1"/>
          </p:cNvSpPr>
          <p:nvPr>
            <p:ph type="body" sz="quarter" idx="31" hasCustomPrompt="1"/>
          </p:nvPr>
        </p:nvSpPr>
        <p:spPr>
          <a:xfrm>
            <a:off x="468000" y="4431782"/>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DAB5DA71-795D-F447-AB65-021F89ACADC5}"/>
              </a:ext>
            </a:extLst>
          </p:cNvPr>
          <p:cNvSpPr>
            <a:spLocks noGrp="1"/>
          </p:cNvSpPr>
          <p:nvPr>
            <p:ph type="body" sz="quarter" idx="32" hasCustomPrompt="1"/>
          </p:nvPr>
        </p:nvSpPr>
        <p:spPr>
          <a:xfrm>
            <a:off x="4275407" y="4430454"/>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EC9EFD61-38EE-67E8-BB3D-7DC25ABF502A}"/>
              </a:ext>
            </a:extLst>
          </p:cNvPr>
          <p:cNvSpPr>
            <a:spLocks noGrp="1"/>
          </p:cNvSpPr>
          <p:nvPr>
            <p:ph type="body" sz="quarter" idx="33" hasCustomPrompt="1"/>
          </p:nvPr>
        </p:nvSpPr>
        <p:spPr>
          <a:xfrm>
            <a:off x="8082814" y="4420829"/>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6165553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4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020953"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620406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338717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1" name="Text Placeholder 4">
            <a:extLst>
              <a:ext uri="{FF2B5EF4-FFF2-40B4-BE49-F238E27FC236}">
                <a16:creationId xmlns:a16="http://schemas.microsoft.com/office/drawing/2014/main" id="{689AB5D5-D523-BE4F-8C47-3B8702E0186F}"/>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8F22D877-A5AD-9D93-181F-659827893789}"/>
              </a:ext>
            </a:extLst>
          </p:cNvPr>
          <p:cNvSpPr>
            <a:spLocks noGrp="1"/>
          </p:cNvSpPr>
          <p:nvPr>
            <p:ph type="body" sz="quarter" idx="31" hasCustomPrompt="1"/>
          </p:nvPr>
        </p:nvSpPr>
        <p:spPr>
          <a:xfrm>
            <a:off x="46799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9B42C4E-94BA-DB4D-4111-361694A9120F}"/>
              </a:ext>
            </a:extLst>
          </p:cNvPr>
          <p:cNvSpPr>
            <a:spLocks noGrp="1"/>
          </p:cNvSpPr>
          <p:nvPr>
            <p:ph type="body" sz="quarter" idx="32" hasCustomPrompt="1"/>
          </p:nvPr>
        </p:nvSpPr>
        <p:spPr>
          <a:xfrm>
            <a:off x="328488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F3F31D80-8371-AFDC-A1DD-3A2FDB16ECCC}"/>
              </a:ext>
            </a:extLst>
          </p:cNvPr>
          <p:cNvSpPr>
            <a:spLocks noGrp="1"/>
          </p:cNvSpPr>
          <p:nvPr>
            <p:ph type="body" sz="quarter" idx="33" hasCustomPrompt="1"/>
          </p:nvPr>
        </p:nvSpPr>
        <p:spPr>
          <a:xfrm>
            <a:off x="6095015" y="4410309"/>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5" name="Segnaposto testo 10">
            <a:extLst>
              <a:ext uri="{FF2B5EF4-FFF2-40B4-BE49-F238E27FC236}">
                <a16:creationId xmlns:a16="http://schemas.microsoft.com/office/drawing/2014/main" id="{585E7128-5CFC-069D-78D4-584EB825FD8B}"/>
              </a:ext>
            </a:extLst>
          </p:cNvPr>
          <p:cNvSpPr>
            <a:spLocks noGrp="1"/>
          </p:cNvSpPr>
          <p:nvPr>
            <p:ph type="body" sz="quarter" idx="34" hasCustomPrompt="1"/>
          </p:nvPr>
        </p:nvSpPr>
        <p:spPr>
          <a:xfrm>
            <a:off x="8918669" y="4422116"/>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9279859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5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0"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816099"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4908050"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2454025"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21">
            <a:extLst>
              <a:ext uri="{FF2B5EF4-FFF2-40B4-BE49-F238E27FC236}">
                <a16:creationId xmlns:a16="http://schemas.microsoft.com/office/drawing/2014/main" id="{2BA57746-3916-9049-94A7-55A4BCF3E83E}"/>
              </a:ext>
            </a:extLst>
          </p:cNvPr>
          <p:cNvSpPr>
            <a:spLocks noGrp="1"/>
          </p:cNvSpPr>
          <p:nvPr>
            <p:ph type="pic" sz="quarter" idx="21"/>
          </p:nvPr>
        </p:nvSpPr>
        <p:spPr>
          <a:xfrm>
            <a:off x="7362075"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1E1CD6D0-8AB8-1648-9589-31AE4BCDE755}"/>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B984A3A-AB1A-37AF-9F83-32AE89FFD0D5}"/>
              </a:ext>
            </a:extLst>
          </p:cNvPr>
          <p:cNvSpPr>
            <a:spLocks noGrp="1"/>
          </p:cNvSpPr>
          <p:nvPr>
            <p:ph type="body" sz="quarter" idx="31" hasCustomPrompt="1"/>
          </p:nvPr>
        </p:nvSpPr>
        <p:spPr>
          <a:xfrm>
            <a:off x="467997" y="4430771"/>
            <a:ext cx="6815953"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1089064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A44FD37-3491-B94F-8715-8D54316F66E0}"/>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5248488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caption">
    <p:spTree>
      <p:nvGrpSpPr>
        <p:cNvPr id="1" name=""/>
        <p:cNvGrpSpPr/>
        <p:nvPr/>
      </p:nvGrpSpPr>
      <p:grpSpPr>
        <a:xfrm>
          <a:off x="0" y="0"/>
          <a:ext cx="0" cy="0"/>
          <a:chOff x="0" y="0"/>
          <a:chExt cx="0" cy="0"/>
        </a:xfrm>
      </p:grpSpPr>
      <p:sp>
        <p:nvSpPr>
          <p:cNvPr id="2" name="Segnaposto testo 10">
            <a:extLst>
              <a:ext uri="{FF2B5EF4-FFF2-40B4-BE49-F238E27FC236}">
                <a16:creationId xmlns:a16="http://schemas.microsoft.com/office/drawing/2014/main" id="{EEF55ECE-D8D7-728B-A1F0-2586A59D55DD}"/>
              </a:ext>
            </a:extLst>
          </p:cNvPr>
          <p:cNvSpPr>
            <a:spLocks noGrp="1"/>
          </p:cNvSpPr>
          <p:nvPr>
            <p:ph type="body" sz="quarter" idx="32" hasCustomPrompt="1"/>
          </p:nvPr>
        </p:nvSpPr>
        <p:spPr>
          <a:xfrm>
            <a:off x="467999" y="514482"/>
            <a:ext cx="7242408" cy="5420038"/>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26634452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0BD64A9-F6A3-C742-9D6B-F07936A38699}"/>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6" name="Text Placeholder 4">
            <a:extLst>
              <a:ext uri="{FF2B5EF4-FFF2-40B4-BE49-F238E27FC236}">
                <a16:creationId xmlns:a16="http://schemas.microsoft.com/office/drawing/2014/main" id="{7C85FEB1-A2B5-7F44-9E56-CD38965356A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1529961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478533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3">
    <p:bg>
      <p:bgPr>
        <a:solidFill>
          <a:schemeClr val="bg1">
            <a:alpha val="60000"/>
          </a:schemeClr>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C441A4-1B39-77B4-630E-EED54A0E9F4D}"/>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Text Placeholder 4">
            <a:extLst>
              <a:ext uri="{FF2B5EF4-FFF2-40B4-BE49-F238E27FC236}">
                <a16:creationId xmlns:a16="http://schemas.microsoft.com/office/drawing/2014/main" id="{536F7348-59A2-4294-9B4A-C73BAB4FCAA0}"/>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4" name="Segnaposto testo 10">
            <a:extLst>
              <a:ext uri="{FF2B5EF4-FFF2-40B4-BE49-F238E27FC236}">
                <a16:creationId xmlns:a16="http://schemas.microsoft.com/office/drawing/2014/main" id="{B35CFD7F-A706-F5C6-BE5A-B5F5DD2088AE}"/>
              </a:ext>
            </a:extLst>
          </p:cNvPr>
          <p:cNvSpPr>
            <a:spLocks noGrp="1"/>
          </p:cNvSpPr>
          <p:nvPr>
            <p:ph type="body" sz="quarter" idx="32" hasCustomPrompt="1"/>
          </p:nvPr>
        </p:nvSpPr>
        <p:spPr>
          <a:xfrm>
            <a:off x="467999" y="2093120"/>
            <a:ext cx="7242408" cy="3936704"/>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7434449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s and pictur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4011386" cy="1631216"/>
          </a:xfrm>
          <a:prstGeom prst="rect">
            <a:avLst/>
          </a:prstGeom>
        </p:spPr>
        <p:txBody>
          <a:bodyPr/>
          <a:lstStyle>
            <a:lvl1pPr marL="0" indent="0">
              <a:lnSpc>
                <a:spcPct val="100000"/>
              </a:lnSpc>
              <a:spcBef>
                <a:spcPts val="0"/>
              </a:spcBef>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070887"/>
            <a:ext cx="4019271" cy="391887"/>
          </a:xfrm>
          <a:prstGeom prst="rect">
            <a:avLst/>
          </a:prstGeom>
        </p:spPr>
        <p:txBody>
          <a:bodyPr/>
          <a:lstStyle>
            <a:lvl1pPr marL="0" indent="0">
              <a:buNone/>
              <a:defRPr sz="24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462774"/>
            <a:ext cx="4011387" cy="1077218"/>
          </a:xfrm>
          <a:prstGeom prst="rect">
            <a:avLst/>
          </a:prstGeom>
        </p:spPr>
        <p:txBody>
          <a:bodyPr/>
          <a:lstStyle>
            <a:lvl1pPr marL="0" indent="0">
              <a:lnSpc>
                <a:spcPct val="100000"/>
              </a:lnSpc>
              <a:spcBef>
                <a:spcPts val="0"/>
              </a:spcBef>
              <a:spcAft>
                <a:spcPts val="0"/>
              </a:spcAft>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Institute for </a:t>
            </a:r>
            <a:r>
              <a:rPr lang="en-US" dirty="0" err="1"/>
              <a:t>xxxxxxx</a:t>
            </a:r>
            <a:endParaRPr lang="en-US" dirty="0"/>
          </a:p>
          <a:p>
            <a:pPr lvl="0"/>
            <a:r>
              <a:rPr lang="en-US" dirty="0" err="1"/>
              <a:t>xxxxxx@eurac.edu</a:t>
            </a:r>
            <a:endParaRPr lang="en-US" dirty="0"/>
          </a:p>
        </p:txBody>
      </p:sp>
      <p:sp>
        <p:nvSpPr>
          <p:cNvPr id="12" name="TextBox 6">
            <a:extLst>
              <a:ext uri="{FF2B5EF4-FFF2-40B4-BE49-F238E27FC236}">
                <a16:creationId xmlns:a16="http://schemas.microsoft.com/office/drawing/2014/main" id="{25C2E3AF-A08C-0048-A93B-611655D0CC7B}"/>
              </a:ext>
            </a:extLst>
          </p:cNvPr>
          <p:cNvSpPr txBox="1"/>
          <p:nvPr userDrawn="1"/>
        </p:nvSpPr>
        <p:spPr>
          <a:xfrm>
            <a:off x="467730" y="4988141"/>
            <a:ext cx="4019271" cy="584775"/>
          </a:xfrm>
          <a:prstGeom prst="rect">
            <a:avLst/>
          </a:prstGeom>
          <a:noFill/>
        </p:spPr>
        <p:txBody>
          <a:bodyPr wrap="square" rtlCol="0" anchor="b">
            <a:spAutoFit/>
          </a:bodyPr>
          <a:lstStyle/>
          <a:p>
            <a:r>
              <a:rPr lang="en-US" sz="3200" b="1" i="0" u="none" dirty="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dirty="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Picture Placeholder 7">
            <a:extLst>
              <a:ext uri="{FF2B5EF4-FFF2-40B4-BE49-F238E27FC236}">
                <a16:creationId xmlns:a16="http://schemas.microsoft.com/office/drawing/2014/main" id="{D09B9E67-4D9E-294D-9D5E-D1606A070FB3}"/>
              </a:ext>
            </a:extLst>
          </p:cNvPr>
          <p:cNvSpPr>
            <a:spLocks noGrp="1"/>
          </p:cNvSpPr>
          <p:nvPr>
            <p:ph type="pic" sz="quarter" idx="13"/>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1" name="Text Placeholder 4">
            <a:extLst>
              <a:ext uri="{FF2B5EF4-FFF2-40B4-BE49-F238E27FC236}">
                <a16:creationId xmlns:a16="http://schemas.microsoft.com/office/drawing/2014/main" id="{C3A82811-B2D7-144F-9AD9-D4598366D9B8}"/>
              </a:ext>
            </a:extLst>
          </p:cNvPr>
          <p:cNvSpPr>
            <a:spLocks noGrp="1"/>
          </p:cNvSpPr>
          <p:nvPr>
            <p:ph type="body" sz="quarter" idx="16" hasCustomPrompt="1"/>
          </p:nvPr>
        </p:nvSpPr>
        <p:spPr>
          <a:xfrm>
            <a:off x="475614" y="5595084"/>
            <a:ext cx="4011387"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www.noi.bz.it</a:t>
            </a:r>
            <a:endParaRPr lang="en-US" dirty="0"/>
          </a:p>
          <a:p>
            <a:pPr lvl="0"/>
            <a:endParaRPr lang="en-US" dirty="0"/>
          </a:p>
        </p:txBody>
      </p:sp>
    </p:spTree>
    <p:extLst>
      <p:ext uri="{BB962C8B-B14F-4D97-AF65-F5344CB8AC3E}">
        <p14:creationId xmlns:p14="http://schemas.microsoft.com/office/powerpoint/2010/main" val="1128997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452688D9-3F89-5946-8929-30FF29475366}"/>
              </a:ext>
            </a:extLst>
          </p:cNvPr>
          <p:cNvSpPr txBox="1"/>
          <p:nvPr userDrawn="1"/>
        </p:nvSpPr>
        <p:spPr>
          <a:xfrm>
            <a:off x="475616" y="4782079"/>
            <a:ext cx="9237034" cy="584775"/>
          </a:xfrm>
          <a:prstGeom prst="rect">
            <a:avLst/>
          </a:prstGeom>
          <a:noFill/>
        </p:spPr>
        <p:txBody>
          <a:bodyPr wrap="square" rtlCol="0">
            <a:spAutoFit/>
          </a:bodyPr>
          <a:lstStyle/>
          <a:p>
            <a:r>
              <a:rPr lang="en-US" sz="3200" b="1" i="0" dirty="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dirty="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7946800" cy="1631216"/>
          </a:xfrm>
          <a:prstGeom prst="rect">
            <a:avLst/>
          </a:prstGeom>
        </p:spPr>
        <p:txBody>
          <a:bodyPr/>
          <a:lstStyle>
            <a:lvl1pPr marL="0" indent="0">
              <a:lnSpc>
                <a:spcPct val="100000"/>
              </a:lnSpc>
              <a:spcBef>
                <a:spcPts val="0"/>
              </a:spcBef>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429000"/>
            <a:ext cx="7946801"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975474"/>
            <a:ext cx="7946801" cy="512701"/>
          </a:xfrm>
          <a:prstGeom prst="rect">
            <a:avLst/>
          </a:prstGeom>
        </p:spPr>
        <p:txBody>
          <a:bodyPr/>
          <a:lstStyle>
            <a:lvl1pPr marL="0" indent="0">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email@eurac.edu</a:t>
            </a:r>
            <a:endParaRPr lang="en-US" dirty="0"/>
          </a:p>
        </p:txBody>
      </p:sp>
    </p:spTree>
    <p:extLst>
      <p:ext uri="{BB962C8B-B14F-4D97-AF65-F5344CB8AC3E}">
        <p14:creationId xmlns:p14="http://schemas.microsoft.com/office/powerpoint/2010/main" val="21916842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act Address Blo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076AA1-28D4-A40A-95B0-7381701BD769}"/>
              </a:ext>
            </a:extLst>
          </p:cNvPr>
          <p:cNvSpPr txBox="1"/>
          <p:nvPr userDrawn="1"/>
        </p:nvSpPr>
        <p:spPr>
          <a:xfrm>
            <a:off x="491534" y="1336119"/>
            <a:ext cx="9237034"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i="0" dirty="0">
                <a:solidFill>
                  <a:schemeClr val="accent5"/>
                </a:solidFill>
                <a:latin typeface="+mj-lt"/>
                <a:cs typeface="Calibri" panose="020F0502020204030204" pitchFamily="34" charset="0"/>
              </a:rPr>
              <a:t>Contact us</a:t>
            </a:r>
          </a:p>
          <a:p>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Eurac</a:t>
            </a:r>
            <a:r>
              <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rPr>
              <a:t> Research</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Drususallee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Viale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Druso</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1</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39100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Bozen</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/Bolzano</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T +39 0471 055 055</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info@eurac.edu</a:t>
            </a:r>
            <a:endPar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endParaRPr>
          </a:p>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www.eurac.edu</a:t>
            </a:r>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dirty="0">
              <a:solidFill>
                <a:schemeClr val="tx1">
                  <a:lumMod val="50000"/>
                  <a:lumOff val="50000"/>
                </a:schemeClr>
              </a:solidFill>
              <a:latin typeface="Calibri"/>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83645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losure 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08C3190-9387-0640-B12B-C7F7E509651E}"/>
              </a:ext>
            </a:extLst>
          </p:cNvPr>
          <p:cNvSpPr>
            <a:spLocks noGrp="1"/>
          </p:cNvSpPr>
          <p:nvPr>
            <p:ph type="body" sz="quarter" idx="11" hasCustomPrompt="1"/>
          </p:nvPr>
        </p:nvSpPr>
        <p:spPr>
          <a:xfrm>
            <a:off x="467999" y="2843271"/>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Thank you</a:t>
            </a:r>
          </a:p>
        </p:txBody>
      </p:sp>
    </p:spTree>
    <p:extLst>
      <p:ext uri="{BB962C8B-B14F-4D97-AF65-F5344CB8AC3E}">
        <p14:creationId xmlns:p14="http://schemas.microsoft.com/office/powerpoint/2010/main" val="113099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0295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4624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1E679A3-DD2C-BD46-91E6-5A8B218DE3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2253588"/>
            <a:ext cx="3402000" cy="1224000"/>
          </a:xfrm>
          <a:prstGeom prst="rect">
            <a:avLst/>
          </a:prstGeom>
        </p:spPr>
      </p:pic>
    </p:spTree>
    <p:extLst>
      <p:ext uri="{BB962C8B-B14F-4D97-AF65-F5344CB8AC3E}">
        <p14:creationId xmlns:p14="http://schemas.microsoft.com/office/powerpoint/2010/main" val="354663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5" name="Grafik 7" descr="Ein Bild, das Text, Geschirr, ClipArt, Teller enthält.&#10;&#10;Automatisch generierte Beschreibung">
            <a:extLst>
              <a:ext uri="{FF2B5EF4-FFF2-40B4-BE49-F238E27FC236}">
                <a16:creationId xmlns:a16="http://schemas.microsoft.com/office/drawing/2014/main" id="{768422F8-959A-D146-963E-A6F8F9FE08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1" y="2205000"/>
            <a:ext cx="3357256" cy="1224000"/>
          </a:xfrm>
          <a:prstGeom prst="rect">
            <a:avLst/>
          </a:prstGeom>
        </p:spPr>
      </p:pic>
    </p:spTree>
    <p:extLst>
      <p:ext uri="{BB962C8B-B14F-4D97-AF65-F5344CB8AC3E}">
        <p14:creationId xmlns:p14="http://schemas.microsoft.com/office/powerpoint/2010/main" val="3692450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5" name="Grafik 7" descr="Ein Bild, das Text, Geschirr, ClipArt, Teller enthält.&#10;&#10;Automatisch generierte Beschreibung">
            <a:extLst>
              <a:ext uri="{FF2B5EF4-FFF2-40B4-BE49-F238E27FC236}">
                <a16:creationId xmlns:a16="http://schemas.microsoft.com/office/drawing/2014/main" id="{768422F8-959A-D146-963E-A6F8F9FE08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1" y="2205000"/>
            <a:ext cx="3357256" cy="1224000"/>
          </a:xfrm>
          <a:prstGeom prst="rect">
            <a:avLst/>
          </a:prstGeom>
        </p:spPr>
      </p:pic>
    </p:spTree>
    <p:extLst>
      <p:ext uri="{BB962C8B-B14F-4D97-AF65-F5344CB8AC3E}">
        <p14:creationId xmlns:p14="http://schemas.microsoft.com/office/powerpoint/2010/main" val="1345108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3.png"/><Relationship Id="rId4" Type="http://schemas.openxmlformats.org/officeDocument/2006/relationships/slideLayout" Target="../slideLayouts/slideLayout1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3.pn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2585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2" r:id="rId4"/>
    <p:sldLayoutId id="2147483709" r:id="rId5"/>
    <p:sldLayoutId id="2147483710" r:id="rId6"/>
    <p:sldLayoutId id="2147483705" r:id="rId7"/>
    <p:sldLayoutId id="2147483704" r:id="rId8"/>
    <p:sldLayoutId id="214748370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746701"/>
      </p:ext>
    </p:extLst>
  </p:cSld>
  <p:clrMap bg1="lt1" tx1="dk1" bg2="lt2" tx2="dk2" accent1="accent1" accent2="accent2" accent3="accent3" accent4="accent4" accent5="accent5" accent6="accent6" hlink="hlink" folHlink="folHlink"/>
  <p:sldLayoutIdLst>
    <p:sldLayoutId id="2147483718" r:id="rId1"/>
    <p:sldLayoutId id="2147483713" r:id="rId2"/>
    <p:sldLayoutId id="2147483720" r:id="rId3"/>
    <p:sldLayoutId id="2147483707" r:id="rId4"/>
    <p:sldLayoutId id="2147483722" r:id="rId5"/>
    <p:sldLayoutId id="214748372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CBBC0FA-8A97-67DE-B1AD-1F75475DFB5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2931544703"/>
      </p:ext>
    </p:extLst>
  </p:cSld>
  <p:clrMap bg1="lt1" tx1="dk1" bg2="lt2" tx2="dk2" accent1="accent1" accent2="accent2" accent3="accent3" accent4="accent4" accent5="accent5" accent6="accent6" hlink="hlink" folHlink="folHlink"/>
  <p:sldLayoutIdLst>
    <p:sldLayoutId id="2147483725" r:id="rId1"/>
    <p:sldLayoutId id="2147483651" r:id="rId2"/>
    <p:sldLayoutId id="2147483716" r:id="rId3"/>
    <p:sldLayoutId id="2147483730" r:id="rId4"/>
    <p:sldLayoutId id="2147483731" r:id="rId5"/>
    <p:sldLayoutId id="2147483732" r:id="rId6"/>
    <p:sldLayoutId id="2147483729" r:id="rId7"/>
    <p:sldLayoutId id="2147483728"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1E6E1B2-C535-24EC-F122-452E635629A0}"/>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3733961100"/>
      </p:ext>
    </p:extLst>
  </p:cSld>
  <p:clrMap bg1="lt1" tx1="dk1" bg2="lt2" tx2="dk2" accent1="accent1" accent2="accent2" accent3="accent3" accent4="accent4" accent5="accent5" accent6="accent6" hlink="hlink" folHlink="folHlink"/>
  <p:sldLayoutIdLst>
    <p:sldLayoutId id="2147483675" r:id="rId1"/>
    <p:sldLayoutId id="2147483691" r:id="rId2"/>
    <p:sldLayoutId id="2147483676" r:id="rId3"/>
    <p:sldLayoutId id="2147483686" r:id="rId4"/>
    <p:sldLayoutId id="2147483677" r:id="rId5"/>
    <p:sldLayoutId id="2147483694" r:id="rId6"/>
    <p:sldLayoutId id="2147483678" r:id="rId7"/>
    <p:sldLayoutId id="2147483679" r:id="rId8"/>
    <p:sldLayoutId id="2147483680" r:id="rId9"/>
    <p:sldLayoutId id="2147483652" r:id="rId10"/>
    <p:sldLayoutId id="2147483682" r:id="rId11"/>
    <p:sldLayoutId id="2147483683" r:id="rId12"/>
    <p:sldLayoutId id="2147483684" r:id="rId13"/>
    <p:sldLayoutId id="2147483649" r:id="rId14"/>
    <p:sldLayoutId id="2147483687" r:id="rId15"/>
    <p:sldLayoutId id="2147483688" r:id="rId16"/>
    <p:sldLayoutId id="2147483685" r:id="rId17"/>
    <p:sldLayoutId id="2147483692" r:id="rId18"/>
    <p:sldLayoutId id="2147483689" r:id="rId19"/>
    <p:sldLayoutId id="2147483703" r:id="rId20"/>
    <p:sldLayoutId id="214748369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hyperlink" Target="https://rm.coe.int/kin-state-engagement-and-its-impact-on-minority-protection-in-europe-r/1680acfd8f" TargetMode="External"/><Relationship Id="rId2" Type="http://schemas.openxmlformats.org/officeDocument/2006/relationships/hyperlink" Target="https://www.coe.int/en/web/kyiv/support-for-implementing-european-standards-relating-to-anti-discrimination-and-rights-of-national-minorities-in-ukraine#:~:text=This%20project%20aims%20at%20supporting,rights%20of%20persons%20belonging%20to" TargetMode="Externa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hyperlink" Target="https://www.eurac.edu/en/institutes-centers/institute-for-minority-rights/pages/consultancy-mr" TargetMode="Externa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hyperlink" Target="https://www.eurac.edu/en/institutes-centers/institute-for-minority-rights/pages/consultancy-mr" TargetMode="External"/><Relationship Id="rId2" Type="http://schemas.openxmlformats.org/officeDocument/2006/relationships/hyperlink" Target="https://www.eurac.edu/en/institutes-centers/institute-for-comparative-federalism/projects/cmi" TargetMode="Externa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8" Type="http://schemas.openxmlformats.org/officeDocument/2006/relationships/hyperlink" Target="https://www.eurac.edu/en/institutes-centers/institute-for-comparative-federalism/pages/federal-scholar-in-residence-program" TargetMode="External"/><Relationship Id="rId3" Type="http://schemas.openxmlformats.org/officeDocument/2006/relationships/hyperlink" Target="https://winterschool.eurac.edu/" TargetMode="External"/><Relationship Id="rId7" Type="http://schemas.openxmlformats.org/officeDocument/2006/relationships/image" Target="../media/image8.jpeg"/><Relationship Id="rId2" Type="http://schemas.openxmlformats.org/officeDocument/2006/relationships/hyperlink" Target="https://summerschool.eurac.edu/" TargetMode="External"/><Relationship Id="rId1" Type="http://schemas.openxmlformats.org/officeDocument/2006/relationships/slideLayout" Target="../slideLayouts/slideLayout25.xml"/><Relationship Id="rId6" Type="http://schemas.openxmlformats.org/officeDocument/2006/relationships/hyperlink" Target="https://www.eurac.edu/en/institutes-centers/institute-for-minority-rights/projects/pedagogical-tools" TargetMode="External"/><Relationship Id="rId5" Type="http://schemas.openxmlformats.org/officeDocument/2006/relationships/image" Target="../media/image7.jpg"/><Relationship Id="rId4" Type="http://schemas.openxmlformats.org/officeDocument/2006/relationships/image" Target="../media/image6.jpg"/><Relationship Id="rId9" Type="http://schemas.openxmlformats.org/officeDocument/2006/relationships/image" Target="../media/image9.jpg"/></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autonomyexperience.org/en/e-learning-courses/" TargetMode="External"/><Relationship Id="rId1" Type="http://schemas.openxmlformats.org/officeDocument/2006/relationships/slideLayout" Target="../slideLayouts/slideLayout25.xml"/><Relationship Id="rId5" Type="http://schemas.openxmlformats.org/officeDocument/2006/relationships/image" Target="../media/image11.png"/><Relationship Id="rId4" Type="http://schemas.openxmlformats.org/officeDocument/2006/relationships/hyperlink" Target="https://www.eurac.edu/en/institutes-centers/institute-for-minority-rights/projects/cute-autonomy"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hyperlink" Target="https://brill.com/view/journals/ymio/ymio-overview.xml?contents=toc-41684" TargetMode="External"/><Relationship Id="rId2" Type="http://schemas.openxmlformats.org/officeDocument/2006/relationships/hyperlink" Target="https://www.eth.mpg.de/5713411/curedi" TargetMode="Externa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hyperlink" Target="https://www.eurac.edu/en/institutes-centers/istituto-di-studi-federali-comparati/pages/diversity-governance-papers-digop" TargetMode="External"/><Relationship Id="rId2" Type="http://schemas.openxmlformats.org/officeDocument/2006/relationships/hyperlink" Target="https://www.eurac.edu/en/institutes-centers/institute-for-minority-rights/projects/cute-autonomy" TargetMode="External"/><Relationship Id="rId1" Type="http://schemas.openxmlformats.org/officeDocument/2006/relationships/slideLayout" Target="../slideLayouts/slideLayout25.xml"/><Relationship Id="rId5" Type="http://schemas.openxmlformats.org/officeDocument/2006/relationships/hyperlink" Target="https://www.eurac.edu/en/institutes-centers/institute-for-minority-rights" TargetMode="External"/><Relationship Id="rId4" Type="http://schemas.openxmlformats.org/officeDocument/2006/relationships/hyperlink" Target="https://www.eurac.edu/en/institutes-centers/institute-for-comparative-federalis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A49EC10-EF35-87A9-80C3-557617ADA9E5}"/>
              </a:ext>
            </a:extLst>
          </p:cNvPr>
          <p:cNvSpPr>
            <a:spLocks noGrp="1"/>
          </p:cNvSpPr>
          <p:nvPr>
            <p:ph type="body" sz="quarter" idx="10"/>
          </p:nvPr>
        </p:nvSpPr>
        <p:spPr>
          <a:xfrm>
            <a:off x="5462394" y="3789792"/>
            <a:ext cx="6228884" cy="1639798"/>
          </a:xfrm>
        </p:spPr>
        <p:txBody>
          <a:bodyPr/>
          <a:lstStyle/>
          <a:p>
            <a:r>
              <a:rPr lang="de-DE" dirty="0"/>
              <a:t>Task Force</a:t>
            </a:r>
            <a:br>
              <a:rPr lang="de-DE" dirty="0"/>
            </a:br>
            <a:r>
              <a:rPr lang="de-DE" dirty="0"/>
              <a:t>on Ukraine and </a:t>
            </a:r>
            <a:r>
              <a:rPr lang="de-DE" dirty="0" err="1"/>
              <a:t>Neighbouring</a:t>
            </a:r>
            <a:r>
              <a:rPr lang="de-DE" dirty="0"/>
              <a:t> Countries</a:t>
            </a:r>
          </a:p>
        </p:txBody>
      </p:sp>
      <p:sp>
        <p:nvSpPr>
          <p:cNvPr id="3" name="Textplatzhalter 2">
            <a:extLst>
              <a:ext uri="{FF2B5EF4-FFF2-40B4-BE49-F238E27FC236}">
                <a16:creationId xmlns:a16="http://schemas.microsoft.com/office/drawing/2014/main" id="{0FA34732-9485-6E24-E658-6442F5786C5A}"/>
              </a:ext>
            </a:extLst>
          </p:cNvPr>
          <p:cNvSpPr>
            <a:spLocks noGrp="1"/>
          </p:cNvSpPr>
          <p:nvPr>
            <p:ph type="body" sz="quarter" idx="13"/>
          </p:nvPr>
        </p:nvSpPr>
        <p:spPr>
          <a:xfrm>
            <a:off x="5462393" y="5588616"/>
            <a:ext cx="6228885" cy="882272"/>
          </a:xfrm>
        </p:spPr>
        <p:txBody>
          <a:bodyPr/>
          <a:lstStyle/>
          <a:p>
            <a:r>
              <a:rPr lang="de-IT" dirty="0"/>
              <a:t>Eurac Research</a:t>
            </a:r>
          </a:p>
        </p:txBody>
      </p:sp>
      <p:pic>
        <p:nvPicPr>
          <p:cNvPr id="8" name="Bildplatzhalter 7">
            <a:extLst>
              <a:ext uri="{FF2B5EF4-FFF2-40B4-BE49-F238E27FC236}">
                <a16:creationId xmlns:a16="http://schemas.microsoft.com/office/drawing/2014/main" id="{F5300C07-4950-04F7-A7F4-8BA15C70DE78}"/>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t="147" b="147"/>
          <a:stretch/>
        </p:blipFill>
        <p:spPr/>
      </p:pic>
    </p:spTree>
    <p:extLst>
      <p:ext uri="{BB962C8B-B14F-4D97-AF65-F5344CB8AC3E}">
        <p14:creationId xmlns:p14="http://schemas.microsoft.com/office/powerpoint/2010/main" val="4066930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err="1"/>
              <a:t>Consultancy</a:t>
            </a:r>
            <a:r>
              <a:rPr lang="de-DE" dirty="0"/>
              <a:t> Initiatives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pPr lvl="0"/>
            <a:r>
              <a:rPr lang="en-US" b="1" dirty="0">
                <a:latin typeface="Calibri" panose="020F0502020204030204" pitchFamily="34" charset="0"/>
                <a:cs typeface="Calibri" panose="020F0502020204030204" pitchFamily="34" charset="0"/>
              </a:rPr>
              <a:t>OSCE High Commissioner Engagements</a:t>
            </a:r>
            <a:endParaRPr lang="ru-RU" b="1" dirty="0">
              <a:latin typeface="Calibri" panose="020F0502020204030204" pitchFamily="34" charset="0"/>
              <a:cs typeface="Calibri" panose="020F0502020204030204" pitchFamily="34" charset="0"/>
            </a:endParaRPr>
          </a:p>
          <a:p>
            <a:pPr indent="-228600"/>
            <a:r>
              <a:rPr lang="en-US" dirty="0"/>
              <a:t>Consultancy on autonomy as an instrument  for inclusive governance in the OSCE area.</a:t>
            </a:r>
          </a:p>
          <a:p>
            <a:pPr indent="-228600"/>
            <a:r>
              <a:rPr lang="en-US" dirty="0"/>
              <a:t>Mapping of indicators for integration in diverse societies.</a:t>
            </a:r>
          </a:p>
          <a:p>
            <a:pPr indent="-228600"/>
            <a:r>
              <a:rPr lang="de-DE" dirty="0" err="1"/>
              <a:t>Participation</a:t>
            </a:r>
            <a:r>
              <a:rPr lang="de-DE" dirty="0"/>
              <a:t> in </a:t>
            </a:r>
            <a:r>
              <a:rPr lang="de-DE" dirty="0" err="1"/>
              <a:t>drafting</a:t>
            </a:r>
            <a:r>
              <a:rPr lang="de-DE" dirty="0"/>
              <a:t> </a:t>
            </a:r>
            <a:r>
              <a:rPr lang="de-DE" dirty="0" err="1"/>
              <a:t>several</a:t>
            </a:r>
            <a:r>
              <a:rPr lang="de-DE" dirty="0"/>
              <a:t> </a:t>
            </a:r>
            <a:r>
              <a:rPr lang="de-DE" dirty="0" err="1"/>
              <a:t>sets</a:t>
            </a:r>
            <a:r>
              <a:rPr lang="de-DE" dirty="0"/>
              <a:t> </a:t>
            </a:r>
            <a:r>
              <a:rPr lang="de-DE" dirty="0" err="1"/>
              <a:t>of</a:t>
            </a:r>
            <a:r>
              <a:rPr lang="de-DE" dirty="0"/>
              <a:t> </a:t>
            </a:r>
            <a:r>
              <a:rPr lang="de-DE" dirty="0" err="1"/>
              <a:t>recommendations</a:t>
            </a:r>
            <a:r>
              <a:rPr lang="de-DE" dirty="0"/>
              <a:t> and </a:t>
            </a:r>
            <a:r>
              <a:rPr lang="de-DE" dirty="0" err="1"/>
              <a:t>guidelines</a:t>
            </a:r>
            <a:r>
              <a:rPr lang="de-DE" dirty="0"/>
              <a:t>.</a:t>
            </a:r>
            <a:endParaRPr lang="ru-RU" dirty="0"/>
          </a:p>
        </p:txBody>
      </p:sp>
    </p:spTree>
    <p:extLst>
      <p:ext uri="{BB962C8B-B14F-4D97-AF65-F5344CB8AC3E}">
        <p14:creationId xmlns:p14="http://schemas.microsoft.com/office/powerpoint/2010/main" val="228653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dirty="0">
                <a:solidFill>
                  <a:schemeClr val="bg1"/>
                </a:solidFill>
              </a:rPr>
              <a:t>Who we are</a:t>
            </a:r>
            <a:endParaRPr lang="ru-UA" b="1" dirty="0">
              <a:solidFill>
                <a:schemeClr val="bg1"/>
              </a:solidFill>
            </a:endParaRPr>
          </a:p>
        </p:txBody>
      </p:sp>
    </p:spTree>
    <p:extLst>
      <p:ext uri="{BB962C8B-B14F-4D97-AF65-F5344CB8AC3E}">
        <p14:creationId xmlns:p14="http://schemas.microsoft.com/office/powerpoint/2010/main" val="1326576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a:t>Institute </a:t>
            </a:r>
            <a:r>
              <a:rPr lang="de-DE" dirty="0" err="1"/>
              <a:t>for</a:t>
            </a:r>
            <a:r>
              <a:rPr lang="de-DE" dirty="0"/>
              <a:t> </a:t>
            </a:r>
            <a:r>
              <a:rPr lang="de-DE" dirty="0" err="1"/>
              <a:t>Minority</a:t>
            </a:r>
            <a:r>
              <a:rPr lang="de-DE" dirty="0"/>
              <a:t> Rights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pPr indent="-228600"/>
            <a:r>
              <a:rPr lang="en-US" dirty="0"/>
              <a:t>Analyzes social cohesion and minority protection in diverse societies, using South Tyrol</a:t>
            </a:r>
            <a:r>
              <a:rPr lang="it-IT" dirty="0"/>
              <a:t>’</a:t>
            </a:r>
            <a:r>
              <a:rPr lang="en-US" dirty="0"/>
              <a:t>s model for global insights.</a:t>
            </a:r>
          </a:p>
          <a:p>
            <a:pPr indent="-228600"/>
            <a:r>
              <a:rPr lang="en-US" dirty="0"/>
              <a:t>Focuses on human and minority rights, equality and non-discrimination, and diversity governance.</a:t>
            </a:r>
          </a:p>
          <a:p>
            <a:pPr indent="-228600"/>
            <a:r>
              <a:rPr lang="en-US" dirty="0"/>
              <a:t>Engages in interdisciplinary research, consultancy and training on minority rights, diversity governance and autonomy arrangements worldwide.</a:t>
            </a:r>
          </a:p>
        </p:txBody>
      </p:sp>
    </p:spTree>
    <p:extLst>
      <p:ext uri="{BB962C8B-B14F-4D97-AF65-F5344CB8AC3E}">
        <p14:creationId xmlns:p14="http://schemas.microsoft.com/office/powerpoint/2010/main" val="1633469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a:t>Institute </a:t>
            </a:r>
            <a:r>
              <a:rPr lang="de-DE" dirty="0" err="1"/>
              <a:t>for</a:t>
            </a:r>
            <a:r>
              <a:rPr lang="de-DE" dirty="0"/>
              <a:t> </a:t>
            </a:r>
            <a:r>
              <a:rPr lang="de-DE" dirty="0" err="1"/>
              <a:t>Comparative</a:t>
            </a:r>
            <a:r>
              <a:rPr lang="de-DE" dirty="0"/>
              <a:t> </a:t>
            </a:r>
            <a:r>
              <a:rPr lang="de-DE" dirty="0" err="1"/>
              <a:t>Federalism</a:t>
            </a:r>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sz="3200" u="none" strike="noStrike" dirty="0">
                <a:effectLst/>
              </a:rPr>
              <a:t>Analyzes governance through federalism, regionalism </a:t>
            </a:r>
            <a:br>
              <a:rPr lang="en-US" sz="3200" u="none" strike="noStrike" dirty="0">
                <a:effectLst/>
              </a:rPr>
            </a:br>
            <a:r>
              <a:rPr lang="en-US" sz="3200" u="none" strike="noStrike" dirty="0">
                <a:effectLst/>
              </a:rPr>
              <a:t>and autonomy, promoting unity in diversity.</a:t>
            </a:r>
          </a:p>
          <a:p>
            <a:r>
              <a:rPr lang="en-US" sz="3200" u="none" strike="noStrike" dirty="0">
                <a:effectLst/>
              </a:rPr>
              <a:t>Carries out comparative research on multilevel governance </a:t>
            </a:r>
            <a:br>
              <a:rPr lang="en-US" sz="3200" u="none" strike="noStrike" dirty="0">
                <a:effectLst/>
              </a:rPr>
            </a:br>
            <a:r>
              <a:rPr lang="en-US" sz="3200" u="none" strike="noStrike" dirty="0">
                <a:effectLst/>
              </a:rPr>
              <a:t>and policies.</a:t>
            </a:r>
          </a:p>
          <a:p>
            <a:r>
              <a:rPr lang="en-US" sz="3200" u="none" strike="noStrike" dirty="0">
                <a:effectLst/>
              </a:rPr>
              <a:t>Improves democracy and policy efficiency through the study </a:t>
            </a:r>
            <a:br>
              <a:rPr lang="en-US" sz="3200" u="none" strike="noStrike" dirty="0">
                <a:effectLst/>
              </a:rPr>
            </a:br>
            <a:r>
              <a:rPr lang="en-US" sz="3200" u="none" strike="noStrike" dirty="0">
                <a:effectLst/>
              </a:rPr>
              <a:t>and the implementation of participatory instruments.</a:t>
            </a:r>
          </a:p>
        </p:txBody>
      </p:sp>
    </p:spTree>
    <p:extLst>
      <p:ext uri="{BB962C8B-B14F-4D97-AF65-F5344CB8AC3E}">
        <p14:creationId xmlns:p14="http://schemas.microsoft.com/office/powerpoint/2010/main" val="1422430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a:t>Center </a:t>
            </a:r>
            <a:r>
              <a:rPr lang="de-DE" dirty="0" err="1"/>
              <a:t>for</a:t>
            </a:r>
            <a:r>
              <a:rPr lang="de-DE" dirty="0"/>
              <a:t> </a:t>
            </a:r>
            <a:r>
              <a:rPr lang="de-DE" dirty="0" err="1"/>
              <a:t>Autonomy</a:t>
            </a:r>
            <a:r>
              <a:rPr lang="de-DE" dirty="0"/>
              <a:t> Experience</a:t>
            </a:r>
          </a:p>
          <a:p>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sz="3200" u="none" strike="noStrike" dirty="0">
                <a:effectLst/>
              </a:rPr>
              <a:t>Shares South Tyrol</a:t>
            </a:r>
            <a:r>
              <a:rPr lang="it-IT" dirty="0"/>
              <a:t>’</a:t>
            </a:r>
            <a:r>
              <a:rPr lang="en-US" sz="3200" u="none" strike="noStrike" dirty="0">
                <a:effectLst/>
              </a:rPr>
              <a:t>s autonomy and minority protection experiences globally.</a:t>
            </a:r>
          </a:p>
          <a:p>
            <a:r>
              <a:rPr lang="en-US" sz="3200" u="none" strike="noStrike" dirty="0">
                <a:effectLst/>
              </a:rPr>
              <a:t>Uses educational initiatives to promote understanding of autonomy and minority issues.</a:t>
            </a:r>
          </a:p>
          <a:p>
            <a:r>
              <a:rPr lang="en-US" sz="3200" u="none" strike="noStrike" dirty="0">
                <a:effectLst/>
              </a:rPr>
              <a:t>Disseminates broadly on minorities, diversity, and the history of autonomies, including media in minority languages.</a:t>
            </a:r>
          </a:p>
        </p:txBody>
      </p:sp>
    </p:spTree>
    <p:extLst>
      <p:ext uri="{BB962C8B-B14F-4D97-AF65-F5344CB8AC3E}">
        <p14:creationId xmlns:p14="http://schemas.microsoft.com/office/powerpoint/2010/main" val="65050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dirty="0">
                <a:solidFill>
                  <a:schemeClr val="bg1"/>
                </a:solidFill>
              </a:rPr>
              <a:t>Research Impact </a:t>
            </a:r>
            <a:br>
              <a:rPr lang="en-US" b="1" dirty="0">
                <a:solidFill>
                  <a:schemeClr val="bg1"/>
                </a:solidFill>
              </a:rPr>
            </a:br>
            <a:r>
              <a:rPr lang="en-US" b="1" dirty="0">
                <a:solidFill>
                  <a:schemeClr val="bg1"/>
                </a:solidFill>
              </a:rPr>
              <a:t>and Global Network</a:t>
            </a:r>
            <a:endParaRPr lang="ru-UA" b="1" dirty="0">
              <a:solidFill>
                <a:schemeClr val="bg1"/>
              </a:solidFill>
            </a:endParaRPr>
          </a:p>
        </p:txBody>
      </p:sp>
    </p:spTree>
    <p:extLst>
      <p:ext uri="{BB962C8B-B14F-4D97-AF65-F5344CB8AC3E}">
        <p14:creationId xmlns:p14="http://schemas.microsoft.com/office/powerpoint/2010/main" val="2588418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pPr lvl="0"/>
            <a:r>
              <a:rPr lang="en-US" dirty="0"/>
              <a:t>Governance Support</a:t>
            </a:r>
            <a:endParaRPr lang="de-DE" dirty="0"/>
          </a:p>
          <a:p>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sz="3200" u="none" strike="noStrike" dirty="0">
                <a:effectLst/>
              </a:rPr>
              <a:t>The Institutes and Center enhance governance in Italy, Europe, and internationally, serving various stakeholders including the EU, the Council of Europe, OSCE, regional/local governments (notably the Autonomous Province of Bolzano/</a:t>
            </a:r>
            <a:r>
              <a:rPr lang="en-US" sz="3200" u="none" strike="noStrike" dirty="0" err="1">
                <a:effectLst/>
              </a:rPr>
              <a:t>Bozen</a:t>
            </a:r>
            <a:r>
              <a:rPr lang="en-US" sz="3200" u="none" strike="noStrike" dirty="0">
                <a:effectLst/>
              </a:rPr>
              <a:t>), government delegations, and independent institutions.</a:t>
            </a:r>
          </a:p>
        </p:txBody>
      </p:sp>
    </p:spTree>
    <p:extLst>
      <p:ext uri="{BB962C8B-B14F-4D97-AF65-F5344CB8AC3E}">
        <p14:creationId xmlns:p14="http://schemas.microsoft.com/office/powerpoint/2010/main" val="588319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en-US" dirty="0"/>
              <a:t>Consultancy Demand</a:t>
            </a:r>
          </a:p>
          <a:p>
            <a:endParaRPr lang="de-DE" dirty="0"/>
          </a:p>
          <a:p>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dirty="0"/>
              <a:t>Growing demand for high-level consultancy, alongside with publications and training, forms the core activities of the three institutes. Services include presentations, consultations, report writing, legislation drafting, and studies completion.</a:t>
            </a:r>
          </a:p>
          <a:p>
            <a:endParaRPr lang="en-US" sz="3200" u="none" strike="noStrike" dirty="0">
              <a:effectLst/>
            </a:endParaRPr>
          </a:p>
        </p:txBody>
      </p:sp>
    </p:spTree>
    <p:extLst>
      <p:ext uri="{BB962C8B-B14F-4D97-AF65-F5344CB8AC3E}">
        <p14:creationId xmlns:p14="http://schemas.microsoft.com/office/powerpoint/2010/main" val="308322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en-US" dirty="0"/>
              <a:t>Stakeholder Base</a:t>
            </a:r>
          </a:p>
          <a:p>
            <a:endParaRPr lang="en-US" dirty="0"/>
          </a:p>
          <a:p>
            <a:endParaRPr lang="de-DE" dirty="0"/>
          </a:p>
          <a:p>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dirty="0"/>
              <a:t>Engages with policymakers from the Autonomous Provinces of Bolzano and Trento, international organizations, NGOs, and educational institutions from Asia,  Africa, South America and educational institutions from Europe and the Caucasus, Asia, Africa and South America.</a:t>
            </a:r>
          </a:p>
          <a:p>
            <a:endParaRPr lang="en-US" sz="3200" u="none" strike="noStrike" dirty="0">
              <a:effectLst/>
            </a:endParaRPr>
          </a:p>
        </p:txBody>
      </p:sp>
    </p:spTree>
    <p:extLst>
      <p:ext uri="{BB962C8B-B14F-4D97-AF65-F5344CB8AC3E}">
        <p14:creationId xmlns:p14="http://schemas.microsoft.com/office/powerpoint/2010/main" val="3460168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en-US" dirty="0"/>
              <a:t>Good Practice Focus</a:t>
            </a:r>
          </a:p>
          <a:p>
            <a:endParaRPr lang="en-US" dirty="0"/>
          </a:p>
          <a:p>
            <a:endParaRPr lang="en-US" dirty="0"/>
          </a:p>
          <a:p>
            <a:endParaRPr lang="de-DE" dirty="0"/>
          </a:p>
          <a:p>
            <a:endParaRPr lang="de-DE"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dirty="0"/>
              <a:t>Advises on autonomy solutions for conflict resolution in minority contexts (e.g. in Europe and the Caucasus, and in Asia) and federal/regional state competencies and multi-level governance.</a:t>
            </a:r>
            <a:endParaRPr lang="de-DE" dirty="0"/>
          </a:p>
          <a:p>
            <a:endParaRPr lang="en-US" sz="3200" u="none" strike="noStrike" dirty="0">
              <a:effectLst/>
            </a:endParaRPr>
          </a:p>
        </p:txBody>
      </p:sp>
    </p:spTree>
    <p:extLst>
      <p:ext uri="{BB962C8B-B14F-4D97-AF65-F5344CB8AC3E}">
        <p14:creationId xmlns:p14="http://schemas.microsoft.com/office/powerpoint/2010/main" val="268884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3B4235E-EA77-ADA0-8D23-17AB9363B3EC}"/>
              </a:ext>
            </a:extLst>
          </p:cNvPr>
          <p:cNvPicPr>
            <a:picLocks noChangeAspect="1"/>
          </p:cNvPicPr>
          <p:nvPr/>
        </p:nvPicPr>
        <p:blipFill rotWithShape="1">
          <a:blip r:embed="rId2">
            <a:extLst>
              <a:ext uri="{28A0092B-C50C-407E-A947-70E740481C1C}">
                <a14:useLocalDpi xmlns:a14="http://schemas.microsoft.com/office/drawing/2010/main" val="0"/>
              </a:ext>
            </a:extLst>
          </a:blip>
          <a:srcRect l="15714" t="5310" r="10160"/>
          <a:stretch/>
        </p:blipFill>
        <p:spPr>
          <a:xfrm>
            <a:off x="-1" y="0"/>
            <a:ext cx="12192001" cy="7588332"/>
          </a:xfrm>
          <a:prstGeom prst="rect">
            <a:avLst/>
          </a:prstGeom>
        </p:spPr>
      </p:pic>
      <p:sp>
        <p:nvSpPr>
          <p:cNvPr id="2" name="Segnaposto testo 1">
            <a:extLst>
              <a:ext uri="{FF2B5EF4-FFF2-40B4-BE49-F238E27FC236}">
                <a16:creationId xmlns:a16="http://schemas.microsoft.com/office/drawing/2014/main" id="{D35907A4-DBFC-464A-ED73-0F5555700880}"/>
              </a:ext>
            </a:extLst>
          </p:cNvPr>
          <p:cNvSpPr>
            <a:spLocks noGrp="1"/>
          </p:cNvSpPr>
          <p:nvPr>
            <p:ph type="body" sz="quarter" idx="11"/>
          </p:nvPr>
        </p:nvSpPr>
        <p:spPr/>
        <p:txBody>
          <a:bodyPr>
            <a:noAutofit/>
          </a:bodyPr>
          <a:lstStyle/>
          <a:p>
            <a:r>
              <a:rPr lang="en-GB" dirty="0">
                <a:solidFill>
                  <a:schemeClr val="bg1"/>
                </a:solidFill>
              </a:rPr>
              <a:t>Introduction </a:t>
            </a:r>
            <a:br>
              <a:rPr lang="en-GB" dirty="0">
                <a:solidFill>
                  <a:schemeClr val="bg1"/>
                </a:solidFill>
              </a:rPr>
            </a:br>
            <a:r>
              <a:rPr lang="en-GB" dirty="0">
                <a:solidFill>
                  <a:schemeClr val="bg1"/>
                </a:solidFill>
              </a:rPr>
              <a:t>to </a:t>
            </a:r>
            <a:r>
              <a:rPr lang="en-GB" dirty="0" err="1">
                <a:solidFill>
                  <a:schemeClr val="bg1"/>
                </a:solidFill>
              </a:rPr>
              <a:t>Eurac</a:t>
            </a:r>
            <a:r>
              <a:rPr lang="en-GB" dirty="0">
                <a:solidFill>
                  <a:schemeClr val="bg1"/>
                </a:solidFill>
              </a:rPr>
              <a:t> Research </a:t>
            </a:r>
            <a:endParaRPr lang="it-IT" dirty="0">
              <a:solidFill>
                <a:schemeClr val="bg1"/>
              </a:solidFill>
            </a:endParaRPr>
          </a:p>
        </p:txBody>
      </p:sp>
    </p:spTree>
    <p:extLst>
      <p:ext uri="{BB962C8B-B14F-4D97-AF65-F5344CB8AC3E}">
        <p14:creationId xmlns:p14="http://schemas.microsoft.com/office/powerpoint/2010/main" val="904871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dirty="0">
                <a:solidFill>
                  <a:schemeClr val="bg1"/>
                </a:solidFill>
              </a:rPr>
              <a:t>Consultancy in Ukraine </a:t>
            </a:r>
            <a:br>
              <a:rPr lang="en-US" b="1" dirty="0">
                <a:solidFill>
                  <a:schemeClr val="bg1"/>
                </a:solidFill>
              </a:rPr>
            </a:br>
            <a:r>
              <a:rPr lang="en-US" b="1" dirty="0">
                <a:solidFill>
                  <a:schemeClr val="bg1"/>
                </a:solidFill>
              </a:rPr>
              <a:t>and nearby countries </a:t>
            </a:r>
            <a:endParaRPr lang="ru-UA" b="1" dirty="0">
              <a:solidFill>
                <a:schemeClr val="bg1"/>
              </a:solidFill>
            </a:endParaRPr>
          </a:p>
        </p:txBody>
      </p:sp>
    </p:spTree>
    <p:extLst>
      <p:ext uri="{BB962C8B-B14F-4D97-AF65-F5344CB8AC3E}">
        <p14:creationId xmlns:p14="http://schemas.microsoft.com/office/powerpoint/2010/main" val="2479367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4">
            <a:extLst>
              <a:ext uri="{FF2B5EF4-FFF2-40B4-BE49-F238E27FC236}">
                <a16:creationId xmlns:a16="http://schemas.microsoft.com/office/drawing/2014/main" id="{4DB76DFE-A3D0-CCC7-1C1F-747B492DBFA1}"/>
              </a:ext>
            </a:extLst>
          </p:cNvPr>
          <p:cNvSpPr txBox="1">
            <a:spLocks/>
          </p:cNvSpPr>
          <p:nvPr/>
        </p:nvSpPr>
        <p:spPr>
          <a:xfrm>
            <a:off x="6345193"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2400" b="1" dirty="0">
                <a:solidFill>
                  <a:schemeClr val="tx1">
                    <a:lumMod val="50000"/>
                    <a:lumOff val="50000"/>
                  </a:schemeClr>
                </a:solidFill>
                <a:latin typeface="Calibri" panose="020F0502020204030204" pitchFamily="34" charset="0"/>
                <a:cs typeface="Calibri" panose="020F0502020204030204" pitchFamily="34" charset="0"/>
              </a:rPr>
              <a:t>Consultancy on the Law of Ukraine </a:t>
            </a:r>
            <a:r>
              <a:rPr lang="en-US" sz="2400" b="1" dirty="0">
                <a:solidFill>
                  <a:schemeClr val="tx1">
                    <a:lumMod val="50000"/>
                    <a:lumOff val="50000"/>
                  </a:schemeClr>
                </a:solidFill>
                <a:latin typeface="+mj-lt"/>
                <a:cs typeface="Calibri Light" panose="020F0302020204030204" pitchFamily="34" charset="0"/>
              </a:rPr>
              <a:t>“</a:t>
            </a:r>
            <a:r>
              <a:rPr lang="en-GB" sz="2400" b="1" dirty="0">
                <a:solidFill>
                  <a:schemeClr val="tx1">
                    <a:lumMod val="50000"/>
                    <a:lumOff val="50000"/>
                  </a:schemeClr>
                </a:solidFill>
                <a:latin typeface="Calibri" panose="020F0502020204030204" pitchFamily="34" charset="0"/>
                <a:cs typeface="Calibri" panose="020F0502020204030204" pitchFamily="34" charset="0"/>
              </a:rPr>
              <a:t>Status of the Crimean Tatar People</a:t>
            </a:r>
            <a:r>
              <a:rPr lang="en-US" sz="2400" b="1" dirty="0">
                <a:solidFill>
                  <a:schemeClr val="tx1">
                    <a:lumMod val="50000"/>
                    <a:lumOff val="50000"/>
                  </a:schemeClr>
                </a:solidFill>
                <a:latin typeface="+mj-lt"/>
                <a:cs typeface="Calibri Light" panose="020F0302020204030204" pitchFamily="34" charset="0"/>
              </a:rPr>
              <a:t>”</a:t>
            </a:r>
            <a:endParaRPr lang="en-GB"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GB" sz="2400" b="1" dirty="0">
                <a:solidFill>
                  <a:schemeClr val="tx1">
                    <a:lumMod val="50000"/>
                    <a:lumOff val="50000"/>
                  </a:schemeClr>
                </a:solidFill>
                <a:latin typeface="Calibri" panose="020F0502020204030204" pitchFamily="34" charset="0"/>
                <a:cs typeface="Calibri" panose="020F0502020204030204" pitchFamily="34" charset="0"/>
              </a:rPr>
              <a:t>(2024)</a:t>
            </a:r>
          </a:p>
          <a:p>
            <a:pPr marL="0" indent="0">
              <a:buNone/>
            </a:pPr>
            <a:r>
              <a:rPr lang="en-GB" sz="2400" dirty="0">
                <a:solidFill>
                  <a:schemeClr val="tx1">
                    <a:lumMod val="50000"/>
                    <a:lumOff val="50000"/>
                  </a:schemeClr>
                </a:solidFill>
                <a:latin typeface="Calibri Light" panose="020F0302020204030204" pitchFamily="34" charset="0"/>
                <a:cs typeface="Calibri Light" panose="020F0302020204030204" pitchFamily="34" charset="0"/>
              </a:rPr>
              <a:t>Consultancy for Council of Europe on the assessment of a new draft law on the status of this indigenous people of Ukraine</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a:t>
            </a:r>
            <a:endParaRPr lang="en-GB"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j-lt"/>
                <a:cs typeface="Calibri Light" panose="020F0302020204030204" pitchFamily="34" charset="0"/>
              </a:rPr>
              <a:t>Training project “Combating discrimination, hate speech, hate crimes against minorities in the Republic of Moldova” (2024)</a:t>
            </a: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Lectures organized by the Council of Europe for judges and prosecutors in collaboration with the Moldova National Institute of Justice.</a:t>
            </a:r>
          </a:p>
        </p:txBody>
      </p:sp>
    </p:spTree>
    <p:extLst>
      <p:ext uri="{BB962C8B-B14F-4D97-AF65-F5344CB8AC3E}">
        <p14:creationId xmlns:p14="http://schemas.microsoft.com/office/powerpoint/2010/main" val="1035967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4">
            <a:extLst>
              <a:ext uri="{FF2B5EF4-FFF2-40B4-BE49-F238E27FC236}">
                <a16:creationId xmlns:a16="http://schemas.microsoft.com/office/drawing/2014/main" id="{4DB76DFE-A3D0-CCC7-1C1F-747B492DBFA1}"/>
              </a:ext>
            </a:extLst>
          </p:cNvPr>
          <p:cNvSpPr txBox="1">
            <a:spLocks/>
          </p:cNvSpPr>
          <p:nvPr/>
        </p:nvSpPr>
        <p:spPr>
          <a:xfrm>
            <a:off x="6345193"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Assessing the functioning of the State Service of Ukraine for Ethnic Policy and Freedom of Conscience</a:t>
            </a:r>
            <a:r>
              <a:rPr lang="it-IT" sz="2400" b="1" dirty="0">
                <a:solidFill>
                  <a:schemeClr val="tx1">
                    <a:lumMod val="50000"/>
                    <a:lumOff val="50000"/>
                  </a:schemeClr>
                </a:solidFill>
                <a:latin typeface="Calibri" panose="020F0502020204030204" pitchFamily="34" charset="0"/>
                <a:cs typeface="Calibri" panose="020F0502020204030204" pitchFamily="34" charset="0"/>
              </a:rPr>
              <a:t> (2023)</a:t>
            </a:r>
          </a:p>
          <a:p>
            <a:pPr marL="0" indent="0">
              <a:buNone/>
            </a:pP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Consultancy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activities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commissioned</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by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Council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Europe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within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project “Support for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implementing</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European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standards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relating</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to anti-</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discrimination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rights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national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minorities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in Ukraine”.</a:t>
            </a:r>
          </a:p>
        </p:txBody>
      </p:sp>
      <p:sp>
        <p:nvSpPr>
          <p:cNvPr id="2" name="Segnaposto testo 5">
            <a:extLst>
              <a:ext uri="{FF2B5EF4-FFF2-40B4-BE49-F238E27FC236}">
                <a16:creationId xmlns:a16="http://schemas.microsoft.com/office/drawing/2014/main" id="{0C4DC350-EC9C-F797-797C-A1406F945FB4}"/>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Kin-State Engagement and its Impact on Minority Protection in Europe: Relevant Findings for Southeast Europe</a:t>
            </a:r>
            <a:r>
              <a:rPr lang="it-IT" sz="2400" b="1" dirty="0">
                <a:solidFill>
                  <a:schemeClr val="tx1">
                    <a:lumMod val="50000"/>
                    <a:lumOff val="50000"/>
                  </a:schemeClr>
                </a:solidFill>
                <a:latin typeface="Calibri" panose="020F0502020204030204" pitchFamily="34" charset="0"/>
                <a:cs typeface="Calibri" panose="020F0502020204030204" pitchFamily="34" charset="0"/>
              </a:rPr>
              <a:t> (2023)</a:t>
            </a:r>
          </a:p>
          <a:p>
            <a:pPr marL="0" indent="0">
              <a:buNone/>
            </a:pP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Consultancy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activities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commissioned</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by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Council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Europe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within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Joint Action “Promotion of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diversity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and equality in Serbia”,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which</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is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part of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Horizontal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Facility for the Western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Balkans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Turkey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 joint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programme</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European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Union and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Council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Europe.</a:t>
            </a:r>
          </a:p>
          <a:p>
            <a:pPr marL="0" indent="0">
              <a:buNone/>
            </a:pP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9076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4">
            <a:extLst>
              <a:ext uri="{FF2B5EF4-FFF2-40B4-BE49-F238E27FC236}">
                <a16:creationId xmlns:a16="http://schemas.microsoft.com/office/drawing/2014/main" id="{4DB76DFE-A3D0-CCC7-1C1F-747B492DBFA1}"/>
              </a:ext>
            </a:extLst>
          </p:cNvPr>
          <p:cNvSpPr txBox="1">
            <a:spLocks/>
          </p:cNvSpPr>
          <p:nvPr/>
        </p:nvSpPr>
        <p:spPr>
          <a:xfrm>
            <a:off x="6345193"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Mapping Integration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Indicators</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b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b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 Reference Tool for Evaluating the Implementation of Ljubljana Guidelines-based Policy</a:t>
            </a:r>
            <a:r>
              <a:rPr lang="it-IT" sz="2400" b="1" dirty="0">
                <a:solidFill>
                  <a:schemeClr val="tx1">
                    <a:lumMod val="50000"/>
                    <a:lumOff val="50000"/>
                  </a:schemeClr>
                </a:solidFill>
                <a:latin typeface="Calibri" panose="020F0502020204030204" pitchFamily="34" charset="0"/>
                <a:cs typeface="Calibri" panose="020F0502020204030204" pitchFamily="34" charset="0"/>
              </a:rPr>
              <a:t> (2020)</a:t>
            </a:r>
          </a:p>
          <a:p>
            <a:pPr marL="0" indent="0">
              <a:buNone/>
            </a:pP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Consultancy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activities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commissioned</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by the Office of the OSCE High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Commissioner</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on National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Minorities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to review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evaluate</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most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relevant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indexes on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integration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diversity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existing</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across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OSCE.</a:t>
            </a:r>
          </a:p>
        </p:txBody>
      </p:sp>
      <p:sp>
        <p:nvSpPr>
          <p:cNvPr id="3" name="Segnaposto testo 4">
            <a:extLst>
              <a:ext uri="{FF2B5EF4-FFF2-40B4-BE49-F238E27FC236}">
                <a16:creationId xmlns:a16="http://schemas.microsoft.com/office/drawing/2014/main" id="{41E20B66-61A0-D5D1-36E1-FCAEEAAFD15A}"/>
              </a:ext>
            </a:extLst>
          </p:cNvPr>
          <p:cNvSpPr txBox="1">
            <a:spLocks/>
          </p:cNvSpPr>
          <p:nvPr/>
        </p:nvSpPr>
        <p:spPr>
          <a:xfrm>
            <a:off x="702908"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rPr>
              <a:t>E-Learning </a:t>
            </a:r>
            <a:r>
              <a:rPr lang="it-IT" sz="2400" b="1" dirty="0" err="1">
                <a:solidFill>
                  <a:schemeClr val="tx1">
                    <a:lumMod val="50000"/>
                    <a:lumOff val="50000"/>
                  </a:schemeClr>
                </a:solidFill>
                <a:latin typeface="Calibri" panose="020F0502020204030204" pitchFamily="34" charset="0"/>
                <a:cs typeface="Calibri" panose="020F0502020204030204" pitchFamily="34" charset="0"/>
              </a:rPr>
              <a:t>course</a:t>
            </a:r>
            <a:r>
              <a:rPr lang="it-IT" sz="2400" b="1" dirty="0">
                <a:solidFill>
                  <a:schemeClr val="tx1">
                    <a:lumMod val="50000"/>
                    <a:lumOff val="50000"/>
                  </a:schemeClr>
                </a:solidFill>
                <a:latin typeface="Calibri" panose="020F0502020204030204" pitchFamily="34" charset="0"/>
                <a:cs typeface="Calibri" panose="020F0502020204030204" pitchFamily="34" charset="0"/>
              </a:rPr>
              <a:t> on Ukraine for </a:t>
            </a:r>
            <a:r>
              <a:rPr lang="it-IT" sz="2400" b="1" dirty="0" err="1">
                <a:solidFill>
                  <a:schemeClr val="tx1">
                    <a:lumMod val="50000"/>
                    <a:lumOff val="50000"/>
                  </a:schemeClr>
                </a:solidFill>
                <a:latin typeface="Calibri" panose="020F0502020204030204" pitchFamily="34" charset="0"/>
                <a:cs typeface="Calibri" panose="020F0502020204030204" pitchFamily="34" charset="0"/>
              </a:rPr>
              <a:t>students</a:t>
            </a:r>
            <a:r>
              <a:rPr lang="it-IT" sz="2400" b="1" dirty="0">
                <a:solidFill>
                  <a:schemeClr val="tx1">
                    <a:lumMod val="50000"/>
                    <a:lumOff val="50000"/>
                  </a:schemeClr>
                </a:solidFill>
                <a:latin typeface="Calibri" panose="020F0502020204030204" pitchFamily="34" charset="0"/>
                <a:cs typeface="Calibri" panose="020F0502020204030204" pitchFamily="34" charset="0"/>
              </a:rPr>
              <a:t> and </a:t>
            </a:r>
            <a:r>
              <a:rPr lang="it-IT" sz="2400" b="1" dirty="0" err="1">
                <a:solidFill>
                  <a:schemeClr val="tx1">
                    <a:lumMod val="50000"/>
                    <a:lumOff val="50000"/>
                  </a:schemeClr>
                </a:solidFill>
                <a:latin typeface="Calibri" panose="020F0502020204030204" pitchFamily="34" charset="0"/>
                <a:cs typeface="Calibri" panose="020F0502020204030204" pitchFamily="34" charset="0"/>
              </a:rPr>
              <a:t>adults</a:t>
            </a:r>
            <a:r>
              <a:rPr lang="it-IT" sz="2400" b="1" dirty="0">
                <a:solidFill>
                  <a:schemeClr val="tx1">
                    <a:lumMod val="50000"/>
                    <a:lumOff val="50000"/>
                  </a:schemeClr>
                </a:solidFill>
                <a:latin typeface="Calibri" panose="020F0502020204030204" pitchFamily="34" charset="0"/>
                <a:cs typeface="Calibri" panose="020F0502020204030204" pitchFamily="34" charset="0"/>
              </a:rPr>
              <a:t> (2023)</a:t>
            </a:r>
          </a:p>
          <a:p>
            <a:pPr marL="0" indent="0">
              <a:buNone/>
            </a:pP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The e-learning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unit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was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created</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as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 joint project with the Leibniz Institute.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aim</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this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e-learning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unit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was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to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provide</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basic</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knowledge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about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past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present</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Ukraine. </a:t>
            </a:r>
          </a:p>
        </p:txBody>
      </p:sp>
    </p:spTree>
    <p:extLst>
      <p:ext uri="{BB962C8B-B14F-4D97-AF65-F5344CB8AC3E}">
        <p14:creationId xmlns:p14="http://schemas.microsoft.com/office/powerpoint/2010/main" val="3397197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5">
            <a:extLst>
              <a:ext uri="{FF2B5EF4-FFF2-40B4-BE49-F238E27FC236}">
                <a16:creationId xmlns:a16="http://schemas.microsoft.com/office/drawing/2014/main" id="{7DD2A844-3C70-097A-9D8D-3B08CF4052FD}"/>
              </a:ext>
            </a:extLst>
          </p:cNvPr>
          <p:cNvSpPr txBox="1">
            <a:spLocks/>
          </p:cNvSpPr>
          <p:nvPr/>
        </p:nvSpPr>
        <p:spPr>
          <a:xfrm>
            <a:off x="6345193"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Supporting Inclusive Dialogue and Strengthening Capacities for a Better Functioning Gagauz Autonomy in Moldova</a:t>
            </a:r>
            <a:r>
              <a:rPr lang="it-IT" sz="2400" b="1" dirty="0">
                <a:solidFill>
                  <a:schemeClr val="tx1">
                    <a:lumMod val="50000"/>
                    <a:lumOff val="50000"/>
                  </a:schemeClr>
                </a:solidFill>
                <a:latin typeface="Calibri" panose="020F0502020204030204" pitchFamily="34" charset="0"/>
                <a:cs typeface="Calibri" panose="020F0502020204030204" pitchFamily="34" charset="0"/>
              </a:rPr>
              <a:t> </a:t>
            </a:r>
            <a:r>
              <a:rPr lang="it-IT" sz="2400" b="1">
                <a:solidFill>
                  <a:schemeClr val="tx1">
                    <a:lumMod val="50000"/>
                    <a:lumOff val="50000"/>
                  </a:schemeClr>
                </a:solidFill>
                <a:latin typeface="Calibri" panose="020F0502020204030204" pitchFamily="34" charset="0"/>
                <a:cs typeface="Calibri" panose="020F0502020204030204" pitchFamily="34" charset="0"/>
              </a:rPr>
              <a:t>(2015-2024)</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The objective of the project is to contribute to the effective functioning of the </a:t>
            </a: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Gagauzia</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autonomy within the Republic of Moldova and to enhance capacities for implementation of the autonomy’s competencies and functioning of institutional mechanisms.</a:t>
            </a:r>
          </a:p>
        </p:txBody>
      </p:sp>
      <p:sp>
        <p:nvSpPr>
          <p:cNvPr id="3" name="Segnaposto testo 5">
            <a:extLst>
              <a:ext uri="{FF2B5EF4-FFF2-40B4-BE49-F238E27FC236}">
                <a16:creationId xmlns:a16="http://schemas.microsoft.com/office/drawing/2014/main" id="{A653CC64-E828-D0E8-3E15-48E96352F578}"/>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Assessing the Impact of the decentralization reform on national minorities in Ukraine</a:t>
            </a:r>
            <a:r>
              <a:rPr lang="it-IT" sz="2400" b="1" dirty="0">
                <a:solidFill>
                  <a:schemeClr val="tx1">
                    <a:lumMod val="50000"/>
                    <a:lumOff val="50000"/>
                  </a:schemeClr>
                </a:solidFill>
                <a:latin typeface="Calibri" panose="020F0502020204030204" pitchFamily="34" charset="0"/>
                <a:cs typeface="Calibri" panose="020F0502020204030204" pitchFamily="34" charset="0"/>
              </a:rPr>
              <a:t> (2020)</a:t>
            </a:r>
          </a:p>
          <a:p>
            <a:pPr marL="0" indent="0">
              <a:buNone/>
            </a:pP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Consultancy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activities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commissioned</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by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Council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Europe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within</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the framework of the project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Protecting</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national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minorities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including</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Roma, and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minority</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languages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in Ukraine”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which</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is</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part of the </a:t>
            </a:r>
            <a:r>
              <a:rPr lang="it-IT" sz="2400" dirty="0" err="1">
                <a:solidFill>
                  <a:schemeClr val="tx1">
                    <a:lumMod val="50000"/>
                    <a:lumOff val="50000"/>
                  </a:schemeClr>
                </a:solidFill>
                <a:latin typeface="Calibri Light" panose="020F0302020204030204" pitchFamily="34" charset="0"/>
                <a:cs typeface="Calibri Light" panose="020F0302020204030204" pitchFamily="34" charset="0"/>
              </a:rPr>
              <a:t>Council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 of Europe Action Plan for Ukraine 2018-2021.</a:t>
            </a:r>
          </a:p>
        </p:txBody>
      </p:sp>
    </p:spTree>
    <p:extLst>
      <p:ext uri="{BB962C8B-B14F-4D97-AF65-F5344CB8AC3E}">
        <p14:creationId xmlns:p14="http://schemas.microsoft.com/office/powerpoint/2010/main" val="1573865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Calibri" panose="020F0502020204030204" pitchFamily="34" charset="0"/>
                <a:cs typeface="Calibri" panose="020F0502020204030204" pitchFamily="34" charset="0"/>
              </a:rPr>
              <a:t>Membership in the commission for constitutional reform (2015)</a:t>
            </a: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Assessment of the law on capital city Kyiv. Consultancy on implementation of law on national minorities, assisting in drafting the strategy and the implementing plan.</a:t>
            </a:r>
          </a:p>
          <a:p>
            <a:pPr marL="0" indent="0">
              <a:buNone/>
            </a:pP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12458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i="0" u="none" strike="noStrike" dirty="0">
                <a:solidFill>
                  <a:schemeClr val="bg1"/>
                </a:solidFill>
                <a:effectLst/>
              </a:rPr>
              <a:t>Capacity Building </a:t>
            </a:r>
          </a:p>
          <a:p>
            <a:r>
              <a:rPr lang="en-US" b="1" i="0" u="none" strike="noStrike" dirty="0">
                <a:solidFill>
                  <a:schemeClr val="bg1"/>
                </a:solidFill>
                <a:effectLst/>
              </a:rPr>
              <a:t>Highlights</a:t>
            </a:r>
            <a:endParaRPr lang="ru-UA" b="1" dirty="0">
              <a:solidFill>
                <a:schemeClr val="bg1"/>
              </a:solidFill>
            </a:endParaRPr>
          </a:p>
        </p:txBody>
      </p:sp>
    </p:spTree>
    <p:extLst>
      <p:ext uri="{BB962C8B-B14F-4D97-AF65-F5344CB8AC3E}">
        <p14:creationId xmlns:p14="http://schemas.microsoft.com/office/powerpoint/2010/main" val="2393388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2223246" y="970032"/>
            <a:ext cx="4106094" cy="24589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Summer</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School on Human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Rights</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Minorities</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and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Diversity</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Governance</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buNone/>
            </a:pP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Postgraduate</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program</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t>
            </a:r>
            <a:br>
              <a:rPr lang="de-DE" sz="2400" dirty="0">
                <a:solidFill>
                  <a:schemeClr val="tx1">
                    <a:lumMod val="50000"/>
                    <a:lumOff val="50000"/>
                  </a:schemeClr>
                </a:solidFill>
                <a:latin typeface="Calibri Light" panose="020F0302020204030204" pitchFamily="34" charset="0"/>
                <a:cs typeface="Calibri Light" panose="020F0302020204030204" pitchFamily="34" charset="0"/>
              </a:rPr>
            </a:b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with</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 different </a:t>
            </a: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thematic</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t>
            </a:r>
            <a:br>
              <a:rPr lang="de-DE" sz="2400" dirty="0">
                <a:solidFill>
                  <a:schemeClr val="tx1">
                    <a:lumMod val="50000"/>
                    <a:lumOff val="50000"/>
                  </a:schemeClr>
                </a:solidFill>
                <a:latin typeface="Calibri Light" panose="020F0302020204030204" pitchFamily="34" charset="0"/>
                <a:cs typeface="Calibri Light" panose="020F0302020204030204" pitchFamily="34" charset="0"/>
              </a:rPr>
            </a:b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focus</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each</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 </a:t>
            </a:r>
            <a:r>
              <a:rPr lang="de-DE" sz="2400" dirty="0" err="1">
                <a:solidFill>
                  <a:schemeClr val="tx1">
                    <a:lumMod val="50000"/>
                    <a:lumOff val="50000"/>
                  </a:schemeClr>
                </a:solidFill>
                <a:latin typeface="Calibri Light" panose="020F0302020204030204" pitchFamily="34" charset="0"/>
                <a:cs typeface="Calibri Light" panose="020F0302020204030204" pitchFamily="34" charset="0"/>
              </a:rPr>
              <a:t>year</a:t>
            </a:r>
            <a:r>
              <a:rPr lang="de-DE" sz="2400" dirty="0">
                <a:solidFill>
                  <a:schemeClr val="tx1">
                    <a:lumMod val="50000"/>
                    <a:lumOff val="50000"/>
                  </a:schemeClr>
                </a:solidFill>
                <a:latin typeface="Calibri Light" panose="020F0302020204030204" pitchFamily="34" charset="0"/>
                <a:cs typeface="Calibri Light" panose="020F0302020204030204" pitchFamily="34" charset="0"/>
              </a:rPr>
              <a:t>.</a:t>
            </a:r>
          </a:p>
          <a:p>
            <a:pPr marL="0" lvl="0" indent="0">
              <a:buNone/>
            </a:pP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
        <p:nvSpPr>
          <p:cNvPr id="3" name="Segnaposto testo 5">
            <a:extLst>
              <a:ext uri="{FF2B5EF4-FFF2-40B4-BE49-F238E27FC236}">
                <a16:creationId xmlns:a16="http://schemas.microsoft.com/office/drawing/2014/main" id="{D48420BC-50AD-C9D1-CBA8-1CA5467CCB1A}"/>
              </a:ext>
            </a:extLst>
          </p:cNvPr>
          <p:cNvSpPr txBox="1">
            <a:spLocks/>
          </p:cNvSpPr>
          <p:nvPr/>
        </p:nvSpPr>
        <p:spPr>
          <a:xfrm>
            <a:off x="7799293" y="970032"/>
            <a:ext cx="4106094" cy="24589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Winter School on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Federalism</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and Governance</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lv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Postgraduate program focusing on federalism and governance education.</a:t>
            </a: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5" name="Grafik 4" descr="Ein Bild, das Grafikdesign, Grafiken, Clipart, Design enthält.&#10;&#10;Automatisch generierte Beschreibung">
            <a:extLst>
              <a:ext uri="{FF2B5EF4-FFF2-40B4-BE49-F238E27FC236}">
                <a16:creationId xmlns:a16="http://schemas.microsoft.com/office/drawing/2014/main" id="{E8FCCCAC-8A81-79CA-8D45-496ACBD5BDCE}"/>
              </a:ext>
            </a:extLst>
          </p:cNvPr>
          <p:cNvPicPr>
            <a:picLocks noChangeAspect="1"/>
          </p:cNvPicPr>
          <p:nvPr/>
        </p:nvPicPr>
        <p:blipFill rotWithShape="1">
          <a:blip r:embed="rId4">
            <a:extLst>
              <a:ext uri="{28A0092B-C50C-407E-A947-70E740481C1C}">
                <a14:useLocalDpi xmlns:a14="http://schemas.microsoft.com/office/drawing/2010/main" val="0"/>
              </a:ext>
            </a:extLst>
          </a:blip>
          <a:srcRect l="25088" r="20348"/>
          <a:stretch/>
        </p:blipFill>
        <p:spPr>
          <a:xfrm>
            <a:off x="584223" y="1053876"/>
            <a:ext cx="1335896" cy="1377166"/>
          </a:xfrm>
          <a:prstGeom prst="rect">
            <a:avLst/>
          </a:prstGeom>
        </p:spPr>
      </p:pic>
      <p:pic>
        <p:nvPicPr>
          <p:cNvPr id="7" name="Grafik 6">
            <a:extLst>
              <a:ext uri="{FF2B5EF4-FFF2-40B4-BE49-F238E27FC236}">
                <a16:creationId xmlns:a16="http://schemas.microsoft.com/office/drawing/2014/main" id="{7DB04384-81C1-05F2-7DA8-FEC775A2B081}"/>
              </a:ext>
            </a:extLst>
          </p:cNvPr>
          <p:cNvPicPr>
            <a:picLocks noChangeAspect="1"/>
          </p:cNvPicPr>
          <p:nvPr/>
        </p:nvPicPr>
        <p:blipFill>
          <a:blip r:embed="rId5">
            <a:extLst>
              <a:ext uri="{28A0092B-C50C-407E-A947-70E740481C1C}">
                <a14:useLocalDpi xmlns:a14="http://schemas.microsoft.com/office/drawing/2010/main" val="0"/>
              </a:ext>
            </a:extLst>
          </a:blip>
          <a:srcRect l="1498" r="1498"/>
          <a:stretch/>
        </p:blipFill>
        <p:spPr>
          <a:xfrm>
            <a:off x="6163613" y="1053876"/>
            <a:ext cx="1335896" cy="1377166"/>
          </a:xfrm>
          <a:prstGeom prst="rect">
            <a:avLst/>
          </a:prstGeom>
        </p:spPr>
      </p:pic>
      <p:sp>
        <p:nvSpPr>
          <p:cNvPr id="2" name="Segnaposto testo 5">
            <a:extLst>
              <a:ext uri="{FF2B5EF4-FFF2-40B4-BE49-F238E27FC236}">
                <a16:creationId xmlns:a16="http://schemas.microsoft.com/office/drawing/2014/main" id="{FD904457-B12C-321E-5259-55B22266157E}"/>
              </a:ext>
            </a:extLst>
          </p:cNvPr>
          <p:cNvSpPr txBox="1">
            <a:spLocks/>
          </p:cNvSpPr>
          <p:nvPr/>
        </p:nvSpPr>
        <p:spPr>
          <a:xfrm>
            <a:off x="2219903" y="3701807"/>
            <a:ext cx="3640582" cy="24589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Development of </a:t>
            </a:r>
            <a:br>
              <a:rPr lang="it-IT" sz="2400" b="1" dirty="0">
                <a:solidFill>
                  <a:schemeClr val="tx1">
                    <a:lumMod val="50000"/>
                    <a:lumOff val="50000"/>
                  </a:schemeClr>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b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Pedagogical</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Tools</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Creation of games </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and toolkits to combat discrimination and </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promote diversity.</a:t>
            </a:r>
          </a:p>
          <a:p>
            <a:pPr marL="0" indent="0">
              <a:buNone/>
            </a:pP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4" name="Grafik 3">
            <a:extLst>
              <a:ext uri="{FF2B5EF4-FFF2-40B4-BE49-F238E27FC236}">
                <a16:creationId xmlns:a16="http://schemas.microsoft.com/office/drawing/2014/main" id="{DEA5777E-9862-BDEB-6B30-F163F032570A}"/>
              </a:ext>
            </a:extLst>
          </p:cNvPr>
          <p:cNvPicPr>
            <a:picLocks noChangeAspect="1"/>
          </p:cNvPicPr>
          <p:nvPr/>
        </p:nvPicPr>
        <p:blipFill rotWithShape="1">
          <a:blip r:embed="rId7">
            <a:extLst>
              <a:ext uri="{28A0092B-C50C-407E-A947-70E740481C1C}">
                <a14:useLocalDpi xmlns:a14="http://schemas.microsoft.com/office/drawing/2010/main" val="0"/>
              </a:ext>
            </a:extLst>
          </a:blip>
          <a:srcRect l="8447" t="52073" r="60521"/>
          <a:stretch/>
        </p:blipFill>
        <p:spPr>
          <a:xfrm>
            <a:off x="584223" y="3785651"/>
            <a:ext cx="1335896" cy="1377166"/>
          </a:xfrm>
          <a:prstGeom prst="rect">
            <a:avLst/>
          </a:prstGeom>
        </p:spPr>
      </p:pic>
      <p:sp>
        <p:nvSpPr>
          <p:cNvPr id="6" name="Segnaposto testo 5">
            <a:extLst>
              <a:ext uri="{FF2B5EF4-FFF2-40B4-BE49-F238E27FC236}">
                <a16:creationId xmlns:a16="http://schemas.microsoft.com/office/drawing/2014/main" id="{B6534174-1D0D-C5B8-B4C8-985DA1750A77}"/>
              </a:ext>
            </a:extLst>
          </p:cNvPr>
          <p:cNvSpPr txBox="1">
            <a:spLocks/>
          </p:cNvSpPr>
          <p:nvPr/>
        </p:nvSpPr>
        <p:spPr>
          <a:xfrm>
            <a:off x="7802635" y="3701807"/>
            <a:ext cx="3805142" cy="24589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Federal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Scholar</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br>
              <a:rPr lang="it-IT" sz="2400" b="1" dirty="0">
                <a:solidFill>
                  <a:schemeClr val="tx1">
                    <a:lumMod val="50000"/>
                    <a:lumOff val="50000"/>
                  </a:schemeClr>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b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in Residence-Program</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lv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Facilitates scholarly </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exchange on federalism and regionalism.</a:t>
            </a:r>
          </a:p>
          <a:p>
            <a:pPr marL="0" indent="0">
              <a:buNone/>
            </a:pP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8" name="Grafik 7">
            <a:extLst>
              <a:ext uri="{FF2B5EF4-FFF2-40B4-BE49-F238E27FC236}">
                <a16:creationId xmlns:a16="http://schemas.microsoft.com/office/drawing/2014/main" id="{D257EE62-872D-4F91-555B-98B6B42053C2}"/>
              </a:ext>
            </a:extLst>
          </p:cNvPr>
          <p:cNvPicPr>
            <a:picLocks noChangeAspect="1"/>
          </p:cNvPicPr>
          <p:nvPr/>
        </p:nvPicPr>
        <p:blipFill rotWithShape="1">
          <a:blip r:embed="rId9">
            <a:extLst>
              <a:ext uri="{28A0092B-C50C-407E-A947-70E740481C1C}">
                <a14:useLocalDpi xmlns:a14="http://schemas.microsoft.com/office/drawing/2010/main" val="0"/>
              </a:ext>
            </a:extLst>
          </a:blip>
          <a:srcRect l="11345" r="37729"/>
          <a:stretch/>
        </p:blipFill>
        <p:spPr>
          <a:xfrm>
            <a:off x="6163612" y="3785651"/>
            <a:ext cx="1335896" cy="1377166"/>
          </a:xfrm>
          <a:prstGeom prst="rect">
            <a:avLst/>
          </a:prstGeom>
        </p:spPr>
      </p:pic>
    </p:spTree>
    <p:extLst>
      <p:ext uri="{BB962C8B-B14F-4D97-AF65-F5344CB8AC3E}">
        <p14:creationId xmlns:p14="http://schemas.microsoft.com/office/powerpoint/2010/main" val="3714465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2223246" y="1257578"/>
            <a:ext cx="3805142" cy="4915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E-learning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course</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researchers</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explain</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the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Autonomy</a:t>
            </a: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of South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Tyrol</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The </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Autonomy of South Tyrol</a:t>
            </a:r>
            <a:r>
              <a:rPr lang="it-IT" sz="2400" dirty="0">
                <a:solidFill>
                  <a:schemeClr val="tx1">
                    <a:lumMod val="50000"/>
                    <a:lumOff val="50000"/>
                  </a:schemeClr>
                </a:solidFill>
                <a:latin typeface="Calibri Light" panose="020F0302020204030204" pitchFamily="34" charset="0"/>
                <a:cs typeface="Calibri Light" panose="020F0302020204030204" pitchFamily="34" charset="0"/>
              </a:rPr>
              <a:t>”</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e-learning course by the Center for Autonomy Experience, in collaboration with </a:t>
            </a: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Eurac</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Research, delves into the history, design, and key legal aspects of South Tyrol’s autonomy. It offers a comprehensive under-standing for individual learners.</a:t>
            </a:r>
          </a:p>
          <a:p>
            <a:pPr marL="0" indent="0">
              <a:buNone/>
            </a:pP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5" name="Grafik 4">
            <a:extLst>
              <a:ext uri="{FF2B5EF4-FFF2-40B4-BE49-F238E27FC236}">
                <a16:creationId xmlns:a16="http://schemas.microsoft.com/office/drawing/2014/main" id="{E8FCCCAC-8A81-79CA-8D45-496ACBD5BDCE}"/>
              </a:ext>
            </a:extLst>
          </p:cNvPr>
          <p:cNvPicPr>
            <a:picLocks noChangeAspect="1"/>
          </p:cNvPicPr>
          <p:nvPr/>
        </p:nvPicPr>
        <p:blipFill rotWithShape="1">
          <a:blip r:embed="rId3">
            <a:extLst>
              <a:ext uri="{28A0092B-C50C-407E-A947-70E740481C1C}">
                <a14:useLocalDpi xmlns:a14="http://schemas.microsoft.com/office/drawing/2010/main" val="0"/>
              </a:ext>
            </a:extLst>
          </a:blip>
          <a:srcRect l="50381" r="13231"/>
          <a:stretch/>
        </p:blipFill>
        <p:spPr>
          <a:xfrm>
            <a:off x="584223" y="1341423"/>
            <a:ext cx="1335896" cy="1377166"/>
          </a:xfrm>
          <a:prstGeom prst="rect">
            <a:avLst/>
          </a:prstGeom>
        </p:spPr>
      </p:pic>
      <p:sp>
        <p:nvSpPr>
          <p:cNvPr id="2" name="Segnaposto testo 5">
            <a:extLst>
              <a:ext uri="{FF2B5EF4-FFF2-40B4-BE49-F238E27FC236}">
                <a16:creationId xmlns:a16="http://schemas.microsoft.com/office/drawing/2014/main" id="{BD96B6D4-815D-3EC1-15E4-C634E4429E66}"/>
              </a:ext>
            </a:extLst>
          </p:cNvPr>
          <p:cNvSpPr txBox="1">
            <a:spLocks/>
          </p:cNvSpPr>
          <p:nvPr/>
        </p:nvSpPr>
        <p:spPr>
          <a:xfrm>
            <a:off x="7799293" y="1257579"/>
            <a:ext cx="4106094" cy="447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400" b="1" dirty="0">
                <a:solidFill>
                  <a:schemeClr val="tx1">
                    <a:lumMod val="50000"/>
                    <a:lumOff val="50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CUTE </a:t>
            </a:r>
            <a:r>
              <a:rPr lang="it-IT" sz="2400" b="1" dirty="0" err="1">
                <a:solidFill>
                  <a:schemeClr val="tx1">
                    <a:lumMod val="50000"/>
                    <a:lumOff val="50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Autonomy</a:t>
            </a:r>
            <a:endParaRPr lang="it-IT" sz="2400" b="1" dirty="0">
              <a:solidFill>
                <a:schemeClr val="tx1">
                  <a:lumMod val="50000"/>
                  <a:lumOff val="50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This project studies both non-territorial autonomy arrangements and systems of territorial governance at sub-state level in a comparative perspective. In particular, it focuses on contexts where the participation of minorities in public affairs and in matters concerning them needs to be improved.</a:t>
            </a:r>
          </a:p>
          <a:p>
            <a:pPr marL="0" indent="0">
              <a:buNone/>
            </a:pPr>
            <a:endParaRPr lang="ru-RU"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4" name="Grafik 3">
            <a:extLst>
              <a:ext uri="{FF2B5EF4-FFF2-40B4-BE49-F238E27FC236}">
                <a16:creationId xmlns:a16="http://schemas.microsoft.com/office/drawing/2014/main" id="{F1F8618A-C5ED-058C-32F8-BCA66A9564DC}"/>
              </a:ext>
            </a:extLst>
          </p:cNvPr>
          <p:cNvPicPr>
            <a:picLocks noChangeAspect="1"/>
          </p:cNvPicPr>
          <p:nvPr/>
        </p:nvPicPr>
        <p:blipFill>
          <a:blip r:embed="rId5">
            <a:extLst>
              <a:ext uri="{28A0092B-C50C-407E-A947-70E740481C1C}">
                <a14:useLocalDpi xmlns:a14="http://schemas.microsoft.com/office/drawing/2010/main" val="0"/>
              </a:ext>
            </a:extLst>
          </a:blip>
          <a:srcRect l="32131" r="32131"/>
          <a:stretch/>
        </p:blipFill>
        <p:spPr>
          <a:xfrm>
            <a:off x="6163613" y="1341423"/>
            <a:ext cx="1335896" cy="1377166"/>
          </a:xfrm>
          <a:prstGeom prst="rect">
            <a:avLst/>
          </a:prstGeom>
        </p:spPr>
      </p:pic>
    </p:spTree>
    <p:extLst>
      <p:ext uri="{BB962C8B-B14F-4D97-AF65-F5344CB8AC3E}">
        <p14:creationId xmlns:p14="http://schemas.microsoft.com/office/powerpoint/2010/main" val="3174462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i="0" u="none" strike="noStrike" dirty="0">
                <a:solidFill>
                  <a:schemeClr val="bg1"/>
                </a:solidFill>
                <a:effectLst/>
              </a:rPr>
              <a:t>Expertise Showcase </a:t>
            </a:r>
            <a:endParaRPr lang="ru-UA" b="1" dirty="0">
              <a:solidFill>
                <a:schemeClr val="bg1"/>
              </a:solidFill>
            </a:endParaRPr>
          </a:p>
        </p:txBody>
      </p:sp>
    </p:spTree>
    <p:extLst>
      <p:ext uri="{BB962C8B-B14F-4D97-AF65-F5344CB8AC3E}">
        <p14:creationId xmlns:p14="http://schemas.microsoft.com/office/powerpoint/2010/main" val="313153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8EEFB73-9F0E-D5FB-153E-C36A4217F6F1}"/>
              </a:ext>
            </a:extLst>
          </p:cNvPr>
          <p:cNvSpPr>
            <a:spLocks noGrp="1"/>
          </p:cNvSpPr>
          <p:nvPr>
            <p:ph type="body" sz="quarter" idx="29"/>
          </p:nvPr>
        </p:nvSpPr>
        <p:spPr>
          <a:xfrm>
            <a:off x="467998" y="641268"/>
            <a:ext cx="11276698" cy="5363071"/>
          </a:xfrm>
        </p:spPr>
        <p:txBody>
          <a:bodyPr/>
          <a:lstStyle/>
          <a:p>
            <a:pPr>
              <a:lnSpc>
                <a:spcPct val="70000"/>
              </a:lnSpc>
              <a:spcAft>
                <a:spcPts val="600"/>
              </a:spcAft>
            </a:pPr>
            <a:r>
              <a:rPr lang="de-DE" sz="3700" b="1" dirty="0">
                <a:solidFill>
                  <a:schemeClr val="accent1"/>
                </a:solidFill>
                <a:latin typeface="Calibri" panose="020F0502020204030204" pitchFamily="34" charset="0"/>
                <a:cs typeface="Calibri" panose="020F0502020204030204" pitchFamily="34" charset="0"/>
              </a:rPr>
              <a:t>Global Partnerships</a:t>
            </a:r>
          </a:p>
          <a:p>
            <a:pPr>
              <a:spcAft>
                <a:spcPts val="600"/>
              </a:spcAft>
            </a:pPr>
            <a:r>
              <a:rPr lang="de-DE" sz="3200" dirty="0" err="1">
                <a:cs typeface="Times New Roman" panose="02020603050405020304" pitchFamily="18" charset="0"/>
              </a:rPr>
              <a:t>Linked</a:t>
            </a:r>
            <a:r>
              <a:rPr lang="de-DE" sz="3200" dirty="0">
                <a:cs typeface="Times New Roman" panose="02020603050405020304" pitchFamily="18" charset="0"/>
              </a:rPr>
              <a:t> </a:t>
            </a:r>
            <a:r>
              <a:rPr lang="de-DE" sz="3200" dirty="0" err="1">
                <a:cs typeface="Times New Roman" panose="02020603050405020304" pitchFamily="18" charset="0"/>
              </a:rPr>
              <a:t>with</a:t>
            </a:r>
            <a:r>
              <a:rPr lang="de-DE" sz="3200" dirty="0">
                <a:cs typeface="Times New Roman" panose="02020603050405020304" pitchFamily="18" charset="0"/>
              </a:rPr>
              <a:t> </a:t>
            </a:r>
            <a:r>
              <a:rPr lang="de-DE" sz="3200" dirty="0" err="1">
                <a:cs typeface="Times New Roman" panose="02020603050405020304" pitchFamily="18" charset="0"/>
              </a:rPr>
              <a:t>research</a:t>
            </a:r>
            <a:r>
              <a:rPr lang="de-DE" sz="3200" dirty="0">
                <a:cs typeface="Times New Roman" panose="02020603050405020304" pitchFamily="18" charset="0"/>
              </a:rPr>
              <a:t> </a:t>
            </a:r>
            <a:r>
              <a:rPr lang="de-DE" sz="3200" dirty="0" err="1">
                <a:cs typeface="Times New Roman" panose="02020603050405020304" pitchFamily="18" charset="0"/>
              </a:rPr>
              <a:t>networks</a:t>
            </a:r>
            <a:r>
              <a:rPr lang="de-DE" sz="3200" dirty="0">
                <a:cs typeface="Times New Roman" panose="02020603050405020304" pitchFamily="18" charset="0"/>
              </a:rPr>
              <a:t> </a:t>
            </a:r>
            <a:r>
              <a:rPr lang="de-DE" sz="3200" dirty="0" err="1">
                <a:cs typeface="Times New Roman" panose="02020603050405020304" pitchFamily="18" charset="0"/>
              </a:rPr>
              <a:t>globally</a:t>
            </a:r>
            <a:r>
              <a:rPr lang="de-DE" sz="3200" dirty="0">
                <a:cs typeface="Times New Roman" panose="02020603050405020304" pitchFamily="18" charset="0"/>
              </a:rPr>
              <a:t>, </a:t>
            </a:r>
            <a:r>
              <a:rPr lang="de-DE" sz="3200" dirty="0" err="1">
                <a:cs typeface="Times New Roman" panose="02020603050405020304" pitchFamily="18" charset="0"/>
              </a:rPr>
              <a:t>collaborating</a:t>
            </a:r>
            <a:r>
              <a:rPr lang="de-DE" sz="3200" dirty="0">
                <a:cs typeface="Times New Roman" panose="02020603050405020304" pitchFamily="18" charset="0"/>
              </a:rPr>
              <a:t> </a:t>
            </a:r>
            <a:r>
              <a:rPr lang="de-DE" sz="3200" dirty="0" err="1">
                <a:cs typeface="Times New Roman" panose="02020603050405020304" pitchFamily="18" charset="0"/>
              </a:rPr>
              <a:t>with</a:t>
            </a:r>
            <a:r>
              <a:rPr lang="de-DE" sz="3200" dirty="0">
                <a:cs typeface="Times New Roman" panose="02020603050405020304" pitchFamily="18" charset="0"/>
              </a:rPr>
              <a:t> </a:t>
            </a:r>
            <a:r>
              <a:rPr lang="de-DE" sz="3200" dirty="0" err="1">
                <a:cs typeface="Times New Roman" panose="02020603050405020304" pitchFamily="18" charset="0"/>
              </a:rPr>
              <a:t>organizations</a:t>
            </a:r>
            <a:r>
              <a:rPr lang="de-DE" sz="3200" dirty="0">
                <a:cs typeface="Times New Roman" panose="02020603050405020304" pitchFamily="18" charset="0"/>
              </a:rPr>
              <a:t> like </a:t>
            </a:r>
            <a:r>
              <a:rPr lang="de-DE" sz="3200" dirty="0" err="1">
                <a:cs typeface="Times New Roman" panose="02020603050405020304" pitchFamily="18" charset="0"/>
              </a:rPr>
              <a:t>the</a:t>
            </a:r>
            <a:r>
              <a:rPr lang="de-DE" sz="3200" dirty="0">
                <a:cs typeface="Times New Roman" panose="02020603050405020304" pitchFamily="18" charset="0"/>
              </a:rPr>
              <a:t> Alpine and </a:t>
            </a:r>
            <a:r>
              <a:rPr lang="de-DE" sz="3200" dirty="0" err="1">
                <a:cs typeface="Times New Roman" panose="02020603050405020304" pitchFamily="18" charset="0"/>
              </a:rPr>
              <a:t>Carpathian</a:t>
            </a:r>
            <a:r>
              <a:rPr lang="de-DE" sz="3200" dirty="0">
                <a:cs typeface="Times New Roman" panose="02020603050405020304" pitchFamily="18" charset="0"/>
              </a:rPr>
              <a:t> Conventions, UN Environment Programme, European Space Agency, and </a:t>
            </a:r>
            <a:r>
              <a:rPr lang="de-DE" sz="3200" dirty="0" err="1">
                <a:cs typeface="Times New Roman" panose="02020603050405020304" pitchFamily="18" charset="0"/>
              </a:rPr>
              <a:t>serves</a:t>
            </a:r>
            <a:r>
              <a:rPr lang="de-DE" sz="3200" dirty="0">
                <a:cs typeface="Times New Roman" panose="02020603050405020304" pitchFamily="18" charset="0"/>
              </a:rPr>
              <a:t> </a:t>
            </a:r>
            <a:br>
              <a:rPr lang="de-DE" sz="3200" dirty="0">
                <a:cs typeface="Times New Roman" panose="02020603050405020304" pitchFamily="18" charset="0"/>
              </a:rPr>
            </a:br>
            <a:r>
              <a:rPr lang="de-DE" sz="3200" dirty="0" err="1">
                <a:cs typeface="Times New Roman" panose="02020603050405020304" pitchFamily="18" charset="0"/>
              </a:rPr>
              <a:t>as</a:t>
            </a:r>
            <a:r>
              <a:rPr lang="de-DE" sz="3200" dirty="0">
                <a:cs typeface="Times New Roman" panose="02020603050405020304" pitchFamily="18" charset="0"/>
              </a:rPr>
              <a:t> an </a:t>
            </a:r>
            <a:r>
              <a:rPr lang="de-DE" sz="3200" dirty="0" err="1">
                <a:cs typeface="Times New Roman" panose="02020603050405020304" pitchFamily="18" charset="0"/>
              </a:rPr>
              <a:t>official</a:t>
            </a:r>
            <a:r>
              <a:rPr lang="de-DE" sz="3200" dirty="0">
                <a:cs typeface="Times New Roman" panose="02020603050405020304" pitchFamily="18" charset="0"/>
              </a:rPr>
              <a:t> UN </a:t>
            </a:r>
            <a:r>
              <a:rPr lang="de-DE" sz="3200" dirty="0" err="1">
                <a:cs typeface="Times New Roman" panose="02020603050405020304" pitchFamily="18" charset="0"/>
              </a:rPr>
              <a:t>duty</a:t>
            </a:r>
            <a:r>
              <a:rPr lang="de-DE" sz="3200" dirty="0">
                <a:cs typeface="Times New Roman" panose="02020603050405020304" pitchFamily="18" charset="0"/>
              </a:rPr>
              <a:t> </a:t>
            </a:r>
            <a:r>
              <a:rPr lang="de-DE" sz="3200" dirty="0" err="1">
                <a:cs typeface="Times New Roman" panose="02020603050405020304" pitchFamily="18" charset="0"/>
              </a:rPr>
              <a:t>station</a:t>
            </a:r>
            <a:r>
              <a:rPr lang="de-DE" sz="3200" dirty="0">
                <a:cs typeface="Times New Roman" panose="02020603050405020304" pitchFamily="18" charset="0"/>
              </a:rPr>
              <a:t> and </a:t>
            </a:r>
            <a:r>
              <a:rPr lang="de-DE" sz="3200" dirty="0" err="1">
                <a:cs typeface="Times New Roman" panose="02020603050405020304" pitchFamily="18" charset="0"/>
              </a:rPr>
              <a:t>the</a:t>
            </a:r>
            <a:r>
              <a:rPr lang="de-DE" sz="3200" dirty="0">
                <a:cs typeface="Times New Roman" panose="02020603050405020304" pitchFamily="18" charset="0"/>
              </a:rPr>
              <a:t> </a:t>
            </a:r>
            <a:r>
              <a:rPr lang="de-DE" sz="3200" dirty="0" err="1">
                <a:cs typeface="Times New Roman" panose="02020603050405020304" pitchFamily="18" charset="0"/>
              </a:rPr>
              <a:t>Italian</a:t>
            </a:r>
            <a:r>
              <a:rPr lang="de-DE" sz="3200" dirty="0">
                <a:cs typeface="Times New Roman" panose="02020603050405020304" pitchFamily="18" charset="0"/>
              </a:rPr>
              <a:t> </a:t>
            </a:r>
            <a:r>
              <a:rPr lang="de-DE" sz="3200" dirty="0" err="1">
                <a:cs typeface="Times New Roman" panose="02020603050405020304" pitchFamily="18" charset="0"/>
              </a:rPr>
              <a:t>headquarters</a:t>
            </a:r>
            <a:r>
              <a:rPr lang="de-DE" sz="3200" dirty="0">
                <a:cs typeface="Times New Roman" panose="02020603050405020304" pitchFamily="18" charset="0"/>
              </a:rPr>
              <a:t> </a:t>
            </a:r>
            <a:r>
              <a:rPr lang="de-DE" sz="3200" dirty="0" err="1">
                <a:cs typeface="Times New Roman" panose="02020603050405020304" pitchFamily="18" charset="0"/>
              </a:rPr>
              <a:t>of</a:t>
            </a:r>
            <a:r>
              <a:rPr lang="de-DE" sz="3200" dirty="0">
                <a:cs typeface="Times New Roman" panose="02020603050405020304" pitchFamily="18" charset="0"/>
              </a:rPr>
              <a:t> </a:t>
            </a:r>
            <a:br>
              <a:rPr lang="de-DE" sz="3200" dirty="0">
                <a:cs typeface="Times New Roman" panose="02020603050405020304" pitchFamily="18" charset="0"/>
              </a:rPr>
            </a:br>
            <a:r>
              <a:rPr lang="de-DE" sz="3200" dirty="0">
                <a:cs typeface="Times New Roman" panose="02020603050405020304" pitchFamily="18" charset="0"/>
              </a:rPr>
              <a:t>United </a:t>
            </a:r>
            <a:r>
              <a:rPr lang="de-DE" sz="3200" dirty="0" err="1">
                <a:cs typeface="Times New Roman" panose="02020603050405020304" pitchFamily="18" charset="0"/>
              </a:rPr>
              <a:t>Nations</a:t>
            </a:r>
            <a:r>
              <a:rPr lang="de-DE" sz="3200" dirty="0">
                <a:cs typeface="Times New Roman" panose="02020603050405020304" pitchFamily="18" charset="0"/>
              </a:rPr>
              <a:t> University.</a:t>
            </a:r>
          </a:p>
          <a:p>
            <a:pPr algn="just">
              <a:lnSpc>
                <a:spcPct val="90000"/>
              </a:lnSpc>
              <a:spcAft>
                <a:spcPts val="600"/>
              </a:spcAft>
            </a:pPr>
            <a:endParaRPr lang="de-DE" sz="3200" dirty="0">
              <a:cs typeface="Times New Roman" panose="02020603050405020304" pitchFamily="18" charset="0"/>
            </a:endParaRPr>
          </a:p>
          <a:p>
            <a:pPr>
              <a:lnSpc>
                <a:spcPct val="70000"/>
              </a:lnSpc>
              <a:spcAft>
                <a:spcPts val="600"/>
              </a:spcAft>
            </a:pPr>
            <a:r>
              <a:rPr lang="en-US" sz="3700" b="1" dirty="0">
                <a:solidFill>
                  <a:schemeClr val="accent1"/>
                </a:solidFill>
                <a:latin typeface="Calibri" panose="020F0502020204030204" pitchFamily="34" charset="0"/>
                <a:cs typeface="Calibri" panose="020F0502020204030204" pitchFamily="34" charset="0"/>
              </a:rPr>
              <a:t>European Cooperation </a:t>
            </a:r>
          </a:p>
          <a:p>
            <a:pPr>
              <a:lnSpc>
                <a:spcPct val="90000"/>
              </a:lnSpc>
              <a:spcAft>
                <a:spcPts val="600"/>
              </a:spcAft>
            </a:pPr>
            <a:r>
              <a:rPr lang="en-US" dirty="0">
                <a:cs typeface="Times New Roman" panose="02020603050405020304" pitchFamily="18" charset="0"/>
              </a:rPr>
              <a:t>Works closely with the Council of Europe and other European institutions as such as OSCE and EU.</a:t>
            </a:r>
          </a:p>
        </p:txBody>
      </p:sp>
    </p:spTree>
    <p:extLst>
      <p:ext uri="{BB962C8B-B14F-4D97-AF65-F5344CB8AC3E}">
        <p14:creationId xmlns:p14="http://schemas.microsoft.com/office/powerpoint/2010/main" val="4023357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egnaposto testo 5">
            <a:extLst>
              <a:ext uri="{FF2B5EF4-FFF2-40B4-BE49-F238E27FC236}">
                <a16:creationId xmlns:a16="http://schemas.microsoft.com/office/drawing/2014/main" id="{410A9B4D-0607-BA4D-FA24-781F059ADCB7}"/>
              </a:ext>
            </a:extLst>
          </p:cNvPr>
          <p:cNvSpPr txBox="1">
            <a:spLocks/>
          </p:cNvSpPr>
          <p:nvPr/>
        </p:nvSpPr>
        <p:spPr>
          <a:xfrm>
            <a:off x="5663030" y="3588381"/>
            <a:ext cx="2340575" cy="13768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Katharina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Crepaz</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Senior Researcher</a:t>
            </a:r>
          </a:p>
          <a:p>
            <a:pPr marL="0" indent="0">
              <a:spcBef>
                <a:spcPts val="500"/>
              </a:spcBef>
              <a:buNone/>
            </a:pP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Center </a:t>
            </a:r>
            <a:r>
              <a:rPr lang="de-DE" sz="1600" dirty="0" err="1">
                <a:solidFill>
                  <a:schemeClr val="tx1">
                    <a:lumMod val="50000"/>
                    <a:lumOff val="50000"/>
                  </a:schemeClr>
                </a:solidFill>
                <a:latin typeface="Calibri Light" panose="020F0302020204030204" pitchFamily="34" charset="0"/>
                <a:cs typeface="Calibri Light" panose="020F0302020204030204" pitchFamily="34" charset="0"/>
              </a:rPr>
              <a:t>for</a:t>
            </a: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 </a:t>
            </a:r>
            <a:br>
              <a:rPr lang="de-DE" sz="1600" dirty="0">
                <a:solidFill>
                  <a:schemeClr val="tx1">
                    <a:lumMod val="50000"/>
                    <a:lumOff val="50000"/>
                  </a:schemeClr>
                </a:solidFill>
                <a:latin typeface="Calibri Light" panose="020F0302020204030204" pitchFamily="34" charset="0"/>
                <a:cs typeface="Calibri Light" panose="020F0302020204030204" pitchFamily="34" charset="0"/>
              </a:rPr>
            </a:br>
            <a:r>
              <a:rPr lang="de-DE" sz="1600" dirty="0" err="1">
                <a:solidFill>
                  <a:schemeClr val="tx1">
                    <a:lumMod val="50000"/>
                    <a:lumOff val="50000"/>
                  </a:schemeClr>
                </a:solidFill>
                <a:latin typeface="Calibri Light" panose="020F0302020204030204" pitchFamily="34" charset="0"/>
                <a:cs typeface="Calibri Light" panose="020F0302020204030204" pitchFamily="34" charset="0"/>
              </a:rPr>
              <a:t>Autonomy</a:t>
            </a: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 Experience</a:t>
            </a: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a:p>
            <a:pPr marL="0" indent="0">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30" name="Grafik 29">
            <a:extLst>
              <a:ext uri="{FF2B5EF4-FFF2-40B4-BE49-F238E27FC236}">
                <a16:creationId xmlns:a16="http://schemas.microsoft.com/office/drawing/2014/main" id="{174C6017-2273-557F-CDF6-48D53E63D4C0}"/>
              </a:ext>
            </a:extLst>
          </p:cNvPr>
          <p:cNvPicPr>
            <a:picLocks noChangeAspect="1"/>
          </p:cNvPicPr>
          <p:nvPr/>
        </p:nvPicPr>
        <p:blipFill rotWithShape="1">
          <a:blip r:embed="rId2">
            <a:extLst>
              <a:ext uri="{28A0092B-C50C-407E-A947-70E740481C1C}">
                <a14:useLocalDpi xmlns:a14="http://schemas.microsoft.com/office/drawing/2010/main" val="0"/>
              </a:ext>
            </a:extLst>
          </a:blip>
          <a:srcRect l="6429" r="1423" b="5006"/>
          <a:stretch/>
        </p:blipFill>
        <p:spPr>
          <a:xfrm>
            <a:off x="4324026" y="3655147"/>
            <a:ext cx="1207197" cy="1244491"/>
          </a:xfrm>
          <a:prstGeom prst="rect">
            <a:avLst/>
          </a:prstGeom>
        </p:spPr>
      </p:pic>
      <p:sp>
        <p:nvSpPr>
          <p:cNvPr id="37" name="Segnaposto testo 5">
            <a:extLst>
              <a:ext uri="{FF2B5EF4-FFF2-40B4-BE49-F238E27FC236}">
                <a16:creationId xmlns:a16="http://schemas.microsoft.com/office/drawing/2014/main" id="{B823252E-FB28-8A4F-92BF-F15B541645AC}"/>
              </a:ext>
            </a:extLst>
          </p:cNvPr>
          <p:cNvSpPr txBox="1">
            <a:spLocks/>
          </p:cNvSpPr>
          <p:nvPr/>
        </p:nvSpPr>
        <p:spPr>
          <a:xfrm>
            <a:off x="9475613" y="1465229"/>
            <a:ext cx="2604670"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Francisco Javier </a:t>
            </a:r>
            <a:br>
              <a:rPr lang="en-US" sz="2000" b="1" dirty="0">
                <a:solidFill>
                  <a:schemeClr val="tx1">
                    <a:lumMod val="50000"/>
                    <a:lumOff val="50000"/>
                  </a:schemeClr>
                </a:solidFill>
                <a:latin typeface="Calibri" panose="020F0502020204030204" pitchFamily="34" charset="0"/>
                <a:cs typeface="Calibri" panose="020F0502020204030204" pitchFamily="34" charset="0"/>
              </a:rPr>
            </a:br>
            <a:r>
              <a:rPr lang="en-US" sz="2000" b="1" dirty="0">
                <a:solidFill>
                  <a:schemeClr val="tx1">
                    <a:lumMod val="50000"/>
                    <a:lumOff val="50000"/>
                  </a:schemeClr>
                </a:solidFill>
                <a:latin typeface="Calibri" panose="020F0502020204030204" pitchFamily="34" charset="0"/>
                <a:cs typeface="Calibri" panose="020F0502020204030204" pitchFamily="34" charset="0"/>
              </a:rPr>
              <a:t>Romero Caro</a:t>
            </a: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Senior 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for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Comparative Federalism</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38" name="Grafik 37">
            <a:extLst>
              <a:ext uri="{FF2B5EF4-FFF2-40B4-BE49-F238E27FC236}">
                <a16:creationId xmlns:a16="http://schemas.microsoft.com/office/drawing/2014/main" id="{340C21A8-A63C-48A2-A6B5-42E9F4991F33}"/>
              </a:ext>
            </a:extLst>
          </p:cNvPr>
          <p:cNvPicPr>
            <a:picLocks noChangeAspect="1"/>
          </p:cNvPicPr>
          <p:nvPr/>
        </p:nvPicPr>
        <p:blipFill rotWithShape="1">
          <a:blip r:embed="rId3">
            <a:extLst>
              <a:ext uri="{28A0092B-C50C-407E-A947-70E740481C1C}">
                <a14:useLocalDpi xmlns:a14="http://schemas.microsoft.com/office/drawing/2010/main" val="0"/>
              </a:ext>
            </a:extLst>
          </a:blip>
          <a:srcRect l="1498" r="1498"/>
          <a:stretch/>
        </p:blipFill>
        <p:spPr>
          <a:xfrm>
            <a:off x="8136609" y="1531995"/>
            <a:ext cx="1207197" cy="1244491"/>
          </a:xfrm>
          <a:prstGeom prst="rect">
            <a:avLst/>
          </a:prstGeom>
        </p:spPr>
      </p:pic>
      <p:sp>
        <p:nvSpPr>
          <p:cNvPr id="2" name="Segnaposto testo 5">
            <a:extLst>
              <a:ext uri="{FF2B5EF4-FFF2-40B4-BE49-F238E27FC236}">
                <a16:creationId xmlns:a16="http://schemas.microsoft.com/office/drawing/2014/main" id="{7ACFD837-0A4D-6B60-077D-15C8753CB18F}"/>
              </a:ext>
            </a:extLst>
          </p:cNvPr>
          <p:cNvSpPr txBox="1">
            <a:spLocks/>
          </p:cNvSpPr>
          <p:nvPr/>
        </p:nvSpPr>
        <p:spPr>
          <a:xfrm>
            <a:off x="1943437" y="1446799"/>
            <a:ext cx="2373148" cy="1286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Elisabeth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Alber</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lgn="l">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Research </a:t>
            </a:r>
            <a:br>
              <a:rPr lang="en-US" sz="2000" dirty="0">
                <a:solidFill>
                  <a:schemeClr val="tx1">
                    <a:lumMod val="50000"/>
                    <a:lumOff val="50000"/>
                  </a:schemeClr>
                </a:solidFill>
                <a:latin typeface="Calibri Light" panose="020F0302020204030204" pitchFamily="34" charset="0"/>
                <a:cs typeface="Calibri Light" panose="020F0302020204030204" pitchFamily="34" charset="0"/>
              </a:rPr>
            </a:b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Group Leader</a:t>
            </a:r>
          </a:p>
          <a:p>
            <a:pPr marL="0" indent="0" algn="l">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for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Comparative Federalism</a:t>
            </a:r>
          </a:p>
          <a:p>
            <a:pPr marL="0" indent="0" algn="l">
              <a:buNone/>
            </a:pPr>
            <a:endParaRPr lang="de-DE"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3" name="Grafik 2">
            <a:extLst>
              <a:ext uri="{FF2B5EF4-FFF2-40B4-BE49-F238E27FC236}">
                <a16:creationId xmlns:a16="http://schemas.microsoft.com/office/drawing/2014/main" id="{5852A0EA-422C-B1C4-41CC-DED3035A3BDD}"/>
              </a:ext>
            </a:extLst>
          </p:cNvPr>
          <p:cNvPicPr>
            <a:picLocks noChangeAspect="1"/>
          </p:cNvPicPr>
          <p:nvPr/>
        </p:nvPicPr>
        <p:blipFill rotWithShape="1">
          <a:blip r:embed="rId4">
            <a:extLst>
              <a:ext uri="{28A0092B-C50C-407E-A947-70E740481C1C}">
                <a14:useLocalDpi xmlns:a14="http://schemas.microsoft.com/office/drawing/2010/main" val="0"/>
              </a:ext>
            </a:extLst>
          </a:blip>
          <a:srcRect l="9128" t="4844" r="10184" b="11975"/>
          <a:stretch/>
        </p:blipFill>
        <p:spPr>
          <a:xfrm>
            <a:off x="604433" y="1533229"/>
            <a:ext cx="1206000" cy="1243257"/>
          </a:xfrm>
          <a:prstGeom prst="rect">
            <a:avLst/>
          </a:prstGeom>
        </p:spPr>
      </p:pic>
      <p:sp>
        <p:nvSpPr>
          <p:cNvPr id="4" name="Segnaposto testo 5">
            <a:extLst>
              <a:ext uri="{FF2B5EF4-FFF2-40B4-BE49-F238E27FC236}">
                <a16:creationId xmlns:a16="http://schemas.microsoft.com/office/drawing/2014/main" id="{D49CE9F4-06AF-79E3-8FFA-D8A8AF78FA45}"/>
              </a:ext>
            </a:extLst>
          </p:cNvPr>
          <p:cNvSpPr txBox="1">
            <a:spLocks/>
          </p:cNvSpPr>
          <p:nvPr/>
        </p:nvSpPr>
        <p:spPr>
          <a:xfrm>
            <a:off x="5663030" y="1468610"/>
            <a:ext cx="2604670"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Andrea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Carlà</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Senior 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for Minority Rights</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5" name="Grafik 4">
            <a:extLst>
              <a:ext uri="{FF2B5EF4-FFF2-40B4-BE49-F238E27FC236}">
                <a16:creationId xmlns:a16="http://schemas.microsoft.com/office/drawing/2014/main" id="{60959174-1F08-38A4-98CC-1F90384141B8}"/>
              </a:ext>
            </a:extLst>
          </p:cNvPr>
          <p:cNvPicPr>
            <a:picLocks noChangeAspect="1"/>
          </p:cNvPicPr>
          <p:nvPr/>
        </p:nvPicPr>
        <p:blipFill rotWithShape="1">
          <a:blip r:embed="rId5">
            <a:extLst>
              <a:ext uri="{28A0092B-C50C-407E-A947-70E740481C1C}">
                <a14:useLocalDpi xmlns:a14="http://schemas.microsoft.com/office/drawing/2010/main" val="0"/>
              </a:ext>
            </a:extLst>
          </a:blip>
          <a:srcRect l="8223" r="1395" b="6828"/>
          <a:stretch/>
        </p:blipFill>
        <p:spPr>
          <a:xfrm>
            <a:off x="4324026" y="1535376"/>
            <a:ext cx="1207197" cy="1244491"/>
          </a:xfrm>
          <a:prstGeom prst="rect">
            <a:avLst/>
          </a:prstGeom>
        </p:spPr>
      </p:pic>
      <p:sp>
        <p:nvSpPr>
          <p:cNvPr id="8" name="Segnaposto testo 5">
            <a:extLst>
              <a:ext uri="{FF2B5EF4-FFF2-40B4-BE49-F238E27FC236}">
                <a16:creationId xmlns:a16="http://schemas.microsoft.com/office/drawing/2014/main" id="{B7275281-FE50-D482-651D-5479E454E864}"/>
              </a:ext>
            </a:extLst>
          </p:cNvPr>
          <p:cNvSpPr txBox="1">
            <a:spLocks/>
          </p:cNvSpPr>
          <p:nvPr/>
        </p:nvSpPr>
        <p:spPr>
          <a:xfrm>
            <a:off x="1943437" y="3590732"/>
            <a:ext cx="2340575" cy="12444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Sergiu Constantin</a:t>
            </a: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Senior 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for Minority Rights</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9" name="Grafik 8">
            <a:extLst>
              <a:ext uri="{FF2B5EF4-FFF2-40B4-BE49-F238E27FC236}">
                <a16:creationId xmlns:a16="http://schemas.microsoft.com/office/drawing/2014/main" id="{19C7E942-593A-0415-409A-E7A0D5257DDC}"/>
              </a:ext>
            </a:extLst>
          </p:cNvPr>
          <p:cNvPicPr>
            <a:picLocks noChangeAspect="1"/>
          </p:cNvPicPr>
          <p:nvPr/>
        </p:nvPicPr>
        <p:blipFill rotWithShape="1">
          <a:blip r:embed="rId6">
            <a:extLst>
              <a:ext uri="{28A0092B-C50C-407E-A947-70E740481C1C}">
                <a14:useLocalDpi xmlns:a14="http://schemas.microsoft.com/office/drawing/2010/main" val="0"/>
              </a:ext>
            </a:extLst>
          </a:blip>
          <a:srcRect l="1498" r="1498"/>
          <a:stretch/>
        </p:blipFill>
        <p:spPr>
          <a:xfrm>
            <a:off x="604433" y="3657498"/>
            <a:ext cx="1207197" cy="1244491"/>
          </a:xfrm>
          <a:prstGeom prst="rect">
            <a:avLst/>
          </a:prstGeom>
        </p:spPr>
      </p:pic>
      <p:sp>
        <p:nvSpPr>
          <p:cNvPr id="12" name="Segnaposto testo 5">
            <a:extLst>
              <a:ext uri="{FF2B5EF4-FFF2-40B4-BE49-F238E27FC236}">
                <a16:creationId xmlns:a16="http://schemas.microsoft.com/office/drawing/2014/main" id="{09C51F65-5B65-083F-A0D0-7BAD79BEC1B2}"/>
              </a:ext>
            </a:extLst>
          </p:cNvPr>
          <p:cNvSpPr txBox="1">
            <a:spLocks/>
          </p:cNvSpPr>
          <p:nvPr/>
        </p:nvSpPr>
        <p:spPr>
          <a:xfrm>
            <a:off x="9481856" y="3569951"/>
            <a:ext cx="2598427" cy="1775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Roberta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Medda-Windischer</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lgn="l">
              <a:lnSpc>
                <a:spcPct val="80000"/>
              </a:lnSpc>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Research Group </a:t>
            </a:r>
            <a:br>
              <a:rPr lang="en-US" sz="2000" dirty="0">
                <a:solidFill>
                  <a:schemeClr val="tx1">
                    <a:lumMod val="50000"/>
                    <a:lumOff val="50000"/>
                  </a:schemeClr>
                </a:solidFill>
                <a:latin typeface="Calibri Light" panose="020F0302020204030204" pitchFamily="34" charset="0"/>
                <a:cs typeface="Calibri Light" panose="020F0302020204030204" pitchFamily="34" charset="0"/>
              </a:rPr>
            </a:b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Leader</a:t>
            </a:r>
          </a:p>
          <a:p>
            <a:pPr marL="0" indent="0" algn="l">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for Minority Rights</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3" name="Grafik 12">
            <a:extLst>
              <a:ext uri="{FF2B5EF4-FFF2-40B4-BE49-F238E27FC236}">
                <a16:creationId xmlns:a16="http://schemas.microsoft.com/office/drawing/2014/main" id="{CAF12D16-8EF2-FE49-8BC7-9440B0736698}"/>
              </a:ext>
            </a:extLst>
          </p:cNvPr>
          <p:cNvPicPr>
            <a:picLocks noChangeAspect="1"/>
          </p:cNvPicPr>
          <p:nvPr/>
        </p:nvPicPr>
        <p:blipFill rotWithShape="1">
          <a:blip r:embed="rId7">
            <a:extLst>
              <a:ext uri="{28A0092B-C50C-407E-A947-70E740481C1C}">
                <a14:useLocalDpi xmlns:a14="http://schemas.microsoft.com/office/drawing/2010/main" val="0"/>
              </a:ext>
            </a:extLst>
          </a:blip>
          <a:srcRect l="1498" r="1498"/>
          <a:stretch/>
        </p:blipFill>
        <p:spPr>
          <a:xfrm>
            <a:off x="8142853" y="3656381"/>
            <a:ext cx="1206000" cy="1243257"/>
          </a:xfrm>
          <a:prstGeom prst="rect">
            <a:avLst/>
          </a:prstGeom>
        </p:spPr>
      </p:pic>
    </p:spTree>
    <p:extLst>
      <p:ext uri="{BB962C8B-B14F-4D97-AF65-F5344CB8AC3E}">
        <p14:creationId xmlns:p14="http://schemas.microsoft.com/office/powerpoint/2010/main" val="1995374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egnaposto testo 5">
            <a:extLst>
              <a:ext uri="{FF2B5EF4-FFF2-40B4-BE49-F238E27FC236}">
                <a16:creationId xmlns:a16="http://schemas.microsoft.com/office/drawing/2014/main" id="{F1A67617-B57F-C420-A69D-2FC0364135FA}"/>
              </a:ext>
            </a:extLst>
          </p:cNvPr>
          <p:cNvSpPr txBox="1">
            <a:spLocks/>
          </p:cNvSpPr>
          <p:nvPr/>
        </p:nvSpPr>
        <p:spPr>
          <a:xfrm>
            <a:off x="5664227" y="621157"/>
            <a:ext cx="2340575" cy="12444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Lucia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Radici</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Project Assistant</a:t>
            </a:r>
          </a:p>
          <a:p>
            <a:pPr marL="0" indent="0">
              <a:spcBef>
                <a:spcPts val="500"/>
              </a:spcBef>
              <a:buNone/>
            </a:pP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Institute for </a:t>
            </a:r>
            <a:br>
              <a:rPr lang="en-US" sz="1600" dirty="0">
                <a:solidFill>
                  <a:schemeClr val="tx1">
                    <a:lumMod val="50000"/>
                    <a:lumOff val="50000"/>
                  </a:schemeClr>
                </a:solidFill>
                <a:latin typeface="Calibri Light" panose="020F0302020204030204" pitchFamily="34" charset="0"/>
                <a:cs typeface="Calibri Light" panose="020F0302020204030204" pitchFamily="34" charset="0"/>
              </a:rPr>
            </a:b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Comparative Federalism</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20" name="Grafik 19">
            <a:extLst>
              <a:ext uri="{FF2B5EF4-FFF2-40B4-BE49-F238E27FC236}">
                <a16:creationId xmlns:a16="http://schemas.microsoft.com/office/drawing/2014/main" id="{31AC6BE3-1CBA-77C4-9FB8-2ED8362CF270}"/>
              </a:ext>
            </a:extLst>
          </p:cNvPr>
          <p:cNvPicPr>
            <a:picLocks noChangeAspect="1"/>
          </p:cNvPicPr>
          <p:nvPr/>
        </p:nvPicPr>
        <p:blipFill rotWithShape="1">
          <a:blip r:embed="rId2">
            <a:extLst>
              <a:ext uri="{28A0092B-C50C-407E-A947-70E740481C1C}">
                <a14:useLocalDpi xmlns:a14="http://schemas.microsoft.com/office/drawing/2010/main" val="0"/>
              </a:ext>
            </a:extLst>
          </a:blip>
          <a:srcRect l="1498" r="1498"/>
          <a:stretch/>
        </p:blipFill>
        <p:spPr>
          <a:xfrm>
            <a:off x="4325223" y="703825"/>
            <a:ext cx="1207197" cy="1244491"/>
          </a:xfrm>
          <a:prstGeom prst="rect">
            <a:avLst/>
          </a:prstGeom>
        </p:spPr>
      </p:pic>
      <p:sp>
        <p:nvSpPr>
          <p:cNvPr id="15" name="Segnaposto testo 5">
            <a:extLst>
              <a:ext uri="{FF2B5EF4-FFF2-40B4-BE49-F238E27FC236}">
                <a16:creationId xmlns:a16="http://schemas.microsoft.com/office/drawing/2014/main" id="{AD686851-0A41-4884-34CA-686B5E069FC0}"/>
              </a:ext>
            </a:extLst>
          </p:cNvPr>
          <p:cNvSpPr txBox="1">
            <a:spLocks/>
          </p:cNvSpPr>
          <p:nvPr/>
        </p:nvSpPr>
        <p:spPr>
          <a:xfrm>
            <a:off x="1943437" y="632223"/>
            <a:ext cx="2340575"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Francesco </a:t>
            </a:r>
            <a:br>
              <a:rPr lang="en-US" sz="2000" b="1" dirty="0">
                <a:solidFill>
                  <a:schemeClr val="tx1">
                    <a:lumMod val="50000"/>
                    <a:lumOff val="50000"/>
                  </a:schemeClr>
                </a:solidFill>
                <a:latin typeface="Calibri" panose="020F0502020204030204" pitchFamily="34" charset="0"/>
                <a:cs typeface="Calibri" panose="020F0502020204030204" pitchFamily="34" charset="0"/>
              </a:rPr>
            </a:br>
            <a:r>
              <a:rPr lang="en-US" sz="2000" b="1" dirty="0">
                <a:solidFill>
                  <a:schemeClr val="tx1">
                    <a:lumMod val="50000"/>
                    <a:lumOff val="50000"/>
                  </a:schemeClr>
                </a:solidFill>
                <a:latin typeface="Calibri" panose="020F0502020204030204" pitchFamily="34" charset="0"/>
                <a:cs typeface="Calibri" panose="020F0502020204030204" pitchFamily="34" charset="0"/>
              </a:rPr>
              <a:t>Palermo</a:t>
            </a: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Head of Institute</a:t>
            </a:r>
          </a:p>
          <a:p>
            <a:pPr marL="0" indent="0">
              <a:spcBef>
                <a:spcPts val="500"/>
              </a:spcBef>
              <a:buNone/>
            </a:pP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Institute for </a:t>
            </a:r>
            <a:br>
              <a:rPr lang="en-US" sz="1600" dirty="0">
                <a:solidFill>
                  <a:schemeClr val="tx1">
                    <a:lumMod val="50000"/>
                    <a:lumOff val="50000"/>
                  </a:schemeClr>
                </a:solidFill>
                <a:latin typeface="Calibri Light" panose="020F0302020204030204" pitchFamily="34" charset="0"/>
                <a:cs typeface="Calibri Light" panose="020F0302020204030204" pitchFamily="34" charset="0"/>
              </a:rPr>
            </a:b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Comparative Federalism</a:t>
            </a:r>
          </a:p>
          <a:p>
            <a:pPr marL="0" indent="0" algn="l">
              <a:buNone/>
            </a:pPr>
            <a:endParaRPr lang="en-US" sz="1600" dirty="0">
              <a:solidFill>
                <a:schemeClr val="tx1">
                  <a:lumMod val="50000"/>
                  <a:lumOff val="50000"/>
                </a:schemeClr>
              </a:solidFill>
              <a:latin typeface="Calibri Light" panose="020F0302020204030204" pitchFamily="34" charset="0"/>
              <a:cs typeface="Calibri Light" panose="020F0302020204030204" pitchFamily="34" charset="0"/>
            </a:endParaRPr>
          </a:p>
          <a:p>
            <a:pPr marL="0" indent="0">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6" name="Grafik 15">
            <a:extLst>
              <a:ext uri="{FF2B5EF4-FFF2-40B4-BE49-F238E27FC236}">
                <a16:creationId xmlns:a16="http://schemas.microsoft.com/office/drawing/2014/main" id="{4C02C258-9352-CA58-CB49-788BA5D383A4}"/>
              </a:ext>
            </a:extLst>
          </p:cNvPr>
          <p:cNvPicPr>
            <a:picLocks noChangeAspect="1"/>
          </p:cNvPicPr>
          <p:nvPr/>
        </p:nvPicPr>
        <p:blipFill rotWithShape="1">
          <a:blip r:embed="rId3">
            <a:extLst>
              <a:ext uri="{28A0092B-C50C-407E-A947-70E740481C1C}">
                <a14:useLocalDpi xmlns:a14="http://schemas.microsoft.com/office/drawing/2010/main" val="0"/>
              </a:ext>
            </a:extLst>
          </a:blip>
          <a:srcRect l="8286" t="3070" r="7857" b="10480"/>
          <a:stretch/>
        </p:blipFill>
        <p:spPr>
          <a:xfrm>
            <a:off x="604433" y="706293"/>
            <a:ext cx="1206000" cy="1243257"/>
          </a:xfrm>
          <a:prstGeom prst="rect">
            <a:avLst/>
          </a:prstGeom>
        </p:spPr>
      </p:pic>
      <p:sp>
        <p:nvSpPr>
          <p:cNvPr id="21" name="Segnaposto testo 5">
            <a:extLst>
              <a:ext uri="{FF2B5EF4-FFF2-40B4-BE49-F238E27FC236}">
                <a16:creationId xmlns:a16="http://schemas.microsoft.com/office/drawing/2014/main" id="{C079D969-1824-5370-F012-C021CC68738C}"/>
              </a:ext>
            </a:extLst>
          </p:cNvPr>
          <p:cNvSpPr txBox="1">
            <a:spLocks/>
          </p:cNvSpPr>
          <p:nvPr/>
        </p:nvSpPr>
        <p:spPr>
          <a:xfrm>
            <a:off x="9481857" y="630989"/>
            <a:ext cx="2340575"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Günther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Rautz</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lgn="l">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Head of Institute</a:t>
            </a:r>
          </a:p>
          <a:p>
            <a:pPr marL="0" indent="0">
              <a:spcBef>
                <a:spcPts val="500"/>
              </a:spcBef>
              <a:buNone/>
            </a:pP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Institute </a:t>
            </a:r>
            <a:br>
              <a:rPr lang="en-US" sz="1600" dirty="0">
                <a:solidFill>
                  <a:schemeClr val="tx1">
                    <a:lumMod val="50000"/>
                    <a:lumOff val="50000"/>
                  </a:schemeClr>
                </a:solidFill>
                <a:latin typeface="Calibri Light" panose="020F0302020204030204" pitchFamily="34" charset="0"/>
                <a:cs typeface="Calibri Light" panose="020F0302020204030204" pitchFamily="34" charset="0"/>
              </a:rPr>
            </a:br>
            <a:r>
              <a:rPr lang="en-US" sz="1600" dirty="0">
                <a:solidFill>
                  <a:schemeClr val="tx1">
                    <a:lumMod val="50000"/>
                    <a:lumOff val="50000"/>
                  </a:schemeClr>
                </a:solidFill>
                <a:latin typeface="Calibri Light" panose="020F0302020204030204" pitchFamily="34" charset="0"/>
                <a:cs typeface="Calibri Light" panose="020F0302020204030204" pitchFamily="34" charset="0"/>
              </a:rPr>
              <a:t>for Minority Rights</a:t>
            </a:r>
          </a:p>
          <a:p>
            <a:pPr marL="0" indent="0" algn="l">
              <a:buNone/>
            </a:pPr>
            <a:endParaRPr lang="en-US" sz="2000" dirty="0">
              <a:solidFill>
                <a:schemeClr val="tx1">
                  <a:lumMod val="50000"/>
                  <a:lumOff val="50000"/>
                </a:schemeClr>
              </a:solidFill>
              <a:latin typeface="Calibri Light" panose="020F0302020204030204" pitchFamily="34" charset="0"/>
              <a:cs typeface="Calibri Light" panose="020F0302020204030204" pitchFamily="34" charset="0"/>
            </a:endParaRPr>
          </a:p>
          <a:p>
            <a:pPr marL="0" indent="0">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22" name="Grafik 21">
            <a:extLst>
              <a:ext uri="{FF2B5EF4-FFF2-40B4-BE49-F238E27FC236}">
                <a16:creationId xmlns:a16="http://schemas.microsoft.com/office/drawing/2014/main" id="{77BD441B-F648-7CC3-2462-40099F83EFEF}"/>
              </a:ext>
            </a:extLst>
          </p:cNvPr>
          <p:cNvPicPr>
            <a:picLocks noChangeAspect="1"/>
          </p:cNvPicPr>
          <p:nvPr/>
        </p:nvPicPr>
        <p:blipFill rotWithShape="1">
          <a:blip r:embed="rId4">
            <a:extLst>
              <a:ext uri="{28A0092B-C50C-407E-A947-70E740481C1C}">
                <a14:useLocalDpi xmlns:a14="http://schemas.microsoft.com/office/drawing/2010/main" val="0"/>
              </a:ext>
            </a:extLst>
          </a:blip>
          <a:srcRect l="10198" t="7944" r="8920" b="8677"/>
          <a:stretch/>
        </p:blipFill>
        <p:spPr>
          <a:xfrm>
            <a:off x="8142853" y="705059"/>
            <a:ext cx="1206000" cy="1243257"/>
          </a:xfrm>
          <a:prstGeom prst="rect">
            <a:avLst/>
          </a:prstGeom>
        </p:spPr>
      </p:pic>
      <p:sp>
        <p:nvSpPr>
          <p:cNvPr id="23" name="Segnaposto testo 5">
            <a:extLst>
              <a:ext uri="{FF2B5EF4-FFF2-40B4-BE49-F238E27FC236}">
                <a16:creationId xmlns:a16="http://schemas.microsoft.com/office/drawing/2014/main" id="{643AC32F-797F-F422-95BC-735BE302D9FB}"/>
              </a:ext>
            </a:extLst>
          </p:cNvPr>
          <p:cNvSpPr txBox="1">
            <a:spLocks/>
          </p:cNvSpPr>
          <p:nvPr/>
        </p:nvSpPr>
        <p:spPr>
          <a:xfrm>
            <a:off x="1942240" y="2749643"/>
            <a:ext cx="2475087"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Marc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Röggla</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Head of Center</a:t>
            </a:r>
          </a:p>
          <a:p>
            <a:pPr marL="0" indent="0">
              <a:spcBef>
                <a:spcPts val="500"/>
              </a:spcBef>
              <a:buNone/>
            </a:pP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Center </a:t>
            </a:r>
            <a:r>
              <a:rPr lang="de-DE" sz="1600" dirty="0" err="1">
                <a:solidFill>
                  <a:schemeClr val="tx1">
                    <a:lumMod val="50000"/>
                    <a:lumOff val="50000"/>
                  </a:schemeClr>
                </a:solidFill>
                <a:latin typeface="Calibri Light" panose="020F0302020204030204" pitchFamily="34" charset="0"/>
                <a:cs typeface="Calibri Light" panose="020F0302020204030204" pitchFamily="34" charset="0"/>
              </a:rPr>
              <a:t>for</a:t>
            </a: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 </a:t>
            </a:r>
            <a:br>
              <a:rPr lang="de-DE" sz="1600" dirty="0">
                <a:solidFill>
                  <a:schemeClr val="tx1">
                    <a:lumMod val="50000"/>
                    <a:lumOff val="50000"/>
                  </a:schemeClr>
                </a:solidFill>
                <a:latin typeface="Calibri Light" panose="020F0302020204030204" pitchFamily="34" charset="0"/>
                <a:cs typeface="Calibri Light" panose="020F0302020204030204" pitchFamily="34" charset="0"/>
              </a:rPr>
            </a:br>
            <a:r>
              <a:rPr lang="de-DE" sz="1600" dirty="0" err="1">
                <a:solidFill>
                  <a:schemeClr val="tx1">
                    <a:lumMod val="50000"/>
                    <a:lumOff val="50000"/>
                  </a:schemeClr>
                </a:solidFill>
                <a:latin typeface="Calibri Light" panose="020F0302020204030204" pitchFamily="34" charset="0"/>
                <a:cs typeface="Calibri Light" panose="020F0302020204030204" pitchFamily="34" charset="0"/>
              </a:rPr>
              <a:t>Autonomy</a:t>
            </a:r>
            <a:r>
              <a:rPr lang="de-DE" sz="1600" dirty="0">
                <a:solidFill>
                  <a:schemeClr val="tx1">
                    <a:lumMod val="50000"/>
                    <a:lumOff val="50000"/>
                  </a:schemeClr>
                </a:solidFill>
                <a:latin typeface="Calibri Light" panose="020F0302020204030204" pitchFamily="34" charset="0"/>
                <a:cs typeface="Calibri Light" panose="020F0302020204030204" pitchFamily="34" charset="0"/>
              </a:rPr>
              <a:t> Experience</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24" name="Grafik 23">
            <a:extLst>
              <a:ext uri="{FF2B5EF4-FFF2-40B4-BE49-F238E27FC236}">
                <a16:creationId xmlns:a16="http://schemas.microsoft.com/office/drawing/2014/main" id="{5DDDB0CA-7F95-1DD6-18E0-FB08658A0544}"/>
              </a:ext>
            </a:extLst>
          </p:cNvPr>
          <p:cNvPicPr>
            <a:picLocks noChangeAspect="1"/>
          </p:cNvPicPr>
          <p:nvPr/>
        </p:nvPicPr>
        <p:blipFill rotWithShape="1">
          <a:blip r:embed="rId5">
            <a:extLst>
              <a:ext uri="{28A0092B-C50C-407E-A947-70E740481C1C}">
                <a14:useLocalDpi xmlns:a14="http://schemas.microsoft.com/office/drawing/2010/main" val="0"/>
              </a:ext>
            </a:extLst>
          </a:blip>
          <a:srcRect l="1498" r="1498"/>
          <a:stretch/>
        </p:blipFill>
        <p:spPr>
          <a:xfrm>
            <a:off x="603236" y="2832311"/>
            <a:ext cx="1207197" cy="1244491"/>
          </a:xfrm>
          <a:prstGeom prst="rect">
            <a:avLst/>
          </a:prstGeom>
        </p:spPr>
      </p:pic>
      <p:sp>
        <p:nvSpPr>
          <p:cNvPr id="25" name="Segnaposto testo 5">
            <a:extLst>
              <a:ext uri="{FF2B5EF4-FFF2-40B4-BE49-F238E27FC236}">
                <a16:creationId xmlns:a16="http://schemas.microsoft.com/office/drawing/2014/main" id="{C763A0DD-40DC-CCC1-F024-132670171F8F}"/>
              </a:ext>
            </a:extLst>
          </p:cNvPr>
          <p:cNvSpPr txBox="1">
            <a:spLocks/>
          </p:cNvSpPr>
          <p:nvPr/>
        </p:nvSpPr>
        <p:spPr>
          <a:xfrm>
            <a:off x="5663030" y="2745543"/>
            <a:ext cx="2381786" cy="13768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Chiara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Salati</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Post-Doc-Researcher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for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Comparative Federalism</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26" name="Grafik 25">
            <a:extLst>
              <a:ext uri="{FF2B5EF4-FFF2-40B4-BE49-F238E27FC236}">
                <a16:creationId xmlns:a16="http://schemas.microsoft.com/office/drawing/2014/main" id="{4FD62387-711E-8CFA-5453-2DCC79D22238}"/>
              </a:ext>
            </a:extLst>
          </p:cNvPr>
          <p:cNvPicPr>
            <a:picLocks noChangeAspect="1"/>
          </p:cNvPicPr>
          <p:nvPr/>
        </p:nvPicPr>
        <p:blipFill rotWithShape="1">
          <a:blip r:embed="rId6">
            <a:extLst>
              <a:ext uri="{28A0092B-C50C-407E-A947-70E740481C1C}">
                <a14:useLocalDpi xmlns:a14="http://schemas.microsoft.com/office/drawing/2010/main" val="0"/>
              </a:ext>
            </a:extLst>
          </a:blip>
          <a:srcRect l="1498" r="1498"/>
          <a:stretch/>
        </p:blipFill>
        <p:spPr>
          <a:xfrm>
            <a:off x="4324026" y="2828211"/>
            <a:ext cx="1207197" cy="1244491"/>
          </a:xfrm>
          <a:prstGeom prst="rect">
            <a:avLst/>
          </a:prstGeom>
        </p:spPr>
      </p:pic>
      <p:sp>
        <p:nvSpPr>
          <p:cNvPr id="29" name="Segnaposto testo 5">
            <a:extLst>
              <a:ext uri="{FF2B5EF4-FFF2-40B4-BE49-F238E27FC236}">
                <a16:creationId xmlns:a16="http://schemas.microsoft.com/office/drawing/2014/main" id="{1FFF4B74-DEF7-73CC-2F38-72254A54001C}"/>
              </a:ext>
            </a:extLst>
          </p:cNvPr>
          <p:cNvSpPr txBox="1">
            <a:spLocks/>
          </p:cNvSpPr>
          <p:nvPr/>
        </p:nvSpPr>
        <p:spPr>
          <a:xfrm>
            <a:off x="9480660" y="2745543"/>
            <a:ext cx="2475087" cy="1287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Jens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Woelk</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Senior 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for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Comparative Federalism</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30" name="Grafik 29">
            <a:extLst>
              <a:ext uri="{FF2B5EF4-FFF2-40B4-BE49-F238E27FC236}">
                <a16:creationId xmlns:a16="http://schemas.microsoft.com/office/drawing/2014/main" id="{40BE6CAD-2E7F-79B7-DB89-261B7BD30EF4}"/>
              </a:ext>
            </a:extLst>
          </p:cNvPr>
          <p:cNvPicPr>
            <a:picLocks noChangeAspect="1"/>
          </p:cNvPicPr>
          <p:nvPr/>
        </p:nvPicPr>
        <p:blipFill rotWithShape="1">
          <a:blip r:embed="rId7">
            <a:extLst>
              <a:ext uri="{28A0092B-C50C-407E-A947-70E740481C1C}">
                <a14:useLocalDpi xmlns:a14="http://schemas.microsoft.com/office/drawing/2010/main" val="0"/>
              </a:ext>
            </a:extLst>
          </a:blip>
          <a:srcRect l="1498" r="1498"/>
          <a:stretch/>
        </p:blipFill>
        <p:spPr>
          <a:xfrm>
            <a:off x="8141656" y="2828211"/>
            <a:ext cx="1207197" cy="1244491"/>
          </a:xfrm>
          <a:prstGeom prst="rect">
            <a:avLst/>
          </a:prstGeom>
        </p:spPr>
      </p:pic>
      <p:sp>
        <p:nvSpPr>
          <p:cNvPr id="31" name="Segnaposto testo 5">
            <a:extLst>
              <a:ext uri="{FF2B5EF4-FFF2-40B4-BE49-F238E27FC236}">
                <a16:creationId xmlns:a16="http://schemas.microsoft.com/office/drawing/2014/main" id="{C5724E39-A53D-7FBB-D9FE-07A46AC84F0D}"/>
              </a:ext>
            </a:extLst>
          </p:cNvPr>
          <p:cNvSpPr txBox="1">
            <a:spLocks/>
          </p:cNvSpPr>
          <p:nvPr/>
        </p:nvSpPr>
        <p:spPr>
          <a:xfrm>
            <a:off x="1942240" y="4822401"/>
            <a:ext cx="2381786" cy="13768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tx1">
                    <a:lumMod val="50000"/>
                    <a:lumOff val="50000"/>
                  </a:schemeClr>
                </a:solidFill>
                <a:latin typeface="Calibri" panose="020F0502020204030204" pitchFamily="34" charset="0"/>
                <a:cs typeface="Calibri" panose="020F0502020204030204" pitchFamily="34" charset="0"/>
              </a:rPr>
              <a:t>Mattia </a:t>
            </a:r>
            <a:r>
              <a:rPr lang="en-US" sz="2000" b="1" dirty="0" err="1">
                <a:solidFill>
                  <a:schemeClr val="tx1">
                    <a:lumMod val="50000"/>
                    <a:lumOff val="50000"/>
                  </a:schemeClr>
                </a:solidFill>
                <a:latin typeface="Calibri" panose="020F0502020204030204" pitchFamily="34" charset="0"/>
                <a:cs typeface="Calibri" panose="020F0502020204030204" pitchFamily="34" charset="0"/>
              </a:rPr>
              <a:t>Zeba</a:t>
            </a:r>
            <a:endParaRPr lang="en-US" sz="2000" b="1" dirty="0">
              <a:solidFill>
                <a:schemeClr val="tx1">
                  <a:lumMod val="50000"/>
                  <a:lumOff val="50000"/>
                </a:schemeClr>
              </a:solidFill>
              <a:latin typeface="Calibri" panose="020F0502020204030204" pitchFamily="34" charset="0"/>
              <a:cs typeface="Calibri" panose="020F0502020204030204" pitchFamily="34" charset="0"/>
            </a:endParaRPr>
          </a:p>
          <a:p>
            <a:pPr marL="0" indent="0">
              <a:spcBef>
                <a:spcPts val="0"/>
              </a:spcBef>
              <a:buNone/>
            </a:pPr>
            <a:r>
              <a:rPr lang="en-US" sz="2000" dirty="0">
                <a:solidFill>
                  <a:schemeClr val="tx1">
                    <a:lumMod val="50000"/>
                    <a:lumOff val="50000"/>
                  </a:schemeClr>
                </a:solidFill>
                <a:latin typeface="Calibri Light" panose="020F0302020204030204" pitchFamily="34" charset="0"/>
                <a:cs typeface="Calibri Light" panose="020F0302020204030204" pitchFamily="34" charset="0"/>
              </a:rPr>
              <a:t>Post-Doc-Researcher</a:t>
            </a:r>
          </a:p>
          <a:p>
            <a:pPr marL="0" indent="0">
              <a:spcBef>
                <a:spcPts val="500"/>
              </a:spcBef>
              <a:buNone/>
            </a:pP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Institute </a:t>
            </a:r>
            <a:b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br>
            <a:r>
              <a:rPr kumimoji="0" lang="en-US" sz="1600"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mn-ea"/>
                <a:cs typeface="Calibri Light" panose="020F0302020204030204" pitchFamily="34" charset="0"/>
              </a:rPr>
              <a:t>for Minority Rights</a:t>
            </a:r>
          </a:p>
          <a:p>
            <a:pPr marL="0" indent="0" algn="l">
              <a:buNone/>
            </a:pPr>
            <a:endParaRPr lang="ru-RU" sz="20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32" name="Grafik 31">
            <a:extLst>
              <a:ext uri="{FF2B5EF4-FFF2-40B4-BE49-F238E27FC236}">
                <a16:creationId xmlns:a16="http://schemas.microsoft.com/office/drawing/2014/main" id="{907CFEE0-EEF7-24D8-BBD8-6BB5E16A08EA}"/>
              </a:ext>
            </a:extLst>
          </p:cNvPr>
          <p:cNvPicPr>
            <a:picLocks noChangeAspect="1"/>
          </p:cNvPicPr>
          <p:nvPr/>
        </p:nvPicPr>
        <p:blipFill rotWithShape="1">
          <a:blip r:embed="rId8">
            <a:extLst>
              <a:ext uri="{28A0092B-C50C-407E-A947-70E740481C1C}">
                <a14:useLocalDpi xmlns:a14="http://schemas.microsoft.com/office/drawing/2010/main" val="0"/>
              </a:ext>
            </a:extLst>
          </a:blip>
          <a:srcRect l="1498" r="1498"/>
          <a:stretch/>
        </p:blipFill>
        <p:spPr>
          <a:xfrm>
            <a:off x="603236" y="4905069"/>
            <a:ext cx="1207197" cy="1244491"/>
          </a:xfrm>
          <a:prstGeom prst="rect">
            <a:avLst/>
          </a:prstGeom>
        </p:spPr>
      </p:pic>
    </p:spTree>
    <p:extLst>
      <p:ext uri="{BB962C8B-B14F-4D97-AF65-F5344CB8AC3E}">
        <p14:creationId xmlns:p14="http://schemas.microsoft.com/office/powerpoint/2010/main" val="1919463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normAutofit/>
          </a:bodyPr>
          <a:lstStyle/>
          <a:p>
            <a:r>
              <a:rPr lang="en-US" b="1" i="0" u="none" strike="noStrike" dirty="0">
                <a:solidFill>
                  <a:schemeClr val="bg1"/>
                </a:solidFill>
                <a:effectLst/>
              </a:rPr>
              <a:t>Publications </a:t>
            </a:r>
            <a:br>
              <a:rPr lang="en-US" b="1" i="0" u="none" strike="noStrike" dirty="0">
                <a:solidFill>
                  <a:schemeClr val="bg1"/>
                </a:solidFill>
                <a:effectLst/>
              </a:rPr>
            </a:br>
            <a:r>
              <a:rPr lang="en-US" b="1" i="0" u="none" strike="noStrike" dirty="0">
                <a:solidFill>
                  <a:schemeClr val="bg1"/>
                </a:solidFill>
                <a:effectLst/>
              </a:rPr>
              <a:t>and Data bases </a:t>
            </a:r>
            <a:endParaRPr lang="ru-UA" b="1" dirty="0">
              <a:solidFill>
                <a:schemeClr val="bg1"/>
              </a:solidFill>
            </a:endParaRPr>
          </a:p>
        </p:txBody>
      </p:sp>
    </p:spTree>
    <p:extLst>
      <p:ext uri="{BB962C8B-B14F-4D97-AF65-F5344CB8AC3E}">
        <p14:creationId xmlns:p14="http://schemas.microsoft.com/office/powerpoint/2010/main" val="2412682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4">
            <a:extLst>
              <a:ext uri="{FF2B5EF4-FFF2-40B4-BE49-F238E27FC236}">
                <a16:creationId xmlns:a16="http://schemas.microsoft.com/office/drawing/2014/main" id="{4DB76DFE-A3D0-CCC7-1C1F-747B492DBFA1}"/>
              </a:ext>
            </a:extLst>
          </p:cNvPr>
          <p:cNvSpPr txBox="1">
            <a:spLocks/>
          </p:cNvSpPr>
          <p:nvPr/>
        </p:nvSpPr>
        <p:spPr>
          <a:xfrm>
            <a:off x="6345193"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CUREDI</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 Cultural and Religious Diversity under State Law across Europe is a digital repository of cases - with a focus on case law analysis - that have to do with cultural and religious diversity within the domestic legal systems of member states of the EU, UK, and Switzerland.</a:t>
            </a:r>
          </a:p>
          <a:p>
            <a:pPr marL="0" indent="0">
              <a:buNone/>
            </a:pPr>
            <a:endParaRPr lang="it-IT"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The </a:t>
            </a: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European Yearbook of Minority Issues </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provides a critical and timely review of contemporary developments in European minority-majority relations and beyond. </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It combines analysis, commentary, and documentation concerning conflict management, international legal developments, and domestic legislation affecting European minorities.</a:t>
            </a:r>
          </a:p>
          <a:p>
            <a:pPr marL="0" indent="0" algn="just">
              <a:buNone/>
            </a:pP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07945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4">
            <a:extLst>
              <a:ext uri="{FF2B5EF4-FFF2-40B4-BE49-F238E27FC236}">
                <a16:creationId xmlns:a16="http://schemas.microsoft.com/office/drawing/2014/main" id="{4DB76DFE-A3D0-CCC7-1C1F-747B492DBFA1}"/>
              </a:ext>
            </a:extLst>
          </p:cNvPr>
          <p:cNvSpPr txBox="1">
            <a:spLocks/>
          </p:cNvSpPr>
          <p:nvPr/>
        </p:nvSpPr>
        <p:spPr>
          <a:xfrm>
            <a:off x="6345193" y="1667113"/>
            <a:ext cx="5393092" cy="37915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“Autonomy Arrangements in the World”</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is an online compendium that provides a comprehensive collection of autonomy case studies to explore the discrepancies between theory and practice). </a:t>
            </a:r>
          </a:p>
        </p:txBody>
      </p:sp>
      <p:sp>
        <p:nvSpPr>
          <p:cNvPr id="13" name="Segnaposto testo 5">
            <a:extLst>
              <a:ext uri="{FF2B5EF4-FFF2-40B4-BE49-F238E27FC236}">
                <a16:creationId xmlns:a16="http://schemas.microsoft.com/office/drawing/2014/main" id="{1F743729-7F29-67E6-622C-3445558BECE8}"/>
              </a:ext>
            </a:extLst>
          </p:cNvPr>
          <p:cNvSpPr txBox="1">
            <a:spLocks/>
          </p:cNvSpPr>
          <p:nvPr/>
        </p:nvSpPr>
        <p:spPr>
          <a:xfrm>
            <a:off x="470084" y="1677398"/>
            <a:ext cx="5393092" cy="3504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Diversity Governance Papers DiGoP </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Constitutional, Territorial and Societal Pluralism (ISSN 2975-2175) is an </a:t>
            </a:r>
            <a:r>
              <a:rPr lang="en-US" sz="2400" b="1" dirty="0">
                <a:solidFill>
                  <a:schemeClr val="tx1">
                    <a:lumMod val="50000"/>
                    <a:lumOff val="50000"/>
                  </a:schemeClr>
                </a:solidFill>
                <a:latin typeface="Calibri" panose="020F0502020204030204" pitchFamily="34" charset="0"/>
                <a:cs typeface="Calibri" panose="020F0502020204030204" pitchFamily="34" charset="0"/>
              </a:rPr>
              <a:t>online and open access working paper </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series of the </a:t>
            </a: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Institute for Comparative Federalism</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and the </a:t>
            </a:r>
            <a:r>
              <a:rPr lang="en-US" sz="2400" dirty="0">
                <a:solidFill>
                  <a:schemeClr val="tx1">
                    <a:lumMod val="50000"/>
                    <a:lumOff val="50000"/>
                  </a:schemeClr>
                </a:solidFill>
                <a:latin typeface="Calibri Light" panose="020F0302020204030204" pitchFamily="34" charset="0"/>
                <a:cs typeface="Calibri Light" panose="020F0302020204030204" pitchFamily="34" charset="0"/>
                <a:hlinkClick r:id="rId5">
                  <a:extLst>
                    <a:ext uri="{A12FA001-AC4F-418D-AE19-62706E023703}">
                      <ahyp:hlinkClr xmlns:ahyp="http://schemas.microsoft.com/office/drawing/2018/hyperlinkcolor" val="tx"/>
                    </a:ext>
                  </a:extLst>
                </a:hlinkClick>
              </a:rPr>
              <a:t>Institute for Minority Rights</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at </a:t>
            </a: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Eurac</a:t>
            </a: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 Research.</a:t>
            </a:r>
          </a:p>
        </p:txBody>
      </p:sp>
    </p:spTree>
    <p:extLst>
      <p:ext uri="{BB962C8B-B14F-4D97-AF65-F5344CB8AC3E}">
        <p14:creationId xmlns:p14="http://schemas.microsoft.com/office/powerpoint/2010/main" val="3279997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1">
            <a:extLst>
              <a:ext uri="{FF2B5EF4-FFF2-40B4-BE49-F238E27FC236}">
                <a16:creationId xmlns:a16="http://schemas.microsoft.com/office/drawing/2014/main" id="{D08F3CD0-6FE0-83D4-F557-B46BBABB4B1D}"/>
              </a:ext>
            </a:extLst>
          </p:cNvPr>
          <p:cNvSpPr>
            <a:spLocks noGrp="1"/>
          </p:cNvSpPr>
          <p:nvPr>
            <p:ph type="body" sz="quarter" idx="11"/>
          </p:nvPr>
        </p:nvSpPr>
        <p:spPr>
          <a:xfrm>
            <a:off x="467998" y="490770"/>
            <a:ext cx="11388205" cy="935174"/>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i="0" dirty="0">
                <a:solidFill>
                  <a:schemeClr val="accent5"/>
                </a:solidFill>
                <a:latin typeface="+mj-lt"/>
                <a:cs typeface="Calibri" panose="020F0502020204030204" pitchFamily="34" charset="0"/>
              </a:rPr>
              <a:t>Engaging with </a:t>
            </a:r>
            <a:r>
              <a:rPr lang="en-US" sz="5000" b="1" i="0" dirty="0" err="1">
                <a:solidFill>
                  <a:schemeClr val="accent5"/>
                </a:solidFill>
                <a:latin typeface="+mj-lt"/>
                <a:cs typeface="Calibri" panose="020F0502020204030204" pitchFamily="34" charset="0"/>
              </a:rPr>
              <a:t>Eurac</a:t>
            </a:r>
            <a:r>
              <a:rPr lang="en-US" sz="5000" b="1" i="0" dirty="0">
                <a:solidFill>
                  <a:schemeClr val="accent5"/>
                </a:solidFill>
                <a:latin typeface="+mj-lt"/>
                <a:cs typeface="Calibri" panose="020F0502020204030204" pitchFamily="34" charset="0"/>
              </a:rPr>
              <a:t> Research </a:t>
            </a:r>
          </a:p>
        </p:txBody>
      </p:sp>
      <p:sp>
        <p:nvSpPr>
          <p:cNvPr id="11" name="Textfeld 10">
            <a:extLst>
              <a:ext uri="{FF2B5EF4-FFF2-40B4-BE49-F238E27FC236}">
                <a16:creationId xmlns:a16="http://schemas.microsoft.com/office/drawing/2014/main" id="{050BBF80-D1D3-1BA0-E137-3DEF1759B3DC}"/>
              </a:ext>
            </a:extLst>
          </p:cNvPr>
          <p:cNvSpPr txBox="1"/>
          <p:nvPr/>
        </p:nvSpPr>
        <p:spPr>
          <a:xfrm>
            <a:off x="398544" y="1930758"/>
            <a:ext cx="3785998" cy="1907705"/>
          </a:xfrm>
          <a:prstGeom prst="rect">
            <a:avLst/>
          </a:prstGeom>
          <a:noFill/>
        </p:spPr>
        <p:txBody>
          <a:bodyPr wrap="square">
            <a:spAutoFit/>
          </a:bodyPr>
          <a:lstStyle/>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Eurac</a:t>
            </a:r>
            <a:r>
              <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rPr>
              <a:t> Research</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Drususallee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Viale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Druso</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1</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39100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Bozen</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/Bolzano</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T +39 0471 055 055</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info@eurac.edu</a:t>
            </a:r>
            <a:endPar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endParaRPr>
          </a:p>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www.eurac.edu</a:t>
            </a:r>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p:txBody>
      </p:sp>
      <p:sp>
        <p:nvSpPr>
          <p:cNvPr id="12" name="Textfeld 11">
            <a:extLst>
              <a:ext uri="{FF2B5EF4-FFF2-40B4-BE49-F238E27FC236}">
                <a16:creationId xmlns:a16="http://schemas.microsoft.com/office/drawing/2014/main" id="{D4560B63-EA4C-D4B9-C855-A06788B3F4D2}"/>
              </a:ext>
            </a:extLst>
          </p:cNvPr>
          <p:cNvSpPr txBox="1"/>
          <p:nvPr/>
        </p:nvSpPr>
        <p:spPr>
          <a:xfrm>
            <a:off x="5017061" y="1912361"/>
            <a:ext cx="6575671" cy="4247317"/>
          </a:xfrm>
          <a:prstGeom prst="rect">
            <a:avLst/>
          </a:prstGeom>
          <a:noFill/>
        </p:spPr>
        <p:txBody>
          <a:bodyPr wrap="square">
            <a:spAutoFit/>
          </a:bodyPr>
          <a:lstStyle/>
          <a:p>
            <a:r>
              <a:rPr lang="en-US" sz="2400" b="1" dirty="0">
                <a:solidFill>
                  <a:schemeClr val="tx1">
                    <a:lumMod val="50000"/>
                    <a:lumOff val="50000"/>
                  </a:schemeClr>
                </a:solidFill>
                <a:latin typeface="Calibri"/>
                <a:cs typeface="Open Sans" panose="020B0606030504020204" pitchFamily="34" charset="0"/>
              </a:rPr>
              <a:t>Institute for Minority Rights</a:t>
            </a:r>
          </a:p>
          <a:p>
            <a:pPr>
              <a:lnSpc>
                <a:spcPct val="90000"/>
              </a:lnSpc>
              <a:spcAft>
                <a:spcPts val="600"/>
              </a:spcAft>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 +39 0471 055 200, </a:t>
            </a: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minority.rights@eurac.edu</a:t>
            </a: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a:p>
            <a:pPr>
              <a:lnSpc>
                <a:spcPct val="90000"/>
              </a:lnSpc>
              <a:spcAft>
                <a:spcPts val="600"/>
              </a:spcAft>
            </a:pP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a:p>
            <a:pPr>
              <a:lnSpc>
                <a:spcPct val="90000"/>
              </a:lnSpc>
              <a:spcAft>
                <a:spcPts val="600"/>
              </a:spcAft>
            </a:pPr>
            <a:r>
              <a:rPr lang="en-US" sz="2400" b="1" dirty="0">
                <a:solidFill>
                  <a:schemeClr val="tx1">
                    <a:lumMod val="50000"/>
                    <a:lumOff val="50000"/>
                  </a:schemeClr>
                </a:solidFill>
                <a:latin typeface="Calibri"/>
                <a:cs typeface="Open Sans" panose="020B0606030504020204" pitchFamily="34" charset="0"/>
              </a:rPr>
              <a:t>Institute for Comparative Federalism</a:t>
            </a:r>
          </a:p>
          <a:p>
            <a:pPr>
              <a:lnSpc>
                <a:spcPct val="90000"/>
              </a:lnSpc>
              <a:spcAft>
                <a:spcPts val="600"/>
              </a:spcAft>
            </a:pP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 +39 0471 055 200, </a:t>
            </a: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federalism@eurac.edu</a:t>
            </a: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a:p>
            <a:pPr>
              <a:lnSpc>
                <a:spcPct val="90000"/>
              </a:lnSpc>
              <a:spcAft>
                <a:spcPts val="600"/>
              </a:spcAft>
            </a:pPr>
            <a:endParaRPr lang="en-US" sz="2400" b="1" dirty="0">
              <a:solidFill>
                <a:schemeClr val="tx1">
                  <a:lumMod val="50000"/>
                  <a:lumOff val="50000"/>
                </a:schemeClr>
              </a:solidFill>
              <a:latin typeface="Calibri"/>
              <a:cs typeface="Open Sans" panose="020B0606030504020204" pitchFamily="34" charset="0"/>
            </a:endParaRPr>
          </a:p>
          <a:p>
            <a:pPr>
              <a:lnSpc>
                <a:spcPct val="90000"/>
              </a:lnSpc>
              <a:spcAft>
                <a:spcPts val="600"/>
              </a:spcAft>
            </a:pPr>
            <a:r>
              <a:rPr lang="en-US" sz="2400" b="1" dirty="0">
                <a:solidFill>
                  <a:schemeClr val="tx1">
                    <a:lumMod val="50000"/>
                    <a:lumOff val="50000"/>
                  </a:schemeClr>
                </a:solidFill>
                <a:latin typeface="Calibri"/>
                <a:cs typeface="Open Sans" panose="020B0606030504020204" pitchFamily="34" charset="0"/>
              </a:rPr>
              <a:t>Center for Autonomy Experience</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a:solidFill>
                  <a:schemeClr val="tx1">
                    <a:lumMod val="50000"/>
                    <a:lumOff val="50000"/>
                  </a:schemeClr>
                </a:solidFill>
                <a:latin typeface="Calibri Light" panose="020F0302020204030204" pitchFamily="34" charset="0"/>
                <a:cs typeface="Calibri Light" panose="020F0302020204030204" pitchFamily="34" charset="0"/>
              </a:rPr>
              <a:t>T +39 0471 055 771</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info@autonomyexperience.org</a:t>
            </a:r>
            <a:br>
              <a:rPr lang="en-US" sz="2400" dirty="0">
                <a:solidFill>
                  <a:schemeClr val="tx1">
                    <a:lumMod val="50000"/>
                    <a:lumOff val="50000"/>
                  </a:schemeClr>
                </a:solidFill>
                <a:latin typeface="Calibri Light" panose="020F0302020204030204" pitchFamily="34" charset="0"/>
                <a:cs typeface="Calibri Light" panose="020F0302020204030204" pitchFamily="34" charset="0"/>
              </a:rPr>
            </a:br>
            <a:r>
              <a:rPr lang="en-US" sz="2400" dirty="0" err="1">
                <a:solidFill>
                  <a:schemeClr val="tx1">
                    <a:lumMod val="50000"/>
                    <a:lumOff val="50000"/>
                  </a:schemeClr>
                </a:solidFill>
                <a:latin typeface="Calibri Light" panose="020F0302020204030204" pitchFamily="34" charset="0"/>
                <a:cs typeface="Calibri Light" panose="020F0302020204030204" pitchFamily="34" charset="0"/>
              </a:rPr>
              <a:t>www.autonomyexperience.org</a:t>
            </a:r>
            <a:endParaRPr lang="en-US" sz="2400" dirty="0">
              <a:solidFill>
                <a:schemeClr val="tx1">
                  <a:lumMod val="50000"/>
                  <a:lumOff val="50000"/>
                </a:schemeClr>
              </a:solidFill>
              <a:latin typeface="Calibri Light" panose="020F0302020204030204" pitchFamily="34" charset="0"/>
              <a:cs typeface="Calibri Light" panose="020F0302020204030204" pitchFamily="34" charset="0"/>
            </a:endParaRPr>
          </a:p>
          <a:p>
            <a:pPr>
              <a:lnSpc>
                <a:spcPct val="90000"/>
              </a:lnSpc>
              <a:spcAft>
                <a:spcPts val="600"/>
              </a:spcAft>
            </a:pPr>
            <a:endParaRPr lang="en-US" sz="2400" b="0" i="0" u="none" strike="noStrike" dirty="0">
              <a:effectLst/>
            </a:endParaRPr>
          </a:p>
        </p:txBody>
      </p:sp>
    </p:spTree>
    <p:extLst>
      <p:ext uri="{BB962C8B-B14F-4D97-AF65-F5344CB8AC3E}">
        <p14:creationId xmlns:p14="http://schemas.microsoft.com/office/powerpoint/2010/main" val="2872585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69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8EEFB73-9F0E-D5FB-153E-C36A4217F6F1}"/>
              </a:ext>
            </a:extLst>
          </p:cNvPr>
          <p:cNvSpPr>
            <a:spLocks noGrp="1"/>
          </p:cNvSpPr>
          <p:nvPr>
            <p:ph type="body" sz="quarter" idx="29"/>
          </p:nvPr>
        </p:nvSpPr>
        <p:spPr>
          <a:xfrm>
            <a:off x="467998" y="641268"/>
            <a:ext cx="11276698" cy="5363071"/>
          </a:xfrm>
        </p:spPr>
        <p:txBody>
          <a:bodyPr/>
          <a:lstStyle/>
          <a:p>
            <a:pPr>
              <a:lnSpc>
                <a:spcPct val="70000"/>
              </a:lnSpc>
              <a:spcAft>
                <a:spcPts val="600"/>
              </a:spcAft>
            </a:pPr>
            <a:r>
              <a:rPr lang="ru-UA" sz="3700" b="1">
                <a:solidFill>
                  <a:schemeClr val="accent1"/>
                </a:solidFill>
                <a:latin typeface="Calibri" panose="020F0502020204030204" pitchFamily="34" charset="0"/>
                <a:cs typeface="Calibri" panose="020F0502020204030204" pitchFamily="34" charset="0"/>
              </a:rPr>
              <a:t>Foundation</a:t>
            </a:r>
            <a:endParaRPr lang="de-DE" sz="3700" b="1" dirty="0">
              <a:solidFill>
                <a:schemeClr val="accent1"/>
              </a:solidFill>
              <a:latin typeface="Calibri" panose="020F0502020204030204" pitchFamily="34" charset="0"/>
              <a:cs typeface="Calibri" panose="020F0502020204030204" pitchFamily="34" charset="0"/>
            </a:endParaRPr>
          </a:p>
          <a:p>
            <a:pPr>
              <a:lnSpc>
                <a:spcPct val="90000"/>
              </a:lnSpc>
              <a:spcAft>
                <a:spcPts val="600"/>
              </a:spcAft>
            </a:pPr>
            <a:r>
              <a:rPr lang="ru-UA" sz="3200">
                <a:cs typeface="Times New Roman" panose="02020603050405020304" pitchFamily="18" charset="0"/>
              </a:rPr>
              <a:t>Established in 1992 with a focus on Language and Law, Minorities and Autonomous Regions, and the Alpine Environment.</a:t>
            </a:r>
            <a:endParaRPr lang="de-DE" sz="3200" dirty="0">
              <a:cs typeface="Times New Roman" panose="02020603050405020304" pitchFamily="18" charset="0"/>
            </a:endParaRPr>
          </a:p>
          <a:p>
            <a:pPr algn="just">
              <a:lnSpc>
                <a:spcPct val="90000"/>
              </a:lnSpc>
              <a:spcAft>
                <a:spcPts val="600"/>
              </a:spcAft>
            </a:pPr>
            <a:endParaRPr lang="de-DE" sz="3200" dirty="0">
              <a:cs typeface="Times New Roman" panose="02020603050405020304" pitchFamily="18" charset="0"/>
            </a:endParaRPr>
          </a:p>
          <a:p>
            <a:pPr>
              <a:lnSpc>
                <a:spcPct val="70000"/>
              </a:lnSpc>
              <a:spcAft>
                <a:spcPts val="600"/>
              </a:spcAft>
            </a:pPr>
            <a:r>
              <a:rPr lang="en-US" sz="3700" b="1" dirty="0">
                <a:solidFill>
                  <a:schemeClr val="accent1"/>
                </a:solidFill>
                <a:latin typeface="Calibri" panose="020F0502020204030204" pitchFamily="34" charset="0"/>
                <a:cs typeface="Calibri" panose="020F0502020204030204" pitchFamily="34" charset="0"/>
              </a:rPr>
              <a:t>Collaborative Network and Expansion</a:t>
            </a:r>
          </a:p>
          <a:p>
            <a:pPr>
              <a:lnSpc>
                <a:spcPct val="90000"/>
              </a:lnSpc>
              <a:spcAft>
                <a:spcPts val="600"/>
              </a:spcAft>
            </a:pPr>
            <a:r>
              <a:rPr lang="en-US" sz="3200" dirty="0">
                <a:cs typeface="Times New Roman" panose="02020603050405020304" pitchFamily="18" charset="0"/>
              </a:rPr>
              <a:t>Gradually expanded into new research areas, attracting global talent and establishing new structures with 600 collaborators from nearly 50 countries.</a:t>
            </a:r>
          </a:p>
          <a:p>
            <a:pPr algn="just">
              <a:lnSpc>
                <a:spcPct val="90000"/>
              </a:lnSpc>
              <a:spcAft>
                <a:spcPts val="600"/>
              </a:spcAft>
            </a:pPr>
            <a:endParaRPr lang="en-US" sz="3200" b="1" dirty="0">
              <a:cs typeface="Times New Roman" panose="02020603050405020304" pitchFamily="18" charset="0"/>
            </a:endParaRPr>
          </a:p>
        </p:txBody>
      </p:sp>
    </p:spTree>
    <p:extLst>
      <p:ext uri="{BB962C8B-B14F-4D97-AF65-F5344CB8AC3E}">
        <p14:creationId xmlns:p14="http://schemas.microsoft.com/office/powerpoint/2010/main" val="299548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08AB326-833C-9203-5688-33D881A79CBF}"/>
              </a:ext>
            </a:extLst>
          </p:cNvPr>
          <p:cNvSpPr>
            <a:spLocks noGrp="1"/>
          </p:cNvSpPr>
          <p:nvPr>
            <p:ph type="body" sz="quarter" idx="11"/>
          </p:nvPr>
        </p:nvSpPr>
        <p:spPr/>
        <p:txBody>
          <a:bodyPr/>
          <a:lstStyle/>
          <a:p>
            <a:r>
              <a:rPr lang="de-DE" dirty="0"/>
              <a:t>Shaping Policy and Community Development </a:t>
            </a:r>
            <a:r>
              <a:rPr lang="de-DE" dirty="0" err="1"/>
              <a:t>through</a:t>
            </a:r>
            <a:r>
              <a:rPr lang="de-DE" dirty="0"/>
              <a:t> Expertise in </a:t>
            </a:r>
            <a:r>
              <a:rPr lang="de-DE" dirty="0" err="1"/>
              <a:t>Minority</a:t>
            </a:r>
            <a:r>
              <a:rPr lang="de-DE" dirty="0"/>
              <a:t> Rights, </a:t>
            </a:r>
            <a:r>
              <a:rPr lang="de-DE" dirty="0" err="1"/>
              <a:t>Federalism</a:t>
            </a:r>
            <a:r>
              <a:rPr lang="de-DE" dirty="0"/>
              <a:t>, and </a:t>
            </a:r>
            <a:r>
              <a:rPr lang="de-DE" dirty="0" err="1"/>
              <a:t>Autonomy</a:t>
            </a:r>
            <a:endParaRPr lang="de-DE" dirty="0"/>
          </a:p>
        </p:txBody>
      </p:sp>
    </p:spTree>
    <p:extLst>
      <p:ext uri="{BB962C8B-B14F-4D97-AF65-F5344CB8AC3E}">
        <p14:creationId xmlns:p14="http://schemas.microsoft.com/office/powerpoint/2010/main" val="2209684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err="1"/>
              <a:t>Consultancy</a:t>
            </a:r>
            <a:r>
              <a:rPr lang="de-DE" dirty="0"/>
              <a:t> Initiatives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en-US" sz="3200" b="0" i="0" u="none" strike="noStrike" dirty="0">
                <a:effectLst/>
              </a:rPr>
              <a:t>Covers constitutional reform impacts on territorial autonomy, political and economic participation of minorities, autonomy arrangements in pluri-ethnic societies, human rights, conflict prevention, peaceful coexistence, EU law effects, competence allocation, financial autonomy developments, cross-border cooperation, participatory democracy.</a:t>
            </a:r>
            <a:endParaRPr lang="de-DE" dirty="0"/>
          </a:p>
        </p:txBody>
      </p:sp>
    </p:spTree>
    <p:extLst>
      <p:ext uri="{BB962C8B-B14F-4D97-AF65-F5344CB8AC3E}">
        <p14:creationId xmlns:p14="http://schemas.microsoft.com/office/powerpoint/2010/main" val="3960538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err="1"/>
              <a:t>Consultancy</a:t>
            </a:r>
            <a:r>
              <a:rPr lang="de-DE" dirty="0"/>
              <a:t> Initiatives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de-DE" b="1" dirty="0">
                <a:latin typeface="Calibri" panose="020F0502020204030204" pitchFamily="34" charset="0"/>
                <a:cs typeface="Calibri" panose="020F0502020204030204" pitchFamily="34" charset="0"/>
              </a:rPr>
              <a:t>Late 1990s </a:t>
            </a:r>
            <a:r>
              <a:rPr lang="de-DE" b="1" dirty="0" err="1">
                <a:latin typeface="Calibri" panose="020F0502020204030204" pitchFamily="34" charset="0"/>
                <a:cs typeface="Calibri" panose="020F0502020204030204" pitchFamily="34" charset="0"/>
              </a:rPr>
              <a:t>onwards</a:t>
            </a:r>
            <a:endParaRPr lang="de-DE" b="1" dirty="0">
              <a:latin typeface="Calibri" panose="020F0502020204030204" pitchFamily="34" charset="0"/>
              <a:cs typeface="Calibri" panose="020F0502020204030204" pitchFamily="34" charset="0"/>
            </a:endParaRPr>
          </a:p>
          <a:p>
            <a:r>
              <a:rPr lang="de-DE" dirty="0"/>
              <a:t>Initiation </a:t>
            </a:r>
            <a:r>
              <a:rPr lang="de-DE" dirty="0" err="1"/>
              <a:t>of</a:t>
            </a:r>
            <a:r>
              <a:rPr lang="de-DE" dirty="0"/>
              <a:t> a </a:t>
            </a:r>
            <a:r>
              <a:rPr lang="de-DE" dirty="0" err="1"/>
              <a:t>longstanding</a:t>
            </a:r>
            <a:r>
              <a:rPr lang="de-DE" dirty="0"/>
              <a:t> </a:t>
            </a:r>
            <a:r>
              <a:rPr lang="de-DE" dirty="0" err="1"/>
              <a:t>consultancy</a:t>
            </a:r>
            <a:r>
              <a:rPr lang="de-DE" dirty="0"/>
              <a:t> and </a:t>
            </a:r>
            <a:r>
              <a:rPr lang="de-DE" dirty="0" err="1"/>
              <a:t>training</a:t>
            </a:r>
            <a:r>
              <a:rPr lang="de-DE" dirty="0"/>
              <a:t> </a:t>
            </a:r>
            <a:r>
              <a:rPr lang="de-DE" dirty="0" err="1"/>
              <a:t>relationship</a:t>
            </a:r>
            <a:r>
              <a:rPr lang="de-DE" dirty="0"/>
              <a:t> </a:t>
            </a:r>
            <a:r>
              <a:rPr lang="de-DE" dirty="0" err="1"/>
              <a:t>with</a:t>
            </a:r>
            <a:r>
              <a:rPr lang="de-DE" dirty="0"/>
              <a:t> </a:t>
            </a:r>
            <a:r>
              <a:rPr lang="de-DE" dirty="0" err="1"/>
              <a:t>the</a:t>
            </a:r>
            <a:r>
              <a:rPr lang="de-DE" dirty="0"/>
              <a:t> Central </a:t>
            </a:r>
            <a:r>
              <a:rPr lang="de-DE" dirty="0" err="1"/>
              <a:t>Tibetan</a:t>
            </a:r>
            <a:r>
              <a:rPr lang="de-DE" dirty="0"/>
              <a:t> Administration </a:t>
            </a:r>
            <a:r>
              <a:rPr lang="de-DE" dirty="0" err="1"/>
              <a:t>focusing</a:t>
            </a:r>
            <a:r>
              <a:rPr lang="de-DE" dirty="0"/>
              <a:t> on human </a:t>
            </a:r>
            <a:r>
              <a:rPr lang="de-DE" dirty="0" err="1"/>
              <a:t>rights</a:t>
            </a:r>
            <a:r>
              <a:rPr lang="de-DE" dirty="0"/>
              <a:t>, </a:t>
            </a:r>
            <a:r>
              <a:rPr lang="de-DE" dirty="0" err="1"/>
              <a:t>minority</a:t>
            </a:r>
            <a:r>
              <a:rPr lang="de-DE" dirty="0"/>
              <a:t> </a:t>
            </a:r>
            <a:r>
              <a:rPr lang="de-DE" dirty="0" err="1"/>
              <a:t>rights</a:t>
            </a:r>
            <a:r>
              <a:rPr lang="de-DE" dirty="0"/>
              <a:t> and </a:t>
            </a:r>
            <a:r>
              <a:rPr lang="de-DE" dirty="0" err="1"/>
              <a:t>autonomy</a:t>
            </a:r>
            <a:r>
              <a:rPr lang="de-DE" dirty="0"/>
              <a:t>. </a:t>
            </a:r>
          </a:p>
          <a:p>
            <a:r>
              <a:rPr lang="de-DE" dirty="0" err="1"/>
              <a:t>Consultancy</a:t>
            </a:r>
            <a:r>
              <a:rPr lang="de-DE" dirty="0"/>
              <a:t> on </a:t>
            </a:r>
            <a:r>
              <a:rPr lang="de-DE" dirty="0" err="1"/>
              <a:t>autonomy</a:t>
            </a:r>
            <a:r>
              <a:rPr lang="de-DE" dirty="0"/>
              <a:t> </a:t>
            </a:r>
            <a:r>
              <a:rPr lang="de-DE" dirty="0" err="1"/>
              <a:t>arrangements</a:t>
            </a:r>
            <a:r>
              <a:rPr lang="de-DE" dirty="0"/>
              <a:t> in </a:t>
            </a:r>
            <a:r>
              <a:rPr lang="de-DE" dirty="0" err="1"/>
              <a:t>minority</a:t>
            </a:r>
            <a:r>
              <a:rPr lang="de-DE" dirty="0"/>
              <a:t> </a:t>
            </a:r>
            <a:r>
              <a:rPr lang="de-DE" dirty="0" err="1"/>
              <a:t>contexts</a:t>
            </a:r>
            <a:r>
              <a:rPr lang="de-DE" dirty="0"/>
              <a:t> </a:t>
            </a:r>
            <a:br>
              <a:rPr lang="de-DE" dirty="0"/>
            </a:br>
            <a:r>
              <a:rPr lang="de-DE" dirty="0"/>
              <a:t>(e.g. in Europe and </a:t>
            </a:r>
            <a:r>
              <a:rPr lang="de-DE" dirty="0" err="1"/>
              <a:t>the</a:t>
            </a:r>
            <a:r>
              <a:rPr lang="de-DE" dirty="0"/>
              <a:t> </a:t>
            </a:r>
            <a:r>
              <a:rPr lang="de-DE" dirty="0" err="1"/>
              <a:t>Caucasus</a:t>
            </a:r>
            <a:r>
              <a:rPr lang="de-DE" dirty="0"/>
              <a:t>, and in Asia) and </a:t>
            </a:r>
            <a:r>
              <a:rPr lang="de-DE" dirty="0" err="1"/>
              <a:t>federal</a:t>
            </a:r>
            <a:r>
              <a:rPr lang="de-DE" dirty="0"/>
              <a:t>/regional </a:t>
            </a:r>
            <a:r>
              <a:rPr lang="de-DE" dirty="0" err="1"/>
              <a:t>state</a:t>
            </a:r>
            <a:r>
              <a:rPr lang="de-DE" dirty="0"/>
              <a:t> </a:t>
            </a:r>
            <a:r>
              <a:rPr lang="de-DE" dirty="0" err="1"/>
              <a:t>competencies</a:t>
            </a:r>
            <a:r>
              <a:rPr lang="de-DE" dirty="0"/>
              <a:t> and multi-level </a:t>
            </a:r>
            <a:r>
              <a:rPr lang="de-DE" dirty="0" err="1"/>
              <a:t>governance</a:t>
            </a:r>
            <a:r>
              <a:rPr lang="de-DE" dirty="0"/>
              <a:t>.</a:t>
            </a:r>
          </a:p>
          <a:p>
            <a:r>
              <a:rPr lang="de-DE" dirty="0" err="1"/>
              <a:t>Consultancy</a:t>
            </a:r>
            <a:r>
              <a:rPr lang="de-DE" dirty="0"/>
              <a:t> and Training </a:t>
            </a:r>
            <a:r>
              <a:rPr lang="de-DE" dirty="0" err="1"/>
              <a:t>for</a:t>
            </a:r>
            <a:r>
              <a:rPr lang="de-DE" dirty="0"/>
              <a:t> </a:t>
            </a:r>
            <a:r>
              <a:rPr lang="de-DE" dirty="0" err="1"/>
              <a:t>the</a:t>
            </a:r>
            <a:r>
              <a:rPr lang="de-DE" dirty="0"/>
              <a:t> Central </a:t>
            </a:r>
            <a:r>
              <a:rPr lang="de-DE" dirty="0" err="1"/>
              <a:t>Tibetan</a:t>
            </a:r>
            <a:r>
              <a:rPr lang="de-DE" dirty="0"/>
              <a:t> Administration.</a:t>
            </a:r>
          </a:p>
        </p:txBody>
      </p:sp>
    </p:spTree>
    <p:extLst>
      <p:ext uri="{BB962C8B-B14F-4D97-AF65-F5344CB8AC3E}">
        <p14:creationId xmlns:p14="http://schemas.microsoft.com/office/powerpoint/2010/main" val="4212503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err="1"/>
              <a:t>Consultancy</a:t>
            </a:r>
            <a:r>
              <a:rPr lang="de-DE" dirty="0"/>
              <a:t> Initiatives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de-DE" b="1" dirty="0">
                <a:latin typeface="Calibri" panose="020F0502020204030204" pitchFamily="34" charset="0"/>
                <a:cs typeface="Calibri" panose="020F0502020204030204" pitchFamily="34" charset="0"/>
              </a:rPr>
              <a:t>Council Europe Engagement (</a:t>
            </a:r>
            <a:r>
              <a:rPr lang="de-DE" b="1" dirty="0" err="1">
                <a:latin typeface="Calibri" panose="020F0502020204030204" pitchFamily="34" charset="0"/>
                <a:cs typeface="Calibri" panose="020F0502020204030204" pitchFamily="34" charset="0"/>
              </a:rPr>
              <a:t>CoE</a:t>
            </a:r>
            <a:r>
              <a:rPr lang="de-DE" b="1" dirty="0">
                <a:latin typeface="Calibri" panose="020F0502020204030204" pitchFamily="34" charset="0"/>
                <a:cs typeface="Calibri" panose="020F0502020204030204" pitchFamily="34" charset="0"/>
              </a:rPr>
              <a:t>)</a:t>
            </a:r>
          </a:p>
          <a:p>
            <a:r>
              <a:rPr lang="de-DE" dirty="0"/>
              <a:t>Assessment </a:t>
            </a:r>
            <a:r>
              <a:rPr lang="de-DE" dirty="0" err="1"/>
              <a:t>of</a:t>
            </a:r>
            <a:r>
              <a:rPr lang="de-DE" dirty="0"/>
              <a:t> </a:t>
            </a:r>
            <a:r>
              <a:rPr lang="de-DE" dirty="0" err="1"/>
              <a:t>the</a:t>
            </a:r>
            <a:r>
              <a:rPr lang="de-DE" dirty="0"/>
              <a:t> </a:t>
            </a:r>
            <a:r>
              <a:rPr lang="de-DE" dirty="0" err="1"/>
              <a:t>impact</a:t>
            </a:r>
            <a:r>
              <a:rPr lang="de-DE" dirty="0"/>
              <a:t> </a:t>
            </a:r>
            <a:r>
              <a:rPr lang="de-DE" dirty="0" err="1"/>
              <a:t>of</a:t>
            </a:r>
            <a:r>
              <a:rPr lang="de-DE" dirty="0"/>
              <a:t> </a:t>
            </a:r>
            <a:r>
              <a:rPr lang="de-DE" dirty="0" err="1"/>
              <a:t>the</a:t>
            </a:r>
            <a:r>
              <a:rPr lang="de-DE" dirty="0"/>
              <a:t> </a:t>
            </a:r>
            <a:r>
              <a:rPr lang="de-DE" dirty="0" err="1"/>
              <a:t>decentralization</a:t>
            </a:r>
            <a:r>
              <a:rPr lang="de-DE" dirty="0"/>
              <a:t> </a:t>
            </a:r>
            <a:r>
              <a:rPr lang="de-DE" dirty="0" err="1"/>
              <a:t>reform</a:t>
            </a:r>
            <a:r>
              <a:rPr lang="de-DE" dirty="0"/>
              <a:t> on national </a:t>
            </a:r>
            <a:r>
              <a:rPr lang="de-DE" dirty="0" err="1"/>
              <a:t>minorities</a:t>
            </a:r>
            <a:r>
              <a:rPr lang="de-DE" dirty="0"/>
              <a:t> in Ukraine.</a:t>
            </a:r>
          </a:p>
          <a:p>
            <a:r>
              <a:rPr lang="de-DE" dirty="0"/>
              <a:t>Critical </a:t>
            </a:r>
            <a:r>
              <a:rPr lang="de-DE" dirty="0" err="1"/>
              <a:t>analysis</a:t>
            </a:r>
            <a:r>
              <a:rPr lang="de-DE" dirty="0"/>
              <a:t> </a:t>
            </a:r>
            <a:r>
              <a:rPr lang="de-DE" dirty="0" err="1"/>
              <a:t>contributing</a:t>
            </a:r>
            <a:r>
              <a:rPr lang="de-DE" dirty="0"/>
              <a:t> </a:t>
            </a:r>
            <a:r>
              <a:rPr lang="de-DE" dirty="0" err="1"/>
              <a:t>to</a:t>
            </a:r>
            <a:r>
              <a:rPr lang="de-DE" dirty="0"/>
              <a:t> </a:t>
            </a:r>
            <a:r>
              <a:rPr lang="de-DE" dirty="0" err="1"/>
              <a:t>the</a:t>
            </a:r>
            <a:r>
              <a:rPr lang="de-DE" dirty="0"/>
              <a:t> </a:t>
            </a:r>
            <a:r>
              <a:rPr lang="de-DE" dirty="0" err="1"/>
              <a:t>protection</a:t>
            </a:r>
            <a:r>
              <a:rPr lang="de-DE" dirty="0"/>
              <a:t> </a:t>
            </a:r>
            <a:r>
              <a:rPr lang="de-DE" dirty="0" err="1"/>
              <a:t>of</a:t>
            </a:r>
            <a:r>
              <a:rPr lang="de-DE" dirty="0"/>
              <a:t> national </a:t>
            </a:r>
            <a:r>
              <a:rPr lang="de-DE" dirty="0" err="1"/>
              <a:t>minorities</a:t>
            </a:r>
            <a:r>
              <a:rPr lang="de-DE" dirty="0"/>
              <a:t> and </a:t>
            </a:r>
            <a:r>
              <a:rPr lang="de-DE" dirty="0" err="1"/>
              <a:t>languages</a:t>
            </a:r>
            <a:r>
              <a:rPr lang="de-DE" dirty="0"/>
              <a:t>.</a:t>
            </a:r>
          </a:p>
        </p:txBody>
      </p:sp>
    </p:spTree>
    <p:extLst>
      <p:ext uri="{BB962C8B-B14F-4D97-AF65-F5344CB8AC3E}">
        <p14:creationId xmlns:p14="http://schemas.microsoft.com/office/powerpoint/2010/main" val="130374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069FD4-FCB7-921E-87C5-A5ED3E0B2553}"/>
              </a:ext>
            </a:extLst>
          </p:cNvPr>
          <p:cNvSpPr>
            <a:spLocks noGrp="1"/>
          </p:cNvSpPr>
          <p:nvPr>
            <p:ph type="body" sz="quarter" idx="11"/>
          </p:nvPr>
        </p:nvSpPr>
        <p:spPr/>
        <p:txBody>
          <a:bodyPr/>
          <a:lstStyle/>
          <a:p>
            <a:r>
              <a:rPr lang="de-DE" dirty="0" err="1"/>
              <a:t>Consultancy</a:t>
            </a:r>
            <a:r>
              <a:rPr lang="de-DE" dirty="0"/>
              <a:t> Initiatives</a:t>
            </a:r>
          </a:p>
          <a:p>
            <a:endParaRPr lang="de-IT" dirty="0"/>
          </a:p>
        </p:txBody>
      </p:sp>
      <p:sp>
        <p:nvSpPr>
          <p:cNvPr id="3" name="Textplatzhalter 2">
            <a:extLst>
              <a:ext uri="{FF2B5EF4-FFF2-40B4-BE49-F238E27FC236}">
                <a16:creationId xmlns:a16="http://schemas.microsoft.com/office/drawing/2014/main" id="{7A9E9994-4576-270E-90CB-084184606BA6}"/>
              </a:ext>
            </a:extLst>
          </p:cNvPr>
          <p:cNvSpPr>
            <a:spLocks noGrp="1"/>
          </p:cNvSpPr>
          <p:nvPr>
            <p:ph type="body" sz="quarter" idx="29"/>
          </p:nvPr>
        </p:nvSpPr>
        <p:spPr>
          <a:xfrm>
            <a:off x="467998" y="1543792"/>
            <a:ext cx="11252947" cy="4460547"/>
          </a:xfrm>
        </p:spPr>
        <p:txBody>
          <a:bodyPr anchor="t" anchorCtr="0"/>
          <a:lstStyle/>
          <a:p>
            <a:r>
              <a:rPr lang="de-DE" b="1" dirty="0">
                <a:latin typeface="Calibri" panose="020F0502020204030204" pitchFamily="34" charset="0"/>
                <a:cs typeface="Calibri" panose="020F0502020204030204" pitchFamily="34" charset="0"/>
              </a:rPr>
              <a:t>Council Europe Engagement (</a:t>
            </a:r>
            <a:r>
              <a:rPr lang="de-DE" b="1" dirty="0" err="1">
                <a:latin typeface="Calibri" panose="020F0502020204030204" pitchFamily="34" charset="0"/>
                <a:cs typeface="Calibri" panose="020F0502020204030204" pitchFamily="34" charset="0"/>
              </a:rPr>
              <a:t>CoE</a:t>
            </a:r>
            <a:r>
              <a:rPr lang="de-DE" b="1" dirty="0">
                <a:latin typeface="Calibri" panose="020F0502020204030204" pitchFamily="34" charset="0"/>
                <a:cs typeface="Calibri" panose="020F0502020204030204" pitchFamily="34" charset="0"/>
              </a:rPr>
              <a:t>)</a:t>
            </a:r>
          </a:p>
          <a:p>
            <a:r>
              <a:rPr lang="de-DE" dirty="0"/>
              <a:t>Individual </a:t>
            </a:r>
            <a:r>
              <a:rPr lang="de-DE" dirty="0" err="1"/>
              <a:t>membership</a:t>
            </a:r>
            <a:r>
              <a:rPr lang="de-DE" dirty="0"/>
              <a:t> in </a:t>
            </a:r>
            <a:r>
              <a:rPr lang="de-DE" dirty="0" err="1"/>
              <a:t>several</a:t>
            </a:r>
            <a:r>
              <a:rPr lang="de-DE" dirty="0"/>
              <a:t> expert </a:t>
            </a:r>
            <a:r>
              <a:rPr lang="de-DE" dirty="0" err="1"/>
              <a:t>bodies</a:t>
            </a:r>
            <a:r>
              <a:rPr lang="de-DE" dirty="0"/>
              <a:t> (Advisory Committee on </a:t>
            </a:r>
            <a:r>
              <a:rPr lang="de-DE" dirty="0" err="1"/>
              <a:t>the</a:t>
            </a:r>
            <a:r>
              <a:rPr lang="de-DE" dirty="0"/>
              <a:t> Framework Convention </a:t>
            </a:r>
            <a:r>
              <a:rPr lang="de-DE" dirty="0" err="1"/>
              <a:t>for</a:t>
            </a:r>
            <a:r>
              <a:rPr lang="de-DE" dirty="0"/>
              <a:t> </a:t>
            </a:r>
            <a:r>
              <a:rPr lang="de-DE" dirty="0" err="1"/>
              <a:t>the</a:t>
            </a:r>
            <a:r>
              <a:rPr lang="de-DE" dirty="0"/>
              <a:t> </a:t>
            </a:r>
            <a:r>
              <a:rPr lang="de-DE" dirty="0" err="1"/>
              <a:t>Protection</a:t>
            </a:r>
            <a:r>
              <a:rPr lang="de-DE" dirty="0"/>
              <a:t> </a:t>
            </a:r>
            <a:r>
              <a:rPr lang="de-DE" dirty="0" err="1"/>
              <a:t>of</a:t>
            </a:r>
            <a:r>
              <a:rPr lang="de-DE" dirty="0"/>
              <a:t> National </a:t>
            </a:r>
            <a:r>
              <a:rPr lang="de-DE" dirty="0" err="1"/>
              <a:t>Minorities</a:t>
            </a:r>
            <a:r>
              <a:rPr lang="de-DE" dirty="0"/>
              <a:t>, Group </a:t>
            </a:r>
            <a:r>
              <a:rPr lang="de-DE" dirty="0" err="1"/>
              <a:t>of</a:t>
            </a:r>
            <a:r>
              <a:rPr lang="de-DE" dirty="0"/>
              <a:t> Independent </a:t>
            </a:r>
            <a:r>
              <a:rPr lang="de-DE" dirty="0" err="1"/>
              <a:t>Experts</a:t>
            </a:r>
            <a:r>
              <a:rPr lang="de-DE" dirty="0"/>
              <a:t> on </a:t>
            </a:r>
            <a:r>
              <a:rPr lang="de-DE" dirty="0" err="1"/>
              <a:t>the</a:t>
            </a:r>
            <a:r>
              <a:rPr lang="de-DE" dirty="0"/>
              <a:t> European Charter </a:t>
            </a:r>
            <a:r>
              <a:rPr lang="de-DE" dirty="0" err="1"/>
              <a:t>of</a:t>
            </a:r>
            <a:r>
              <a:rPr lang="de-DE" dirty="0"/>
              <a:t> </a:t>
            </a:r>
            <a:r>
              <a:rPr lang="de-DE" dirty="0" err="1"/>
              <a:t>Local</a:t>
            </a:r>
            <a:r>
              <a:rPr lang="de-DE" dirty="0"/>
              <a:t> Self-Government, etc.).</a:t>
            </a:r>
          </a:p>
          <a:p>
            <a:r>
              <a:rPr lang="de-DE" dirty="0" err="1"/>
              <a:t>Several</a:t>
            </a:r>
            <a:r>
              <a:rPr lang="de-DE" dirty="0"/>
              <a:t> </a:t>
            </a:r>
            <a:r>
              <a:rPr lang="de-DE" dirty="0" err="1"/>
              <a:t>studies</a:t>
            </a:r>
            <a:r>
              <a:rPr lang="de-DE" dirty="0"/>
              <a:t> on different </a:t>
            </a:r>
            <a:r>
              <a:rPr lang="de-DE" dirty="0" err="1"/>
              <a:t>aspects</a:t>
            </a:r>
            <a:r>
              <a:rPr lang="de-DE" dirty="0"/>
              <a:t> </a:t>
            </a:r>
            <a:r>
              <a:rPr lang="de-DE" dirty="0" err="1"/>
              <a:t>of</a:t>
            </a:r>
            <a:r>
              <a:rPr lang="de-DE" dirty="0"/>
              <a:t> </a:t>
            </a:r>
            <a:r>
              <a:rPr lang="de-DE" dirty="0" err="1"/>
              <a:t>autonomy</a:t>
            </a:r>
            <a:r>
              <a:rPr lang="de-DE" dirty="0"/>
              <a:t> and </a:t>
            </a:r>
            <a:r>
              <a:rPr lang="de-DE" dirty="0" err="1"/>
              <a:t>minority</a:t>
            </a:r>
            <a:r>
              <a:rPr lang="de-DE" dirty="0"/>
              <a:t> </a:t>
            </a:r>
            <a:r>
              <a:rPr lang="de-DE" dirty="0" err="1"/>
              <a:t>rights</a:t>
            </a:r>
            <a:r>
              <a:rPr lang="de-DE" dirty="0"/>
              <a:t>, </a:t>
            </a:r>
            <a:r>
              <a:rPr lang="de-DE" dirty="0" err="1"/>
              <a:t>including</a:t>
            </a:r>
            <a:r>
              <a:rPr lang="de-DE" dirty="0"/>
              <a:t> </a:t>
            </a:r>
            <a:r>
              <a:rPr lang="de-DE" dirty="0" err="1"/>
              <a:t>drafting</a:t>
            </a:r>
            <a:r>
              <a:rPr lang="de-DE" dirty="0"/>
              <a:t> and </a:t>
            </a:r>
            <a:r>
              <a:rPr lang="de-DE" dirty="0" err="1"/>
              <a:t>assessment</a:t>
            </a:r>
            <a:r>
              <a:rPr lang="de-DE" dirty="0"/>
              <a:t> </a:t>
            </a:r>
            <a:r>
              <a:rPr lang="de-DE" dirty="0" err="1"/>
              <a:t>of</a:t>
            </a:r>
            <a:r>
              <a:rPr lang="de-DE" dirty="0"/>
              <a:t> </a:t>
            </a:r>
            <a:r>
              <a:rPr lang="de-DE" dirty="0" err="1"/>
              <a:t>laws</a:t>
            </a:r>
            <a:r>
              <a:rPr lang="de-DE" dirty="0"/>
              <a:t>.</a:t>
            </a:r>
          </a:p>
        </p:txBody>
      </p:sp>
    </p:spTree>
    <p:extLst>
      <p:ext uri="{BB962C8B-B14F-4D97-AF65-F5344CB8AC3E}">
        <p14:creationId xmlns:p14="http://schemas.microsoft.com/office/powerpoint/2010/main" val="759434743"/>
      </p:ext>
    </p:extLst>
  </p:cSld>
  <p:clrMapOvr>
    <a:masterClrMapping/>
  </p:clrMapOvr>
</p:sld>
</file>

<file path=ppt/theme/theme1.xml><?xml version="1.0" encoding="utf-8"?>
<a:theme xmlns:a="http://schemas.openxmlformats.org/drawingml/2006/main" name="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PT_Template_With Footer_10.10.22" id="{5BD4C3FA-C980-FA41-B7BE-F2BB7E92C871}" vid="{04D2F191-823B-D544-882F-91CE3929F5EC}"/>
    </a:ext>
  </a:extLst>
</a:theme>
</file>

<file path=ppt/theme/theme2.xml><?xml version="1.0" encoding="utf-8"?>
<a:theme xmlns:a="http://schemas.openxmlformats.org/drawingml/2006/main" name="Imag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PT_Template_With Footer_10.10.22" id="{5BD4C3FA-C980-FA41-B7BE-F2BB7E92C871}" vid="{FC92A7DB-4383-CD42-8E9C-CD2AE557A9DC}"/>
    </a:ext>
  </a:extLst>
</a:theme>
</file>

<file path=ppt/theme/theme3.xml><?xml version="1.0" encoding="utf-8"?>
<a:theme xmlns:a="http://schemas.openxmlformats.org/drawingml/2006/main" name="Chapters title">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PT_Template_With Footer_10.10.22" id="{5BD4C3FA-C980-FA41-B7BE-F2BB7E92C871}" vid="{7CAAC90F-31C3-FF42-9AF8-A1B57722D4B9}"/>
    </a:ext>
  </a:extLst>
</a:theme>
</file>

<file path=ppt/theme/theme4.xml><?xml version="1.0" encoding="utf-8"?>
<a:theme xmlns:a="http://schemas.openxmlformats.org/drawingml/2006/main" name="Contents Slide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PT_Template_With Footer_10.10.22" id="{5BD4C3FA-C980-FA41-B7BE-F2BB7E92C871}" vid="{634FEFCC-E44E-F14A-B9A7-02155CA5E0D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59b2276-3855-41ed-87fa-2a7abe6a582a">
      <UserInfo>
        <DisplayName>Sparber Wolfram</DisplayName>
        <AccountId>26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1CACBF6F64A7B24C8FC41F52F21BA73D" ma:contentTypeVersion="12" ma:contentTypeDescription="Creare un nuovo documento." ma:contentTypeScope="" ma:versionID="03eafbe2aa9f77a6fbb4339320f8ad0e">
  <xsd:schema xmlns:xsd="http://www.w3.org/2001/XMLSchema" xmlns:xs="http://www.w3.org/2001/XMLSchema" xmlns:p="http://schemas.microsoft.com/office/2006/metadata/properties" xmlns:ns2="d50c8c2c-af25-4f0d-b4c4-bb032624f243" xmlns:ns3="359b2276-3855-41ed-87fa-2a7abe6a582a" targetNamespace="http://schemas.microsoft.com/office/2006/metadata/properties" ma:root="true" ma:fieldsID="6c6119ac60ae8991e6ae6182329fc1f6" ns2:_="" ns3:_="">
    <xsd:import namespace="d50c8c2c-af25-4f0d-b4c4-bb032624f243"/>
    <xsd:import namespace="359b2276-3855-41ed-87fa-2a7abe6a58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0c8c2c-af25-4f0d-b4c4-bb032624f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9b2276-3855-41ed-87fa-2a7abe6a582a"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A7F354-E7AE-4DB2-A7E2-A063A697F835}">
  <ds:schemaRefs>
    <ds:schemaRef ds:uri="http://schemas.microsoft.com/office/2006/metadata/properties"/>
    <ds:schemaRef ds:uri="http://schemas.microsoft.com/office/2006/documentManagement/types"/>
    <ds:schemaRef ds:uri="http://schemas.microsoft.com/office/infopath/2007/PartnerControls"/>
    <ds:schemaRef ds:uri="359b2276-3855-41ed-87fa-2a7abe6a582a"/>
    <ds:schemaRef ds:uri="http://purl.org/dc/dcmitype/"/>
    <ds:schemaRef ds:uri="http://purl.org/dc/elements/1.1/"/>
    <ds:schemaRef ds:uri="d50c8c2c-af25-4f0d-b4c4-bb032624f243"/>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3D3C5175-602D-42C1-93DD-686F05E0AC8D}">
  <ds:schemaRefs>
    <ds:schemaRef ds:uri="359b2276-3855-41ed-87fa-2a7abe6a582a"/>
    <ds:schemaRef ds:uri="d50c8c2c-af25-4f0d-b4c4-bb032624f2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2DC7EC8-74F1-4E1D-84CE-A15B07E8A5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1738</Words>
  <Application>Microsoft Office PowerPoint</Application>
  <PresentationFormat>Widescreen</PresentationFormat>
  <Paragraphs>152</Paragraphs>
  <Slides>36</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36</vt:i4>
      </vt:variant>
    </vt:vector>
  </HeadingPairs>
  <TitlesOfParts>
    <vt:vector size="44" baseType="lpstr">
      <vt:lpstr>Arial</vt:lpstr>
      <vt:lpstr>Calibri</vt:lpstr>
      <vt:lpstr>Calibri Light</vt:lpstr>
      <vt:lpstr>Times New Roman</vt:lpstr>
      <vt:lpstr>Simple Covers</vt:lpstr>
      <vt:lpstr>Image Covers</vt:lpstr>
      <vt:lpstr>Chapters title</vt:lpstr>
      <vt:lpstr>Contents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Mariz Chiara</dc:creator>
  <cp:keywords/>
  <dc:description/>
  <cp:lastModifiedBy>Rautz Günther</cp:lastModifiedBy>
  <cp:revision>126</cp:revision>
  <cp:lastPrinted>2017-03-09T08:39:52Z</cp:lastPrinted>
  <dcterms:created xsi:type="dcterms:W3CDTF">2022-10-10T07:32:46Z</dcterms:created>
  <dcterms:modified xsi:type="dcterms:W3CDTF">2024-06-07T12:30:43Z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0x0101001CACBF6F64A7B24C8FC41F52F21BA73D</vt:lpwstr>
  </property>
</Properties>
</file>