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7" r:id="rId4"/>
    <p:sldMasterId id="2147483717" r:id="rId5"/>
    <p:sldMasterId id="2147483733" r:id="rId6"/>
    <p:sldMasterId id="2147483724" r:id="rId7"/>
    <p:sldMasterId id="2147483648" r:id="rId8"/>
  </p:sldMasterIdLst>
  <p:notesMasterIdLst>
    <p:notesMasterId r:id="rId24"/>
  </p:notesMasterIdLst>
  <p:sldIdLst>
    <p:sldId id="379" r:id="rId9"/>
    <p:sldId id="380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11" r:id="rId20"/>
    <p:sldId id="431" r:id="rId21"/>
    <p:sldId id="420" r:id="rId22"/>
    <p:sldId id="42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19" pos="384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gata Amy" initials="SA" lastIdx="18" clrIdx="0">
    <p:extLst>
      <p:ext uri="{19B8F6BF-5375-455C-9EA6-DF929625EA0E}">
        <p15:presenceInfo xmlns:p15="http://schemas.microsoft.com/office/powerpoint/2012/main" userId="S::asegata@eurac.edu::88b1605c-63c6-404b-b6ca-9d179f0568a6" providerId="AD"/>
      </p:ext>
    </p:extLst>
  </p:cmAuthor>
  <p:cmAuthor id="2" name="Forlin Lorenzo" initials="FL" lastIdx="3" clrIdx="1">
    <p:extLst>
      <p:ext uri="{19B8F6BF-5375-455C-9EA6-DF929625EA0E}">
        <p15:presenceInfo xmlns:p15="http://schemas.microsoft.com/office/powerpoint/2012/main" userId="S::lforlin@eurac.edu::c5c6e9dc-4dc5-4941-8e74-687cc9286a36" providerId="AD"/>
      </p:ext>
    </p:extLst>
  </p:cmAuthor>
  <p:cmAuthor id="3" name="Barbieri Alessandra" initials="BA" lastIdx="1" clrIdx="2">
    <p:extLst>
      <p:ext uri="{19B8F6BF-5375-455C-9EA6-DF929625EA0E}">
        <p15:presenceInfo xmlns:p15="http://schemas.microsoft.com/office/powerpoint/2012/main" userId="S::abarbieri@eurac.edu::b9b093c3-b5ed-403e-880c-8e4eade98b1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A11"/>
    <a:srgbClr val="DF1B12"/>
    <a:srgbClr val="EFC14B"/>
    <a:srgbClr val="6BAEE2"/>
    <a:srgbClr val="9EA950"/>
    <a:srgbClr val="99C96F"/>
    <a:srgbClr val="404648"/>
    <a:srgbClr val="DFE8ED"/>
    <a:srgbClr val="E02A14"/>
    <a:srgbClr val="43A2A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19"/>
    <p:restoredTop sz="96327" autoAdjust="0"/>
  </p:normalViewPr>
  <p:slideViewPr>
    <p:cSldViewPr snapToGrid="0">
      <p:cViewPr varScale="1">
        <p:scale>
          <a:sx n="126" d="100"/>
          <a:sy n="126" d="100"/>
        </p:scale>
        <p:origin x="4176" y="496"/>
      </p:cViewPr>
      <p:guideLst>
        <p:guide orient="horz" pos="2160"/>
        <p:guide pos="38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290C9-C857-DA40-BC90-D1B83876DBA2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BFB8-AAEF-9846-B079-971A2147A2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5BFB8-AAEF-9846-B079-971A2147A2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79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94D82-272D-69C9-9A24-79A7FF9EB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C77EFC6-A7B3-7C08-5409-7886C45EA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3A65454-8B42-D10B-4E3C-CE227CD03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5AA2BE5-2055-B3ED-BCC4-D6F9A858D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5BFB8-AAEF-9846-B079-971A2147A2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02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0C698A80-66AF-2A4E-8EC3-FC8F814D7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801059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661B63A-13C2-1647-B400-A0B2C532E9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6C0574E-534E-0841-BCB5-F0DCBF137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999179-7388-1342-80DA-D110931765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33C235-D510-E440-A7E8-ADAACA41A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8EC6D8-A894-C54E-8156-1FCC250D08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8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chemeClr val="accent1"/>
              </a:solidFill>
            </a:endParaRPr>
          </a:p>
        </p:txBody>
      </p:sp>
      <p:pic>
        <p:nvPicPr>
          <p:cNvPr id="11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CD78E8B-05B7-CF4A-BFD8-19EC64A675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B07D0DE-C7DD-9A48-962F-2C34E24DFC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E1A3CE-DA6B-2345-A64C-EE95FD4B9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FB8854F-485C-1D4D-95D1-C1455848E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F935293-5F03-9648-9F34-3494C692B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B6459ED3-2FF5-0548-A1DB-E4AA832085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9AE6C42C-FF0E-1447-A180-A38172CF83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7C0BAC5-1ACC-B840-9539-4137BF3B0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69B5201-7BD6-0D45-AAA2-6759DEB8B3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6334B7A-7117-5946-8A9C-540BFE1C79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7893150-EFD5-0648-9336-1A49B413D8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13289A2-96BE-8342-97B9-7822CF1E7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3CE07F7-1FC7-2B47-A983-28996537A2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23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AF5E05-6C20-594B-9395-961A62B011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C27795C7-3D3F-AD89-850C-36857B14B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0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5">
            <a:extLst>
              <a:ext uri="{FF2B5EF4-FFF2-40B4-BE49-F238E27FC236}">
                <a16:creationId xmlns:a16="http://schemas.microsoft.com/office/drawing/2014/main" id="{107E39AA-AC3D-9945-8D70-9BCEAE18B2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D51C654E-47F5-E745-91D4-F89B8DDEF8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8030FF6A-DDEB-B3FD-BEDB-8BC1A20F85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F5A3D0C7-A724-8D41-BB12-922F5DF9C6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183B43C-BEE9-6B4B-B322-5AECFDBDC2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3D66A3E5-85D0-5C7B-4618-88B368329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94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531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1557679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80440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858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309410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115108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69CB2D3E-CDF1-F5DA-D858-AFB80F604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1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FA0DC452-8EB5-825F-75A2-6D937CA30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373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57853FCF-62D1-5F5E-01C0-A544CCD7C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6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005960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58B90C8-CF8F-6E40-9CAD-CDB30FA824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14AE54C-005E-2F1B-59E7-49EC83DCA9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92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AC3EC7B-1F0B-6943-A1EB-808BEDE369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192960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67DFA12-E548-F3B5-68F1-878EB0CB4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844084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 Titl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1CAC1BE-E53A-26BB-4828-9E68BD1CA3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4943DC-4F4E-0AEE-C501-8A8D9AC00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7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206903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 Title tex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87F9BF1-1906-4DA0-BD2A-3650DF2DB9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340943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36CE-6184-C648-B941-9232D2DD42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6797503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94754"/>
            <a:ext cx="12192000" cy="516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629B8D1-A09D-3A4D-AB96-350B209A26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363A9F2-792D-C544-9BF2-927D2485E7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369055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51DADE-4F7A-D247-A101-6C7ABEB012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C00F457-CF8D-EE47-A30D-89ED0EAE12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88576"/>
            <a:ext cx="12192000" cy="52694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8E28282-27AB-DA42-BE93-12AE33D0E1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1482236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9A29951-9C9E-DC40-AF79-1DB30AAE86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205849-4EBB-E444-830B-B96C892DA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58529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EF0176C-AFED-F34F-8DA2-AF5ADC468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54270"/>
            <a:ext cx="12192000" cy="45037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165009-DB62-3D4C-9808-AD8435781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B49AC84-7391-802D-3D97-C710FB26D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57317555-064E-E15B-8775-548785F645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153577"/>
            <a:ext cx="11252945" cy="82245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77220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5EB02A7-4B63-2A47-BBBC-2B34E777C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17328"/>
            <a:ext cx="12192000" cy="434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DE073-2459-8A4D-814B-24E1C134D2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D2A215BF-743E-085F-5690-A3135D0C5A1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9127" y="407988"/>
            <a:ext cx="11368942" cy="1795462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7082825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F662A4-3F2A-3544-A042-7233337DCD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69999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3096187-5EAF-74AA-1FB3-71A12EC415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08F91E0-24F5-28CD-A9A0-59CA40E9DB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7585240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CAA346E-6D6F-0E47-9B77-07553FD407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0094" y="-12700"/>
            <a:ext cx="6111906" cy="393881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675F3F35-DBB1-0C4D-95B8-1FA8AE3762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094" y="3926114"/>
            <a:ext cx="2435225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D3AD0918-F270-3E4E-BD45-491A6AA982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15319" y="3926114"/>
            <a:ext cx="3676681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1BAAB8B-0AAF-CF9E-9583-D9CE612425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7AF2E55A-6A50-3D77-FC25-18A56A8420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2709720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13B02D9-EAB4-BC4E-A264-85D77C7490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5D1C88-12C5-1B4F-ABC8-2F7FCA919F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70000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F8563EB8-3430-00DA-412C-BE638D1EC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144" y="1263679"/>
            <a:ext cx="4849812" cy="482600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00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478533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8514756-2119-89A7-63C7-01195379C6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257300"/>
            <a:ext cx="1125294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40861511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7D088FA-357B-6F4D-94E3-C860347D5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6005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5" name="Segnaposto testo 7">
            <a:extLst>
              <a:ext uri="{FF2B5EF4-FFF2-40B4-BE49-F238E27FC236}">
                <a16:creationId xmlns:a16="http://schemas.microsoft.com/office/drawing/2014/main" id="{F0990DD2-A0E4-DF23-19F6-433A35424A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1" y="1587159"/>
            <a:ext cx="5366418" cy="4502519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DC46CAED-A630-7B5C-A7B7-C23ED788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7581" y="1587158"/>
            <a:ext cx="5366418" cy="4502519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9144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3716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8288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2860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290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47626"/>
            <a:ext cx="5264136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CC54DE15-FB93-8C40-8853-A940207D9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760" y="1547626"/>
            <a:ext cx="5159958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F9253B-C43E-4E4F-979C-22B6517C64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95F963F2-9D54-EA3D-124D-8AE44AC42A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45193" y="4438022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52B042B-7012-8A1F-397B-E543CF9AFA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0084" y="4448307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005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61AA7F59-F31D-904C-BEC6-2DD961C14F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7690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Picture Placeholder 21">
            <a:extLst>
              <a:ext uri="{FF2B5EF4-FFF2-40B4-BE49-F238E27FC236}">
                <a16:creationId xmlns:a16="http://schemas.microsoft.com/office/drawing/2014/main" id="{3B587F68-13AF-2741-9409-F38E164F6C3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85098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A4CF7E-B438-FC40-9E88-BB08B99E00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54AC54E-8DC6-70EB-7619-322A7B30A5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8000" y="4431782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DAB5DA71-795D-F447-AB65-021F89ACADC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75407" y="4430454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EC9EFD61-38EE-67E8-BB3D-7DC25ABF50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82814" y="4420829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555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20953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406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717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89AB5D5-D523-BE4F-8C47-3B8702E018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8F22D877-A5AD-9D93-181F-6598278937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9B42C4E-94BA-DB4D-4111-361694A912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488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F3F31D80-8371-AFDC-A1DD-3A2FDB16ECC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015" y="4410309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5" name="Segnaposto testo 10">
            <a:extLst>
              <a:ext uri="{FF2B5EF4-FFF2-40B4-BE49-F238E27FC236}">
                <a16:creationId xmlns:a16="http://schemas.microsoft.com/office/drawing/2014/main" id="{585E7128-5CFC-069D-78D4-584EB825FD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18669" y="4422116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9859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16099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0805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5402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2BA57746-3916-9049-94A7-55A4BCF3E83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36207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E1CD6D0-8AB8-1648-9589-31AE4BCDE7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B984A3A-AB1A-37AF-9F83-32AE89FFD0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7" y="4430771"/>
            <a:ext cx="6815953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89064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44FD37-3491-B94F-8715-8D54316F66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524848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EEF55ECE-D8D7-728B-A1F0-2586A59D55D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514482"/>
            <a:ext cx="7242408" cy="542003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3445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0BD64A9-F6A3-C742-9D6B-F07936A386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85FEB1-A2B5-7F44-9E56-CD38965356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9961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EC441A4-1B39-77B4-630E-EED54A0E9F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36F7348-59A2-4294-9B4A-C73BAB4FCA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B35CFD7F-A706-F5C6-BE5A-B5F5DD2088A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2093120"/>
            <a:ext cx="7242408" cy="3936704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344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02954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4011386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070887"/>
            <a:ext cx="4019271" cy="391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462774"/>
            <a:ext cx="4011387" cy="10772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Institute for </a:t>
            </a:r>
            <a:r>
              <a:rPr lang="en-US" dirty="0" err="1"/>
              <a:t>xxxxxxx</a:t>
            </a:r>
            <a:endParaRPr lang="en-US" dirty="0"/>
          </a:p>
          <a:p>
            <a:pPr lvl="0"/>
            <a:r>
              <a:rPr lang="en-US" dirty="0" err="1"/>
              <a:t>xxxxxx@eurac.edu</a:t>
            </a:r>
            <a:endParaRPr lang="en-US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5C2E3AF-A08C-0048-A93B-611655D0CC7B}"/>
              </a:ext>
            </a:extLst>
          </p:cNvPr>
          <p:cNvSpPr txBox="1"/>
          <p:nvPr userDrawn="1"/>
        </p:nvSpPr>
        <p:spPr>
          <a:xfrm>
            <a:off x="467730" y="4988141"/>
            <a:ext cx="401927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200" b="1" i="0" u="none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09B9E67-4D9E-294D-9D5E-D1606A070F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3A82811-B2D7-144F-9AD9-D4598366D9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614" y="5595084"/>
            <a:ext cx="4011387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www.noi.bz.it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997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452688D9-3F89-5946-8929-30FF29475366}"/>
              </a:ext>
            </a:extLst>
          </p:cNvPr>
          <p:cNvSpPr txBox="1"/>
          <p:nvPr userDrawn="1"/>
        </p:nvSpPr>
        <p:spPr>
          <a:xfrm>
            <a:off x="475616" y="4782079"/>
            <a:ext cx="9237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7946800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429000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975474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email@eurac.edu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6842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Address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1076AA1-28D4-A40A-95B0-7381701BD769}"/>
              </a:ext>
            </a:extLst>
          </p:cNvPr>
          <p:cNvSpPr txBox="1"/>
          <p:nvPr userDrawn="1"/>
        </p:nvSpPr>
        <p:spPr>
          <a:xfrm>
            <a:off x="491534" y="1336119"/>
            <a:ext cx="923703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i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Contact us</a:t>
            </a:r>
          </a:p>
          <a:p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b="1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Eurac</a:t>
            </a:r>
            <a:r>
              <a:rPr lang="en-US" sz="2400" b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 Research</a:t>
            </a:r>
          </a:p>
          <a:p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Drususallee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Viale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Druso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1</a:t>
            </a:r>
          </a:p>
          <a:p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39100 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Bozen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/Bolzano</a:t>
            </a:r>
          </a:p>
          <a:p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T +39 0471 055 055</a:t>
            </a:r>
          </a:p>
          <a:p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info@eurac.edu</a:t>
            </a:r>
            <a:endParaRPr lang="en-US" sz="2400" b="0" i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  <a:p>
            <a:r>
              <a:rPr lang="en-US" sz="2400" b="1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www.eurac.edu</a:t>
            </a:r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64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8C3190-9387-0640-B12B-C7F7E50965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2843271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30998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66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4624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994C4B42-587B-4736-9239-C88B47FD61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3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977340D1-59AA-4743-D213-2B239AB43A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5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C621A5E5-4374-FC95-6B06-D74A92AA94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0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25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2" r:id="rId4"/>
    <p:sldLayoutId id="2147483709" r:id="rId5"/>
    <p:sldLayoutId id="2147483710" r:id="rId6"/>
    <p:sldLayoutId id="2147483705" r:id="rId7"/>
    <p:sldLayoutId id="2147483704" r:id="rId8"/>
    <p:sldLayoutId id="214748370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74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3" r:id="rId2"/>
    <p:sldLayoutId id="2147483720" r:id="rId3"/>
    <p:sldLayoutId id="2147483707" r:id="rId4"/>
    <p:sldLayoutId id="2147483722" r:id="rId5"/>
    <p:sldLayoutId id="214748372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20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CBBC0FA-8A97-67DE-B1AD-1F75475DFB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4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651" r:id="rId2"/>
    <p:sldLayoutId id="2147483716" r:id="rId3"/>
    <p:sldLayoutId id="2147483730" r:id="rId4"/>
    <p:sldLayoutId id="2147483731" r:id="rId5"/>
    <p:sldLayoutId id="2147483732" r:id="rId6"/>
    <p:sldLayoutId id="2147483729" r:id="rId7"/>
    <p:sldLayoutId id="21474837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1E6E1B2-C535-24EC-F122-452E635629A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76" r:id="rId3"/>
    <p:sldLayoutId id="2147483686" r:id="rId4"/>
    <p:sldLayoutId id="2147483677" r:id="rId5"/>
    <p:sldLayoutId id="2147483694" r:id="rId6"/>
    <p:sldLayoutId id="2147483678" r:id="rId7"/>
    <p:sldLayoutId id="2147483679" r:id="rId8"/>
    <p:sldLayoutId id="2147483680" r:id="rId9"/>
    <p:sldLayoutId id="2147483652" r:id="rId10"/>
    <p:sldLayoutId id="2147483682" r:id="rId11"/>
    <p:sldLayoutId id="2147483683" r:id="rId12"/>
    <p:sldLayoutId id="2147483684" r:id="rId13"/>
    <p:sldLayoutId id="2147483649" r:id="rId14"/>
    <p:sldLayoutId id="2147483687" r:id="rId15"/>
    <p:sldLayoutId id="2147483688" r:id="rId16"/>
    <p:sldLayoutId id="2147483685" r:id="rId17"/>
    <p:sldLayoutId id="2147483692" r:id="rId18"/>
    <p:sldLayoutId id="2147483689" r:id="rId19"/>
    <p:sldLayoutId id="2147483703" r:id="rId20"/>
    <p:sldLayoutId id="2147483690" r:id="rId21"/>
    <p:sldLayoutId id="214748369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eurac.edu/it/institutes-centers/istituto-di-linguistica-applicata/projects/sms-20" TargetMode="External"/><Relationship Id="rId1" Type="http://schemas.openxmlformats.org/officeDocument/2006/relationships/slideLayout" Target="../slideLayouts/slideLayout54.xml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g7A9kPaNe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72EF040-7D8D-F40E-49DB-3F675CA870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2394" y="3429001"/>
            <a:ext cx="6228884" cy="2635072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it-IT" dirty="0">
                <a:effectLst/>
                <a:latin typeface="+mn-lt"/>
              </a:rPr>
            </a:br>
            <a:endParaRPr lang="it-IT" dirty="0">
              <a:effectLst/>
              <a:latin typeface="+mn-lt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r>
              <a:rPr lang="it-IT" b="1" u="sng" dirty="0">
                <a:solidFill>
                  <a:srgbClr val="DF1A11"/>
                </a:solidFill>
                <a:effectLst/>
                <a:latin typeface="+mn-lt"/>
              </a:rPr>
              <a:t>Sperimentare l’apprendimento</a:t>
            </a:r>
            <a:br>
              <a:rPr lang="it-IT" b="1" u="sng" dirty="0">
                <a:solidFill>
                  <a:srgbClr val="DF1A11"/>
                </a:solidFill>
                <a:effectLst/>
                <a:latin typeface="+mn-lt"/>
              </a:rPr>
            </a:br>
            <a:r>
              <a:rPr lang="it-IT" b="1" u="sng" dirty="0">
                <a:solidFill>
                  <a:srgbClr val="DF1A11"/>
                </a:solidFill>
                <a:effectLst/>
                <a:latin typeface="+mn-lt"/>
              </a:rPr>
              <a:t>delle lingue</a:t>
            </a:r>
            <a:endParaRPr lang="it-IT" dirty="0">
              <a:solidFill>
                <a:srgbClr val="DF1A11"/>
              </a:solidFill>
              <a:effectLst/>
              <a:latin typeface="+mn-lt"/>
            </a:endParaRPr>
          </a:p>
        </p:txBody>
      </p:sp>
      <p:pic>
        <p:nvPicPr>
          <p:cNvPr id="9" name="Picture 3" descr="A logo of a school&#10;&#10;Description automatically generated">
            <a:extLst>
              <a:ext uri="{FF2B5EF4-FFF2-40B4-BE49-F238E27FC236}">
                <a16:creationId xmlns:a16="http://schemas.microsoft.com/office/drawing/2014/main" id="{52A94A83-280C-7705-BC76-12175554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987" y="767288"/>
            <a:ext cx="1646291" cy="1280697"/>
          </a:xfrm>
          <a:prstGeom prst="rect">
            <a:avLst/>
          </a:prstGeom>
        </p:spPr>
      </p:pic>
      <p:pic>
        <p:nvPicPr>
          <p:cNvPr id="4" name="Immagine 3" descr="Immagine che contiene Elementi grafici, grafica, Carattere, Policromia&#10;&#10;Il contenuto generato dall'IA potrebbe non essere corretto.">
            <a:extLst>
              <a:ext uri="{FF2B5EF4-FFF2-40B4-BE49-F238E27FC236}">
                <a16:creationId xmlns:a16="http://schemas.microsoft.com/office/drawing/2014/main" id="{A94E9C64-CF7C-DCFC-88AE-9227B0337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09652" y="1009652"/>
            <a:ext cx="6865634" cy="48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6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44922-4EC4-ED43-26FD-C24C8BF2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cerchio, diagramma, design&#10;&#10;Il contenuto generato dall'IA potrebbe non essere corretto.">
            <a:extLst>
              <a:ext uri="{FF2B5EF4-FFF2-40B4-BE49-F238E27FC236}">
                <a16:creationId xmlns:a16="http://schemas.microsoft.com/office/drawing/2014/main" id="{BAAC4F1A-A621-4F77-2A4B-4B10E398B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" t="3553" r="102" b="2616"/>
          <a:stretch/>
        </p:blipFill>
        <p:spPr>
          <a:xfrm>
            <a:off x="473216" y="99000"/>
            <a:ext cx="6508256" cy="6660000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B81B08F7-22C3-8437-27ED-5F95D75D0CCD}"/>
              </a:ext>
            </a:extLst>
          </p:cNvPr>
          <p:cNvSpPr txBox="1"/>
          <p:nvPr/>
        </p:nvSpPr>
        <p:spPr>
          <a:xfrm>
            <a:off x="6994384" y="2728348"/>
            <a:ext cx="4724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nl-NL" sz="5400" b="1" i="0" u="none" strike="noStrike" noProof="0" dirty="0" err="1">
                <a:solidFill>
                  <a:schemeClr val="accent5"/>
                </a:solidFill>
                <a:effectLst/>
              </a:rPr>
              <a:t>Innerer</a:t>
            </a:r>
            <a:r>
              <a:rPr lang="nl-NL" sz="5400" b="1" i="0" u="none" strike="noStrike" noProof="0" dirty="0">
                <a:solidFill>
                  <a:schemeClr val="accent5"/>
                </a:solidFill>
                <a:effectLst/>
              </a:rPr>
              <a:t> </a:t>
            </a:r>
            <a:r>
              <a:rPr lang="nl-NL" sz="5400" b="1" i="0" u="none" strike="noStrike" noProof="0" dirty="0" err="1">
                <a:solidFill>
                  <a:schemeClr val="accent5"/>
                </a:solidFill>
                <a:effectLst/>
              </a:rPr>
              <a:t>Schweinehund</a:t>
            </a:r>
            <a:endParaRPr lang="it-IT" sz="5400" b="1" noProof="0" dirty="0">
              <a:solidFill>
                <a:schemeClr val="accent5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9211953B-547F-5242-B359-79E9CC98B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6824" y="144188"/>
            <a:ext cx="1338555" cy="106066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F6A337-9A2C-2CEC-9D4E-3D654DFC7CFC}"/>
              </a:ext>
            </a:extLst>
          </p:cNvPr>
          <p:cNvSpPr txBox="1"/>
          <p:nvPr/>
        </p:nvSpPr>
        <p:spPr>
          <a:xfrm>
            <a:off x="1209040" y="856734"/>
            <a:ext cx="1849120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IT" sz="1800">
                <a:solidFill>
                  <a:schemeClr val="accent6"/>
                </a:solidFill>
              </a:rPr>
              <a:t>A me piacerebbe davvero imparare una nuova lingua ma …</a:t>
            </a:r>
            <a:endParaRPr lang="en-IT" sz="1800" dirty="0">
              <a:solidFill>
                <a:schemeClr val="accent6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E1A9DB2-8163-5615-54D2-D6A642B92C49}"/>
              </a:ext>
            </a:extLst>
          </p:cNvPr>
          <p:cNvSpPr txBox="1"/>
          <p:nvPr/>
        </p:nvSpPr>
        <p:spPr>
          <a:xfrm>
            <a:off x="4084320" y="4961374"/>
            <a:ext cx="1849120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IT" sz="1800">
                <a:solidFill>
                  <a:schemeClr val="accent6"/>
                </a:solidFill>
              </a:rPr>
              <a:t>Io vorrei davvero perfezionare le mie lingue ma …</a:t>
            </a:r>
            <a:endParaRPr lang="en-IT" sz="1800" dirty="0">
              <a:solidFill>
                <a:schemeClr val="accent6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A8CDCE5-0CA8-4636-D6E5-764504614A1A}"/>
              </a:ext>
            </a:extLst>
          </p:cNvPr>
          <p:cNvSpPr txBox="1"/>
          <p:nvPr/>
        </p:nvSpPr>
        <p:spPr>
          <a:xfrm>
            <a:off x="4429760" y="2231975"/>
            <a:ext cx="184912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IT" sz="1800">
                <a:solidFill>
                  <a:schemeClr val="accent6"/>
                </a:solidFill>
              </a:rPr>
              <a:t>…</a:t>
            </a:r>
            <a:endParaRPr lang="en-IT" sz="1800" dirty="0">
              <a:solidFill>
                <a:schemeClr val="accent6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E52F95F-E698-9074-76B2-53E9BC584C77}"/>
              </a:ext>
            </a:extLst>
          </p:cNvPr>
          <p:cNvSpPr txBox="1"/>
          <p:nvPr/>
        </p:nvSpPr>
        <p:spPr>
          <a:xfrm>
            <a:off x="985520" y="5380960"/>
            <a:ext cx="184912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IT" sz="1800">
                <a:solidFill>
                  <a:schemeClr val="accent6"/>
                </a:solidFill>
              </a:rPr>
              <a:t>…</a:t>
            </a:r>
            <a:endParaRPr lang="en-IT" sz="1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049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F7F8A-341B-3F23-B928-F24B4A1A0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FCBF66A6-D1B9-2DF7-23DB-CAB5BAA2543C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 fontAlgn="base">
              <a:buNone/>
            </a:pPr>
            <a:r>
              <a:rPr lang="it-IT" sz="4000" b="1" i="0" u="none" strike="noStrike" noProof="0" dirty="0">
                <a:solidFill>
                  <a:srgbClr val="DE1A11"/>
                </a:solidFill>
                <a:effectLst/>
              </a:rPr>
              <a:t>NNN</a:t>
            </a: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: nove nuovi nomi </a:t>
            </a:r>
            <a:endParaRPr lang="it-IT" sz="4000" b="1" noProof="0" dirty="0">
              <a:solidFill>
                <a:schemeClr val="accent5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53B3667-7562-E0B3-53DE-0100D842121E}"/>
              </a:ext>
            </a:extLst>
          </p:cNvPr>
          <p:cNvSpPr txBox="1"/>
          <p:nvPr/>
        </p:nvSpPr>
        <p:spPr>
          <a:xfrm>
            <a:off x="3034138" y="2022486"/>
            <a:ext cx="63537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Quali strategie usi per imparare nuovi vocaboli? </a:t>
            </a:r>
          </a:p>
          <a:p>
            <a:pPr algn="l" rtl="0" fontAlgn="base"/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Come fai a memorizzare o apprendere nuovi vocaboli?</a:t>
            </a:r>
            <a:endParaRPr lang="it-IT" sz="2400" b="0" i="0" u="none" strike="noStrike" noProof="0" dirty="0"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2DE8659-AF2D-F7D5-B619-2DBB8143445A}"/>
              </a:ext>
            </a:extLst>
          </p:cNvPr>
          <p:cNvSpPr txBox="1"/>
          <p:nvPr/>
        </p:nvSpPr>
        <p:spPr>
          <a:xfrm>
            <a:off x="3034138" y="3685008"/>
            <a:ext cx="6587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Mettiti alla prova: le tue strategie sono efficienti?</a:t>
            </a:r>
            <a:endParaRPr lang="it-IT" sz="2400" b="0" i="0" u="none" strike="noStrike" noProof="0" dirty="0"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CCF41D2-DFD5-3D1D-19D0-600C738A6780}"/>
              </a:ext>
            </a:extLst>
          </p:cNvPr>
          <p:cNvSpPr txBox="1"/>
          <p:nvPr/>
        </p:nvSpPr>
        <p:spPr>
          <a:xfrm>
            <a:off x="3034138" y="4880272"/>
            <a:ext cx="6983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Che cosa (non) ti aiuta quando impari nuovi vocaboli?</a:t>
            </a:r>
            <a:endParaRPr lang="it-IT" sz="2400" b="0" i="0" u="none" strike="noStrike" noProof="0" dirty="0"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1" descr="A red circle with a number in it&#10;&#10;Description automatically generated">
            <a:extLst>
              <a:ext uri="{FF2B5EF4-FFF2-40B4-BE49-F238E27FC236}">
                <a16:creationId xmlns:a16="http://schemas.microsoft.com/office/drawing/2014/main" id="{9C94DDF1-4246-7A64-CBB7-AE324D319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0213" y="187220"/>
            <a:ext cx="1496137" cy="107721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8A4C4DD-8DCA-D9C5-87EF-9CCC082CC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328" y="3429000"/>
            <a:ext cx="910600" cy="90070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CD5BB57-84DE-65CE-92D7-A2F296567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328" y="2095669"/>
            <a:ext cx="781085" cy="60356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21574B9-A976-496D-1D47-DE4871150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8091" y="4728288"/>
            <a:ext cx="725557" cy="9302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35B77C3-D02C-D750-ACB9-9D93D87028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9409" y="-1102475"/>
            <a:ext cx="706806" cy="60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0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CD3E5436-9346-4E98-0FA4-E1760A797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771605"/>
              </p:ext>
            </p:extLst>
          </p:nvPr>
        </p:nvGraphicFramePr>
        <p:xfrm>
          <a:off x="6102350" y="2115284"/>
          <a:ext cx="4716203" cy="3960000"/>
        </p:xfrm>
        <a:graphic>
          <a:graphicData uri="http://schemas.openxmlformats.org/drawingml/2006/table">
            <a:tbl>
              <a:tblPr/>
              <a:tblGrid>
                <a:gridCol w="4716203">
                  <a:extLst>
                    <a:ext uri="{9D8B030D-6E8A-4147-A177-3AD203B41FA5}">
                      <a16:colId xmlns:a16="http://schemas.microsoft.com/office/drawing/2014/main" val="411584209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347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18923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42143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43458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8843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68925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9280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002786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578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29629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275213"/>
                  </a:ext>
                </a:extLst>
              </a:tr>
            </a:tbl>
          </a:graphicData>
        </a:graphic>
      </p:graphicFrame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DDE46BA-B141-6880-16BF-92B773801DB8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Plurilingue?! </a:t>
            </a:r>
            <a:r>
              <a:rPr lang="en-GB" sz="4000" b="1" dirty="0" err="1">
                <a:solidFill>
                  <a:schemeClr val="accent5"/>
                </a:solidFill>
                <a:effectLst/>
              </a:rPr>
              <a:t>Sì</a:t>
            </a:r>
            <a:r>
              <a:rPr lang="en-GB" sz="4000" b="1" dirty="0">
                <a:solidFill>
                  <a:schemeClr val="accent5"/>
                </a:solidFill>
                <a:effectLst/>
              </a:rPr>
              <a:t>, ma come?!</a:t>
            </a: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 </a:t>
            </a:r>
            <a:endParaRPr lang="it-IT" sz="4000" b="1" noProof="0" dirty="0">
              <a:solidFill>
                <a:schemeClr val="accent5"/>
              </a:solidFill>
            </a:endParaRPr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20C3E70B-9C9E-E06E-96D1-9F5517048B31}"/>
              </a:ext>
            </a:extLst>
          </p:cNvPr>
          <p:cNvSpPr/>
          <p:nvPr/>
        </p:nvSpPr>
        <p:spPr>
          <a:xfrm>
            <a:off x="484313" y="1412240"/>
            <a:ext cx="2133398" cy="2109551"/>
          </a:xfrm>
          <a:prstGeom prst="wedgeEllipseCallout">
            <a:avLst>
              <a:gd name="adj1" fmla="val 61111"/>
              <a:gd name="adj2" fmla="val 25932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Quali lingue avete imparato?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83A03A6A-06CF-91DA-2565-C4742B0A73D2}"/>
              </a:ext>
            </a:extLst>
          </p:cNvPr>
          <p:cNvSpPr/>
          <p:nvPr/>
        </p:nvSpPr>
        <p:spPr>
          <a:xfrm>
            <a:off x="3135135" y="2270886"/>
            <a:ext cx="2342410" cy="2316227"/>
          </a:xfrm>
          <a:prstGeom prst="wedgeEllipseCallout">
            <a:avLst>
              <a:gd name="adj1" fmla="val 65882"/>
              <a:gd name="adj2" fmla="val 491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Come parlate queste lingue?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70AE6C3E-1698-31E8-ECCB-AD70C1A3D917}"/>
              </a:ext>
            </a:extLst>
          </p:cNvPr>
          <p:cNvSpPr/>
          <p:nvPr/>
        </p:nvSpPr>
        <p:spPr>
          <a:xfrm>
            <a:off x="792480" y="3928547"/>
            <a:ext cx="2450711" cy="2423317"/>
          </a:xfrm>
          <a:prstGeom prst="wedgeEllipseCallout">
            <a:avLst>
              <a:gd name="adj1" fmla="val 64428"/>
              <a:gd name="adj2" fmla="val -5093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Dove avete imparato queste lingue?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D025F30-FF14-AD6A-C3D5-0F06640D594F}"/>
              </a:ext>
            </a:extLst>
          </p:cNvPr>
          <p:cNvSpPr txBox="1"/>
          <p:nvPr/>
        </p:nvSpPr>
        <p:spPr>
          <a:xfrm>
            <a:off x="6014720" y="1468953"/>
            <a:ext cx="48038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Scrivete qui le risposte del vostro gruppo e poi discutetene in classe!</a:t>
            </a:r>
          </a:p>
        </p:txBody>
      </p:sp>
      <p:pic>
        <p:nvPicPr>
          <p:cNvPr id="13" name="Picture 4" descr="A red circle with a number in it&#10;&#10;Description automatically generated">
            <a:extLst>
              <a:ext uri="{FF2B5EF4-FFF2-40B4-BE49-F238E27FC236}">
                <a16:creationId xmlns:a16="http://schemas.microsoft.com/office/drawing/2014/main" id="{831A78EA-649A-B34B-A6B7-33723F5E8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085" y="339104"/>
            <a:ext cx="1308475" cy="80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2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9928A-9B0C-CC40-06D9-5239CA2CC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51EA908-AF81-EAD7-D690-AFB041437B61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Plurilingue?! </a:t>
            </a:r>
            <a:r>
              <a:rPr lang="en-GB" sz="4000" b="1" dirty="0" err="1">
                <a:solidFill>
                  <a:schemeClr val="accent5"/>
                </a:solidFill>
                <a:effectLst/>
              </a:rPr>
              <a:t>Sì</a:t>
            </a:r>
            <a:r>
              <a:rPr lang="en-GB" sz="4000" b="1" dirty="0">
                <a:solidFill>
                  <a:schemeClr val="accent5"/>
                </a:solidFill>
                <a:effectLst/>
              </a:rPr>
              <a:t>, ma come?!</a:t>
            </a: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 </a:t>
            </a:r>
            <a:endParaRPr lang="it-IT" sz="4000" b="1" noProof="0" dirty="0">
              <a:solidFill>
                <a:schemeClr val="accent5"/>
              </a:solidFill>
            </a:endParaRPr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198989C2-3934-134D-FDBF-588B46CC1A46}"/>
              </a:ext>
            </a:extLst>
          </p:cNvPr>
          <p:cNvSpPr/>
          <p:nvPr/>
        </p:nvSpPr>
        <p:spPr>
          <a:xfrm>
            <a:off x="650240" y="1544320"/>
            <a:ext cx="1967470" cy="1977471"/>
          </a:xfrm>
          <a:prstGeom prst="wedgeEllipseCallout">
            <a:avLst>
              <a:gd name="adj1" fmla="val 61111"/>
              <a:gd name="adj2" fmla="val 25932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Che cos’è una lingua?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7B040AD0-7B22-F72E-4098-B01A5BEEAC5A}"/>
              </a:ext>
            </a:extLst>
          </p:cNvPr>
          <p:cNvSpPr/>
          <p:nvPr/>
        </p:nvSpPr>
        <p:spPr>
          <a:xfrm>
            <a:off x="3096737" y="1648882"/>
            <a:ext cx="2342410" cy="2316227"/>
          </a:xfrm>
          <a:prstGeom prst="wedgeEllipseCallout">
            <a:avLst>
              <a:gd name="adj1" fmla="val -26071"/>
              <a:gd name="adj2" fmla="val 62778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Quando posso 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dire di saper parlare una lingua?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AE19AC67-42C6-E150-42BE-BCE3CD02E886}"/>
              </a:ext>
            </a:extLst>
          </p:cNvPr>
          <p:cNvSpPr/>
          <p:nvPr/>
        </p:nvSpPr>
        <p:spPr>
          <a:xfrm>
            <a:off x="462770" y="3907768"/>
            <a:ext cx="2342410" cy="2316227"/>
          </a:xfrm>
          <a:prstGeom prst="wedgeEllipseCallout">
            <a:avLst>
              <a:gd name="adj1" fmla="val 64428"/>
              <a:gd name="adj2" fmla="val -5093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Qual è la lingua </a:t>
            </a:r>
            <a:r>
              <a:rPr lang="en-IT" sz="2000" b="0" i="0" u="none" strike="noStrike">
                <a:solidFill>
                  <a:srgbClr val="000000"/>
                </a:solidFill>
                <a:effectLst/>
                <a:latin typeface="Avenir" panose="02000503020000020003" pitchFamily="2" charset="0"/>
              </a:rPr>
              <a:t>“</a:t>
            </a:r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più difficile</a:t>
            </a:r>
            <a:r>
              <a:rPr lang="en-IT" sz="2000" b="0" i="0" u="none" strike="noStrike">
                <a:solidFill>
                  <a:srgbClr val="000000"/>
                </a:solidFill>
                <a:effectLst/>
                <a:latin typeface="Avenir" panose="02000503020000020003" pitchFamily="2" charset="0"/>
              </a:rPr>
              <a:t>”</a:t>
            </a:r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 del mondo?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umetto 3 2">
            <a:extLst>
              <a:ext uri="{FF2B5EF4-FFF2-40B4-BE49-F238E27FC236}">
                <a16:creationId xmlns:a16="http://schemas.microsoft.com/office/drawing/2014/main" id="{5C20B821-85AA-3EE2-15BF-9E353F54CF55}"/>
              </a:ext>
            </a:extLst>
          </p:cNvPr>
          <p:cNvSpPr/>
          <p:nvPr/>
        </p:nvSpPr>
        <p:spPr>
          <a:xfrm>
            <a:off x="5895586" y="1275813"/>
            <a:ext cx="2177527" cy="2153187"/>
          </a:xfrm>
          <a:prstGeom prst="wedgeEllipseCallout">
            <a:avLst>
              <a:gd name="adj1" fmla="val 60243"/>
              <a:gd name="adj2" fmla="val -25828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Come si può dimenticare una lingua?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Fumetto 3 3">
            <a:extLst>
              <a:ext uri="{FF2B5EF4-FFF2-40B4-BE49-F238E27FC236}">
                <a16:creationId xmlns:a16="http://schemas.microsoft.com/office/drawing/2014/main" id="{D0A41293-FA80-0AC0-078D-5649AC2FBBA0}"/>
              </a:ext>
            </a:extLst>
          </p:cNvPr>
          <p:cNvSpPr/>
          <p:nvPr/>
        </p:nvSpPr>
        <p:spPr>
          <a:xfrm>
            <a:off x="3768364" y="4185875"/>
            <a:ext cx="2342410" cy="2316227"/>
          </a:xfrm>
          <a:prstGeom prst="wedgeEllipseCallout">
            <a:avLst>
              <a:gd name="adj1" fmla="val 63280"/>
              <a:gd name="adj2" fmla="val 29880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Qual è l’età migliore per imparare nuove lingue?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Fumetto 3 4">
            <a:extLst>
              <a:ext uri="{FF2B5EF4-FFF2-40B4-BE49-F238E27FC236}">
                <a16:creationId xmlns:a16="http://schemas.microsoft.com/office/drawing/2014/main" id="{4BA6A19A-7317-4D3B-9E48-F443399CE6E9}"/>
              </a:ext>
            </a:extLst>
          </p:cNvPr>
          <p:cNvSpPr/>
          <p:nvPr/>
        </p:nvSpPr>
        <p:spPr>
          <a:xfrm>
            <a:off x="8825725" y="1107954"/>
            <a:ext cx="2064008" cy="2040937"/>
          </a:xfrm>
          <a:prstGeom prst="wedgeEllipseCallout">
            <a:avLst>
              <a:gd name="adj1" fmla="val -29975"/>
              <a:gd name="adj2" fmla="val 63656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Perch</a:t>
            </a:r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è si devono imparare le lingue?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E6987856-F13D-C680-F6BC-9FFBF620EAD6}"/>
              </a:ext>
            </a:extLst>
          </p:cNvPr>
          <p:cNvSpPr/>
          <p:nvPr/>
        </p:nvSpPr>
        <p:spPr>
          <a:xfrm>
            <a:off x="6578173" y="3709109"/>
            <a:ext cx="2342410" cy="2316227"/>
          </a:xfrm>
          <a:prstGeom prst="wedgeEllipseCallout">
            <a:avLst>
              <a:gd name="adj1" fmla="val 65448"/>
              <a:gd name="adj2" fmla="val -20564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</a:rPr>
              <a:t>Come e dove si impara meglio una lingua?</a:t>
            </a:r>
            <a:endParaRPr lang="it-IT" sz="2000" b="0" i="0" u="none" strike="noStrike" noProof="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F154EE0-30CC-9A40-574E-98F190D60A74}"/>
              </a:ext>
            </a:extLst>
          </p:cNvPr>
          <p:cNvSpPr txBox="1"/>
          <p:nvPr/>
        </p:nvSpPr>
        <p:spPr>
          <a:xfrm>
            <a:off x="9771806" y="4648422"/>
            <a:ext cx="22011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Scegliete una </a:t>
            </a:r>
            <a:br>
              <a:rPr lang="it-IT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it-IT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 più domande </a:t>
            </a:r>
          </a:p>
          <a:p>
            <a:r>
              <a:rPr lang="it-IT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 discutetene </a:t>
            </a:r>
            <a:br>
              <a:rPr lang="it-IT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it-IT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 classe</a:t>
            </a:r>
            <a:endParaRPr lang="en-US" sz="1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817683B-208B-FAFC-A50B-A262E5C57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381" y="3850026"/>
            <a:ext cx="776046" cy="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68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metto 3 4">
            <a:extLst>
              <a:ext uri="{FF2B5EF4-FFF2-40B4-BE49-F238E27FC236}">
                <a16:creationId xmlns:a16="http://schemas.microsoft.com/office/drawing/2014/main" id="{720749DF-ED38-0F84-8C49-FE384B81A4E9}"/>
              </a:ext>
            </a:extLst>
          </p:cNvPr>
          <p:cNvSpPr/>
          <p:nvPr/>
        </p:nvSpPr>
        <p:spPr>
          <a:xfrm>
            <a:off x="3242490" y="2346067"/>
            <a:ext cx="1408387" cy="1392644"/>
          </a:xfrm>
          <a:prstGeom prst="wedgeEllipseCallout">
            <a:avLst>
              <a:gd name="adj1" fmla="val 45773"/>
              <a:gd name="adj2" fmla="val 44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Aferin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E6CF6BF9-1A17-F81D-6426-C1D8CAF34455}"/>
              </a:ext>
            </a:extLst>
          </p:cNvPr>
          <p:cNvSpPr/>
          <p:nvPr/>
        </p:nvSpPr>
        <p:spPr>
          <a:xfrm>
            <a:off x="2895346" y="4355801"/>
            <a:ext cx="1576721" cy="1559096"/>
          </a:xfrm>
          <a:prstGeom prst="wedgeEllipseCallout">
            <a:avLst>
              <a:gd name="adj1" fmla="val 39974"/>
              <a:gd name="adj2" fmla="val -476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Gut gemacht!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93E5D2FE-F5D1-391E-DD79-FD2641DF5DC3}"/>
              </a:ext>
            </a:extLst>
          </p:cNvPr>
          <p:cNvSpPr/>
          <p:nvPr/>
        </p:nvSpPr>
        <p:spPr>
          <a:xfrm>
            <a:off x="4853672" y="4388884"/>
            <a:ext cx="1576721" cy="1559096"/>
          </a:xfrm>
          <a:prstGeom prst="wedgeEllipseCallout">
            <a:avLst>
              <a:gd name="adj1" fmla="val -10288"/>
              <a:gd name="adj2" fmla="val -691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Mjög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 vel!</a:t>
            </a:r>
            <a:r>
              <a:rPr lang="it-IT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E3A72EBE-DB56-B216-D582-E983900B25B6}"/>
              </a:ext>
            </a:extLst>
          </p:cNvPr>
          <p:cNvSpPr/>
          <p:nvPr/>
        </p:nvSpPr>
        <p:spPr>
          <a:xfrm>
            <a:off x="7107685" y="605131"/>
            <a:ext cx="1883915" cy="1862856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 dirty="0" err="1">
                <a:solidFill>
                  <a:schemeClr val="accent1"/>
                </a:solidFill>
                <a:effectLst/>
              </a:rPr>
              <a:t>Shumë</a:t>
            </a:r>
            <a:r>
              <a:rPr lang="en-US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en-US" sz="1800" b="1" i="0" u="none" strike="noStrike" dirty="0" err="1">
                <a:solidFill>
                  <a:schemeClr val="accent1"/>
                </a:solidFill>
                <a:effectLst/>
              </a:rPr>
              <a:t>mirë</a:t>
            </a:r>
            <a:r>
              <a:rPr lang="en-US" sz="1800" b="1" i="0" u="none" strike="noStrike" dirty="0">
                <a:solidFill>
                  <a:schemeClr val="accent1"/>
                </a:solidFill>
                <a:effectLst/>
              </a:rPr>
              <a:t>! </a:t>
            </a:r>
            <a:r>
              <a:rPr lang="en-US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32B2A156-DC63-6516-6779-89951E4859BE}"/>
              </a:ext>
            </a:extLst>
          </p:cNvPr>
          <p:cNvSpPr/>
          <p:nvPr/>
        </p:nvSpPr>
        <p:spPr>
          <a:xfrm>
            <a:off x="845868" y="3114243"/>
            <a:ext cx="2002087" cy="1979708"/>
          </a:xfrm>
          <a:prstGeom prst="wedgeEllipseCallout">
            <a:avLst>
              <a:gd name="adj1" fmla="val 70300"/>
              <a:gd name="adj2" fmla="val -17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Ben fatto!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1" name="Fumetto 3 10">
            <a:extLst>
              <a:ext uri="{FF2B5EF4-FFF2-40B4-BE49-F238E27FC236}">
                <a16:creationId xmlns:a16="http://schemas.microsoft.com/office/drawing/2014/main" id="{EEADB373-A857-682D-F894-E70AF8D99C65}"/>
              </a:ext>
            </a:extLst>
          </p:cNvPr>
          <p:cNvSpPr/>
          <p:nvPr/>
        </p:nvSpPr>
        <p:spPr>
          <a:xfrm>
            <a:off x="8024545" y="2565079"/>
            <a:ext cx="1492554" cy="1475870"/>
          </a:xfrm>
          <a:prstGeom prst="wedgeEllipseCallout">
            <a:avLst>
              <a:gd name="adj1" fmla="val -65833"/>
              <a:gd name="adj2" fmla="val 97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Jól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végzett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 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2" name="Fumetto 3 11">
            <a:extLst>
              <a:ext uri="{FF2B5EF4-FFF2-40B4-BE49-F238E27FC236}">
                <a16:creationId xmlns:a16="http://schemas.microsoft.com/office/drawing/2014/main" id="{24E661FF-4552-D60D-701A-B8637EFB98BD}"/>
              </a:ext>
            </a:extLst>
          </p:cNvPr>
          <p:cNvSpPr/>
          <p:nvPr/>
        </p:nvSpPr>
        <p:spPr>
          <a:xfrm>
            <a:off x="3278180" y="372331"/>
            <a:ext cx="1799308" cy="1779195"/>
          </a:xfrm>
          <a:prstGeom prst="wedgeEllipseCallout">
            <a:avLst>
              <a:gd name="adj1" fmla="val 42166"/>
              <a:gd name="adj2" fmla="val 53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z-Cyrl-AZ" sz="1800" b="1" i="0" u="none" strike="noStrike" dirty="0">
                <a:solidFill>
                  <a:schemeClr val="accent1"/>
                </a:solidFill>
                <a:effectLst/>
              </a:rPr>
              <a:t>Добра работа!</a:t>
            </a:r>
            <a:r>
              <a:rPr lang="az-Cyrl-AZ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3" name="Fumetto 3 12">
            <a:extLst>
              <a:ext uri="{FF2B5EF4-FFF2-40B4-BE49-F238E27FC236}">
                <a16:creationId xmlns:a16="http://schemas.microsoft.com/office/drawing/2014/main" id="{675C124F-274D-8C57-07D6-F0270F881AF8}"/>
              </a:ext>
            </a:extLst>
          </p:cNvPr>
          <p:cNvSpPr/>
          <p:nvPr/>
        </p:nvSpPr>
        <p:spPr>
          <a:xfrm>
            <a:off x="8590819" y="4418009"/>
            <a:ext cx="1852560" cy="1831852"/>
          </a:xfrm>
          <a:prstGeom prst="wedgeEllipseCallout">
            <a:avLst>
              <a:gd name="adj1" fmla="val -55439"/>
              <a:gd name="adj2" fmla="val -505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Magaling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88C923AA-ADD8-4402-1CE0-E1F0655C825E}"/>
              </a:ext>
            </a:extLst>
          </p:cNvPr>
          <p:cNvSpPr/>
          <p:nvPr/>
        </p:nvSpPr>
        <p:spPr>
          <a:xfrm>
            <a:off x="5339260" y="2036356"/>
            <a:ext cx="1408387" cy="1392644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Well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done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it-IT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5" name="Fumetto 3 14">
            <a:extLst>
              <a:ext uri="{FF2B5EF4-FFF2-40B4-BE49-F238E27FC236}">
                <a16:creationId xmlns:a16="http://schemas.microsoft.com/office/drawing/2014/main" id="{42CD4773-AD3D-B22E-9B35-31CDC28813AA}"/>
              </a:ext>
            </a:extLst>
          </p:cNvPr>
          <p:cNvSpPr/>
          <p:nvPr/>
        </p:nvSpPr>
        <p:spPr>
          <a:xfrm>
            <a:off x="6473587" y="3659479"/>
            <a:ext cx="1408387" cy="1392644"/>
          </a:xfrm>
          <a:prstGeom prst="wedgeEllipseCallout">
            <a:avLst>
              <a:gd name="adj1" fmla="val -40795"/>
              <a:gd name="adj2" fmla="val -57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¡Bien </a:t>
            </a:r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hecho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110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F0507A2-6B49-0A58-CA7E-2EAEF5AEC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73" y="611129"/>
            <a:ext cx="501932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b="1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altLang="en-IT" sz="1000" b="1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Istituto di linguistica applicata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Viale Druso 1, 39100 Bolzano, Italia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Tel. +39 0471 055 100, Fax +39 0471 055 199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Progetto “A lezione con più lingue” (SMS 2.0)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sms.info@eurac.edu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r>
              <a:rPr lang="it-IT" sz="1000" u="sng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it-IT" sz="1000" u="sng" dirty="0" err="1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www.eurac.edu</a:t>
            </a:r>
            <a:r>
              <a:rPr lang="it-IT" sz="1000" u="sng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it-IT" sz="1000" u="sng" dirty="0" err="1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</a:t>
            </a:r>
            <a:r>
              <a:rPr lang="it-IT" sz="1000" u="sng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/institutes-centers/istituto-di-linguistica-applicata/projects/sms-20</a:t>
            </a:r>
            <a:endParaRPr lang="it-IT" sz="1000" dirty="0">
              <a:solidFill>
                <a:schemeClr val="accent5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Autrici: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Sabrina Colombo, Dana Engel, Julia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Reimelt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Project Management: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Sabrina Colombo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Revisione editoriale e grafica a cura di: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Alessia Torresan, Sabrina Colombo, Valentina Bergonzi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Progetto grafico: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/Chiara Mariz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Illustrazioni: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kumimoji="0" lang="it-IT" altLang="en-IT" sz="1000" b="0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Silke</a:t>
            </a:r>
            <a:r>
              <a:rPr kumimoji="0" lang="it-IT" altLang="en-IT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De Vivo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© </a:t>
            </a: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it-IT" altLang="en-IT" sz="1000" b="1" i="0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it-IT" altLang="en-IT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2025</a:t>
            </a: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</p:txBody>
      </p:sp>
      <p:pic>
        <p:nvPicPr>
          <p:cNvPr id="3" name="Picture 1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78581C71-81F6-BB74-B424-ACBFD0E51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5" y="4526530"/>
            <a:ext cx="1088322" cy="46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84D9AF-A256-71A3-4D4A-A69EA69F3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74" y="4987351"/>
            <a:ext cx="6622328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Questa pubblicazione è distribuita con licenza Creative Commons Attribuzione 4.0 Internazionale (</a:t>
            </a:r>
            <a:r>
              <a:rPr kumimoji="0" lang="it-IT" altLang="en-IT" sz="1000" b="0" i="0" u="none" strike="noStrike" cap="none" normalizeH="0" baseline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http://creativecommons.org/licenses/by/4.0/</a:t>
            </a:r>
            <a:r>
              <a:rPr kumimoji="0" lang="it-IT" altLang="en-IT" sz="1000" b="0" i="0" u="none" strike="noStrike" cap="none" normalizeH="0" baseline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), che permette il riutilizzo, la condivisione, la modifica, la distribuzione e la riproduzione con qualsiasi mezzo o formato, purché sia data adeguata menzione di paternità, si fornisca un link alla licenza Creative Commons e si indichi se sono state effettuate modifiche.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>
              <a:ln>
                <a:noFill/>
              </a:ln>
              <a:solidFill>
                <a:schemeClr val="accent4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IT" sz="1000" b="0" i="0" u="none" strike="noStrike" cap="none" normalizeH="0" baseline="0">
                <a:ln>
                  <a:noFill/>
                </a:ln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Questa pubblicazione Open Access contiene alcune opere coperte da diritto d’autore. Tali opere sono protette ai sensi della normativa sul Diritto d’Autore e la loro inclusione nella presente pubblicazione è stata autorizzata dai rispettivi autori/titolari dei diritti. Le opere coperte da diritto d’autore non possono essere – a titolo esemplificativo e non esaustivo – copiate, modificate, riutilizzate e/o ridistribuite da terzi con nessun mezzo né utilizzate in qualsiasi altro modo senza l’autorizzazione dei rispettivi autori/titolari dei diritti.</a:t>
            </a:r>
            <a:endParaRPr kumimoji="0" lang="it-IT" altLang="en-IT" sz="1000" b="0" i="0" u="none" strike="noStrike" cap="none" normalizeH="0" baseline="0">
              <a:ln>
                <a:noFill/>
              </a:ln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1102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CF3AE3CE-AA47-3ADC-EA04-280F945C70AD}"/>
              </a:ext>
            </a:extLst>
          </p:cNvPr>
          <p:cNvSpPr txBox="1"/>
          <p:nvPr/>
        </p:nvSpPr>
        <p:spPr>
          <a:xfrm>
            <a:off x="908544" y="2260988"/>
            <a:ext cx="4724400" cy="2336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90000"/>
              </a:lnSpc>
              <a:spcBef>
                <a:spcPts val="1000"/>
              </a:spcBef>
            </a:pPr>
            <a:r>
              <a:rPr lang="it-IT" sz="5400" b="1" i="0" u="none" strike="noStrike" dirty="0">
                <a:solidFill>
                  <a:srgbClr val="DF1B12"/>
                </a:solidFill>
                <a:effectLst/>
                <a:latin typeface="+mj-lt"/>
              </a:rPr>
              <a:t>Cosa si intende con carriera linguistica</a:t>
            </a:r>
            <a:r>
              <a:rPr lang="en-IT" sz="5400" b="1" i="0" u="none" strike="noStrike">
                <a:solidFill>
                  <a:srgbClr val="DF1B12"/>
                </a:solidFill>
                <a:effectLst/>
                <a:latin typeface="+mj-lt"/>
              </a:rPr>
              <a:t>?</a:t>
            </a:r>
            <a:endParaRPr lang="en-IT" sz="5400" b="1">
              <a:solidFill>
                <a:srgbClr val="DF1B12"/>
              </a:solidFill>
              <a:latin typeface="+mj-lt"/>
            </a:endParaRPr>
          </a:p>
        </p:txBody>
      </p:sp>
      <p:pic>
        <p:nvPicPr>
          <p:cNvPr id="11" name="Immagine 10" descr="Immagine che contiene Elementi grafici, rosso, design&#10;&#10;Il contenuto generato dall'IA potrebbe non essere corretto.">
            <a:extLst>
              <a:ext uri="{FF2B5EF4-FFF2-40B4-BE49-F238E27FC236}">
                <a16:creationId xmlns:a16="http://schemas.microsoft.com/office/drawing/2014/main" id="{0AE74D1B-87B4-3E43-D219-3A7314A0D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851" y="1834842"/>
            <a:ext cx="2332577" cy="31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2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3EA3323-F577-FF6B-8117-DC1BD43486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4000" dirty="0">
                <a:solidFill>
                  <a:srgbClr val="DF1B12"/>
                </a:solidFill>
                <a:latin typeface="+mn-lt"/>
              </a:rPr>
              <a:t>Per iniziare…</a:t>
            </a:r>
            <a:endParaRPr lang="en-IT" sz="4000">
              <a:solidFill>
                <a:srgbClr val="DF1B12"/>
              </a:solidFill>
              <a:latin typeface="+mn-lt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35CA16-5E72-D918-57D0-9A6FC58C5B4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481146" y="1879760"/>
            <a:ext cx="7242408" cy="3936704"/>
          </a:xfrm>
        </p:spPr>
        <p:txBody>
          <a:bodyPr lIns="90000"/>
          <a:lstStyle/>
          <a:p>
            <a:pPr algn="ctr" fontAlgn="base"/>
            <a:r>
              <a:rPr lang="de-DE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Hai </a:t>
            </a:r>
            <a:r>
              <a:rPr lang="it-IT" sz="4000" b="1" i="1" u="none" strike="noStrike" noProof="0" dirty="0">
                <a:solidFill>
                  <a:schemeClr val="accent6"/>
                </a:solidFill>
                <a:effectLst/>
                <a:latin typeface="+mn-lt"/>
              </a:rPr>
              <a:t>tante</a:t>
            </a:r>
            <a:r>
              <a:rPr lang="de-DE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vite,</a:t>
            </a:r>
            <a:endParaRPr lang="en-US" sz="4000" b="0" i="0" u="none" strike="noStrike" dirty="0">
              <a:solidFill>
                <a:schemeClr val="accent6"/>
              </a:solidFill>
              <a:effectLst/>
              <a:latin typeface="+mn-lt"/>
            </a:endParaRPr>
          </a:p>
          <a:p>
            <a:pPr algn="ctr" rtl="0" fontAlgn="base"/>
            <a:r>
              <a:rPr lang="de-DE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quante</a:t>
            </a:r>
            <a:r>
              <a:rPr lang="de-DE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r>
              <a:rPr lang="de-DE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lingue</a:t>
            </a:r>
            <a:r>
              <a:rPr lang="de-DE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r>
              <a:rPr lang="de-DE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parli</a:t>
            </a:r>
            <a:endParaRPr lang="de-DE" sz="4000" b="1" i="1" u="none" strike="noStrike" dirty="0">
              <a:solidFill>
                <a:schemeClr val="accent6"/>
              </a:solidFill>
              <a:effectLst/>
              <a:latin typeface="+mn-lt"/>
            </a:endParaRPr>
          </a:p>
          <a:p>
            <a:pPr algn="ctr" rtl="0" fontAlgn="base"/>
            <a:r>
              <a:rPr lang="de-DE" sz="1800" b="0" u="none" strike="noStrike" dirty="0" err="1">
                <a:solidFill>
                  <a:schemeClr val="accent6"/>
                </a:solidFill>
                <a:effectLst/>
                <a:latin typeface="+mn-lt"/>
              </a:rPr>
              <a:t>Proverbio</a:t>
            </a:r>
            <a:r>
              <a:rPr lang="de-DE" sz="1800" b="0" u="none" strike="noStrike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r>
              <a:rPr lang="de-DE" sz="1800" b="0" u="none" strike="noStrike" dirty="0" err="1">
                <a:solidFill>
                  <a:schemeClr val="accent6"/>
                </a:solidFill>
                <a:effectLst/>
                <a:latin typeface="+mn-lt"/>
              </a:rPr>
              <a:t>ceco</a:t>
            </a:r>
            <a:endParaRPr lang="de-DE" sz="1800" b="0" u="none" strike="noStrike" dirty="0">
              <a:solidFill>
                <a:schemeClr val="accent6"/>
              </a:solidFill>
              <a:effectLst/>
              <a:latin typeface="+mn-lt"/>
            </a:endParaRPr>
          </a:p>
          <a:p>
            <a:pPr rtl="0" fontAlgn="base"/>
            <a:endParaRPr lang="de-DE" sz="1800" dirty="0">
              <a:solidFill>
                <a:schemeClr val="accent6"/>
              </a:solidFill>
              <a:latin typeface="+mn-lt"/>
            </a:endParaRPr>
          </a:p>
          <a:p>
            <a:pPr rtl="0" fontAlgn="base"/>
            <a:endParaRPr lang="de-DE" sz="1800" b="0" u="none" strike="noStrike" dirty="0">
              <a:solidFill>
                <a:schemeClr val="accent6"/>
              </a:solidFill>
              <a:effectLst/>
              <a:latin typeface="+mn-lt"/>
            </a:endParaRPr>
          </a:p>
          <a:p>
            <a:pPr rtl="0" fontAlgn="base"/>
            <a:r>
              <a:rPr lang="de-DE" sz="1800" dirty="0">
                <a:solidFill>
                  <a:schemeClr val="accent6"/>
                </a:solidFill>
                <a:latin typeface="+mn-lt"/>
              </a:rPr>
              <a:t>Sei d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’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accordo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o in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disaccordo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con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questa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affermazione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? </a:t>
            </a:r>
            <a:br>
              <a:rPr lang="de-DE" sz="1800" dirty="0">
                <a:solidFill>
                  <a:schemeClr val="accent6"/>
                </a:solidFill>
                <a:latin typeface="+mn-lt"/>
              </a:rPr>
            </a:br>
            <a:r>
              <a:rPr lang="de-DE" sz="1800" dirty="0" err="1">
                <a:solidFill>
                  <a:schemeClr val="accent6"/>
                </a:solidFill>
                <a:latin typeface="+mn-lt"/>
              </a:rPr>
              <a:t>Prova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a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rispondere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partendo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da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quella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che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è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la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tua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esperienza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con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l‘apprendimento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accent6"/>
                </a:solidFill>
                <a:latin typeface="+mn-lt"/>
              </a:rPr>
              <a:t>linguistico</a:t>
            </a:r>
            <a:r>
              <a:rPr lang="de-DE" sz="1800" dirty="0">
                <a:solidFill>
                  <a:schemeClr val="accent6"/>
                </a:solidFill>
                <a:latin typeface="+mn-lt"/>
              </a:rPr>
              <a:t>. </a:t>
            </a:r>
          </a:p>
        </p:txBody>
      </p:sp>
      <p:pic>
        <p:nvPicPr>
          <p:cNvPr id="5" name="Picture 2" descr="A red circle with a number one in it&#10;&#10;Description automatically generated">
            <a:extLst>
              <a:ext uri="{FF2B5EF4-FFF2-40B4-BE49-F238E27FC236}">
                <a16:creationId xmlns:a16="http://schemas.microsoft.com/office/drawing/2014/main" id="{CE860308-E8AA-B117-7DC6-8E18D778A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086" y="327960"/>
            <a:ext cx="1311662" cy="82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56872C11-8FDE-0368-A426-599CD64A3985}"/>
              </a:ext>
            </a:extLst>
          </p:cNvPr>
          <p:cNvGrpSpPr/>
          <p:nvPr/>
        </p:nvGrpSpPr>
        <p:grpSpPr>
          <a:xfrm>
            <a:off x="3749040" y="1557774"/>
            <a:ext cx="5354320" cy="1434009"/>
            <a:chOff x="3749040" y="1557774"/>
            <a:chExt cx="5354320" cy="1434009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2E8507CD-ED0B-08CC-E0C8-E1FBA45CAB4B}"/>
                </a:ext>
              </a:extLst>
            </p:cNvPr>
            <p:cNvSpPr txBox="1"/>
            <p:nvPr/>
          </p:nvSpPr>
          <p:spPr>
            <a:xfrm>
              <a:off x="3749040" y="1557774"/>
              <a:ext cx="90424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7200" b="1" i="1" u="none" strike="noStrike" dirty="0">
                  <a:solidFill>
                    <a:schemeClr val="accent5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endParaRPr lang="it-IT" sz="7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35A2F86-73BD-9FDD-2213-2D4FB58149BE}"/>
                </a:ext>
              </a:extLst>
            </p:cNvPr>
            <p:cNvSpPr txBox="1"/>
            <p:nvPr/>
          </p:nvSpPr>
          <p:spPr>
            <a:xfrm>
              <a:off x="8199120" y="1791454"/>
              <a:ext cx="90424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7200" b="1" i="1" u="none" strike="noStrike" dirty="0">
                  <a:solidFill>
                    <a:schemeClr val="accent5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„</a:t>
              </a:r>
              <a:endParaRPr lang="it-IT" sz="7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57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91418-C88C-1823-89EF-EB6F01426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disegno, schizzo, albero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1F180CBE-4AAC-9C24-5213-C6611B534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609" y="327960"/>
            <a:ext cx="5084013" cy="6286200"/>
          </a:xfrm>
          <a:prstGeom prst="rect">
            <a:avLst/>
          </a:prstGeom>
        </p:spPr>
      </p:pic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9B159B8-20EF-ABCA-CD79-4B51D960E5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rtl="0" fontAlgn="base"/>
            <a:r>
              <a:rPr lang="en-IT" sz="4000" i="0" u="none" strike="noStrike">
                <a:solidFill>
                  <a:schemeClr val="accent5"/>
                </a:solidFill>
                <a:effectLst/>
                <a:latin typeface="+mn-lt"/>
              </a:rPr>
              <a:t>Il mio albero delle lingue</a:t>
            </a:r>
            <a:endParaRPr lang="en-IT" sz="40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D1401C-4C86-2ADD-109F-58E5BF70EE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7998" y="1920240"/>
            <a:ext cx="6471282" cy="4541520"/>
          </a:xfrm>
        </p:spPr>
        <p:txBody>
          <a:bodyPr lIns="90000"/>
          <a:lstStyle/>
          <a:p>
            <a:pPr algn="l" rtl="0" fontAlgn="base"/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Disegna su un foglio il tuo albero delle lingue</a:t>
            </a:r>
            <a:r>
              <a:rPr lang="it-IT" sz="1800" dirty="0">
                <a:solidFill>
                  <a:schemeClr val="accent6"/>
                </a:solidFill>
                <a:latin typeface="+mn-lt"/>
              </a:rPr>
              <a:t>: </a:t>
            </a:r>
            <a:br>
              <a:rPr lang="it-IT" sz="1800" dirty="0">
                <a:solidFill>
                  <a:schemeClr val="accent6"/>
                </a:solidFill>
                <a:latin typeface="+mn-lt"/>
              </a:rPr>
            </a:br>
            <a:r>
              <a:rPr lang="it-IT" sz="1800" dirty="0">
                <a:solidFill>
                  <a:schemeClr val="accent6"/>
                </a:solidFill>
                <a:latin typeface="+mn-lt"/>
              </a:rPr>
              <a:t>d</a:t>
            </a:r>
            <a:r>
              <a:rPr lang="it-IT" sz="1800" b="0" i="0" u="none" strike="noStrike" noProof="0" dirty="0" err="1">
                <a:solidFill>
                  <a:schemeClr val="accent6"/>
                </a:solidFill>
                <a:effectLst/>
                <a:latin typeface="+mn-lt"/>
              </a:rPr>
              <a:t>eve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essere il più grande possibile</a:t>
            </a:r>
            <a:r>
              <a:rPr lang="it-IT" sz="1800" dirty="0">
                <a:solidFill>
                  <a:schemeClr val="accent6"/>
                </a:solidFill>
                <a:latin typeface="+mn-lt"/>
              </a:rPr>
              <a:t>!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b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</a:b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Oppure stampa l’albero. </a:t>
            </a:r>
            <a:b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</a:b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Poi, scrivi le lingue </a:t>
            </a:r>
            <a:r>
              <a:rPr lang="it-IT" sz="1800" dirty="0">
                <a:solidFill>
                  <a:schemeClr val="accent6"/>
                </a:solidFill>
                <a:latin typeface="+mn-lt"/>
              </a:rPr>
              <a:t>come qui di seguito indicato.</a:t>
            </a:r>
          </a:p>
          <a:p>
            <a:pPr algn="l" rtl="0" fontAlgn="base"/>
            <a:endParaRPr lang="it-IT" sz="1800" dirty="0">
              <a:solidFill>
                <a:schemeClr val="accent6"/>
              </a:solidFill>
              <a:latin typeface="+mn-lt"/>
            </a:endParaRPr>
          </a:p>
          <a:p>
            <a:pPr algn="l" rtl="0" fontAlgn="base"/>
            <a:r>
              <a:rPr lang="it-IT" sz="1800" dirty="0">
                <a:solidFill>
                  <a:schemeClr val="accent6"/>
                </a:solidFill>
                <a:latin typeface="+mn-lt"/>
                <a:sym typeface="Wingdings" pitchFamily="2" charset="2"/>
              </a:rPr>
              <a:t>Le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radici simboleggiano la lingua/le lingue della tua famiglia, </a:t>
            </a:r>
            <a:b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</a:b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dal tronco dipartono ulteriori rami che simboleggiano:​</a:t>
            </a:r>
          </a:p>
          <a:p>
            <a:pPr algn="l" rtl="0" fontAlgn="base"/>
            <a:r>
              <a:rPr lang="it-IT" sz="1800" b="0" i="0" u="none" strike="noStrike" noProof="0" dirty="0">
                <a:solidFill>
                  <a:schemeClr val="accent5"/>
                </a:solidFill>
                <a:effectLst/>
                <a:latin typeface="+mn-lt"/>
              </a:rPr>
              <a:t>→ 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…le lingue del tuo </a:t>
            </a:r>
            <a:r>
              <a:rPr lang="it-IT" sz="1800" b="1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circondario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​</a:t>
            </a:r>
          </a:p>
          <a:p>
            <a:pPr algn="l" rtl="0" fontAlgn="base"/>
            <a:r>
              <a:rPr lang="it-IT" sz="1800" b="0" i="0" u="none" strike="noStrike" noProof="0" dirty="0">
                <a:solidFill>
                  <a:schemeClr val="accent5"/>
                </a:solidFill>
                <a:effectLst/>
                <a:latin typeface="+mn-lt"/>
              </a:rPr>
              <a:t>→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…le lingue che senti o di cui hai bisogno quando sei in </a:t>
            </a:r>
            <a:r>
              <a:rPr lang="it-IT" sz="1800" b="1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vacanza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​</a:t>
            </a:r>
          </a:p>
          <a:p>
            <a:pPr algn="l" rtl="0" fontAlgn="base"/>
            <a:r>
              <a:rPr lang="it-IT" sz="1800" b="0" i="0" u="none" strike="noStrike" noProof="0" dirty="0">
                <a:solidFill>
                  <a:schemeClr val="accent5"/>
                </a:solidFill>
                <a:effectLst/>
                <a:latin typeface="+mn-lt"/>
              </a:rPr>
              <a:t>→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…le lingue che impari a </a:t>
            </a:r>
            <a:r>
              <a:rPr lang="it-IT" sz="1800" b="1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scuola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​</a:t>
            </a:r>
          </a:p>
          <a:p>
            <a:pPr algn="l" rtl="0" fontAlgn="base"/>
            <a:r>
              <a:rPr lang="it-IT" sz="1800" b="0" i="0" u="none" strike="noStrike" noProof="0" dirty="0">
                <a:solidFill>
                  <a:schemeClr val="accent5"/>
                </a:solidFill>
                <a:effectLst/>
                <a:latin typeface="+mn-lt"/>
              </a:rPr>
              <a:t>→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…le lingue che incontri nel tuo </a:t>
            </a:r>
            <a:r>
              <a:rPr lang="it-IT" sz="1800" b="1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tempo libero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​</a:t>
            </a:r>
          </a:p>
          <a:p>
            <a:pPr algn="l" rtl="0" fontAlgn="base"/>
            <a:r>
              <a:rPr lang="it-IT" sz="1800" b="0" i="0" u="none" strike="noStrike" noProof="0" dirty="0">
                <a:solidFill>
                  <a:schemeClr val="accent5"/>
                </a:solidFill>
                <a:effectLst/>
                <a:latin typeface="+mn-lt"/>
              </a:rPr>
              <a:t>→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…le lingue che vorresti imparare in </a:t>
            </a:r>
            <a:r>
              <a:rPr lang="it-IT" sz="1800" b="1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futuro</a:t>
            </a:r>
            <a:r>
              <a:rPr lang="it-IT" sz="1800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109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8182C-6BD5-864E-A14A-439BEF2E7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A1063D6-6C32-B0E6-E265-6E3332036C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rtl="0" fontAlgn="base"/>
            <a:r>
              <a:rPr lang="en-IT" sz="4000" i="0" u="none" strike="noStrike">
                <a:solidFill>
                  <a:schemeClr val="accent5"/>
                </a:solidFill>
                <a:effectLst/>
                <a:latin typeface="+mn-lt"/>
              </a:rPr>
              <a:t>Il mio </a:t>
            </a:r>
            <a:r>
              <a:rPr lang="it-IT" sz="4000" i="0" u="none" strike="noStrike" dirty="0">
                <a:solidFill>
                  <a:schemeClr val="accent5"/>
                </a:solidFill>
                <a:effectLst/>
                <a:latin typeface="+mn-lt"/>
              </a:rPr>
              <a:t>ritratto linguistico</a:t>
            </a:r>
            <a:endParaRPr lang="en-IT" sz="40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51A8DB-4A8E-2AF0-FA3A-16A92ACDBB2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92945" y="2422939"/>
            <a:ext cx="8128000" cy="3860800"/>
          </a:xfrm>
        </p:spPr>
        <p:txBody>
          <a:bodyPr lIns="90000"/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it-IT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Quali lingue ti appartengono?​</a:t>
            </a:r>
            <a:endParaRPr lang="it-IT" noProof="0" dirty="0">
              <a:solidFill>
                <a:schemeClr val="accent6"/>
              </a:solidFill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it-IT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Con chi le parli, quando, dove, quanto spesso, ecc.?​</a:t>
            </a:r>
            <a:endParaRPr lang="it-IT" noProof="0" dirty="0">
              <a:solidFill>
                <a:schemeClr val="accent6"/>
              </a:solidFill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it-IT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Quando e dove hai imparato le tue lingue?​</a:t>
            </a:r>
            <a:endParaRPr lang="it-IT" noProof="0" dirty="0">
              <a:solidFill>
                <a:schemeClr val="accent6"/>
              </a:solidFill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it-IT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Quali lingue ascolti intorno a te?​</a:t>
            </a:r>
            <a:endParaRPr lang="it-IT" noProof="0" dirty="0">
              <a:solidFill>
                <a:schemeClr val="accent6"/>
              </a:solidFill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it-IT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Quali lingue incontri durante il tuo tempo libero o in vacanza?​</a:t>
            </a:r>
            <a:endParaRPr lang="it-IT" noProof="0" dirty="0">
              <a:solidFill>
                <a:schemeClr val="accent6"/>
              </a:solidFill>
              <a:latin typeface="+mn-l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it-IT" b="0" i="0" u="none" strike="noStrike" noProof="0" dirty="0">
                <a:solidFill>
                  <a:schemeClr val="accent6"/>
                </a:solidFill>
                <a:effectLst/>
                <a:latin typeface="+mn-lt"/>
              </a:rPr>
              <a:t>Quali lingue vorresti ancora apprendere e perché?</a:t>
            </a:r>
          </a:p>
        </p:txBody>
      </p:sp>
      <p:sp>
        <p:nvSpPr>
          <p:cNvPr id="3" name="Fumetto 3 2">
            <a:extLst>
              <a:ext uri="{FF2B5EF4-FFF2-40B4-BE49-F238E27FC236}">
                <a16:creationId xmlns:a16="http://schemas.microsoft.com/office/drawing/2014/main" id="{AF4CDB24-18FA-89B6-5457-F1F03F234E04}"/>
              </a:ext>
            </a:extLst>
          </p:cNvPr>
          <p:cNvSpPr/>
          <p:nvPr/>
        </p:nvSpPr>
        <p:spPr>
          <a:xfrm>
            <a:off x="862902" y="1738609"/>
            <a:ext cx="1992058" cy="1969791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2000"/>
              <a:t>Ritratto linguistico</a:t>
            </a:r>
            <a:endParaRPr lang="en-IT" sz="2000" dirty="0"/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02AD1F69-A8F4-3BBA-2504-1D17EAA698B7}"/>
              </a:ext>
            </a:extLst>
          </p:cNvPr>
          <p:cNvSpPr/>
          <p:nvPr/>
        </p:nvSpPr>
        <p:spPr>
          <a:xfrm>
            <a:off x="954342" y="3982719"/>
            <a:ext cx="1992058" cy="1969791"/>
          </a:xfrm>
          <a:prstGeom prst="wedgeEllipseCallout">
            <a:avLst>
              <a:gd name="adj1" fmla="val -49812"/>
              <a:gd name="adj2" fmla="val 4313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2000"/>
              <a:t>Albero delle lingue</a:t>
            </a: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4112256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F3856-A3DC-12CA-05C6-5FB9BC244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metto 3 2">
            <a:extLst>
              <a:ext uri="{FF2B5EF4-FFF2-40B4-BE49-F238E27FC236}">
                <a16:creationId xmlns:a16="http://schemas.microsoft.com/office/drawing/2014/main" id="{32482068-DCCB-8F1A-A1E9-D6E7D55640C1}"/>
              </a:ext>
            </a:extLst>
          </p:cNvPr>
          <p:cNvSpPr/>
          <p:nvPr/>
        </p:nvSpPr>
        <p:spPr>
          <a:xfrm>
            <a:off x="8666346" y="2056546"/>
            <a:ext cx="2517571" cy="2489430"/>
          </a:xfrm>
          <a:prstGeom prst="wedgeEllipseCallout">
            <a:avLst>
              <a:gd name="adj1" fmla="val -74083"/>
              <a:gd name="adj2" fmla="val 144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1"/>
                </a:solidFill>
                <a:effectLst/>
                <a:latin typeface="Trade Gothic Next" panose="020B0503040303020004" pitchFamily="34" charset="0"/>
              </a:rPr>
              <a:t>Quali lingue vuoi imparare e perché?</a:t>
            </a:r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FE5C2D9C-D08D-0BB7-5B68-E827A4E52E0D}"/>
              </a:ext>
            </a:extLst>
          </p:cNvPr>
          <p:cNvSpPr/>
          <p:nvPr/>
        </p:nvSpPr>
        <p:spPr>
          <a:xfrm>
            <a:off x="5649228" y="455349"/>
            <a:ext cx="2517572" cy="2489431"/>
          </a:xfrm>
          <a:prstGeom prst="wedgeEllipseCallout">
            <a:avLst>
              <a:gd name="adj1" fmla="val -49812"/>
              <a:gd name="adj2" fmla="val 4313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1"/>
                </a:solidFill>
                <a:effectLst/>
                <a:latin typeface="Trade Gothic Next" panose="020B0503040303020004" pitchFamily="34" charset="0"/>
              </a:rPr>
              <a:t>Perché </a:t>
            </a:r>
          </a:p>
          <a:p>
            <a:pPr algn="ctr"/>
            <a:r>
              <a:rPr lang="it-IT" sz="2000" b="0" i="0" u="none" strike="noStrike" noProof="0" dirty="0">
                <a:solidFill>
                  <a:schemeClr val="bg1"/>
                </a:solidFill>
                <a:effectLst/>
                <a:latin typeface="Trade Gothic Next" panose="020B0503040303020004" pitchFamily="34" charset="0"/>
              </a:rPr>
              <a:t>fino a ora hai imparato </a:t>
            </a:r>
          </a:p>
          <a:p>
            <a:pPr algn="ctr"/>
            <a:r>
              <a:rPr lang="it-IT" sz="2000" b="0" i="0" u="none" strike="noStrike" noProof="0" dirty="0">
                <a:solidFill>
                  <a:schemeClr val="bg1"/>
                </a:solidFill>
                <a:effectLst/>
                <a:latin typeface="Trade Gothic Next" panose="020B0503040303020004" pitchFamily="34" charset="0"/>
              </a:rPr>
              <a:t>le lingue?​</a:t>
            </a:r>
          </a:p>
        </p:txBody>
      </p:sp>
      <p:pic>
        <p:nvPicPr>
          <p:cNvPr id="11" name="Immagine 10" descr="Immagine che contiene Elementi grafici, rosso, design&#10;&#10;Il contenuto generato dall'IA potrebbe non essere corretto.">
            <a:extLst>
              <a:ext uri="{FF2B5EF4-FFF2-40B4-BE49-F238E27FC236}">
                <a16:creationId xmlns:a16="http://schemas.microsoft.com/office/drawing/2014/main" id="{0446EAC3-57EE-8BAF-61F6-EFAE87017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451" y="1709800"/>
            <a:ext cx="2332577" cy="3188315"/>
          </a:xfrm>
          <a:prstGeom prst="rect">
            <a:avLst/>
          </a:prstGeom>
        </p:spPr>
      </p:pic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512DF48-B569-360C-5947-F8D5FCC188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2464" y="974989"/>
            <a:ext cx="3027042" cy="4908022"/>
          </a:xfrm>
        </p:spPr>
        <p:txBody>
          <a:bodyPr/>
          <a:lstStyle/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Why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>
                <a:solidFill>
                  <a:schemeClr val="accent5"/>
                </a:solidFill>
                <a:effectLst/>
                <a:latin typeface="+mn-lt"/>
              </a:rPr>
              <a:t>Warum</a:t>
            </a: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Perché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Miksi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Pourquoi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Miért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az-Cyrl-AZ" sz="4000" i="0" u="none" strike="noStrike" dirty="0">
                <a:solidFill>
                  <a:schemeClr val="accent5"/>
                </a:solidFill>
                <a:effectLst/>
                <a:latin typeface="+mn-lt"/>
              </a:rPr>
              <a:t>Почему​</a:t>
            </a:r>
            <a:endParaRPr lang="en-IT" sz="96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12" name="Fumetto 3 11">
            <a:extLst>
              <a:ext uri="{FF2B5EF4-FFF2-40B4-BE49-F238E27FC236}">
                <a16:creationId xmlns:a16="http://schemas.microsoft.com/office/drawing/2014/main" id="{105F34D7-87D8-948A-6EE3-D8A29C1C0CC8}"/>
              </a:ext>
            </a:extLst>
          </p:cNvPr>
          <p:cNvSpPr/>
          <p:nvPr/>
        </p:nvSpPr>
        <p:spPr>
          <a:xfrm>
            <a:off x="5575837" y="3760961"/>
            <a:ext cx="2517572" cy="2489431"/>
          </a:xfrm>
          <a:prstGeom prst="wedgeEllipseCallout">
            <a:avLst>
              <a:gd name="adj1" fmla="val -62322"/>
              <a:gd name="adj2" fmla="val -3645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0" i="0" u="none" strike="noStrike" noProof="0" dirty="0">
                <a:solidFill>
                  <a:schemeClr val="bg1"/>
                </a:solidFill>
                <a:effectLst/>
                <a:latin typeface="Trade Gothic Next" panose="020B0503040303020004" pitchFamily="34" charset="0"/>
              </a:rPr>
              <a:t>Come impari al meglio nuove lingue?</a:t>
            </a:r>
          </a:p>
        </p:txBody>
      </p:sp>
    </p:spTree>
    <p:extLst>
      <p:ext uri="{BB962C8B-B14F-4D97-AF65-F5344CB8AC3E}">
        <p14:creationId xmlns:p14="http://schemas.microsoft.com/office/powerpoint/2010/main" val="1269705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cerchio, Elementi grafici, clipart, design&#10;&#10;Il contenuto generato dall'IA potrebbe non essere corretto.">
            <a:extLst>
              <a:ext uri="{FF2B5EF4-FFF2-40B4-BE49-F238E27FC236}">
                <a16:creationId xmlns:a16="http://schemas.microsoft.com/office/drawing/2014/main" id="{7CF0D84B-44FE-E675-5D2B-500796753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157" y="71120"/>
            <a:ext cx="6319198" cy="6470804"/>
          </a:xfrm>
          <a:prstGeom prst="rect">
            <a:avLst/>
          </a:prstGeom>
        </p:spPr>
      </p:pic>
      <p:sp>
        <p:nvSpPr>
          <p:cNvPr id="2" name="Oval 11">
            <a:extLst>
              <a:ext uri="{FF2B5EF4-FFF2-40B4-BE49-F238E27FC236}">
                <a16:creationId xmlns:a16="http://schemas.microsoft.com/office/drawing/2014/main" id="{EC6B9CBF-4A61-0A9B-BCA2-2C2F3B0DFB3A}"/>
              </a:ext>
            </a:extLst>
          </p:cNvPr>
          <p:cNvSpPr/>
          <p:nvPr/>
        </p:nvSpPr>
        <p:spPr>
          <a:xfrm>
            <a:off x="657883" y="2119048"/>
            <a:ext cx="375787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1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DCED2FC4-6925-CA53-66F5-0C19458F126A}"/>
              </a:ext>
            </a:extLst>
          </p:cNvPr>
          <p:cNvSpPr/>
          <p:nvPr/>
        </p:nvSpPr>
        <p:spPr>
          <a:xfrm>
            <a:off x="657883" y="3324499"/>
            <a:ext cx="375787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2</a:t>
            </a:r>
          </a:p>
        </p:txBody>
      </p:sp>
      <p:sp>
        <p:nvSpPr>
          <p:cNvPr id="4" name="Oval 14">
            <a:extLst>
              <a:ext uri="{FF2B5EF4-FFF2-40B4-BE49-F238E27FC236}">
                <a16:creationId xmlns:a16="http://schemas.microsoft.com/office/drawing/2014/main" id="{1E93B427-EFCA-DB7E-E1BF-5450DC67C106}"/>
              </a:ext>
            </a:extLst>
          </p:cNvPr>
          <p:cNvSpPr/>
          <p:nvPr/>
        </p:nvSpPr>
        <p:spPr>
          <a:xfrm>
            <a:off x="657883" y="4983437"/>
            <a:ext cx="375787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3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39BABBA9-EAA6-A0D9-2E3D-35A9B1EA449B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6103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it-IT" sz="4000" b="1" dirty="0">
                <a:solidFill>
                  <a:schemeClr val="accent5"/>
                </a:solidFill>
              </a:rPr>
              <a:t>Alex </a:t>
            </a:r>
            <a:r>
              <a:rPr lang="it-IT" sz="4000" b="1" dirty="0" err="1">
                <a:solidFill>
                  <a:schemeClr val="accent5"/>
                </a:solidFill>
              </a:rPr>
              <a:t>Rowlings</a:t>
            </a:r>
            <a:endParaRPr lang="en-IT" sz="4000" b="1" dirty="0">
              <a:solidFill>
                <a:schemeClr val="accent5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4623FD4-D033-5CEA-2F82-759AB23D5167}"/>
              </a:ext>
            </a:extLst>
          </p:cNvPr>
          <p:cNvSpPr txBox="1"/>
          <p:nvPr/>
        </p:nvSpPr>
        <p:spPr>
          <a:xfrm>
            <a:off x="467998" y="1043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en-IT" sz="1800" b="0" i="0" u="none" strike="noStrike">
                <a:solidFill>
                  <a:schemeClr val="accent5"/>
                </a:solidFill>
                <a:effectLst/>
              </a:rPr>
              <a:t>“The most multilingual student in the UK”</a:t>
            </a:r>
            <a:endParaRPr lang="en-IT" sz="1800" dirty="0">
              <a:solidFill>
                <a:schemeClr val="accent5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B5CE038-7BB2-9DBE-C8CA-FFD49FE4FD2D}"/>
              </a:ext>
            </a:extLst>
          </p:cNvPr>
          <p:cNvSpPr txBox="1"/>
          <p:nvPr/>
        </p:nvSpPr>
        <p:spPr>
          <a:xfrm>
            <a:off x="1235818" y="2052966"/>
            <a:ext cx="40966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0" i="0" u="none" strike="noStrike" noProof="0" dirty="0">
                <a:solidFill>
                  <a:schemeClr val="accent6"/>
                </a:solidFill>
                <a:effectLst/>
              </a:rPr>
              <a:t>Quante lingue parla?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noProof="0" dirty="0">
                <a:solidFill>
                  <a:schemeClr val="accent6"/>
                </a:solidFill>
                <a:effectLst/>
              </a:rPr>
              <a:t>Perché ha studiato così tante lingue?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noProof="0" dirty="0">
                <a:solidFill>
                  <a:schemeClr val="accent6"/>
                </a:solidFill>
                <a:effectLst/>
              </a:rPr>
              <a:t>Cosa gli è utile nell’apprendimento di una lingua? </a:t>
            </a:r>
            <a:endParaRPr lang="it-IT" sz="1400" b="0" i="0" u="none" strike="noStrike" noProof="0" dirty="0">
              <a:solidFill>
                <a:schemeClr val="accent6"/>
              </a:solidFill>
              <a:effectLst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7B6B58F-7147-2EB4-F621-3AC804F98EF0}"/>
              </a:ext>
            </a:extLst>
          </p:cNvPr>
          <p:cNvSpPr txBox="1"/>
          <p:nvPr/>
        </p:nvSpPr>
        <p:spPr>
          <a:xfrm>
            <a:off x="1235818" y="3292486"/>
            <a:ext cx="38127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6"/>
                </a:solidFill>
                <a:effectLst/>
              </a:rPr>
              <a:t>Scrivi, nelle apposite nuvolette, quattro o più domande che vorresti fare ad Alex Rawlings relativamente alle sue conoscenze linguistiche e/o al modo di apprendere le lingue.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03AFCAF-511E-2C62-3ACD-BA6A7EBCD338}"/>
              </a:ext>
            </a:extLst>
          </p:cNvPr>
          <p:cNvSpPr txBox="1"/>
          <p:nvPr/>
        </p:nvSpPr>
        <p:spPr>
          <a:xfrm>
            <a:off x="1235818" y="4910752"/>
            <a:ext cx="42386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6"/>
                </a:solidFill>
                <a:effectLst/>
              </a:rPr>
              <a:t>E ora guarda il video di un giovane Alex Rawlings!</a:t>
            </a:r>
          </a:p>
          <a:p>
            <a:r>
              <a:rPr lang="en-IT" sz="140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https://www.youtube.com/watch?v=Ug7A9kPaNeU</a:t>
            </a:r>
            <a:r>
              <a:rPr lang="en-IT" sz="1400">
                <a:solidFill>
                  <a:schemeClr val="accent5"/>
                </a:solidFill>
              </a:rPr>
              <a:t> </a:t>
            </a:r>
          </a:p>
          <a:p>
            <a:endParaRPr lang="it-IT" sz="1400" b="0" i="0" u="none" strike="noStrike" noProof="0" dirty="0">
              <a:solidFill>
                <a:schemeClr val="accent6"/>
              </a:solidFill>
              <a:effectLst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5D7190D4-B9B7-DF0F-8234-088F535E7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365" y="5388569"/>
            <a:ext cx="521694" cy="521694"/>
          </a:xfrm>
          <a:prstGeom prst="rect">
            <a:avLst/>
          </a:prstGeom>
        </p:spPr>
      </p:pic>
      <p:pic>
        <p:nvPicPr>
          <p:cNvPr id="16" name="Picture 8" descr="A red circle with a number in it&#10;&#10;Description automatically generated">
            <a:extLst>
              <a:ext uri="{FF2B5EF4-FFF2-40B4-BE49-F238E27FC236}">
                <a16:creationId xmlns:a16="http://schemas.microsoft.com/office/drawing/2014/main" id="{AADAFC6C-4ED4-8060-6550-3B7F56EC4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4443" y="339006"/>
            <a:ext cx="1335305" cy="81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93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47199-3B4F-13C4-2543-B0CBB98FE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>
            <a:extLst>
              <a:ext uri="{FF2B5EF4-FFF2-40B4-BE49-F238E27FC236}">
                <a16:creationId xmlns:a16="http://schemas.microsoft.com/office/drawing/2014/main" id="{32979A77-147E-7CB5-184A-F73B796F617D}"/>
              </a:ext>
            </a:extLst>
          </p:cNvPr>
          <p:cNvSpPr/>
          <p:nvPr/>
        </p:nvSpPr>
        <p:spPr>
          <a:xfrm>
            <a:off x="2024114" y="2340872"/>
            <a:ext cx="373323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1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35E53BD4-9959-DC5D-F0B9-5E31559249F7}"/>
              </a:ext>
            </a:extLst>
          </p:cNvPr>
          <p:cNvSpPr/>
          <p:nvPr/>
        </p:nvSpPr>
        <p:spPr>
          <a:xfrm>
            <a:off x="2024114" y="3699327"/>
            <a:ext cx="373323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2</a:t>
            </a:r>
          </a:p>
        </p:txBody>
      </p:sp>
      <p:sp>
        <p:nvSpPr>
          <p:cNvPr id="4" name="Oval 14">
            <a:extLst>
              <a:ext uri="{FF2B5EF4-FFF2-40B4-BE49-F238E27FC236}">
                <a16:creationId xmlns:a16="http://schemas.microsoft.com/office/drawing/2014/main" id="{6D643C70-3307-144B-D4D1-6BB62AF155CA}"/>
              </a:ext>
            </a:extLst>
          </p:cNvPr>
          <p:cNvSpPr/>
          <p:nvPr/>
        </p:nvSpPr>
        <p:spPr>
          <a:xfrm>
            <a:off x="2024114" y="5217931"/>
            <a:ext cx="373323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3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9FDE397E-32C8-6B1C-A8C1-0103991C5EE0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 fontAlgn="base">
              <a:buNone/>
            </a:pP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Ok</a:t>
            </a:r>
            <a:r>
              <a:rPr lang="it-IT" sz="4000" b="1" i="0" u="none" strike="noStrike" noProof="0" dirty="0">
                <a:solidFill>
                  <a:srgbClr val="DF1B12"/>
                </a:solidFill>
                <a:effectLst/>
              </a:rPr>
              <a:t>, le lingue </a:t>
            </a: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sono il futuro. </a:t>
            </a:r>
            <a:b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</a:b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Ma </a:t>
            </a:r>
            <a:r>
              <a:rPr lang="it-IT" sz="4000" b="1" i="0" u="none" strike="noStrike" noProof="0" dirty="0" err="1">
                <a:solidFill>
                  <a:srgbClr val="DE1A11"/>
                </a:solidFill>
                <a:effectLst/>
              </a:rPr>
              <a:t>perch</a:t>
            </a:r>
            <a:r>
              <a:rPr lang="de-DE" sz="4000" b="1" i="0" u="none" strike="noStrike" dirty="0" err="1">
                <a:solidFill>
                  <a:schemeClr val="accent5"/>
                </a:solidFill>
                <a:effectLst/>
              </a:rPr>
              <a:t>é</a:t>
            </a:r>
            <a:r>
              <a:rPr lang="it-IT" sz="4000" b="1" i="0" u="none" strike="noStrike" noProof="0" dirty="0">
                <a:solidFill>
                  <a:schemeClr val="accent5"/>
                </a:solidFill>
                <a:effectLst/>
              </a:rPr>
              <a:t>?</a:t>
            </a:r>
            <a:endParaRPr lang="it-IT" sz="4000" b="1" noProof="0" dirty="0">
              <a:solidFill>
                <a:schemeClr val="accent5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217D0D6-54B1-850A-6745-90E292518F5A}"/>
              </a:ext>
            </a:extLst>
          </p:cNvPr>
          <p:cNvSpPr txBox="1"/>
          <p:nvPr/>
        </p:nvSpPr>
        <p:spPr>
          <a:xfrm>
            <a:off x="3625338" y="2111938"/>
            <a:ext cx="63537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Dividetevi in gruppi e procuratevi un cartellone ​</a:t>
            </a:r>
            <a:b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</a:br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e delle matite.​</a:t>
            </a:r>
            <a:endParaRPr lang="it-IT" sz="2400" b="0" i="0" u="none" strike="noStrike" noProof="0" dirty="0"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E633F24-5BD5-CA6D-8EAB-B19B5C40A18F}"/>
              </a:ext>
            </a:extLst>
          </p:cNvPr>
          <p:cNvSpPr txBox="1"/>
          <p:nvPr/>
        </p:nvSpPr>
        <p:spPr>
          <a:xfrm>
            <a:off x="3625338" y="3351458"/>
            <a:ext cx="65873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Riflettete insieme sul ruolo che avranno nel vostro futuro le lingue che già conoscete e quelle che imparerete. A cosa vi saranno concretamente utili?​</a:t>
            </a:r>
            <a:endParaRPr lang="it-IT" sz="2400" b="0" i="0" u="none" strike="noStrike" noProof="0" dirty="0"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476C49-662E-8370-8CB9-096ACDDAF09D}"/>
              </a:ext>
            </a:extLst>
          </p:cNvPr>
          <p:cNvSpPr txBox="1"/>
          <p:nvPr/>
        </p:nvSpPr>
        <p:spPr>
          <a:xfrm>
            <a:off x="3625338" y="4969724"/>
            <a:ext cx="69836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it-IT" sz="2400" b="0" i="0" u="none" strike="noStrike" noProof="0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Scrivete poi le vostre idee all’interno delle nuvolette che disegnerete sul cartellone.</a:t>
            </a:r>
            <a:endParaRPr lang="it-IT" sz="2400" b="0" i="0" u="none" strike="noStrike" noProof="0" dirty="0">
              <a:solidFill>
                <a:schemeClr val="accent6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1602E91E-1705-27E7-2658-B62704E133FA}"/>
              </a:ext>
            </a:extLst>
          </p:cNvPr>
          <p:cNvGrpSpPr/>
          <p:nvPr/>
        </p:nvGrpSpPr>
        <p:grpSpPr>
          <a:xfrm>
            <a:off x="2746643" y="2164694"/>
            <a:ext cx="852518" cy="684903"/>
            <a:chOff x="9749643" y="1649951"/>
            <a:chExt cx="1260512" cy="1012680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7D88D84B-FE7D-4FFF-086B-073627390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8100000">
              <a:off x="10386651" y="1992380"/>
              <a:ext cx="623504" cy="623505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4A9EBD80-B3DB-8610-204E-3643B806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13000" contrast="20000"/>
            </a:blip>
            <a:stretch>
              <a:fillRect/>
            </a:stretch>
          </p:blipFill>
          <p:spPr>
            <a:xfrm>
              <a:off x="9749643" y="1649951"/>
              <a:ext cx="807989" cy="101268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680BAD89-69E6-434F-4F93-2766C7DE0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643" y="3425422"/>
            <a:ext cx="622185" cy="917978"/>
          </a:xfrm>
          <a:prstGeom prst="rect">
            <a:avLst/>
          </a:prstGeom>
        </p:spPr>
      </p:pic>
      <p:grpSp>
        <p:nvGrpSpPr>
          <p:cNvPr id="25" name="Gruppo 24">
            <a:extLst>
              <a:ext uri="{FF2B5EF4-FFF2-40B4-BE49-F238E27FC236}">
                <a16:creationId xmlns:a16="http://schemas.microsoft.com/office/drawing/2014/main" id="{C79F8FB1-887B-D1F6-05B5-F20F5520192C}"/>
              </a:ext>
            </a:extLst>
          </p:cNvPr>
          <p:cNvGrpSpPr/>
          <p:nvPr/>
        </p:nvGrpSpPr>
        <p:grpSpPr>
          <a:xfrm>
            <a:off x="2835558" y="5060564"/>
            <a:ext cx="546465" cy="684903"/>
            <a:chOff x="9797602" y="4789430"/>
            <a:chExt cx="807989" cy="1012680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8974CC34-5206-BA65-EA49-B417B4DC4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13000" contrast="20000"/>
            </a:blip>
            <a:stretch>
              <a:fillRect/>
            </a:stretch>
          </p:blipFill>
          <p:spPr>
            <a:xfrm>
              <a:off x="9797602" y="4789430"/>
              <a:ext cx="807989" cy="1012680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22" name="Connettore 1 21">
              <a:extLst>
                <a:ext uri="{FF2B5EF4-FFF2-40B4-BE49-F238E27FC236}">
                  <a16:creationId xmlns:a16="http://schemas.microsoft.com/office/drawing/2014/main" id="{DCE93BE2-5244-A655-C413-81F53897CB74}"/>
                </a:ext>
              </a:extLst>
            </p:cNvPr>
            <p:cNvCxnSpPr>
              <a:cxnSpLocks/>
            </p:cNvCxnSpPr>
            <p:nvPr/>
          </p:nvCxnSpPr>
          <p:spPr>
            <a:xfrm>
              <a:off x="9981052" y="5208049"/>
              <a:ext cx="440247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D9FE0DFB-370D-F7F7-9343-B61F8E0C67B0}"/>
                </a:ext>
              </a:extLst>
            </p:cNvPr>
            <p:cNvCxnSpPr>
              <a:cxnSpLocks/>
            </p:cNvCxnSpPr>
            <p:nvPr/>
          </p:nvCxnSpPr>
          <p:spPr>
            <a:xfrm>
              <a:off x="9981052" y="5323869"/>
              <a:ext cx="440247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CCAD97BE-9232-67B2-3C5E-2C13FB46494A}"/>
                </a:ext>
              </a:extLst>
            </p:cNvPr>
            <p:cNvCxnSpPr>
              <a:cxnSpLocks/>
            </p:cNvCxnSpPr>
            <p:nvPr/>
          </p:nvCxnSpPr>
          <p:spPr>
            <a:xfrm>
              <a:off x="9981052" y="5439688"/>
              <a:ext cx="440247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0071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FE18C-D996-56EA-4AFE-9FB0D0699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2542D7F-24E8-7D88-4A8C-D2863DDBB9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998" y="3098033"/>
            <a:ext cx="11252947" cy="610367"/>
          </a:xfrm>
        </p:spPr>
        <p:txBody>
          <a:bodyPr/>
          <a:lstStyle/>
          <a:p>
            <a:pPr algn="ctr" rtl="0" fontAlgn="base"/>
            <a:r>
              <a:rPr lang="it-IT" sz="4000" i="0" u="none" strike="noStrike" noProof="0" dirty="0">
                <a:solidFill>
                  <a:schemeClr val="bg1"/>
                </a:solidFill>
                <a:effectLst/>
                <a:latin typeface="+mn-lt"/>
              </a:rPr>
              <a:t>Come puoi raggiunger</a:t>
            </a:r>
            <a:r>
              <a:rPr lang="it-IT" sz="4000" dirty="0">
                <a:solidFill>
                  <a:schemeClr val="bg1"/>
                </a:solidFill>
                <a:latin typeface="+mn-lt"/>
              </a:rPr>
              <a:t>e i tuoi obiettivi</a:t>
            </a:r>
            <a:r>
              <a:rPr lang="it-IT" sz="4000" i="0" u="none" strike="noStrike" noProof="0" dirty="0">
                <a:solidFill>
                  <a:schemeClr val="bg1"/>
                </a:solidFill>
                <a:effectLst/>
                <a:latin typeface="+mn-lt"/>
              </a:rPr>
              <a:t>?</a:t>
            </a:r>
            <a:endParaRPr lang="it-IT" sz="4000" noProof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Fumetto 3 2">
            <a:extLst>
              <a:ext uri="{FF2B5EF4-FFF2-40B4-BE49-F238E27FC236}">
                <a16:creationId xmlns:a16="http://schemas.microsoft.com/office/drawing/2014/main" id="{ADFF509A-55B3-1DE0-B2C0-B9F8A2AD05B7}"/>
              </a:ext>
            </a:extLst>
          </p:cNvPr>
          <p:cNvSpPr/>
          <p:nvPr/>
        </p:nvSpPr>
        <p:spPr>
          <a:xfrm>
            <a:off x="467998" y="1056641"/>
            <a:ext cx="1992058" cy="1969791"/>
          </a:xfrm>
          <a:prstGeom prst="wedgeEllipseCallout">
            <a:avLst>
              <a:gd name="adj1" fmla="val 45773"/>
              <a:gd name="adj2" fmla="val 44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Cosa mi ha demotivato nello studio delle lingue?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D112FE59-7F68-1740-2698-D945AD52AE3C}"/>
              </a:ext>
            </a:extLst>
          </p:cNvPr>
          <p:cNvSpPr/>
          <p:nvPr/>
        </p:nvSpPr>
        <p:spPr>
          <a:xfrm>
            <a:off x="2601597" y="423584"/>
            <a:ext cx="1647256" cy="1665473"/>
          </a:xfrm>
          <a:prstGeom prst="wedgeEllipseCallout">
            <a:avLst>
              <a:gd name="adj1" fmla="val 13083"/>
              <a:gd name="adj2" fmla="val 643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Come desidero procedere?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DA01FAD5-94F7-E3AE-BF92-CA2BC43512A0}"/>
              </a:ext>
            </a:extLst>
          </p:cNvPr>
          <p:cNvSpPr/>
          <p:nvPr/>
        </p:nvSpPr>
        <p:spPr>
          <a:xfrm>
            <a:off x="5446400" y="4663364"/>
            <a:ext cx="1647256" cy="1665473"/>
          </a:xfrm>
          <a:prstGeom prst="wedgeEllipseCallout">
            <a:avLst>
              <a:gd name="adj1" fmla="val -1719"/>
              <a:gd name="adj2" fmla="val -673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Dove potrebbero esserci problemi?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1" name="Fumetto 3 10">
            <a:extLst>
              <a:ext uri="{FF2B5EF4-FFF2-40B4-BE49-F238E27FC236}">
                <a16:creationId xmlns:a16="http://schemas.microsoft.com/office/drawing/2014/main" id="{876856E0-88CE-CC1E-3CB1-9C8E61BE1588}"/>
              </a:ext>
            </a:extLst>
          </p:cNvPr>
          <p:cNvSpPr/>
          <p:nvPr/>
        </p:nvSpPr>
        <p:spPr>
          <a:xfrm>
            <a:off x="4390394" y="847363"/>
            <a:ext cx="1992058" cy="1969791"/>
          </a:xfrm>
          <a:prstGeom prst="wedgeEllipseCallout">
            <a:avLst>
              <a:gd name="adj1" fmla="val -25121"/>
              <a:gd name="adj2" fmla="val 6437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Cosa so già e che cosa devo ancora imparare?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2" name="Fumetto 3 11">
            <a:extLst>
              <a:ext uri="{FF2B5EF4-FFF2-40B4-BE49-F238E27FC236}">
                <a16:creationId xmlns:a16="http://schemas.microsoft.com/office/drawing/2014/main" id="{890EEC95-F771-DB80-11CC-E25F13ACCD5F}"/>
              </a:ext>
            </a:extLst>
          </p:cNvPr>
          <p:cNvSpPr/>
          <p:nvPr/>
        </p:nvSpPr>
        <p:spPr>
          <a:xfrm>
            <a:off x="6651116" y="529163"/>
            <a:ext cx="2088173" cy="2064832"/>
          </a:xfrm>
          <a:prstGeom prst="wedgeEllipseCallout">
            <a:avLst>
              <a:gd name="adj1" fmla="val 26311"/>
              <a:gd name="adj2" fmla="val 63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Quanto e quale tempo devo dedicare allo studio di una lingua?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3" name="Fumetto 3 12">
            <a:extLst>
              <a:ext uri="{FF2B5EF4-FFF2-40B4-BE49-F238E27FC236}">
                <a16:creationId xmlns:a16="http://schemas.microsoft.com/office/drawing/2014/main" id="{64B64403-1C0F-5B16-BEC0-3B143C268282}"/>
              </a:ext>
            </a:extLst>
          </p:cNvPr>
          <p:cNvSpPr/>
          <p:nvPr/>
        </p:nvSpPr>
        <p:spPr>
          <a:xfrm>
            <a:off x="9007953" y="766397"/>
            <a:ext cx="2279807" cy="2254325"/>
          </a:xfrm>
          <a:prstGeom prst="wedgeEllipseCallout">
            <a:avLst>
              <a:gd name="adj1" fmla="val -45857"/>
              <a:gd name="adj2" fmla="val 509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Dove posso migliorare le mie</a:t>
            </a:r>
            <a:r>
              <a:rPr lang="it-IT" sz="1600" dirty="0">
                <a:solidFill>
                  <a:schemeClr val="accent6"/>
                </a:solidFill>
                <a:latin typeface="Trade Gothic Next" panose="020B0503040303020004" pitchFamily="34" charset="0"/>
              </a:rPr>
              <a:t> </a:t>
            </a:r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conoscenze linguistiche?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8E6F9146-581B-1F65-88F1-DAF93EAABB58}"/>
              </a:ext>
            </a:extLst>
          </p:cNvPr>
          <p:cNvSpPr/>
          <p:nvPr/>
        </p:nvSpPr>
        <p:spPr>
          <a:xfrm>
            <a:off x="309051" y="3989279"/>
            <a:ext cx="2699902" cy="2669724"/>
          </a:xfrm>
          <a:prstGeom prst="wedgeEllipseCallout">
            <a:avLst>
              <a:gd name="adj1" fmla="val 30355"/>
              <a:gd name="adj2" fmla="val -555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Cosa mi risulta particolarmente difficile nell’apprendimento di una lingua?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5" name="Fumetto 3 14">
            <a:extLst>
              <a:ext uri="{FF2B5EF4-FFF2-40B4-BE49-F238E27FC236}">
                <a16:creationId xmlns:a16="http://schemas.microsoft.com/office/drawing/2014/main" id="{68C62FA2-9431-855A-0C54-174D47D13A8A}"/>
              </a:ext>
            </a:extLst>
          </p:cNvPr>
          <p:cNvSpPr/>
          <p:nvPr/>
        </p:nvSpPr>
        <p:spPr>
          <a:xfrm>
            <a:off x="3183876" y="3999583"/>
            <a:ext cx="2113223" cy="2089602"/>
          </a:xfrm>
          <a:prstGeom prst="wedgeEllipseCallout">
            <a:avLst>
              <a:gd name="adj1" fmla="val 38080"/>
              <a:gd name="adj2" fmla="val -554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Come ho imparato bene e con piacere finora?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6" name="Fumetto 3 15">
            <a:extLst>
              <a:ext uri="{FF2B5EF4-FFF2-40B4-BE49-F238E27FC236}">
                <a16:creationId xmlns:a16="http://schemas.microsoft.com/office/drawing/2014/main" id="{71956EA9-46D6-D3A9-39A0-5BD33A190793}"/>
              </a:ext>
            </a:extLst>
          </p:cNvPr>
          <p:cNvSpPr/>
          <p:nvPr/>
        </p:nvSpPr>
        <p:spPr>
          <a:xfrm>
            <a:off x="7472091" y="4162023"/>
            <a:ext cx="1816287" cy="1836373"/>
          </a:xfrm>
          <a:prstGeom prst="wedgeEllipseCallout">
            <a:avLst>
              <a:gd name="adj1" fmla="val -12403"/>
              <a:gd name="adj2" fmla="val -630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Come posso superare le mie difficoltà?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18" name="Fumetto 3 17">
            <a:extLst>
              <a:ext uri="{FF2B5EF4-FFF2-40B4-BE49-F238E27FC236}">
                <a16:creationId xmlns:a16="http://schemas.microsoft.com/office/drawing/2014/main" id="{4F893A60-54E5-B871-674F-1E79A5BE961A}"/>
              </a:ext>
            </a:extLst>
          </p:cNvPr>
          <p:cNvSpPr/>
          <p:nvPr/>
        </p:nvSpPr>
        <p:spPr>
          <a:xfrm>
            <a:off x="9586979" y="3863021"/>
            <a:ext cx="2389436" cy="2362727"/>
          </a:xfrm>
          <a:prstGeom prst="wedgeEllipseCallout">
            <a:avLst>
              <a:gd name="adj1" fmla="val -39268"/>
              <a:gd name="adj2" fmla="val -524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>
                <a:solidFill>
                  <a:schemeClr val="accent6"/>
                </a:solidFill>
                <a:latin typeface="Trade Gothic Next" panose="020B0503040303020004" pitchFamily="34" charset="0"/>
              </a:rPr>
              <a:t>Quali attività o strategie sono disponibili per migliorare le mie conoscenze linguistiche?</a:t>
            </a:r>
            <a:endParaRPr lang="en-IT" sz="1600" dirty="0">
              <a:solidFill>
                <a:schemeClr val="accent6"/>
              </a:solidFill>
              <a:latin typeface="Trade Gothic Next" panose="020B0503040303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9974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30E9AFBA-4249-CD49-8824-C19402B17437}"/>
    </a:ext>
  </a:extLst>
</a:theme>
</file>

<file path=ppt/theme/theme2.xml><?xml version="1.0" encoding="utf-8"?>
<a:theme xmlns:a="http://schemas.openxmlformats.org/drawingml/2006/main" name="Imag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9B1C51AE-E13B-0C49-A3BE-25E6DBA5F7CF}"/>
    </a:ext>
  </a:extLst>
</a:theme>
</file>

<file path=ppt/theme/theme3.xml><?xml version="1.0" encoding="utf-8"?>
<a:theme xmlns:a="http://schemas.openxmlformats.org/drawingml/2006/main" name="1_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C18DA24E-491E-E54E-940E-3FBDC843BE3E}"/>
    </a:ext>
  </a:extLst>
</a:theme>
</file>

<file path=ppt/theme/theme4.xml><?xml version="1.0" encoding="utf-8"?>
<a:theme xmlns:a="http://schemas.openxmlformats.org/drawingml/2006/main" name="Chapters title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D80F77D7-B981-5C47-9905-A63BED455DC8}"/>
    </a:ext>
  </a:extLst>
</a:theme>
</file>

<file path=ppt/theme/theme5.xml><?xml version="1.0" encoding="utf-8"?>
<a:theme xmlns:a="http://schemas.openxmlformats.org/drawingml/2006/main" name="Contents Slide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F98C3A76-2E4D-8741-B96A-69140F03CAE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59b2276-3855-41ed-87fa-2a7abe6a582a">
      <UserInfo>
        <DisplayName>Sparber Wolfram</DisplayName>
        <AccountId>26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CACBF6F64A7B24C8FC41F52F21BA73D" ma:contentTypeVersion="12" ma:contentTypeDescription="Creare un nuovo documento." ma:contentTypeScope="" ma:versionID="03eafbe2aa9f77a6fbb4339320f8ad0e">
  <xsd:schema xmlns:xsd="http://www.w3.org/2001/XMLSchema" xmlns:xs="http://www.w3.org/2001/XMLSchema" xmlns:p="http://schemas.microsoft.com/office/2006/metadata/properties" xmlns:ns2="d50c8c2c-af25-4f0d-b4c4-bb032624f243" xmlns:ns3="359b2276-3855-41ed-87fa-2a7abe6a582a" targetNamespace="http://schemas.microsoft.com/office/2006/metadata/properties" ma:root="true" ma:fieldsID="6c6119ac60ae8991e6ae6182329fc1f6" ns2:_="" ns3:_="">
    <xsd:import namespace="d50c8c2c-af25-4f0d-b4c4-bb032624f243"/>
    <xsd:import namespace="359b2276-3855-41ed-87fa-2a7abe6a58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c8c2c-af25-4f0d-b4c4-bb032624f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b2276-3855-41ed-87fa-2a7abe6a58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DC7EC8-74F1-4E1D-84CE-A15B07E8A5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A7F354-E7AE-4DB2-A7E2-A063A697F835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59b2276-3855-41ed-87fa-2a7abe6a582a"/>
    <ds:schemaRef ds:uri="http://purl.org/dc/dcmitype/"/>
    <ds:schemaRef ds:uri="http://purl.org/dc/elements/1.1/"/>
    <ds:schemaRef ds:uri="d50c8c2c-af25-4f0d-b4c4-bb032624f243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D3C5175-602D-42C1-93DD-686F05E0AC8D}">
  <ds:schemaRefs>
    <ds:schemaRef ds:uri="359b2276-3855-41ed-87fa-2a7abe6a582a"/>
    <ds:schemaRef ds:uri="d50c8c2c-af25-4f0d-b4c4-bb032624f2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Simple Covers</Template>
  <TotalTime>302</TotalTime>
  <Words>995</Words>
  <Application>Microsoft Macintosh PowerPoint</Application>
  <PresentationFormat>Widescreen</PresentationFormat>
  <Paragraphs>132</Paragraphs>
  <Slides>15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15</vt:i4>
      </vt:variant>
    </vt:vector>
  </HeadingPairs>
  <TitlesOfParts>
    <vt:vector size="27" baseType="lpstr">
      <vt:lpstr>Aptos</vt:lpstr>
      <vt:lpstr>Arial</vt:lpstr>
      <vt:lpstr>Avenir</vt:lpstr>
      <vt:lpstr>Calibri</vt:lpstr>
      <vt:lpstr>Calibri Light</vt:lpstr>
      <vt:lpstr>Times New Roman</vt:lpstr>
      <vt:lpstr>Trade Gothic Next</vt:lpstr>
      <vt:lpstr>Simple Covers</vt:lpstr>
      <vt:lpstr>Image Covers</vt:lpstr>
      <vt:lpstr>1_Simple Covers</vt:lpstr>
      <vt:lpstr>Chapters title</vt:lpstr>
      <vt:lpstr>Contents Slides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Mariz Chiara</dc:creator>
  <cp:keywords/>
  <dc:description/>
  <cp:lastModifiedBy>Mariz Chiara</cp:lastModifiedBy>
  <cp:revision>16</cp:revision>
  <cp:lastPrinted>2017-03-09T08:39:52Z</cp:lastPrinted>
  <dcterms:created xsi:type="dcterms:W3CDTF">2025-01-22T09:51:14Z</dcterms:created>
  <dcterms:modified xsi:type="dcterms:W3CDTF">2025-09-10T08:38:04Z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0x0101001CACBF6F64A7B24C8FC41F52F21BA73D</vt:lpwstr>
  </property>
</Properties>
</file>