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7" r:id="rId4"/>
    <p:sldMasterId id="2147483717" r:id="rId5"/>
    <p:sldMasterId id="2147483733" r:id="rId6"/>
    <p:sldMasterId id="2147483724" r:id="rId7"/>
    <p:sldMasterId id="2147483648" r:id="rId8"/>
  </p:sldMasterIdLst>
  <p:notesMasterIdLst>
    <p:notesMasterId r:id="rId46"/>
  </p:notesMasterIdLst>
  <p:sldIdLst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422" r:id="rId22"/>
    <p:sldId id="423" r:id="rId23"/>
    <p:sldId id="393" r:id="rId24"/>
    <p:sldId id="394" r:id="rId25"/>
    <p:sldId id="395" r:id="rId26"/>
    <p:sldId id="396" r:id="rId27"/>
    <p:sldId id="397" r:id="rId28"/>
    <p:sldId id="398" r:id="rId29"/>
    <p:sldId id="400" r:id="rId30"/>
    <p:sldId id="401" r:id="rId31"/>
    <p:sldId id="399" r:id="rId32"/>
    <p:sldId id="402" r:id="rId33"/>
    <p:sldId id="403" r:id="rId34"/>
    <p:sldId id="404" r:id="rId35"/>
    <p:sldId id="405" r:id="rId36"/>
    <p:sldId id="406" r:id="rId37"/>
    <p:sldId id="424" r:id="rId38"/>
    <p:sldId id="408" r:id="rId39"/>
    <p:sldId id="409" r:id="rId40"/>
    <p:sldId id="410" r:id="rId41"/>
    <p:sldId id="346" r:id="rId42"/>
    <p:sldId id="416" r:id="rId43"/>
    <p:sldId id="411" r:id="rId44"/>
    <p:sldId id="421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19" pos="370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gata Amy" initials="SA" lastIdx="18" clrIdx="0">
    <p:extLst>
      <p:ext uri="{19B8F6BF-5375-455C-9EA6-DF929625EA0E}">
        <p15:presenceInfo xmlns:p15="http://schemas.microsoft.com/office/powerpoint/2012/main" userId="S::asegata@eurac.edu::88b1605c-63c6-404b-b6ca-9d179f0568a6" providerId="AD"/>
      </p:ext>
    </p:extLst>
  </p:cmAuthor>
  <p:cmAuthor id="2" name="Forlin Lorenzo" initials="FL" lastIdx="3" clrIdx="1">
    <p:extLst>
      <p:ext uri="{19B8F6BF-5375-455C-9EA6-DF929625EA0E}">
        <p15:presenceInfo xmlns:p15="http://schemas.microsoft.com/office/powerpoint/2012/main" userId="S::lforlin@eurac.edu::c5c6e9dc-4dc5-4941-8e74-687cc9286a36" providerId="AD"/>
      </p:ext>
    </p:extLst>
  </p:cmAuthor>
  <p:cmAuthor id="3" name="Barbieri Alessandra" initials="BA" lastIdx="1" clrIdx="2">
    <p:extLst>
      <p:ext uri="{19B8F6BF-5375-455C-9EA6-DF929625EA0E}">
        <p15:presenceInfo xmlns:p15="http://schemas.microsoft.com/office/powerpoint/2012/main" userId="S::abarbieri@eurac.edu::b9b093c3-b5ed-403e-880c-8e4eade98b1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61B3"/>
    <a:srgbClr val="F36E8E"/>
    <a:srgbClr val="70307C"/>
    <a:srgbClr val="9EA950"/>
    <a:srgbClr val="EFC14B"/>
    <a:srgbClr val="6BAEE2"/>
    <a:srgbClr val="DF1B12"/>
    <a:srgbClr val="99C96F"/>
    <a:srgbClr val="404648"/>
    <a:srgbClr val="DFE8E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08"/>
    <p:restoredTop sz="96327" autoAdjust="0"/>
  </p:normalViewPr>
  <p:slideViewPr>
    <p:cSldViewPr snapToGrid="0">
      <p:cViewPr varScale="1">
        <p:scale>
          <a:sx n="110" d="100"/>
          <a:sy n="110" d="100"/>
        </p:scale>
        <p:origin x="1648" y="472"/>
      </p:cViewPr>
      <p:guideLst>
        <p:guide orient="horz" pos="2160"/>
        <p:guide pos="37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290C9-C857-DA40-BC90-D1B83876DBA2}" type="datetimeFigureOut">
              <a:rPr lang="en-US" smtClean="0"/>
              <a:t>9/10/25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5BFB8-AAEF-9846-B079-971A2147A2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5BFB8-AAEF-9846-B079-971A2147A23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79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E83DD-6A78-8549-A950-0D9A4933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0C698A80-66AF-2A4E-8EC3-FC8F814D7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801059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661B63A-13C2-1647-B400-A0B2C532E9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6C0574E-534E-0841-BCB5-F0DCBF137F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999179-7388-1342-80DA-D110931765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33C235-D510-E440-A7E8-ADAACA41AB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78EC6D8-A894-C54E-8156-1FCC250D08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8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chemeClr val="accent1"/>
              </a:solidFill>
            </a:endParaRPr>
          </a:p>
        </p:txBody>
      </p:sp>
      <p:pic>
        <p:nvPicPr>
          <p:cNvPr id="11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CD78E8B-05B7-CF4A-BFD8-19EC64A675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B07D0DE-C7DD-9A48-962F-2C34E24DFC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2E1A3CE-DA6B-2345-A64C-EE95FD4B9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FB8854F-485C-1D4D-95D1-C1455848EB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BF935293-5F03-9648-9F34-3494C692B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B6459ED3-2FF5-0548-A1DB-E4AA8320850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9AE6C42C-FF0E-1447-A180-A38172CF83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7C0BAC5-1ACC-B840-9539-4137BF3B0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69B5201-7BD6-0D45-AAA2-6759DEB8B3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6334B7A-7117-5946-8A9C-540BFE1C79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7893150-EFD5-0648-9336-1A49B413D8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13289A2-96BE-8342-97B9-7822CF1E7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3CE07F7-1FC7-2B47-A983-28996537A2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23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0AF5E05-6C20-594B-9395-961A62B011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pic>
        <p:nvPicPr>
          <p:cNvPr id="2" name="Picture 1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C27795C7-3D3F-AD89-850C-36857B14B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0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5">
            <a:extLst>
              <a:ext uri="{FF2B5EF4-FFF2-40B4-BE49-F238E27FC236}">
                <a16:creationId xmlns:a16="http://schemas.microsoft.com/office/drawing/2014/main" id="{107E39AA-AC3D-9945-8D70-9BCEAE18B2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D51C654E-47F5-E745-91D4-F89B8DDEF87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8030FF6A-DDEB-B3FD-BEDB-8BC1A20F85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F5A3D0C7-A724-8D41-BB12-922F5DF9C6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183B43C-BEE9-6B4B-B322-5AECFDBDC24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3D66A3E5-85D0-5C7B-4618-88B368329B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7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E83DD-6A78-8549-A950-0D9A4933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94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215BA464-3172-5D42-85E8-DBE7016A1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531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1364E5-0B9B-6C43-8B11-B4B825F72B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BA14308-D75B-B04C-B1FB-50E8EFDB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A95B4E-DD98-A845-8240-61849EFD6A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C0A776-E2EC-4F4A-ABE2-6B8E8B4B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5B91D7A-37D5-7549-B137-5F852AE0F2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05B2FB-3D48-4D44-B26D-928243BD4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</p:spTree>
    <p:extLst>
      <p:ext uri="{BB962C8B-B14F-4D97-AF65-F5344CB8AC3E}">
        <p14:creationId xmlns:p14="http://schemas.microsoft.com/office/powerpoint/2010/main" val="1557679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174D4-4C7F-404C-B032-212B489BB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80440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215BA464-3172-5D42-85E8-DBE7016A1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858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309410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788265EA-EDCF-5348-832F-FFA392073F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115108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69CB2D3E-CDF1-F5DA-D858-AFB80F604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1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FA0DC452-8EB5-825F-75A2-6D937CA30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373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57853FCF-62D1-5F5E-01C0-A544CCD7C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6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005960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58B90C8-CF8F-6E40-9CAD-CDB30FA824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14AE54C-005E-2F1B-59E7-49EC83DCA9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87" y="6602676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92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AC3EC7B-1F0B-6943-A1EB-808BEDE369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192960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67DFA12-E548-F3B5-68F1-878EB0CB4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8440841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 Title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1CAC1BE-E53A-26BB-4828-9E68BD1CA3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4943DC-4F4E-0AEE-C501-8A8D9AC00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87" y="6602676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73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1364E5-0B9B-6C43-8B11-B4B825F72B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BA14308-D75B-B04C-B1FB-50E8EFDB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A95B4E-DD98-A845-8240-61849EFD6A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C0A776-E2EC-4F4A-ABE2-6B8E8B4B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5B91D7A-37D5-7549-B137-5F852AE0F2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05B2FB-3D48-4D44-B26D-928243BD4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</p:spTree>
    <p:extLst>
      <p:ext uri="{BB962C8B-B14F-4D97-AF65-F5344CB8AC3E}">
        <p14:creationId xmlns:p14="http://schemas.microsoft.com/office/powerpoint/2010/main" val="206903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 Title tex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87F9BF1-1906-4DA0-BD2A-3650DF2DB9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3409431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436CE-6184-C648-B941-9232D2DD42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6797503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694754"/>
            <a:ext cx="12192000" cy="516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629B8D1-A09D-3A4D-AB96-350B209A26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363A9F2-792D-C544-9BF2-927D2485E7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369055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51DADE-4F7A-D247-A101-6C7ABEB012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C00F457-CF8D-EE47-A30D-89ED0EAE12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588576"/>
            <a:ext cx="12192000" cy="52694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8E28282-27AB-DA42-BE93-12AE33D0E1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1482236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49A29951-9C9E-DC40-AF79-1DB30AAE86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205849-4EBB-E444-830B-B96C892DA2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58529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EF0176C-AFED-F34F-8DA2-AF5ADC468A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54270"/>
            <a:ext cx="12192000" cy="45037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6165009-DB62-3D4C-9808-AD8435781C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B49AC84-7391-802D-3D97-C710FB26D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57317555-064E-E15B-8775-548785F645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153577"/>
            <a:ext cx="11252945" cy="82245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77220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5EB02A7-4B63-2A47-BBBC-2B34E777C1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517328"/>
            <a:ext cx="12192000" cy="434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6DE073-2459-8A4D-814B-24E1C134D2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D2A215BF-743E-085F-5690-A3135D0C5A1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9127" y="407988"/>
            <a:ext cx="11368942" cy="1795462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7082825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857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F662A4-3F2A-3544-A042-7233337DCD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569999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3096187-5EAF-74AA-1FB3-71A12EC415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08F91E0-24F5-28CD-A9A0-59CA40E9DB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37585240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CAA346E-6D6F-0E47-9B77-07553FD407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0094" y="-12700"/>
            <a:ext cx="6111906" cy="393881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675F3F35-DBB1-0C4D-95B8-1FA8AE3762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094" y="3926114"/>
            <a:ext cx="2435225" cy="2919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D3AD0918-F270-3E4E-BD45-491A6AA982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15319" y="3926114"/>
            <a:ext cx="3676681" cy="2919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1BAAB8B-0AAF-CF9E-9583-D9CE612425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7AF2E55A-6A50-3D77-FC25-18A56A8420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22709720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13B02D9-EAB4-BC4E-A264-85D77C7490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857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A5D1C88-12C5-1B4F-ABC8-2F7FCA919F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570000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F8563EB8-3430-00DA-412C-BE638D1ECB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144" y="1263679"/>
            <a:ext cx="4849812" cy="4826000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00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174D4-4C7F-404C-B032-212B489BB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4785336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8514756-2119-89A7-63C7-01195379C6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257300"/>
            <a:ext cx="1125294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40861511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7D088FA-357B-6F4D-94E3-C860347D58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6005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5" name="Segnaposto testo 7">
            <a:extLst>
              <a:ext uri="{FF2B5EF4-FFF2-40B4-BE49-F238E27FC236}">
                <a16:creationId xmlns:a16="http://schemas.microsoft.com/office/drawing/2014/main" id="{F0990DD2-A0E4-DF23-19F6-433A35424A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1" y="1587159"/>
            <a:ext cx="5366418" cy="4502519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DC46CAED-A630-7B5C-A7B7-C23ED7889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7581" y="1587158"/>
            <a:ext cx="5366418" cy="4502519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9144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3716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8288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2860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4290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47626"/>
            <a:ext cx="5264136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CC54DE15-FB93-8C40-8853-A940207D9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1760" y="1547626"/>
            <a:ext cx="5159958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F9253B-C43E-4E4F-979C-22B6517C64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95F963F2-9D54-EA3D-124D-8AE44AC42A9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45193" y="4438022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52B042B-7012-8A1F-397B-E543CF9AFA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0084" y="4448307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40058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61AA7F59-F31D-904C-BEC6-2DD961C14F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77690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Picture Placeholder 21">
            <a:extLst>
              <a:ext uri="{FF2B5EF4-FFF2-40B4-BE49-F238E27FC236}">
                <a16:creationId xmlns:a16="http://schemas.microsoft.com/office/drawing/2014/main" id="{3B587F68-13AF-2741-9409-F38E164F6C3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85098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A4CF7E-B438-FC40-9E88-BB08B99E00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54AC54E-8DC6-70EB-7619-322A7B30A56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8000" y="4431782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DAB5DA71-795D-F447-AB65-021F89ACADC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75407" y="4430454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EC9EFD61-38EE-67E8-BB3D-7DC25ABF50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82814" y="4420829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6555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20953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406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717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89AB5D5-D523-BE4F-8C47-3B8702E018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8F22D877-A5AD-9D93-181F-6598278937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9B42C4E-94BA-DB4D-4111-361694A912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488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F3F31D80-8371-AFDC-A1DD-3A2FDB16ECC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5015" y="4410309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5" name="Segnaposto testo 10">
            <a:extLst>
              <a:ext uri="{FF2B5EF4-FFF2-40B4-BE49-F238E27FC236}">
                <a16:creationId xmlns:a16="http://schemas.microsoft.com/office/drawing/2014/main" id="{585E7128-5CFC-069D-78D4-584EB825FD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18669" y="4422116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79859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16099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0805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45402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2BA57746-3916-9049-94A7-55A4BCF3E83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36207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E1CD6D0-8AB8-1648-9589-31AE4BCDE7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B984A3A-AB1A-37AF-9F83-32AE89FFD0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7" y="4430771"/>
            <a:ext cx="6815953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89064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A44FD37-3491-B94F-8715-8D54316F66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5248488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EEF55ECE-D8D7-728B-A1F0-2586A59D55D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514482"/>
            <a:ext cx="7242408" cy="542003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34452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0BD64A9-F6A3-C742-9D6B-F07936A386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C85FEB1-A2B5-7F44-9E56-CD38965356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15299610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EC441A4-1B39-77B4-630E-EED54A0E9F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36F7348-59A2-4294-9B4A-C73BAB4FCA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B35CFD7F-A706-F5C6-BE5A-B5F5DD2088A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2093120"/>
            <a:ext cx="7242408" cy="3936704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344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02954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4011386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070887"/>
            <a:ext cx="4019271" cy="3918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462774"/>
            <a:ext cx="4011387" cy="10772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Institute for </a:t>
            </a:r>
            <a:r>
              <a:rPr lang="en-US" dirty="0" err="1"/>
              <a:t>xxxxxxx</a:t>
            </a:r>
            <a:endParaRPr lang="en-US" dirty="0"/>
          </a:p>
          <a:p>
            <a:pPr lvl="0"/>
            <a:r>
              <a:rPr lang="en-US" dirty="0" err="1"/>
              <a:t>xxxxxx@eurac.edu</a:t>
            </a:r>
            <a:endParaRPr lang="en-US" dirty="0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5C2E3AF-A08C-0048-A93B-611655D0CC7B}"/>
              </a:ext>
            </a:extLst>
          </p:cNvPr>
          <p:cNvSpPr txBox="1"/>
          <p:nvPr userDrawn="1"/>
        </p:nvSpPr>
        <p:spPr>
          <a:xfrm>
            <a:off x="467730" y="4988141"/>
            <a:ext cx="4019271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200" b="1" i="0" u="none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09B9E67-4D9E-294D-9D5E-D1606A070F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094" y="1"/>
            <a:ext cx="6111906" cy="6857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3A82811-B2D7-144F-9AD9-D4598366D9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614" y="5595084"/>
            <a:ext cx="4011387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www.noi.bz.it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997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452688D9-3F89-5946-8929-30FF29475366}"/>
              </a:ext>
            </a:extLst>
          </p:cNvPr>
          <p:cNvSpPr txBox="1"/>
          <p:nvPr userDrawn="1"/>
        </p:nvSpPr>
        <p:spPr>
          <a:xfrm>
            <a:off x="475616" y="4782079"/>
            <a:ext cx="9237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7946800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429000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975474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email@eurac.edu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6842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Address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1076AA1-28D4-A40A-95B0-7381701BD769}"/>
              </a:ext>
            </a:extLst>
          </p:cNvPr>
          <p:cNvSpPr txBox="1"/>
          <p:nvPr userDrawn="1"/>
        </p:nvSpPr>
        <p:spPr>
          <a:xfrm>
            <a:off x="491534" y="1336119"/>
            <a:ext cx="923703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i="0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Contact us</a:t>
            </a:r>
          </a:p>
          <a:p>
            <a:endParaRPr lang="en-US" sz="2400" b="1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b="1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b="1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Eurac</a:t>
            </a:r>
            <a:r>
              <a:rPr lang="en-US" sz="2400" b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 Research</a:t>
            </a:r>
          </a:p>
          <a:p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Drususallee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</a:t>
            </a:r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Viale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Druso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1</a:t>
            </a:r>
          </a:p>
          <a:p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39100 </a:t>
            </a:r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Bozen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/Bolzano</a:t>
            </a:r>
          </a:p>
          <a:p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T +39 0471 055 055</a:t>
            </a:r>
          </a:p>
          <a:p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info@eurac.edu</a:t>
            </a:r>
            <a:endParaRPr lang="en-US" sz="2400" b="0" i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  <a:p>
            <a:r>
              <a:rPr lang="en-US" sz="2400" b="1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www.eurac.edu</a:t>
            </a:r>
            <a:endParaRPr lang="en-US" sz="2400" b="1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64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08C3190-9387-0640-B12B-C7F7E50965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2843271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30998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66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788265EA-EDCF-5348-832F-FFA392073F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4624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994C4B42-587B-4736-9239-C88B47FD61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3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977340D1-59AA-4743-D213-2B239AB43A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5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C621A5E5-4374-FC95-6B06-D74A92AA94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08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2258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2" r:id="rId4"/>
    <p:sldLayoutId id="2147483709" r:id="rId5"/>
    <p:sldLayoutId id="2147483710" r:id="rId6"/>
    <p:sldLayoutId id="2147483705" r:id="rId7"/>
    <p:sldLayoutId id="2147483704" r:id="rId8"/>
    <p:sldLayoutId id="214748370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74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3" r:id="rId2"/>
    <p:sldLayoutId id="2147483720" r:id="rId3"/>
    <p:sldLayoutId id="2147483707" r:id="rId4"/>
    <p:sldLayoutId id="2147483722" r:id="rId5"/>
    <p:sldLayoutId id="214748372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20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CBBC0FA-8A97-67DE-B1AD-1F75475DFB5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301" y="6609933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4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651" r:id="rId2"/>
    <p:sldLayoutId id="2147483716" r:id="rId3"/>
    <p:sldLayoutId id="2147483730" r:id="rId4"/>
    <p:sldLayoutId id="2147483731" r:id="rId5"/>
    <p:sldLayoutId id="2147483732" r:id="rId6"/>
    <p:sldLayoutId id="2147483729" r:id="rId7"/>
    <p:sldLayoutId id="214748372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1E6E1B2-C535-24EC-F122-452E635629A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301" y="6609933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1" r:id="rId2"/>
    <p:sldLayoutId id="2147483676" r:id="rId3"/>
    <p:sldLayoutId id="2147483686" r:id="rId4"/>
    <p:sldLayoutId id="2147483677" r:id="rId5"/>
    <p:sldLayoutId id="2147483694" r:id="rId6"/>
    <p:sldLayoutId id="2147483678" r:id="rId7"/>
    <p:sldLayoutId id="2147483679" r:id="rId8"/>
    <p:sldLayoutId id="2147483680" r:id="rId9"/>
    <p:sldLayoutId id="2147483652" r:id="rId10"/>
    <p:sldLayoutId id="2147483682" r:id="rId11"/>
    <p:sldLayoutId id="2147483683" r:id="rId12"/>
    <p:sldLayoutId id="2147483684" r:id="rId13"/>
    <p:sldLayoutId id="2147483649" r:id="rId14"/>
    <p:sldLayoutId id="2147483687" r:id="rId15"/>
    <p:sldLayoutId id="2147483688" r:id="rId16"/>
    <p:sldLayoutId id="2147483685" r:id="rId17"/>
    <p:sldLayoutId id="2147483692" r:id="rId18"/>
    <p:sldLayoutId id="2147483689" r:id="rId19"/>
    <p:sldLayoutId id="2147483703" r:id="rId20"/>
    <p:sldLayoutId id="2147483690" r:id="rId21"/>
    <p:sldLayoutId id="214748369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hyperlink" Target="https://youtu.be/suK34prc56o?si=PAO5Ghe8vPg5WU-V" TargetMode="External"/><Relationship Id="rId1" Type="http://schemas.openxmlformats.org/officeDocument/2006/relationships/slideLayout" Target="../slideLayouts/slideLayout5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eltic_languages_distribution_map.svg" TargetMode="External"/><Relationship Id="rId2" Type="http://schemas.openxmlformats.org/officeDocument/2006/relationships/hyperlink" Target="https://en.wikipedia.org/wiki/User:Shikku27316" TargetMode="Externa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hyperlink" Target="https://www.youtube.com/watch?v=MSFRi698O9I" TargetMode="Externa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3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WDKsHm6gTA?si=qbbXE5GjyhJQXVj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3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eurac.edu/it/institutes-centers/istituto-di-linguistica-applicata/projects/sms-20" TargetMode="External"/><Relationship Id="rId1" Type="http://schemas.openxmlformats.org/officeDocument/2006/relationships/slideLayout" Target="../slideLayouts/slideLayout54.xml"/><Relationship Id="rId4" Type="http://schemas.openxmlformats.org/officeDocument/2006/relationships/hyperlink" Target="http://creativecommons.org/licenses/by/4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72EF040-7D8D-F40E-49DB-3F675CA870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2394" y="4424275"/>
            <a:ext cx="6228884" cy="1639797"/>
          </a:xfrm>
        </p:spPr>
        <p:txBody>
          <a:bodyPr/>
          <a:lstStyle/>
          <a:p>
            <a:r>
              <a:rPr lang="it-IT" dirty="0"/>
              <a:t>Diversità linguistica</a:t>
            </a:r>
            <a:br>
              <a:rPr lang="it-IT" dirty="0"/>
            </a:br>
            <a:r>
              <a:rPr lang="it-IT" dirty="0"/>
              <a:t>in Europa</a:t>
            </a:r>
          </a:p>
        </p:txBody>
      </p:sp>
      <p:pic>
        <p:nvPicPr>
          <p:cNvPr id="9" name="Picture 3" descr="A logo of a school&#10;&#10;Description automatically generated">
            <a:extLst>
              <a:ext uri="{FF2B5EF4-FFF2-40B4-BE49-F238E27FC236}">
                <a16:creationId xmlns:a16="http://schemas.microsoft.com/office/drawing/2014/main" id="{52A94A83-280C-7705-BC76-12175554E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987" y="767288"/>
            <a:ext cx="1646291" cy="1280697"/>
          </a:xfrm>
          <a:prstGeom prst="rect">
            <a:avLst/>
          </a:prstGeom>
        </p:spPr>
      </p:pic>
      <p:pic>
        <p:nvPicPr>
          <p:cNvPr id="10" name="Segnaposto immagine 9" descr="Immagine che contiene Policromia, clipart, cerchi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73657416-EF51-C67C-2085-8A89D9B69C9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" b="91"/>
          <a:stretch>
            <a:fillRect/>
          </a:stretch>
        </p:blipFill>
        <p:spPr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6916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B836A-0D42-E592-BEAB-EA195CC93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D2426DD7-1D2C-5B0A-2BE5-15FADB4CB82A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il tedesco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C4870740-C991-911D-B9F2-B7770997556C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lo spagnolo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33AB72F4-543A-8F31-9AC2-29764F2A9F52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l’inglese 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2E22BF8A-1524-4AC9-4541-3774C417C9C8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il russo 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6B834EFD-A8C8-9E4B-B29F-2619DACD0E24}"/>
              </a:ext>
            </a:extLst>
          </p:cNvPr>
          <p:cNvSpPr txBox="1"/>
          <p:nvPr/>
        </p:nvSpPr>
        <p:spPr>
          <a:xfrm>
            <a:off x="645140" y="804386"/>
            <a:ext cx="69702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accent6"/>
                </a:solidFill>
              </a:rPr>
              <a:t>In Europa – </a:t>
            </a:r>
            <a:r>
              <a:rPr lang="de-DE" sz="2400" b="1" dirty="0" err="1">
                <a:solidFill>
                  <a:schemeClr val="accent6"/>
                </a:solidFill>
              </a:rPr>
              <a:t>intesa</a:t>
            </a:r>
            <a:r>
              <a:rPr lang="de-DE" sz="2400" b="1" dirty="0">
                <a:solidFill>
                  <a:schemeClr val="accent6"/>
                </a:solidFill>
              </a:rPr>
              <a:t> </a:t>
            </a:r>
            <a:r>
              <a:rPr lang="de-DE" sz="2400" b="1" dirty="0" err="1">
                <a:solidFill>
                  <a:schemeClr val="accent6"/>
                </a:solidFill>
              </a:rPr>
              <a:t>nella</a:t>
            </a:r>
            <a:r>
              <a:rPr lang="de-DE" sz="2400" b="1" dirty="0">
                <a:solidFill>
                  <a:schemeClr val="accent6"/>
                </a:solidFill>
              </a:rPr>
              <a:t> sua </a:t>
            </a:r>
            <a:r>
              <a:rPr lang="de-DE" sz="2400" b="1" dirty="0" err="1">
                <a:solidFill>
                  <a:schemeClr val="accent6"/>
                </a:solidFill>
              </a:rPr>
              <a:t>definizione</a:t>
            </a:r>
            <a:r>
              <a:rPr lang="de-DE" sz="2400" b="1" dirty="0">
                <a:solidFill>
                  <a:schemeClr val="accent6"/>
                </a:solidFill>
              </a:rPr>
              <a:t> </a:t>
            </a:r>
            <a:r>
              <a:rPr lang="de-DE" sz="2400" b="1" dirty="0" err="1">
                <a:solidFill>
                  <a:schemeClr val="accent6"/>
                </a:solidFill>
              </a:rPr>
              <a:t>geografica</a:t>
            </a:r>
            <a:r>
              <a:rPr lang="de-DE" sz="2400" b="1" dirty="0">
                <a:solidFill>
                  <a:schemeClr val="accent6"/>
                </a:solidFill>
              </a:rPr>
              <a:t> – la </a:t>
            </a:r>
            <a:r>
              <a:rPr lang="de-DE" sz="2400" b="1" dirty="0" err="1">
                <a:solidFill>
                  <a:schemeClr val="accent6"/>
                </a:solidFill>
              </a:rPr>
              <a:t>lingua</a:t>
            </a:r>
            <a:r>
              <a:rPr lang="de-DE" sz="2400" b="1" dirty="0">
                <a:solidFill>
                  <a:schemeClr val="accent6"/>
                </a:solidFill>
              </a:rPr>
              <a:t> più </a:t>
            </a:r>
            <a:r>
              <a:rPr lang="de-DE" sz="2400" b="1" dirty="0" err="1">
                <a:solidFill>
                  <a:schemeClr val="accent6"/>
                </a:solidFill>
              </a:rPr>
              <a:t>parlata</a:t>
            </a:r>
            <a:r>
              <a:rPr lang="de-DE" sz="2400" b="1" dirty="0">
                <a:solidFill>
                  <a:schemeClr val="accent6"/>
                </a:solidFill>
              </a:rPr>
              <a:t> </a:t>
            </a:r>
            <a:r>
              <a:rPr lang="de-DE" sz="2400" b="1" dirty="0" err="1">
                <a:solidFill>
                  <a:schemeClr val="accent6"/>
                </a:solidFill>
              </a:rPr>
              <a:t>è</a:t>
            </a:r>
            <a:r>
              <a:rPr lang="de-DE" sz="2400" b="1" dirty="0">
                <a:solidFill>
                  <a:schemeClr val="accent6"/>
                </a:solidFill>
              </a:rPr>
              <a:t>  ​</a:t>
            </a:r>
            <a:endParaRPr lang="en-IT" sz="2400" b="1" dirty="0">
              <a:solidFill>
                <a:schemeClr val="accent6"/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6DB2CB0A-B08D-BE17-2DB7-374EC9DC3FE3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9644A5C2-C9B1-6B10-0C0B-95B4E977B088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C5B5D36B-330E-2420-668A-502F55600F7D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1D054C35-D73E-8BB2-4B90-CAFFC7D06D23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812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A1D58-8944-E285-10B3-9D0D71A34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BF06F93E-69A1-79E7-CCCD-D73D3DC1E3B6}"/>
              </a:ext>
            </a:extLst>
          </p:cNvPr>
          <p:cNvSpPr txBox="1">
            <a:spLocks/>
          </p:cNvSpPr>
          <p:nvPr/>
        </p:nvSpPr>
        <p:spPr>
          <a:xfrm>
            <a:off x="1494262" y="1457253"/>
            <a:ext cx="8854069" cy="41102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>
                <a:solidFill>
                  <a:schemeClr val="accent6"/>
                </a:solidFill>
              </a:rPr>
              <a:t>La lingua più parlata in Europa come prima lingua (L1) per numero di parlanti è </a:t>
            </a:r>
            <a:r>
              <a:rPr lang="it-IT" b="1" dirty="0">
                <a:solidFill>
                  <a:schemeClr val="accent6"/>
                </a:solidFill>
              </a:rPr>
              <a:t>il russo</a:t>
            </a:r>
            <a:r>
              <a:rPr lang="it-IT" dirty="0">
                <a:solidFill>
                  <a:schemeClr val="accent6"/>
                </a:solidFill>
              </a:rPr>
              <a:t>. I dati di </a:t>
            </a:r>
            <a:r>
              <a:rPr lang="it-IT" dirty="0" err="1">
                <a:solidFill>
                  <a:schemeClr val="accent6"/>
                </a:solidFill>
              </a:rPr>
              <a:t>Ethnologue</a:t>
            </a:r>
            <a:r>
              <a:rPr lang="it-IT" dirty="0">
                <a:solidFill>
                  <a:schemeClr val="accent6"/>
                </a:solidFill>
              </a:rPr>
              <a:t> riferiscono di più di 100 milioni di parlanti nativi, prevalentemente nel territorio della Federazione Russa ma anche in alcuni paesi come Bielorussia, Ucraina o Estonia.</a:t>
            </a:r>
          </a:p>
          <a:p>
            <a:pPr marL="0" indent="0">
              <a:buNone/>
            </a:pPr>
            <a:r>
              <a:rPr lang="it-IT" dirty="0">
                <a:solidFill>
                  <a:schemeClr val="accent6"/>
                </a:solidFill>
              </a:rPr>
              <a:t>Se parliamo esclusivamente di </a:t>
            </a:r>
            <a:r>
              <a:rPr lang="it-IT" b="1" dirty="0">
                <a:solidFill>
                  <a:schemeClr val="accent6"/>
                </a:solidFill>
              </a:rPr>
              <a:t>Unione europea</a:t>
            </a:r>
            <a:r>
              <a:rPr lang="it-IT" dirty="0">
                <a:solidFill>
                  <a:schemeClr val="accent6"/>
                </a:solidFill>
              </a:rPr>
              <a:t>, la lingua più parlata per numero di parlanti nativi è invece </a:t>
            </a:r>
            <a:r>
              <a:rPr lang="it-IT" b="1" dirty="0">
                <a:solidFill>
                  <a:schemeClr val="accent6"/>
                </a:solidFill>
              </a:rPr>
              <a:t>il tedesco</a:t>
            </a:r>
            <a:r>
              <a:rPr lang="it-IT" dirty="0">
                <a:solidFill>
                  <a:schemeClr val="accent6"/>
                </a:solidFill>
              </a:rPr>
              <a:t>, con circa 90 milioni di parlanti, principalmente in Germania, Austria, e parte della Svizzera.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38053AE3-0D83-2062-0DF6-CDB38048BD5A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169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7B412-539A-4082-A102-BA9257F74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647C6403-C557-31F1-2BC8-67D11DFB1301}"/>
              </a:ext>
            </a:extLst>
          </p:cNvPr>
          <p:cNvSpPr/>
          <p:nvPr/>
        </p:nvSpPr>
        <p:spPr>
          <a:xfrm>
            <a:off x="3637982" y="878282"/>
            <a:ext cx="4916035" cy="4861084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3600"/>
              <a:t>Quante famiglie linguistiche ci sono in Europa?</a:t>
            </a:r>
            <a:endParaRPr lang="en-IT" sz="36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E44A4C7-54B2-152C-97F9-6F4CCFF58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017" y="47395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06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562F4-815D-1D2B-CFB8-6D102F0A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D3F6C0C9-50ED-0A8A-7329-3F06AF2AB572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2 famiglie linguistiche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590013C5-DF7E-2676-2ACC-FE6125C9A11A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5 famiglie linguistiche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F3477D08-3DF4-06C9-7D74-BEF301B760CF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4 famiglie linguistiche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4D61ECFF-4E7B-9DB3-848C-10166DB4993B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3 famiglie linguistiche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3327105E-64B8-C5D8-5F7B-0D544F5FCC29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accent6"/>
                </a:solidFill>
              </a:rPr>
              <a:t>In Europa ci </a:t>
            </a:r>
            <a:r>
              <a:rPr lang="de-DE" sz="2400" b="1" dirty="0" err="1">
                <a:solidFill>
                  <a:schemeClr val="accent6"/>
                </a:solidFill>
              </a:rPr>
              <a:t>sono</a:t>
            </a:r>
            <a:r>
              <a:rPr lang="de-DE" sz="2400" b="1" dirty="0">
                <a:solidFill>
                  <a:schemeClr val="accent6"/>
                </a:solidFill>
              </a:rPr>
              <a:t>…​</a:t>
            </a:r>
            <a:endParaRPr lang="en-IT" sz="2400" b="1" dirty="0">
              <a:solidFill>
                <a:schemeClr val="accent6"/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32063BC4-84BA-1D4B-5B11-90265553F61C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71FD5D47-F58A-B897-36BE-855BBD329756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4281B732-3408-59BB-679F-011C87EDB123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FA5F11BD-FBA7-4EF7-BC33-A572C68BBDA4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38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3AB62-0285-C889-C4A9-AC217CEB2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FBA55D3C-EABD-0CE0-2738-BF5D9740C30D}"/>
              </a:ext>
            </a:extLst>
          </p:cNvPr>
          <p:cNvSpPr txBox="1">
            <a:spLocks/>
          </p:cNvSpPr>
          <p:nvPr/>
        </p:nvSpPr>
        <p:spPr>
          <a:xfrm>
            <a:off x="1494262" y="1457253"/>
            <a:ext cx="8854069" cy="41102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>
                <a:solidFill>
                  <a:schemeClr val="accent6"/>
                </a:solidFill>
              </a:rPr>
              <a:t>Le lingue europee si suddividono in </a:t>
            </a:r>
            <a:r>
              <a:rPr lang="it-IT" b="1" dirty="0">
                <a:solidFill>
                  <a:schemeClr val="accent6"/>
                </a:solidFill>
              </a:rPr>
              <a:t>tre</a:t>
            </a:r>
            <a:r>
              <a:rPr lang="it-IT" dirty="0">
                <a:solidFill>
                  <a:schemeClr val="accent6"/>
                </a:solidFill>
              </a:rPr>
              <a:t> </a:t>
            </a:r>
            <a:r>
              <a:rPr lang="it-IT" b="1" dirty="0">
                <a:solidFill>
                  <a:schemeClr val="accent6"/>
                </a:solidFill>
              </a:rPr>
              <a:t>famiglie linguistiche principali</a:t>
            </a:r>
            <a:r>
              <a:rPr lang="it-IT" dirty="0">
                <a:solidFill>
                  <a:schemeClr val="accent6"/>
                </a:solidFill>
              </a:rPr>
              <a:t>. La famiglia più numerosa è l’</a:t>
            </a:r>
            <a:r>
              <a:rPr lang="it-IT" b="1" dirty="0">
                <a:solidFill>
                  <a:schemeClr val="accent6"/>
                </a:solidFill>
              </a:rPr>
              <a:t>indoeuropeo</a:t>
            </a:r>
            <a:r>
              <a:rPr lang="it-IT" dirty="0">
                <a:solidFill>
                  <a:schemeClr val="accent6"/>
                </a:solidFill>
              </a:rPr>
              <a:t> a cui appartengono le lingue germaniche, le lingue celtiche, le lingue neolatine, le lingue baltiche, le lingue slave, la lingua albanese, la lingua greca e la lingua armena. Il secondo gruppo è il </a:t>
            </a:r>
            <a:r>
              <a:rPr lang="it-IT" b="1" dirty="0">
                <a:solidFill>
                  <a:schemeClr val="accent6"/>
                </a:solidFill>
              </a:rPr>
              <a:t>finno-ungherese</a:t>
            </a:r>
            <a:r>
              <a:rPr lang="it-IT" dirty="0">
                <a:solidFill>
                  <a:schemeClr val="accent6"/>
                </a:solidFill>
              </a:rPr>
              <a:t> al quale appartengono il finlandese e l’ungherese. Infine il terzo gruppo ha il </a:t>
            </a:r>
            <a:r>
              <a:rPr lang="it-IT" b="1" dirty="0">
                <a:solidFill>
                  <a:schemeClr val="accent6"/>
                </a:solidFill>
              </a:rPr>
              <a:t>turco </a:t>
            </a:r>
            <a:r>
              <a:rPr lang="it-IT" dirty="0">
                <a:solidFill>
                  <a:schemeClr val="accent6"/>
                </a:solidFill>
              </a:rPr>
              <a:t>come lingua principale.​ Il maltese appartiene invece alle lingue semitiche. 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BC6B9E88-2466-58B3-F7A4-8D620D14DF70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6806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 tree with many green circles&#10;&#10;AI-generated content may be incorrect.">
            <a:extLst>
              <a:ext uri="{FF2B5EF4-FFF2-40B4-BE49-F238E27FC236}">
                <a16:creationId xmlns:a16="http://schemas.microsoft.com/office/drawing/2014/main" id="{5EC2F1A7-55ED-609A-8078-1F261FCE9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647"/>
            <a:ext cx="9756233" cy="6878144"/>
          </a:xfrm>
          <a:prstGeom prst="rect">
            <a:avLst/>
          </a:prstGeom>
        </p:spPr>
      </p:pic>
      <p:sp>
        <p:nvSpPr>
          <p:cNvPr id="2" name="Fumetto 3 1">
            <a:extLst>
              <a:ext uri="{FF2B5EF4-FFF2-40B4-BE49-F238E27FC236}">
                <a16:creationId xmlns:a16="http://schemas.microsoft.com/office/drawing/2014/main" id="{F4163748-0302-7861-F650-6B3A1B52B76F}"/>
              </a:ext>
            </a:extLst>
          </p:cNvPr>
          <p:cNvSpPr/>
          <p:nvPr/>
        </p:nvSpPr>
        <p:spPr>
          <a:xfrm>
            <a:off x="9921794" y="2299856"/>
            <a:ext cx="2082289" cy="2059013"/>
          </a:xfrm>
          <a:prstGeom prst="wedgeEllipseCallout">
            <a:avLst>
              <a:gd name="adj1" fmla="val -52220"/>
              <a:gd name="adj2" fmla="val -35989"/>
            </a:avLst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accent5"/>
                </a:solidFill>
              </a:rPr>
              <a:t>Scansionando </a:t>
            </a:r>
            <a:br>
              <a:rPr lang="it-IT" sz="1200" dirty="0">
                <a:solidFill>
                  <a:schemeClr val="accent5"/>
                </a:solidFill>
              </a:rPr>
            </a:br>
            <a:r>
              <a:rPr lang="it-IT" sz="1200" dirty="0">
                <a:solidFill>
                  <a:schemeClr val="accent5"/>
                </a:solidFill>
              </a:rPr>
              <a:t>il QR-CODE si accede a ulteriori risorse </a:t>
            </a:r>
            <a:br>
              <a:rPr lang="it-IT" sz="1200" dirty="0">
                <a:solidFill>
                  <a:schemeClr val="accent5"/>
                </a:solidFill>
              </a:rPr>
            </a:br>
            <a:r>
              <a:rPr lang="it-IT" sz="1200" dirty="0">
                <a:solidFill>
                  <a:schemeClr val="accent5"/>
                </a:solidFill>
              </a:rPr>
              <a:t>del Consiglio d’Europa sulla diversità linguistica</a:t>
            </a:r>
            <a:endParaRPr lang="en-US" sz="1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944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89310-0E3D-4DFB-7723-267E2FE19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A95B4DEE-6923-7707-44E0-0D76EFD8EDA6}"/>
              </a:ext>
            </a:extLst>
          </p:cNvPr>
          <p:cNvSpPr/>
          <p:nvPr/>
        </p:nvSpPr>
        <p:spPr>
          <a:xfrm>
            <a:off x="3637982" y="878282"/>
            <a:ext cx="4916035" cy="4861084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3600"/>
              <a:t>Cos’è una lingua isolata?</a:t>
            </a:r>
            <a:endParaRPr lang="en-IT" sz="36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BAA638C-3B2A-F358-B7AF-52BE2F516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017" y="47395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2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59CC7-B03C-6B29-0BCE-AA36B7E1F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FEE65E95-FCB5-0878-FF4B-B48FD6D16850}"/>
              </a:ext>
            </a:extLst>
          </p:cNvPr>
          <p:cNvSpPr txBox="1"/>
          <p:nvPr/>
        </p:nvSpPr>
        <p:spPr>
          <a:xfrm>
            <a:off x="2775297" y="1976484"/>
            <a:ext cx="72821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Una lingua che si parla in paesi isolati e difficili da raggiungere​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0A3F4C9B-E4AB-5332-CBF3-AF0C6D73BF03}"/>
              </a:ext>
            </a:extLst>
          </p:cNvPr>
          <p:cNvSpPr txBox="1"/>
          <p:nvPr/>
        </p:nvSpPr>
        <p:spPr>
          <a:xfrm>
            <a:off x="2775297" y="3104154"/>
            <a:ext cx="74763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È una lingua che non assomiglia a nessun’altra lingua </a:t>
            </a:r>
            <a:br>
              <a:rPr lang="it-IT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e non appartiene a una famiglia linguistica​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A9C993F2-08CC-0611-9DB2-84810572EBDD}"/>
              </a:ext>
            </a:extLst>
          </p:cNvPr>
          <p:cNvSpPr txBox="1"/>
          <p:nvPr/>
        </p:nvSpPr>
        <p:spPr>
          <a:xfrm>
            <a:off x="2775296" y="4348913"/>
            <a:ext cx="70972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È una lingua che si parla nelle isole del mar Baltico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CADB31F7-A411-5AE4-5F82-167CF54CB675}"/>
              </a:ext>
            </a:extLst>
          </p:cNvPr>
          <p:cNvSpPr txBox="1"/>
          <p:nvPr/>
        </p:nvSpPr>
        <p:spPr>
          <a:xfrm>
            <a:off x="2775297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È una lingua morta​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2A90AD53-59C8-8BEC-351D-FE31856429EC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2">
                    <a:lumMod val="25000"/>
                  </a:schemeClr>
                </a:solidFill>
              </a:rPr>
              <a:t>Una </a:t>
            </a:r>
            <a:r>
              <a:rPr lang="de-DE" sz="2400" b="1" dirty="0" err="1">
                <a:solidFill>
                  <a:schemeClr val="bg2">
                    <a:lumMod val="25000"/>
                  </a:schemeClr>
                </a:solidFill>
              </a:rPr>
              <a:t>lingua</a:t>
            </a:r>
            <a:r>
              <a:rPr lang="de-DE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400" b="1" dirty="0" err="1">
                <a:solidFill>
                  <a:schemeClr val="bg2">
                    <a:lumMod val="25000"/>
                  </a:schemeClr>
                </a:solidFill>
              </a:rPr>
              <a:t>isolata</a:t>
            </a:r>
            <a:r>
              <a:rPr lang="de-DE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400" b="1" dirty="0" err="1">
                <a:solidFill>
                  <a:schemeClr val="bg2">
                    <a:lumMod val="25000"/>
                  </a:schemeClr>
                </a:solidFill>
              </a:rPr>
              <a:t>è</a:t>
            </a:r>
            <a:r>
              <a:rPr lang="de-DE" sz="2400" b="1" dirty="0">
                <a:solidFill>
                  <a:schemeClr val="bg2">
                    <a:lumMod val="25000"/>
                  </a:schemeClr>
                </a:solidFill>
              </a:rPr>
              <a:t>… </a:t>
            </a:r>
            <a:endParaRPr lang="en-IT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E6B2F99D-3891-DD5A-81DB-A0495BE75C37}"/>
              </a:ext>
            </a:extLst>
          </p:cNvPr>
          <p:cNvSpPr/>
          <p:nvPr/>
        </p:nvSpPr>
        <p:spPr>
          <a:xfrm>
            <a:off x="1812921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761414B5-EB96-D70F-1C65-8CB4A17C8AFB}"/>
              </a:ext>
            </a:extLst>
          </p:cNvPr>
          <p:cNvSpPr/>
          <p:nvPr/>
        </p:nvSpPr>
        <p:spPr>
          <a:xfrm>
            <a:off x="1812921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A6643A1E-A9B3-084F-B67B-60D7500155C1}"/>
              </a:ext>
            </a:extLst>
          </p:cNvPr>
          <p:cNvSpPr/>
          <p:nvPr/>
        </p:nvSpPr>
        <p:spPr>
          <a:xfrm>
            <a:off x="1812921" y="4172791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accent5"/>
              </a:solidFill>
            </a:endParaRP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D4273DA5-E5AA-C053-0523-9155E6D8E5FE}"/>
              </a:ext>
            </a:extLst>
          </p:cNvPr>
          <p:cNvSpPr/>
          <p:nvPr/>
        </p:nvSpPr>
        <p:spPr>
          <a:xfrm>
            <a:off x="1812921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7451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70B2D-995E-46FA-B2F3-C1FE1A71C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DFC9F9F4-F13D-1B9C-02A1-DC3FEA35457E}"/>
              </a:ext>
            </a:extLst>
          </p:cNvPr>
          <p:cNvSpPr txBox="1">
            <a:spLocks/>
          </p:cNvSpPr>
          <p:nvPr/>
        </p:nvSpPr>
        <p:spPr>
          <a:xfrm>
            <a:off x="1559287" y="1274577"/>
            <a:ext cx="9506108" cy="296606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>
                <a:solidFill>
                  <a:schemeClr val="accent6"/>
                </a:solidFill>
              </a:rPr>
              <a:t>Le </a:t>
            </a:r>
            <a:r>
              <a:rPr lang="it-IT" sz="2400" b="1" dirty="0">
                <a:solidFill>
                  <a:schemeClr val="accent6"/>
                </a:solidFill>
              </a:rPr>
              <a:t>lingue isolate </a:t>
            </a:r>
            <a:r>
              <a:rPr lang="it-IT" sz="2400" dirty="0">
                <a:solidFill>
                  <a:schemeClr val="accent6"/>
                </a:solidFill>
              </a:rPr>
              <a:t>sono quelle </a:t>
            </a:r>
            <a:r>
              <a:rPr lang="it-IT" sz="2400" b="1" dirty="0">
                <a:solidFill>
                  <a:schemeClr val="accent6"/>
                </a:solidFill>
              </a:rPr>
              <a:t>lingue che non hanno una relazione linguistica o storica con nessun’altra famiglia linguistica</a:t>
            </a:r>
            <a:r>
              <a:rPr lang="it-IT" sz="2400" dirty="0">
                <a:solidFill>
                  <a:schemeClr val="accent6"/>
                </a:solidFill>
              </a:rPr>
              <a:t>. In alcuni casi, alcune lingue vengono classificate come isolate perché si ha poca conoscenza delle loro origini. Questo significa che non è possibile determinare la relazione con altre famiglie linguistiche, perché, forse, le lingue aventi la stessa origine sono andate estinte. Un esempio di lingua isolata è il </a:t>
            </a:r>
            <a:r>
              <a:rPr lang="it-IT" sz="2400" b="1" dirty="0">
                <a:solidFill>
                  <a:schemeClr val="accent6"/>
                </a:solidFill>
              </a:rPr>
              <a:t>basco</a:t>
            </a:r>
            <a:r>
              <a:rPr lang="it-IT" sz="2400" dirty="0">
                <a:solidFill>
                  <a:schemeClr val="accent6"/>
                </a:solidFill>
              </a:rPr>
              <a:t> o </a:t>
            </a:r>
            <a:r>
              <a:rPr lang="it-IT" sz="2400" b="1" dirty="0">
                <a:solidFill>
                  <a:schemeClr val="accent6"/>
                </a:solidFill>
              </a:rPr>
              <a:t>euskera</a:t>
            </a:r>
            <a:r>
              <a:rPr lang="it-IT" sz="2400" dirty="0">
                <a:solidFill>
                  <a:schemeClr val="accent6"/>
                </a:solidFill>
              </a:rPr>
              <a:t>, una lingua parlata in Spagna e in Francia, ma che non ha niente a che fare con lo spagnolo o con le lingue dei paesi confinanti.​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6F88F8E6-7653-E7F8-6272-38BA57751795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502EAB1B-45F0-1CBC-B2E9-A1D543EB38A8}"/>
              </a:ext>
            </a:extLst>
          </p:cNvPr>
          <p:cNvSpPr txBox="1"/>
          <p:nvPr/>
        </p:nvSpPr>
        <p:spPr>
          <a:xfrm>
            <a:off x="3493897" y="5150393"/>
            <a:ext cx="46269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accent1"/>
                </a:solidFill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https://youtu.be/suK34prc56o?si=PAO5Ghe8vPg5WU-V</a:t>
            </a:r>
            <a:r>
              <a:rPr lang="en-GB" sz="1400" dirty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BC706CF-2636-BC17-8033-B007B5EA6A75}"/>
              </a:ext>
            </a:extLst>
          </p:cNvPr>
          <p:cNvSpPr txBox="1"/>
          <p:nvPr/>
        </p:nvSpPr>
        <p:spPr>
          <a:xfrm>
            <a:off x="3479029" y="484201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chemeClr val="bg2">
                    <a:lumMod val="25000"/>
                  </a:schemeClr>
                </a:solidFill>
              </a:rPr>
              <a:t>Esempio di lingua isolata: il basco</a:t>
            </a:r>
            <a:endParaRPr lang="en-IT" sz="4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0631E92-AC8C-891C-1937-C57DC350F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864" y="4709023"/>
            <a:ext cx="1501822" cy="140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321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A8297-B3E9-08B4-D50D-9FE993F5C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2A911572-E08A-B2EE-5650-BF0A76097A64}"/>
              </a:ext>
            </a:extLst>
          </p:cNvPr>
          <p:cNvSpPr/>
          <p:nvPr/>
        </p:nvSpPr>
        <p:spPr>
          <a:xfrm>
            <a:off x="3457152" y="1033135"/>
            <a:ext cx="4845896" cy="4791729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Quanti e quali alfabeti esistono in Europa?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F6E1C0B-95A2-DAEA-3A02-04DD8F4D3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0226" y="4780265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98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A02E8C9E-C14C-029A-CE14-D8CF230039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00" t="41912" r="-5911" b="737"/>
          <a:stretch>
            <a:fillRect/>
          </a:stretch>
        </p:blipFill>
        <p:spPr>
          <a:xfrm>
            <a:off x="0" y="0"/>
            <a:ext cx="10087200" cy="7020000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6BC5B21-AA2C-6A17-18F1-D1008A2705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1477" y="2234407"/>
            <a:ext cx="10476792" cy="3062659"/>
          </a:xfrm>
        </p:spPr>
        <p:txBody>
          <a:bodyPr>
            <a:noAutofit/>
          </a:bodyPr>
          <a:lstStyle/>
          <a:p>
            <a:r>
              <a:rPr lang="it-IT" sz="5400" dirty="0"/>
              <a:t>Viaggio in Europa.</a:t>
            </a:r>
          </a:p>
          <a:p>
            <a:r>
              <a:rPr lang="it-IT" sz="5400" dirty="0"/>
              <a:t>Quanto ne sai delle lingue?</a:t>
            </a:r>
          </a:p>
        </p:txBody>
      </p:sp>
      <p:pic>
        <p:nvPicPr>
          <p:cNvPr id="6" name="Picture 2" descr="A red circle with a number one in it&#10;&#10;Description automatically generated">
            <a:extLst>
              <a:ext uri="{FF2B5EF4-FFF2-40B4-BE49-F238E27FC236}">
                <a16:creationId xmlns:a16="http://schemas.microsoft.com/office/drawing/2014/main" id="{31D8D49D-A14D-A7F8-E7A0-53FBDA84D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086" y="327960"/>
            <a:ext cx="1311662" cy="82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83F45245-E4B5-DD87-B389-7CC2489854FF}"/>
              </a:ext>
            </a:extLst>
          </p:cNvPr>
          <p:cNvGrpSpPr/>
          <p:nvPr/>
        </p:nvGrpSpPr>
        <p:grpSpPr>
          <a:xfrm>
            <a:off x="8824140" y="4941466"/>
            <a:ext cx="2167673" cy="711200"/>
            <a:chOff x="6485673" y="5172299"/>
            <a:chExt cx="2167673" cy="711200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39A2145C-5A75-3668-744E-20841E0F1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5673" y="5172299"/>
              <a:ext cx="1168400" cy="711200"/>
            </a:xfrm>
            <a:prstGeom prst="rect">
              <a:avLst/>
            </a:prstGeom>
          </p:spPr>
        </p:pic>
        <p:sp>
          <p:nvSpPr>
            <p:cNvPr id="3" name="TextBox 12">
              <a:extLst>
                <a:ext uri="{FF2B5EF4-FFF2-40B4-BE49-F238E27FC236}">
                  <a16:creationId xmlns:a16="http://schemas.microsoft.com/office/drawing/2014/main" id="{B9502AE7-3882-2A49-C50A-AC16707165F0}"/>
                </a:ext>
              </a:extLst>
            </p:cNvPr>
            <p:cNvSpPr txBox="1"/>
            <p:nvPr/>
          </p:nvSpPr>
          <p:spPr>
            <a:xfrm>
              <a:off x="7730366" y="5297066"/>
              <a:ext cx="9229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400" b="1" dirty="0">
                  <a:solidFill>
                    <a:schemeClr val="accent1"/>
                  </a:solidFill>
                </a:rPr>
                <a:t>QUIZ</a:t>
              </a:r>
              <a:endParaRPr lang="en-IT" sz="2400" b="1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7620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09F60-4DD3-7891-E81E-46517D1EB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DB2F17E8-0AA3-0E6F-8C7E-4F67189FBC56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1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2E1CC74B-490E-8E3A-98E1-2034359AB7C5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5</a:t>
            </a:r>
            <a:endParaRPr lang="en-IT" sz="32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874284A3-57D1-7285-9C1D-C644B811A935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12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0C88FAD9-7658-5797-171A-B5EB6D8BF861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23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B77FE00D-FF0B-4B8B-AB8A-8EEFA951571B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2">
                    <a:lumMod val="25000"/>
                  </a:schemeClr>
                </a:solidFill>
              </a:rPr>
              <a:t>In Europa esiste/esistono … alfabeto/i.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B20FE634-C647-CD52-14B7-8297464AA49C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643B4D84-E986-2EF0-537F-11813E4544DB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651AB59A-B105-A6C7-0186-2B0F8ED0F004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D44E4975-A014-1CDF-D27E-008A5EDCFB15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775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51260-D419-053E-B016-412B8D6D0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08A6DB6-66EF-972A-FFCD-CF491E4D5BDB}"/>
              </a:ext>
            </a:extLst>
          </p:cNvPr>
          <p:cNvSpPr txBox="1">
            <a:spLocks/>
          </p:cNvSpPr>
          <p:nvPr/>
        </p:nvSpPr>
        <p:spPr>
          <a:xfrm>
            <a:off x="1732157" y="1457253"/>
            <a:ext cx="10085594" cy="40081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it-IT" dirty="0">
                <a:solidFill>
                  <a:schemeClr val="accent6"/>
                </a:solidFill>
              </a:rPr>
              <a:t>In Europa sono </a:t>
            </a:r>
            <a:r>
              <a:rPr lang="it-IT" b="1" dirty="0">
                <a:solidFill>
                  <a:schemeClr val="accent6"/>
                </a:solidFill>
              </a:rPr>
              <a:t>cinque</a:t>
            </a:r>
            <a:r>
              <a:rPr lang="it-IT" dirty="0">
                <a:solidFill>
                  <a:schemeClr val="accent6"/>
                </a:solidFill>
              </a:rPr>
              <a:t> gli alfabeti utilizzati, tra cui:</a:t>
            </a:r>
            <a:r>
              <a:rPr lang="en-US" dirty="0">
                <a:solidFill>
                  <a:schemeClr val="accent6"/>
                </a:solidFill>
              </a:rPr>
              <a:t>​</a:t>
            </a:r>
          </a:p>
          <a:p>
            <a:pPr marL="0" indent="0" fontAlgn="base">
              <a:buNone/>
            </a:pPr>
            <a:r>
              <a:rPr lang="it-IT" dirty="0">
                <a:solidFill>
                  <a:schemeClr val="accent6"/>
                </a:solidFill>
              </a:rPr>
              <a:t>l’alfabeto latino: </a:t>
            </a:r>
            <a:r>
              <a:rPr lang="it-IT" dirty="0">
                <a:solidFill>
                  <a:srgbClr val="4472C4"/>
                </a:solidFill>
              </a:rPr>
              <a:t>Buongiorno</a:t>
            </a:r>
            <a:r>
              <a:rPr lang="en-US" dirty="0">
                <a:solidFill>
                  <a:srgbClr val="000000"/>
                </a:solidFill>
              </a:rPr>
              <a:t>​</a:t>
            </a:r>
          </a:p>
          <a:p>
            <a:pPr marL="0" indent="0" fontAlgn="base">
              <a:buNone/>
            </a:pPr>
            <a:r>
              <a:rPr lang="it-IT" dirty="0">
                <a:solidFill>
                  <a:schemeClr val="accent6"/>
                </a:solidFill>
              </a:rPr>
              <a:t>l’alfabeto cirillico: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доброе утро</a:t>
            </a:r>
            <a:r>
              <a:rPr lang="de-DE" dirty="0">
                <a:solidFill>
                  <a:srgbClr val="FF0000"/>
                </a:solidFill>
                <a:latin typeface="Trade Gothic Next" panose="020B0503040303020004" pitchFamily="34" charset="0"/>
              </a:rPr>
              <a:t> </a:t>
            </a:r>
            <a:r>
              <a:rPr lang="de-DE" dirty="0">
                <a:solidFill>
                  <a:srgbClr val="FF0000"/>
                </a:solidFill>
              </a:rPr>
              <a:t>(</a:t>
            </a:r>
            <a:r>
              <a:rPr lang="de-DE" dirty="0" err="1">
                <a:solidFill>
                  <a:srgbClr val="FF0000"/>
                </a:solidFill>
              </a:rPr>
              <a:t>dobroye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utro</a:t>
            </a:r>
            <a:r>
              <a:rPr lang="de-DE" dirty="0">
                <a:solidFill>
                  <a:srgbClr val="FF0000"/>
                </a:solidFill>
              </a:rPr>
              <a:t>)</a:t>
            </a:r>
            <a:r>
              <a:rPr lang="it-IT" dirty="0">
                <a:solidFill>
                  <a:srgbClr val="000000"/>
                </a:solidFill>
              </a:rPr>
              <a:t>​</a:t>
            </a:r>
          </a:p>
          <a:p>
            <a:pPr marL="0" indent="0" fontAlgn="base">
              <a:buNone/>
            </a:pPr>
            <a:r>
              <a:rPr lang="it-IT" dirty="0">
                <a:solidFill>
                  <a:schemeClr val="accent6"/>
                </a:solidFill>
              </a:rPr>
              <a:t>l’alfabeto greco: </a:t>
            </a:r>
            <a:r>
              <a:rPr lang="el-GR" dirty="0">
                <a:solidFill>
                  <a:srgbClr val="70AD47"/>
                </a:solidFill>
                <a:latin typeface="Arial" panose="020B0604020202020204" pitchFamily="34" charset="0"/>
              </a:rPr>
              <a:t>καλημέρα</a:t>
            </a:r>
            <a:r>
              <a:rPr lang="de-DE" dirty="0">
                <a:solidFill>
                  <a:srgbClr val="70AD47"/>
                </a:solidFill>
                <a:latin typeface="Trade Gothic Next" panose="020B0503040303020004" pitchFamily="34" charset="0"/>
              </a:rPr>
              <a:t> (</a:t>
            </a:r>
            <a:r>
              <a:rPr lang="de-DE" dirty="0" err="1">
                <a:solidFill>
                  <a:srgbClr val="70AD47"/>
                </a:solidFill>
                <a:latin typeface="Trade Gothic Next" panose="020B0503040303020004" pitchFamily="34" charset="0"/>
              </a:rPr>
              <a:t>kaliméra</a:t>
            </a:r>
            <a:r>
              <a:rPr lang="de-DE" dirty="0">
                <a:solidFill>
                  <a:srgbClr val="70AD47"/>
                </a:solidFill>
                <a:latin typeface="Trade Gothic Next" panose="020B0503040303020004" pitchFamily="34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Trade Gothic Next" panose="020B0503040303020004" pitchFamily="34" charset="0"/>
              </a:rPr>
              <a:t>​</a:t>
            </a:r>
          </a:p>
          <a:p>
            <a:pPr marL="0" indent="0" fontAlgn="base">
              <a:buNone/>
            </a:pPr>
            <a:r>
              <a:rPr lang="de-DE" dirty="0">
                <a:solidFill>
                  <a:schemeClr val="accent6"/>
                </a:solidFill>
              </a:rPr>
              <a:t>l’</a:t>
            </a:r>
            <a:r>
              <a:rPr lang="it-IT" dirty="0">
                <a:solidFill>
                  <a:schemeClr val="accent6"/>
                </a:solidFill>
              </a:rPr>
              <a:t>alfabeto</a:t>
            </a:r>
            <a:r>
              <a:rPr lang="de-DE" dirty="0">
                <a:solidFill>
                  <a:schemeClr val="accent6"/>
                </a:solidFill>
              </a:rPr>
              <a:t> </a:t>
            </a:r>
            <a:r>
              <a:rPr lang="it-IT" dirty="0">
                <a:solidFill>
                  <a:schemeClr val="accent6"/>
                </a:solidFill>
              </a:rPr>
              <a:t>georgiano: </a:t>
            </a:r>
            <a:r>
              <a:rPr lang="ka-GE" dirty="0">
                <a:solidFill>
                  <a:srgbClr val="70307C"/>
                </a:solidFill>
              </a:rPr>
              <a:t>დილა</a:t>
            </a:r>
            <a:r>
              <a:rPr lang="de-DE" dirty="0">
                <a:solidFill>
                  <a:srgbClr val="70307C"/>
                </a:solidFill>
                <a:latin typeface="Trade Gothic Next" panose="020B0503040303020004" pitchFamily="34" charset="0"/>
              </a:rPr>
              <a:t> (</a:t>
            </a:r>
            <a:r>
              <a:rPr lang="de-DE" dirty="0" err="1">
                <a:solidFill>
                  <a:srgbClr val="70307C"/>
                </a:solidFill>
                <a:latin typeface="Trade Gothic Next" panose="020B0503040303020004" pitchFamily="34" charset="0"/>
              </a:rPr>
              <a:t>dila</a:t>
            </a:r>
            <a:r>
              <a:rPr lang="de-DE" dirty="0">
                <a:solidFill>
                  <a:srgbClr val="70307C"/>
                </a:solidFill>
                <a:latin typeface="Trade Gothic Next" panose="020B0503040303020004" pitchFamily="34" charset="0"/>
              </a:rPr>
              <a:t>)</a:t>
            </a:r>
            <a:r>
              <a:rPr lang="it-IT" dirty="0">
                <a:solidFill>
                  <a:srgbClr val="70307C"/>
                </a:solidFill>
                <a:latin typeface="Trade Gothic Next" panose="020B0503040303020004" pitchFamily="34" charset="0"/>
              </a:rPr>
              <a:t>​</a:t>
            </a:r>
          </a:p>
          <a:p>
            <a:pPr marL="0" indent="0" fontAlgn="base">
              <a:buNone/>
            </a:pPr>
            <a:r>
              <a:rPr lang="it-IT" dirty="0">
                <a:solidFill>
                  <a:schemeClr val="accent6"/>
                </a:solidFill>
              </a:rPr>
              <a:t>l’alfabeto armeno: </a:t>
            </a:r>
            <a:r>
              <a:rPr lang="hy-AM" dirty="0">
                <a:solidFill>
                  <a:srgbClr val="FFC000"/>
                </a:solidFill>
                <a:latin typeface="Arial" panose="020B0604020202020204" pitchFamily="34" charset="0"/>
              </a:rPr>
              <a:t>Բարի լույս</a:t>
            </a:r>
            <a:r>
              <a:rPr lang="de-DE" dirty="0">
                <a:solidFill>
                  <a:srgbClr val="FFC000"/>
                </a:solidFill>
                <a:latin typeface="Trade Gothic Next" panose="020B0503040303020004" pitchFamily="34" charset="0"/>
              </a:rPr>
              <a:t> (</a:t>
            </a:r>
            <a:r>
              <a:rPr lang="de-DE" dirty="0" err="1">
                <a:solidFill>
                  <a:srgbClr val="FFC000"/>
                </a:solidFill>
                <a:latin typeface="Trade Gothic Next" panose="020B0503040303020004" pitchFamily="34" charset="0"/>
              </a:rPr>
              <a:t>bari</a:t>
            </a:r>
            <a:r>
              <a:rPr lang="de-DE" dirty="0">
                <a:solidFill>
                  <a:srgbClr val="FFC000"/>
                </a:solidFill>
                <a:latin typeface="Trade Gothic Next" panose="020B0503040303020004" pitchFamily="34" charset="0"/>
              </a:rPr>
              <a:t> </a:t>
            </a:r>
            <a:r>
              <a:rPr lang="de-DE" dirty="0" err="1">
                <a:solidFill>
                  <a:srgbClr val="FFC000"/>
                </a:solidFill>
                <a:latin typeface="Trade Gothic Next" panose="020B0503040303020004" pitchFamily="34" charset="0"/>
              </a:rPr>
              <a:t>luys</a:t>
            </a:r>
            <a:r>
              <a:rPr lang="de-DE" dirty="0">
                <a:solidFill>
                  <a:srgbClr val="FFC000"/>
                </a:solidFill>
                <a:latin typeface="Trade Gothic Next" panose="020B0503040303020004" pitchFamily="34" charset="0"/>
              </a:rPr>
              <a:t>)</a:t>
            </a:r>
            <a:endParaRPr lang="it-IT" dirty="0">
              <a:solidFill>
                <a:srgbClr val="000000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6DF921DA-05DD-6967-2443-108B4E2CE1A5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441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B9AE0-542A-DFE2-EA90-CBC9A2731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E096FBB1-040D-C457-55F6-4E070EF20CAE}"/>
              </a:ext>
            </a:extLst>
          </p:cNvPr>
          <p:cNvSpPr/>
          <p:nvPr/>
        </p:nvSpPr>
        <p:spPr>
          <a:xfrm>
            <a:off x="3637982" y="878282"/>
            <a:ext cx="4916035" cy="4861084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3600"/>
              <a:t>Quante lingue celtiche sono ancora parlate?</a:t>
            </a:r>
            <a:endParaRPr lang="en-IT" sz="36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E29ECB8-CBBD-FA81-46FB-C24D76F7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017" y="4710501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17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90FFE-A7B3-3D9E-AD9A-270CB862F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0DEFC39D-A82B-3D6E-C5EE-A7ADB96F0BC6}"/>
              </a:ext>
            </a:extLst>
          </p:cNvPr>
          <p:cNvSpPr txBox="1"/>
          <p:nvPr/>
        </p:nvSpPr>
        <p:spPr>
          <a:xfrm>
            <a:off x="5715960" y="1957819"/>
            <a:ext cx="1517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6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A0B9AC96-E301-4A70-E480-52B45A130FA4}"/>
              </a:ext>
            </a:extLst>
          </p:cNvPr>
          <p:cNvSpPr txBox="1"/>
          <p:nvPr/>
        </p:nvSpPr>
        <p:spPr>
          <a:xfrm>
            <a:off x="5715960" y="3221624"/>
            <a:ext cx="18994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0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E3A23513-A6FF-19FB-DC9B-02682722FA4D}"/>
              </a:ext>
            </a:extLst>
          </p:cNvPr>
          <p:cNvSpPr txBox="1"/>
          <p:nvPr/>
        </p:nvSpPr>
        <p:spPr>
          <a:xfrm>
            <a:off x="5715960" y="4392793"/>
            <a:ext cx="1517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23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4D1C4938-AE16-7D73-E7ED-4CFBB26114D6}"/>
              </a:ext>
            </a:extLst>
          </p:cNvPr>
          <p:cNvSpPr txBox="1"/>
          <p:nvPr/>
        </p:nvSpPr>
        <p:spPr>
          <a:xfrm>
            <a:off x="5715960" y="5461430"/>
            <a:ext cx="18994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1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1BACE168-0418-74A8-6A6C-5AF864C5B2BC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2">
                    <a:lumMod val="25000"/>
                  </a:schemeClr>
                </a:solidFill>
              </a:rPr>
              <a:t>Tuttora sono parlate … lingue celtiche.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A91BAE45-24FE-C46A-C76E-8F0ED6A7D3BF}"/>
              </a:ext>
            </a:extLst>
          </p:cNvPr>
          <p:cNvSpPr/>
          <p:nvPr/>
        </p:nvSpPr>
        <p:spPr>
          <a:xfrm>
            <a:off x="4753584" y="1812475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CD91BD9E-7A65-AFD9-FBDE-554CD3D51C05}"/>
              </a:ext>
            </a:extLst>
          </p:cNvPr>
          <p:cNvSpPr/>
          <p:nvPr/>
        </p:nvSpPr>
        <p:spPr>
          <a:xfrm>
            <a:off x="4753584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E1C4C1A0-9B63-5F60-B791-BBFAB4FCE03F}"/>
              </a:ext>
            </a:extLst>
          </p:cNvPr>
          <p:cNvSpPr/>
          <p:nvPr/>
        </p:nvSpPr>
        <p:spPr>
          <a:xfrm>
            <a:off x="4753584" y="4247449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5DDA660A-12E2-4D96-9963-3689FF766347}"/>
              </a:ext>
            </a:extLst>
          </p:cNvPr>
          <p:cNvSpPr/>
          <p:nvPr/>
        </p:nvSpPr>
        <p:spPr>
          <a:xfrm>
            <a:off x="4753584" y="5316086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593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01512-AD43-D283-2833-15AAB193E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06D84C5E-3A1B-AF03-A73F-8CF6393FB49C}"/>
              </a:ext>
            </a:extLst>
          </p:cNvPr>
          <p:cNvSpPr txBox="1">
            <a:spLocks/>
          </p:cNvSpPr>
          <p:nvPr/>
        </p:nvSpPr>
        <p:spPr>
          <a:xfrm>
            <a:off x="5092392" y="1139479"/>
            <a:ext cx="5902712" cy="415373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>
                <a:solidFill>
                  <a:schemeClr val="accent6"/>
                </a:solidFill>
              </a:rPr>
              <a:t>Le </a:t>
            </a:r>
            <a:r>
              <a:rPr lang="it-IT" sz="2400" b="1" dirty="0">
                <a:solidFill>
                  <a:schemeClr val="accent6"/>
                </a:solidFill>
              </a:rPr>
              <a:t>lingue celtiche </a:t>
            </a:r>
            <a:r>
              <a:rPr lang="it-IT" sz="2400" dirty="0">
                <a:solidFill>
                  <a:schemeClr val="accent6"/>
                </a:solidFill>
              </a:rPr>
              <a:t>sono </a:t>
            </a:r>
            <a:r>
              <a:rPr lang="it-IT" sz="2400" b="1" dirty="0">
                <a:solidFill>
                  <a:schemeClr val="accent6"/>
                </a:solidFill>
              </a:rPr>
              <a:t>sei</a:t>
            </a:r>
            <a:r>
              <a:rPr lang="it-IT" sz="2400" dirty="0">
                <a:solidFill>
                  <a:schemeClr val="accent6"/>
                </a:solidFill>
              </a:rPr>
              <a:t> e si dividono in due gruppi: il gaelico e il </a:t>
            </a:r>
            <a:r>
              <a:rPr lang="it-IT" sz="2400" dirty="0" err="1">
                <a:solidFill>
                  <a:schemeClr val="accent6"/>
                </a:solidFill>
              </a:rPr>
              <a:t>bretonico</a:t>
            </a:r>
            <a:r>
              <a:rPr lang="it-IT" sz="2400" dirty="0">
                <a:solidFill>
                  <a:schemeClr val="accent6"/>
                </a:solidFill>
              </a:rPr>
              <a:t>. Del primo gruppo fanno parte l’irlandese, il mannese (dell’isola di Man) e lo scozzese gaelico. Del secondo gruppo invece fanno parte il gallese, il cornico e il bretone (parlato in Francia).​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0B0BE7C-7169-1F83-7D4A-6612BB705C47}"/>
              </a:ext>
            </a:extLst>
          </p:cNvPr>
          <p:cNvSpPr txBox="1"/>
          <p:nvPr/>
        </p:nvSpPr>
        <p:spPr>
          <a:xfrm>
            <a:off x="863428" y="5732775"/>
            <a:ext cx="46973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6"/>
                </a:solidFill>
                <a:hlinkClick r:id="rId2" tooltip="en:User:Shikku273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Foto di Shikku27316</a:t>
            </a:r>
            <a:r>
              <a:rPr lang="en-US" sz="1000" dirty="0">
                <a:solidFill>
                  <a:schemeClr val="accent6"/>
                </a:solidFill>
              </a:rPr>
              <a:t> </a:t>
            </a:r>
            <a:r>
              <a:rPr lang="en-US" sz="1000" dirty="0" err="1">
                <a:solidFill>
                  <a:schemeClr val="accent6"/>
                </a:solidFill>
              </a:rPr>
              <a:t>su</a:t>
            </a:r>
            <a:r>
              <a:rPr lang="en-US" sz="1000" dirty="0">
                <a:solidFill>
                  <a:schemeClr val="accent6"/>
                </a:solidFill>
              </a:rPr>
              <a:t> </a:t>
            </a:r>
            <a:r>
              <a:rPr lang="en-US" sz="1000" dirty="0">
                <a:solidFill>
                  <a:schemeClr val="accent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https://commons.wikimedia.org/wiki/File:Celtic_languages_distribution_map.svg</a:t>
            </a:r>
            <a:r>
              <a:rPr lang="en-US" sz="1000" dirty="0">
                <a:solidFill>
                  <a:schemeClr val="accent6"/>
                </a:solidFill>
              </a:rPr>
              <a:t> </a:t>
            </a:r>
            <a:endParaRPr lang="en-IT" sz="1000" dirty="0">
              <a:solidFill>
                <a:schemeClr val="accent6"/>
              </a:solidFill>
            </a:endParaRP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04B1A9F4-8B84-BE09-1820-951E420B9F4E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8" descr="A map of different countries/regions&#10;&#10;AI-generated content may be incorrect.">
            <a:extLst>
              <a:ext uri="{FF2B5EF4-FFF2-40B4-BE49-F238E27FC236}">
                <a16:creationId xmlns:a16="http://schemas.microsoft.com/office/drawing/2014/main" id="{66FF12E6-5A2A-009C-0E6E-B195BA02F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306" y="1210741"/>
            <a:ext cx="3642355" cy="408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1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113D4-E518-14CA-1ACE-558EF04C9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F3BBB9EC-F5C9-7079-B71B-E0FBDF930D1E}"/>
              </a:ext>
            </a:extLst>
          </p:cNvPr>
          <p:cNvSpPr/>
          <p:nvPr/>
        </p:nvSpPr>
        <p:spPr>
          <a:xfrm>
            <a:off x="3832682" y="1081482"/>
            <a:ext cx="4526636" cy="4476038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dirty="0"/>
              <a:t>Dove si </a:t>
            </a:r>
            <a:r>
              <a:rPr lang="nl-NL" sz="3600" dirty="0" err="1"/>
              <a:t>parla</a:t>
            </a:r>
            <a:r>
              <a:rPr lang="nl-NL" sz="3600" dirty="0"/>
              <a:t> la lingua roman</a:t>
            </a:r>
            <a:r>
              <a:rPr lang="en-GB" sz="3600" dirty="0" err="1">
                <a:solidFill>
                  <a:srgbClr val="FFFFFF"/>
                </a:solidFill>
              </a:rPr>
              <a:t>í</a:t>
            </a:r>
            <a:r>
              <a:rPr lang="en-GB" sz="3600" dirty="0">
                <a:solidFill>
                  <a:srgbClr val="FFFFFF"/>
                </a:solidFill>
              </a:rPr>
              <a:t>?</a:t>
            </a:r>
            <a:endParaRPr lang="it-IT" sz="36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D610877-215A-95D8-5EA3-9510247F8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9318" y="4550844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57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49144-64C4-EB3C-C189-C511FBE06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2DFCEF07-616E-878E-84C3-AD67A33C91C2}"/>
              </a:ext>
            </a:extLst>
          </p:cNvPr>
          <p:cNvSpPr txBox="1"/>
          <p:nvPr/>
        </p:nvSpPr>
        <p:spPr>
          <a:xfrm>
            <a:off x="3936473" y="2132214"/>
            <a:ext cx="7920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in Romania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2CC397A3-4AE7-721E-935F-E8FD171BA280}"/>
              </a:ext>
            </a:extLst>
          </p:cNvPr>
          <p:cNvSpPr txBox="1"/>
          <p:nvPr/>
        </p:nvSpPr>
        <p:spPr>
          <a:xfrm>
            <a:off x="3936473" y="3127047"/>
            <a:ext cx="8599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in tutta Europa da circa 4 milioni di persone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4A01C78E-16AC-8E92-1536-E3C367FE6A24}"/>
              </a:ext>
            </a:extLst>
          </p:cNvPr>
          <p:cNvSpPr txBox="1"/>
          <p:nvPr/>
        </p:nvSpPr>
        <p:spPr>
          <a:xfrm>
            <a:off x="3936473" y="3976534"/>
            <a:ext cx="62096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 un popolo vissuto prima dei Romani </a:t>
            </a:r>
            <a:br>
              <a:rPr lang="it-IT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en-IT" sz="2400">
                <a:solidFill>
                  <a:schemeClr val="bg2">
                    <a:lumMod val="25000"/>
                  </a:schemeClr>
                </a:solidFill>
              </a:rPr>
              <a:t>2° millennio a.C.)</a:t>
            </a:r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 in Toscana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41D1139D-070C-1705-C923-963E53A2C27F}"/>
              </a:ext>
            </a:extLst>
          </p:cNvPr>
          <p:cNvSpPr txBox="1"/>
          <p:nvPr/>
        </p:nvSpPr>
        <p:spPr>
          <a:xfrm>
            <a:off x="3936473" y="5269157"/>
            <a:ext cx="6903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n</a:t>
            </a:r>
            <a:r>
              <a:rPr lang="en-IT" sz="2400">
                <a:solidFill>
                  <a:schemeClr val="bg2">
                    <a:lumMod val="25000"/>
                  </a:schemeClr>
                </a:solidFill>
              </a:rPr>
              <a:t>el quartiere di Trastevere a Roma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3E889FEE-C11B-1EDC-6651-B37CA5C6F621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</a:rPr>
              <a:t>La lingua </a:t>
            </a:r>
            <a:r>
              <a:rPr lang="it-IT" sz="2400" b="1" dirty="0" err="1">
                <a:solidFill>
                  <a:schemeClr val="accent6"/>
                </a:solidFill>
              </a:rPr>
              <a:t>romaní</a:t>
            </a:r>
            <a:r>
              <a:rPr lang="it-IT" sz="2400" b="1" dirty="0">
                <a:solidFill>
                  <a:schemeClr val="accent6"/>
                </a:solidFill>
              </a:rPr>
              <a:t> si parla/ si parlava…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56ECEA6F-88D6-80B9-1977-CCCFAD01D150}"/>
              </a:ext>
            </a:extLst>
          </p:cNvPr>
          <p:cNvSpPr/>
          <p:nvPr/>
        </p:nvSpPr>
        <p:spPr>
          <a:xfrm>
            <a:off x="2974097" y="1986870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E250141D-F665-BED4-E63C-038D720FAA80}"/>
              </a:ext>
            </a:extLst>
          </p:cNvPr>
          <p:cNvSpPr/>
          <p:nvPr/>
        </p:nvSpPr>
        <p:spPr>
          <a:xfrm>
            <a:off x="2974097" y="303303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4B3F454E-E8E2-2DCE-C032-A69956AE9D30}"/>
              </a:ext>
            </a:extLst>
          </p:cNvPr>
          <p:cNvSpPr/>
          <p:nvPr/>
        </p:nvSpPr>
        <p:spPr>
          <a:xfrm>
            <a:off x="2974097" y="4055176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0C85FA1F-8A97-E6FD-77F7-60CCE29C5B74}"/>
              </a:ext>
            </a:extLst>
          </p:cNvPr>
          <p:cNvSpPr/>
          <p:nvPr/>
        </p:nvSpPr>
        <p:spPr>
          <a:xfrm>
            <a:off x="2974097" y="5123813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6303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3DB06-01EB-4D64-9F1D-DBEE56A59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D60EE31B-654F-9696-B9F5-9989E1426B06}"/>
              </a:ext>
            </a:extLst>
          </p:cNvPr>
          <p:cNvSpPr txBox="1">
            <a:spLocks/>
          </p:cNvSpPr>
          <p:nvPr/>
        </p:nvSpPr>
        <p:spPr>
          <a:xfrm>
            <a:off x="1858537" y="1457253"/>
            <a:ext cx="8727687" cy="41266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2475"/>
              </a:lnSpc>
              <a:buNone/>
            </a:pPr>
            <a:r>
              <a:rPr lang="de-DE" sz="2400" dirty="0">
                <a:solidFill>
                  <a:schemeClr val="accent6"/>
                </a:solidFill>
              </a:rPr>
              <a:t>La </a:t>
            </a:r>
            <a:r>
              <a:rPr lang="it-IT" sz="2400" b="1" dirty="0">
                <a:solidFill>
                  <a:schemeClr val="accent6"/>
                </a:solidFill>
              </a:rPr>
              <a:t>lingua </a:t>
            </a:r>
            <a:r>
              <a:rPr lang="it-IT" sz="2400" b="1" dirty="0" err="1">
                <a:solidFill>
                  <a:schemeClr val="accent6"/>
                </a:solidFill>
              </a:rPr>
              <a:t>romanì</a:t>
            </a:r>
            <a:r>
              <a:rPr lang="it-IT" sz="2400" b="1" dirty="0">
                <a:solidFill>
                  <a:schemeClr val="accent6"/>
                </a:solidFill>
              </a:rPr>
              <a:t> </a:t>
            </a:r>
            <a:r>
              <a:rPr lang="de-DE" sz="2400" dirty="0" err="1">
                <a:solidFill>
                  <a:schemeClr val="accent6"/>
                </a:solidFill>
              </a:rPr>
              <a:t>é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it-IT" sz="2400" dirty="0">
                <a:solidFill>
                  <a:schemeClr val="accent6"/>
                </a:solidFill>
              </a:rPr>
              <a:t>parlata</a:t>
            </a:r>
            <a:r>
              <a:rPr lang="de-DE" sz="2400" dirty="0">
                <a:solidFill>
                  <a:schemeClr val="accent6"/>
                </a:solidFill>
              </a:rPr>
              <a:t> da circa </a:t>
            </a:r>
            <a:r>
              <a:rPr lang="de-DE" sz="2400" b="1" dirty="0">
                <a:solidFill>
                  <a:schemeClr val="accent6"/>
                </a:solidFill>
              </a:rPr>
              <a:t>4 </a:t>
            </a:r>
            <a:r>
              <a:rPr lang="it-IT" sz="2400" b="1" dirty="0">
                <a:solidFill>
                  <a:schemeClr val="accent6"/>
                </a:solidFill>
              </a:rPr>
              <a:t>milioni</a:t>
            </a:r>
            <a:r>
              <a:rPr lang="de-DE" sz="2400" b="1" dirty="0">
                <a:solidFill>
                  <a:schemeClr val="accent6"/>
                </a:solidFill>
              </a:rPr>
              <a:t> di </a:t>
            </a:r>
            <a:r>
              <a:rPr lang="it-IT" sz="2400" b="1" dirty="0">
                <a:solidFill>
                  <a:schemeClr val="accent6"/>
                </a:solidFill>
              </a:rPr>
              <a:t>persone</a:t>
            </a:r>
            <a:r>
              <a:rPr lang="de-DE" sz="2400" b="1" dirty="0">
                <a:solidFill>
                  <a:schemeClr val="accent6"/>
                </a:solidFill>
              </a:rPr>
              <a:t> in tutta Europa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de-DE" sz="2400" dirty="0" err="1">
                <a:solidFill>
                  <a:schemeClr val="accent6"/>
                </a:solidFill>
              </a:rPr>
              <a:t>appartenenti</a:t>
            </a:r>
            <a:r>
              <a:rPr lang="de-DE" sz="2400" dirty="0">
                <a:solidFill>
                  <a:schemeClr val="accent6"/>
                </a:solidFill>
              </a:rPr>
              <a:t> al </a:t>
            </a:r>
            <a:r>
              <a:rPr lang="de-DE" sz="2400" dirty="0" err="1">
                <a:solidFill>
                  <a:schemeClr val="accent6"/>
                </a:solidFill>
              </a:rPr>
              <a:t>gruppo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de-DE" sz="2400" dirty="0" err="1">
                <a:solidFill>
                  <a:schemeClr val="accent6"/>
                </a:solidFill>
              </a:rPr>
              <a:t>rom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de-DE" sz="2400" dirty="0" err="1">
                <a:solidFill>
                  <a:schemeClr val="accent6"/>
                </a:solidFill>
              </a:rPr>
              <a:t>e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de-DE" sz="2400" dirty="0" err="1">
                <a:solidFill>
                  <a:schemeClr val="accent6"/>
                </a:solidFill>
              </a:rPr>
              <a:t>sinti</a:t>
            </a:r>
            <a:r>
              <a:rPr lang="de-DE" sz="2400" dirty="0">
                <a:solidFill>
                  <a:schemeClr val="accent6"/>
                </a:solidFill>
              </a:rPr>
              <a:t>. </a:t>
            </a:r>
            <a:r>
              <a:rPr lang="it-IT" sz="2400" dirty="0">
                <a:solidFill>
                  <a:schemeClr val="accent6"/>
                </a:solidFill>
              </a:rPr>
              <a:t>Insieme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it-IT" sz="2400" dirty="0">
                <a:solidFill>
                  <a:schemeClr val="accent6"/>
                </a:solidFill>
              </a:rPr>
              <a:t>all’urdu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de-DE" sz="2400" dirty="0" err="1">
                <a:solidFill>
                  <a:schemeClr val="accent6"/>
                </a:solidFill>
              </a:rPr>
              <a:t>e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it-IT" sz="2400" dirty="0">
                <a:solidFill>
                  <a:schemeClr val="accent6"/>
                </a:solidFill>
              </a:rPr>
              <a:t>all’hindi</a:t>
            </a:r>
            <a:r>
              <a:rPr lang="de-DE" sz="2400" dirty="0">
                <a:solidFill>
                  <a:schemeClr val="accent6"/>
                </a:solidFill>
              </a:rPr>
              <a:t>, </a:t>
            </a:r>
            <a:r>
              <a:rPr lang="it-IT" sz="2400" dirty="0">
                <a:solidFill>
                  <a:schemeClr val="accent6"/>
                </a:solidFill>
              </a:rPr>
              <a:t>il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it-IT" sz="2400" dirty="0" err="1">
                <a:solidFill>
                  <a:schemeClr val="accent6"/>
                </a:solidFill>
              </a:rPr>
              <a:t>romaní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it-IT" sz="2400" dirty="0">
                <a:solidFill>
                  <a:schemeClr val="accent6"/>
                </a:solidFill>
              </a:rPr>
              <a:t>fa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it-IT" sz="2400" dirty="0">
                <a:solidFill>
                  <a:schemeClr val="accent6"/>
                </a:solidFill>
              </a:rPr>
              <a:t>parte</a:t>
            </a:r>
            <a:r>
              <a:rPr lang="de-DE" sz="2400" dirty="0">
                <a:solidFill>
                  <a:schemeClr val="accent6"/>
                </a:solidFill>
              </a:rPr>
              <a:t> del </a:t>
            </a:r>
            <a:r>
              <a:rPr lang="it-IT" sz="2400" dirty="0">
                <a:solidFill>
                  <a:schemeClr val="accent6"/>
                </a:solidFill>
              </a:rPr>
              <a:t>gruppo linguistico indoariano che a sua volta ha origine dall’indoeuropeo.</a:t>
            </a:r>
            <a:r>
              <a:rPr lang="en-US" sz="2400" dirty="0">
                <a:solidFill>
                  <a:schemeClr val="accent6"/>
                </a:solidFill>
              </a:rPr>
              <a:t>​</a:t>
            </a:r>
          </a:p>
          <a:p>
            <a:pPr marL="0" indent="0" fontAlgn="base">
              <a:lnSpc>
                <a:spcPts val="2475"/>
              </a:lnSpc>
              <a:buNone/>
            </a:pPr>
            <a:r>
              <a:rPr lang="de-DE" sz="2400" dirty="0">
                <a:solidFill>
                  <a:schemeClr val="accent6"/>
                </a:solidFill>
              </a:rPr>
              <a:t>In </a:t>
            </a:r>
            <a:r>
              <a:rPr lang="it-IT" sz="2400" dirty="0">
                <a:solidFill>
                  <a:schemeClr val="accent6"/>
                </a:solidFill>
              </a:rPr>
              <a:t>diversi stati europei (come in Germania e in Austria) il </a:t>
            </a:r>
            <a:r>
              <a:rPr lang="it-IT" sz="2400" dirty="0" err="1">
                <a:solidFill>
                  <a:schemeClr val="accent6"/>
                </a:solidFill>
              </a:rPr>
              <a:t>romaní</a:t>
            </a:r>
            <a:r>
              <a:rPr lang="it-IT" sz="2400" dirty="0">
                <a:solidFill>
                  <a:schemeClr val="accent6"/>
                </a:solidFill>
              </a:rPr>
              <a:t> è riconosciuto ufficialmente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it-IT" sz="2400" dirty="0">
                <a:solidFill>
                  <a:schemeClr val="accent6"/>
                </a:solidFill>
              </a:rPr>
              <a:t>dalla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it-IT" sz="2400" dirty="0">
                <a:solidFill>
                  <a:schemeClr val="accent6"/>
                </a:solidFill>
              </a:rPr>
              <a:t>legge come lingua minoritaria. Si presume che il popolo nomade che parlava </a:t>
            </a:r>
            <a:r>
              <a:rPr lang="it-IT" sz="2400" dirty="0" err="1">
                <a:solidFill>
                  <a:schemeClr val="accent6"/>
                </a:solidFill>
              </a:rPr>
              <a:t>romaní</a:t>
            </a:r>
            <a:r>
              <a:rPr lang="it-IT" sz="2400" dirty="0">
                <a:solidFill>
                  <a:schemeClr val="accent6"/>
                </a:solidFill>
              </a:rPr>
              <a:t> partì dall’Asia centrale, attraversò il</a:t>
            </a:r>
            <a:r>
              <a:rPr lang="de-DE" sz="2400" dirty="0">
                <a:solidFill>
                  <a:schemeClr val="accent6"/>
                </a:solidFill>
              </a:rPr>
              <a:t> </a:t>
            </a:r>
            <a:r>
              <a:rPr lang="it-IT" sz="2400" dirty="0">
                <a:solidFill>
                  <a:schemeClr val="accent6"/>
                </a:solidFill>
              </a:rPr>
              <a:t>Caucaso</a:t>
            </a:r>
            <a:r>
              <a:rPr lang="de-DE" sz="2400" dirty="0">
                <a:solidFill>
                  <a:schemeClr val="accent6"/>
                </a:solidFill>
              </a:rPr>
              <a:t> per </a:t>
            </a:r>
            <a:r>
              <a:rPr lang="it-IT" sz="2400" dirty="0">
                <a:solidFill>
                  <a:schemeClr val="accent6"/>
                </a:solidFill>
              </a:rPr>
              <a:t>arrivare poi </a:t>
            </a:r>
            <a:r>
              <a:rPr lang="de-DE" sz="2400" dirty="0">
                <a:solidFill>
                  <a:schemeClr val="accent6"/>
                </a:solidFill>
              </a:rPr>
              <a:t>in Europa</a:t>
            </a:r>
            <a:r>
              <a:rPr lang="it-IT" sz="2400" dirty="0">
                <a:solidFill>
                  <a:schemeClr val="accent6"/>
                </a:solidFill>
              </a:rPr>
              <a:t>. La lingua </a:t>
            </a:r>
            <a:r>
              <a:rPr lang="it-IT" sz="2400" dirty="0" err="1">
                <a:solidFill>
                  <a:schemeClr val="accent6"/>
                </a:solidFill>
              </a:rPr>
              <a:t>romaní</a:t>
            </a:r>
            <a:r>
              <a:rPr lang="it-IT" sz="2400" dirty="0">
                <a:solidFill>
                  <a:schemeClr val="accent6"/>
                </a:solidFill>
              </a:rPr>
              <a:t> si separò così da hindi e urdu e iniziò a svilupparsi indipendentemente, venendo così influenzata fortemente dalle lingue dei Balcani e dal greco bizantino. 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648E7AB1-3621-CF7F-8893-907EBD3BA06B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7C25D4F-4D68-EA4C-93EC-CD080FC2B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25" y="5466764"/>
            <a:ext cx="776046" cy="69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37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ABD46-6487-0F04-EE1B-80DB5F177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ED4766EC-1017-30C0-5284-613CF0E13EC7}"/>
              </a:ext>
            </a:extLst>
          </p:cNvPr>
          <p:cNvSpPr/>
          <p:nvPr/>
        </p:nvSpPr>
        <p:spPr>
          <a:xfrm>
            <a:off x="3832682" y="878282"/>
            <a:ext cx="4526636" cy="4476038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>
                <a:solidFill>
                  <a:schemeClr val="bg1"/>
                </a:solidFill>
              </a:rPr>
              <a:t>Quale lingua ha influenzato di più l’inglese?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C5D3791-29CC-6EFC-8FE8-8AB722655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135" y="43331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2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5E817-E3AC-E92C-74F2-7E9E0D3B0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0">
            <a:extLst>
              <a:ext uri="{FF2B5EF4-FFF2-40B4-BE49-F238E27FC236}">
                <a16:creationId xmlns:a16="http://schemas.microsoft.com/office/drawing/2014/main" id="{A22E6D75-F43F-12AE-441A-CDA8EAFD60E0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</a:rPr>
              <a:t>Quale lingua ha influenzato di più l’inglese?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B70F469C-61D0-1631-F1B4-1EDB9DEC426B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Latino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D44CF6C6-F89F-31D2-9537-30A42DB5D165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Francese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83E5AC72-8087-FB43-86FF-50139B64C27E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Greco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F69FD9E6-CEA8-4F2D-8043-3C80A6F77008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Bretone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AB5F9CDE-C4D8-47C4-DFF9-4C132C5569F7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C0A31CAD-B9E7-E93B-D5AD-144B62BDCF68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5BBFD799-C88B-3D07-2769-F603989A0DA1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DC44E33C-EDDF-9130-C749-858BE5E0F5F5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635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metto 3 2">
            <a:extLst>
              <a:ext uri="{FF2B5EF4-FFF2-40B4-BE49-F238E27FC236}">
                <a16:creationId xmlns:a16="http://schemas.microsoft.com/office/drawing/2014/main" id="{45DD2706-BCD7-5035-2F5B-970F4E1B4379}"/>
              </a:ext>
            </a:extLst>
          </p:cNvPr>
          <p:cNvSpPr/>
          <p:nvPr/>
        </p:nvSpPr>
        <p:spPr>
          <a:xfrm>
            <a:off x="3236952" y="892097"/>
            <a:ext cx="5265257" cy="5206402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4800"/>
              <a:t>Quante lingue </a:t>
            </a:r>
            <a:br>
              <a:rPr lang="it-IT" sz="4800" dirty="0"/>
            </a:br>
            <a:r>
              <a:rPr lang="en-IT" sz="4800"/>
              <a:t>si parlano </a:t>
            </a:r>
            <a:br>
              <a:rPr lang="it-IT" sz="4800" dirty="0"/>
            </a:br>
            <a:r>
              <a:rPr lang="en-IT" sz="4800"/>
              <a:t>in Europa?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B74AC12-F909-57B9-1488-BF4760174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5034" y="5325651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368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A77DC-A523-E60A-C958-BD44DC815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F58DDD08-D274-DDDF-6E09-B1D60B0006C9}"/>
              </a:ext>
            </a:extLst>
          </p:cNvPr>
          <p:cNvSpPr txBox="1">
            <a:spLocks/>
          </p:cNvSpPr>
          <p:nvPr/>
        </p:nvSpPr>
        <p:spPr>
          <a:xfrm>
            <a:off x="1858537" y="1457253"/>
            <a:ext cx="8727687" cy="41266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000" dirty="0">
                <a:solidFill>
                  <a:schemeClr val="accent6"/>
                </a:solidFill>
              </a:rPr>
              <a:t>La lingua che ha influenzato di più l’inglese è il </a:t>
            </a:r>
            <a:r>
              <a:rPr lang="it-IT" sz="2000" b="1" dirty="0">
                <a:solidFill>
                  <a:schemeClr val="accent6"/>
                </a:solidFill>
              </a:rPr>
              <a:t>francese</a:t>
            </a:r>
            <a:r>
              <a:rPr lang="it-IT" sz="2000" dirty="0">
                <a:solidFill>
                  <a:schemeClr val="accent6"/>
                </a:solidFill>
              </a:rPr>
              <a:t>, soprattutto dopo la conquista normanna dell'Inghilterra nel 1066. Quando i Normanni, che parlavano una variante del francese, conquistarono l'Inghilterra, il francese divenne la lingua della corte, del governo e del sistema legale, mentre la maggior parte della popolazione parlava l'inglese antico. Questo ha portato a un enorme influsso di parole francesi nell'inglese, in particolare nei campi della legge, della politica, dell'arte e della cucina.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6"/>
                </a:solidFill>
              </a:rPr>
              <a:t>Oltre al francese, anche il </a:t>
            </a:r>
            <a:r>
              <a:rPr lang="it-IT" sz="2000" b="1" dirty="0">
                <a:solidFill>
                  <a:schemeClr val="accent6"/>
                </a:solidFill>
              </a:rPr>
              <a:t>latino</a:t>
            </a:r>
            <a:r>
              <a:rPr lang="it-IT" sz="2000" dirty="0">
                <a:solidFill>
                  <a:schemeClr val="accent6"/>
                </a:solidFill>
              </a:rPr>
              <a:t> ha avuto una grande influenza, specialmente nel vocabolario tecnico, scientifico e religioso, grazie alla sua diffusione come lingua della Chiesa e dell'educazione. Inoltre, nel corso dei secoli, l'inglese – come avviene per tutte le lingue – ha preso in prestito parole da molte altre lingue, come il tedesco, l'olandese, l'italiano e, più recentemente, da lingue globali come lo spagnolo e l'arabo.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450C4113-BAA1-6CF9-C115-D8D5CD9A417C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FD56114-62BE-A94E-F831-9E9612A0C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25" y="5466764"/>
            <a:ext cx="776046" cy="69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24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69D2-A280-948C-97AB-E772140D6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473734BF-2D2D-FABF-EBF9-795ADF8E863F}"/>
              </a:ext>
            </a:extLst>
          </p:cNvPr>
          <p:cNvSpPr/>
          <p:nvPr/>
        </p:nvSpPr>
        <p:spPr>
          <a:xfrm>
            <a:off x="469549" y="496018"/>
            <a:ext cx="3195926" cy="3160202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Trade Gothic Next" panose="020B0503040303020004" pitchFamily="34" charset="0"/>
              </a:rPr>
              <a:t>In che lingua è scritto questo testo …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A50903C-CFE2-F1CF-86F1-8B41ED224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054" y="2723945"/>
            <a:ext cx="797820" cy="79782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25A09FF-4B1E-7918-D89F-73EE9A9FA695}"/>
              </a:ext>
            </a:extLst>
          </p:cNvPr>
          <p:cNvSpPr txBox="1"/>
          <p:nvPr/>
        </p:nvSpPr>
        <p:spPr>
          <a:xfrm>
            <a:off x="5068957" y="1166842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Die Mutter </a:t>
            </a:r>
            <a:r>
              <a:rPr lang="en-GB" sz="2400" i="0" dirty="0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GB" sz="2400" i="0" dirty="0">
                <a:solidFill>
                  <a:srgbClr val="FFCC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Toto</a:t>
            </a:r>
            <a:r>
              <a:rPr lang="en-GB" sz="2400" i="0" dirty="0">
                <a:solidFill>
                  <a:srgbClr val="FFCC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GB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demande</a:t>
            </a:r>
            <a:r>
              <a:rPr lang="en-GB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 go shopping </a:t>
            </a:r>
            <a:r>
              <a:rPr lang="en-GB" sz="2400" i="0" dirty="0">
                <a:solidFill>
                  <a:srgbClr val="70307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GB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donne</a:t>
            </a:r>
            <a:r>
              <a:rPr lang="en-GB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 err="1">
                <a:solidFill>
                  <a:schemeClr val="accent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GB" sz="240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 err="1">
                <a:solidFill>
                  <a:srgbClr val="F361B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ljestvica</a:t>
            </a:r>
            <a:r>
              <a:rPr lang="en-GB" sz="240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n-GB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things</a:t>
            </a:r>
            <a:r>
              <a:rPr lang="en-GB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zu</a:t>
            </a:r>
            <a:r>
              <a:rPr lang="en-GB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kaufen</a:t>
            </a:r>
            <a:r>
              <a:rPr lang="en-GB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Seine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chemeClr val="accent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mamma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de-DE" sz="2400" i="0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dice</a:t>
            </a:r>
            <a:r>
              <a:rPr lang="de-DE" sz="2400" i="0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auch</a:t>
            </a:r>
            <a:r>
              <a:rPr lang="de-DE" sz="2400" i="0" dirty="0">
                <a:solidFill>
                  <a:schemeClr val="accent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de-DE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Nimm </a:t>
            </a:r>
            <a:r>
              <a:rPr lang="de-DE" sz="2400" i="0" dirty="0" err="1">
                <a:solidFill>
                  <a:srgbClr val="F361B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tvoja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chemeClr val="accent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sorella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mit</a:t>
            </a:r>
            <a:r>
              <a:rPr lang="de-DE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de-DE" sz="2400" i="1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de-DE" sz="2400" i="1" dirty="0">
                <a:solidFill>
                  <a:srgbClr val="7F7F7F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Toto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geht in das</a:t>
            </a:r>
            <a:r>
              <a:rPr lang="de-DE" sz="2400" i="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magasin</a:t>
            </a:r>
            <a:r>
              <a:rPr lang="de-DE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kauft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todas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things</a:t>
            </a:r>
            <a:r>
              <a:rPr lang="de-DE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aber</a:t>
            </a:r>
            <a:r>
              <a:rPr lang="de-DE" sz="2400" i="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chemeClr val="accent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quando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er herauskommt</a:t>
            </a:r>
            <a:r>
              <a:rPr lang="de-DE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seine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F361B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sestra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falls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de-DE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de-DE" sz="2400" i="1" dirty="0">
                <a:solidFill>
                  <a:srgbClr val="9EA95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de-DE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Loch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80008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de-DE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disappears</a:t>
            </a:r>
            <a:r>
              <a:rPr lang="de-DE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sz="2400" i="0" dirty="0">
                <a:solidFill>
                  <a:schemeClr val="accent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chemeClr val="accent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Quando 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Toto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arrive</a:t>
            </a:r>
            <a:r>
              <a:rPr lang="it-IT" sz="2400" i="0" dirty="0">
                <a:solidFill>
                  <a:srgbClr val="FFCC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2400" i="0" dirty="0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home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seine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F361B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majka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 dice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t-IT" sz="2400" i="1" dirty="0">
                <a:solidFill>
                  <a:srgbClr val="9933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</a:t>
            </a:r>
            <a:r>
              <a:rPr lang="it-IT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ist</a:t>
            </a:r>
            <a:r>
              <a:rPr lang="it-IT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sz="2400" i="0" dirty="0">
                <a:solidFill>
                  <a:schemeClr val="accent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orella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it-IT" sz="2400" i="1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it-IT" sz="2400" i="1" dirty="0">
                <a:solidFill>
                  <a:srgbClr val="7F7F7F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Toto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answers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t-IT" sz="2400" i="1" dirty="0">
                <a:solidFill>
                  <a:srgbClr val="9933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Elle est </a:t>
            </a:r>
            <a:r>
              <a:rPr lang="it-IT" sz="2400" i="0" dirty="0" err="1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it-IT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chemeClr val="accent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F361B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rupa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gefallen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sz="2400" i="1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it-IT" sz="2400" i="1" dirty="0">
                <a:solidFill>
                  <a:srgbClr val="7F7F7F"/>
                </a:solidFill>
                <a:effectLst/>
                <a:ea typeface="Times New Roman" panose="02020603050405020304" pitchFamily="18" charset="0"/>
              </a:rPr>
              <a:t> – 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sz="2400" i="0" dirty="0">
                <a:solidFill>
                  <a:srgbClr val="F361B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it-IT" sz="2400" i="0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sz="2400" i="0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it-IT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hast</a:t>
            </a:r>
            <a:r>
              <a:rPr lang="it-IT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nicht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helped</a:t>
            </a:r>
            <a:r>
              <a:rPr lang="it-IT" sz="2400" i="0" dirty="0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sortir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it-IT" sz="2400" i="1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it-IT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dice la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mother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sz="2400" i="1" dirty="0">
                <a:solidFill>
                  <a:srgbClr val="7F7F7F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sz="2400" i="0" dirty="0">
                <a:solidFill>
                  <a:schemeClr val="accent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Perché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2400" i="0" dirty="0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2400" i="0" dirty="0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sz="2400" i="0" dirty="0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aufgeschrieben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9EA9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sur la </a:t>
            </a:r>
            <a:r>
              <a:rPr lang="it-IT" sz="2400" i="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Liste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it-IT" sz="2400" i="1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it-IT" sz="2400" i="1" dirty="0">
                <a:solidFill>
                  <a:srgbClr val="9933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it-IT" sz="2400" i="0" dirty="0" err="1">
                <a:solidFill>
                  <a:srgbClr val="EFC14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answers</a:t>
            </a:r>
            <a:r>
              <a:rPr lang="it-IT" sz="2400" i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0" dirty="0">
                <a:solidFill>
                  <a:srgbClr val="7F7F7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Toto.</a:t>
            </a:r>
            <a:r>
              <a:rPr lang="it-IT" sz="2400" dirty="0">
                <a:effectLst/>
                <a:ea typeface="Times New Roman" panose="02020603050405020304" pitchFamily="18" charset="0"/>
              </a:rPr>
              <a:t> </a:t>
            </a:r>
            <a:endParaRPr lang="en-US" sz="2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9623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3A16B-17C6-C569-A162-19E51A465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0">
            <a:extLst>
              <a:ext uri="{FF2B5EF4-FFF2-40B4-BE49-F238E27FC236}">
                <a16:creationId xmlns:a16="http://schemas.microsoft.com/office/drawing/2014/main" id="{DE071893-506A-BF83-1DC7-58A9D8FFC70A}"/>
              </a:ext>
            </a:extLst>
          </p:cNvPr>
          <p:cNvSpPr txBox="1"/>
          <p:nvPr/>
        </p:nvSpPr>
        <p:spPr>
          <a:xfrm>
            <a:off x="645140" y="804386"/>
            <a:ext cx="9108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</a:rPr>
              <a:t>Il testo è scritto in ….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E9A5BABC-C710-B135-84CE-CF332B18E125}"/>
              </a:ext>
            </a:extLst>
          </p:cNvPr>
          <p:cNvSpPr txBox="1"/>
          <p:nvPr/>
        </p:nvSpPr>
        <p:spPr>
          <a:xfrm>
            <a:off x="4112199" y="2155548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Non saprei. Comprendo solo alcune parole </a:t>
            </a:r>
            <a:endParaRPr lang="en-IT" sz="3200" dirty="0">
              <a:solidFill>
                <a:schemeClr val="accent6"/>
              </a:solidFill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F85D60BD-B86F-D141-56D6-3F716B40BB53}"/>
              </a:ext>
            </a:extLst>
          </p:cNvPr>
          <p:cNvSpPr txBox="1"/>
          <p:nvPr/>
        </p:nvSpPr>
        <p:spPr>
          <a:xfrm>
            <a:off x="4112199" y="3169717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in esperanto</a:t>
            </a:r>
            <a:endParaRPr lang="en-IT" sz="3200" dirty="0">
              <a:solidFill>
                <a:schemeClr val="accent6"/>
              </a:solidFill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41A5FFF8-E9C1-970B-46FE-CA56AA74E4F5}"/>
              </a:ext>
            </a:extLst>
          </p:cNvPr>
          <p:cNvSpPr txBox="1"/>
          <p:nvPr/>
        </p:nvSpPr>
        <p:spPr>
          <a:xfrm>
            <a:off x="4112199" y="419757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in europanto</a:t>
            </a:r>
            <a:endParaRPr lang="en-IT" sz="3200" dirty="0">
              <a:solidFill>
                <a:schemeClr val="accent6"/>
              </a:solidFill>
            </a:endParaRP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F5343FA8-67A9-E241-1587-63E6C7CBD0AF}"/>
              </a:ext>
            </a:extLst>
          </p:cNvPr>
          <p:cNvSpPr txBox="1"/>
          <p:nvPr/>
        </p:nvSpPr>
        <p:spPr>
          <a:xfrm>
            <a:off x="4112199" y="520101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6"/>
                </a:solidFill>
              </a:rPr>
              <a:t>in </a:t>
            </a:r>
            <a:r>
              <a:rPr lang="it-IT" sz="2400" dirty="0" err="1">
                <a:solidFill>
                  <a:schemeClr val="accent6"/>
                </a:solidFill>
              </a:rPr>
              <a:t>europese</a:t>
            </a:r>
            <a:endParaRPr lang="en-IT" sz="3200" dirty="0">
              <a:solidFill>
                <a:schemeClr val="accent6"/>
              </a:solidFill>
            </a:endParaRPr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933A3FDB-01D5-B6FF-EB66-8DA2BD9ECDED}"/>
              </a:ext>
            </a:extLst>
          </p:cNvPr>
          <p:cNvSpPr/>
          <p:nvPr/>
        </p:nvSpPr>
        <p:spPr>
          <a:xfrm>
            <a:off x="3149823" y="2007662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749D2223-4114-1852-E806-3BDD7AFF509A}"/>
              </a:ext>
            </a:extLst>
          </p:cNvPr>
          <p:cNvSpPr/>
          <p:nvPr/>
        </p:nvSpPr>
        <p:spPr>
          <a:xfrm>
            <a:off x="3149823" y="3018015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206F211F-723E-030F-2B86-62768E82C507}"/>
              </a:ext>
            </a:extLst>
          </p:cNvPr>
          <p:cNvSpPr/>
          <p:nvPr/>
        </p:nvSpPr>
        <p:spPr>
          <a:xfrm>
            <a:off x="3149823" y="4021451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accent5"/>
              </a:solidFill>
            </a:endParaRP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7BBA1246-EBC5-44F6-F6B1-A6FCA89EF6AB}"/>
              </a:ext>
            </a:extLst>
          </p:cNvPr>
          <p:cNvSpPr/>
          <p:nvPr/>
        </p:nvSpPr>
        <p:spPr>
          <a:xfrm>
            <a:off x="3149823" y="502488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88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A5787-D8C4-12C1-345E-65B4400F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A8FF908A-F8CD-3E9B-DF1A-E080F1DA1322}"/>
              </a:ext>
            </a:extLst>
          </p:cNvPr>
          <p:cNvSpPr txBox="1">
            <a:spLocks/>
          </p:cNvSpPr>
          <p:nvPr/>
        </p:nvSpPr>
        <p:spPr>
          <a:xfrm>
            <a:off x="994409" y="1417945"/>
            <a:ext cx="9760067" cy="6226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400" dirty="0">
                <a:solidFill>
                  <a:schemeClr val="accent6"/>
                </a:solidFill>
              </a:rPr>
              <a:t>Il testo è scritto in EUROPANTO. 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1F2E6730-0D09-7888-C5E5-F8DB60A98776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0AA54C90-4661-9AA8-2FD6-3BA3BEEF1434}"/>
              </a:ext>
            </a:extLst>
          </p:cNvPr>
          <p:cNvSpPr txBox="1"/>
          <p:nvPr/>
        </p:nvSpPr>
        <p:spPr>
          <a:xfrm>
            <a:off x="3412624" y="4816234"/>
            <a:ext cx="4651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https://www.youtube.com/watch?v=MSFRi698O9I</a:t>
            </a: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8" name="Fumetto 3 7">
            <a:extLst>
              <a:ext uri="{FF2B5EF4-FFF2-40B4-BE49-F238E27FC236}">
                <a16:creationId xmlns:a16="http://schemas.microsoft.com/office/drawing/2014/main" id="{882C5B23-D144-4E6F-0D51-E9581D99CD06}"/>
              </a:ext>
            </a:extLst>
          </p:cNvPr>
          <p:cNvSpPr/>
          <p:nvPr/>
        </p:nvSpPr>
        <p:spPr>
          <a:xfrm>
            <a:off x="8150806" y="4479663"/>
            <a:ext cx="2069326" cy="2046195"/>
          </a:xfrm>
          <a:prstGeom prst="wedgeEllipseCallout">
            <a:avLst>
              <a:gd name="adj1" fmla="val -62804"/>
              <a:gd name="adj2" fmla="val -22752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solidFill>
                  <a:schemeClr val="accent6"/>
                </a:solidFill>
              </a:rPr>
              <a:t>L’europanto? Che lingua è? </a:t>
            </a:r>
          </a:p>
          <a:p>
            <a:pPr algn="ctr"/>
            <a:r>
              <a:rPr lang="it-IT" sz="1600" dirty="0">
                <a:solidFill>
                  <a:schemeClr val="accent6"/>
                </a:solidFill>
              </a:rPr>
              <a:t>Clicca e scopri. 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B900118-50C4-A658-D357-0D009CBD4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25" y="5466764"/>
            <a:ext cx="776046" cy="69844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89AF4BC-0BBF-CD6E-066F-67DB92E56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538" y="2377155"/>
            <a:ext cx="2247122" cy="210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303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B12D5BD-DDC0-A421-BB16-5735B0F557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998" y="2151885"/>
            <a:ext cx="11398881" cy="2282911"/>
          </a:xfrm>
        </p:spPr>
        <p:txBody>
          <a:bodyPr/>
          <a:lstStyle/>
          <a:p>
            <a:pPr algn="ctr"/>
            <a:r>
              <a:rPr lang="it-IT" sz="5400" dirty="0">
                <a:latin typeface="+mn-lt"/>
              </a:rPr>
              <a:t>Il Quiz </a:t>
            </a:r>
            <a:r>
              <a:rPr lang="it-IT" sz="5400" dirty="0" err="1">
                <a:latin typeface="+mn-lt"/>
              </a:rPr>
              <a:t>ist</a:t>
            </a:r>
            <a:r>
              <a:rPr lang="it-IT" sz="5400" dirty="0">
                <a:latin typeface="+mn-lt"/>
              </a:rPr>
              <a:t> </a:t>
            </a:r>
            <a:r>
              <a:rPr lang="it-IT" sz="5400" dirty="0" err="1">
                <a:latin typeface="+mn-lt"/>
              </a:rPr>
              <a:t>terminé</a:t>
            </a:r>
            <a:r>
              <a:rPr lang="it-IT" sz="5400" dirty="0">
                <a:latin typeface="+mn-lt"/>
              </a:rPr>
              <a:t>!</a:t>
            </a:r>
          </a:p>
        </p:txBody>
      </p:sp>
      <p:sp>
        <p:nvSpPr>
          <p:cNvPr id="13" name="Fumetto 3 12">
            <a:extLst>
              <a:ext uri="{FF2B5EF4-FFF2-40B4-BE49-F238E27FC236}">
                <a16:creationId xmlns:a16="http://schemas.microsoft.com/office/drawing/2014/main" id="{4D14054D-2968-AEBF-7351-B95DCBF058FB}"/>
              </a:ext>
            </a:extLst>
          </p:cNvPr>
          <p:cNvSpPr/>
          <p:nvPr/>
        </p:nvSpPr>
        <p:spPr>
          <a:xfrm>
            <a:off x="1455292" y="1620222"/>
            <a:ext cx="1408387" cy="1392644"/>
          </a:xfrm>
          <a:prstGeom prst="wedgeEllipseCallout">
            <a:avLst>
              <a:gd name="adj1" fmla="val 45773"/>
              <a:gd name="adj2" fmla="val 442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err="1">
                <a:solidFill>
                  <a:schemeClr val="accent1"/>
                </a:solidFill>
                <a:effectLst/>
              </a:rPr>
              <a:t>Aferin</a:t>
            </a:r>
            <a:r>
              <a:rPr lang="it-IT" sz="1800" b="1" i="0" u="none" strike="noStrike">
                <a:solidFill>
                  <a:schemeClr val="accent1"/>
                </a:solidFill>
                <a:effectLst/>
              </a:rPr>
              <a:t>!</a:t>
            </a:r>
            <a:endParaRPr lang="en-IT" sz="1800">
              <a:solidFill>
                <a:schemeClr val="accent1"/>
              </a:solidFill>
            </a:endParaRPr>
          </a:p>
        </p:txBody>
      </p:sp>
      <p:sp>
        <p:nvSpPr>
          <p:cNvPr id="14" name="Fumetto 3 13">
            <a:extLst>
              <a:ext uri="{FF2B5EF4-FFF2-40B4-BE49-F238E27FC236}">
                <a16:creationId xmlns:a16="http://schemas.microsoft.com/office/drawing/2014/main" id="{1AF3F62A-D36E-6576-4819-9AA2CC4D3894}"/>
              </a:ext>
            </a:extLst>
          </p:cNvPr>
          <p:cNvSpPr/>
          <p:nvPr/>
        </p:nvSpPr>
        <p:spPr>
          <a:xfrm>
            <a:off x="2895346" y="4355801"/>
            <a:ext cx="1576721" cy="1559096"/>
          </a:xfrm>
          <a:prstGeom prst="wedgeEllipseCallout">
            <a:avLst>
              <a:gd name="adj1" fmla="val 39974"/>
              <a:gd name="adj2" fmla="val -476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>
                <a:solidFill>
                  <a:schemeClr val="accent1"/>
                </a:solidFill>
                <a:effectLst/>
              </a:rPr>
              <a:t>Gut gemacht!</a:t>
            </a:r>
            <a:r>
              <a:rPr lang="de-DE" sz="1800" b="0" i="0" u="none" strike="noStrike">
                <a:solidFill>
                  <a:schemeClr val="accent1"/>
                </a:solidFill>
                <a:effectLst/>
              </a:rPr>
              <a:t>​</a:t>
            </a:r>
            <a:endParaRPr lang="en-IT" sz="1800">
              <a:solidFill>
                <a:schemeClr val="accent1"/>
              </a:solidFill>
            </a:endParaRPr>
          </a:p>
        </p:txBody>
      </p:sp>
      <p:sp>
        <p:nvSpPr>
          <p:cNvPr id="15" name="Fumetto 3 14">
            <a:extLst>
              <a:ext uri="{FF2B5EF4-FFF2-40B4-BE49-F238E27FC236}">
                <a16:creationId xmlns:a16="http://schemas.microsoft.com/office/drawing/2014/main" id="{1E65E87C-D399-303D-0F30-E8E61CCC112E}"/>
              </a:ext>
            </a:extLst>
          </p:cNvPr>
          <p:cNvSpPr/>
          <p:nvPr/>
        </p:nvSpPr>
        <p:spPr>
          <a:xfrm>
            <a:off x="5077488" y="4853710"/>
            <a:ext cx="1576721" cy="1559096"/>
          </a:xfrm>
          <a:prstGeom prst="wedgeEllipseCallout">
            <a:avLst>
              <a:gd name="adj1" fmla="val -10288"/>
              <a:gd name="adj2" fmla="val -691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err="1">
                <a:solidFill>
                  <a:schemeClr val="accent1"/>
                </a:solidFill>
                <a:effectLst/>
              </a:rPr>
              <a:t>Mjög</a:t>
            </a:r>
            <a:r>
              <a:rPr lang="it-IT" sz="1800" b="1" i="0" u="none" strike="noStrike">
                <a:solidFill>
                  <a:schemeClr val="accent1"/>
                </a:solidFill>
                <a:effectLst/>
              </a:rPr>
              <a:t> vel!</a:t>
            </a:r>
            <a:r>
              <a:rPr lang="it-IT" sz="1800" b="0" i="0" u="none" strike="noStrike">
                <a:solidFill>
                  <a:schemeClr val="accent1"/>
                </a:solidFill>
                <a:effectLst/>
              </a:rPr>
              <a:t>​</a:t>
            </a:r>
            <a:endParaRPr lang="en-IT" sz="1800">
              <a:solidFill>
                <a:schemeClr val="accent1"/>
              </a:solidFill>
            </a:endParaRPr>
          </a:p>
        </p:txBody>
      </p:sp>
      <p:sp>
        <p:nvSpPr>
          <p:cNvPr id="16" name="Fumetto 3 15">
            <a:extLst>
              <a:ext uri="{FF2B5EF4-FFF2-40B4-BE49-F238E27FC236}">
                <a16:creationId xmlns:a16="http://schemas.microsoft.com/office/drawing/2014/main" id="{558DCD01-4C65-30C2-D6E3-69F475D9A635}"/>
              </a:ext>
            </a:extLst>
          </p:cNvPr>
          <p:cNvSpPr/>
          <p:nvPr/>
        </p:nvSpPr>
        <p:spPr>
          <a:xfrm>
            <a:off x="8738787" y="786971"/>
            <a:ext cx="1576721" cy="1559096"/>
          </a:xfrm>
          <a:prstGeom prst="wedgeEllipseCallout">
            <a:avLst>
              <a:gd name="adj1" fmla="val -39285"/>
              <a:gd name="adj2" fmla="val 579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u="none" strike="noStrike" err="1">
                <a:solidFill>
                  <a:schemeClr val="accent1"/>
                </a:solidFill>
                <a:effectLst/>
              </a:rPr>
              <a:t>Shumë</a:t>
            </a:r>
            <a:r>
              <a:rPr lang="en-US" sz="1800" b="1" i="0" u="none" strike="noStrike">
                <a:solidFill>
                  <a:schemeClr val="accent1"/>
                </a:solidFill>
                <a:effectLst/>
              </a:rPr>
              <a:t> </a:t>
            </a:r>
            <a:r>
              <a:rPr lang="en-US" sz="1800" b="1" i="0" u="none" strike="noStrike" err="1">
                <a:solidFill>
                  <a:schemeClr val="accent1"/>
                </a:solidFill>
                <a:effectLst/>
              </a:rPr>
              <a:t>mirë</a:t>
            </a:r>
            <a:r>
              <a:rPr lang="en-US" sz="1800" b="1" i="0" u="none" strike="noStrike">
                <a:solidFill>
                  <a:schemeClr val="accent1"/>
                </a:solidFill>
                <a:effectLst/>
              </a:rPr>
              <a:t>! </a:t>
            </a:r>
            <a:r>
              <a:rPr lang="en-US" sz="1800" b="0" i="0" u="none" strike="noStrike">
                <a:solidFill>
                  <a:schemeClr val="accent1"/>
                </a:solidFill>
                <a:effectLst/>
              </a:rPr>
              <a:t>​</a:t>
            </a:r>
            <a:endParaRPr lang="en-IT" sz="1800">
              <a:solidFill>
                <a:schemeClr val="accent1"/>
              </a:solidFill>
            </a:endParaRPr>
          </a:p>
        </p:txBody>
      </p:sp>
      <p:sp>
        <p:nvSpPr>
          <p:cNvPr id="17" name="Fumetto 3 16">
            <a:extLst>
              <a:ext uri="{FF2B5EF4-FFF2-40B4-BE49-F238E27FC236}">
                <a16:creationId xmlns:a16="http://schemas.microsoft.com/office/drawing/2014/main" id="{F464D66D-D3A4-7EB6-555A-181B3D3BD332}"/>
              </a:ext>
            </a:extLst>
          </p:cNvPr>
          <p:cNvSpPr/>
          <p:nvPr/>
        </p:nvSpPr>
        <p:spPr>
          <a:xfrm>
            <a:off x="961004" y="3647927"/>
            <a:ext cx="1408387" cy="1392644"/>
          </a:xfrm>
          <a:prstGeom prst="wedgeEllipseCallout">
            <a:avLst>
              <a:gd name="adj1" fmla="val 70300"/>
              <a:gd name="adj2" fmla="val -17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>
                <a:solidFill>
                  <a:schemeClr val="accent1"/>
                </a:solidFill>
                <a:effectLst/>
              </a:rPr>
              <a:t>Ben fatto!</a:t>
            </a:r>
            <a:endParaRPr lang="en-IT" sz="1800">
              <a:solidFill>
                <a:schemeClr val="accent1"/>
              </a:solidFill>
            </a:endParaRPr>
          </a:p>
        </p:txBody>
      </p:sp>
      <p:sp>
        <p:nvSpPr>
          <p:cNvPr id="18" name="Fumetto 3 17">
            <a:extLst>
              <a:ext uri="{FF2B5EF4-FFF2-40B4-BE49-F238E27FC236}">
                <a16:creationId xmlns:a16="http://schemas.microsoft.com/office/drawing/2014/main" id="{7FF3CD2A-AC39-52CD-141D-6FBDDE459335}"/>
              </a:ext>
            </a:extLst>
          </p:cNvPr>
          <p:cNvSpPr/>
          <p:nvPr/>
        </p:nvSpPr>
        <p:spPr>
          <a:xfrm>
            <a:off x="10056545" y="2588434"/>
            <a:ext cx="1492554" cy="1475870"/>
          </a:xfrm>
          <a:prstGeom prst="wedgeEllipseCallout">
            <a:avLst>
              <a:gd name="adj1" fmla="val -65833"/>
              <a:gd name="adj2" fmla="val 97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err="1">
                <a:solidFill>
                  <a:schemeClr val="accent1"/>
                </a:solidFill>
                <a:effectLst/>
              </a:rPr>
              <a:t>Jól</a:t>
            </a:r>
            <a:r>
              <a:rPr lang="de-DE" sz="1800" b="1" i="0" u="none" strike="noStrike">
                <a:solidFill>
                  <a:schemeClr val="accent1"/>
                </a:solidFill>
                <a:effectLst/>
              </a:rPr>
              <a:t> </a:t>
            </a:r>
            <a:r>
              <a:rPr lang="de-DE" sz="1800" b="1" i="0" u="none" strike="noStrike" err="1">
                <a:solidFill>
                  <a:schemeClr val="accent1"/>
                </a:solidFill>
                <a:effectLst/>
              </a:rPr>
              <a:t>végzett</a:t>
            </a:r>
            <a:r>
              <a:rPr lang="de-DE" sz="1800" b="1" i="0" u="none" strike="noStrike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>
                <a:solidFill>
                  <a:schemeClr val="accent1"/>
                </a:solidFill>
                <a:effectLst/>
              </a:rPr>
              <a:t> ​</a:t>
            </a:r>
            <a:endParaRPr lang="en-IT" sz="1800">
              <a:solidFill>
                <a:schemeClr val="accent1"/>
              </a:solidFill>
            </a:endParaRPr>
          </a:p>
        </p:txBody>
      </p:sp>
      <p:sp>
        <p:nvSpPr>
          <p:cNvPr id="19" name="Fumetto 3 18">
            <a:extLst>
              <a:ext uri="{FF2B5EF4-FFF2-40B4-BE49-F238E27FC236}">
                <a16:creationId xmlns:a16="http://schemas.microsoft.com/office/drawing/2014/main" id="{42333A28-3D0D-9D63-2FB6-94DB7C5126F9}"/>
              </a:ext>
            </a:extLst>
          </p:cNvPr>
          <p:cNvSpPr/>
          <p:nvPr/>
        </p:nvSpPr>
        <p:spPr>
          <a:xfrm>
            <a:off x="3278180" y="372331"/>
            <a:ext cx="1799308" cy="1779195"/>
          </a:xfrm>
          <a:prstGeom prst="wedgeEllipseCallout">
            <a:avLst>
              <a:gd name="adj1" fmla="val 42166"/>
              <a:gd name="adj2" fmla="val 53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z-Cyrl-AZ" sz="1800" b="1" i="0" u="none" strike="noStrike">
                <a:solidFill>
                  <a:schemeClr val="accent1"/>
                </a:solidFill>
                <a:effectLst/>
              </a:rPr>
              <a:t>Добра работа!</a:t>
            </a:r>
            <a:r>
              <a:rPr lang="az-Cyrl-AZ" sz="1800" b="0" i="0" u="none" strike="noStrike">
                <a:solidFill>
                  <a:schemeClr val="accent1"/>
                </a:solidFill>
                <a:effectLst/>
              </a:rPr>
              <a:t>​</a:t>
            </a:r>
            <a:endParaRPr lang="en-IT" sz="1800">
              <a:solidFill>
                <a:schemeClr val="accent1"/>
              </a:solidFill>
            </a:endParaRPr>
          </a:p>
        </p:txBody>
      </p:sp>
      <p:sp>
        <p:nvSpPr>
          <p:cNvPr id="20" name="Fumetto 3 19">
            <a:extLst>
              <a:ext uri="{FF2B5EF4-FFF2-40B4-BE49-F238E27FC236}">
                <a16:creationId xmlns:a16="http://schemas.microsoft.com/office/drawing/2014/main" id="{B71EDC61-8460-DDE0-470B-4B82424A64CC}"/>
              </a:ext>
            </a:extLst>
          </p:cNvPr>
          <p:cNvSpPr/>
          <p:nvPr/>
        </p:nvSpPr>
        <p:spPr>
          <a:xfrm>
            <a:off x="8947520" y="4344249"/>
            <a:ext cx="1630227" cy="1612004"/>
          </a:xfrm>
          <a:prstGeom prst="wedgeEllipseCallout">
            <a:avLst>
              <a:gd name="adj1" fmla="val -38986"/>
              <a:gd name="adj2" fmla="val -572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err="1">
                <a:solidFill>
                  <a:schemeClr val="accent1"/>
                </a:solidFill>
                <a:effectLst/>
              </a:rPr>
              <a:t>Magaling</a:t>
            </a:r>
            <a:r>
              <a:rPr lang="de-DE" sz="1800" b="1" i="0" u="none" strike="noStrike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>
                <a:solidFill>
                  <a:schemeClr val="accent1"/>
                </a:solidFill>
                <a:effectLst/>
              </a:rPr>
              <a:t>​</a:t>
            </a:r>
            <a:endParaRPr lang="en-IT" sz="1800">
              <a:solidFill>
                <a:schemeClr val="accent1"/>
              </a:solidFill>
            </a:endParaRPr>
          </a:p>
        </p:txBody>
      </p:sp>
      <p:sp>
        <p:nvSpPr>
          <p:cNvPr id="21" name="Fumetto 3 20">
            <a:extLst>
              <a:ext uri="{FF2B5EF4-FFF2-40B4-BE49-F238E27FC236}">
                <a16:creationId xmlns:a16="http://schemas.microsoft.com/office/drawing/2014/main" id="{1CB6BAB1-39EF-4E84-6B29-A995ED42377E}"/>
              </a:ext>
            </a:extLst>
          </p:cNvPr>
          <p:cNvSpPr/>
          <p:nvPr/>
        </p:nvSpPr>
        <p:spPr>
          <a:xfrm>
            <a:off x="6167438" y="953423"/>
            <a:ext cx="1408387" cy="1392644"/>
          </a:xfrm>
          <a:prstGeom prst="wedgeEllipseCallout">
            <a:avLst>
              <a:gd name="adj1" fmla="val -39285"/>
              <a:gd name="adj2" fmla="val 579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err="1">
                <a:solidFill>
                  <a:schemeClr val="accent1"/>
                </a:solidFill>
                <a:effectLst/>
              </a:rPr>
              <a:t>Well</a:t>
            </a:r>
            <a:r>
              <a:rPr lang="it-IT" sz="1800" b="1" i="0" u="none" strike="noStrike">
                <a:solidFill>
                  <a:schemeClr val="accent1"/>
                </a:solidFill>
                <a:effectLst/>
              </a:rPr>
              <a:t> </a:t>
            </a:r>
            <a:r>
              <a:rPr lang="it-IT" sz="1800" b="1" i="0" u="none" strike="noStrike" err="1">
                <a:solidFill>
                  <a:schemeClr val="accent1"/>
                </a:solidFill>
                <a:effectLst/>
              </a:rPr>
              <a:t>done</a:t>
            </a:r>
            <a:r>
              <a:rPr lang="it-IT" sz="1800" b="1" i="0" u="none" strike="noStrike">
                <a:solidFill>
                  <a:schemeClr val="accent1"/>
                </a:solidFill>
                <a:effectLst/>
              </a:rPr>
              <a:t>!</a:t>
            </a:r>
            <a:r>
              <a:rPr lang="it-IT" sz="1800" b="0" i="0" u="none" strike="noStrike">
                <a:solidFill>
                  <a:schemeClr val="accent1"/>
                </a:solidFill>
                <a:effectLst/>
              </a:rPr>
              <a:t>​</a:t>
            </a:r>
            <a:endParaRPr lang="en-IT" sz="1800">
              <a:solidFill>
                <a:schemeClr val="accent1"/>
              </a:solidFill>
            </a:endParaRPr>
          </a:p>
        </p:txBody>
      </p:sp>
      <p:sp>
        <p:nvSpPr>
          <p:cNvPr id="22" name="Fumetto 3 21">
            <a:extLst>
              <a:ext uri="{FF2B5EF4-FFF2-40B4-BE49-F238E27FC236}">
                <a16:creationId xmlns:a16="http://schemas.microsoft.com/office/drawing/2014/main" id="{189679E2-D64E-BF4B-EAEA-1FFA2866AF1C}"/>
              </a:ext>
            </a:extLst>
          </p:cNvPr>
          <p:cNvSpPr/>
          <p:nvPr/>
        </p:nvSpPr>
        <p:spPr>
          <a:xfrm>
            <a:off x="6932365" y="4157388"/>
            <a:ext cx="1408387" cy="1392644"/>
          </a:xfrm>
          <a:prstGeom prst="wedgeEllipseCallout">
            <a:avLst>
              <a:gd name="adj1" fmla="val -28531"/>
              <a:gd name="adj2" fmla="val -651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>
                <a:solidFill>
                  <a:schemeClr val="accent1"/>
                </a:solidFill>
                <a:effectLst/>
              </a:rPr>
              <a:t>¡Bien </a:t>
            </a:r>
            <a:r>
              <a:rPr lang="de-DE" sz="1800" b="1" i="0" u="none" strike="noStrike" err="1">
                <a:solidFill>
                  <a:schemeClr val="accent1"/>
                </a:solidFill>
                <a:effectLst/>
              </a:rPr>
              <a:t>hecho</a:t>
            </a:r>
            <a:r>
              <a:rPr lang="de-DE" sz="1800" b="1" i="0" u="none" strike="noStrike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>
                <a:solidFill>
                  <a:schemeClr val="accent1"/>
                </a:solidFill>
                <a:effectLst/>
              </a:rPr>
              <a:t>​</a:t>
            </a:r>
            <a:endParaRPr lang="en-IT" sz="18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5021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4BFED-EA35-F518-7588-AE60B8EE8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6A988A-F2C4-AA71-3071-F9AD0FD870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2448" y="802129"/>
            <a:ext cx="9842225" cy="1314463"/>
          </a:xfrm>
        </p:spPr>
        <p:txBody>
          <a:bodyPr>
            <a:noAutofit/>
          </a:bodyPr>
          <a:lstStyle/>
          <a:p>
            <a:pPr algn="l" rtl="0" fontAlgn="base"/>
            <a:r>
              <a:rPr lang="it-IT" sz="5400" noProof="0" dirty="0">
                <a:latin typeface="+mn-lt"/>
              </a:rPr>
              <a:t>Alla ricerca delle origini</a:t>
            </a:r>
            <a:endParaRPr lang="it-IT" sz="5400" dirty="0">
              <a:latin typeface="+mn-lt"/>
            </a:endParaRPr>
          </a:p>
        </p:txBody>
      </p:sp>
      <p:pic>
        <p:nvPicPr>
          <p:cNvPr id="3" name="Picture 8" descr="A red circle with a number in it&#10;&#10;Description automatically generated">
            <a:extLst>
              <a:ext uri="{FF2B5EF4-FFF2-40B4-BE49-F238E27FC236}">
                <a16:creationId xmlns:a16="http://schemas.microsoft.com/office/drawing/2014/main" id="{628F760C-5140-DE84-3616-15ED5AC48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4443" y="339006"/>
            <a:ext cx="1335305" cy="812675"/>
          </a:xfrm>
          <a:prstGeom prst="rect">
            <a:avLst/>
          </a:prstGeom>
        </p:spPr>
      </p:pic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F0A07657-C397-A061-272D-EB31905A21CB}"/>
              </a:ext>
            </a:extLst>
          </p:cNvPr>
          <p:cNvSpPr txBox="1">
            <a:spLocks/>
          </p:cNvSpPr>
          <p:nvPr/>
        </p:nvSpPr>
        <p:spPr>
          <a:xfrm>
            <a:off x="1082448" y="1712353"/>
            <a:ext cx="9842225" cy="1314463"/>
          </a:xfrm>
          <a:prstGeom prst="rect">
            <a:avLst/>
          </a:prstGeom>
          <a:noFill/>
        </p:spPr>
        <p:txBody>
          <a:bodyPr wrap="square" tIns="90000" bIns="90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T" sz="2800" b="0">
                <a:solidFill>
                  <a:schemeClr val="accent5"/>
                </a:solidFill>
                <a:latin typeface="+mn-lt"/>
              </a:rPr>
              <a:t>Provate a discutere le seguenti domande </a:t>
            </a:r>
            <a:r>
              <a:rPr lang="it-IT" sz="2800" b="0" dirty="0">
                <a:solidFill>
                  <a:schemeClr val="accent5"/>
                </a:solidFill>
                <a:latin typeface="+mn-lt"/>
              </a:rPr>
              <a:t>in gruppi o individualmente</a:t>
            </a:r>
            <a:r>
              <a:rPr lang="en-IT" sz="2800" b="0">
                <a:solidFill>
                  <a:schemeClr val="accent5"/>
                </a:solidFill>
                <a:latin typeface="+mn-lt"/>
              </a:rPr>
              <a:t>. Poi, scrivete alla LIM </a:t>
            </a:r>
            <a:r>
              <a:rPr lang="it-IT" sz="2800" b="0" dirty="0">
                <a:solidFill>
                  <a:schemeClr val="accent5"/>
                </a:solidFill>
                <a:latin typeface="+mn-lt"/>
              </a:rPr>
              <a:t>le </a:t>
            </a:r>
            <a:r>
              <a:rPr lang="en-IT" sz="2800" b="0">
                <a:solidFill>
                  <a:schemeClr val="accent5"/>
                </a:solidFill>
                <a:latin typeface="+mn-lt"/>
              </a:rPr>
              <a:t>possibili risposte.</a:t>
            </a:r>
            <a:endParaRPr lang="en-IT" sz="2800" b="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7" name="Fumetto 3 6">
            <a:extLst>
              <a:ext uri="{FF2B5EF4-FFF2-40B4-BE49-F238E27FC236}">
                <a16:creationId xmlns:a16="http://schemas.microsoft.com/office/drawing/2014/main" id="{4A7A843A-E9F6-E635-C9B8-06BD2AB88BA6}"/>
              </a:ext>
            </a:extLst>
          </p:cNvPr>
          <p:cNvSpPr/>
          <p:nvPr/>
        </p:nvSpPr>
        <p:spPr>
          <a:xfrm>
            <a:off x="1184521" y="3079448"/>
            <a:ext cx="2833880" cy="2802203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cs typeface="Calibri"/>
              </a:rPr>
              <a:t>Perché in Europa abbiamo così tante lingue?</a:t>
            </a:r>
            <a:endParaRPr lang="en-US" sz="2400" dirty="0"/>
          </a:p>
        </p:txBody>
      </p:sp>
      <p:sp>
        <p:nvSpPr>
          <p:cNvPr id="8" name="Fumetto 3 7">
            <a:extLst>
              <a:ext uri="{FF2B5EF4-FFF2-40B4-BE49-F238E27FC236}">
                <a16:creationId xmlns:a16="http://schemas.microsoft.com/office/drawing/2014/main" id="{4C81EC59-B424-86DB-3AD2-DF573BE06C6E}"/>
              </a:ext>
            </a:extLst>
          </p:cNvPr>
          <p:cNvSpPr/>
          <p:nvPr/>
        </p:nvSpPr>
        <p:spPr>
          <a:xfrm>
            <a:off x="4487224" y="2677264"/>
            <a:ext cx="3525808" cy="3486397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latin typeface="Trade Gothic Next" panose="020B0503040303020004" pitchFamily="34" charset="0"/>
                <a:cs typeface="Calibri"/>
              </a:rPr>
              <a:t>Perché alcune presentano delle somiglianze, mentre altre sono completamente diverse tra loro? </a:t>
            </a:r>
            <a:endParaRPr lang="en-IT" sz="2400" dirty="0">
              <a:latin typeface="Trade Gothic Next" panose="020B0503040303020004" pitchFamily="34" charset="0"/>
            </a:endParaRPr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B92A3D08-C4BD-AF3D-A831-7715C77600E8}"/>
              </a:ext>
            </a:extLst>
          </p:cNvPr>
          <p:cNvSpPr/>
          <p:nvPr/>
        </p:nvSpPr>
        <p:spPr>
          <a:xfrm>
            <a:off x="8460157" y="3079448"/>
            <a:ext cx="2388569" cy="2361870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latin typeface="Trade Gothic Next" panose="020B0503040303020004" pitchFamily="34" charset="0"/>
                <a:cs typeface="Calibri"/>
              </a:rPr>
              <a:t>Che lingue conoscete?</a:t>
            </a:r>
            <a:endParaRPr lang="en-US" sz="3600" dirty="0">
              <a:latin typeface="Trade Gothic Next" panose="020B0503040303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958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EEEE4DF-BB90-E502-AF30-5730AF1146C0}"/>
              </a:ext>
            </a:extLst>
          </p:cNvPr>
          <p:cNvSpPr txBox="1">
            <a:spLocks/>
          </p:cNvSpPr>
          <p:nvPr/>
        </p:nvSpPr>
        <p:spPr>
          <a:xfrm>
            <a:off x="1000066" y="1422764"/>
            <a:ext cx="9760067" cy="6226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T" sz="2400">
                <a:solidFill>
                  <a:schemeClr val="accent6"/>
                </a:solidFill>
              </a:rPr>
              <a:t>Alex Gendler</a:t>
            </a:r>
            <a:r>
              <a:rPr lang="it-IT" sz="2400" dirty="0">
                <a:solidFill>
                  <a:schemeClr val="accent6"/>
                </a:solidFill>
              </a:rPr>
              <a:t>: «How </a:t>
            </a:r>
            <a:r>
              <a:rPr lang="it-IT" sz="2400" dirty="0" err="1">
                <a:solidFill>
                  <a:schemeClr val="accent6"/>
                </a:solidFill>
              </a:rPr>
              <a:t>languages</a:t>
            </a:r>
            <a:r>
              <a:rPr lang="it-IT" sz="2400" dirty="0">
                <a:solidFill>
                  <a:schemeClr val="accent6"/>
                </a:solidFill>
              </a:rPr>
              <a:t> </a:t>
            </a:r>
            <a:r>
              <a:rPr lang="it-IT" sz="2400" dirty="0" err="1">
                <a:solidFill>
                  <a:schemeClr val="accent6"/>
                </a:solidFill>
              </a:rPr>
              <a:t>change</a:t>
            </a:r>
            <a:r>
              <a:rPr lang="it-IT" sz="2400" dirty="0">
                <a:solidFill>
                  <a:schemeClr val="accent6"/>
                </a:solidFill>
              </a:rPr>
              <a:t> and evolve»</a:t>
            </a:r>
            <a:endParaRPr lang="en-IT" sz="2400" dirty="0">
              <a:solidFill>
                <a:schemeClr val="accent6"/>
              </a:solidFill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3ED6AFAE-061F-F4E6-1CA6-617B939D5E79}"/>
              </a:ext>
            </a:extLst>
          </p:cNvPr>
          <p:cNvSpPr txBox="1"/>
          <p:nvPr/>
        </p:nvSpPr>
        <p:spPr>
          <a:xfrm>
            <a:off x="2675351" y="4812550"/>
            <a:ext cx="62103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https://youtu.be/iWDKsHm6gTA?si=qbbXE5GjyhJQXVj7</a:t>
            </a:r>
            <a:endParaRPr lang="en-IT" sz="1400" dirty="0">
              <a:solidFill>
                <a:schemeClr val="accent5"/>
              </a:solidFill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3EB77ACC-AA9B-91BE-0DB8-66AB6E392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538" y="2377155"/>
            <a:ext cx="2247122" cy="210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22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F0507A2-6B49-0A58-CA7E-2EAEF5AEC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73" y="688073"/>
            <a:ext cx="5019323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1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Istituto di linguistica applicata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Viale Druso 1, 39100 Bolzano, Italia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Tel. +39 0471 055 100, Fax +39 0471 055 199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Progetto “A lezione con più lingue” (SMS 2.0)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sms.info@eurac.edu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r>
              <a:rPr lang="it-IT" sz="1000" u="sng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https://www.eurac.edu/it/institutes-centers/istituto-di-linguistica-applicata/projects/sms-20</a:t>
            </a:r>
            <a:endParaRPr lang="it-IT" sz="1000" dirty="0">
              <a:solidFill>
                <a:schemeClr val="accent5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en-IT" sz="1000" dirty="0">
              <a:solidFill>
                <a:schemeClr val="accent6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Autrici: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Sabrina Colombo, Dana Engel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Project Management: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Sabrina Colombo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Revisione editoriale e grafica a cura di: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Alessia Torresan, Sabrina Colombo, Valentina Bergonzi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Progetto grafico: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/Chiara Mariz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Illustrazioni: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Silke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De Vivo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1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© </a:t>
            </a:r>
            <a:r>
              <a:rPr kumimoji="0" lang="it-IT" altLang="en-IT" sz="1000" b="1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1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2025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</p:txBody>
      </p:sp>
      <p:pic>
        <p:nvPicPr>
          <p:cNvPr id="3" name="Picture 1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78581C71-81F6-BB74-B424-ACBFD0E51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95" y="4526530"/>
            <a:ext cx="1088322" cy="46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84D9AF-A256-71A3-4D4A-A69EA69F3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74" y="4987351"/>
            <a:ext cx="6622328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Questa pubblicazione è distribuita con licenza Creative Commons Attribuzione 4.0 Internazionale (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http://creativecommons.org/licenses/by/4.0/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), che permette il riutilizzo, la condivisione, la modifica, la distribuzione e la riproduzione con qualsiasi mezzo o formato, purché sia data adeguata menzione di paternità, si fornisca un link alla licenza Creative Commons e si indichi se sono state effettuate modifiche.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Questa pubblicazione Open Access contiene alcune opere coperte da diritto d’autore. Tali opere sono protette ai sensi della normativa sul Diritto d’Autore e la loro inclusione nella presente pubblicazione è stata autorizzata dai rispettivi autori/titolari dei diritti. Le opere coperte da diritto d’autore non possono essere – a titolo esemplificativo e non esaustivo – copiate, modificate, riutilizzate e/o ridistribuite da terzi con nessun mezzo né utilizzate in qualsiasi altro modo senza l’autorizzazione dei rispettivi autori/titolari dei diritti.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1102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8E4D9F0B-E7C8-2578-9D87-050FE33263D8}"/>
              </a:ext>
            </a:extLst>
          </p:cNvPr>
          <p:cNvSpPr txBox="1"/>
          <p:nvPr/>
        </p:nvSpPr>
        <p:spPr>
          <a:xfrm>
            <a:off x="4323928" y="2173136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Dalle 5 alle 15 lingue autoctone ​</a:t>
            </a:r>
            <a:endParaRPr lang="en-IT" sz="24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E299874D-B9FF-C181-28EB-5377E223B0A5}"/>
              </a:ext>
            </a:extLst>
          </p:cNvPr>
          <p:cNvSpPr txBox="1"/>
          <p:nvPr/>
        </p:nvSpPr>
        <p:spPr>
          <a:xfrm>
            <a:off x="4323928" y="3315687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Dalle 30 alle 40 lingue autoctone ​</a:t>
            </a:r>
            <a:endParaRPr lang="en-IT" sz="24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19917B3A-20EE-9ADD-D499-4CCC0F3DC133}"/>
              </a:ext>
            </a:extLst>
          </p:cNvPr>
          <p:cNvSpPr txBox="1"/>
          <p:nvPr/>
        </p:nvSpPr>
        <p:spPr>
          <a:xfrm>
            <a:off x="4323928" y="4408744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Poco più di 200 lingue autoctone</a:t>
            </a:r>
            <a:r>
              <a:rPr lang="de-AT" sz="2400" dirty="0">
                <a:solidFill>
                  <a:schemeClr val="bg2">
                    <a:lumMod val="25000"/>
                  </a:schemeClr>
                </a:solidFill>
              </a:rPr>
              <a:t>​</a:t>
            </a:r>
            <a:endParaRPr lang="en-IT" sz="24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914BFAA3-05C2-F053-72FB-0F791666CD1C}"/>
              </a:ext>
            </a:extLst>
          </p:cNvPr>
          <p:cNvSpPr txBox="1"/>
          <p:nvPr/>
        </p:nvSpPr>
        <p:spPr>
          <a:xfrm>
            <a:off x="4323928" y="5477381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È un numero difficile da stabilire ​</a:t>
            </a:r>
            <a:endParaRPr lang="en-IT" sz="24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D2A09851-068C-70B3-8A55-87DE2D63C29B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2">
                    <a:lumMod val="25000"/>
                  </a:schemeClr>
                </a:solidFill>
              </a:rPr>
              <a:t>In Europa si </a:t>
            </a:r>
            <a:r>
              <a:rPr lang="de-DE" sz="2400" b="1" dirty="0" err="1">
                <a:solidFill>
                  <a:schemeClr val="bg2">
                    <a:lumMod val="25000"/>
                  </a:schemeClr>
                </a:solidFill>
              </a:rPr>
              <a:t>parlano</a:t>
            </a:r>
            <a:r>
              <a:rPr lang="de-DE" sz="2400" b="1">
                <a:solidFill>
                  <a:schemeClr val="bg2">
                    <a:lumMod val="25000"/>
                  </a:schemeClr>
                </a:solidFill>
              </a:rPr>
              <a:t>…​</a:t>
            </a:r>
            <a:endParaRPr lang="en-IT" sz="2400" b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E570A863-046F-22C7-A83B-03DBAE1AA2D7}"/>
              </a:ext>
            </a:extLst>
          </p:cNvPr>
          <p:cNvSpPr/>
          <p:nvPr/>
        </p:nvSpPr>
        <p:spPr>
          <a:xfrm>
            <a:off x="3361552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0A52C157-B96A-4F46-4F0E-285B4FDEAD3B}"/>
              </a:ext>
            </a:extLst>
          </p:cNvPr>
          <p:cNvSpPr/>
          <p:nvPr/>
        </p:nvSpPr>
        <p:spPr>
          <a:xfrm>
            <a:off x="3361552" y="3163985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99405782-19C2-BB50-1930-DD9E1379A193}"/>
              </a:ext>
            </a:extLst>
          </p:cNvPr>
          <p:cNvSpPr/>
          <p:nvPr/>
        </p:nvSpPr>
        <p:spPr>
          <a:xfrm>
            <a:off x="3361552" y="4232622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AF655330-3413-3613-BB6C-A74240B19E3D}"/>
              </a:ext>
            </a:extLst>
          </p:cNvPr>
          <p:cNvSpPr/>
          <p:nvPr/>
        </p:nvSpPr>
        <p:spPr>
          <a:xfrm>
            <a:off x="3361552" y="5301259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73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C922DFA-00E5-2A14-FBB0-1DB49D8E5DF6}"/>
              </a:ext>
            </a:extLst>
          </p:cNvPr>
          <p:cNvSpPr txBox="1">
            <a:spLocks/>
          </p:cNvSpPr>
          <p:nvPr/>
        </p:nvSpPr>
        <p:spPr>
          <a:xfrm>
            <a:off x="2327276" y="2262353"/>
            <a:ext cx="7537448" cy="262931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>
                <a:solidFill>
                  <a:schemeClr val="accent6"/>
                </a:solidFill>
              </a:rPr>
              <a:t>Il Consiglio d’Europa dice che in Europa, intesa nella sua connotazione geografica e non politica, vengono parlate </a:t>
            </a:r>
            <a:r>
              <a:rPr lang="it-IT" b="1" dirty="0">
                <a:solidFill>
                  <a:schemeClr val="accent6"/>
                </a:solidFill>
              </a:rPr>
              <a:t>500</a:t>
            </a:r>
            <a:r>
              <a:rPr lang="it-IT" dirty="0">
                <a:solidFill>
                  <a:schemeClr val="accent6"/>
                </a:solidFill>
              </a:rPr>
              <a:t> lingue autoctone circa. </a:t>
            </a:r>
            <a:br>
              <a:rPr lang="it-IT" dirty="0">
                <a:solidFill>
                  <a:schemeClr val="accent6"/>
                </a:solidFill>
              </a:rPr>
            </a:br>
            <a:r>
              <a:rPr lang="it-IT" dirty="0">
                <a:solidFill>
                  <a:schemeClr val="accent6"/>
                </a:solidFill>
              </a:rPr>
              <a:t>Secondo </a:t>
            </a:r>
            <a:r>
              <a:rPr lang="it-IT" dirty="0" err="1">
                <a:solidFill>
                  <a:schemeClr val="accent6"/>
                </a:solidFill>
              </a:rPr>
              <a:t>Ethnologue</a:t>
            </a:r>
            <a:r>
              <a:rPr lang="it-IT" dirty="0">
                <a:solidFill>
                  <a:schemeClr val="accent6"/>
                </a:solidFill>
              </a:rPr>
              <a:t> l'Europa è il continente che presenta la minore diversità linguistica </a:t>
            </a:r>
            <a:r>
              <a:rPr lang="it-IT" dirty="0" err="1">
                <a:solidFill>
                  <a:schemeClr val="accent6"/>
                </a:solidFill>
              </a:rPr>
              <a:t>perchè</a:t>
            </a:r>
            <a:r>
              <a:rPr lang="it-IT" dirty="0">
                <a:solidFill>
                  <a:schemeClr val="accent6"/>
                </a:solidFill>
              </a:rPr>
              <a:t> si parlano poco più del 4% delle lingue mondiali. </a:t>
            </a:r>
          </a:p>
          <a:p>
            <a:pPr marL="0" indent="0">
              <a:buNone/>
            </a:pPr>
            <a:endParaRPr lang="en-IT" sz="3600">
              <a:solidFill>
                <a:schemeClr val="accent6"/>
              </a:solidFill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E4F6B655-A9FD-0C39-2216-50107B6AFB82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accent6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80454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CAA2362B-C25D-67B3-D7EC-D7C5E3643FFD}"/>
              </a:ext>
            </a:extLst>
          </p:cNvPr>
          <p:cNvSpPr/>
          <p:nvPr/>
        </p:nvSpPr>
        <p:spPr>
          <a:xfrm>
            <a:off x="3646026" y="1118634"/>
            <a:ext cx="4672966" cy="4620732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3600"/>
              <a:t>Che cos’è l’indoeuropeo?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2729527-DAA8-55B0-EDE0-150EAC0AF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992" y="47395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1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BEE1C-89B4-03D4-4E64-3EA285C79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C7A1D31F-674E-52FD-6AB8-DBBB039109DE}"/>
              </a:ext>
            </a:extLst>
          </p:cNvPr>
          <p:cNvSpPr txBox="1"/>
          <p:nvPr/>
        </p:nvSpPr>
        <p:spPr>
          <a:xfrm>
            <a:off x="3596980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Il nome di un imperatore romano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C953E936-CB39-F924-7C86-4D7494C446DA}"/>
              </a:ext>
            </a:extLst>
          </p:cNvPr>
          <p:cNvSpPr txBox="1"/>
          <p:nvPr/>
        </p:nvSpPr>
        <p:spPr>
          <a:xfrm>
            <a:off x="3596980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La madre delle lingue europee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86A868A7-BD9D-19EC-200B-CD04C0C18952}"/>
              </a:ext>
            </a:extLst>
          </p:cNvPr>
          <p:cNvSpPr txBox="1"/>
          <p:nvPr/>
        </p:nvSpPr>
        <p:spPr>
          <a:xfrm>
            <a:off x="3596979" y="4094149"/>
            <a:ext cx="66993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Un popolo dell’India che si insediò in Europa </a:t>
            </a:r>
          </a:p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nel V secolo a.C.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D5D3FCB1-0211-0D8C-722C-28EBE075CE11}"/>
              </a:ext>
            </a:extLst>
          </p:cNvPr>
          <p:cNvSpPr txBox="1"/>
          <p:nvPr/>
        </p:nvSpPr>
        <p:spPr>
          <a:xfrm>
            <a:off x="3596980" y="5222617"/>
            <a:ext cx="70858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Il nome di una città che si trova </a:t>
            </a:r>
          </a:p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fra l’India e l’Europa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98DDD33C-5958-9402-C70D-B6AAC136FDE3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noProof="1">
                <a:solidFill>
                  <a:schemeClr val="bg2">
                    <a:lumMod val="25000"/>
                  </a:schemeClr>
                </a:solidFill>
              </a:rPr>
              <a:t>L’ indoeuropeo è…​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D57984DC-D651-ABDA-BE6A-3B3CA53BD881}"/>
              </a:ext>
            </a:extLst>
          </p:cNvPr>
          <p:cNvSpPr/>
          <p:nvPr/>
        </p:nvSpPr>
        <p:spPr>
          <a:xfrm>
            <a:off x="2634604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24379000-4383-9803-255A-403D83D4E68C}"/>
              </a:ext>
            </a:extLst>
          </p:cNvPr>
          <p:cNvSpPr/>
          <p:nvPr/>
        </p:nvSpPr>
        <p:spPr>
          <a:xfrm>
            <a:off x="2634604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65C67129-C7D2-7DD7-75EE-BBCEBEBAD475}"/>
              </a:ext>
            </a:extLst>
          </p:cNvPr>
          <p:cNvSpPr/>
          <p:nvPr/>
        </p:nvSpPr>
        <p:spPr>
          <a:xfrm>
            <a:off x="2634604" y="4172791"/>
            <a:ext cx="752355" cy="7523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E94AD7E2-92B6-4E04-6572-ED0DAA466986}"/>
              </a:ext>
            </a:extLst>
          </p:cNvPr>
          <p:cNvSpPr/>
          <p:nvPr/>
        </p:nvSpPr>
        <p:spPr>
          <a:xfrm>
            <a:off x="2634604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1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67056-310A-3C84-3312-8480E93FB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1876E9FB-1779-0B4F-5345-49D7A51EF802}"/>
              </a:ext>
            </a:extLst>
          </p:cNvPr>
          <p:cNvSpPr txBox="1">
            <a:spLocks/>
          </p:cNvSpPr>
          <p:nvPr/>
        </p:nvSpPr>
        <p:spPr>
          <a:xfrm>
            <a:off x="1717288" y="1457253"/>
            <a:ext cx="8787039" cy="40121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>
                <a:solidFill>
                  <a:schemeClr val="accent6"/>
                </a:solidFill>
              </a:rPr>
              <a:t>L’</a:t>
            </a:r>
            <a:r>
              <a:rPr lang="it-IT" b="1" dirty="0">
                <a:solidFill>
                  <a:schemeClr val="accent6"/>
                </a:solidFill>
              </a:rPr>
              <a:t>indoeuropeo</a:t>
            </a:r>
            <a:r>
              <a:rPr lang="it-IT" dirty="0">
                <a:solidFill>
                  <a:schemeClr val="accent6"/>
                </a:solidFill>
              </a:rPr>
              <a:t> è la </a:t>
            </a:r>
            <a:r>
              <a:rPr lang="it-IT" b="1" dirty="0">
                <a:solidFill>
                  <a:schemeClr val="accent6"/>
                </a:solidFill>
              </a:rPr>
              <a:t>lingua da cui ha origine una famiglia di lingue storiche</a:t>
            </a:r>
            <a:r>
              <a:rPr lang="it-IT" dirty="0">
                <a:solidFill>
                  <a:schemeClr val="accent6"/>
                </a:solidFill>
              </a:rPr>
              <a:t> che presentano caratteristiche comuni, e comprende la maggior parte delle lingue d’Europa vive ed estinte. Ciò quindi fa pensare all’ipotesi di​ una fase precedente in cui queste lingue fossero più strettamente connesse tra loro. Per tale motivo è considerata </a:t>
            </a:r>
            <a:r>
              <a:rPr lang="it-IT" u="sng" dirty="0">
                <a:solidFill>
                  <a:schemeClr val="accent6"/>
                </a:solidFill>
              </a:rPr>
              <a:t>la madre della maggior parte delle lingue parlate in Europa</a:t>
            </a:r>
            <a:r>
              <a:rPr lang="it-IT" dirty="0">
                <a:solidFill>
                  <a:schemeClr val="accent6"/>
                </a:solidFill>
              </a:rPr>
              <a:t>. ​</a:t>
            </a:r>
            <a:endParaRPr lang="en-IT" dirty="0">
              <a:solidFill>
                <a:schemeClr val="accent6"/>
              </a:solidFill>
            </a:endParaRP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F1FADA2B-38AF-0FAE-6EEF-53F3CCDDB585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89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A4FD1-A22D-2AE6-88E7-7788F68BA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16E0DAFA-283F-0D13-AF0A-AC6BE21D401A}"/>
              </a:ext>
            </a:extLst>
          </p:cNvPr>
          <p:cNvSpPr/>
          <p:nvPr/>
        </p:nvSpPr>
        <p:spPr>
          <a:xfrm>
            <a:off x="3646026" y="1118634"/>
            <a:ext cx="4672966" cy="4620732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Quale è la lingua più parlata </a:t>
            </a:r>
            <a:br>
              <a:rPr lang="it-IT" sz="3600" dirty="0"/>
            </a:br>
            <a:r>
              <a:rPr lang="it-IT" sz="3600" dirty="0"/>
              <a:t>in Europa</a:t>
            </a:r>
            <a:r>
              <a:rPr lang="en-IT" sz="3600"/>
              <a:t>?</a:t>
            </a:r>
            <a:endParaRPr lang="en-IT" sz="36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CADE692-E1A6-1B4B-1E30-2A8F66395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992" y="47395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85070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30E9AFBA-4249-CD49-8824-C19402B17437}"/>
    </a:ext>
  </a:extLst>
</a:theme>
</file>

<file path=ppt/theme/theme2.xml><?xml version="1.0" encoding="utf-8"?>
<a:theme xmlns:a="http://schemas.openxmlformats.org/drawingml/2006/main" name="Imag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9B1C51AE-E13B-0C49-A3BE-25E6DBA5F7CF}"/>
    </a:ext>
  </a:extLst>
</a:theme>
</file>

<file path=ppt/theme/theme3.xml><?xml version="1.0" encoding="utf-8"?>
<a:theme xmlns:a="http://schemas.openxmlformats.org/drawingml/2006/main" name="1_Simpl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C18DA24E-491E-E54E-940E-3FBDC843BE3E}"/>
    </a:ext>
  </a:extLst>
</a:theme>
</file>

<file path=ppt/theme/theme4.xml><?xml version="1.0" encoding="utf-8"?>
<a:theme xmlns:a="http://schemas.openxmlformats.org/drawingml/2006/main" name="Chapters title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D80F77D7-B981-5C47-9905-A63BED455DC8}"/>
    </a:ext>
  </a:extLst>
</a:theme>
</file>

<file path=ppt/theme/theme5.xml><?xml version="1.0" encoding="utf-8"?>
<a:theme xmlns:a="http://schemas.openxmlformats.org/drawingml/2006/main" name="Contents Slide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F98C3A76-2E4D-8741-B96A-69140F03CAE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CACBF6F64A7B24C8FC41F52F21BA73D" ma:contentTypeVersion="12" ma:contentTypeDescription="Creare un nuovo documento." ma:contentTypeScope="" ma:versionID="03eafbe2aa9f77a6fbb4339320f8ad0e">
  <xsd:schema xmlns:xsd="http://www.w3.org/2001/XMLSchema" xmlns:xs="http://www.w3.org/2001/XMLSchema" xmlns:p="http://schemas.microsoft.com/office/2006/metadata/properties" xmlns:ns2="d50c8c2c-af25-4f0d-b4c4-bb032624f243" xmlns:ns3="359b2276-3855-41ed-87fa-2a7abe6a582a" targetNamespace="http://schemas.microsoft.com/office/2006/metadata/properties" ma:root="true" ma:fieldsID="6c6119ac60ae8991e6ae6182329fc1f6" ns2:_="" ns3:_="">
    <xsd:import namespace="d50c8c2c-af25-4f0d-b4c4-bb032624f243"/>
    <xsd:import namespace="359b2276-3855-41ed-87fa-2a7abe6a58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c8c2c-af25-4f0d-b4c4-bb032624f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9b2276-3855-41ed-87fa-2a7abe6a58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59b2276-3855-41ed-87fa-2a7abe6a582a">
      <UserInfo>
        <DisplayName>Sparber Wolfram</DisplayName>
        <AccountId>26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3C5175-602D-42C1-93DD-686F05E0AC8D}">
  <ds:schemaRefs>
    <ds:schemaRef ds:uri="359b2276-3855-41ed-87fa-2a7abe6a582a"/>
    <ds:schemaRef ds:uri="d50c8c2c-af25-4f0d-b4c4-bb032624f24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6A7F354-E7AE-4DB2-A7E2-A063A697F835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59b2276-3855-41ed-87fa-2a7abe6a582a"/>
    <ds:schemaRef ds:uri="http://purl.org/dc/dcmitype/"/>
    <ds:schemaRef ds:uri="http://purl.org/dc/elements/1.1/"/>
    <ds:schemaRef ds:uri="d50c8c2c-af25-4f0d-b4c4-bb032624f243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2DC7EC8-74F1-4E1D-84CE-A15B07E8A5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Simple Covers</Template>
  <TotalTime>369</TotalTime>
  <Words>1718</Words>
  <Application>Microsoft Macintosh PowerPoint</Application>
  <PresentationFormat>Widescreen</PresentationFormat>
  <Paragraphs>134</Paragraphs>
  <Slides>37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37</vt:i4>
      </vt:variant>
    </vt:vector>
  </HeadingPairs>
  <TitlesOfParts>
    <vt:vector size="48" baseType="lpstr">
      <vt:lpstr>Aptos</vt:lpstr>
      <vt:lpstr>Arial</vt:lpstr>
      <vt:lpstr>Calibri</vt:lpstr>
      <vt:lpstr>Calibri Light</vt:lpstr>
      <vt:lpstr>Times New Roman</vt:lpstr>
      <vt:lpstr>Trade Gothic Next</vt:lpstr>
      <vt:lpstr>Simple Covers</vt:lpstr>
      <vt:lpstr>Image Covers</vt:lpstr>
      <vt:lpstr>1_Simple Covers</vt:lpstr>
      <vt:lpstr>Chapters title</vt:lpstr>
      <vt:lpstr>Contents Slides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Mariz Chiara</dc:creator>
  <cp:keywords/>
  <dc:description/>
  <cp:lastModifiedBy>Mariz Chiara</cp:lastModifiedBy>
  <cp:revision>17</cp:revision>
  <cp:lastPrinted>2017-03-09T08:39:52Z</cp:lastPrinted>
  <dcterms:created xsi:type="dcterms:W3CDTF">2025-01-22T09:51:14Z</dcterms:created>
  <dcterms:modified xsi:type="dcterms:W3CDTF">2025-09-10T08:39:05Z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0x0101001CACBF6F64A7B24C8FC41F52F21BA73D</vt:lpwstr>
  </property>
</Properties>
</file>