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016" r:id="rId5"/>
  </p:sldMasterIdLst>
  <p:notesMasterIdLst>
    <p:notesMasterId r:id="rId33"/>
  </p:notesMasterIdLst>
  <p:sldIdLst>
    <p:sldId id="256" r:id="rId6"/>
    <p:sldId id="2147377276" r:id="rId7"/>
    <p:sldId id="2147377274" r:id="rId8"/>
    <p:sldId id="2147377326" r:id="rId9"/>
    <p:sldId id="2147377303" r:id="rId10"/>
    <p:sldId id="2147377313" r:id="rId11"/>
    <p:sldId id="2147377308" r:id="rId12"/>
    <p:sldId id="2147377309" r:id="rId13"/>
    <p:sldId id="2147377327" r:id="rId14"/>
    <p:sldId id="2147377319" r:id="rId15"/>
    <p:sldId id="2147377312" r:id="rId16"/>
    <p:sldId id="2147377310" r:id="rId17"/>
    <p:sldId id="2147377320" r:id="rId18"/>
    <p:sldId id="2147377318" r:id="rId19"/>
    <p:sldId id="2147377317" r:id="rId20"/>
    <p:sldId id="2147377328" r:id="rId21"/>
    <p:sldId id="2147377321" r:id="rId22"/>
    <p:sldId id="2147377322" r:id="rId23"/>
    <p:sldId id="2147377323" r:id="rId24"/>
    <p:sldId id="2147377324" r:id="rId25"/>
    <p:sldId id="2147377325" r:id="rId26"/>
    <p:sldId id="2147377329" r:id="rId27"/>
    <p:sldId id="2147377293" r:id="rId28"/>
    <p:sldId id="2147377330" r:id="rId29"/>
    <p:sldId id="2147377332" r:id="rId30"/>
    <p:sldId id="2147377331" r:id="rId31"/>
    <p:sldId id="2294" r:id="rId3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4D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92" autoAdjust="0"/>
    <p:restoredTop sz="96247" autoAdjust="0"/>
  </p:normalViewPr>
  <p:slideViewPr>
    <p:cSldViewPr snapToGrid="0">
      <p:cViewPr varScale="1">
        <p:scale>
          <a:sx n="112" d="100"/>
          <a:sy n="112" d="100"/>
        </p:scale>
        <p:origin x="60" y="93"/>
      </p:cViewPr>
      <p:guideLst>
        <p:guide pos="3840"/>
        <p:guide orient="horz" pos="2160"/>
      </p:guideLst>
    </p:cSldViewPr>
  </p:slideViewPr>
  <p:notesTextViewPr>
    <p:cViewPr>
      <p:scale>
        <a:sx n="1" d="1"/>
        <a:sy n="1" d="1"/>
      </p:scale>
      <p:origin x="0" y="0"/>
    </p:cViewPr>
  </p:notesTextViewPr>
  <p:sorterViewPr>
    <p:cViewPr>
      <p:scale>
        <a:sx n="180" d="100"/>
        <a:sy n="180" d="100"/>
      </p:scale>
      <p:origin x="0" y="-180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456F6-6C7F-4DDE-8EF5-EF716EA5A194}" type="datetimeFigureOut">
              <a:rPr lang="it-IT" smtClean="0"/>
              <a:t>11/10/2023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506E12-6FAB-41DD-B973-855CC4EC0667}" type="slidenum">
              <a:rPr lang="it-IT" smtClean="0"/>
              <a:t>‹N›</a:t>
            </a:fld>
            <a:endParaRPr lang="it-IT"/>
          </a:p>
        </p:txBody>
      </p:sp>
    </p:spTree>
    <p:extLst>
      <p:ext uri="{BB962C8B-B14F-4D97-AF65-F5344CB8AC3E}">
        <p14:creationId xmlns:p14="http://schemas.microsoft.com/office/powerpoint/2010/main" val="2389134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1</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924288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10</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906228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11</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557741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12</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686434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13</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164725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14</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754966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15</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579121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16</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920525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17</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846107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18</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869504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19</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885954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2</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941138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20</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512996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21</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706173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22</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448811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23</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852798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24</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698751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25</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367528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26</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680516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EC0A8D-1732-4544-BFAB-A55C98B6F976}" type="slidenum">
              <a:rPr kumimoji="0" lang="it-IT" sz="1400" b="0" i="0" u="none" strike="noStrike" kern="1200" cap="none" spc="-1" normalizeH="0" baseline="0" noProof="0" smtClean="0">
                <a:ln>
                  <a:noFill/>
                </a:ln>
                <a:solidFill>
                  <a:srgbClr val="000000"/>
                </a:solidFill>
                <a:effectLst/>
                <a:uLnTx/>
                <a:uFill>
                  <a:solidFill>
                    <a:srgbClr val="FFFFFF"/>
                  </a:solidFill>
                </a:uFill>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t-IT" sz="1400" b="0" i="0" u="none" strike="noStrike" kern="1200" cap="none" spc="-1" normalizeH="0" baseline="0" noProof="0">
              <a:ln>
                <a:noFill/>
              </a:ln>
              <a:solidFill>
                <a:srgbClr val="000000"/>
              </a:solidFill>
              <a:effectLst/>
              <a:uLnTx/>
              <a:uFill>
                <a:solidFill>
                  <a:srgbClr val="FFFFFF"/>
                </a:solidFill>
              </a:uFill>
              <a:latin typeface="Times New Roman"/>
              <a:ea typeface="+mn-ea"/>
              <a:cs typeface="+mn-cs"/>
            </a:endParaRPr>
          </a:p>
        </p:txBody>
      </p:sp>
    </p:spTree>
    <p:extLst>
      <p:ext uri="{BB962C8B-B14F-4D97-AF65-F5344CB8AC3E}">
        <p14:creationId xmlns:p14="http://schemas.microsoft.com/office/powerpoint/2010/main" val="3617898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EC0A8D-1732-4544-BFAB-A55C98B6F976}" type="slidenum">
              <a:rPr kumimoji="0" lang="it-IT" sz="1400" b="0" i="0" u="none" strike="noStrike" kern="1200" cap="none" spc="-1" normalizeH="0" baseline="0" noProof="0" smtClean="0">
                <a:ln>
                  <a:noFill/>
                </a:ln>
                <a:solidFill>
                  <a:srgbClr val="000000"/>
                </a:solidFill>
                <a:effectLst/>
                <a:uLnTx/>
                <a:uFill>
                  <a:solidFill>
                    <a:srgbClr val="FFFFFF"/>
                  </a:solidFill>
                </a:uFill>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t-IT" sz="1400" b="0" i="0" u="none" strike="noStrike" kern="1200" cap="none" spc="-1" normalizeH="0" baseline="0" noProof="0">
              <a:ln>
                <a:noFill/>
              </a:ln>
              <a:solidFill>
                <a:srgbClr val="000000"/>
              </a:solidFill>
              <a:effectLst/>
              <a:uLnTx/>
              <a:uFill>
                <a:solidFill>
                  <a:srgbClr val="FFFFFF"/>
                </a:solidFill>
              </a:uFill>
              <a:latin typeface="Times New Roman"/>
              <a:ea typeface="+mn-ea"/>
              <a:cs typeface="+mn-cs"/>
            </a:endParaRPr>
          </a:p>
        </p:txBody>
      </p:sp>
    </p:spTree>
    <p:extLst>
      <p:ext uri="{BB962C8B-B14F-4D97-AF65-F5344CB8AC3E}">
        <p14:creationId xmlns:p14="http://schemas.microsoft.com/office/powerpoint/2010/main" val="1200270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4</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420614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5</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34774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6</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429187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7</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61303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8</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379662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p:nvPr>
        </p:nvSpPr>
        <p:spPr/>
        <p:txBody>
          <a:bodyPr/>
          <a:lstStyle/>
          <a:p>
            <a:pPr algn="r"/>
            <a:fld id="{0AEC0A8D-1732-4544-BFAB-A55C98B6F976}" type="slidenum">
              <a:rPr lang="it-IT" sz="1400" b="0" strike="noStrike" spc="-1" smtClean="0">
                <a:solidFill>
                  <a:srgbClr val="000000"/>
                </a:solidFill>
                <a:uFill>
                  <a:solidFill>
                    <a:srgbClr val="FFFFFF"/>
                  </a:solidFill>
                </a:uFill>
                <a:latin typeface="Times New Roman"/>
              </a:rPr>
              <a:t>9</a:t>
            </a:fld>
            <a:endParaRPr lang="it-I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001752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6231960" y="368208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609480" y="368208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609480" y="1604520"/>
            <a:ext cx="10972440" cy="397692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609480" y="1604520"/>
            <a:ext cx="10972440" cy="397692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pic>
        <p:nvPicPr>
          <p:cNvPr id="34" name="Picture 33"/>
          <p:cNvPicPr/>
          <p:nvPr/>
        </p:nvPicPr>
        <p:blipFill>
          <a:blip r:embed="rId2"/>
          <a:stretch/>
        </p:blipFill>
        <p:spPr>
          <a:xfrm>
            <a:off x="3603240" y="1604160"/>
            <a:ext cx="4984200" cy="3976920"/>
          </a:xfrm>
          <a:prstGeom prst="rect">
            <a:avLst/>
          </a:prstGeom>
          <a:ln>
            <a:noFill/>
          </a:ln>
        </p:spPr>
      </p:pic>
      <p:pic>
        <p:nvPicPr>
          <p:cNvPr id="35" name="Picture 34"/>
          <p:cNvPicPr/>
          <p:nvPr/>
        </p:nvPicPr>
        <p:blipFill>
          <a:blip r:embed="rId2"/>
          <a:stretch/>
        </p:blipFill>
        <p:spPr>
          <a:xfrm>
            <a:off x="3603240" y="1604160"/>
            <a:ext cx="4984200" cy="397692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a:p>
        </p:txBody>
      </p:sp>
      <p:sp>
        <p:nvSpPr>
          <p:cNvPr id="3" name="Content Placeholder 2"/>
          <p:cNvSpPr>
            <a:spLocks noGrp="1"/>
          </p:cNvSpPr>
          <p:nvPr>
            <p:ph idx="1"/>
          </p:nvPr>
        </p:nvSpPr>
        <p:spPr>
          <a:xfrm>
            <a:off x="2589212" y="2133600"/>
            <a:ext cx="8915400" cy="377762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C6E4CBD5-D705-44B7-86AF-A64EACA24CA1}" type="datetime1">
              <a:rPr lang="it-IT" smtClean="0"/>
              <a:t>11/10/2023</a:t>
            </a:fld>
            <a:endParaRPr lang="it-IT"/>
          </a:p>
        </p:txBody>
      </p:sp>
      <p:sp>
        <p:nvSpPr>
          <p:cNvPr id="5" name="Footer Placeholder 4"/>
          <p:cNvSpPr>
            <a:spLocks noGrp="1"/>
          </p:cNvSpPr>
          <p:nvPr>
            <p:ph type="ftr" sz="quarter" idx="11"/>
          </p:nvPr>
        </p:nvSpPr>
        <p:spPr/>
        <p:txBody>
          <a:bodyPr/>
          <a:lstStyle/>
          <a:p>
            <a:r>
              <a:rPr lang="it-IT"/>
              <a:t>Università degli Studi di Milano</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B7C634F-45DA-4C64-B9D9-FBDF4A0E7366}" type="slidenum">
              <a:rPr lang="it-IT" smtClean="0"/>
              <a:t>‹N›</a:t>
            </a:fld>
            <a:endParaRPr lang="it-IT"/>
          </a:p>
        </p:txBody>
      </p:sp>
    </p:spTree>
    <p:extLst>
      <p:ext uri="{BB962C8B-B14F-4D97-AF65-F5344CB8AC3E}">
        <p14:creationId xmlns:p14="http://schemas.microsoft.com/office/powerpoint/2010/main" val="128328130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16230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609480" y="1604520"/>
            <a:ext cx="10972440" cy="3976920"/>
          </a:xfrm>
          <a:prstGeom prst="rect">
            <a:avLst/>
          </a:prstGeom>
        </p:spPr>
        <p:txBody>
          <a:bodyPr lIns="0" tIns="0" rIns="0" bIns="0" anchor="ctr"/>
          <a:lstStyle/>
          <a:p>
            <a:pPr algn="ctr"/>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609480" y="1604520"/>
            <a:ext cx="10972440" cy="397692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609480" y="1604520"/>
            <a:ext cx="5354280" cy="397692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6231960" y="1604520"/>
            <a:ext cx="5354280" cy="397692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609480" y="368208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6231960" y="1604520"/>
            <a:ext cx="5354280" cy="397692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609480" y="1604520"/>
            <a:ext cx="5354280" cy="397692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stretch>
            <a:fillRect/>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it-IT" sz="4400" b="0" strike="noStrike" spc="-1">
                <a:solidFill>
                  <a:srgbClr val="000000"/>
                </a:solidFill>
                <a:uFill>
                  <a:solidFill>
                    <a:srgbClr val="FFFFFF"/>
                  </a:solidFill>
                </a:uFill>
                <a:latin typeface="Arial"/>
              </a:rPr>
              <a:t>Fai clic per modificare il formato del testo del titolo</a:t>
            </a:r>
          </a:p>
        </p:txBody>
      </p:sp>
      <p:sp>
        <p:nvSpPr>
          <p:cNvPr id="3" name="PlaceHolder 2"/>
          <p:cNvSpPr>
            <a:spLocks noGrp="1"/>
          </p:cNvSpPr>
          <p:nvPr>
            <p:ph type="body"/>
          </p:nvPr>
        </p:nvSpPr>
        <p:spPr>
          <a:xfrm>
            <a:off x="609480" y="1604520"/>
            <a:ext cx="10972440" cy="3976920"/>
          </a:xfrm>
          <a:prstGeom prst="rect">
            <a:avLst/>
          </a:prstGeom>
        </p:spPr>
        <p:txBody>
          <a:bodyPr lIns="0" tIns="0" rIns="0" bIns="0"/>
          <a:lstStyle/>
          <a:p>
            <a:pPr marL="432000" indent="-324000">
              <a:buClr>
                <a:srgbClr val="000000"/>
              </a:buClr>
              <a:buSzPct val="45000"/>
              <a:buFont typeface="Wingdings" charset="2"/>
              <a:buChar char=""/>
            </a:pPr>
            <a:r>
              <a:rPr lang="it-IT" sz="3200" b="0" strike="noStrike" spc="-1">
                <a:solidFill>
                  <a:srgbClr val="000000"/>
                </a:solidFill>
                <a:uFill>
                  <a:solidFill>
                    <a:srgbClr val="FFFFFF"/>
                  </a:solidFill>
                </a:uFill>
                <a:latin typeface="Arial"/>
              </a:rPr>
              <a:t>Fai clic per modificare il formato del testo della struttura</a:t>
            </a:r>
          </a:p>
          <a:p>
            <a:pPr marL="864000" lvl="1" indent="-324000">
              <a:buClr>
                <a:srgbClr val="000000"/>
              </a:buClr>
              <a:buSzPct val="75000"/>
              <a:buFont typeface="Symbol" charset="2"/>
              <a:buChar char=""/>
            </a:pPr>
            <a:r>
              <a:rPr lang="it-IT" sz="2800" b="0" strike="noStrike" spc="-1">
                <a:solidFill>
                  <a:srgbClr val="000000"/>
                </a:solidFill>
                <a:uFill>
                  <a:solidFill>
                    <a:srgbClr val="FFFFFF"/>
                  </a:solidFill>
                </a:uFill>
                <a:latin typeface="Arial"/>
              </a:rPr>
              <a:t>Secondo livello struttura</a:t>
            </a:r>
          </a:p>
          <a:p>
            <a:pPr marL="1296000" lvl="2" indent="-288000">
              <a:buClr>
                <a:srgbClr val="000000"/>
              </a:buClr>
              <a:buSzPct val="45000"/>
              <a:buFont typeface="Wingdings" charset="2"/>
              <a:buChar char=""/>
            </a:pPr>
            <a:r>
              <a:rPr lang="it-IT" sz="2400" b="0" strike="noStrike" spc="-1">
                <a:solidFill>
                  <a:srgbClr val="000000"/>
                </a:solidFill>
                <a:uFill>
                  <a:solidFill>
                    <a:srgbClr val="FFFFFF"/>
                  </a:solidFill>
                </a:uFill>
                <a:latin typeface="Arial"/>
              </a:rPr>
              <a:t>Terzo livello struttura</a:t>
            </a:r>
          </a:p>
          <a:p>
            <a:pPr marL="1728000" lvl="3" indent="-216000">
              <a:buClr>
                <a:srgbClr val="000000"/>
              </a:buClr>
              <a:buSzPct val="75000"/>
              <a:buFont typeface="Symbol" charset="2"/>
              <a:buChar char=""/>
            </a:pPr>
            <a:r>
              <a:rPr lang="it-IT" sz="2000" b="0" strike="noStrike" spc="-1">
                <a:solidFill>
                  <a:srgbClr val="000000"/>
                </a:solidFill>
                <a:uFill>
                  <a:solidFill>
                    <a:srgbClr val="FFFFFF"/>
                  </a:solidFill>
                </a:uFill>
                <a:latin typeface="Arial"/>
              </a:rPr>
              <a:t>Quarto livello struttura</a:t>
            </a:r>
          </a:p>
          <a:p>
            <a:pPr marL="2160000" lvl="4"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Quinto livello struttura</a:t>
            </a:r>
          </a:p>
          <a:p>
            <a:pPr marL="2592000" lvl="5"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Sesto livello struttura</a:t>
            </a:r>
          </a:p>
          <a:p>
            <a:pPr marL="3024000" lvl="6"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20"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069357457"/>
      </p:ext>
    </p:extLst>
  </p:cSld>
  <p:clrMap bg1="lt1" tx1="dk1" bg2="dk2" tx2="lt2" accent1="accent1" accent2="accent2" accent3="accent3" accent4="accent4" accent5="accent5" accent6="accent6" hlink="hlink" folHlink="folHlink"/>
  <p:sldLayoutIdLst>
    <p:sldLayoutId id="214748401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91" name="CustomShape 1"/>
          <p:cNvSpPr/>
          <p:nvPr/>
        </p:nvSpPr>
        <p:spPr>
          <a:xfrm>
            <a:off x="0" y="5608545"/>
            <a:ext cx="12192000" cy="1352880"/>
          </a:xfrm>
          <a:prstGeom prst="rect">
            <a:avLst/>
          </a:prstGeom>
          <a:solidFill>
            <a:srgbClr val="FFFFFF">
              <a:alpha val="80000"/>
            </a:srgbClr>
          </a:solidFill>
          <a:ln>
            <a:solidFill>
              <a:srgbClr val="FFFFFF"/>
            </a:solidFill>
          </a:ln>
        </p:spPr>
        <p:style>
          <a:lnRef idx="0">
            <a:scrgbClr r="0" g="0" b="0"/>
          </a:lnRef>
          <a:fillRef idx="0">
            <a:scrgbClr r="0" g="0" b="0"/>
          </a:fillRef>
          <a:effectRef idx="0">
            <a:scrgbClr r="0" g="0" b="0"/>
          </a:effectRef>
          <a:fontRef idx="minor"/>
        </p:style>
        <p:txBody>
          <a:bodyPr/>
          <a:lstStyle/>
          <a:p>
            <a:endParaRPr lang="it-IT"/>
          </a:p>
        </p:txBody>
      </p:sp>
      <p:sp>
        <p:nvSpPr>
          <p:cNvPr id="192" name="CustomShape 2"/>
          <p:cNvSpPr/>
          <p:nvPr/>
        </p:nvSpPr>
        <p:spPr>
          <a:xfrm>
            <a:off x="-47439" y="5945532"/>
            <a:ext cx="3698128" cy="765427"/>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800" b="1" strike="noStrike" spc="-1" dirty="0">
                <a:solidFill>
                  <a:srgbClr val="000000"/>
                </a:solidFill>
                <a:uFill>
                  <a:solidFill>
                    <a:srgbClr val="FFFFFF"/>
                  </a:solidFill>
                </a:uFill>
                <a:latin typeface="Calibri" panose="020F0502020204030204" pitchFamily="34" charset="0"/>
                <a:cs typeface="Calibri" panose="020F0502020204030204" pitchFamily="34" charset="0"/>
              </a:rPr>
              <a:t>Anna Bortoluzzi</a:t>
            </a:r>
          </a:p>
          <a:p>
            <a:pPr algn="ctr">
              <a:lnSpc>
                <a:spcPct val="100000"/>
              </a:lnSpc>
            </a:pPr>
            <a:r>
              <a:rPr lang="it-IT" spc="-1" dirty="0">
                <a:solidFill>
                  <a:srgbClr val="000000"/>
                </a:solidFill>
                <a:uFill>
                  <a:solidFill>
                    <a:srgbClr val="FFFFFF"/>
                  </a:solidFill>
                </a:uFill>
                <a:latin typeface="Calibri" panose="020F0502020204030204" pitchFamily="34" charset="0"/>
                <a:cs typeface="Calibri" panose="020F0502020204030204" pitchFamily="34" charset="0"/>
              </a:rPr>
              <a:t>anna.bortoluzzi@mappinglca.com</a:t>
            </a:r>
          </a:p>
        </p:txBody>
      </p:sp>
      <p:sp>
        <p:nvSpPr>
          <p:cNvPr id="193" name="CustomShape 3"/>
          <p:cNvSpPr/>
          <p:nvPr/>
        </p:nvSpPr>
        <p:spPr>
          <a:xfrm>
            <a:off x="623564" y="2349581"/>
            <a:ext cx="10944870" cy="215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it-IT" sz="1800" b="0" strike="noStrike" spc="-1" dirty="0">
              <a:solidFill>
                <a:srgbClr val="000000"/>
              </a:solidFill>
              <a:uFill>
                <a:solidFill>
                  <a:srgbClr val="FFFFFF"/>
                </a:solidFill>
              </a:uFill>
              <a:latin typeface="Arial"/>
            </a:endParaRPr>
          </a:p>
          <a:p>
            <a:pPr algn="ctr">
              <a:lnSpc>
                <a:spcPct val="100000"/>
              </a:lnSpc>
            </a:pPr>
            <a:r>
              <a:rPr lang="en-US" sz="4400" dirty="0"/>
              <a:t>The development of PCRs: </a:t>
            </a:r>
          </a:p>
          <a:p>
            <a:pPr algn="ctr">
              <a:lnSpc>
                <a:spcPct val="100000"/>
              </a:lnSpc>
            </a:pPr>
            <a:r>
              <a:rPr lang="en-US" sz="4400" dirty="0"/>
              <a:t>a voice from the field.</a:t>
            </a:r>
          </a:p>
          <a:p>
            <a:pPr algn="ctr">
              <a:lnSpc>
                <a:spcPct val="100000"/>
              </a:lnSpc>
            </a:pPr>
            <a:endParaRPr lang="en-US" sz="4400" dirty="0"/>
          </a:p>
          <a:p>
            <a:pPr algn="ctr">
              <a:lnSpc>
                <a:spcPct val="100000"/>
              </a:lnSpc>
            </a:pPr>
            <a:r>
              <a:rPr lang="en-GB" sz="2400" b="1" strike="noStrike" spc="-1" dirty="0">
                <a:solidFill>
                  <a:srgbClr val="000000"/>
                </a:solidFill>
                <a:uFill>
                  <a:solidFill>
                    <a:srgbClr val="FFFFFF"/>
                  </a:solidFill>
                </a:uFill>
                <a:latin typeface="Calibri" panose="020F0502020204030204" pitchFamily="34" charset="0"/>
                <a:ea typeface="DejaVu Sans"/>
                <a:cs typeface="Calibri" panose="020F0502020204030204" pitchFamily="34" charset="0"/>
              </a:rPr>
              <a:t>ON-LINE WEBINAR – 11</a:t>
            </a:r>
            <a:r>
              <a:rPr lang="en-GB" sz="2400" b="1" spc="-1" dirty="0">
                <a:solidFill>
                  <a:srgbClr val="000000"/>
                </a:solidFill>
                <a:uFill>
                  <a:solidFill>
                    <a:srgbClr val="FFFFFF"/>
                  </a:solidFill>
                </a:uFill>
                <a:latin typeface="Calibri" panose="020F0502020204030204" pitchFamily="34" charset="0"/>
                <a:ea typeface="DejaVu Sans"/>
                <a:cs typeface="Calibri" panose="020F0502020204030204" pitchFamily="34" charset="0"/>
              </a:rPr>
              <a:t>th September 2023</a:t>
            </a:r>
            <a:endParaRPr lang="it-IT" sz="2400" b="1" spc="-1" dirty="0">
              <a:solidFill>
                <a:srgbClr val="000000"/>
              </a:solidFill>
              <a:uFill>
                <a:solidFill>
                  <a:srgbClr val="FFFFFF"/>
                </a:solidFill>
              </a:uFill>
              <a:latin typeface="Calibri" panose="020F0502020204030204" pitchFamily="34" charset="0"/>
              <a:ea typeface="DejaVu Sans"/>
              <a:cs typeface="Calibri" panose="020F0502020204030204" pitchFamily="34" charset="0"/>
            </a:endParaRPr>
          </a:p>
          <a:p>
            <a:pPr algn="ctr">
              <a:lnSpc>
                <a:spcPct val="100000"/>
              </a:lnSpc>
            </a:pPr>
            <a:endParaRPr lang="en-GB" sz="2400" b="1" spc="-1" dirty="0">
              <a:solidFill>
                <a:srgbClr val="000000"/>
              </a:solidFill>
              <a:uFill>
                <a:solidFill>
                  <a:srgbClr val="FFFFFF"/>
                </a:solidFill>
              </a:uFill>
              <a:latin typeface="Calibri" panose="020F0502020204030204" pitchFamily="34" charset="0"/>
              <a:ea typeface="DejaVu Sans"/>
              <a:cs typeface="Calibri" panose="020F0502020204030204" pitchFamily="34" charset="0"/>
            </a:endParaRPr>
          </a:p>
        </p:txBody>
      </p:sp>
      <p:pic>
        <p:nvPicPr>
          <p:cNvPr id="197" name="Picture 196"/>
          <p:cNvPicPr/>
          <p:nvPr/>
        </p:nvPicPr>
        <p:blipFill>
          <a:blip r:embed="rId4"/>
          <a:stretch/>
        </p:blipFill>
        <p:spPr>
          <a:xfrm>
            <a:off x="3863184" y="5650379"/>
            <a:ext cx="3239640" cy="1061640"/>
          </a:xfrm>
          <a:prstGeom prst="rect">
            <a:avLst/>
          </a:prstGeom>
          <a:ln>
            <a:noFill/>
          </a:ln>
        </p:spPr>
      </p:pic>
      <p:sp>
        <p:nvSpPr>
          <p:cNvPr id="6" name="CustomShape 2">
            <a:extLst>
              <a:ext uri="{FF2B5EF4-FFF2-40B4-BE49-F238E27FC236}">
                <a16:creationId xmlns:a16="http://schemas.microsoft.com/office/drawing/2014/main" id="{DDBD9A87-F16D-49B6-8795-9E33ADD007EA}"/>
              </a:ext>
            </a:extLst>
          </p:cNvPr>
          <p:cNvSpPr/>
          <p:nvPr/>
        </p:nvSpPr>
        <p:spPr>
          <a:xfrm>
            <a:off x="8281377" y="5759434"/>
            <a:ext cx="3698128" cy="84353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endParaRPr lang="it-IT"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00FB4DC1-6B80-3672-1067-FAE4CB8B57CE}"/>
              </a:ext>
            </a:extLst>
          </p:cNvPr>
          <p:cNvSpPr txBox="1"/>
          <p:nvPr/>
        </p:nvSpPr>
        <p:spPr>
          <a:xfrm>
            <a:off x="7834069" y="6100319"/>
            <a:ext cx="3813929" cy="369332"/>
          </a:xfrm>
          <a:prstGeom prst="rect">
            <a:avLst/>
          </a:prstGeom>
          <a:noFill/>
        </p:spPr>
        <p:txBody>
          <a:bodyPr wrap="none" rtlCol="0">
            <a:spAutoFit/>
          </a:bodyPr>
          <a:lstStyle/>
          <a:p>
            <a:r>
              <a:rPr lang="it-IT" dirty="0"/>
              <a:t>https://www.mappinglca.com/home/</a:t>
            </a:r>
          </a:p>
        </p:txBody>
      </p:sp>
      <p:pic>
        <p:nvPicPr>
          <p:cNvPr id="5" name="Immagine 4">
            <a:extLst>
              <a:ext uri="{FF2B5EF4-FFF2-40B4-BE49-F238E27FC236}">
                <a16:creationId xmlns:a16="http://schemas.microsoft.com/office/drawing/2014/main" id="{2A4AB148-98FE-D68A-B7F5-7C3F1E28C71A}"/>
              </a:ext>
            </a:extLst>
          </p:cNvPr>
          <p:cNvPicPr>
            <a:picLocks noChangeAspect="1"/>
          </p:cNvPicPr>
          <p:nvPr/>
        </p:nvPicPr>
        <p:blipFill>
          <a:blip r:embed="rId5"/>
          <a:stretch>
            <a:fillRect/>
          </a:stretch>
        </p:blipFill>
        <p:spPr>
          <a:xfrm>
            <a:off x="3348017" y="434096"/>
            <a:ext cx="5495965" cy="1695462"/>
          </a:xfrm>
          <a:prstGeom prst="rect">
            <a:avLst/>
          </a:prstGeom>
        </p:spPr>
      </p:pic>
    </p:spTree>
    <p:extLst>
      <p:ext uri="{BB962C8B-B14F-4D97-AF65-F5344CB8AC3E}">
        <p14:creationId xmlns:p14="http://schemas.microsoft.com/office/powerpoint/2010/main" val="80127081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10</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1" normalizeH="0" baseline="0" noProof="0" dirty="0">
                <a:ln>
                  <a:noFill/>
                </a:ln>
                <a:solidFill>
                  <a:srgbClr val="FFFFFF"/>
                </a:solidFill>
                <a:effectLst/>
                <a:uLnTx/>
                <a:uFill>
                  <a:solidFill>
                    <a:srgbClr val="FFFFFF"/>
                  </a:solidFill>
                </a:uFill>
                <a:latin typeface="Arial"/>
              </a:rPr>
              <a:t>reference tools and methods</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7" name="Rettangolo 6">
            <a:extLst>
              <a:ext uri="{FF2B5EF4-FFF2-40B4-BE49-F238E27FC236}">
                <a16:creationId xmlns:a16="http://schemas.microsoft.com/office/drawing/2014/main" id="{0A90E8A8-B00A-D77D-4A2B-DA0F4576A6F9}"/>
              </a:ext>
            </a:extLst>
          </p:cNvPr>
          <p:cNvSpPr/>
          <p:nvPr/>
        </p:nvSpPr>
        <p:spPr>
          <a:xfrm>
            <a:off x="6232947" y="1698316"/>
            <a:ext cx="5037565" cy="1384995"/>
          </a:xfrm>
          <a:prstGeom prst="rect">
            <a:avLst/>
          </a:prstGeom>
          <a:noFill/>
        </p:spPr>
        <p:txBody>
          <a:bodyPr wrap="square" lIns="91440" tIns="45720" rIns="91440" bIns="45720">
            <a:spAutoFit/>
          </a:bodyPr>
          <a:lstStyle/>
          <a:p>
            <a:pPr algn="ctr"/>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The development of a PCR requires a focus on </a:t>
            </a:r>
          </a:p>
          <a:p>
            <a:pPr algn="ctr"/>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 </a:t>
            </a:r>
            <a:r>
              <a:rPr kumimoji="0" lang="en-US" sz="2800" b="1" i="0" u="none" strike="noStrike" kern="1200" cap="all" spc="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goals</a:t>
            </a:r>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a:t>
            </a:r>
            <a:endParaRPr lang="it-IT"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9" name="Immagine 8">
            <a:extLst>
              <a:ext uri="{FF2B5EF4-FFF2-40B4-BE49-F238E27FC236}">
                <a16:creationId xmlns:a16="http://schemas.microsoft.com/office/drawing/2014/main" id="{0B9653B5-98B2-3622-842C-9968E565FCD5}"/>
              </a:ext>
            </a:extLst>
          </p:cNvPr>
          <p:cNvPicPr>
            <a:picLocks noChangeAspect="1"/>
          </p:cNvPicPr>
          <p:nvPr/>
        </p:nvPicPr>
        <p:blipFill>
          <a:blip r:embed="rId4"/>
          <a:stretch>
            <a:fillRect/>
          </a:stretch>
        </p:blipFill>
        <p:spPr>
          <a:xfrm>
            <a:off x="0" y="1429016"/>
            <a:ext cx="2745231" cy="3916836"/>
          </a:xfrm>
          <a:prstGeom prst="rect">
            <a:avLst/>
          </a:prstGeom>
        </p:spPr>
      </p:pic>
      <p:pic>
        <p:nvPicPr>
          <p:cNvPr id="11" name="Immagine 10">
            <a:extLst>
              <a:ext uri="{FF2B5EF4-FFF2-40B4-BE49-F238E27FC236}">
                <a16:creationId xmlns:a16="http://schemas.microsoft.com/office/drawing/2014/main" id="{A3C7E2EE-D093-A4D9-2851-35A8E2C85D26}"/>
              </a:ext>
            </a:extLst>
          </p:cNvPr>
          <p:cNvPicPr>
            <a:picLocks noChangeAspect="1"/>
          </p:cNvPicPr>
          <p:nvPr/>
        </p:nvPicPr>
        <p:blipFill>
          <a:blip r:embed="rId5"/>
          <a:stretch>
            <a:fillRect/>
          </a:stretch>
        </p:blipFill>
        <p:spPr>
          <a:xfrm>
            <a:off x="-14895" y="4742663"/>
            <a:ext cx="2745231" cy="370352"/>
          </a:xfrm>
          <a:prstGeom prst="rect">
            <a:avLst/>
          </a:prstGeom>
        </p:spPr>
      </p:pic>
      <p:pic>
        <p:nvPicPr>
          <p:cNvPr id="13" name="Immagine 12">
            <a:extLst>
              <a:ext uri="{FF2B5EF4-FFF2-40B4-BE49-F238E27FC236}">
                <a16:creationId xmlns:a16="http://schemas.microsoft.com/office/drawing/2014/main" id="{719FDF01-5EA4-0A25-CFF3-5CC8601A93ED}"/>
              </a:ext>
            </a:extLst>
          </p:cNvPr>
          <p:cNvPicPr>
            <a:picLocks noChangeAspect="1"/>
          </p:cNvPicPr>
          <p:nvPr/>
        </p:nvPicPr>
        <p:blipFill>
          <a:blip r:embed="rId6"/>
          <a:stretch>
            <a:fillRect/>
          </a:stretch>
        </p:blipFill>
        <p:spPr>
          <a:xfrm>
            <a:off x="2755155" y="2157014"/>
            <a:ext cx="2680439" cy="3841963"/>
          </a:xfrm>
          <a:prstGeom prst="rect">
            <a:avLst/>
          </a:prstGeom>
        </p:spPr>
      </p:pic>
      <p:sp>
        <p:nvSpPr>
          <p:cNvPr id="8" name="CasellaDiTesto 7">
            <a:extLst>
              <a:ext uri="{FF2B5EF4-FFF2-40B4-BE49-F238E27FC236}">
                <a16:creationId xmlns:a16="http://schemas.microsoft.com/office/drawing/2014/main" id="{4AAA58D5-43C4-38F1-78C8-FBD0E83A640D}"/>
              </a:ext>
            </a:extLst>
          </p:cNvPr>
          <p:cNvSpPr txBox="1"/>
          <p:nvPr/>
        </p:nvSpPr>
        <p:spPr>
          <a:xfrm>
            <a:off x="5887231" y="3155501"/>
            <a:ext cx="6105214" cy="3416320"/>
          </a:xfrm>
          <a:prstGeom prst="rect">
            <a:avLst/>
          </a:prstGeom>
          <a:noFill/>
        </p:spPr>
        <p:txBody>
          <a:bodyPr wrap="square">
            <a:spAutoFit/>
          </a:bodyPr>
          <a:lstStyle/>
          <a:p>
            <a:r>
              <a:rPr lang="en-US" dirty="0"/>
              <a:t>International </a:t>
            </a:r>
            <a:r>
              <a:rPr lang="en-US" b="1" dirty="0"/>
              <a:t>EPD System brochures </a:t>
            </a:r>
            <a:r>
              <a:rPr lang="en-US" dirty="0"/>
              <a:t>are useful to </a:t>
            </a:r>
            <a:r>
              <a:rPr lang="en-US" b="1" dirty="0"/>
              <a:t>remind PCR Committee </a:t>
            </a:r>
            <a:r>
              <a:rPr lang="en-US" dirty="0"/>
              <a:t>members of the goals PCR must enable users to achieve.</a:t>
            </a:r>
          </a:p>
          <a:p>
            <a:endParaRPr lang="en-US" dirty="0"/>
          </a:p>
          <a:p>
            <a:r>
              <a:rPr lang="en-US" dirty="0"/>
              <a:t>The </a:t>
            </a:r>
            <a:r>
              <a:rPr lang="en-US" b="1" dirty="0"/>
              <a:t>PCR must provide valuable support to </a:t>
            </a:r>
            <a:r>
              <a:rPr lang="en-US" b="1" dirty="0" err="1"/>
              <a:t>organisations</a:t>
            </a:r>
            <a:r>
              <a:rPr lang="en-US" b="1" dirty="0"/>
              <a:t> </a:t>
            </a:r>
            <a:r>
              <a:rPr lang="en-US" dirty="0"/>
              <a:t>wishing to develop EPDs that meet the </a:t>
            </a:r>
            <a:r>
              <a:rPr lang="en-US" b="1" dirty="0"/>
              <a:t>goals set out in the brochures</a:t>
            </a:r>
            <a:r>
              <a:rPr lang="en-US" dirty="0"/>
              <a:t>.</a:t>
            </a:r>
          </a:p>
          <a:p>
            <a:endParaRPr lang="en-US" dirty="0"/>
          </a:p>
          <a:p>
            <a:r>
              <a:rPr lang="en-US" dirty="0"/>
              <a:t>The </a:t>
            </a:r>
            <a:r>
              <a:rPr lang="en-US" b="1" dirty="0"/>
              <a:t>PCR must also clearly support verifiers </a:t>
            </a:r>
            <a:r>
              <a:rPr lang="en-US" dirty="0"/>
              <a:t>appointed to carry out EPD verification.</a:t>
            </a:r>
          </a:p>
          <a:p>
            <a:endParaRPr lang="en-US" dirty="0"/>
          </a:p>
          <a:p>
            <a:endParaRPr lang="it-IT" dirty="0"/>
          </a:p>
        </p:txBody>
      </p:sp>
    </p:spTree>
    <p:extLst>
      <p:ext uri="{BB962C8B-B14F-4D97-AF65-F5344CB8AC3E}">
        <p14:creationId xmlns:p14="http://schemas.microsoft.com/office/powerpoint/2010/main" val="2442314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11</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1" normalizeH="0" baseline="0" noProof="0" dirty="0">
                <a:ln>
                  <a:noFill/>
                </a:ln>
                <a:solidFill>
                  <a:srgbClr val="FFFFFF"/>
                </a:solidFill>
                <a:effectLst/>
                <a:uLnTx/>
                <a:uFill>
                  <a:solidFill>
                    <a:srgbClr val="FFFFFF"/>
                  </a:solidFill>
                </a:uFill>
                <a:latin typeface="Arial"/>
              </a:rPr>
              <a:t>reference tools and methods</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7" name="Rettangolo 6">
            <a:extLst>
              <a:ext uri="{FF2B5EF4-FFF2-40B4-BE49-F238E27FC236}">
                <a16:creationId xmlns:a16="http://schemas.microsoft.com/office/drawing/2014/main" id="{0A90E8A8-B00A-D77D-4A2B-DA0F4576A6F9}"/>
              </a:ext>
            </a:extLst>
          </p:cNvPr>
          <p:cNvSpPr/>
          <p:nvPr/>
        </p:nvSpPr>
        <p:spPr>
          <a:xfrm>
            <a:off x="6232947" y="1698316"/>
            <a:ext cx="5037565" cy="1815882"/>
          </a:xfrm>
          <a:prstGeom prst="rect">
            <a:avLst/>
          </a:prstGeom>
          <a:noFill/>
        </p:spPr>
        <p:txBody>
          <a:bodyPr wrap="square" lIns="91440" tIns="45720" rIns="91440" bIns="45720">
            <a:spAutoFit/>
          </a:bodyPr>
          <a:lstStyle/>
          <a:p>
            <a:pPr algn="ctr"/>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The development of a PCR requires the management of … </a:t>
            </a:r>
            <a:r>
              <a:rPr kumimoji="0" lang="en-US" sz="2800" b="1" i="0" u="none" strike="noStrike" kern="1200" cap="all" spc="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language</a:t>
            </a:r>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 and </a:t>
            </a:r>
            <a:r>
              <a:rPr lang="en-US" sz="2800" b="1" cap="all"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a:rPr>
              <a:t>writing</a:t>
            </a:r>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a:t>
            </a:r>
            <a:endParaRPr lang="it-IT"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6" name="Immagine 5">
            <a:extLst>
              <a:ext uri="{FF2B5EF4-FFF2-40B4-BE49-F238E27FC236}">
                <a16:creationId xmlns:a16="http://schemas.microsoft.com/office/drawing/2014/main" id="{0B826DBD-E88E-ED10-B58C-9B661FE41601}"/>
              </a:ext>
            </a:extLst>
          </p:cNvPr>
          <p:cNvPicPr>
            <a:picLocks noChangeAspect="1"/>
          </p:cNvPicPr>
          <p:nvPr/>
        </p:nvPicPr>
        <p:blipFill>
          <a:blip r:embed="rId4"/>
          <a:stretch>
            <a:fillRect/>
          </a:stretch>
        </p:blipFill>
        <p:spPr>
          <a:xfrm>
            <a:off x="9993177" y="3381873"/>
            <a:ext cx="1770077" cy="2673832"/>
          </a:xfrm>
          <a:prstGeom prst="rect">
            <a:avLst/>
          </a:prstGeom>
        </p:spPr>
      </p:pic>
      <p:pic>
        <p:nvPicPr>
          <p:cNvPr id="9" name="Immagine 8">
            <a:extLst>
              <a:ext uri="{FF2B5EF4-FFF2-40B4-BE49-F238E27FC236}">
                <a16:creationId xmlns:a16="http://schemas.microsoft.com/office/drawing/2014/main" id="{50D8F271-6307-4AA6-BC0E-997C24F99C12}"/>
              </a:ext>
            </a:extLst>
          </p:cNvPr>
          <p:cNvPicPr>
            <a:picLocks noChangeAspect="1"/>
          </p:cNvPicPr>
          <p:nvPr/>
        </p:nvPicPr>
        <p:blipFill>
          <a:blip r:embed="rId5"/>
          <a:stretch>
            <a:fillRect/>
          </a:stretch>
        </p:blipFill>
        <p:spPr>
          <a:xfrm>
            <a:off x="185569" y="1755450"/>
            <a:ext cx="3052963" cy="4368676"/>
          </a:xfrm>
          <a:prstGeom prst="rect">
            <a:avLst/>
          </a:prstGeom>
        </p:spPr>
      </p:pic>
      <p:pic>
        <p:nvPicPr>
          <p:cNvPr id="10" name="Immagine 9">
            <a:extLst>
              <a:ext uri="{FF2B5EF4-FFF2-40B4-BE49-F238E27FC236}">
                <a16:creationId xmlns:a16="http://schemas.microsoft.com/office/drawing/2014/main" id="{5CC59AD7-615E-D89E-70BC-552ECEEEAEF4}"/>
              </a:ext>
            </a:extLst>
          </p:cNvPr>
          <p:cNvPicPr>
            <a:picLocks noChangeAspect="1"/>
          </p:cNvPicPr>
          <p:nvPr/>
        </p:nvPicPr>
        <p:blipFill>
          <a:blip r:embed="rId6"/>
          <a:stretch>
            <a:fillRect/>
          </a:stretch>
        </p:blipFill>
        <p:spPr>
          <a:xfrm>
            <a:off x="3238532" y="3724330"/>
            <a:ext cx="4830284" cy="2410340"/>
          </a:xfrm>
          <a:prstGeom prst="rect">
            <a:avLst/>
          </a:prstGeom>
        </p:spPr>
      </p:pic>
      <p:sp>
        <p:nvSpPr>
          <p:cNvPr id="12" name="CasellaDiTesto 11">
            <a:extLst>
              <a:ext uri="{FF2B5EF4-FFF2-40B4-BE49-F238E27FC236}">
                <a16:creationId xmlns:a16="http://schemas.microsoft.com/office/drawing/2014/main" id="{A3A1247A-46F1-18CF-2EE4-F91C48B36FC6}"/>
              </a:ext>
            </a:extLst>
          </p:cNvPr>
          <p:cNvSpPr txBox="1"/>
          <p:nvPr/>
        </p:nvSpPr>
        <p:spPr>
          <a:xfrm>
            <a:off x="62732" y="1394607"/>
            <a:ext cx="7201431" cy="369332"/>
          </a:xfrm>
          <a:prstGeom prst="rect">
            <a:avLst/>
          </a:prstGeom>
          <a:noFill/>
        </p:spPr>
        <p:txBody>
          <a:bodyPr wrap="square">
            <a:spAutoFit/>
          </a:bodyPr>
          <a:lstStyle/>
          <a:p>
            <a:r>
              <a:rPr lang="it-IT" dirty="0"/>
              <a:t>https://www.iso.org/sites/directives/current/part2/index.xhtml</a:t>
            </a:r>
          </a:p>
        </p:txBody>
      </p:sp>
    </p:spTree>
    <p:extLst>
      <p:ext uri="{BB962C8B-B14F-4D97-AF65-F5344CB8AC3E}">
        <p14:creationId xmlns:p14="http://schemas.microsoft.com/office/powerpoint/2010/main" val="3400394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12</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1" normalizeH="0" baseline="0" noProof="0" dirty="0">
                <a:ln>
                  <a:noFill/>
                </a:ln>
                <a:solidFill>
                  <a:srgbClr val="FFFFFF"/>
                </a:solidFill>
                <a:effectLst/>
                <a:uLnTx/>
                <a:uFill>
                  <a:solidFill>
                    <a:srgbClr val="FFFFFF"/>
                  </a:solidFill>
                </a:uFill>
                <a:latin typeface="Arial"/>
              </a:rPr>
              <a:t>reference tools and methods</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pic>
        <p:nvPicPr>
          <p:cNvPr id="6" name="Immagine 5">
            <a:extLst>
              <a:ext uri="{FF2B5EF4-FFF2-40B4-BE49-F238E27FC236}">
                <a16:creationId xmlns:a16="http://schemas.microsoft.com/office/drawing/2014/main" id="{8600D3B9-E31B-717B-155A-5918E9DA415A}"/>
              </a:ext>
            </a:extLst>
          </p:cNvPr>
          <p:cNvPicPr>
            <a:picLocks noChangeAspect="1"/>
          </p:cNvPicPr>
          <p:nvPr/>
        </p:nvPicPr>
        <p:blipFill>
          <a:blip r:embed="rId4"/>
          <a:stretch>
            <a:fillRect/>
          </a:stretch>
        </p:blipFill>
        <p:spPr>
          <a:xfrm>
            <a:off x="185569" y="1698382"/>
            <a:ext cx="3052963" cy="4368676"/>
          </a:xfrm>
          <a:prstGeom prst="rect">
            <a:avLst/>
          </a:prstGeom>
        </p:spPr>
      </p:pic>
      <p:pic>
        <p:nvPicPr>
          <p:cNvPr id="8" name="Immagine 7">
            <a:extLst>
              <a:ext uri="{FF2B5EF4-FFF2-40B4-BE49-F238E27FC236}">
                <a16:creationId xmlns:a16="http://schemas.microsoft.com/office/drawing/2014/main" id="{63F898AD-FD91-3B9E-7D34-65460E5F5AE9}"/>
              </a:ext>
            </a:extLst>
          </p:cNvPr>
          <p:cNvPicPr>
            <a:picLocks noChangeAspect="1"/>
          </p:cNvPicPr>
          <p:nvPr/>
        </p:nvPicPr>
        <p:blipFill>
          <a:blip r:embed="rId5"/>
          <a:stretch>
            <a:fillRect/>
          </a:stretch>
        </p:blipFill>
        <p:spPr>
          <a:xfrm>
            <a:off x="4669819" y="1509659"/>
            <a:ext cx="5935803" cy="4586757"/>
          </a:xfrm>
          <a:prstGeom prst="rect">
            <a:avLst/>
          </a:prstGeom>
        </p:spPr>
      </p:pic>
    </p:spTree>
    <p:extLst>
      <p:ext uri="{BB962C8B-B14F-4D97-AF65-F5344CB8AC3E}">
        <p14:creationId xmlns:p14="http://schemas.microsoft.com/office/powerpoint/2010/main" val="2119491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13</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1" normalizeH="0" baseline="0" noProof="0" dirty="0">
                <a:ln>
                  <a:noFill/>
                </a:ln>
                <a:solidFill>
                  <a:srgbClr val="FFFFFF"/>
                </a:solidFill>
                <a:effectLst/>
                <a:uLnTx/>
                <a:uFill>
                  <a:solidFill>
                    <a:srgbClr val="FFFFFF"/>
                  </a:solidFill>
                </a:uFill>
                <a:latin typeface="Arial"/>
              </a:rPr>
              <a:t>reference tools and methods</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7" name="Rettangolo 6">
            <a:extLst>
              <a:ext uri="{FF2B5EF4-FFF2-40B4-BE49-F238E27FC236}">
                <a16:creationId xmlns:a16="http://schemas.microsoft.com/office/drawing/2014/main" id="{0A90E8A8-B00A-D77D-4A2B-DA0F4576A6F9}"/>
              </a:ext>
            </a:extLst>
          </p:cNvPr>
          <p:cNvSpPr/>
          <p:nvPr/>
        </p:nvSpPr>
        <p:spPr>
          <a:xfrm>
            <a:off x="6232947" y="1698316"/>
            <a:ext cx="5037565" cy="1815882"/>
          </a:xfrm>
          <a:prstGeom prst="rect">
            <a:avLst/>
          </a:prstGeom>
          <a:noFill/>
        </p:spPr>
        <p:txBody>
          <a:bodyPr wrap="square" lIns="91440" tIns="45720" rIns="91440" bIns="45720">
            <a:spAutoFit/>
          </a:bodyPr>
          <a:lstStyle/>
          <a:p>
            <a:pPr algn="ctr"/>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The development of a PCR requires the management of … </a:t>
            </a:r>
            <a:r>
              <a:rPr kumimoji="0" lang="en-US" sz="2800" b="1" i="0" u="none" strike="noStrike" kern="1200" cap="all" spc="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structure</a:t>
            </a:r>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 and </a:t>
            </a:r>
            <a:r>
              <a:rPr lang="en-US" sz="2800" b="1" cap="all"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a:rPr>
              <a:t>content</a:t>
            </a:r>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a:t>
            </a:r>
            <a:endParaRPr lang="it-IT"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1" name="CasellaDiTesto 10">
            <a:extLst>
              <a:ext uri="{FF2B5EF4-FFF2-40B4-BE49-F238E27FC236}">
                <a16:creationId xmlns:a16="http://schemas.microsoft.com/office/drawing/2014/main" id="{91803697-AA29-4608-C772-C0692ABCCD40}"/>
              </a:ext>
            </a:extLst>
          </p:cNvPr>
          <p:cNvSpPr txBox="1"/>
          <p:nvPr/>
        </p:nvSpPr>
        <p:spPr>
          <a:xfrm>
            <a:off x="5538442" y="3514198"/>
            <a:ext cx="6096708" cy="2585323"/>
          </a:xfrm>
          <a:prstGeom prst="rect">
            <a:avLst/>
          </a:prstGeom>
          <a:noFill/>
        </p:spPr>
        <p:txBody>
          <a:bodyPr wrap="square">
            <a:spAutoFit/>
          </a:bodyPr>
          <a:lstStyle/>
          <a:p>
            <a:r>
              <a:rPr lang="en-US" dirty="0"/>
              <a:t>A good way to proceed is to create </a:t>
            </a:r>
            <a:r>
              <a:rPr lang="en-US" b="1" dirty="0"/>
              <a:t>a PCR structure </a:t>
            </a:r>
            <a:r>
              <a:rPr lang="en-US" dirty="0"/>
              <a:t>that does </a:t>
            </a:r>
            <a:r>
              <a:rPr lang="en-US" u="sng" dirty="0"/>
              <a:t>not</a:t>
            </a:r>
            <a:r>
              <a:rPr lang="en-US" dirty="0"/>
              <a:t> follow the template chapters, but only the </a:t>
            </a:r>
            <a:r>
              <a:rPr lang="en-US" b="1" dirty="0"/>
              <a:t>key principles</a:t>
            </a:r>
            <a:r>
              <a:rPr lang="en-US" dirty="0"/>
              <a:t> you want to develop.</a:t>
            </a:r>
          </a:p>
          <a:p>
            <a:endParaRPr lang="en-US" dirty="0"/>
          </a:p>
          <a:p>
            <a:r>
              <a:rPr lang="en-US" dirty="0"/>
              <a:t>The structure with the key principles is very helpful in keeping the whole team </a:t>
            </a:r>
            <a:r>
              <a:rPr lang="en-US" b="1" dirty="0"/>
              <a:t>focused on the objectives</a:t>
            </a:r>
            <a:r>
              <a:rPr lang="en-US" dirty="0"/>
              <a:t>. It can also be used to </a:t>
            </a:r>
            <a:r>
              <a:rPr lang="en-US" b="1" dirty="0"/>
              <a:t>share with the Technical Committee </a:t>
            </a:r>
            <a:r>
              <a:rPr lang="en-US" dirty="0"/>
              <a:t>the content that will be developed in detail in the PCR.</a:t>
            </a:r>
          </a:p>
        </p:txBody>
      </p:sp>
      <p:pic>
        <p:nvPicPr>
          <p:cNvPr id="5" name="Immagine 4">
            <a:extLst>
              <a:ext uri="{FF2B5EF4-FFF2-40B4-BE49-F238E27FC236}">
                <a16:creationId xmlns:a16="http://schemas.microsoft.com/office/drawing/2014/main" id="{2C83099C-8602-7FF7-9AC3-4B6D63555428}"/>
              </a:ext>
            </a:extLst>
          </p:cNvPr>
          <p:cNvPicPr>
            <a:picLocks noChangeAspect="1"/>
          </p:cNvPicPr>
          <p:nvPr/>
        </p:nvPicPr>
        <p:blipFill>
          <a:blip r:embed="rId4"/>
          <a:stretch>
            <a:fillRect/>
          </a:stretch>
        </p:blipFill>
        <p:spPr>
          <a:xfrm>
            <a:off x="688989" y="1516218"/>
            <a:ext cx="4444409" cy="2488869"/>
          </a:xfrm>
          <a:prstGeom prst="rect">
            <a:avLst/>
          </a:prstGeom>
        </p:spPr>
      </p:pic>
      <p:pic>
        <p:nvPicPr>
          <p:cNvPr id="8" name="Immagine 7">
            <a:extLst>
              <a:ext uri="{FF2B5EF4-FFF2-40B4-BE49-F238E27FC236}">
                <a16:creationId xmlns:a16="http://schemas.microsoft.com/office/drawing/2014/main" id="{EC82B144-C471-43A8-EA66-D8CB02CCF5ED}"/>
              </a:ext>
            </a:extLst>
          </p:cNvPr>
          <p:cNvPicPr>
            <a:picLocks noChangeAspect="1"/>
          </p:cNvPicPr>
          <p:nvPr/>
        </p:nvPicPr>
        <p:blipFill>
          <a:blip r:embed="rId5"/>
          <a:stretch>
            <a:fillRect/>
          </a:stretch>
        </p:blipFill>
        <p:spPr>
          <a:xfrm>
            <a:off x="55289" y="3674659"/>
            <a:ext cx="4329578" cy="2416154"/>
          </a:xfrm>
          <a:prstGeom prst="rect">
            <a:avLst/>
          </a:prstGeom>
        </p:spPr>
      </p:pic>
    </p:spTree>
    <p:extLst>
      <p:ext uri="{BB962C8B-B14F-4D97-AF65-F5344CB8AC3E}">
        <p14:creationId xmlns:p14="http://schemas.microsoft.com/office/powerpoint/2010/main" val="1576633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14</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1" normalizeH="0" baseline="0" noProof="0" dirty="0">
                <a:ln>
                  <a:noFill/>
                </a:ln>
                <a:solidFill>
                  <a:srgbClr val="FFFFFF"/>
                </a:solidFill>
                <a:effectLst/>
                <a:uLnTx/>
                <a:uFill>
                  <a:solidFill>
                    <a:srgbClr val="FFFFFF"/>
                  </a:solidFill>
                </a:uFill>
                <a:latin typeface="Arial"/>
              </a:rPr>
              <a:t>reference tools and methods</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7" name="Rettangolo 6">
            <a:extLst>
              <a:ext uri="{FF2B5EF4-FFF2-40B4-BE49-F238E27FC236}">
                <a16:creationId xmlns:a16="http://schemas.microsoft.com/office/drawing/2014/main" id="{0A90E8A8-B00A-D77D-4A2B-DA0F4576A6F9}"/>
              </a:ext>
            </a:extLst>
          </p:cNvPr>
          <p:cNvSpPr/>
          <p:nvPr/>
        </p:nvSpPr>
        <p:spPr>
          <a:xfrm>
            <a:off x="6232947" y="1698316"/>
            <a:ext cx="5037565" cy="1384995"/>
          </a:xfrm>
          <a:prstGeom prst="rect">
            <a:avLst/>
          </a:prstGeom>
          <a:noFill/>
        </p:spPr>
        <p:txBody>
          <a:bodyPr wrap="square" lIns="91440" tIns="45720" rIns="91440" bIns="45720">
            <a:spAutoFit/>
          </a:bodyPr>
          <a:lstStyle/>
          <a:p>
            <a:pPr algn="ctr"/>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The development of a PCR requires the management of … </a:t>
            </a:r>
            <a:r>
              <a:rPr kumimoji="0" lang="en-US" sz="2800" b="1" i="0" u="none" strike="noStrike" kern="1200" cap="all" spc="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a team</a:t>
            </a:r>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a:t>
            </a:r>
            <a:endParaRPr lang="it-IT"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Immagine 3">
            <a:extLst>
              <a:ext uri="{FF2B5EF4-FFF2-40B4-BE49-F238E27FC236}">
                <a16:creationId xmlns:a16="http://schemas.microsoft.com/office/drawing/2014/main" id="{5E6B4C41-4DF5-D530-07DF-9A3D20228F86}"/>
              </a:ext>
            </a:extLst>
          </p:cNvPr>
          <p:cNvPicPr>
            <a:picLocks noChangeAspect="1"/>
          </p:cNvPicPr>
          <p:nvPr/>
        </p:nvPicPr>
        <p:blipFill>
          <a:blip r:embed="rId4"/>
          <a:stretch>
            <a:fillRect/>
          </a:stretch>
        </p:blipFill>
        <p:spPr>
          <a:xfrm>
            <a:off x="36779" y="1462958"/>
            <a:ext cx="2160164" cy="3457789"/>
          </a:xfrm>
          <a:prstGeom prst="rect">
            <a:avLst/>
          </a:prstGeom>
        </p:spPr>
      </p:pic>
      <p:sp>
        <p:nvSpPr>
          <p:cNvPr id="9" name="CasellaDiTesto 8">
            <a:extLst>
              <a:ext uri="{FF2B5EF4-FFF2-40B4-BE49-F238E27FC236}">
                <a16:creationId xmlns:a16="http://schemas.microsoft.com/office/drawing/2014/main" id="{25F570F6-5860-6720-37E0-CD29B22D5204}"/>
              </a:ext>
            </a:extLst>
          </p:cNvPr>
          <p:cNvSpPr txBox="1"/>
          <p:nvPr/>
        </p:nvSpPr>
        <p:spPr>
          <a:xfrm>
            <a:off x="2326405" y="2972008"/>
            <a:ext cx="5867308" cy="2585323"/>
          </a:xfrm>
          <a:prstGeom prst="rect">
            <a:avLst/>
          </a:prstGeom>
          <a:noFill/>
        </p:spPr>
        <p:txBody>
          <a:bodyPr wrap="square">
            <a:spAutoFit/>
          </a:bodyPr>
          <a:lstStyle/>
          <a:p>
            <a:r>
              <a:rPr lang="en-US" dirty="0"/>
              <a:t>When building the team (PCR Committee), you need to </a:t>
            </a:r>
            <a:r>
              <a:rPr lang="en-US" b="1" dirty="0"/>
              <a:t>assess the skills of the participants</a:t>
            </a:r>
            <a:r>
              <a:rPr lang="en-US" dirty="0"/>
              <a:t>. For the development of PCRs you need </a:t>
            </a:r>
            <a:r>
              <a:rPr lang="en-US" b="1" dirty="0"/>
              <a:t>both</a:t>
            </a:r>
            <a:r>
              <a:rPr lang="en-US" dirty="0"/>
              <a:t> good </a:t>
            </a:r>
            <a:r>
              <a:rPr lang="en-US" b="1" dirty="0"/>
              <a:t>technical skills </a:t>
            </a:r>
            <a:r>
              <a:rPr lang="en-US" dirty="0"/>
              <a:t>and good </a:t>
            </a:r>
            <a:r>
              <a:rPr lang="en-US" b="1" dirty="0"/>
              <a:t>LCA skills</a:t>
            </a:r>
            <a:r>
              <a:rPr lang="en-US" dirty="0"/>
              <a:t>. Skills analysis should be a structured process.</a:t>
            </a:r>
          </a:p>
          <a:p>
            <a:pPr marL="285750" indent="-285750">
              <a:buFont typeface="Arial" panose="020B0604020202020204" pitchFamily="34" charset="0"/>
              <a:buChar char="•"/>
            </a:pPr>
            <a:endParaRPr lang="en-US" dirty="0"/>
          </a:p>
          <a:p>
            <a:r>
              <a:rPr lang="en-US" dirty="0"/>
              <a:t>To manage the team, you need </a:t>
            </a:r>
            <a:r>
              <a:rPr lang="en-US" b="1" dirty="0"/>
              <a:t>techniques to involve people</a:t>
            </a:r>
            <a:r>
              <a:rPr lang="en-US" dirty="0"/>
              <a:t>. Valuing people and their skills is the real secret of good work.</a:t>
            </a:r>
          </a:p>
        </p:txBody>
      </p:sp>
      <p:pic>
        <p:nvPicPr>
          <p:cNvPr id="6" name="Immagine 5">
            <a:extLst>
              <a:ext uri="{FF2B5EF4-FFF2-40B4-BE49-F238E27FC236}">
                <a16:creationId xmlns:a16="http://schemas.microsoft.com/office/drawing/2014/main" id="{F20FA708-5F1D-0FA9-8AE7-7D4C1B015A58}"/>
              </a:ext>
            </a:extLst>
          </p:cNvPr>
          <p:cNvPicPr>
            <a:picLocks noChangeAspect="1"/>
          </p:cNvPicPr>
          <p:nvPr/>
        </p:nvPicPr>
        <p:blipFill>
          <a:blip r:embed="rId5"/>
          <a:stretch>
            <a:fillRect/>
          </a:stretch>
        </p:blipFill>
        <p:spPr>
          <a:xfrm>
            <a:off x="10593638" y="3456285"/>
            <a:ext cx="1525656" cy="2676918"/>
          </a:xfrm>
          <a:prstGeom prst="rect">
            <a:avLst/>
          </a:prstGeom>
        </p:spPr>
      </p:pic>
      <p:pic>
        <p:nvPicPr>
          <p:cNvPr id="10" name="Immagine 9">
            <a:extLst>
              <a:ext uri="{FF2B5EF4-FFF2-40B4-BE49-F238E27FC236}">
                <a16:creationId xmlns:a16="http://schemas.microsoft.com/office/drawing/2014/main" id="{1AF19B4C-9818-EF78-0659-5C60C012300A}"/>
              </a:ext>
            </a:extLst>
          </p:cNvPr>
          <p:cNvPicPr>
            <a:picLocks noChangeAspect="1"/>
          </p:cNvPicPr>
          <p:nvPr/>
        </p:nvPicPr>
        <p:blipFill>
          <a:blip r:embed="rId6"/>
          <a:stretch>
            <a:fillRect/>
          </a:stretch>
        </p:blipFill>
        <p:spPr>
          <a:xfrm>
            <a:off x="8869269" y="3456284"/>
            <a:ext cx="1679705" cy="2676919"/>
          </a:xfrm>
          <a:prstGeom prst="rect">
            <a:avLst/>
          </a:prstGeom>
        </p:spPr>
      </p:pic>
      <p:sp>
        <p:nvSpPr>
          <p:cNvPr id="12" name="CasellaDiTesto 11">
            <a:extLst>
              <a:ext uri="{FF2B5EF4-FFF2-40B4-BE49-F238E27FC236}">
                <a16:creationId xmlns:a16="http://schemas.microsoft.com/office/drawing/2014/main" id="{2CA83F07-BA73-7DF7-F45A-CA23A0FCABB0}"/>
              </a:ext>
            </a:extLst>
          </p:cNvPr>
          <p:cNvSpPr txBox="1"/>
          <p:nvPr/>
        </p:nvSpPr>
        <p:spPr>
          <a:xfrm>
            <a:off x="175395" y="5524399"/>
            <a:ext cx="8208673" cy="523220"/>
          </a:xfrm>
          <a:prstGeom prst="rect">
            <a:avLst/>
          </a:prstGeom>
          <a:noFill/>
        </p:spPr>
        <p:txBody>
          <a:bodyPr wrap="square">
            <a:spAutoFit/>
          </a:bodyPr>
          <a:lstStyle/>
          <a:p>
            <a:r>
              <a:rPr lang="en-US" sz="1400" i="1" dirty="0"/>
              <a:t>NOTE: you do not need to </a:t>
            </a:r>
            <a:r>
              <a:rPr lang="en-US" sz="1400" i="1" dirty="0" err="1"/>
              <a:t>specialise</a:t>
            </a:r>
            <a:r>
              <a:rPr lang="en-US" sz="1400" i="1" dirty="0"/>
              <a:t> in coaching to lead your group effectively. Facilitation techniques are easy to learn and equally effective in the role of a PCR Moderator.</a:t>
            </a:r>
            <a:endParaRPr lang="it-IT" sz="1400" i="1" dirty="0"/>
          </a:p>
        </p:txBody>
      </p:sp>
    </p:spTree>
    <p:extLst>
      <p:ext uri="{BB962C8B-B14F-4D97-AF65-F5344CB8AC3E}">
        <p14:creationId xmlns:p14="http://schemas.microsoft.com/office/powerpoint/2010/main" val="121809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15</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1" normalizeH="0" baseline="0" noProof="0" dirty="0">
                <a:ln>
                  <a:noFill/>
                </a:ln>
                <a:solidFill>
                  <a:srgbClr val="FFFFFF"/>
                </a:solidFill>
                <a:effectLst/>
                <a:uLnTx/>
                <a:uFill>
                  <a:solidFill>
                    <a:srgbClr val="FFFFFF"/>
                  </a:solidFill>
                </a:uFill>
                <a:latin typeface="Arial"/>
              </a:rPr>
              <a:t>reference tools and methods</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7" name="Rettangolo 6">
            <a:extLst>
              <a:ext uri="{FF2B5EF4-FFF2-40B4-BE49-F238E27FC236}">
                <a16:creationId xmlns:a16="http://schemas.microsoft.com/office/drawing/2014/main" id="{0A90E8A8-B00A-D77D-4A2B-DA0F4576A6F9}"/>
              </a:ext>
            </a:extLst>
          </p:cNvPr>
          <p:cNvSpPr/>
          <p:nvPr/>
        </p:nvSpPr>
        <p:spPr>
          <a:xfrm>
            <a:off x="6232947" y="1698316"/>
            <a:ext cx="5037565" cy="1384995"/>
          </a:xfrm>
          <a:prstGeom prst="rect">
            <a:avLst/>
          </a:prstGeom>
          <a:noFill/>
        </p:spPr>
        <p:txBody>
          <a:bodyPr wrap="square" lIns="91440" tIns="45720" rIns="91440" bIns="45720">
            <a:spAutoFit/>
          </a:bodyPr>
          <a:lstStyle/>
          <a:p>
            <a:pPr algn="ctr"/>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The development of a PCR requires the management of … </a:t>
            </a:r>
            <a:r>
              <a:rPr kumimoji="0" lang="en-US" sz="2800" b="1" i="0" u="none" strike="noStrike" kern="1200" cap="all" spc="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time</a:t>
            </a:r>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a:t>
            </a:r>
            <a:endParaRPr lang="it-IT"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6" name="Immagine 5">
            <a:extLst>
              <a:ext uri="{FF2B5EF4-FFF2-40B4-BE49-F238E27FC236}">
                <a16:creationId xmlns:a16="http://schemas.microsoft.com/office/drawing/2014/main" id="{2F0D8A8C-9754-33BF-FBED-EACCD10E2C33}"/>
              </a:ext>
            </a:extLst>
          </p:cNvPr>
          <p:cNvPicPr>
            <a:picLocks noChangeAspect="1"/>
          </p:cNvPicPr>
          <p:nvPr/>
        </p:nvPicPr>
        <p:blipFill>
          <a:blip r:embed="rId4"/>
          <a:stretch>
            <a:fillRect/>
          </a:stretch>
        </p:blipFill>
        <p:spPr>
          <a:xfrm>
            <a:off x="2198986" y="1189083"/>
            <a:ext cx="3478778" cy="4955771"/>
          </a:xfrm>
          <a:prstGeom prst="rect">
            <a:avLst/>
          </a:prstGeom>
        </p:spPr>
      </p:pic>
      <p:pic>
        <p:nvPicPr>
          <p:cNvPr id="9" name="Immagine 8">
            <a:extLst>
              <a:ext uri="{FF2B5EF4-FFF2-40B4-BE49-F238E27FC236}">
                <a16:creationId xmlns:a16="http://schemas.microsoft.com/office/drawing/2014/main" id="{237BE6FD-5246-0AC4-A957-4C9B07B36F19}"/>
              </a:ext>
            </a:extLst>
          </p:cNvPr>
          <p:cNvPicPr>
            <a:picLocks noChangeAspect="1"/>
          </p:cNvPicPr>
          <p:nvPr/>
        </p:nvPicPr>
        <p:blipFill>
          <a:blip r:embed="rId5"/>
          <a:stretch>
            <a:fillRect/>
          </a:stretch>
        </p:blipFill>
        <p:spPr>
          <a:xfrm>
            <a:off x="-381722" y="1189083"/>
            <a:ext cx="3109400" cy="4411792"/>
          </a:xfrm>
          <a:prstGeom prst="rect">
            <a:avLst/>
          </a:prstGeom>
        </p:spPr>
      </p:pic>
      <p:sp>
        <p:nvSpPr>
          <p:cNvPr id="5" name="CasellaDiTesto 4">
            <a:extLst>
              <a:ext uri="{FF2B5EF4-FFF2-40B4-BE49-F238E27FC236}">
                <a16:creationId xmlns:a16="http://schemas.microsoft.com/office/drawing/2014/main" id="{4E92E1E3-CB77-A5E7-7096-EE7FC18195E0}"/>
              </a:ext>
            </a:extLst>
          </p:cNvPr>
          <p:cNvSpPr txBox="1"/>
          <p:nvPr/>
        </p:nvSpPr>
        <p:spPr>
          <a:xfrm>
            <a:off x="5810694" y="3252354"/>
            <a:ext cx="6288094" cy="2308324"/>
          </a:xfrm>
          <a:prstGeom prst="rect">
            <a:avLst/>
          </a:prstGeom>
          <a:noFill/>
        </p:spPr>
        <p:txBody>
          <a:bodyPr wrap="square">
            <a:spAutoFit/>
          </a:bodyPr>
          <a:lstStyle/>
          <a:p>
            <a:r>
              <a:rPr lang="en-US" b="1" dirty="0"/>
              <a:t>The worst enemy of the PCR Moderator is time! </a:t>
            </a:r>
          </a:p>
          <a:p>
            <a:endParaRPr lang="en-US" dirty="0"/>
          </a:p>
          <a:p>
            <a:r>
              <a:rPr lang="en-US" dirty="0"/>
              <a:t>Nobody ever has enough time, and PCR development requires a lot of it.</a:t>
            </a:r>
          </a:p>
          <a:p>
            <a:endParaRPr lang="en-US" dirty="0"/>
          </a:p>
          <a:p>
            <a:r>
              <a:rPr lang="en-US" dirty="0"/>
              <a:t>For this aspect, I can give you two pieces of advice: </a:t>
            </a:r>
          </a:p>
          <a:p>
            <a:pPr marL="285750" indent="-285750">
              <a:buFont typeface="Arial" panose="020B0604020202020204" pitchFamily="34" charset="0"/>
              <a:buChar char="•"/>
            </a:pPr>
            <a:r>
              <a:rPr lang="en-US" dirty="0"/>
              <a:t>try to get things right the first time </a:t>
            </a:r>
          </a:p>
          <a:p>
            <a:pPr marL="285750" indent="-285750">
              <a:buFont typeface="Arial" panose="020B0604020202020204" pitchFamily="34" charset="0"/>
              <a:buChar char="•"/>
            </a:pPr>
            <a:r>
              <a:rPr lang="en-US" dirty="0"/>
              <a:t>“to start later in order to arrive earlier”</a:t>
            </a:r>
            <a:endParaRPr lang="it-IT" dirty="0"/>
          </a:p>
        </p:txBody>
      </p:sp>
    </p:spTree>
    <p:extLst>
      <p:ext uri="{BB962C8B-B14F-4D97-AF65-F5344CB8AC3E}">
        <p14:creationId xmlns:p14="http://schemas.microsoft.com/office/powerpoint/2010/main" val="32655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16</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32760" y="2783707"/>
            <a:ext cx="11526479" cy="19240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1" normalizeH="0" baseline="0" noProof="0">
                <a:ln>
                  <a:noFill/>
                </a:ln>
                <a:solidFill>
                  <a:srgbClr val="00B050"/>
                </a:solidFill>
                <a:effectLst/>
                <a:uLnTx/>
                <a:uFill>
                  <a:solidFill>
                    <a:srgbClr val="FFFFFF"/>
                  </a:solidFill>
                </a:uFill>
                <a:latin typeface="Arial"/>
              </a:rPr>
              <a:t>little tricks and lessons learned</a:t>
            </a:r>
            <a:endParaRPr kumimoji="0" lang="en-US" sz="5400" b="1" i="0" u="none" strike="noStrike" kern="1200" cap="all" spc="-1" normalizeH="0" baseline="0" noProof="0" dirty="0" err="1">
              <a:ln>
                <a:noFill/>
              </a:ln>
              <a:solidFill>
                <a:srgbClr val="00B050"/>
              </a:solidFill>
              <a:effectLst/>
              <a:uLnTx/>
              <a:uFill>
                <a:solidFill>
                  <a:srgbClr val="FFFFFF"/>
                </a:solidFill>
              </a:uFill>
              <a:latin typeface="Arial"/>
            </a:endParaRPr>
          </a:p>
        </p:txBody>
      </p:sp>
    </p:spTree>
    <p:extLst>
      <p:ext uri="{BB962C8B-B14F-4D97-AF65-F5344CB8AC3E}">
        <p14:creationId xmlns:p14="http://schemas.microsoft.com/office/powerpoint/2010/main" val="1321963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17</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1" normalizeH="0" baseline="0" noProof="0" dirty="0">
                <a:ln>
                  <a:noFill/>
                </a:ln>
                <a:solidFill>
                  <a:srgbClr val="FFFFFF"/>
                </a:solidFill>
                <a:effectLst/>
                <a:uLnTx/>
                <a:uFill>
                  <a:solidFill>
                    <a:srgbClr val="FFFFFF"/>
                  </a:solidFill>
                </a:uFill>
                <a:latin typeface="Arial"/>
              </a:rPr>
              <a:t>little tricks and lessons learned</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7" name="Rettangolo 6">
            <a:extLst>
              <a:ext uri="{FF2B5EF4-FFF2-40B4-BE49-F238E27FC236}">
                <a16:creationId xmlns:a16="http://schemas.microsoft.com/office/drawing/2014/main" id="{0A90E8A8-B00A-D77D-4A2B-DA0F4576A6F9}"/>
              </a:ext>
            </a:extLst>
          </p:cNvPr>
          <p:cNvSpPr/>
          <p:nvPr/>
        </p:nvSpPr>
        <p:spPr>
          <a:xfrm>
            <a:off x="199555" y="1723835"/>
            <a:ext cx="11089616" cy="523220"/>
          </a:xfrm>
          <a:prstGeom prst="rect">
            <a:avLst/>
          </a:prstGeom>
          <a:noFill/>
        </p:spPr>
        <p:txBody>
          <a:bodyPr wrap="square" lIns="91440" tIns="45720" rIns="91440" bIns="45720">
            <a:spAutoFit/>
          </a:bodyPr>
          <a:lstStyle/>
          <a:p>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Take care of your team.</a:t>
            </a:r>
            <a:endParaRPr lang="it-IT"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8" name="CasellaDiTesto 7">
            <a:extLst>
              <a:ext uri="{FF2B5EF4-FFF2-40B4-BE49-F238E27FC236}">
                <a16:creationId xmlns:a16="http://schemas.microsoft.com/office/drawing/2014/main" id="{F02CEAE9-E7EB-EA65-0223-4358030FF9E3}"/>
              </a:ext>
            </a:extLst>
          </p:cNvPr>
          <p:cNvSpPr txBox="1"/>
          <p:nvPr/>
        </p:nvSpPr>
        <p:spPr>
          <a:xfrm>
            <a:off x="1599137" y="2555027"/>
            <a:ext cx="8212588" cy="2031325"/>
          </a:xfrm>
          <a:prstGeom prst="rect">
            <a:avLst/>
          </a:prstGeom>
          <a:noFill/>
        </p:spPr>
        <p:txBody>
          <a:bodyPr wrap="square">
            <a:spAutoFit/>
          </a:bodyPr>
          <a:lstStyle/>
          <a:p>
            <a:r>
              <a:rPr lang="en-US" dirty="0"/>
              <a:t>It can sometimes be useful to </a:t>
            </a:r>
            <a:r>
              <a:rPr lang="en-US" b="1" dirty="0"/>
              <a:t>split the team </a:t>
            </a:r>
            <a:r>
              <a:rPr lang="en-US" dirty="0"/>
              <a:t>into two to </a:t>
            </a:r>
            <a:r>
              <a:rPr lang="en-US" b="1" dirty="0"/>
              <a:t>reduce the workload</a:t>
            </a:r>
            <a:r>
              <a:rPr lang="en-US" dirty="0"/>
              <a:t>.</a:t>
            </a:r>
          </a:p>
          <a:p>
            <a:endParaRPr lang="en-US" dirty="0"/>
          </a:p>
          <a:p>
            <a:r>
              <a:rPr lang="en-US" dirty="0"/>
              <a:t>An </a:t>
            </a:r>
            <a:r>
              <a:rPr lang="en-US" b="1" dirty="0"/>
              <a:t>experienced but small team </a:t>
            </a:r>
            <a:r>
              <a:rPr lang="en-US" dirty="0"/>
              <a:t>can take over the task of preparing drafts based on templates and thus work more efficiently.</a:t>
            </a:r>
          </a:p>
          <a:p>
            <a:endParaRPr lang="en-US" dirty="0"/>
          </a:p>
          <a:p>
            <a:r>
              <a:rPr lang="en-US" dirty="0"/>
              <a:t>Periodically, the </a:t>
            </a:r>
            <a:r>
              <a:rPr lang="en-US" b="1" dirty="0"/>
              <a:t>PCR Committee meets as a whole </a:t>
            </a:r>
            <a:r>
              <a:rPr lang="en-US" dirty="0"/>
              <a:t>and continues to develop the PCR based on the drafts prepared by the expert team.</a:t>
            </a:r>
            <a:endParaRPr lang="it-IT" dirty="0"/>
          </a:p>
        </p:txBody>
      </p:sp>
      <p:sp>
        <p:nvSpPr>
          <p:cNvPr id="12" name="Rettangolo 11">
            <a:extLst>
              <a:ext uri="{FF2B5EF4-FFF2-40B4-BE49-F238E27FC236}">
                <a16:creationId xmlns:a16="http://schemas.microsoft.com/office/drawing/2014/main" id="{80946C69-D542-06C6-BD3E-8253ACE58B00}"/>
              </a:ext>
            </a:extLst>
          </p:cNvPr>
          <p:cNvSpPr/>
          <p:nvPr/>
        </p:nvSpPr>
        <p:spPr>
          <a:xfrm>
            <a:off x="249062" y="4842563"/>
            <a:ext cx="11089616" cy="369332"/>
          </a:xfrm>
          <a:prstGeom prst="rect">
            <a:avLst/>
          </a:prstGeom>
          <a:noFill/>
        </p:spPr>
        <p:txBody>
          <a:bodyPr wrap="square" lIns="91440" tIns="45720" rIns="91440" bIns="45720">
            <a:spAutoFit/>
          </a:bodyPr>
          <a:lstStyle/>
          <a:p>
            <a:r>
              <a:rPr kumimoji="0" lang="en-US"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A little trick:  </a:t>
            </a:r>
            <a:endParaRPr lang="it-IT"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4" name="CasellaDiTesto 13">
            <a:extLst>
              <a:ext uri="{FF2B5EF4-FFF2-40B4-BE49-F238E27FC236}">
                <a16:creationId xmlns:a16="http://schemas.microsoft.com/office/drawing/2014/main" id="{ED25EA51-9174-56D0-A8C1-91BE494B2C37}"/>
              </a:ext>
            </a:extLst>
          </p:cNvPr>
          <p:cNvSpPr txBox="1"/>
          <p:nvPr/>
        </p:nvSpPr>
        <p:spPr>
          <a:xfrm>
            <a:off x="249062" y="5246580"/>
            <a:ext cx="10357623" cy="954107"/>
          </a:xfrm>
          <a:prstGeom prst="rect">
            <a:avLst/>
          </a:prstGeom>
          <a:noFill/>
        </p:spPr>
        <p:txBody>
          <a:bodyPr wrap="square">
            <a:spAutoFit/>
          </a:bodyPr>
          <a:lstStyle/>
          <a:p>
            <a:r>
              <a:rPr lang="en-US" sz="1400" i="1" dirty="0">
                <a:solidFill>
                  <a:srgbClr val="0070C0"/>
                </a:solidFill>
              </a:rPr>
              <a:t>When the draft PCR, usually in Word, goes through many changes and comments, it becomes unreadable. To make the writing process faster and more linear, we use a little trick: we highlight in yellow the parts that have already been discussed and are ready for approval, while we highlight in blue the parts that have been outlined but not yet discussed. You immediately </a:t>
            </a:r>
            <a:r>
              <a:rPr lang="en-US" sz="1400" i="1" dirty="0" err="1">
                <a:solidFill>
                  <a:srgbClr val="0070C0"/>
                </a:solidFill>
              </a:rPr>
              <a:t>realise</a:t>
            </a:r>
            <a:r>
              <a:rPr lang="en-US" sz="1400" i="1" dirty="0">
                <a:solidFill>
                  <a:srgbClr val="0070C0"/>
                </a:solidFill>
              </a:rPr>
              <a:t> how long it will take to complete the work as this document scrolls before your eyes.</a:t>
            </a:r>
            <a:endParaRPr lang="it-IT" sz="1400" i="1" dirty="0">
              <a:solidFill>
                <a:srgbClr val="0070C0"/>
              </a:solidFill>
            </a:endParaRPr>
          </a:p>
        </p:txBody>
      </p:sp>
    </p:spTree>
    <p:extLst>
      <p:ext uri="{BB962C8B-B14F-4D97-AF65-F5344CB8AC3E}">
        <p14:creationId xmlns:p14="http://schemas.microsoft.com/office/powerpoint/2010/main" val="3064994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18</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1" normalizeH="0" baseline="0" noProof="0" dirty="0">
                <a:ln>
                  <a:noFill/>
                </a:ln>
                <a:solidFill>
                  <a:srgbClr val="FFFFFF"/>
                </a:solidFill>
                <a:effectLst/>
                <a:uLnTx/>
                <a:uFill>
                  <a:solidFill>
                    <a:srgbClr val="FFFFFF"/>
                  </a:solidFill>
                </a:uFill>
                <a:latin typeface="Arial"/>
              </a:rPr>
              <a:t>little tricks and lessons learned</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7" name="Rettangolo 6">
            <a:extLst>
              <a:ext uri="{FF2B5EF4-FFF2-40B4-BE49-F238E27FC236}">
                <a16:creationId xmlns:a16="http://schemas.microsoft.com/office/drawing/2014/main" id="{0A90E8A8-B00A-D77D-4A2B-DA0F4576A6F9}"/>
              </a:ext>
            </a:extLst>
          </p:cNvPr>
          <p:cNvSpPr/>
          <p:nvPr/>
        </p:nvSpPr>
        <p:spPr>
          <a:xfrm>
            <a:off x="199555" y="1723835"/>
            <a:ext cx="11089616" cy="523220"/>
          </a:xfrm>
          <a:prstGeom prst="rect">
            <a:avLst/>
          </a:prstGeom>
          <a:noFill/>
        </p:spPr>
        <p:txBody>
          <a:bodyPr wrap="square" lIns="91440" tIns="45720" rIns="91440" bIns="45720">
            <a:spAutoFit/>
          </a:bodyPr>
          <a:lstStyle/>
          <a:p>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Use the project validation approach.</a:t>
            </a:r>
            <a:endParaRPr lang="it-IT"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8" name="CasellaDiTesto 7">
            <a:extLst>
              <a:ext uri="{FF2B5EF4-FFF2-40B4-BE49-F238E27FC236}">
                <a16:creationId xmlns:a16="http://schemas.microsoft.com/office/drawing/2014/main" id="{F02CEAE9-E7EB-EA65-0223-4358030FF9E3}"/>
              </a:ext>
            </a:extLst>
          </p:cNvPr>
          <p:cNvSpPr txBox="1"/>
          <p:nvPr/>
        </p:nvSpPr>
        <p:spPr>
          <a:xfrm>
            <a:off x="1638069" y="2344578"/>
            <a:ext cx="8212588" cy="2862322"/>
          </a:xfrm>
          <a:prstGeom prst="rect">
            <a:avLst/>
          </a:prstGeom>
          <a:noFill/>
        </p:spPr>
        <p:txBody>
          <a:bodyPr wrap="square">
            <a:spAutoFit/>
          </a:bodyPr>
          <a:lstStyle/>
          <a:p>
            <a:r>
              <a:rPr lang="en-US" dirty="0"/>
              <a:t>If you have a </a:t>
            </a:r>
            <a:r>
              <a:rPr lang="en-US" b="1" dirty="0"/>
              <a:t>close-knit group of experts</a:t>
            </a:r>
            <a:r>
              <a:rPr lang="en-US" dirty="0"/>
              <a:t>, you can choose one to participate in the initial drafting phase and then </a:t>
            </a:r>
            <a:r>
              <a:rPr lang="en-US" b="1" dirty="0"/>
              <a:t>stay on the sidelines</a:t>
            </a:r>
            <a:r>
              <a:rPr lang="en-US" dirty="0"/>
              <a:t>. </a:t>
            </a:r>
          </a:p>
          <a:p>
            <a:endParaRPr lang="en-US" dirty="0"/>
          </a:p>
          <a:p>
            <a:r>
              <a:rPr lang="en-US" dirty="0"/>
              <a:t>This colleague will be invaluable in the final stage of approval of the text by the PCR Committee, as he or she </a:t>
            </a:r>
            <a:r>
              <a:rPr lang="en-US" b="1" dirty="0"/>
              <a:t>can play a critical role</a:t>
            </a:r>
            <a:r>
              <a:rPr lang="en-US" dirty="0"/>
              <a:t>. </a:t>
            </a:r>
          </a:p>
          <a:p>
            <a:endParaRPr lang="en-US" dirty="0"/>
          </a:p>
          <a:p>
            <a:r>
              <a:rPr lang="en-US" dirty="0"/>
              <a:t>This is to apply the concept of </a:t>
            </a:r>
            <a:r>
              <a:rPr lang="en-US" b="1" dirty="0"/>
              <a:t>project validation </a:t>
            </a:r>
            <a:r>
              <a:rPr lang="en-US" dirty="0"/>
              <a:t>to the development of PCRs: "Confirmation, through the provision of objective evidence, that the particular requirements for a specific </a:t>
            </a:r>
            <a:r>
              <a:rPr lang="en-US" b="1" dirty="0"/>
              <a:t>intended use or application have been met. </a:t>
            </a:r>
            <a:r>
              <a:rPr lang="en-US" dirty="0"/>
              <a:t>[SOURCE: ISO 9000:2015, 3.8.13].</a:t>
            </a:r>
            <a:endParaRPr lang="it-IT" dirty="0"/>
          </a:p>
        </p:txBody>
      </p:sp>
      <p:sp>
        <p:nvSpPr>
          <p:cNvPr id="12" name="Rettangolo 11">
            <a:extLst>
              <a:ext uri="{FF2B5EF4-FFF2-40B4-BE49-F238E27FC236}">
                <a16:creationId xmlns:a16="http://schemas.microsoft.com/office/drawing/2014/main" id="{80946C69-D542-06C6-BD3E-8253ACE58B00}"/>
              </a:ext>
            </a:extLst>
          </p:cNvPr>
          <p:cNvSpPr/>
          <p:nvPr/>
        </p:nvSpPr>
        <p:spPr>
          <a:xfrm>
            <a:off x="289084" y="5179229"/>
            <a:ext cx="11089616" cy="369332"/>
          </a:xfrm>
          <a:prstGeom prst="rect">
            <a:avLst/>
          </a:prstGeom>
          <a:noFill/>
        </p:spPr>
        <p:txBody>
          <a:bodyPr wrap="square" lIns="91440" tIns="45720" rIns="91440" bIns="45720">
            <a:spAutoFit/>
          </a:bodyPr>
          <a:lstStyle/>
          <a:p>
            <a:r>
              <a:rPr kumimoji="0" lang="en-US"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A little trick:  </a:t>
            </a:r>
            <a:endParaRPr lang="it-IT"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4" name="CasellaDiTesto 13">
            <a:extLst>
              <a:ext uri="{FF2B5EF4-FFF2-40B4-BE49-F238E27FC236}">
                <a16:creationId xmlns:a16="http://schemas.microsoft.com/office/drawing/2014/main" id="{ED25EA51-9174-56D0-A8C1-91BE494B2C37}"/>
              </a:ext>
            </a:extLst>
          </p:cNvPr>
          <p:cNvSpPr txBox="1"/>
          <p:nvPr/>
        </p:nvSpPr>
        <p:spPr>
          <a:xfrm>
            <a:off x="278833" y="5560572"/>
            <a:ext cx="11089616" cy="523220"/>
          </a:xfrm>
          <a:prstGeom prst="rect">
            <a:avLst/>
          </a:prstGeom>
          <a:noFill/>
        </p:spPr>
        <p:txBody>
          <a:bodyPr wrap="square">
            <a:spAutoFit/>
          </a:bodyPr>
          <a:lstStyle/>
          <a:p>
            <a:r>
              <a:rPr lang="en-US" sz="1400" i="1" dirty="0">
                <a:solidFill>
                  <a:srgbClr val="0070C0"/>
                </a:solidFill>
              </a:rPr>
              <a:t>The reference group of experts in PCR development becomes a very important resource to achieve a good level of performance in writing, both in terms of time and content. It is important to use a multidisciplinary approach in the composition of this reference group..</a:t>
            </a:r>
            <a:endParaRPr lang="it-IT" sz="1400" i="1" dirty="0">
              <a:solidFill>
                <a:srgbClr val="0070C0"/>
              </a:solidFill>
            </a:endParaRPr>
          </a:p>
        </p:txBody>
      </p:sp>
    </p:spTree>
    <p:extLst>
      <p:ext uri="{BB962C8B-B14F-4D97-AF65-F5344CB8AC3E}">
        <p14:creationId xmlns:p14="http://schemas.microsoft.com/office/powerpoint/2010/main" val="2724718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19</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1" normalizeH="0" baseline="0" noProof="0" dirty="0">
                <a:ln>
                  <a:noFill/>
                </a:ln>
                <a:solidFill>
                  <a:srgbClr val="FFFFFF"/>
                </a:solidFill>
                <a:effectLst/>
                <a:uLnTx/>
                <a:uFill>
                  <a:solidFill>
                    <a:srgbClr val="FFFFFF"/>
                  </a:solidFill>
                </a:uFill>
                <a:latin typeface="Arial"/>
              </a:rPr>
              <a:t>little tricks and lessons learned</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7" name="Rettangolo 6">
            <a:extLst>
              <a:ext uri="{FF2B5EF4-FFF2-40B4-BE49-F238E27FC236}">
                <a16:creationId xmlns:a16="http://schemas.microsoft.com/office/drawing/2014/main" id="{0A90E8A8-B00A-D77D-4A2B-DA0F4576A6F9}"/>
              </a:ext>
            </a:extLst>
          </p:cNvPr>
          <p:cNvSpPr/>
          <p:nvPr/>
        </p:nvSpPr>
        <p:spPr>
          <a:xfrm>
            <a:off x="199555" y="1723835"/>
            <a:ext cx="11089616" cy="523220"/>
          </a:xfrm>
          <a:prstGeom prst="rect">
            <a:avLst/>
          </a:prstGeom>
          <a:noFill/>
        </p:spPr>
        <p:txBody>
          <a:bodyPr wrap="square" lIns="91440" tIns="45720" rIns="91440" bIns="45720">
            <a:spAutoFit/>
          </a:bodyPr>
          <a:lstStyle/>
          <a:p>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Business and market thinking.</a:t>
            </a:r>
            <a:endParaRPr lang="it-IT"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8" name="CasellaDiTesto 7">
            <a:extLst>
              <a:ext uri="{FF2B5EF4-FFF2-40B4-BE49-F238E27FC236}">
                <a16:creationId xmlns:a16="http://schemas.microsoft.com/office/drawing/2014/main" id="{F02CEAE9-E7EB-EA65-0223-4358030FF9E3}"/>
              </a:ext>
            </a:extLst>
          </p:cNvPr>
          <p:cNvSpPr txBox="1"/>
          <p:nvPr/>
        </p:nvSpPr>
        <p:spPr>
          <a:xfrm>
            <a:off x="1599137" y="2555027"/>
            <a:ext cx="8212588" cy="2308324"/>
          </a:xfrm>
          <a:prstGeom prst="rect">
            <a:avLst/>
          </a:prstGeom>
          <a:noFill/>
        </p:spPr>
        <p:txBody>
          <a:bodyPr wrap="square">
            <a:spAutoFit/>
          </a:bodyPr>
          <a:lstStyle/>
          <a:p>
            <a:r>
              <a:rPr lang="en-US" b="1" dirty="0"/>
              <a:t>The </a:t>
            </a:r>
            <a:r>
              <a:rPr lang="en-US" b="1" dirty="0" err="1"/>
              <a:t>organisation</a:t>
            </a:r>
            <a:r>
              <a:rPr lang="en-US" b="1" dirty="0"/>
              <a:t> </a:t>
            </a:r>
            <a:r>
              <a:rPr lang="en-US" dirty="0"/>
              <a:t>that will develop the PCR-based EPD operates in a specific market and wants to </a:t>
            </a:r>
            <a:r>
              <a:rPr lang="en-US" b="1" dirty="0"/>
              <a:t>invest resources to support its business</a:t>
            </a:r>
            <a:r>
              <a:rPr lang="en-US" dirty="0"/>
              <a:t>.</a:t>
            </a:r>
          </a:p>
          <a:p>
            <a:endParaRPr lang="en-US" dirty="0"/>
          </a:p>
          <a:p>
            <a:r>
              <a:rPr lang="en-US" dirty="0"/>
              <a:t>When writing the PCR, it is good to </a:t>
            </a:r>
            <a:r>
              <a:rPr lang="en-US" b="1" dirty="0"/>
              <a:t>consider competitive factors </a:t>
            </a:r>
            <a:r>
              <a:rPr lang="en-US" dirty="0"/>
              <a:t>and establish requirements that allow companies to </a:t>
            </a:r>
            <a:r>
              <a:rPr lang="en-US" b="1" u="sng" dirty="0"/>
              <a:t>compete fairly</a:t>
            </a:r>
            <a:r>
              <a:rPr lang="en-US" dirty="0"/>
              <a:t>.</a:t>
            </a:r>
          </a:p>
          <a:p>
            <a:endParaRPr lang="en-US" dirty="0"/>
          </a:p>
          <a:p>
            <a:r>
              <a:rPr lang="en-US" dirty="0"/>
              <a:t>The PCR also needs to take into account the </a:t>
            </a:r>
            <a:r>
              <a:rPr lang="en-US" b="1" dirty="0"/>
              <a:t>requirements of legislators </a:t>
            </a:r>
            <a:r>
              <a:rPr lang="en-US" dirty="0"/>
              <a:t>and other stakeholders that relate to community values, such as </a:t>
            </a:r>
            <a:r>
              <a:rPr lang="en-US" b="1" dirty="0"/>
              <a:t>NGOs</a:t>
            </a:r>
            <a:r>
              <a:rPr lang="en-US" dirty="0"/>
              <a:t>.</a:t>
            </a:r>
            <a:endParaRPr lang="it-IT" dirty="0"/>
          </a:p>
        </p:txBody>
      </p:sp>
      <p:sp>
        <p:nvSpPr>
          <p:cNvPr id="12" name="Rettangolo 11">
            <a:extLst>
              <a:ext uri="{FF2B5EF4-FFF2-40B4-BE49-F238E27FC236}">
                <a16:creationId xmlns:a16="http://schemas.microsoft.com/office/drawing/2014/main" id="{80946C69-D542-06C6-BD3E-8253ACE58B00}"/>
              </a:ext>
            </a:extLst>
          </p:cNvPr>
          <p:cNvSpPr/>
          <p:nvPr/>
        </p:nvSpPr>
        <p:spPr>
          <a:xfrm>
            <a:off x="249062" y="5117378"/>
            <a:ext cx="11089616" cy="369332"/>
          </a:xfrm>
          <a:prstGeom prst="rect">
            <a:avLst/>
          </a:prstGeom>
          <a:noFill/>
        </p:spPr>
        <p:txBody>
          <a:bodyPr wrap="square" lIns="91440" tIns="45720" rIns="91440" bIns="45720">
            <a:spAutoFit/>
          </a:bodyPr>
          <a:lstStyle/>
          <a:p>
            <a:r>
              <a:rPr kumimoji="0" lang="en-US"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A little trick:  </a:t>
            </a:r>
            <a:endParaRPr lang="it-IT"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4" name="CasellaDiTesto 13">
            <a:extLst>
              <a:ext uri="{FF2B5EF4-FFF2-40B4-BE49-F238E27FC236}">
                <a16:creationId xmlns:a16="http://schemas.microsoft.com/office/drawing/2014/main" id="{ED25EA51-9174-56D0-A8C1-91BE494B2C37}"/>
              </a:ext>
            </a:extLst>
          </p:cNvPr>
          <p:cNvSpPr txBox="1"/>
          <p:nvPr/>
        </p:nvSpPr>
        <p:spPr>
          <a:xfrm>
            <a:off x="249062" y="5465922"/>
            <a:ext cx="10357623" cy="523220"/>
          </a:xfrm>
          <a:prstGeom prst="rect">
            <a:avLst/>
          </a:prstGeom>
          <a:noFill/>
        </p:spPr>
        <p:txBody>
          <a:bodyPr wrap="square">
            <a:spAutoFit/>
          </a:bodyPr>
          <a:lstStyle/>
          <a:p>
            <a:r>
              <a:rPr lang="en-US" sz="1400" i="1" dirty="0">
                <a:solidFill>
                  <a:srgbClr val="0070C0"/>
                </a:solidFill>
              </a:rPr>
              <a:t>Legislators and NGOs are rarely represented in the PCR Committee. Their absence can be compensated for by simulation activities in the project validation phase. For example, one can ask the PCR Committee: what if...</a:t>
            </a:r>
            <a:endParaRPr lang="it-IT" sz="1400" i="1" dirty="0">
              <a:solidFill>
                <a:srgbClr val="0070C0"/>
              </a:solidFill>
            </a:endParaRPr>
          </a:p>
        </p:txBody>
      </p:sp>
    </p:spTree>
    <p:extLst>
      <p:ext uri="{BB962C8B-B14F-4D97-AF65-F5344CB8AC3E}">
        <p14:creationId xmlns:p14="http://schemas.microsoft.com/office/powerpoint/2010/main" val="2381998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2</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4" name="CasellaDiTesto 4">
            <a:extLst>
              <a:ext uri="{FF2B5EF4-FFF2-40B4-BE49-F238E27FC236}">
                <a16:creationId xmlns:a16="http://schemas.microsoft.com/office/drawing/2014/main" id="{4B30FB6B-F4BE-5188-8FC5-494538AEFF18}"/>
              </a:ext>
            </a:extLst>
          </p:cNvPr>
          <p:cNvSpPr txBox="1"/>
          <p:nvPr/>
        </p:nvSpPr>
        <p:spPr>
          <a:xfrm>
            <a:off x="257305" y="1682901"/>
            <a:ext cx="11731148" cy="4413516"/>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rPr>
              <a:t>It is a pleasure to share with you my team's experience of over 10 years of developing PCRs alongside The International EPD system.</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400" dirty="0">
              <a:solidFill>
                <a:prstClr val="black"/>
              </a:solidFill>
              <a:latin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rPr>
              <a:t>In this presentation I would like to share with you my journey as a PCR Moderator, which started in 2011.</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rPr>
              <a:t>To understand the role of a PCR Moderator from a practical point of view, I suggest you follow me through the following steps:</a:t>
            </a:r>
          </a:p>
          <a:p>
            <a:pPr marL="800100" lvl="1" indent="-342900">
              <a:lnSpc>
                <a:spcPct val="90000"/>
              </a:lnSpc>
              <a:spcBef>
                <a:spcPct val="0"/>
              </a:spcBef>
              <a:buFont typeface="Arial" panose="020B0604020202020204" pitchFamily="34" charset="0"/>
              <a:buChar char="•"/>
              <a:defRPr/>
            </a:pPr>
            <a:endParaRPr lang="en-US" sz="1400" dirty="0">
              <a:solidFill>
                <a:prstClr val="black"/>
              </a:solidFill>
              <a:latin typeface="Arial"/>
            </a:endParaRPr>
          </a:p>
          <a:p>
            <a:pPr marL="800100" lvl="1" indent="-342900">
              <a:lnSpc>
                <a:spcPct val="90000"/>
              </a:lnSpc>
              <a:spcBef>
                <a:spcPct val="0"/>
              </a:spcBef>
              <a:buFont typeface="Arial" panose="020B0604020202020204" pitchFamily="34" charset="0"/>
              <a:buChar char="•"/>
              <a:defRPr/>
            </a:pPr>
            <a:r>
              <a:rPr lang="en-US" sz="2000" dirty="0">
                <a:solidFill>
                  <a:prstClr val="black"/>
                </a:solidFill>
                <a:latin typeface="Arial"/>
              </a:rPr>
              <a:t>review the </a:t>
            </a:r>
            <a:r>
              <a:rPr lang="en-US" sz="2000" b="1" dirty="0">
                <a:solidFill>
                  <a:prstClr val="black"/>
                </a:solidFill>
                <a:latin typeface="Arial"/>
              </a:rPr>
              <a:t>basics of the role</a:t>
            </a:r>
            <a:r>
              <a:rPr lang="en-US" sz="2000" dirty="0">
                <a:solidFill>
                  <a:prstClr val="black"/>
                </a:solidFill>
                <a:latin typeface="Arial"/>
              </a:rPr>
              <a:t>, just to make sure we don't get lost,</a:t>
            </a:r>
          </a:p>
          <a:p>
            <a:pPr marL="800100" lvl="1" indent="-342900">
              <a:lnSpc>
                <a:spcPct val="90000"/>
              </a:lnSpc>
              <a:spcBef>
                <a:spcPct val="0"/>
              </a:spcBef>
              <a:buFont typeface="Arial" panose="020B0604020202020204" pitchFamily="34" charset="0"/>
              <a:buChar char="•"/>
              <a:defRPr/>
            </a:pPr>
            <a:endParaRPr lang="en-US" sz="1400" dirty="0">
              <a:solidFill>
                <a:prstClr val="black"/>
              </a:solidFill>
              <a:latin typeface="Arial"/>
            </a:endParaRPr>
          </a:p>
          <a:p>
            <a:pPr marL="800100" lvl="1" indent="-342900">
              <a:lnSpc>
                <a:spcPct val="90000"/>
              </a:lnSpc>
              <a:spcBef>
                <a:spcPct val="0"/>
              </a:spcBef>
              <a:buFont typeface="Arial" panose="020B0604020202020204" pitchFamily="34" charset="0"/>
              <a:buChar char="•"/>
              <a:defRPr/>
            </a:pPr>
            <a:r>
              <a:rPr lang="en-US" sz="2000" dirty="0">
                <a:solidFill>
                  <a:prstClr val="black"/>
                </a:solidFill>
                <a:latin typeface="Arial"/>
              </a:rPr>
              <a:t>scroll through a list of PCR Moderator </a:t>
            </a:r>
            <a:r>
              <a:rPr lang="en-US" sz="2000" b="1" dirty="0">
                <a:solidFill>
                  <a:prstClr val="black"/>
                </a:solidFill>
                <a:latin typeface="Arial"/>
              </a:rPr>
              <a:t>reference tools and methods</a:t>
            </a:r>
            <a:r>
              <a:rPr lang="en-US" sz="2000" dirty="0">
                <a:solidFill>
                  <a:prstClr val="black"/>
                </a:solidFill>
                <a:latin typeface="Arial"/>
              </a:rPr>
              <a:t>,</a:t>
            </a:r>
          </a:p>
          <a:p>
            <a:pPr marL="800100" lvl="1" indent="-342900">
              <a:lnSpc>
                <a:spcPct val="90000"/>
              </a:lnSpc>
              <a:spcBef>
                <a:spcPct val="0"/>
              </a:spcBef>
              <a:buFont typeface="Arial" panose="020B0604020202020204" pitchFamily="34" charset="0"/>
              <a:buChar char="•"/>
              <a:defRPr/>
            </a:pPr>
            <a:endParaRPr lang="en-US" sz="1400" dirty="0">
              <a:solidFill>
                <a:prstClr val="black"/>
              </a:solidFill>
              <a:latin typeface="Arial"/>
            </a:endParaRPr>
          </a:p>
          <a:p>
            <a:pPr marL="800100" lvl="1" indent="-342900">
              <a:lnSpc>
                <a:spcPct val="90000"/>
              </a:lnSpc>
              <a:spcBef>
                <a:spcPct val="0"/>
              </a:spcBef>
              <a:buFont typeface="Arial" panose="020B0604020202020204" pitchFamily="34" charset="0"/>
              <a:buChar char="•"/>
              <a:defRPr/>
            </a:pPr>
            <a:r>
              <a:rPr lang="en-US" sz="2000" dirty="0">
                <a:solidFill>
                  <a:prstClr val="black"/>
                </a:solidFill>
                <a:latin typeface="Arial"/>
              </a:rPr>
              <a:t>share </a:t>
            </a:r>
            <a:r>
              <a:rPr lang="en-US" sz="2000" b="1" dirty="0">
                <a:solidFill>
                  <a:prstClr val="black"/>
                </a:solidFill>
                <a:latin typeface="Arial"/>
              </a:rPr>
              <a:t>little tricks</a:t>
            </a:r>
            <a:r>
              <a:rPr lang="en-US" sz="2000" dirty="0">
                <a:solidFill>
                  <a:prstClr val="black"/>
                </a:solidFill>
                <a:latin typeface="Arial"/>
              </a:rPr>
              <a:t> and </a:t>
            </a:r>
            <a:r>
              <a:rPr lang="en-US" sz="2000" b="1" dirty="0">
                <a:solidFill>
                  <a:prstClr val="black"/>
                </a:solidFill>
                <a:latin typeface="Arial"/>
              </a:rPr>
              <a:t>lessons learned </a:t>
            </a:r>
            <a:r>
              <a:rPr lang="en-US" sz="2000" dirty="0">
                <a:solidFill>
                  <a:prstClr val="black"/>
                </a:solidFill>
                <a:latin typeface="Arial"/>
              </a:rPr>
              <a:t>in the field as a PCR Moderator,</a:t>
            </a:r>
          </a:p>
          <a:p>
            <a:pPr marL="800100" lvl="1" indent="-342900">
              <a:lnSpc>
                <a:spcPct val="90000"/>
              </a:lnSpc>
              <a:spcBef>
                <a:spcPct val="0"/>
              </a:spcBef>
              <a:buFont typeface="Arial" panose="020B0604020202020204" pitchFamily="34" charset="0"/>
              <a:buChar char="•"/>
              <a:defRPr/>
            </a:pPr>
            <a:endParaRPr lang="en-US" sz="1400" dirty="0">
              <a:solidFill>
                <a:prstClr val="black"/>
              </a:solidFill>
              <a:latin typeface="Arial"/>
            </a:endParaRPr>
          </a:p>
          <a:p>
            <a:pPr marL="800100" lvl="1" indent="-342900">
              <a:lnSpc>
                <a:spcPct val="90000"/>
              </a:lnSpc>
              <a:spcBef>
                <a:spcPct val="0"/>
              </a:spcBef>
              <a:buFont typeface="Arial" panose="020B0604020202020204" pitchFamily="34" charset="0"/>
              <a:buChar char="•"/>
              <a:defRPr/>
            </a:pPr>
            <a:r>
              <a:rPr lang="en-US" sz="2000" dirty="0">
                <a:solidFill>
                  <a:prstClr val="black"/>
                </a:solidFill>
                <a:latin typeface="Arial"/>
              </a:rPr>
              <a:t>discuss </a:t>
            </a:r>
            <a:r>
              <a:rPr kumimoji="0" lang="en-US" sz="2000" b="0" i="0" u="none" strike="noStrike" kern="1200" cap="none" spc="0" normalizeH="0" baseline="0" noProof="0" dirty="0">
                <a:ln>
                  <a:noFill/>
                </a:ln>
                <a:solidFill>
                  <a:prstClr val="black"/>
                </a:solidFill>
                <a:effectLst/>
                <a:uLnTx/>
                <a:uFillTx/>
                <a:latin typeface="Arial"/>
              </a:rPr>
              <a:t>the </a:t>
            </a:r>
            <a:r>
              <a:rPr kumimoji="0" lang="en-US" sz="2000" b="1" i="0" u="none" strike="noStrike" kern="1200" cap="none" spc="0" normalizeH="0" baseline="0" noProof="0" dirty="0">
                <a:ln>
                  <a:noFill/>
                </a:ln>
                <a:solidFill>
                  <a:prstClr val="black"/>
                </a:solidFill>
                <a:effectLst/>
                <a:uLnTx/>
                <a:uFillTx/>
                <a:latin typeface="Arial"/>
              </a:rPr>
              <a:t>value of participating in PCR development </a:t>
            </a:r>
            <a:r>
              <a:rPr kumimoji="0" lang="en-US" sz="2000" b="0" i="0" u="none" strike="noStrike" kern="1200" cap="none" spc="0" normalizeH="0" baseline="0" noProof="0" dirty="0">
                <a:ln>
                  <a:noFill/>
                </a:ln>
                <a:solidFill>
                  <a:prstClr val="black"/>
                </a:solidFill>
                <a:effectLst/>
                <a:uLnTx/>
                <a:uFillTx/>
                <a:latin typeface="Arial"/>
              </a:rPr>
              <a:t>in the role of PCR Moderator,</a:t>
            </a:r>
          </a:p>
          <a:p>
            <a:pPr marL="800100" lvl="1" indent="-342900">
              <a:lnSpc>
                <a:spcPct val="90000"/>
              </a:lnSpc>
              <a:spcBef>
                <a:spcPct val="0"/>
              </a:spcBef>
              <a:buFont typeface="Arial" panose="020B0604020202020204" pitchFamily="34" charset="0"/>
              <a:buChar char="•"/>
              <a:defRPr/>
            </a:pPr>
            <a:endParaRPr kumimoji="0" lang="en-US" sz="1400" b="0" i="0" u="none" strike="noStrike" kern="1200" cap="none" spc="0" normalizeH="0" baseline="0" noProof="0" dirty="0">
              <a:ln>
                <a:noFill/>
              </a:ln>
              <a:solidFill>
                <a:prstClr val="black"/>
              </a:solidFill>
              <a:effectLst/>
              <a:uLnTx/>
              <a:uFillTx/>
              <a:latin typeface="Arial"/>
            </a:endParaRPr>
          </a:p>
          <a:p>
            <a:pPr marL="800100" lvl="1" indent="-342900">
              <a:lnSpc>
                <a:spcPct val="90000"/>
              </a:lnSpc>
              <a:spcBef>
                <a:spcPct val="0"/>
              </a:spcBef>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Arial"/>
              </a:rPr>
              <a:t>e...finally, I would like to share something personal about my role as PCR Moderator.	</a:t>
            </a:r>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all" spc="-1" normalizeH="0" baseline="0" noProof="0" dirty="0">
                <a:ln>
                  <a:noFill/>
                </a:ln>
                <a:solidFill>
                  <a:srgbClr val="FFFFFF"/>
                </a:solidFill>
                <a:effectLst/>
                <a:uLnTx/>
                <a:uFill>
                  <a:solidFill>
                    <a:srgbClr val="FFFFFF"/>
                  </a:solidFill>
                </a:uFill>
                <a:latin typeface="Arial"/>
              </a:rPr>
              <a:t>A voice from the field…</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Tree>
    <p:extLst>
      <p:ext uri="{BB962C8B-B14F-4D97-AF65-F5344CB8AC3E}">
        <p14:creationId xmlns:p14="http://schemas.microsoft.com/office/powerpoint/2010/main" val="706443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20</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1" normalizeH="0" baseline="0" noProof="0" dirty="0">
                <a:ln>
                  <a:noFill/>
                </a:ln>
                <a:solidFill>
                  <a:srgbClr val="FFFFFF"/>
                </a:solidFill>
                <a:effectLst/>
                <a:uLnTx/>
                <a:uFill>
                  <a:solidFill>
                    <a:srgbClr val="FFFFFF"/>
                  </a:solidFill>
                </a:uFill>
                <a:latin typeface="Arial"/>
              </a:rPr>
              <a:t>little tricks and lessons learned</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7" name="Rettangolo 6">
            <a:extLst>
              <a:ext uri="{FF2B5EF4-FFF2-40B4-BE49-F238E27FC236}">
                <a16:creationId xmlns:a16="http://schemas.microsoft.com/office/drawing/2014/main" id="{0A90E8A8-B00A-D77D-4A2B-DA0F4576A6F9}"/>
              </a:ext>
            </a:extLst>
          </p:cNvPr>
          <p:cNvSpPr/>
          <p:nvPr/>
        </p:nvSpPr>
        <p:spPr>
          <a:xfrm>
            <a:off x="199555" y="1723835"/>
            <a:ext cx="11089616" cy="523220"/>
          </a:xfrm>
          <a:prstGeom prst="rect">
            <a:avLst/>
          </a:prstGeom>
          <a:noFill/>
        </p:spPr>
        <p:txBody>
          <a:bodyPr wrap="square" lIns="91440" tIns="45720" rIns="91440" bIns="45720">
            <a:spAutoFit/>
          </a:bodyPr>
          <a:lstStyle/>
          <a:p>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Do not go into the field without adequate skills.</a:t>
            </a:r>
            <a:endParaRPr lang="it-IT"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8" name="CasellaDiTesto 7">
            <a:extLst>
              <a:ext uri="{FF2B5EF4-FFF2-40B4-BE49-F238E27FC236}">
                <a16:creationId xmlns:a16="http://schemas.microsoft.com/office/drawing/2014/main" id="{F02CEAE9-E7EB-EA65-0223-4358030FF9E3}"/>
              </a:ext>
            </a:extLst>
          </p:cNvPr>
          <p:cNvSpPr txBox="1"/>
          <p:nvPr/>
        </p:nvSpPr>
        <p:spPr>
          <a:xfrm>
            <a:off x="1638069" y="2716525"/>
            <a:ext cx="8212588" cy="1754326"/>
          </a:xfrm>
          <a:prstGeom prst="rect">
            <a:avLst/>
          </a:prstGeom>
          <a:noFill/>
        </p:spPr>
        <p:txBody>
          <a:bodyPr wrap="square">
            <a:spAutoFit/>
          </a:bodyPr>
          <a:lstStyle/>
          <a:p>
            <a:r>
              <a:rPr lang="en-US" dirty="0"/>
              <a:t>The </a:t>
            </a:r>
            <a:r>
              <a:rPr lang="en-US" b="1" dirty="0"/>
              <a:t>skills of the PCR Committee </a:t>
            </a:r>
            <a:r>
              <a:rPr lang="en-US" dirty="0"/>
              <a:t>members are a </a:t>
            </a:r>
            <a:r>
              <a:rPr lang="en-US" b="1" dirty="0"/>
              <a:t>critical factor</a:t>
            </a:r>
            <a:r>
              <a:rPr lang="en-US" dirty="0"/>
              <a:t>. </a:t>
            </a:r>
          </a:p>
          <a:p>
            <a:endParaRPr lang="en-US" dirty="0"/>
          </a:p>
          <a:p>
            <a:r>
              <a:rPr lang="en-US" dirty="0"/>
              <a:t>The skills most often underestimated are </a:t>
            </a:r>
            <a:r>
              <a:rPr lang="en-US" b="1" dirty="0"/>
              <a:t>technical skills</a:t>
            </a:r>
            <a:r>
              <a:rPr lang="en-US" dirty="0"/>
              <a:t>, but they provide important guarantees in the definition of PCR requirements.</a:t>
            </a:r>
          </a:p>
          <a:p>
            <a:endParaRPr lang="en-US" dirty="0"/>
          </a:p>
          <a:p>
            <a:r>
              <a:rPr lang="en-US" dirty="0"/>
              <a:t>If you do not have sufficient technical skills in your PCR Committee, </a:t>
            </a:r>
            <a:r>
              <a:rPr lang="en-US" b="1" u="sng" dirty="0"/>
              <a:t>add them</a:t>
            </a:r>
            <a:r>
              <a:rPr lang="en-US" dirty="0"/>
              <a:t>. </a:t>
            </a:r>
            <a:endParaRPr lang="it-IT" dirty="0"/>
          </a:p>
        </p:txBody>
      </p:sp>
      <p:sp>
        <p:nvSpPr>
          <p:cNvPr id="12" name="Rettangolo 11">
            <a:extLst>
              <a:ext uri="{FF2B5EF4-FFF2-40B4-BE49-F238E27FC236}">
                <a16:creationId xmlns:a16="http://schemas.microsoft.com/office/drawing/2014/main" id="{80946C69-D542-06C6-BD3E-8253ACE58B00}"/>
              </a:ext>
            </a:extLst>
          </p:cNvPr>
          <p:cNvSpPr/>
          <p:nvPr/>
        </p:nvSpPr>
        <p:spPr>
          <a:xfrm>
            <a:off x="249062" y="5117378"/>
            <a:ext cx="11089616" cy="369332"/>
          </a:xfrm>
          <a:prstGeom prst="rect">
            <a:avLst/>
          </a:prstGeom>
          <a:noFill/>
        </p:spPr>
        <p:txBody>
          <a:bodyPr wrap="square" lIns="91440" tIns="45720" rIns="91440" bIns="45720">
            <a:spAutoFit/>
          </a:bodyPr>
          <a:lstStyle/>
          <a:p>
            <a:r>
              <a:rPr kumimoji="0" lang="en-US"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A little trick:  </a:t>
            </a:r>
            <a:endParaRPr lang="it-IT"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4" name="CasellaDiTesto 13">
            <a:extLst>
              <a:ext uri="{FF2B5EF4-FFF2-40B4-BE49-F238E27FC236}">
                <a16:creationId xmlns:a16="http://schemas.microsoft.com/office/drawing/2014/main" id="{ED25EA51-9174-56D0-A8C1-91BE494B2C37}"/>
              </a:ext>
            </a:extLst>
          </p:cNvPr>
          <p:cNvSpPr txBox="1"/>
          <p:nvPr/>
        </p:nvSpPr>
        <p:spPr>
          <a:xfrm>
            <a:off x="249062" y="5465922"/>
            <a:ext cx="10357623" cy="307777"/>
          </a:xfrm>
          <a:prstGeom prst="rect">
            <a:avLst/>
          </a:prstGeom>
          <a:noFill/>
        </p:spPr>
        <p:txBody>
          <a:bodyPr wrap="square">
            <a:spAutoFit/>
          </a:bodyPr>
          <a:lstStyle/>
          <a:p>
            <a:r>
              <a:rPr lang="en-US" sz="1400" i="1" dirty="0">
                <a:solidFill>
                  <a:srgbClr val="0070C0"/>
                </a:solidFill>
              </a:rPr>
              <a:t>If your team does not seem homogeneous in terms of technical or LCA skills, provide free training. It is always worthwhile.</a:t>
            </a:r>
            <a:endParaRPr lang="it-IT" sz="1400" i="1" dirty="0">
              <a:solidFill>
                <a:srgbClr val="0070C0"/>
              </a:solidFill>
            </a:endParaRPr>
          </a:p>
        </p:txBody>
      </p:sp>
    </p:spTree>
    <p:extLst>
      <p:ext uri="{BB962C8B-B14F-4D97-AF65-F5344CB8AC3E}">
        <p14:creationId xmlns:p14="http://schemas.microsoft.com/office/powerpoint/2010/main" val="2627992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21</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1" normalizeH="0" baseline="0" noProof="0" dirty="0">
                <a:ln>
                  <a:noFill/>
                </a:ln>
                <a:solidFill>
                  <a:srgbClr val="FFFFFF"/>
                </a:solidFill>
                <a:effectLst/>
                <a:uLnTx/>
                <a:uFill>
                  <a:solidFill>
                    <a:srgbClr val="FFFFFF"/>
                  </a:solidFill>
                </a:uFill>
                <a:latin typeface="Arial"/>
              </a:rPr>
              <a:t>little tricks and lessons learned</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7" name="Rettangolo 6">
            <a:extLst>
              <a:ext uri="{FF2B5EF4-FFF2-40B4-BE49-F238E27FC236}">
                <a16:creationId xmlns:a16="http://schemas.microsoft.com/office/drawing/2014/main" id="{0A90E8A8-B00A-D77D-4A2B-DA0F4576A6F9}"/>
              </a:ext>
            </a:extLst>
          </p:cNvPr>
          <p:cNvSpPr/>
          <p:nvPr/>
        </p:nvSpPr>
        <p:spPr>
          <a:xfrm>
            <a:off x="199555" y="1723835"/>
            <a:ext cx="11089616" cy="523220"/>
          </a:xfrm>
          <a:prstGeom prst="rect">
            <a:avLst/>
          </a:prstGeom>
          <a:noFill/>
        </p:spPr>
        <p:txBody>
          <a:bodyPr wrap="square" lIns="91440" tIns="45720" rIns="91440" bIns="45720">
            <a:spAutoFit/>
          </a:bodyPr>
          <a:lstStyle/>
          <a:p>
            <a:r>
              <a:rPr lang="en-U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a:rPr>
              <a:t>W</a:t>
            </a:r>
            <a:r>
              <a:rPr kumimoji="0" lang="en-US" sz="28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hen you explore new territory ...</a:t>
            </a:r>
            <a:endParaRPr lang="it-IT"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8" name="CasellaDiTesto 7">
            <a:extLst>
              <a:ext uri="{FF2B5EF4-FFF2-40B4-BE49-F238E27FC236}">
                <a16:creationId xmlns:a16="http://schemas.microsoft.com/office/drawing/2014/main" id="{F02CEAE9-E7EB-EA65-0223-4358030FF9E3}"/>
              </a:ext>
            </a:extLst>
          </p:cNvPr>
          <p:cNvSpPr txBox="1"/>
          <p:nvPr/>
        </p:nvSpPr>
        <p:spPr>
          <a:xfrm>
            <a:off x="1599137" y="2555027"/>
            <a:ext cx="8212588" cy="2308324"/>
          </a:xfrm>
          <a:prstGeom prst="rect">
            <a:avLst/>
          </a:prstGeom>
          <a:noFill/>
        </p:spPr>
        <p:txBody>
          <a:bodyPr wrap="square">
            <a:spAutoFit/>
          </a:bodyPr>
          <a:lstStyle/>
          <a:p>
            <a:r>
              <a:rPr lang="en-US" dirty="0"/>
              <a:t>If you are developing a PCR in an area where the </a:t>
            </a:r>
            <a:r>
              <a:rPr lang="en-US" b="1" dirty="0"/>
              <a:t>LCA approach is innovative</a:t>
            </a:r>
            <a:r>
              <a:rPr lang="en-US" dirty="0"/>
              <a:t>, </a:t>
            </a:r>
            <a:r>
              <a:rPr lang="en-US" b="1" dirty="0"/>
              <a:t>take precautions</a:t>
            </a:r>
            <a:r>
              <a:rPr lang="en-US" dirty="0"/>
              <a:t>.</a:t>
            </a:r>
          </a:p>
          <a:p>
            <a:endParaRPr lang="en-US" dirty="0"/>
          </a:p>
          <a:p>
            <a:r>
              <a:rPr lang="en-US" dirty="0"/>
              <a:t>Keep up to date with </a:t>
            </a:r>
            <a:r>
              <a:rPr lang="en-US" b="1" dirty="0"/>
              <a:t>legislation</a:t>
            </a:r>
            <a:r>
              <a:rPr lang="en-US" dirty="0"/>
              <a:t> and </a:t>
            </a:r>
            <a:r>
              <a:rPr lang="en-US" b="1" dirty="0"/>
              <a:t>technical standards </a:t>
            </a:r>
            <a:r>
              <a:rPr lang="en-US" dirty="0"/>
              <a:t>and develop the </a:t>
            </a:r>
            <a:r>
              <a:rPr lang="en-US" b="1" u="sng" dirty="0"/>
              <a:t>definition section in the PCR</a:t>
            </a:r>
            <a:r>
              <a:rPr lang="en-US" dirty="0"/>
              <a:t>.</a:t>
            </a:r>
          </a:p>
          <a:p>
            <a:endParaRPr lang="en-US" dirty="0"/>
          </a:p>
          <a:p>
            <a:r>
              <a:rPr lang="en-US" dirty="0"/>
              <a:t>Especially for PCRs with </a:t>
            </a:r>
            <a:r>
              <a:rPr lang="en-US" b="1" dirty="0"/>
              <a:t>global validity</a:t>
            </a:r>
            <a:r>
              <a:rPr lang="en-US" dirty="0"/>
              <a:t>, always try to refer to the state of the art shared by different countries through existing </a:t>
            </a:r>
            <a:r>
              <a:rPr lang="en-US" dirty="0" err="1"/>
              <a:t>standardisation</a:t>
            </a:r>
            <a:r>
              <a:rPr lang="en-US" dirty="0"/>
              <a:t>.</a:t>
            </a:r>
            <a:endParaRPr lang="it-IT" dirty="0"/>
          </a:p>
        </p:txBody>
      </p:sp>
      <p:sp>
        <p:nvSpPr>
          <p:cNvPr id="12" name="Rettangolo 11">
            <a:extLst>
              <a:ext uri="{FF2B5EF4-FFF2-40B4-BE49-F238E27FC236}">
                <a16:creationId xmlns:a16="http://schemas.microsoft.com/office/drawing/2014/main" id="{80946C69-D542-06C6-BD3E-8253ACE58B00}"/>
              </a:ext>
            </a:extLst>
          </p:cNvPr>
          <p:cNvSpPr/>
          <p:nvPr/>
        </p:nvSpPr>
        <p:spPr>
          <a:xfrm>
            <a:off x="249062" y="5007081"/>
            <a:ext cx="11089616" cy="369332"/>
          </a:xfrm>
          <a:prstGeom prst="rect">
            <a:avLst/>
          </a:prstGeom>
          <a:noFill/>
        </p:spPr>
        <p:txBody>
          <a:bodyPr wrap="square" lIns="91440" tIns="45720" rIns="91440" bIns="45720">
            <a:spAutoFit/>
          </a:bodyPr>
          <a:lstStyle/>
          <a:p>
            <a:r>
              <a:rPr kumimoji="0" lang="en-US"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a:rPr>
              <a:t>A little trick:  </a:t>
            </a:r>
            <a:endParaRPr lang="it-IT"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4" name="CasellaDiTesto 13">
            <a:extLst>
              <a:ext uri="{FF2B5EF4-FFF2-40B4-BE49-F238E27FC236}">
                <a16:creationId xmlns:a16="http://schemas.microsoft.com/office/drawing/2014/main" id="{ED25EA51-9174-56D0-A8C1-91BE494B2C37}"/>
              </a:ext>
            </a:extLst>
          </p:cNvPr>
          <p:cNvSpPr txBox="1"/>
          <p:nvPr/>
        </p:nvSpPr>
        <p:spPr>
          <a:xfrm>
            <a:off x="249062" y="5391481"/>
            <a:ext cx="10357623" cy="738664"/>
          </a:xfrm>
          <a:prstGeom prst="rect">
            <a:avLst/>
          </a:prstGeom>
          <a:noFill/>
        </p:spPr>
        <p:txBody>
          <a:bodyPr wrap="square">
            <a:spAutoFit/>
          </a:bodyPr>
          <a:lstStyle/>
          <a:p>
            <a:r>
              <a:rPr lang="en-US" sz="1400" i="1" dirty="0">
                <a:solidFill>
                  <a:srgbClr val="0070C0"/>
                </a:solidFill>
              </a:rPr>
              <a:t>When dealing with innovative topics for the LCA approach, it is very useful to include an introductory chapter in the first part of the PCR. If the topic is new, the users of the PCR are likely to be new to LCA and the introduction will help them find their way around and avoid misunderstandings.</a:t>
            </a:r>
            <a:endParaRPr lang="it-IT" sz="1400" i="1" dirty="0">
              <a:solidFill>
                <a:srgbClr val="0070C0"/>
              </a:solidFill>
            </a:endParaRPr>
          </a:p>
        </p:txBody>
      </p:sp>
    </p:spTree>
    <p:extLst>
      <p:ext uri="{BB962C8B-B14F-4D97-AF65-F5344CB8AC3E}">
        <p14:creationId xmlns:p14="http://schemas.microsoft.com/office/powerpoint/2010/main" val="585392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22</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32760" y="2783707"/>
            <a:ext cx="11526479" cy="19240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1" normalizeH="0" baseline="0" noProof="0" dirty="0">
                <a:ln>
                  <a:noFill/>
                </a:ln>
                <a:solidFill>
                  <a:srgbClr val="00B050"/>
                </a:solidFill>
                <a:effectLst/>
                <a:uLnTx/>
                <a:uFill>
                  <a:solidFill>
                    <a:srgbClr val="FFFFFF"/>
                  </a:solidFill>
                </a:uFill>
                <a:latin typeface="Arial"/>
              </a:rPr>
              <a:t>The value of </a:t>
            </a:r>
            <a:r>
              <a:rPr kumimoji="0" lang="en-US" sz="5400" b="1" i="0" u="none" strike="noStrike" kern="1200" cap="all" spc="-1" normalizeH="0" baseline="0" noProof="0" dirty="0" err="1">
                <a:ln>
                  <a:noFill/>
                </a:ln>
                <a:solidFill>
                  <a:srgbClr val="00B050"/>
                </a:solidFill>
                <a:effectLst/>
                <a:uLnTx/>
                <a:uFill>
                  <a:solidFill>
                    <a:srgbClr val="FFFFFF"/>
                  </a:solidFill>
                </a:uFill>
                <a:latin typeface="Arial"/>
              </a:rPr>
              <a:t>pcr</a:t>
            </a:r>
            <a:r>
              <a:rPr kumimoji="0" lang="en-US" sz="5400" b="1" i="0" u="none" strike="noStrike" kern="1200" cap="all" spc="-1" normalizeH="0" baseline="0" noProof="0" dirty="0">
                <a:ln>
                  <a:noFill/>
                </a:ln>
                <a:solidFill>
                  <a:srgbClr val="00B050"/>
                </a:solidFill>
                <a:effectLst/>
                <a:uLnTx/>
                <a:uFill>
                  <a:solidFill>
                    <a:srgbClr val="FFFFFF"/>
                  </a:solidFill>
                </a:uFill>
                <a:latin typeface="Arial"/>
              </a:rPr>
              <a:t> development</a:t>
            </a:r>
          </a:p>
        </p:txBody>
      </p:sp>
    </p:spTree>
    <p:extLst>
      <p:ext uri="{BB962C8B-B14F-4D97-AF65-F5344CB8AC3E}">
        <p14:creationId xmlns:p14="http://schemas.microsoft.com/office/powerpoint/2010/main" val="3041034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23</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all" spc="-1" normalizeH="0" baseline="0" noProof="0" dirty="0">
                <a:ln>
                  <a:noFill/>
                </a:ln>
                <a:solidFill>
                  <a:srgbClr val="FFFFFF"/>
                </a:solidFill>
                <a:effectLst/>
                <a:uLnTx/>
                <a:uFill>
                  <a:solidFill>
                    <a:srgbClr val="FFFFFF"/>
                  </a:solidFill>
                </a:uFill>
                <a:latin typeface="Arial"/>
              </a:rPr>
              <a:t>The </a:t>
            </a:r>
            <a:r>
              <a:rPr kumimoji="0" lang="it-IT" sz="4000" b="1" i="0" u="none" strike="noStrike" kern="1200" cap="all" spc="-1" normalizeH="0" baseline="0" noProof="0" dirty="0" err="1">
                <a:ln>
                  <a:noFill/>
                </a:ln>
                <a:solidFill>
                  <a:srgbClr val="FFFFFF"/>
                </a:solidFill>
                <a:effectLst/>
                <a:uLnTx/>
                <a:uFill>
                  <a:solidFill>
                    <a:srgbClr val="FFFFFF"/>
                  </a:solidFill>
                </a:uFill>
                <a:latin typeface="Arial"/>
              </a:rPr>
              <a:t>value</a:t>
            </a:r>
            <a:r>
              <a:rPr kumimoji="0" lang="it-IT" sz="4000" b="1" i="0" u="none" strike="noStrike" kern="1200" cap="all" spc="-1" normalizeH="0" baseline="0" noProof="0" dirty="0">
                <a:ln>
                  <a:noFill/>
                </a:ln>
                <a:solidFill>
                  <a:srgbClr val="FFFFFF"/>
                </a:solidFill>
                <a:effectLst/>
                <a:uLnTx/>
                <a:uFill>
                  <a:solidFill>
                    <a:srgbClr val="FFFFFF"/>
                  </a:solidFill>
                </a:uFill>
                <a:latin typeface="Arial"/>
              </a:rPr>
              <a:t> of </a:t>
            </a:r>
            <a:r>
              <a:rPr kumimoji="0" lang="it-IT" sz="4000" b="1" i="0" u="none" strike="noStrike" kern="1200" cap="all" spc="-1" normalizeH="0" baseline="0" noProof="0" dirty="0" err="1">
                <a:ln>
                  <a:noFill/>
                </a:ln>
                <a:solidFill>
                  <a:srgbClr val="FFFFFF"/>
                </a:solidFill>
                <a:effectLst/>
                <a:uLnTx/>
                <a:uFill>
                  <a:solidFill>
                    <a:srgbClr val="FFFFFF"/>
                  </a:solidFill>
                </a:uFill>
                <a:latin typeface="Arial"/>
              </a:rPr>
              <a:t>pcr</a:t>
            </a:r>
            <a:r>
              <a:rPr kumimoji="0" lang="it-IT" sz="4000" b="1" i="0" u="none" strike="noStrike" kern="1200" cap="all" spc="-1" normalizeH="0" baseline="0" noProof="0" dirty="0">
                <a:ln>
                  <a:noFill/>
                </a:ln>
                <a:solidFill>
                  <a:srgbClr val="FFFFFF"/>
                </a:solidFill>
                <a:effectLst/>
                <a:uLnTx/>
                <a:uFill>
                  <a:solidFill>
                    <a:srgbClr val="FFFFFF"/>
                  </a:solidFill>
                </a:uFill>
                <a:latin typeface="Arial"/>
              </a:rPr>
              <a:t> </a:t>
            </a:r>
            <a:r>
              <a:rPr kumimoji="0" lang="it-IT" sz="4000" b="1" i="0" u="none" strike="noStrike" kern="1200" cap="all" spc="-1" normalizeH="0" baseline="0" noProof="0" dirty="0" err="1">
                <a:ln>
                  <a:noFill/>
                </a:ln>
                <a:solidFill>
                  <a:srgbClr val="FFFFFF"/>
                </a:solidFill>
                <a:effectLst/>
                <a:uLnTx/>
                <a:uFill>
                  <a:solidFill>
                    <a:srgbClr val="FFFFFF"/>
                  </a:solidFill>
                </a:uFill>
                <a:latin typeface="Arial"/>
              </a:rPr>
              <a:t>development</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6" name="CasellaDiTesto 5">
            <a:extLst>
              <a:ext uri="{FF2B5EF4-FFF2-40B4-BE49-F238E27FC236}">
                <a16:creationId xmlns:a16="http://schemas.microsoft.com/office/drawing/2014/main" id="{90799227-2131-3FBC-07FB-2AB306F90579}"/>
              </a:ext>
            </a:extLst>
          </p:cNvPr>
          <p:cNvSpPr txBox="1"/>
          <p:nvPr/>
        </p:nvSpPr>
        <p:spPr>
          <a:xfrm>
            <a:off x="317914" y="1607708"/>
            <a:ext cx="11620322" cy="4524315"/>
          </a:xfrm>
          <a:prstGeom prst="rect">
            <a:avLst/>
          </a:prstGeom>
          <a:noFill/>
        </p:spPr>
        <p:txBody>
          <a:bodyPr wrap="square">
            <a:spAutoFit/>
          </a:bodyPr>
          <a:lstStyle/>
          <a:p>
            <a:r>
              <a:rPr kumimoji="0" lang="en-US" sz="1800" b="0" i="0" u="none" strike="noStrike" kern="1200" cap="none" spc="0" normalizeH="0" baseline="0" noProof="0" dirty="0">
                <a:ln>
                  <a:noFill/>
                </a:ln>
                <a:solidFill>
                  <a:prstClr val="black"/>
                </a:solidFill>
                <a:effectLst/>
                <a:uLnTx/>
                <a:uFillTx/>
                <a:latin typeface="Arial"/>
              </a:rPr>
              <a:t>The role of PCR development is clear to all, as </a:t>
            </a:r>
            <a:r>
              <a:rPr kumimoji="0" lang="en-US" sz="1800" b="1" i="0" u="none" strike="noStrike" kern="1200" cap="none" spc="0" normalizeH="0" baseline="0" noProof="0" dirty="0">
                <a:ln>
                  <a:noFill/>
                </a:ln>
                <a:solidFill>
                  <a:prstClr val="black"/>
                </a:solidFill>
                <a:effectLst/>
                <a:uLnTx/>
                <a:uFillTx/>
                <a:latin typeface="Arial"/>
              </a:rPr>
              <a:t>standards development creates value by sharing technical knowledge </a:t>
            </a:r>
            <a:r>
              <a:rPr kumimoji="0" lang="en-US" sz="1800" b="0" i="0" u="none" strike="noStrike" kern="1200" cap="none" spc="0" normalizeH="0" baseline="0" noProof="0" dirty="0">
                <a:ln>
                  <a:noFill/>
                </a:ln>
                <a:solidFill>
                  <a:prstClr val="black"/>
                </a:solidFill>
                <a:effectLst/>
                <a:uLnTx/>
                <a:uFillTx/>
                <a:latin typeface="Arial"/>
              </a:rPr>
              <a:t>and </a:t>
            </a:r>
            <a:r>
              <a:rPr kumimoji="0" lang="en-US" sz="1800" b="1" i="0" u="none" strike="noStrike" kern="1200" cap="none" spc="0" normalizeH="0" baseline="0" noProof="0" dirty="0">
                <a:ln>
                  <a:noFill/>
                </a:ln>
                <a:solidFill>
                  <a:prstClr val="black"/>
                </a:solidFill>
                <a:effectLst/>
                <a:uLnTx/>
                <a:uFillTx/>
                <a:latin typeface="Arial"/>
              </a:rPr>
              <a:t>contributing to the evolution of the state of the art</a:t>
            </a:r>
            <a:r>
              <a:rPr kumimoji="0" lang="en-US" sz="1800" b="0" i="0" u="none" strike="noStrike" kern="1200" cap="none" spc="0" normalizeH="0" baseline="0" noProof="0" dirty="0">
                <a:ln>
                  <a:noFill/>
                </a:ln>
                <a:solidFill>
                  <a:prstClr val="black"/>
                </a:solidFill>
                <a:effectLst/>
                <a:uLnTx/>
                <a:uFillTx/>
                <a:latin typeface="Arial"/>
              </a:rPr>
              <a:t>.</a:t>
            </a:r>
          </a:p>
          <a:p>
            <a:endParaRPr lang="en-US" dirty="0">
              <a:solidFill>
                <a:prstClr val="black"/>
              </a:solidFill>
              <a:latin typeface="Arial"/>
            </a:endParaRPr>
          </a:p>
          <a:p>
            <a:r>
              <a:rPr kumimoji="0" lang="en-US" sz="1800" b="0" i="0" u="none" strike="noStrike" kern="1200" cap="none" spc="0" normalizeH="0" baseline="0" noProof="0" dirty="0">
                <a:ln>
                  <a:noFill/>
                </a:ln>
                <a:solidFill>
                  <a:prstClr val="black"/>
                </a:solidFill>
                <a:effectLst/>
                <a:uLnTx/>
                <a:uFillTx/>
                <a:latin typeface="Arial"/>
              </a:rPr>
              <a:t>In the LCA field in particular, the development of PCRs makes it possible to </a:t>
            </a:r>
            <a:r>
              <a:rPr kumimoji="0" lang="en-US" sz="1800" b="1" i="0" u="none" strike="noStrike" kern="1200" cap="none" spc="0" normalizeH="0" baseline="0" noProof="0" dirty="0">
                <a:ln>
                  <a:noFill/>
                </a:ln>
                <a:solidFill>
                  <a:prstClr val="black"/>
                </a:solidFill>
                <a:effectLst/>
                <a:uLnTx/>
                <a:uFillTx/>
                <a:latin typeface="Arial"/>
              </a:rPr>
              <a:t>apply the Life Cycle Thinking approach</a:t>
            </a:r>
            <a:r>
              <a:rPr kumimoji="0" lang="en-US" sz="1800" b="0" i="0" u="none" strike="noStrike" kern="1200" cap="none" spc="0" normalizeH="0" baseline="0" noProof="0" dirty="0">
                <a:ln>
                  <a:noFill/>
                </a:ln>
                <a:solidFill>
                  <a:prstClr val="black"/>
                </a:solidFill>
                <a:effectLst/>
                <a:uLnTx/>
                <a:uFillTx/>
                <a:latin typeface="Arial"/>
              </a:rPr>
              <a:t> to a wide variety of sectors, thus contributing to the </a:t>
            </a:r>
            <a:r>
              <a:rPr kumimoji="0" lang="en-US" sz="1800" b="1" i="0" u="none" strike="noStrike" kern="1200" cap="none" spc="0" normalizeH="0" baseline="0" noProof="0" dirty="0">
                <a:ln>
                  <a:noFill/>
                </a:ln>
                <a:solidFill>
                  <a:prstClr val="black"/>
                </a:solidFill>
                <a:effectLst/>
                <a:uLnTx/>
                <a:uFillTx/>
                <a:latin typeface="Arial"/>
              </a:rPr>
              <a:t>improvement of environmental sustainability</a:t>
            </a:r>
            <a:r>
              <a:rPr kumimoji="0" lang="en-US" sz="1800" b="0" i="0" u="none" strike="noStrike" kern="1200" cap="none" spc="0" normalizeH="0" baseline="0" noProof="0" dirty="0">
                <a:ln>
                  <a:noFill/>
                </a:ln>
                <a:solidFill>
                  <a:prstClr val="black"/>
                </a:solidFill>
                <a:effectLst/>
                <a:uLnTx/>
                <a:uFillTx/>
                <a:latin typeface="Arial"/>
              </a:rPr>
              <a:t>.</a:t>
            </a:r>
          </a:p>
          <a:p>
            <a:endParaRPr lang="en-US" dirty="0">
              <a:solidFill>
                <a:prstClr val="black"/>
              </a:solidFill>
              <a:latin typeface="Arial"/>
            </a:endParaRPr>
          </a:p>
          <a:p>
            <a:r>
              <a:rPr lang="en-US" b="1" dirty="0">
                <a:solidFill>
                  <a:prstClr val="black"/>
                </a:solidFill>
                <a:latin typeface="Arial"/>
              </a:rPr>
              <a:t>What is the value of being a PCR Moderator?</a:t>
            </a:r>
          </a:p>
          <a:p>
            <a:endParaRPr lang="en-US" dirty="0">
              <a:solidFill>
                <a:prstClr val="black"/>
              </a:solidFill>
              <a:latin typeface="Arial"/>
            </a:endParaRPr>
          </a:p>
          <a:p>
            <a:pPr marL="285750" indent="-285750">
              <a:buFont typeface="Arial" panose="020B0604020202020204" pitchFamily="34" charset="0"/>
              <a:buChar char="•"/>
            </a:pPr>
            <a:r>
              <a:rPr lang="en-US" dirty="0">
                <a:solidFill>
                  <a:prstClr val="black"/>
                </a:solidFill>
                <a:latin typeface="Arial"/>
              </a:rPr>
              <a:t>It is a role that allows you to take a </a:t>
            </a:r>
            <a:r>
              <a:rPr lang="en-US" b="1" dirty="0">
                <a:solidFill>
                  <a:prstClr val="black"/>
                </a:solidFill>
                <a:latin typeface="Arial"/>
              </a:rPr>
              <a:t>holistic view of the problems</a:t>
            </a:r>
            <a:r>
              <a:rPr lang="en-US" dirty="0">
                <a:solidFill>
                  <a:prstClr val="black"/>
                </a:solidFill>
                <a:latin typeface="Arial"/>
              </a:rPr>
              <a:t>.</a:t>
            </a:r>
          </a:p>
          <a:p>
            <a:pPr marL="285750" indent="-285750">
              <a:buFont typeface="Arial" panose="020B0604020202020204" pitchFamily="34" charset="0"/>
              <a:buChar char="•"/>
            </a:pPr>
            <a:endParaRPr lang="en-US" dirty="0">
              <a:solidFill>
                <a:prstClr val="black"/>
              </a:solidFill>
              <a:latin typeface="Arial"/>
            </a:endParaRPr>
          </a:p>
          <a:p>
            <a:pPr marL="285750" indent="-285750">
              <a:buFont typeface="Arial" panose="020B0604020202020204" pitchFamily="34" charset="0"/>
              <a:buChar char="•"/>
            </a:pPr>
            <a:r>
              <a:rPr lang="en-US" dirty="0">
                <a:solidFill>
                  <a:prstClr val="black"/>
                </a:solidFill>
                <a:latin typeface="Arial"/>
              </a:rPr>
              <a:t>It is a role that promotes the </a:t>
            </a:r>
            <a:r>
              <a:rPr lang="en-US" b="1" dirty="0">
                <a:solidFill>
                  <a:prstClr val="black"/>
                </a:solidFill>
                <a:latin typeface="Arial"/>
              </a:rPr>
              <a:t>sharing of technical and scientific content </a:t>
            </a:r>
            <a:r>
              <a:rPr lang="en-US" dirty="0">
                <a:solidFill>
                  <a:prstClr val="black"/>
                </a:solidFill>
                <a:latin typeface="Arial"/>
              </a:rPr>
              <a:t>with both PCR Committee participants and the wider expert community.</a:t>
            </a:r>
          </a:p>
          <a:p>
            <a:pPr marL="285750" indent="-285750">
              <a:buFont typeface="Arial" panose="020B0604020202020204" pitchFamily="34" charset="0"/>
              <a:buChar char="•"/>
            </a:pPr>
            <a:endParaRPr lang="en-US" dirty="0">
              <a:solidFill>
                <a:prstClr val="black"/>
              </a:solidFill>
              <a:latin typeface="Arial"/>
            </a:endParaRPr>
          </a:p>
          <a:p>
            <a:pPr marL="285750" indent="-285750">
              <a:buFont typeface="Arial" panose="020B0604020202020204" pitchFamily="34" charset="0"/>
              <a:buChar char="•"/>
            </a:pPr>
            <a:r>
              <a:rPr lang="en-US" dirty="0">
                <a:solidFill>
                  <a:prstClr val="black"/>
                </a:solidFill>
                <a:latin typeface="Arial"/>
              </a:rPr>
              <a:t>It is a role that will allow you to continue to </a:t>
            </a:r>
            <a:r>
              <a:rPr lang="en-US" b="1" dirty="0">
                <a:solidFill>
                  <a:prstClr val="black"/>
                </a:solidFill>
                <a:latin typeface="Arial"/>
              </a:rPr>
              <a:t>grow and develop as a professional</a:t>
            </a:r>
            <a:r>
              <a:rPr lang="en-US" dirty="0">
                <a:solidFill>
                  <a:prstClr val="black"/>
                </a:solidFill>
                <a:latin typeface="Arial"/>
              </a:rPr>
              <a:t>.</a:t>
            </a:r>
          </a:p>
          <a:p>
            <a:pPr marL="285750" indent="-285750">
              <a:buFont typeface="Arial" panose="020B0604020202020204" pitchFamily="34" charset="0"/>
              <a:buChar char="•"/>
            </a:pPr>
            <a:endParaRPr lang="en-US" dirty="0">
              <a:solidFill>
                <a:prstClr val="black"/>
              </a:solidFill>
              <a:latin typeface="Arial"/>
            </a:endParaRPr>
          </a:p>
          <a:p>
            <a:pPr marL="285750" indent="-285750">
              <a:buFont typeface="Arial" panose="020B0604020202020204" pitchFamily="34" charset="0"/>
              <a:buChar char="•"/>
            </a:pPr>
            <a:r>
              <a:rPr lang="en-US" dirty="0">
                <a:solidFill>
                  <a:prstClr val="black"/>
                </a:solidFill>
                <a:latin typeface="Arial"/>
              </a:rPr>
              <a:t>And finally... writing a PCR with a team is always the </a:t>
            </a:r>
            <a:r>
              <a:rPr lang="en-US" b="1" dirty="0">
                <a:solidFill>
                  <a:prstClr val="black"/>
                </a:solidFill>
                <a:latin typeface="Arial"/>
              </a:rPr>
              <a:t>great adventure</a:t>
            </a:r>
            <a:r>
              <a:rPr lang="en-US" dirty="0">
                <a:solidFill>
                  <a:prstClr val="black"/>
                </a:solidFill>
                <a:latin typeface="Arial"/>
              </a:rPr>
              <a:t>!</a:t>
            </a:r>
            <a:endParaRPr lang="it-IT" dirty="0"/>
          </a:p>
        </p:txBody>
      </p:sp>
    </p:spTree>
    <p:extLst>
      <p:ext uri="{BB962C8B-B14F-4D97-AF65-F5344CB8AC3E}">
        <p14:creationId xmlns:p14="http://schemas.microsoft.com/office/powerpoint/2010/main" val="1767225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24</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32760" y="3349359"/>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all" spc="-1" normalizeH="0" baseline="0" noProof="0" dirty="0" err="1">
                <a:ln>
                  <a:noFill/>
                </a:ln>
                <a:solidFill>
                  <a:srgbClr val="00B050"/>
                </a:solidFill>
                <a:effectLst/>
                <a:uLnTx/>
                <a:uFill>
                  <a:solidFill>
                    <a:srgbClr val="FFFFFF"/>
                  </a:solidFill>
                </a:uFill>
                <a:latin typeface="Arial"/>
              </a:rPr>
              <a:t>Something</a:t>
            </a:r>
            <a:r>
              <a:rPr kumimoji="0" lang="it-IT" sz="5400" b="1" i="0" u="none" strike="noStrike" kern="1200" cap="all" spc="-1" normalizeH="0" baseline="0" noProof="0" dirty="0">
                <a:ln>
                  <a:noFill/>
                </a:ln>
                <a:solidFill>
                  <a:srgbClr val="00B050"/>
                </a:solidFill>
                <a:effectLst/>
                <a:uLnTx/>
                <a:uFill>
                  <a:solidFill>
                    <a:srgbClr val="FFFFFF"/>
                  </a:solidFill>
                </a:uFill>
                <a:latin typeface="Arial"/>
              </a:rPr>
              <a:t> personal…</a:t>
            </a:r>
            <a:endParaRPr kumimoji="0" lang="it-IT" sz="5400" b="0" i="0" u="none" strike="noStrike" kern="1200" cap="none" spc="-1" normalizeH="0" baseline="0" noProof="0" dirty="0">
              <a:ln>
                <a:noFill/>
              </a:ln>
              <a:solidFill>
                <a:srgbClr val="00B050"/>
              </a:solidFill>
              <a:effectLst/>
              <a:uLnTx/>
              <a:uFill>
                <a:solidFill>
                  <a:srgbClr val="FFFFFF"/>
                </a:solidFill>
              </a:uFill>
              <a:latin typeface="Arial"/>
            </a:endParaRPr>
          </a:p>
        </p:txBody>
      </p:sp>
    </p:spTree>
    <p:extLst>
      <p:ext uri="{BB962C8B-B14F-4D97-AF65-F5344CB8AC3E}">
        <p14:creationId xmlns:p14="http://schemas.microsoft.com/office/powerpoint/2010/main" val="2067292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25</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all" spc="-1" normalizeH="0" baseline="0" noProof="0" dirty="0" err="1">
                <a:ln>
                  <a:noFill/>
                </a:ln>
                <a:solidFill>
                  <a:srgbClr val="FFFFFF"/>
                </a:solidFill>
                <a:effectLst/>
                <a:uLnTx/>
                <a:uFill>
                  <a:solidFill>
                    <a:srgbClr val="FFFFFF"/>
                  </a:solidFill>
                </a:uFill>
                <a:latin typeface="Arial"/>
              </a:rPr>
              <a:t>Something</a:t>
            </a:r>
            <a:r>
              <a:rPr kumimoji="0" lang="it-IT" sz="4000" b="1" i="0" u="none" strike="noStrike" kern="1200" cap="all" spc="-1" normalizeH="0" baseline="0" noProof="0" dirty="0">
                <a:ln>
                  <a:noFill/>
                </a:ln>
                <a:solidFill>
                  <a:srgbClr val="FFFFFF"/>
                </a:solidFill>
                <a:effectLst/>
                <a:uLnTx/>
                <a:uFill>
                  <a:solidFill>
                    <a:srgbClr val="FFFFFF"/>
                  </a:solidFill>
                </a:uFill>
                <a:latin typeface="Arial"/>
              </a:rPr>
              <a:t> personal …</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6" name="CasellaDiTesto 5">
            <a:extLst>
              <a:ext uri="{FF2B5EF4-FFF2-40B4-BE49-F238E27FC236}">
                <a16:creationId xmlns:a16="http://schemas.microsoft.com/office/drawing/2014/main" id="{90799227-2131-3FBC-07FB-2AB306F90579}"/>
              </a:ext>
            </a:extLst>
          </p:cNvPr>
          <p:cNvSpPr txBox="1"/>
          <p:nvPr/>
        </p:nvSpPr>
        <p:spPr>
          <a:xfrm>
            <a:off x="785747" y="1607706"/>
            <a:ext cx="6606008" cy="4247317"/>
          </a:xfrm>
          <a:prstGeom prst="rect">
            <a:avLst/>
          </a:prstGeom>
          <a:noFill/>
        </p:spPr>
        <p:txBody>
          <a:bodyPr wrap="square">
            <a:spAutoFit/>
          </a:bodyPr>
          <a:lstStyle/>
          <a:p>
            <a:r>
              <a:rPr kumimoji="0" lang="en-US" sz="1800" b="0" i="1" u="none" strike="noStrike" kern="1200" cap="none" spc="0" normalizeH="0" baseline="0" noProof="0" dirty="0">
                <a:ln>
                  <a:noFill/>
                </a:ln>
                <a:solidFill>
                  <a:prstClr val="black"/>
                </a:solidFill>
                <a:effectLst/>
                <a:uLnTx/>
                <a:uFillTx/>
                <a:latin typeface="Arial"/>
              </a:rPr>
              <a:t>Anna </a:t>
            </a:r>
            <a:r>
              <a:rPr kumimoji="0" lang="en-US" sz="1800" b="0" i="1" u="none" strike="noStrike" kern="1200" cap="none" spc="0" normalizeH="0" baseline="0" noProof="0" dirty="0" err="1">
                <a:ln>
                  <a:noFill/>
                </a:ln>
                <a:solidFill>
                  <a:prstClr val="black"/>
                </a:solidFill>
                <a:effectLst/>
                <a:uLnTx/>
                <a:uFillTx/>
                <a:latin typeface="Arial"/>
              </a:rPr>
              <a:t>Bortoluzzi</a:t>
            </a:r>
            <a:r>
              <a:rPr kumimoji="0" lang="en-US" sz="1800" b="0" i="1" u="none" strike="noStrike" kern="1200" cap="none" spc="0" normalizeH="0" baseline="0" noProof="0" dirty="0">
                <a:ln>
                  <a:noFill/>
                </a:ln>
                <a:solidFill>
                  <a:prstClr val="black"/>
                </a:solidFill>
                <a:effectLst/>
                <a:uLnTx/>
                <a:uFillTx/>
                <a:latin typeface="Arial"/>
              </a:rPr>
              <a:t>, ICMCI qualified management consultant, works mainly in the field of innovation projects. She holds a degree in chemistry and is a materials technologist, with extensive experience in industrial plant management and statistical analysis. </a:t>
            </a:r>
          </a:p>
          <a:p>
            <a:endParaRPr lang="en-US" i="1" dirty="0">
              <a:solidFill>
                <a:prstClr val="black"/>
              </a:solidFill>
              <a:latin typeface="Arial"/>
            </a:endParaRPr>
          </a:p>
          <a:p>
            <a:r>
              <a:rPr kumimoji="0" lang="en-US" sz="1800" b="0" i="1" u="none" strike="noStrike" kern="1200" cap="none" spc="0" normalizeH="0" baseline="0" noProof="0" dirty="0">
                <a:ln>
                  <a:noFill/>
                </a:ln>
                <a:solidFill>
                  <a:prstClr val="black"/>
                </a:solidFill>
                <a:effectLst/>
                <a:uLnTx/>
                <a:uFillTx/>
                <a:latin typeface="Arial"/>
              </a:rPr>
              <a:t>Since 2006, she has worked as an expert in Life Cycle Analysis (LCA) in international projects and in the development of PCR (Product Category Rules). For twenty years she was a contract professor on environmental sustainability issues at the University of Milan. </a:t>
            </a:r>
          </a:p>
          <a:p>
            <a:endParaRPr lang="en-US" i="1" dirty="0">
              <a:solidFill>
                <a:prstClr val="black"/>
              </a:solidFill>
              <a:latin typeface="Arial"/>
            </a:endParaRPr>
          </a:p>
          <a:p>
            <a:r>
              <a:rPr kumimoji="0" lang="en-US" sz="1800" b="0" i="1" u="none" strike="noStrike" kern="1200" cap="none" spc="0" normalizeH="0" baseline="0" noProof="0" dirty="0">
                <a:ln>
                  <a:noFill/>
                </a:ln>
                <a:solidFill>
                  <a:prstClr val="black"/>
                </a:solidFill>
                <a:effectLst/>
                <a:uLnTx/>
                <a:uFillTx/>
                <a:latin typeface="Arial"/>
              </a:rPr>
              <a:t>Today she is founder and partner of the MAPPING LCA platform and responsible for the packaging eco-design sector.</a:t>
            </a:r>
            <a:endParaRPr lang="en-US" i="1" dirty="0"/>
          </a:p>
          <a:p>
            <a:endParaRPr lang="it-IT" dirty="0"/>
          </a:p>
        </p:txBody>
      </p:sp>
      <p:pic>
        <p:nvPicPr>
          <p:cNvPr id="5" name="Immagine 4">
            <a:extLst>
              <a:ext uri="{FF2B5EF4-FFF2-40B4-BE49-F238E27FC236}">
                <a16:creationId xmlns:a16="http://schemas.microsoft.com/office/drawing/2014/main" id="{DFA9D1D4-5B33-B0E9-B507-062D930F9834}"/>
              </a:ext>
            </a:extLst>
          </p:cNvPr>
          <p:cNvPicPr>
            <a:picLocks noChangeAspect="1"/>
          </p:cNvPicPr>
          <p:nvPr/>
        </p:nvPicPr>
        <p:blipFill>
          <a:blip r:embed="rId4"/>
          <a:stretch>
            <a:fillRect/>
          </a:stretch>
        </p:blipFill>
        <p:spPr>
          <a:xfrm>
            <a:off x="7782627" y="1680345"/>
            <a:ext cx="3088653" cy="4102041"/>
          </a:xfrm>
          <a:prstGeom prst="rect">
            <a:avLst/>
          </a:prstGeom>
        </p:spPr>
      </p:pic>
    </p:spTree>
    <p:extLst>
      <p:ext uri="{BB962C8B-B14F-4D97-AF65-F5344CB8AC3E}">
        <p14:creationId xmlns:p14="http://schemas.microsoft.com/office/powerpoint/2010/main" val="1960780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26</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all" spc="-1" normalizeH="0" baseline="0" noProof="0" dirty="0" err="1">
                <a:ln>
                  <a:noFill/>
                </a:ln>
                <a:solidFill>
                  <a:srgbClr val="FFFFFF"/>
                </a:solidFill>
                <a:effectLst/>
                <a:uLnTx/>
                <a:uFill>
                  <a:solidFill>
                    <a:srgbClr val="FFFFFF"/>
                  </a:solidFill>
                </a:uFill>
                <a:latin typeface="Arial"/>
              </a:rPr>
              <a:t>Something</a:t>
            </a:r>
            <a:r>
              <a:rPr kumimoji="0" lang="it-IT" sz="4000" b="1" i="0" u="none" strike="noStrike" kern="1200" cap="all" spc="-1" normalizeH="0" baseline="0" noProof="0" dirty="0">
                <a:ln>
                  <a:noFill/>
                </a:ln>
                <a:solidFill>
                  <a:srgbClr val="FFFFFF"/>
                </a:solidFill>
                <a:effectLst/>
                <a:uLnTx/>
                <a:uFill>
                  <a:solidFill>
                    <a:srgbClr val="FFFFFF"/>
                  </a:solidFill>
                </a:uFill>
                <a:latin typeface="Arial"/>
              </a:rPr>
              <a:t> personal …</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6" name="CasellaDiTesto 5">
            <a:extLst>
              <a:ext uri="{FF2B5EF4-FFF2-40B4-BE49-F238E27FC236}">
                <a16:creationId xmlns:a16="http://schemas.microsoft.com/office/drawing/2014/main" id="{90799227-2131-3FBC-07FB-2AB306F90579}"/>
              </a:ext>
            </a:extLst>
          </p:cNvPr>
          <p:cNvSpPr txBox="1"/>
          <p:nvPr/>
        </p:nvSpPr>
        <p:spPr>
          <a:xfrm>
            <a:off x="317914" y="1607708"/>
            <a:ext cx="11620322" cy="5139869"/>
          </a:xfrm>
          <a:prstGeom prst="rect">
            <a:avLst/>
          </a:prstGeom>
          <a:noFill/>
        </p:spPr>
        <p:txBody>
          <a:bodyPr wrap="square">
            <a:spAutoFit/>
          </a:bodyPr>
          <a:lstStyle/>
          <a:p>
            <a:r>
              <a:rPr kumimoji="0" lang="en-US" sz="1800" b="0" i="0" u="none" strike="noStrike" kern="1200" cap="none" spc="0" normalizeH="0" baseline="0" noProof="0" dirty="0">
                <a:ln>
                  <a:noFill/>
                </a:ln>
                <a:solidFill>
                  <a:prstClr val="black"/>
                </a:solidFill>
                <a:effectLst/>
                <a:uLnTx/>
                <a:uFillTx/>
                <a:latin typeface="Arial"/>
              </a:rPr>
              <a:t>What my short biography does not say is that my journey </a:t>
            </a:r>
            <a:r>
              <a:rPr kumimoji="0" lang="en-US" sz="1800" b="1" i="0" u="none" strike="noStrike" kern="1200" cap="none" spc="0" normalizeH="0" baseline="0" noProof="0" dirty="0">
                <a:ln>
                  <a:noFill/>
                </a:ln>
                <a:solidFill>
                  <a:prstClr val="black"/>
                </a:solidFill>
                <a:effectLst/>
                <a:uLnTx/>
                <a:uFillTx/>
                <a:latin typeface="Arial"/>
              </a:rPr>
              <a:t>of more than 10 years </a:t>
            </a:r>
            <a:r>
              <a:rPr kumimoji="0" lang="en-US" sz="1800" b="0" i="0" u="none" strike="noStrike" kern="1200" cap="none" spc="0" normalizeH="0" baseline="0" noProof="0" dirty="0">
                <a:ln>
                  <a:noFill/>
                </a:ln>
                <a:solidFill>
                  <a:prstClr val="black"/>
                </a:solidFill>
                <a:effectLst/>
                <a:uLnTx/>
                <a:uFillTx/>
                <a:latin typeface="Arial"/>
              </a:rPr>
              <a:t>in the role of </a:t>
            </a:r>
            <a:r>
              <a:rPr kumimoji="0" lang="en-US" sz="1800" b="1" i="0" u="none" strike="noStrike" kern="1200" cap="none" spc="0" normalizeH="0" baseline="0" noProof="0" dirty="0">
                <a:ln>
                  <a:noFill/>
                </a:ln>
                <a:solidFill>
                  <a:prstClr val="black"/>
                </a:solidFill>
                <a:effectLst/>
                <a:uLnTx/>
                <a:uFillTx/>
                <a:latin typeface="Arial"/>
              </a:rPr>
              <a:t>PCR Moderator </a:t>
            </a:r>
            <a:r>
              <a:rPr kumimoji="0" lang="en-US" sz="1800" b="0" i="0" u="none" strike="noStrike" kern="1200" cap="none" spc="0" normalizeH="0" baseline="0" noProof="0" dirty="0">
                <a:ln>
                  <a:noFill/>
                </a:ln>
                <a:solidFill>
                  <a:prstClr val="black"/>
                </a:solidFill>
                <a:effectLst/>
                <a:uLnTx/>
                <a:uFillTx/>
                <a:latin typeface="Arial"/>
              </a:rPr>
              <a:t>is a very personal one.</a:t>
            </a:r>
          </a:p>
          <a:p>
            <a:endParaRPr lang="en-US" sz="1400" dirty="0">
              <a:solidFill>
                <a:prstClr val="black"/>
              </a:solidFill>
              <a:latin typeface="Arial"/>
            </a:endParaRPr>
          </a:p>
          <a:p>
            <a:r>
              <a:rPr lang="en-US" dirty="0"/>
              <a:t>In playing the role, I have built </a:t>
            </a:r>
            <a:r>
              <a:rPr lang="en-US" b="1" dirty="0"/>
              <a:t>a tailor-made suit out of my personal skills </a:t>
            </a:r>
            <a:r>
              <a:rPr lang="en-US" dirty="0"/>
              <a:t>and feel particularly comfortable with it.</a:t>
            </a:r>
          </a:p>
          <a:p>
            <a:endParaRPr lang="en-US" sz="1400" dirty="0"/>
          </a:p>
          <a:p>
            <a:r>
              <a:rPr lang="en-US" dirty="0"/>
              <a:t>In fact, I started </a:t>
            </a:r>
            <a:r>
              <a:rPr lang="en-US" b="1" dirty="0"/>
              <a:t>writing standards </a:t>
            </a:r>
            <a:r>
              <a:rPr lang="en-US" dirty="0"/>
              <a:t>and test methods very early in my professional life, back in </a:t>
            </a:r>
            <a:r>
              <a:rPr lang="en-US" b="1" dirty="0"/>
              <a:t>1992</a:t>
            </a:r>
            <a:r>
              <a:rPr lang="en-US" dirty="0"/>
              <a:t>. </a:t>
            </a:r>
          </a:p>
          <a:p>
            <a:endParaRPr lang="en-US" sz="1400" dirty="0"/>
          </a:p>
          <a:p>
            <a:r>
              <a:rPr lang="en-US" dirty="0"/>
              <a:t>As a materials expert in the automotive sector, I then began to </a:t>
            </a:r>
            <a:r>
              <a:rPr lang="en-US" b="1" dirty="0"/>
              <a:t>facilitate numerous design teams</a:t>
            </a:r>
            <a:r>
              <a:rPr lang="en-US" dirty="0"/>
              <a:t>. It was for this reason that I took a </a:t>
            </a:r>
            <a:r>
              <a:rPr lang="en-US" b="1" dirty="0"/>
              <a:t>master's degree in business coaching</a:t>
            </a:r>
            <a:r>
              <a:rPr lang="en-US" dirty="0"/>
              <a:t>, which has been very helpful in the management of teams. </a:t>
            </a:r>
          </a:p>
          <a:p>
            <a:endParaRPr lang="en-US" sz="1400" dirty="0"/>
          </a:p>
          <a:p>
            <a:r>
              <a:rPr lang="en-US" dirty="0"/>
              <a:t>What I have </a:t>
            </a:r>
            <a:r>
              <a:rPr lang="en-US" b="1" dirty="0"/>
              <a:t>shared with you today is a very personal journey</a:t>
            </a:r>
            <a:r>
              <a:rPr lang="en-US" dirty="0"/>
              <a:t>. </a:t>
            </a:r>
          </a:p>
          <a:p>
            <a:endParaRPr lang="en-US" sz="1400" dirty="0"/>
          </a:p>
          <a:p>
            <a:r>
              <a:rPr lang="en-US" b="1" u="sng" dirty="0"/>
              <a:t>Every PCR Moderator has one and I invite you to discover yours!</a:t>
            </a:r>
          </a:p>
          <a:p>
            <a:endParaRPr lang="en-US" sz="1400" b="1" dirty="0"/>
          </a:p>
          <a:p>
            <a:r>
              <a:rPr lang="en-US" dirty="0"/>
              <a:t>Good work to all of you!</a:t>
            </a:r>
          </a:p>
          <a:p>
            <a:endParaRPr lang="en-US" dirty="0"/>
          </a:p>
          <a:p>
            <a:endParaRPr lang="it-IT" dirty="0"/>
          </a:p>
        </p:txBody>
      </p:sp>
    </p:spTree>
    <p:extLst>
      <p:ext uri="{BB962C8B-B14F-4D97-AF65-F5344CB8AC3E}">
        <p14:creationId xmlns:p14="http://schemas.microsoft.com/office/powerpoint/2010/main" val="1390093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CustomShape 3"/>
          <p:cNvSpPr/>
          <p:nvPr/>
        </p:nvSpPr>
        <p:spPr>
          <a:xfrm>
            <a:off x="6532520" y="2591820"/>
            <a:ext cx="4596719" cy="208116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dirty="0">
              <a:ln>
                <a:noFill/>
              </a:ln>
              <a:solidFill>
                <a:srgbClr val="000000"/>
              </a:solidFill>
              <a:effectLst/>
              <a:uLnTx/>
              <a:uFill>
                <a:solidFill>
                  <a:srgbClr val="FFFFFF"/>
                </a:solidFill>
              </a:u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1" normalizeH="0" baseline="0" noProof="0" dirty="0">
                <a:ln>
                  <a:noFill/>
                </a:ln>
                <a:solidFill>
                  <a:srgbClr val="000000"/>
                </a:solidFill>
                <a:effectLst/>
                <a:uLnTx/>
                <a:uFill>
                  <a:solidFill>
                    <a:srgbClr val="FFFFFF"/>
                  </a:solidFill>
                </a:uFill>
                <a:latin typeface="Calibri" panose="020F0502020204030204" pitchFamily="34" charset="0"/>
                <a:cs typeface="Calibri" panose="020F0502020204030204" pitchFamily="34" charset="0"/>
              </a:rPr>
              <a:t>Thank </a:t>
            </a:r>
            <a:r>
              <a:rPr kumimoji="0" lang="it-IT" sz="4800" b="1" i="0" u="none" strike="noStrike" kern="1200" cap="none" spc="-1" normalizeH="0" baseline="0" noProof="0" dirty="0" err="1">
                <a:ln>
                  <a:noFill/>
                </a:ln>
                <a:solidFill>
                  <a:srgbClr val="000000"/>
                </a:solidFill>
                <a:effectLst/>
                <a:uLnTx/>
                <a:uFill>
                  <a:solidFill>
                    <a:srgbClr val="FFFFFF"/>
                  </a:solidFill>
                </a:uFill>
                <a:latin typeface="Calibri" panose="020F0502020204030204" pitchFamily="34" charset="0"/>
                <a:cs typeface="Calibri" panose="020F0502020204030204" pitchFamily="34" charset="0"/>
              </a:rPr>
              <a:t>you</a:t>
            </a:r>
            <a:r>
              <a:rPr kumimoji="0" lang="it-IT" sz="4800" b="1" i="0" u="none" strike="noStrike" kern="1200" cap="none" spc="-1" normalizeH="0" baseline="0" noProof="0" dirty="0">
                <a:ln>
                  <a:noFill/>
                </a:ln>
                <a:solidFill>
                  <a:srgbClr val="000000"/>
                </a:solidFill>
                <a:effectLst/>
                <a:uLnTx/>
                <a:uFill>
                  <a:solidFill>
                    <a:srgbClr val="FFFFFF"/>
                  </a:solidFill>
                </a:uFill>
                <a:latin typeface="Calibri" panose="020F0502020204030204" pitchFamily="34" charset="0"/>
                <a:cs typeface="Calibri" panose="020F0502020204030204" pitchFamily="34" charset="0"/>
              </a:rPr>
              <a:t> for the </a:t>
            </a:r>
            <a:r>
              <a:rPr kumimoji="0" lang="it-IT" sz="4800" b="1" i="0" u="none" strike="noStrike" kern="1200" cap="none" spc="-1" normalizeH="0" baseline="0" noProof="0" dirty="0" err="1">
                <a:ln>
                  <a:noFill/>
                </a:ln>
                <a:solidFill>
                  <a:srgbClr val="000000"/>
                </a:solidFill>
                <a:effectLst/>
                <a:uLnTx/>
                <a:uFill>
                  <a:solidFill>
                    <a:srgbClr val="FFFFFF"/>
                  </a:solidFill>
                </a:uFill>
                <a:latin typeface="Calibri" panose="020F0502020204030204" pitchFamily="34" charset="0"/>
                <a:cs typeface="Calibri" panose="020F0502020204030204" pitchFamily="34" charset="0"/>
              </a:rPr>
              <a:t>attention</a:t>
            </a:r>
            <a:endParaRPr kumimoji="0" lang="it-IT" sz="4800" b="1" i="0" u="none" strike="noStrike" kern="1200" cap="none" spc="-1" normalizeH="0" baseline="0" noProof="0" dirty="0">
              <a:ln>
                <a:noFill/>
              </a:ln>
              <a:solidFill>
                <a:srgbClr val="000000"/>
              </a:solidFill>
              <a:effectLst/>
              <a:uLnTx/>
              <a:uFill>
                <a:solidFill>
                  <a:srgbClr val="FFFFFF"/>
                </a:solidFill>
              </a:uFill>
              <a:latin typeface="Calibri" panose="020F0502020204030204" pitchFamily="34" charset="0"/>
              <a:ea typeface="DejaVu Sans"/>
              <a:cs typeface="Calibri" panose="020F0502020204030204" pitchFamily="34" charset="0"/>
            </a:endParaRPr>
          </a:p>
        </p:txBody>
      </p:sp>
      <p:pic>
        <p:nvPicPr>
          <p:cNvPr id="8" name="Picture 3">
            <a:extLst>
              <a:ext uri="{FF2B5EF4-FFF2-40B4-BE49-F238E27FC236}">
                <a16:creationId xmlns:a16="http://schemas.microsoft.com/office/drawing/2014/main" id="{F722780F-AA36-45E9-8755-2F7FC033877D}"/>
              </a:ext>
            </a:extLst>
          </p:cNvPr>
          <p:cNvPicPr/>
          <p:nvPr/>
        </p:nvPicPr>
        <p:blipFill>
          <a:blip r:embed="rId3"/>
          <a:stretch/>
        </p:blipFill>
        <p:spPr>
          <a:xfrm>
            <a:off x="1584000" y="432000"/>
            <a:ext cx="4236840" cy="4319640"/>
          </a:xfrm>
          <a:prstGeom prst="rect">
            <a:avLst/>
          </a:prstGeom>
          <a:ln w="50760">
            <a:noFill/>
          </a:ln>
          <a:effectLst>
            <a:outerShdw blurRad="152000" dist="345000" dir="5400000" sx="-80000" sy="-18000" rotWithShape="0">
              <a:srgbClr val="000000">
                <a:alpha val="25000"/>
              </a:srgbClr>
            </a:outerShdw>
          </a:effectLst>
        </p:spPr>
      </p:pic>
      <p:sp>
        <p:nvSpPr>
          <p:cNvPr id="9" name="CustomShape 2">
            <a:extLst>
              <a:ext uri="{FF2B5EF4-FFF2-40B4-BE49-F238E27FC236}">
                <a16:creationId xmlns:a16="http://schemas.microsoft.com/office/drawing/2014/main" id="{2BABF208-213D-4056-844C-CC32EAEFB4F0}"/>
              </a:ext>
            </a:extLst>
          </p:cNvPr>
          <p:cNvSpPr/>
          <p:nvPr/>
        </p:nvSpPr>
        <p:spPr>
          <a:xfrm>
            <a:off x="6227180" y="1142263"/>
            <a:ext cx="5207400" cy="125280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1" normalizeH="0" baseline="0" noProof="0" dirty="0">
                <a:ln>
                  <a:noFill/>
                </a:ln>
                <a:solidFill>
                  <a:srgbClr val="009933"/>
                </a:solidFill>
                <a:effectLst/>
                <a:uLnTx/>
                <a:uFill>
                  <a:solidFill>
                    <a:srgbClr val="FFFFFF"/>
                  </a:solidFill>
                </a:uFill>
                <a:latin typeface="Franklin Gothic Book"/>
                <a:ea typeface="DejaVu Sans"/>
              </a:rPr>
              <a:t>ONLY ONE EARTH</a:t>
            </a:r>
            <a:endParaRPr kumimoji="0" lang="it-IT" sz="5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13" name="CustomShape 1">
            <a:extLst>
              <a:ext uri="{FF2B5EF4-FFF2-40B4-BE49-F238E27FC236}">
                <a16:creationId xmlns:a16="http://schemas.microsoft.com/office/drawing/2014/main" id="{AB432513-7022-42E2-839C-32348D6DC5D7}"/>
              </a:ext>
            </a:extLst>
          </p:cNvPr>
          <p:cNvSpPr/>
          <p:nvPr/>
        </p:nvSpPr>
        <p:spPr>
          <a:xfrm>
            <a:off x="0" y="5504759"/>
            <a:ext cx="12192000" cy="1352880"/>
          </a:xfrm>
          <a:prstGeom prst="rect">
            <a:avLst/>
          </a:prstGeom>
          <a:solidFill>
            <a:srgbClr val="FFFFFF">
              <a:alpha val="80000"/>
            </a:srgbClr>
          </a:solidFill>
          <a:ln>
            <a:solidFill>
              <a:srgbClr val="FFFFFF"/>
            </a:solidFill>
          </a:ln>
        </p:spPr>
        <p:style>
          <a:lnRef idx="0">
            <a:scrgbClr r="0" g="0" b="0"/>
          </a:lnRef>
          <a:fillRef idx="0">
            <a:scrgbClr r="0" g="0" b="0"/>
          </a:fillRef>
          <a:effectRef idx="0">
            <a:scrgbClr r="0" g="0" b="0"/>
          </a:effectRef>
          <a:fontRef idx="minor"/>
        </p:style>
        <p:txBody>
          <a:bodyPr/>
          <a:lstStyle/>
          <a:p>
            <a:endParaRPr lang="it-IT"/>
          </a:p>
        </p:txBody>
      </p:sp>
      <p:pic>
        <p:nvPicPr>
          <p:cNvPr id="21" name="Picture 20">
            <a:extLst>
              <a:ext uri="{FF2B5EF4-FFF2-40B4-BE49-F238E27FC236}">
                <a16:creationId xmlns:a16="http://schemas.microsoft.com/office/drawing/2014/main" id="{37172143-DBB6-4DC5-9D57-E993EE8C7F35}"/>
              </a:ext>
            </a:extLst>
          </p:cNvPr>
          <p:cNvPicPr/>
          <p:nvPr/>
        </p:nvPicPr>
        <p:blipFill>
          <a:blip r:embed="rId4"/>
          <a:stretch/>
        </p:blipFill>
        <p:spPr>
          <a:xfrm>
            <a:off x="4476180" y="5608545"/>
            <a:ext cx="3239640" cy="1061640"/>
          </a:xfrm>
          <a:prstGeom prst="rect">
            <a:avLst/>
          </a:prstGeom>
          <a:ln>
            <a:noFill/>
          </a:ln>
        </p:spPr>
      </p:pic>
      <p:sp>
        <p:nvSpPr>
          <p:cNvPr id="3" name="CasellaDiTesto 2">
            <a:extLst>
              <a:ext uri="{FF2B5EF4-FFF2-40B4-BE49-F238E27FC236}">
                <a16:creationId xmlns:a16="http://schemas.microsoft.com/office/drawing/2014/main" id="{945DA267-2586-F8DC-C13F-825BF13B536A}"/>
              </a:ext>
            </a:extLst>
          </p:cNvPr>
          <p:cNvSpPr txBox="1"/>
          <p:nvPr/>
        </p:nvSpPr>
        <p:spPr>
          <a:xfrm>
            <a:off x="8129538" y="5954698"/>
            <a:ext cx="3813929" cy="369332"/>
          </a:xfrm>
          <a:prstGeom prst="rect">
            <a:avLst/>
          </a:prstGeom>
          <a:noFill/>
        </p:spPr>
        <p:txBody>
          <a:bodyPr wrap="none" rtlCol="0">
            <a:spAutoFit/>
          </a:bodyPr>
          <a:lstStyle/>
          <a:p>
            <a:r>
              <a:rPr lang="it-IT" dirty="0"/>
              <a:t>https://www.mappinglca.com/home/</a:t>
            </a:r>
          </a:p>
        </p:txBody>
      </p:sp>
    </p:spTree>
    <p:extLst>
      <p:ext uri="{BB962C8B-B14F-4D97-AF65-F5344CB8AC3E}">
        <p14:creationId xmlns:p14="http://schemas.microsoft.com/office/powerpoint/2010/main" val="1047852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DE67D03-E5B1-4B73-B9E9-B69915682AC6}" type="slidenum">
              <a:rPr kumimoji="0" lang="it-IT" sz="1000" b="0" i="0" u="none" strike="noStrike" kern="1200" cap="none" spc="-1" normalizeH="0" baseline="0" noProof="0">
                <a:ln>
                  <a:noFill/>
                </a:ln>
                <a:solidFill>
                  <a:srgbClr val="7F96B8"/>
                </a:solidFill>
                <a:effectLst/>
                <a:uLnTx/>
                <a:uFill>
                  <a:solidFill>
                    <a:srgbClr val="FFFFFF"/>
                  </a:solidFill>
                </a:uFill>
                <a:latin typeface="Arial"/>
                <a:ea typeface="DejaVu San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t-IT" sz="1800" b="0" i="0" u="none" strike="noStrike" kern="1200" cap="none" spc="-1" normalizeH="0" baseline="0" noProof="0">
              <a:ln>
                <a:noFill/>
              </a:ln>
              <a:solidFill>
                <a:srgbClr val="000000"/>
              </a:solidFill>
              <a:effectLst/>
              <a:uLnTx/>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ustomShape 4">
            <a:extLst>
              <a:ext uri="{FF2B5EF4-FFF2-40B4-BE49-F238E27FC236}">
                <a16:creationId xmlns:a16="http://schemas.microsoft.com/office/drawing/2014/main" id="{A0D69CCA-D3CB-99CB-50D0-F62923D434A1}"/>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all" spc="-1" normalizeH="0" baseline="0" noProof="0" dirty="0">
                <a:ln>
                  <a:noFill/>
                </a:ln>
                <a:solidFill>
                  <a:srgbClr val="FFFFFF"/>
                </a:solidFill>
                <a:effectLst/>
                <a:uLnTx/>
                <a:uFill>
                  <a:solidFill>
                    <a:srgbClr val="FFFFFF"/>
                  </a:solidFill>
                </a:uFill>
                <a:latin typeface="Arial"/>
              </a:rPr>
              <a:t>PROUD TO BE UNIQUE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7" name="CasellaDiTesto 6">
            <a:extLst>
              <a:ext uri="{FF2B5EF4-FFF2-40B4-BE49-F238E27FC236}">
                <a16:creationId xmlns:a16="http://schemas.microsoft.com/office/drawing/2014/main" id="{F06F1FA9-D27C-B197-DF8C-C29F116FAB42}"/>
              </a:ext>
            </a:extLst>
          </p:cNvPr>
          <p:cNvSpPr txBox="1"/>
          <p:nvPr/>
        </p:nvSpPr>
        <p:spPr>
          <a:xfrm>
            <a:off x="199555" y="6243169"/>
            <a:ext cx="8476613" cy="630942"/>
          </a:xfrm>
          <a:prstGeom prst="rect">
            <a:avLst/>
          </a:prstGeom>
          <a:noFill/>
        </p:spPr>
        <p:txBody>
          <a:bodyPr wrap="square">
            <a:spAutoFit/>
          </a:bodyPr>
          <a:lstStyle/>
          <a:p>
            <a:pPr>
              <a:lnSpc>
                <a:spcPct val="100000"/>
              </a:lnSpc>
            </a:pPr>
            <a:r>
              <a:rPr lang="en-US" sz="1800" i="1" dirty="0"/>
              <a:t>How to use LCA for business and environmental communication</a:t>
            </a:r>
          </a:p>
          <a:p>
            <a:pPr>
              <a:lnSpc>
                <a:spcPct val="100000"/>
              </a:lnSpc>
            </a:pPr>
            <a:endParaRPr lang="en-US" sz="500" i="1" spc="-1" dirty="0">
              <a:uFill>
                <a:solidFill>
                  <a:srgbClr val="FFFFFF"/>
                </a:solidFill>
              </a:uFill>
              <a:latin typeface="Calibri" panose="020F0502020204030204" pitchFamily="34" charset="0"/>
              <a:cs typeface="Calibri" panose="020F0502020204030204" pitchFamily="34" charset="0"/>
            </a:endParaRP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pic>
        <p:nvPicPr>
          <p:cNvPr id="10" name="Immagine 9">
            <a:extLst>
              <a:ext uri="{FF2B5EF4-FFF2-40B4-BE49-F238E27FC236}">
                <a16:creationId xmlns:a16="http://schemas.microsoft.com/office/drawing/2014/main" id="{748991E3-46FD-E85D-A515-471F02C12985}"/>
              </a:ext>
            </a:extLst>
          </p:cNvPr>
          <p:cNvPicPr>
            <a:picLocks noChangeAspect="1"/>
          </p:cNvPicPr>
          <p:nvPr/>
        </p:nvPicPr>
        <p:blipFill>
          <a:blip r:embed="rId4"/>
          <a:stretch>
            <a:fillRect/>
          </a:stretch>
        </p:blipFill>
        <p:spPr>
          <a:xfrm>
            <a:off x="0" y="1418857"/>
            <a:ext cx="7486705" cy="3867178"/>
          </a:xfrm>
          <a:prstGeom prst="rect">
            <a:avLst/>
          </a:prstGeom>
        </p:spPr>
      </p:pic>
      <p:pic>
        <p:nvPicPr>
          <p:cNvPr id="14" name="Immagine 13">
            <a:extLst>
              <a:ext uri="{FF2B5EF4-FFF2-40B4-BE49-F238E27FC236}">
                <a16:creationId xmlns:a16="http://schemas.microsoft.com/office/drawing/2014/main" id="{90C89E8D-4FCA-7C3E-66CE-F435EA3B39EC}"/>
              </a:ext>
            </a:extLst>
          </p:cNvPr>
          <p:cNvPicPr>
            <a:picLocks noChangeAspect="1"/>
          </p:cNvPicPr>
          <p:nvPr/>
        </p:nvPicPr>
        <p:blipFill>
          <a:blip r:embed="rId5"/>
          <a:stretch>
            <a:fillRect/>
          </a:stretch>
        </p:blipFill>
        <p:spPr>
          <a:xfrm>
            <a:off x="7585676" y="1505889"/>
            <a:ext cx="3000397" cy="1409710"/>
          </a:xfrm>
          <a:prstGeom prst="rect">
            <a:avLst/>
          </a:prstGeom>
        </p:spPr>
      </p:pic>
      <p:sp>
        <p:nvSpPr>
          <p:cNvPr id="15" name="CasellaDiTesto 14">
            <a:extLst>
              <a:ext uri="{FF2B5EF4-FFF2-40B4-BE49-F238E27FC236}">
                <a16:creationId xmlns:a16="http://schemas.microsoft.com/office/drawing/2014/main" id="{B1600387-7A57-E616-2CD0-3027E8D94924}"/>
              </a:ext>
            </a:extLst>
          </p:cNvPr>
          <p:cNvSpPr txBox="1"/>
          <p:nvPr/>
        </p:nvSpPr>
        <p:spPr>
          <a:xfrm>
            <a:off x="1265158" y="5530958"/>
            <a:ext cx="3813929" cy="369332"/>
          </a:xfrm>
          <a:prstGeom prst="rect">
            <a:avLst/>
          </a:prstGeom>
          <a:noFill/>
        </p:spPr>
        <p:txBody>
          <a:bodyPr wrap="none" rtlCol="0">
            <a:spAutoFit/>
          </a:bodyPr>
          <a:lstStyle/>
          <a:p>
            <a:r>
              <a:rPr lang="it-IT" dirty="0"/>
              <a:t>https://www.mappinglca.com/home/</a:t>
            </a:r>
          </a:p>
        </p:txBody>
      </p:sp>
      <p:pic>
        <p:nvPicPr>
          <p:cNvPr id="17" name="Immagine 16">
            <a:extLst>
              <a:ext uri="{FF2B5EF4-FFF2-40B4-BE49-F238E27FC236}">
                <a16:creationId xmlns:a16="http://schemas.microsoft.com/office/drawing/2014/main" id="{6E1C2BAC-58A1-2A19-B6BE-2D8E873F5E22}"/>
              </a:ext>
            </a:extLst>
          </p:cNvPr>
          <p:cNvPicPr>
            <a:picLocks noChangeAspect="1"/>
          </p:cNvPicPr>
          <p:nvPr/>
        </p:nvPicPr>
        <p:blipFill>
          <a:blip r:embed="rId6"/>
          <a:stretch>
            <a:fillRect/>
          </a:stretch>
        </p:blipFill>
        <p:spPr>
          <a:xfrm>
            <a:off x="7663201" y="3079448"/>
            <a:ext cx="4333907" cy="1390660"/>
          </a:xfrm>
          <a:prstGeom prst="rect">
            <a:avLst/>
          </a:prstGeom>
        </p:spPr>
      </p:pic>
      <p:pic>
        <p:nvPicPr>
          <p:cNvPr id="22" name="Immagine 21">
            <a:extLst>
              <a:ext uri="{FF2B5EF4-FFF2-40B4-BE49-F238E27FC236}">
                <a16:creationId xmlns:a16="http://schemas.microsoft.com/office/drawing/2014/main" id="{6DB09DE5-8806-CD2B-8213-6E1CAFF4ED0B}"/>
              </a:ext>
            </a:extLst>
          </p:cNvPr>
          <p:cNvPicPr>
            <a:picLocks noChangeAspect="1"/>
          </p:cNvPicPr>
          <p:nvPr/>
        </p:nvPicPr>
        <p:blipFill>
          <a:blip r:embed="rId7"/>
          <a:stretch>
            <a:fillRect/>
          </a:stretch>
        </p:blipFill>
        <p:spPr>
          <a:xfrm>
            <a:off x="7663201" y="4609064"/>
            <a:ext cx="4322148" cy="1068002"/>
          </a:xfrm>
          <a:prstGeom prst="rect">
            <a:avLst/>
          </a:prstGeom>
        </p:spPr>
      </p:pic>
      <p:sp>
        <p:nvSpPr>
          <p:cNvPr id="24" name="CasellaDiTesto 23">
            <a:extLst>
              <a:ext uri="{FF2B5EF4-FFF2-40B4-BE49-F238E27FC236}">
                <a16:creationId xmlns:a16="http://schemas.microsoft.com/office/drawing/2014/main" id="{BCFD745F-12FD-D3CC-CF74-5813FB2763A6}"/>
              </a:ext>
            </a:extLst>
          </p:cNvPr>
          <p:cNvSpPr txBox="1"/>
          <p:nvPr/>
        </p:nvSpPr>
        <p:spPr>
          <a:xfrm>
            <a:off x="9824275" y="4916506"/>
            <a:ext cx="2127666" cy="739058"/>
          </a:xfrm>
          <a:prstGeom prst="rect">
            <a:avLst/>
          </a:prstGeom>
          <a:solidFill>
            <a:schemeClr val="bg1"/>
          </a:solidFill>
        </p:spPr>
        <p:txBody>
          <a:bodyPr wrap="square" rtlCol="0">
            <a:spAutoFit/>
          </a:bodyPr>
          <a:lstStyle/>
          <a:p>
            <a:r>
              <a:rPr lang="it-IT" sz="1400" dirty="0">
                <a:solidFill>
                  <a:srgbClr val="00C08E"/>
                </a:solidFill>
              </a:rPr>
              <a:t>SPECIALIST</a:t>
            </a:r>
          </a:p>
          <a:p>
            <a:r>
              <a:rPr lang="it-IT" sz="1400" dirty="0">
                <a:solidFill>
                  <a:srgbClr val="00C08E"/>
                </a:solidFill>
              </a:rPr>
              <a:t>IN ADDED VALUE</a:t>
            </a:r>
          </a:p>
          <a:p>
            <a:r>
              <a:rPr lang="it-IT" sz="1400" dirty="0">
                <a:solidFill>
                  <a:srgbClr val="00C08E"/>
                </a:solidFill>
              </a:rPr>
              <a:t>AND NEAR FUTURE</a:t>
            </a:r>
          </a:p>
        </p:txBody>
      </p:sp>
    </p:spTree>
    <p:extLst>
      <p:ext uri="{BB962C8B-B14F-4D97-AF65-F5344CB8AC3E}">
        <p14:creationId xmlns:p14="http://schemas.microsoft.com/office/powerpoint/2010/main" val="1097541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4</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32760" y="3349359"/>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all" spc="-1" normalizeH="0" baseline="0" noProof="0" dirty="0">
                <a:ln>
                  <a:noFill/>
                </a:ln>
                <a:solidFill>
                  <a:srgbClr val="00B050"/>
                </a:solidFill>
                <a:effectLst/>
                <a:uLnTx/>
                <a:uFill>
                  <a:solidFill>
                    <a:srgbClr val="FFFFFF"/>
                  </a:solidFill>
                </a:uFill>
                <a:latin typeface="Arial"/>
              </a:rPr>
              <a:t>Back to </a:t>
            </a:r>
            <a:r>
              <a:rPr kumimoji="0" lang="it-IT" sz="5400" b="1" i="0" u="none" strike="noStrike" kern="1200" cap="all" spc="-1" normalizeH="0" baseline="0" noProof="0" dirty="0" err="1">
                <a:ln>
                  <a:noFill/>
                </a:ln>
                <a:solidFill>
                  <a:srgbClr val="00B050"/>
                </a:solidFill>
                <a:effectLst/>
                <a:uLnTx/>
                <a:uFill>
                  <a:solidFill>
                    <a:srgbClr val="FFFFFF"/>
                  </a:solidFill>
                </a:uFill>
                <a:latin typeface="Arial"/>
              </a:rPr>
              <a:t>basic</a:t>
            </a:r>
            <a:r>
              <a:rPr kumimoji="0" lang="it-IT" sz="5400" b="1" i="0" u="none" strike="noStrike" kern="1200" cap="all" spc="-1" normalizeH="0" baseline="0" noProof="0" dirty="0">
                <a:ln>
                  <a:noFill/>
                </a:ln>
                <a:solidFill>
                  <a:srgbClr val="00B050"/>
                </a:solidFill>
                <a:effectLst/>
                <a:uLnTx/>
                <a:uFill>
                  <a:solidFill>
                    <a:srgbClr val="FFFFFF"/>
                  </a:solidFill>
                </a:uFill>
                <a:latin typeface="Arial"/>
              </a:rPr>
              <a:t>…</a:t>
            </a:r>
            <a:endParaRPr kumimoji="0" lang="it-IT" sz="5400" b="0" i="0" u="none" strike="noStrike" kern="1200" cap="none" spc="-1" normalizeH="0" baseline="0" noProof="0" dirty="0">
              <a:ln>
                <a:noFill/>
              </a:ln>
              <a:solidFill>
                <a:srgbClr val="00B050"/>
              </a:solidFill>
              <a:effectLst/>
              <a:uLnTx/>
              <a:uFill>
                <a:solidFill>
                  <a:srgbClr val="FFFFFF"/>
                </a:solidFill>
              </a:uFill>
              <a:latin typeface="Arial"/>
            </a:endParaRPr>
          </a:p>
        </p:txBody>
      </p:sp>
    </p:spTree>
    <p:extLst>
      <p:ext uri="{BB962C8B-B14F-4D97-AF65-F5344CB8AC3E}">
        <p14:creationId xmlns:p14="http://schemas.microsoft.com/office/powerpoint/2010/main" val="135001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5</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all" spc="-1" normalizeH="0" baseline="0" noProof="0" dirty="0">
                <a:ln>
                  <a:noFill/>
                </a:ln>
                <a:solidFill>
                  <a:srgbClr val="FFFFFF"/>
                </a:solidFill>
                <a:effectLst/>
                <a:uLnTx/>
                <a:uFill>
                  <a:solidFill>
                    <a:srgbClr val="FFFFFF"/>
                  </a:solidFill>
                </a:uFill>
                <a:latin typeface="Arial"/>
              </a:rPr>
              <a:t>Back to </a:t>
            </a:r>
            <a:r>
              <a:rPr kumimoji="0" lang="it-IT" sz="4000" b="1" i="0" u="none" strike="noStrike" kern="1200" cap="all" spc="-1" normalizeH="0" baseline="0" noProof="0" dirty="0" err="1">
                <a:ln>
                  <a:noFill/>
                </a:ln>
                <a:solidFill>
                  <a:srgbClr val="FFFFFF"/>
                </a:solidFill>
                <a:effectLst/>
                <a:uLnTx/>
                <a:uFill>
                  <a:solidFill>
                    <a:srgbClr val="FFFFFF"/>
                  </a:solidFill>
                </a:uFill>
                <a:latin typeface="Arial"/>
              </a:rPr>
              <a:t>basic</a:t>
            </a:r>
            <a:r>
              <a:rPr kumimoji="0" lang="it-IT" sz="4000" b="1" i="0" u="none" strike="noStrike" kern="1200" cap="all" spc="-1" normalizeH="0" baseline="0" noProof="0" dirty="0">
                <a:ln>
                  <a:noFill/>
                </a:ln>
                <a:solidFill>
                  <a:srgbClr val="FFFFFF"/>
                </a:solidFill>
                <a:effectLst/>
                <a:uLnTx/>
                <a:uFill>
                  <a:solidFill>
                    <a:srgbClr val="FFFFFF"/>
                  </a:solidFill>
                </a:uFill>
                <a:latin typeface="Arial"/>
              </a:rPr>
              <a:t>…</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pic>
        <p:nvPicPr>
          <p:cNvPr id="6" name="Immagine 5">
            <a:extLst>
              <a:ext uri="{FF2B5EF4-FFF2-40B4-BE49-F238E27FC236}">
                <a16:creationId xmlns:a16="http://schemas.microsoft.com/office/drawing/2014/main" id="{0099CE22-D690-F625-4730-A668952A1B8E}"/>
              </a:ext>
            </a:extLst>
          </p:cNvPr>
          <p:cNvPicPr>
            <a:picLocks noChangeAspect="1"/>
          </p:cNvPicPr>
          <p:nvPr/>
        </p:nvPicPr>
        <p:blipFill>
          <a:blip r:embed="rId4"/>
          <a:stretch>
            <a:fillRect/>
          </a:stretch>
        </p:blipFill>
        <p:spPr>
          <a:xfrm>
            <a:off x="140350" y="1566145"/>
            <a:ext cx="7598949" cy="3461743"/>
          </a:xfrm>
          <a:prstGeom prst="rect">
            <a:avLst/>
          </a:prstGeom>
        </p:spPr>
      </p:pic>
      <p:pic>
        <p:nvPicPr>
          <p:cNvPr id="7" name="Immagine 6">
            <a:extLst>
              <a:ext uri="{FF2B5EF4-FFF2-40B4-BE49-F238E27FC236}">
                <a16:creationId xmlns:a16="http://schemas.microsoft.com/office/drawing/2014/main" id="{31C23068-99F3-E15A-9168-470D2CE94F6D}"/>
              </a:ext>
            </a:extLst>
          </p:cNvPr>
          <p:cNvPicPr>
            <a:picLocks noChangeAspect="1"/>
          </p:cNvPicPr>
          <p:nvPr/>
        </p:nvPicPr>
        <p:blipFill>
          <a:blip r:embed="rId5"/>
          <a:stretch>
            <a:fillRect/>
          </a:stretch>
        </p:blipFill>
        <p:spPr>
          <a:xfrm>
            <a:off x="2204961" y="3986074"/>
            <a:ext cx="9134542" cy="1543061"/>
          </a:xfrm>
          <a:prstGeom prst="rect">
            <a:avLst/>
          </a:prstGeom>
        </p:spPr>
      </p:pic>
      <p:sp>
        <p:nvSpPr>
          <p:cNvPr id="5" name="CasellaDiTesto 4">
            <a:extLst>
              <a:ext uri="{FF2B5EF4-FFF2-40B4-BE49-F238E27FC236}">
                <a16:creationId xmlns:a16="http://schemas.microsoft.com/office/drawing/2014/main" id="{D7594235-4DCF-74D2-DCF4-E88F35618C3A}"/>
              </a:ext>
            </a:extLst>
          </p:cNvPr>
          <p:cNvSpPr txBox="1"/>
          <p:nvPr/>
        </p:nvSpPr>
        <p:spPr>
          <a:xfrm>
            <a:off x="8069375" y="2314445"/>
            <a:ext cx="3450265" cy="923330"/>
          </a:xfrm>
          <a:prstGeom prst="rect">
            <a:avLst/>
          </a:prstGeom>
          <a:noFill/>
        </p:spPr>
        <p:txBody>
          <a:bodyPr wrap="square">
            <a:spAutoFit/>
          </a:bodyPr>
          <a:lstStyle/>
          <a:p>
            <a:r>
              <a:rPr lang="en-US" dirty="0"/>
              <a:t>The process for developing PCRs according to the GPIs of the International EPD system </a:t>
            </a:r>
            <a:endParaRPr lang="it-IT" dirty="0"/>
          </a:p>
        </p:txBody>
      </p:sp>
    </p:spTree>
    <p:extLst>
      <p:ext uri="{BB962C8B-B14F-4D97-AF65-F5344CB8AC3E}">
        <p14:creationId xmlns:p14="http://schemas.microsoft.com/office/powerpoint/2010/main" val="3532514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6</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all" spc="-1" normalizeH="0" baseline="0" noProof="0" dirty="0">
                <a:ln>
                  <a:noFill/>
                </a:ln>
                <a:solidFill>
                  <a:srgbClr val="FFFFFF"/>
                </a:solidFill>
                <a:effectLst/>
                <a:uLnTx/>
                <a:uFill>
                  <a:solidFill>
                    <a:srgbClr val="FFFFFF"/>
                  </a:solidFill>
                </a:uFill>
                <a:latin typeface="Arial"/>
              </a:rPr>
              <a:t>Back to </a:t>
            </a:r>
            <a:r>
              <a:rPr kumimoji="0" lang="it-IT" sz="4000" b="1" i="0" u="none" strike="noStrike" kern="1200" cap="all" spc="-1" normalizeH="0" baseline="0" noProof="0" dirty="0" err="1">
                <a:ln>
                  <a:noFill/>
                </a:ln>
                <a:solidFill>
                  <a:srgbClr val="FFFFFF"/>
                </a:solidFill>
                <a:effectLst/>
                <a:uLnTx/>
                <a:uFill>
                  <a:solidFill>
                    <a:srgbClr val="FFFFFF"/>
                  </a:solidFill>
                </a:uFill>
                <a:latin typeface="Arial"/>
              </a:rPr>
              <a:t>basic</a:t>
            </a:r>
            <a:r>
              <a:rPr kumimoji="0" lang="it-IT" sz="4000" b="1" i="0" u="none" strike="noStrike" kern="1200" cap="all" spc="-1" normalizeH="0" baseline="0" noProof="0" dirty="0">
                <a:ln>
                  <a:noFill/>
                </a:ln>
                <a:solidFill>
                  <a:srgbClr val="FFFFFF"/>
                </a:solidFill>
                <a:effectLst/>
                <a:uLnTx/>
                <a:uFill>
                  <a:solidFill>
                    <a:srgbClr val="FFFFFF"/>
                  </a:solidFill>
                </a:uFill>
                <a:latin typeface="Arial"/>
              </a:rPr>
              <a:t>…</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4" name="Sottotitolo 3">
            <a:extLst>
              <a:ext uri="{FF2B5EF4-FFF2-40B4-BE49-F238E27FC236}">
                <a16:creationId xmlns:a16="http://schemas.microsoft.com/office/drawing/2014/main" id="{74B705C3-2724-A5E1-E475-2E583930B1D9}"/>
              </a:ext>
            </a:extLst>
          </p:cNvPr>
          <p:cNvSpPr txBox="1">
            <a:spLocks/>
          </p:cNvSpPr>
          <p:nvPr/>
        </p:nvSpPr>
        <p:spPr>
          <a:xfrm>
            <a:off x="-225746" y="1599354"/>
            <a:ext cx="8476614" cy="4545860"/>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400" i="1" dirty="0"/>
              <a:t>3.2 ROLES IN PCR DEVELOPMENT</a:t>
            </a:r>
          </a:p>
          <a:p>
            <a:pPr marL="457200" lvl="1" indent="0">
              <a:buNone/>
            </a:pPr>
            <a:r>
              <a:rPr lang="en-US" sz="1400" i="1" dirty="0"/>
              <a:t>3.2.1 SECRETARIAT AND TECHNICAL COMMITTEE</a:t>
            </a:r>
          </a:p>
          <a:p>
            <a:pPr marL="457200" lvl="1" indent="0">
              <a:buNone/>
            </a:pPr>
            <a:r>
              <a:rPr lang="en-US" sz="1400" i="1" dirty="0"/>
              <a:t>PCR development is guided and overseen by the Secretariat to ensure that the process follows the requirements in ISO 14025, the GPI, and other relevant standards or PCR </a:t>
            </a:r>
            <a:r>
              <a:rPr lang="en-US" sz="1400" i="1" dirty="0" err="1"/>
              <a:t>harmonisation</a:t>
            </a:r>
            <a:r>
              <a:rPr lang="en-US" sz="1400" i="1" dirty="0"/>
              <a:t> initiatives. The Technical Committee acts as the PCR review panel. For more information about these roles, see Section 3.1.</a:t>
            </a:r>
          </a:p>
          <a:p>
            <a:pPr marL="457200" lvl="1" indent="0">
              <a:buNone/>
            </a:pPr>
            <a:endParaRPr lang="en-US" sz="1400" i="1" dirty="0"/>
          </a:p>
          <a:p>
            <a:pPr marL="457200" lvl="1" indent="0">
              <a:buNone/>
            </a:pPr>
            <a:r>
              <a:rPr lang="en-US" sz="1400" i="1" dirty="0"/>
              <a:t>3.2.2 PCR MODERATOR</a:t>
            </a:r>
          </a:p>
          <a:p>
            <a:pPr marL="457200" lvl="1" indent="0">
              <a:buNone/>
            </a:pPr>
            <a:r>
              <a:rPr lang="en-US" sz="1400" i="1" dirty="0"/>
              <a:t>The PCR Moderator has a number of tasks related to the development of the PCR primarily:</a:t>
            </a:r>
          </a:p>
          <a:p>
            <a:pPr marL="457200" lvl="1" indent="0">
              <a:buNone/>
            </a:pPr>
            <a:r>
              <a:rPr lang="en-US" sz="1400" i="1" dirty="0"/>
              <a:t>▪ to lead and be responsible for the overall preparation of the draft PCR by the PCR Committee,</a:t>
            </a:r>
          </a:p>
          <a:p>
            <a:pPr marL="457200" lvl="1" indent="0">
              <a:buNone/>
            </a:pPr>
            <a:r>
              <a:rPr lang="en-US" sz="1400" i="1" dirty="0"/>
              <a:t>▪ to invite LCA/EPD/PCR experts, industry experts, and other relevant stakeholders to take part in the development of the PCR as part of the PCR Committee,</a:t>
            </a:r>
          </a:p>
          <a:p>
            <a:pPr marL="457200" lvl="1" indent="0">
              <a:buNone/>
            </a:pPr>
            <a:r>
              <a:rPr lang="en-US" sz="1400" i="1" dirty="0"/>
              <a:t>▪ to promote collaboration between PCR Committee members and seek contributions from them,</a:t>
            </a:r>
          </a:p>
          <a:p>
            <a:pPr marL="457200" lvl="1" indent="0">
              <a:buNone/>
            </a:pPr>
            <a:r>
              <a:rPr lang="en-US" sz="1400" i="1" dirty="0"/>
              <a:t>▪ to act as the contact person for the PCR Committee,</a:t>
            </a:r>
          </a:p>
          <a:p>
            <a:pPr marL="457200" lvl="1" indent="0">
              <a:buNone/>
            </a:pPr>
            <a:r>
              <a:rPr lang="en-US" sz="1400" i="1" dirty="0"/>
              <a:t>▪ to submit a time plan for PCR development to the Secretariat and inform the Secretariat of any changes to the time plan during the development,</a:t>
            </a:r>
          </a:p>
          <a:p>
            <a:pPr marL="457200" lvl="1" indent="0">
              <a:buNone/>
            </a:pPr>
            <a:r>
              <a:rPr lang="en-US" sz="1400" i="1" dirty="0"/>
              <a:t>▪ to inform the Secretariat about relevant industry and trade publications or forums where PCR development should be announced,</a:t>
            </a:r>
          </a:p>
          <a:p>
            <a:pPr marL="457200" lvl="1" indent="0">
              <a:buNone/>
            </a:pPr>
            <a:r>
              <a:rPr lang="en-US" sz="1400" i="1" dirty="0"/>
              <a:t>▪ to propose the scope of product category and identify relevant codes in the UN CPC scheme,</a:t>
            </a:r>
          </a:p>
        </p:txBody>
      </p:sp>
      <p:pic>
        <p:nvPicPr>
          <p:cNvPr id="6" name="Immagine 5">
            <a:extLst>
              <a:ext uri="{FF2B5EF4-FFF2-40B4-BE49-F238E27FC236}">
                <a16:creationId xmlns:a16="http://schemas.microsoft.com/office/drawing/2014/main" id="{06ABFDFF-17F5-39C9-AFDF-34F6EC398C60}"/>
              </a:ext>
            </a:extLst>
          </p:cNvPr>
          <p:cNvPicPr>
            <a:picLocks noChangeAspect="1"/>
          </p:cNvPicPr>
          <p:nvPr/>
        </p:nvPicPr>
        <p:blipFill>
          <a:blip r:embed="rId4"/>
          <a:stretch>
            <a:fillRect/>
          </a:stretch>
        </p:blipFill>
        <p:spPr>
          <a:xfrm>
            <a:off x="8399843" y="3607762"/>
            <a:ext cx="3333774" cy="2447943"/>
          </a:xfrm>
          <a:prstGeom prst="rect">
            <a:avLst/>
          </a:prstGeom>
        </p:spPr>
      </p:pic>
      <p:sp>
        <p:nvSpPr>
          <p:cNvPr id="8" name="CasellaDiTesto 7">
            <a:extLst>
              <a:ext uri="{FF2B5EF4-FFF2-40B4-BE49-F238E27FC236}">
                <a16:creationId xmlns:a16="http://schemas.microsoft.com/office/drawing/2014/main" id="{B5D2AA7A-D8E5-CC14-A3D2-1A8B83EB0CF1}"/>
              </a:ext>
            </a:extLst>
          </p:cNvPr>
          <p:cNvSpPr txBox="1"/>
          <p:nvPr/>
        </p:nvSpPr>
        <p:spPr>
          <a:xfrm>
            <a:off x="8962007" y="3193676"/>
            <a:ext cx="2175421" cy="369332"/>
          </a:xfrm>
          <a:prstGeom prst="rect">
            <a:avLst/>
          </a:prstGeom>
          <a:noFill/>
        </p:spPr>
        <p:txBody>
          <a:bodyPr wrap="square">
            <a:spAutoFit/>
          </a:bodyPr>
          <a:lstStyle/>
          <a:p>
            <a:r>
              <a:rPr lang="it-IT" dirty="0">
                <a:solidFill>
                  <a:schemeClr val="accent6">
                    <a:lumMod val="75000"/>
                  </a:schemeClr>
                </a:solidFill>
              </a:rPr>
              <a:t>How </a:t>
            </a:r>
            <a:r>
              <a:rPr lang="it-IT" dirty="0" err="1">
                <a:solidFill>
                  <a:schemeClr val="accent6">
                    <a:lumMod val="75000"/>
                  </a:schemeClr>
                </a:solidFill>
              </a:rPr>
              <a:t>many</a:t>
            </a:r>
            <a:r>
              <a:rPr lang="it-IT" dirty="0">
                <a:solidFill>
                  <a:schemeClr val="accent6">
                    <a:lumMod val="75000"/>
                  </a:schemeClr>
                </a:solidFill>
              </a:rPr>
              <a:t> tasks?</a:t>
            </a:r>
          </a:p>
        </p:txBody>
      </p:sp>
      <p:pic>
        <p:nvPicPr>
          <p:cNvPr id="5" name="Immagine 4">
            <a:extLst>
              <a:ext uri="{FF2B5EF4-FFF2-40B4-BE49-F238E27FC236}">
                <a16:creationId xmlns:a16="http://schemas.microsoft.com/office/drawing/2014/main" id="{F8008E4D-E932-328E-5669-B1E62AD5406D}"/>
              </a:ext>
            </a:extLst>
          </p:cNvPr>
          <p:cNvPicPr>
            <a:picLocks noChangeAspect="1"/>
          </p:cNvPicPr>
          <p:nvPr/>
        </p:nvPicPr>
        <p:blipFill>
          <a:blip r:embed="rId5"/>
          <a:stretch>
            <a:fillRect/>
          </a:stretch>
        </p:blipFill>
        <p:spPr>
          <a:xfrm>
            <a:off x="8475899" y="1525354"/>
            <a:ext cx="3113613" cy="1418229"/>
          </a:xfrm>
          <a:prstGeom prst="rect">
            <a:avLst/>
          </a:prstGeom>
        </p:spPr>
      </p:pic>
    </p:spTree>
    <p:extLst>
      <p:ext uri="{BB962C8B-B14F-4D97-AF65-F5344CB8AC3E}">
        <p14:creationId xmlns:p14="http://schemas.microsoft.com/office/powerpoint/2010/main" val="3293826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7</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all" spc="-1" normalizeH="0" baseline="0" noProof="0" dirty="0">
                <a:ln>
                  <a:noFill/>
                </a:ln>
                <a:solidFill>
                  <a:srgbClr val="FFFFFF"/>
                </a:solidFill>
                <a:effectLst/>
                <a:uLnTx/>
                <a:uFill>
                  <a:solidFill>
                    <a:srgbClr val="FFFFFF"/>
                  </a:solidFill>
                </a:uFill>
                <a:latin typeface="Arial"/>
              </a:rPr>
              <a:t>Back to </a:t>
            </a:r>
            <a:r>
              <a:rPr kumimoji="0" lang="it-IT" sz="4000" b="1" i="0" u="none" strike="noStrike" kern="1200" cap="all" spc="-1" normalizeH="0" baseline="0" noProof="0" dirty="0" err="1">
                <a:ln>
                  <a:noFill/>
                </a:ln>
                <a:solidFill>
                  <a:srgbClr val="FFFFFF"/>
                </a:solidFill>
                <a:effectLst/>
                <a:uLnTx/>
                <a:uFill>
                  <a:solidFill>
                    <a:srgbClr val="FFFFFF"/>
                  </a:solidFill>
                </a:uFill>
                <a:latin typeface="Arial"/>
              </a:rPr>
              <a:t>basic</a:t>
            </a:r>
            <a:r>
              <a:rPr kumimoji="0" lang="it-IT" sz="4000" b="1" i="0" u="none" strike="noStrike" kern="1200" cap="all" spc="-1" normalizeH="0" baseline="0" noProof="0" dirty="0">
                <a:ln>
                  <a:noFill/>
                </a:ln>
                <a:solidFill>
                  <a:srgbClr val="FFFFFF"/>
                </a:solidFill>
                <a:effectLst/>
                <a:uLnTx/>
                <a:uFill>
                  <a:solidFill>
                    <a:srgbClr val="FFFFFF"/>
                  </a:solidFill>
                </a:uFill>
                <a:latin typeface="Arial"/>
              </a:rPr>
              <a:t>…</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4" name="Sottotitolo 3">
            <a:extLst>
              <a:ext uri="{FF2B5EF4-FFF2-40B4-BE49-F238E27FC236}">
                <a16:creationId xmlns:a16="http://schemas.microsoft.com/office/drawing/2014/main" id="{74B705C3-2724-A5E1-E475-2E583930B1D9}"/>
              </a:ext>
            </a:extLst>
          </p:cNvPr>
          <p:cNvSpPr txBox="1">
            <a:spLocks/>
          </p:cNvSpPr>
          <p:nvPr/>
        </p:nvSpPr>
        <p:spPr>
          <a:xfrm>
            <a:off x="-67013" y="1903106"/>
            <a:ext cx="7930854" cy="4031360"/>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400" i="1" dirty="0"/>
              <a:t>▪ to propose stakeholders to be invited to the open consultation as part of the PCR stakeholder consultation group,</a:t>
            </a:r>
          </a:p>
          <a:p>
            <a:pPr marL="457200" lvl="1" indent="0">
              <a:buNone/>
            </a:pPr>
            <a:r>
              <a:rPr lang="en-US" sz="1400" i="1" dirty="0"/>
              <a:t>▪ to act as contact person for stakeholders in the open consultation process,</a:t>
            </a:r>
          </a:p>
          <a:p>
            <a:pPr marL="457200" lvl="1" indent="0">
              <a:buNone/>
            </a:pPr>
            <a:r>
              <a:rPr lang="en-US" sz="1400" i="1" dirty="0"/>
              <a:t>▪ to collect and respond to stakeholder comments,</a:t>
            </a:r>
          </a:p>
          <a:p>
            <a:pPr marL="457200" lvl="1" indent="0">
              <a:buNone/>
            </a:pPr>
            <a:r>
              <a:rPr lang="en-US" sz="1400" i="1" dirty="0"/>
              <a:t>▪ to lead the updating of the draft PCR based on comments received during the open consultation, make a summary of comments accepted and rejected (and their rationale), and submit these documents to the Secretariat,</a:t>
            </a:r>
          </a:p>
          <a:p>
            <a:pPr marL="457200" lvl="1" indent="0">
              <a:buNone/>
            </a:pPr>
            <a:r>
              <a:rPr lang="en-US" sz="1400" i="1" dirty="0"/>
              <a:t>▪ to lead the updating of the draft PCR based on the PCR review, make a summary of the comments and suggested changes accepted and rejected (and their rationale), and submit these documents to the Secretariat,</a:t>
            </a:r>
          </a:p>
          <a:p>
            <a:pPr marL="457200" lvl="1" indent="0">
              <a:buNone/>
            </a:pPr>
            <a:r>
              <a:rPr lang="en-US" sz="1400" i="1" dirty="0"/>
              <a:t>▪ to alert stakeholders involved in the process about the outcome of the work and the publication of the PCR,</a:t>
            </a:r>
          </a:p>
          <a:p>
            <a:pPr marL="457200" lvl="1" indent="0">
              <a:buNone/>
            </a:pPr>
            <a:r>
              <a:rPr lang="en-US" sz="1400" i="1" dirty="0"/>
              <a:t>▪ to remain as the contact person during the time when the PCR is being used on the market for, e.g. collecting suggestions for improvement in upcoming revisions. In case this is not possible, the PCR Moderator shall contact the Secretariat and may suggest another person capable of taking over the duties.</a:t>
            </a:r>
          </a:p>
          <a:p>
            <a:pPr marL="457200" lvl="1" indent="0">
              <a:buNone/>
            </a:pPr>
            <a:r>
              <a:rPr lang="en-US" sz="1400" i="1" dirty="0"/>
              <a:t>▪ to start the updating phase of the PCR at least six months before the end of its current validity.</a:t>
            </a:r>
            <a:endParaRPr lang="it-IT" sz="1400" i="1" dirty="0"/>
          </a:p>
        </p:txBody>
      </p:sp>
      <p:pic>
        <p:nvPicPr>
          <p:cNvPr id="5" name="Immagine 4">
            <a:extLst>
              <a:ext uri="{FF2B5EF4-FFF2-40B4-BE49-F238E27FC236}">
                <a16:creationId xmlns:a16="http://schemas.microsoft.com/office/drawing/2014/main" id="{27002053-A869-6FC8-FDC5-51BACCCFB0B0}"/>
              </a:ext>
            </a:extLst>
          </p:cNvPr>
          <p:cNvPicPr>
            <a:picLocks noChangeAspect="1"/>
          </p:cNvPicPr>
          <p:nvPr/>
        </p:nvPicPr>
        <p:blipFill>
          <a:blip r:embed="rId4"/>
          <a:stretch>
            <a:fillRect/>
          </a:stretch>
        </p:blipFill>
        <p:spPr>
          <a:xfrm>
            <a:off x="8399843" y="3607762"/>
            <a:ext cx="3333774" cy="2447943"/>
          </a:xfrm>
          <a:prstGeom prst="rect">
            <a:avLst/>
          </a:prstGeom>
        </p:spPr>
      </p:pic>
      <p:sp>
        <p:nvSpPr>
          <p:cNvPr id="8" name="CasellaDiTesto 7">
            <a:extLst>
              <a:ext uri="{FF2B5EF4-FFF2-40B4-BE49-F238E27FC236}">
                <a16:creationId xmlns:a16="http://schemas.microsoft.com/office/drawing/2014/main" id="{E899CF47-9A55-A869-D375-5B422F8B5589}"/>
              </a:ext>
            </a:extLst>
          </p:cNvPr>
          <p:cNvSpPr txBox="1"/>
          <p:nvPr/>
        </p:nvSpPr>
        <p:spPr>
          <a:xfrm>
            <a:off x="8962007" y="3193676"/>
            <a:ext cx="2175421" cy="369332"/>
          </a:xfrm>
          <a:prstGeom prst="rect">
            <a:avLst/>
          </a:prstGeom>
          <a:noFill/>
        </p:spPr>
        <p:txBody>
          <a:bodyPr wrap="square">
            <a:spAutoFit/>
          </a:bodyPr>
          <a:lstStyle/>
          <a:p>
            <a:r>
              <a:rPr lang="it-IT" dirty="0">
                <a:solidFill>
                  <a:schemeClr val="accent6">
                    <a:lumMod val="75000"/>
                  </a:schemeClr>
                </a:solidFill>
              </a:rPr>
              <a:t>How </a:t>
            </a:r>
            <a:r>
              <a:rPr lang="it-IT" dirty="0" err="1">
                <a:solidFill>
                  <a:schemeClr val="accent6">
                    <a:lumMod val="75000"/>
                  </a:schemeClr>
                </a:solidFill>
              </a:rPr>
              <a:t>many</a:t>
            </a:r>
            <a:r>
              <a:rPr lang="it-IT" dirty="0">
                <a:solidFill>
                  <a:schemeClr val="accent6">
                    <a:lumMod val="75000"/>
                  </a:schemeClr>
                </a:solidFill>
              </a:rPr>
              <a:t> tasks?</a:t>
            </a:r>
          </a:p>
        </p:txBody>
      </p:sp>
      <p:pic>
        <p:nvPicPr>
          <p:cNvPr id="9" name="Immagine 8">
            <a:extLst>
              <a:ext uri="{FF2B5EF4-FFF2-40B4-BE49-F238E27FC236}">
                <a16:creationId xmlns:a16="http://schemas.microsoft.com/office/drawing/2014/main" id="{AFF3EE51-F69A-3FFE-32EC-799163CBB759}"/>
              </a:ext>
            </a:extLst>
          </p:cNvPr>
          <p:cNvPicPr>
            <a:picLocks noChangeAspect="1"/>
          </p:cNvPicPr>
          <p:nvPr/>
        </p:nvPicPr>
        <p:blipFill>
          <a:blip r:embed="rId5"/>
          <a:stretch>
            <a:fillRect/>
          </a:stretch>
        </p:blipFill>
        <p:spPr>
          <a:xfrm>
            <a:off x="8475899" y="1525354"/>
            <a:ext cx="3113613" cy="1418229"/>
          </a:xfrm>
          <a:prstGeom prst="rect">
            <a:avLst/>
          </a:prstGeom>
        </p:spPr>
      </p:pic>
    </p:spTree>
    <p:extLst>
      <p:ext uri="{BB962C8B-B14F-4D97-AF65-F5344CB8AC3E}">
        <p14:creationId xmlns:p14="http://schemas.microsoft.com/office/powerpoint/2010/main" val="1440137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8</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59640" y="419026"/>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all" spc="-1" normalizeH="0" baseline="0" noProof="0" dirty="0">
                <a:ln>
                  <a:noFill/>
                </a:ln>
                <a:solidFill>
                  <a:srgbClr val="FFFFFF"/>
                </a:solidFill>
                <a:effectLst/>
                <a:uLnTx/>
                <a:uFill>
                  <a:solidFill>
                    <a:srgbClr val="FFFFFF"/>
                  </a:solidFill>
                </a:uFill>
                <a:latin typeface="Arial"/>
              </a:rPr>
              <a:t>Back to </a:t>
            </a:r>
            <a:r>
              <a:rPr kumimoji="0" lang="it-IT" sz="4000" b="1" i="0" u="none" strike="noStrike" kern="1200" cap="all" spc="-1" normalizeH="0" baseline="0" noProof="0" dirty="0" err="1">
                <a:ln>
                  <a:noFill/>
                </a:ln>
                <a:solidFill>
                  <a:srgbClr val="FFFFFF"/>
                </a:solidFill>
                <a:effectLst/>
                <a:uLnTx/>
                <a:uFill>
                  <a:solidFill>
                    <a:srgbClr val="FFFFFF"/>
                  </a:solidFill>
                </a:uFill>
                <a:latin typeface="Arial"/>
              </a:rPr>
              <a:t>basic</a:t>
            </a:r>
            <a:r>
              <a:rPr kumimoji="0" lang="it-IT" sz="4000" b="1" i="0" u="none" strike="noStrike" kern="1200" cap="all" spc="-1" normalizeH="0" baseline="0" noProof="0" dirty="0">
                <a:ln>
                  <a:noFill/>
                </a:ln>
                <a:solidFill>
                  <a:srgbClr val="FFFFFF"/>
                </a:solidFill>
                <a:effectLst/>
                <a:uLnTx/>
                <a:uFill>
                  <a:solidFill>
                    <a:srgbClr val="FFFFFF"/>
                  </a:solidFill>
                </a:uFill>
                <a:latin typeface="Arial"/>
              </a:rPr>
              <a:t>…</a:t>
            </a:r>
            <a:endParaRPr kumimoji="0" lang="it-IT" sz="2400" b="0" i="0" u="none" strike="noStrike" kern="1200" cap="none" spc="-1" normalizeH="0" baseline="0" noProof="0" dirty="0">
              <a:ln>
                <a:noFill/>
              </a:ln>
              <a:solidFill>
                <a:srgbClr val="000000"/>
              </a:solidFill>
              <a:effectLst/>
              <a:uLnTx/>
              <a:uFill>
                <a:solidFill>
                  <a:srgbClr val="FFFFFF"/>
                </a:solidFill>
              </a:uFill>
              <a:latin typeface="Arial"/>
            </a:endParaRPr>
          </a:p>
        </p:txBody>
      </p:sp>
      <p:sp>
        <p:nvSpPr>
          <p:cNvPr id="5" name="Sottotitolo 3">
            <a:extLst>
              <a:ext uri="{FF2B5EF4-FFF2-40B4-BE49-F238E27FC236}">
                <a16:creationId xmlns:a16="http://schemas.microsoft.com/office/drawing/2014/main" id="{38668D86-2AB8-B17B-9062-3E491EC12A28}"/>
              </a:ext>
            </a:extLst>
          </p:cNvPr>
          <p:cNvSpPr txBox="1">
            <a:spLocks/>
          </p:cNvSpPr>
          <p:nvPr/>
        </p:nvSpPr>
        <p:spPr>
          <a:xfrm>
            <a:off x="-161169" y="2564234"/>
            <a:ext cx="3418986" cy="3580980"/>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400" b="1" i="1" dirty="0"/>
              <a:t>3.2.3 PCR COMMITTEE</a:t>
            </a:r>
          </a:p>
          <a:p>
            <a:pPr marL="457200" lvl="1" indent="0">
              <a:buNone/>
            </a:pPr>
            <a:r>
              <a:rPr lang="en-US" sz="1400" i="1" dirty="0"/>
              <a:t>The PCR Committee is a group of interested parties tasked by the Secretariat with drafting and finalizing the PCR. The task of the PCR committee is to define the product category and develop the respective PCR. PCR stakeholder consultation group</a:t>
            </a:r>
          </a:p>
          <a:p>
            <a:pPr marL="457200" lvl="1" indent="0">
              <a:buNone/>
            </a:pPr>
            <a:r>
              <a:rPr lang="en-US" sz="1400" i="1" dirty="0"/>
              <a:t>The PCR stakeholder consultation group comprises those stakeholders invited to provide feedback on the draft PCR during the open consultation. Their role is to read and provide comments on the draft PCR during the open consultation.</a:t>
            </a:r>
            <a:endParaRPr lang="it-IT" sz="1400" i="1" dirty="0"/>
          </a:p>
        </p:txBody>
      </p:sp>
      <p:pic>
        <p:nvPicPr>
          <p:cNvPr id="6" name="Immagine 5">
            <a:extLst>
              <a:ext uri="{FF2B5EF4-FFF2-40B4-BE49-F238E27FC236}">
                <a16:creationId xmlns:a16="http://schemas.microsoft.com/office/drawing/2014/main" id="{4A74F8EC-09A8-7602-B2F3-C0908C40E6EB}"/>
              </a:ext>
            </a:extLst>
          </p:cNvPr>
          <p:cNvPicPr>
            <a:picLocks noChangeAspect="1"/>
          </p:cNvPicPr>
          <p:nvPr/>
        </p:nvPicPr>
        <p:blipFill>
          <a:blip r:embed="rId4"/>
          <a:stretch>
            <a:fillRect/>
          </a:stretch>
        </p:blipFill>
        <p:spPr>
          <a:xfrm>
            <a:off x="3440130" y="1520051"/>
            <a:ext cx="8164954" cy="4625163"/>
          </a:xfrm>
          <a:prstGeom prst="rect">
            <a:avLst/>
          </a:prstGeom>
        </p:spPr>
      </p:pic>
      <p:pic>
        <p:nvPicPr>
          <p:cNvPr id="4" name="Immagine 3">
            <a:extLst>
              <a:ext uri="{FF2B5EF4-FFF2-40B4-BE49-F238E27FC236}">
                <a16:creationId xmlns:a16="http://schemas.microsoft.com/office/drawing/2014/main" id="{35D2A9D2-ECFA-FCD8-93BD-D52C9E0CF8F0}"/>
              </a:ext>
            </a:extLst>
          </p:cNvPr>
          <p:cNvPicPr>
            <a:picLocks noChangeAspect="1"/>
          </p:cNvPicPr>
          <p:nvPr/>
        </p:nvPicPr>
        <p:blipFill>
          <a:blip r:embed="rId5"/>
          <a:stretch>
            <a:fillRect/>
          </a:stretch>
        </p:blipFill>
        <p:spPr>
          <a:xfrm>
            <a:off x="199555" y="1045788"/>
            <a:ext cx="3115326" cy="1420491"/>
          </a:xfrm>
          <a:prstGeom prst="rect">
            <a:avLst/>
          </a:prstGeom>
        </p:spPr>
      </p:pic>
    </p:spTree>
    <p:extLst>
      <p:ext uri="{BB962C8B-B14F-4D97-AF65-F5344CB8AC3E}">
        <p14:creationId xmlns:p14="http://schemas.microsoft.com/office/powerpoint/2010/main" val="1285122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10871280" y="6422040"/>
            <a:ext cx="101484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DE67D03-E5B1-4B73-B9E9-B69915682AC6}" type="slidenum">
              <a:rPr lang="it-IT" sz="1000" b="0" strike="noStrike" spc="-1">
                <a:solidFill>
                  <a:srgbClr val="7F96B8"/>
                </a:solidFill>
                <a:uFill>
                  <a:solidFill>
                    <a:srgbClr val="FFFFFF"/>
                  </a:solidFill>
                </a:uFill>
                <a:latin typeface="Arial"/>
                <a:ea typeface="DejaVu Sans"/>
              </a:rPr>
              <a:t>9</a:t>
            </a:fld>
            <a:endParaRPr lang="it-IT" sz="1800" b="0" strike="noStrike" spc="-1">
              <a:solidFill>
                <a:srgbClr val="000000"/>
              </a:solidFill>
              <a:uFill>
                <a:solidFill>
                  <a:srgbClr val="FFFFFF"/>
                </a:solidFill>
              </a:uFill>
              <a:latin typeface="Arial"/>
            </a:endParaRPr>
          </a:p>
        </p:txBody>
      </p:sp>
      <p:pic>
        <p:nvPicPr>
          <p:cNvPr id="201" name="Picture 200"/>
          <p:cNvPicPr/>
          <p:nvPr/>
        </p:nvPicPr>
        <p:blipFill>
          <a:blip r:embed="rId3"/>
          <a:stretch/>
        </p:blipFill>
        <p:spPr>
          <a:xfrm>
            <a:off x="10032706" y="6235083"/>
            <a:ext cx="1602444" cy="562928"/>
          </a:xfrm>
          <a:prstGeom prst="rect">
            <a:avLst/>
          </a:prstGeom>
          <a:ln>
            <a:noFill/>
          </a:ln>
        </p:spPr>
      </p:pic>
      <p:sp>
        <p:nvSpPr>
          <p:cNvPr id="203" name="Line 5"/>
          <p:cNvSpPr/>
          <p:nvPr/>
        </p:nvSpPr>
        <p:spPr>
          <a:xfrm>
            <a:off x="359640" y="6145214"/>
            <a:ext cx="11160000" cy="360"/>
          </a:xfrm>
          <a:prstGeom prst="line">
            <a:avLst/>
          </a:prstGeom>
          <a:ln>
            <a:solidFill>
              <a:srgbClr val="0B9B51"/>
            </a:solidFill>
          </a:ln>
        </p:spPr>
        <p:style>
          <a:lnRef idx="0">
            <a:scrgbClr r="0" g="0" b="0"/>
          </a:lnRef>
          <a:fillRef idx="0">
            <a:scrgbClr r="0" g="0" b="0"/>
          </a:fillRef>
          <a:effectRef idx="0">
            <a:scrgbClr r="0" g="0" b="0"/>
          </a:effectRef>
          <a:fontRef idx="minor"/>
        </p:style>
        <p:txBody>
          <a:bodyPr/>
          <a:lstStyle/>
          <a:p>
            <a:endParaRPr lang="it-IT"/>
          </a:p>
        </p:txBody>
      </p:sp>
      <p:sp>
        <p:nvSpPr>
          <p:cNvPr id="3" name="CasellaDiTesto 2">
            <a:extLst>
              <a:ext uri="{FF2B5EF4-FFF2-40B4-BE49-F238E27FC236}">
                <a16:creationId xmlns:a16="http://schemas.microsoft.com/office/drawing/2014/main" id="{E6E683D8-477C-8FAB-4597-76AAFA1D151F}"/>
              </a:ext>
            </a:extLst>
          </p:cNvPr>
          <p:cNvSpPr txBox="1"/>
          <p:nvPr/>
        </p:nvSpPr>
        <p:spPr>
          <a:xfrm>
            <a:off x="199555" y="6243169"/>
            <a:ext cx="8476613" cy="553998"/>
          </a:xfrm>
          <a:prstGeom prst="rect">
            <a:avLst/>
          </a:prstGeom>
          <a:noFill/>
        </p:spPr>
        <p:txBody>
          <a:bodyPr wrap="square">
            <a:spAutoFit/>
          </a:bodyPr>
          <a:lstStyle/>
          <a:p>
            <a:pPr>
              <a:lnSpc>
                <a:spcPct val="100000"/>
              </a:lnSpc>
            </a:pPr>
            <a:r>
              <a:rPr lang="en-US" sz="1800" i="1" dirty="0"/>
              <a:t>The development of PCRs: a voice from the field.</a:t>
            </a:r>
          </a:p>
          <a:p>
            <a:pPr>
              <a:lnSpc>
                <a:spcPct val="100000"/>
              </a:lnSpc>
            </a:pPr>
            <a:r>
              <a:rPr lang="en-US" sz="1200" i="1" spc="-1" dirty="0">
                <a:uFill>
                  <a:solidFill>
                    <a:srgbClr val="FFFFFF"/>
                  </a:solidFill>
                </a:uFill>
                <a:latin typeface="Calibri" panose="020F0502020204030204" pitchFamily="34" charset="0"/>
                <a:cs typeface="Calibri" panose="020F0502020204030204" pitchFamily="34" charset="0"/>
              </a:rPr>
              <a:t>© 2023 MA.P.P.IN.G.LCA</a:t>
            </a:r>
            <a:r>
              <a:rPr lang="it-IT" sz="1200" i="1" spc="-1" dirty="0">
                <a:uFill>
                  <a:solidFill>
                    <a:srgbClr val="FFFFFF"/>
                  </a:solidFill>
                </a:uFill>
                <a:latin typeface="Calibri" panose="020F0502020204030204" pitchFamily="34" charset="0"/>
                <a:cs typeface="Calibri" panose="020F0502020204030204" pitchFamily="34" charset="0"/>
              </a:rPr>
              <a:t> – ALL RIGHTS RESERVED </a:t>
            </a:r>
          </a:p>
        </p:txBody>
      </p:sp>
      <p:sp>
        <p:nvSpPr>
          <p:cNvPr id="2" name="CustomShape 4">
            <a:extLst>
              <a:ext uri="{FF2B5EF4-FFF2-40B4-BE49-F238E27FC236}">
                <a16:creationId xmlns:a16="http://schemas.microsoft.com/office/drawing/2014/main" id="{6B93BD5A-1392-EDDB-4B1F-524E2C144719}"/>
              </a:ext>
            </a:extLst>
          </p:cNvPr>
          <p:cNvSpPr/>
          <p:nvPr/>
        </p:nvSpPr>
        <p:spPr>
          <a:xfrm>
            <a:off x="332760" y="2783707"/>
            <a:ext cx="11526479" cy="5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all" spc="-1" normalizeH="0" baseline="0" noProof="0" dirty="0" err="1">
                <a:ln>
                  <a:noFill/>
                </a:ln>
                <a:solidFill>
                  <a:srgbClr val="00B050"/>
                </a:solidFill>
                <a:effectLst/>
                <a:uLnTx/>
                <a:uFill>
                  <a:solidFill>
                    <a:srgbClr val="FFFFFF"/>
                  </a:solidFill>
                </a:uFill>
                <a:latin typeface="Arial"/>
              </a:rPr>
              <a:t>reference</a:t>
            </a:r>
            <a:r>
              <a:rPr kumimoji="0" lang="it-IT" sz="5400" b="1" i="0" u="none" strike="noStrike" kern="1200" cap="all" spc="-1" normalizeH="0" baseline="0" noProof="0" dirty="0">
                <a:ln>
                  <a:noFill/>
                </a:ln>
                <a:solidFill>
                  <a:srgbClr val="00B050"/>
                </a:solidFill>
                <a:effectLst/>
                <a:uLnTx/>
                <a:uFill>
                  <a:solidFill>
                    <a:srgbClr val="FFFFFF"/>
                  </a:solidFill>
                </a:uFill>
                <a:latin typeface="Arial"/>
              </a:rPr>
              <a:t> tools and </a:t>
            </a:r>
            <a:r>
              <a:rPr kumimoji="0" lang="it-IT" sz="5400" b="1" i="0" u="none" strike="noStrike" kern="1200" cap="all" spc="-1" normalizeH="0" baseline="0" noProof="0" dirty="0" err="1">
                <a:ln>
                  <a:noFill/>
                </a:ln>
                <a:solidFill>
                  <a:srgbClr val="00B050"/>
                </a:solidFill>
                <a:effectLst/>
                <a:uLnTx/>
                <a:uFill>
                  <a:solidFill>
                    <a:srgbClr val="FFFFFF"/>
                  </a:solidFill>
                </a:uFill>
                <a:latin typeface="Arial"/>
              </a:rPr>
              <a:t>methods</a:t>
            </a:r>
            <a:endParaRPr kumimoji="0" lang="it-IT" sz="5400" b="1" i="0" u="none" strike="noStrike" kern="1200" cap="all" spc="-1" normalizeH="0" baseline="0" noProof="0" dirty="0">
              <a:ln>
                <a:noFill/>
              </a:ln>
              <a:solidFill>
                <a:srgbClr val="00B050"/>
              </a:solidFill>
              <a:effectLst/>
              <a:uLnTx/>
              <a:uFill>
                <a:solidFill>
                  <a:srgbClr val="FFFFFF"/>
                </a:solidFill>
              </a:uFill>
              <a:latin typeface="Arial"/>
            </a:endParaRPr>
          </a:p>
        </p:txBody>
      </p:sp>
    </p:spTree>
    <p:extLst>
      <p:ext uri="{BB962C8B-B14F-4D97-AF65-F5344CB8AC3E}">
        <p14:creationId xmlns:p14="http://schemas.microsoft.com/office/powerpoint/2010/main" val="3806487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DAA2B4B628CA13439B9E2A0CB9381464" ma:contentTypeVersion="10" ma:contentTypeDescription="Creare un nuovo documento." ma:contentTypeScope="" ma:versionID="2c0096ad35be42e6d6fbefc80d976270">
  <xsd:schema xmlns:xsd="http://www.w3.org/2001/XMLSchema" xmlns:xs="http://www.w3.org/2001/XMLSchema" xmlns:p="http://schemas.microsoft.com/office/2006/metadata/properties" xmlns:ns3="7079d0f4-15a4-4569-b6a7-fe27966198a0" xmlns:ns4="15cdfd82-91e3-494b-a03a-5a951ec802f3" targetNamespace="http://schemas.microsoft.com/office/2006/metadata/properties" ma:root="true" ma:fieldsID="cbebc74075f2beb2c5440df12f42911a" ns3:_="" ns4:_="">
    <xsd:import namespace="7079d0f4-15a4-4569-b6a7-fe27966198a0"/>
    <xsd:import namespace="15cdfd82-91e3-494b-a03a-5a951ec802f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79d0f4-15a4-4569-b6a7-fe27966198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cdfd82-91e3-494b-a03a-5a951ec802f3" elementFormDefault="qualified">
    <xsd:import namespace="http://schemas.microsoft.com/office/2006/documentManagement/types"/>
    <xsd:import namespace="http://schemas.microsoft.com/office/infopath/2007/PartnerControls"/>
    <xsd:element name="SharedWithUsers" ma:index="14"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ondiviso con dettagli" ma:internalName="SharedWithDetails" ma:readOnly="true">
      <xsd:simpleType>
        <xsd:restriction base="dms:Note">
          <xsd:maxLength value="255"/>
        </xsd:restriction>
      </xsd:simpleType>
    </xsd:element>
    <xsd:element name="SharingHintHash" ma:index="16"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E71A88-932B-4708-AD1E-4711835CFD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79d0f4-15a4-4569-b6a7-fe27966198a0"/>
    <ds:schemaRef ds:uri="15cdfd82-91e3-494b-a03a-5a951ec802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392AD5-10EE-4C8F-8A9F-32B33F1A9ADC}">
  <ds:schemaRefs>
    <ds:schemaRef ds:uri="http://schemas.microsoft.com/sharepoint/v3/contenttype/forms"/>
  </ds:schemaRefs>
</ds:datastoreItem>
</file>

<file path=customXml/itemProps3.xml><?xml version="1.0" encoding="utf-8"?>
<ds:datastoreItem xmlns:ds="http://schemas.openxmlformats.org/officeDocument/2006/customXml" ds:itemID="{0B8C4B07-6F42-4595-BCD9-4523F2DED68F}">
  <ds:schemaRefs>
    <ds:schemaRef ds:uri="http://purl.org/dc/terms/"/>
    <ds:schemaRef ds:uri="7079d0f4-15a4-4569-b6a7-fe27966198a0"/>
    <ds:schemaRef ds:uri="http://schemas.openxmlformats.org/package/2006/metadata/core-properties"/>
    <ds:schemaRef ds:uri="15cdfd82-91e3-494b-a03a-5a951ec802f3"/>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4194</TotalTime>
  <Words>3064</Words>
  <Application>Microsoft Office PowerPoint</Application>
  <PresentationFormat>Widescreen</PresentationFormat>
  <Paragraphs>282</Paragraphs>
  <Slides>27</Slides>
  <Notes>27</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27</vt:i4>
      </vt:variant>
    </vt:vector>
  </HeadingPairs>
  <TitlesOfParts>
    <vt:vector size="35" baseType="lpstr">
      <vt:lpstr>Arial</vt:lpstr>
      <vt:lpstr>Calibri</vt:lpstr>
      <vt:lpstr>Franklin Gothic Book</vt:lpstr>
      <vt:lpstr>Symbol</vt:lpstr>
      <vt:lpstr>Times New Roman</vt:lpstr>
      <vt:lpstr>Wingdings</vt:lpstr>
      <vt:lpstr>Office Theme</vt:lpstr>
      <vt:lpstr>Simple Light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Alessandro Bordignon</dc:creator>
  <cp:lastModifiedBy>Anna Bortoluzzi Quota Sette Srl</cp:lastModifiedBy>
  <cp:revision>195</cp:revision>
  <dcterms:created xsi:type="dcterms:W3CDTF">2020-07-22T10:20:21Z</dcterms:created>
  <dcterms:modified xsi:type="dcterms:W3CDTF">2023-10-11T07:11:26Z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0x010100DAA2B4B628CA13439B9E2A0CB9381464</vt:lpwstr>
  </property>
</Properties>
</file>