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63" r:id="rId4"/>
    <p:sldId id="265" r:id="rId5"/>
    <p:sldId id="267" r:id="rId6"/>
    <p:sldId id="262" r:id="rId7"/>
    <p:sldId id="274" r:id="rId8"/>
    <p:sldId id="278" r:id="rId9"/>
    <p:sldId id="281" r:id="rId10"/>
    <p:sldId id="276" r:id="rId11"/>
  </p:sldIdLst>
  <p:sldSz cx="9144000" cy="6858000" type="screen4x3"/>
  <p:notesSz cx="677545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5682" autoAdjust="0"/>
  </p:normalViewPr>
  <p:slideViewPr>
    <p:cSldViewPr>
      <p:cViewPr varScale="1">
        <p:scale>
          <a:sx n="68" d="100"/>
          <a:sy n="68" d="100"/>
        </p:scale>
        <p:origin x="-1302" y="-90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20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/>
          <a:lstStyle>
            <a:lvl1pPr algn="l">
              <a:defRPr sz="13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7854" y="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/>
          <a:lstStyle>
            <a:lvl1pPr algn="r">
              <a:defRPr sz="1300"/>
            </a:lvl1pPr>
          </a:lstStyle>
          <a:p>
            <a:fld id="{C5EEFA4B-77C2-481A-ABD0-DB23CAD51848}" type="datetime8">
              <a:rPr lang="nl-NL" smtClean="0"/>
              <a:t>28-11-2011 10:45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 anchor="b"/>
          <a:lstStyle>
            <a:lvl1pPr algn="r">
              <a:defRPr sz="1300"/>
            </a:lvl1pPr>
          </a:lstStyle>
          <a:p>
            <a:fld id="{E667C337-BE69-40D5-A2C3-B572D8434EAF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/>
          <a:lstStyle>
            <a:lvl1pPr algn="l">
              <a:defRPr sz="13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7854" y="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/>
          <a:lstStyle>
            <a:lvl1pPr algn="r">
              <a:defRPr sz="1300"/>
            </a:lvl1pPr>
          </a:lstStyle>
          <a:p>
            <a:fld id="{E6EC21D8-2BA0-4B3C-980A-4A3FF683EAE5}" type="datetime8">
              <a:rPr lang="nl-NL" smtClean="0"/>
              <a:t>28-11-2011 10:45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10" tIns="47656" rIns="95310" bIns="47656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5310" tIns="47656" rIns="95310" bIns="47656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5310" tIns="47656" rIns="95310" bIns="47656" rtlCol="0" anchor="b"/>
          <a:lstStyle>
            <a:lvl1pPr algn="r">
              <a:defRPr sz="1300"/>
            </a:lvl1pPr>
          </a:lstStyle>
          <a:p>
            <a:fld id="{801935DF-413D-4C75-8A60-925A728E0BBB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koptekst 1"/>
          <p:cNvSpPr>
            <a:spLocks noGrp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l-NL"/>
              <a:t>WorkshopTitel van de presentatie</a:t>
            </a:r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14 juni 2011</a:t>
            </a:r>
          </a:p>
        </p:txBody>
      </p:sp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440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>
          <a:xfrm>
            <a:off x="1127222" y="4703315"/>
            <a:ext cx="4516462" cy="3962707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4397" indent="-297845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1380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7932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4484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1035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7587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4140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0691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>
                <a:latin typeface="Calibri" pitchFamily="34" charset="0"/>
              </a:rPr>
              <a:t>WorkshopTitel van de presentatie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4397" indent="-297845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1380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7932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4484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1035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7587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4140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0691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59B4DA-B558-4128-9276-E26FD979E6CE}" type="datetime8">
              <a:rPr lang="nl-NL" smtClean="0">
                <a:latin typeface="Calibri" pitchFamily="34" charset="0"/>
              </a:rPr>
              <a:pPr eaLnBrk="1" hangingPunct="1"/>
              <a:t>28-11-2011 10:45</a:t>
            </a:fld>
            <a:endParaRPr lang="nl-NL" smtClean="0">
              <a:latin typeface="Calibri" pitchFamily="34" charset="0"/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4397" indent="-297845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1380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7932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4484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1035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7587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4140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0691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latin typeface="Calibri" pitchFamily="34" charset="0"/>
              </a:rPr>
              <a:t>14 juni 2011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4397" indent="-297845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91380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7932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4484" indent="-238276" defTabSz="100770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1035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7587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74140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50691" indent="-238276" defTabSz="10077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F32FC6-F3C4-44F5-B3F6-A022F6AF78F1}" type="slidenum">
              <a:rPr lang="nl-NL" smtClean="0">
                <a:latin typeface="Calibri" pitchFamily="34" charset="0"/>
              </a:rPr>
              <a:pPr eaLnBrk="1" hangingPunct="1"/>
              <a:t>8</a:t>
            </a:fld>
            <a:endParaRPr lang="nl-NL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TNO logo -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A429-B45E-485A-B7EA-B6C2660966CB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Rechthoek 9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1220400" y="831600"/>
            <a:ext cx="0" cy="1805312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dia met eigen fotobeeld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5080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A429-B45E-485A-B7EA-B6C2660966CB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0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NO titel en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NO titel en object/teks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8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A948-893E-4201-8BD8-8F7E7BB019BA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4293096"/>
            <a:ext cx="3024188" cy="2088654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3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teks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AA46-1C82-41F8-8CE2-570BC461073F}" type="datetime8">
              <a:rPr lang="nl-NL" smtClean="0"/>
              <a:t>28-11-2011 10:45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cxnSp>
        <p:nvCxnSpPr>
          <p:cNvPr id="8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0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objec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4777-188F-4E6F-8704-DC2476BE1C56}" type="datetime8">
              <a:rPr lang="nl-NL" smtClean="0"/>
              <a:t>28-11-2011 10:45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727233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afbeelding toe en plaats deze linksonder</a:t>
            </a:r>
            <a:endParaRPr lang="nl-NL" dirty="0"/>
          </a:p>
        </p:txBody>
      </p:sp>
      <p:cxnSp>
        <p:nvCxnSpPr>
          <p:cNvPr id="7" name="Rechte verbindingslijn 8"/>
          <p:cNvCxnSpPr/>
          <p:nvPr userDrawn="1"/>
        </p:nvCxnSpPr>
        <p:spPr>
          <a:xfrm flipV="1">
            <a:off x="1220400" y="831600"/>
            <a:ext cx="0" cy="5550150"/>
          </a:xfrm>
          <a:prstGeom prst="line">
            <a:avLst/>
          </a:prstGeom>
          <a:ln w="127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4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343025"/>
            <a:ext cx="7272338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859338" y="188913"/>
            <a:ext cx="1800225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 juli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59338" y="287338"/>
            <a:ext cx="2533650" cy="11588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Provincie Noord-Brabant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59338" y="401638"/>
            <a:ext cx="1800225" cy="106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5ABD-0028-4DBD-91B4-E28877C301F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5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6146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7272338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29 november 2011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gewonden en zelfredzaamheid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48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336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Afbeelding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3" y="162000"/>
            <a:ext cx="619016" cy="49320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pic>
        <p:nvPicPr>
          <p:cNvPr id="12" name="Afbeelding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03" y="162000"/>
            <a:ext cx="619016" cy="49320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effectLst>
            <a:outerShdw blurRad="101600" dist="12700" dir="2700000" algn="ctr" rotWithShape="0">
              <a:prstClr val="black">
                <a:alpha val="50000"/>
              </a:prstClr>
            </a:outerShdw>
          </a:effectLst>
        </p:spPr>
      </p:pic>
      <p:cxnSp>
        <p:nvCxnSpPr>
          <p:cNvPr id="15" name="Rechte verbindingslijn 14"/>
          <p:cNvCxnSpPr/>
          <p:nvPr/>
        </p:nvCxnSpPr>
        <p:spPr>
          <a:xfrm flipV="1">
            <a:off x="47088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4" r:id="rId5"/>
    <p:sldLayoutId id="2147483662" r:id="rId6"/>
    <p:sldLayoutId id="2147483663" r:id="rId7"/>
    <p:sldLayoutId id="2147483655" r:id="rId8"/>
    <p:sldLayoutId id="2147483664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6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://images.google.nl/imgres?imgurl=http://www.eriksinfobase.com/images/forsale_objects/Family%20visiting%20over%20Spring%20Break%20train%20track%20going%20off%20into%20distance%20perspective%20oberstaufen%20german%20rail%20zug.jpg&amp;imgrefurl=http://www.eriksinfobase.com/Indexxx.htm&amp;usg=__XKThIqNwTUjU6TNrDduQNeTaMe4=&amp;h=768&amp;w=1024&amp;sz=546&amp;hl=nl&amp;start=4&amp;um=1&amp;tbnid=xBxIK5P6emxkoM:&amp;tbnh=113&amp;tbnw=150&amp;prev=/images?q=traintrack&amp;hl=nl&amp;rlz=1T4GGIH_nlNL278&amp;sa=N&amp;um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G</a:t>
            </a:r>
            <a:r>
              <a:rPr lang="nl-NL" dirty="0" smtClean="0"/>
              <a:t>ewonden en zelfredzaamheid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dirty="0" smtClean="0"/>
              <a:t>voor verantwoording van het groepsrisico</a:t>
            </a:r>
          </a:p>
          <a:p>
            <a:pPr algn="ctr"/>
            <a:r>
              <a:rPr lang="nl-NL" dirty="0"/>
              <a:t>l</a:t>
            </a:r>
            <a:r>
              <a:rPr lang="nl-NL" dirty="0" smtClean="0"/>
              <a:t>angs transportassen van gevaarlijke stoffen
</a:t>
            </a:r>
          </a:p>
          <a:p>
            <a:pPr algn="ctr"/>
            <a:r>
              <a:rPr lang="nl-NL" dirty="0" smtClean="0"/>
              <a:t>Inge Trijssenaar en Nils Rosmuller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0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wat kun je er mee als </a:t>
            </a:r>
            <a:r>
              <a:rPr lang="nl-NL" dirty="0" smtClean="0"/>
              <a:t>beleidsambtenaar/adviseur? </a:t>
            </a:r>
            <a:endParaRPr lang="nl-NL" dirty="0"/>
          </a:p>
          <a:p>
            <a:pPr lvl="0"/>
            <a:r>
              <a:rPr lang="nl-NL" dirty="0"/>
              <a:t>nut en noodzaak</a:t>
            </a:r>
          </a:p>
          <a:p>
            <a:pPr lvl="0"/>
            <a:r>
              <a:rPr lang="nl-NL" dirty="0"/>
              <a:t>vervolg-/behoeftepeiling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november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Zelfredzaamheid in de verantwoording van het groepsrisico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 smtClean="0"/>
              <a:t>Advies hulpverlening over bestrijdbaarheid en maatregelen zelfredzaamheid</a:t>
            </a:r>
          </a:p>
          <a:p>
            <a:pPr lvl="1"/>
            <a:r>
              <a:rPr lang="nl-NL" dirty="0" smtClean="0"/>
              <a:t>Bevoegd gezag vind het lastig om advies over zelfredzaamheid op te schrijven en door te voeren in concrete acties</a:t>
            </a:r>
          </a:p>
          <a:p>
            <a:pPr lvl="1"/>
            <a:r>
              <a:rPr lang="nl-NL" dirty="0" smtClean="0"/>
              <a:t>Effect van maatregelen laten zien: onderbouwde besluitvorming</a:t>
            </a:r>
          </a:p>
          <a:p>
            <a:pPr lvl="1"/>
            <a:r>
              <a:rPr lang="nl-NL" dirty="0" smtClean="0"/>
              <a:t>Handelsperspectief voor omwonenden en reizigers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Model </a:t>
            </a:r>
            <a:r>
              <a:rPr lang="nl-NL" dirty="0" smtClean="0"/>
              <a:t>“gewonden en zelfredzaamheid </a:t>
            </a:r>
            <a:r>
              <a:rPr lang="nl-NL" dirty="0"/>
              <a:t>in risicoanalyse”</a:t>
            </a:r>
          </a:p>
          <a:p>
            <a:pPr marL="185738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november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3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29 november 2011</a:t>
            </a:r>
            <a:endParaRPr lang="nl-NL"/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2D137-BD24-4EC8-A9AB-8E551C09B2A1}" type="slidenum">
              <a:rPr lang="nl-NL"/>
              <a:pPr>
                <a:defRPr/>
              </a:pPr>
              <a:t>3</a:t>
            </a:fld>
            <a:endParaRPr lang="nl-NL"/>
          </a:p>
        </p:txBody>
      </p:sp>
      <p:sp>
        <p:nvSpPr>
          <p:cNvPr id="176130" name="Oval 2"/>
          <p:cNvSpPr>
            <a:spLocks noChangeArrowheads="1"/>
          </p:cNvSpPr>
          <p:nvPr/>
        </p:nvSpPr>
        <p:spPr bwMode="auto">
          <a:xfrm>
            <a:off x="-3992563" y="-1611313"/>
            <a:ext cx="11085513" cy="11156951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dirty="0"/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6905624" y="814387"/>
            <a:ext cx="2238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err="1" smtClean="0"/>
              <a:t>Effectgebied</a:t>
            </a:r>
            <a:r>
              <a:rPr lang="en-GB" sz="2000" dirty="0" smtClean="0"/>
              <a:t> </a:t>
            </a:r>
            <a:r>
              <a:rPr lang="en-GB" sz="2000" dirty="0"/>
              <a:t>van </a:t>
            </a:r>
            <a:r>
              <a:rPr lang="en-GB" sz="2000" dirty="0" err="1"/>
              <a:t>subletaal</a:t>
            </a:r>
            <a:r>
              <a:rPr lang="en-GB" sz="2000" dirty="0"/>
              <a:t> </a:t>
            </a:r>
            <a:r>
              <a:rPr lang="en-GB" sz="2000" dirty="0" err="1"/>
              <a:t>letsel</a:t>
            </a:r>
            <a:r>
              <a:rPr lang="en-GB" sz="2000" dirty="0"/>
              <a:t> (&gt;1% </a:t>
            </a:r>
            <a:r>
              <a:rPr lang="en-GB" sz="2000" dirty="0" err="1"/>
              <a:t>letaal</a:t>
            </a:r>
            <a:r>
              <a:rPr lang="en-GB" sz="2000" dirty="0"/>
              <a:t>)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7019925" y="2781300"/>
            <a:ext cx="21605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err="1">
                <a:solidFill>
                  <a:srgbClr val="008000"/>
                </a:solidFill>
              </a:rPr>
              <a:t>Veilige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GB" sz="2000" dirty="0" err="1">
                <a:solidFill>
                  <a:srgbClr val="008000"/>
                </a:solidFill>
              </a:rPr>
              <a:t>locatie</a:t>
            </a:r>
            <a:r>
              <a:rPr lang="en-GB" sz="2000" dirty="0">
                <a:solidFill>
                  <a:srgbClr val="008000"/>
                </a:solidFill>
              </a:rPr>
              <a:t>:</a:t>
            </a:r>
            <a:r>
              <a:rPr lang="en-GB" sz="2000" dirty="0"/>
              <a:t> </a:t>
            </a:r>
            <a:r>
              <a:rPr lang="en-GB" sz="1600" dirty="0" err="1"/>
              <a:t>buiten</a:t>
            </a:r>
            <a:r>
              <a:rPr lang="en-GB" sz="1600" dirty="0"/>
              <a:t> </a:t>
            </a:r>
            <a:r>
              <a:rPr lang="en-GB" sz="1600" dirty="0" err="1" smtClean="0"/>
              <a:t>effectgebied</a:t>
            </a:r>
            <a:r>
              <a:rPr lang="en-GB" sz="1600" dirty="0" smtClean="0"/>
              <a:t> </a:t>
            </a:r>
            <a:r>
              <a:rPr lang="en-GB" sz="1600" dirty="0"/>
              <a:t>van </a:t>
            </a:r>
            <a:r>
              <a:rPr lang="en-GB" sz="1600" dirty="0" err="1"/>
              <a:t>subletaal</a:t>
            </a:r>
            <a:r>
              <a:rPr lang="en-GB" sz="1600" dirty="0"/>
              <a:t> </a:t>
            </a:r>
            <a:r>
              <a:rPr lang="en-GB" sz="1600" dirty="0" err="1"/>
              <a:t>letsel</a:t>
            </a:r>
            <a:endParaRPr lang="en-GB" sz="1600" dirty="0"/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>
            <a:off x="7900988" y="3649663"/>
            <a:ext cx="487362" cy="488950"/>
          </a:xfrm>
          <a:prstGeom prst="smileyFace">
            <a:avLst>
              <a:gd name="adj" fmla="val 4653"/>
            </a:avLst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1908175" y="15748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/>
              <a:t>Blootstelling aan toxische stof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4213225" y="2727325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 err="1"/>
              <a:t>Vluchtsnelheid</a:t>
            </a:r>
            <a:r>
              <a:rPr lang="en-GB" sz="2000" dirty="0"/>
              <a:t>/ </a:t>
            </a:r>
            <a:r>
              <a:rPr lang="en-GB" sz="2000" dirty="0" err="1"/>
              <a:t>niet</a:t>
            </a:r>
            <a:r>
              <a:rPr lang="en-GB" sz="2000" dirty="0"/>
              <a:t> </a:t>
            </a:r>
            <a:r>
              <a:rPr lang="en-GB" sz="2000" dirty="0" err="1"/>
              <a:t>meer</a:t>
            </a:r>
            <a:r>
              <a:rPr lang="en-GB" sz="2000" dirty="0"/>
              <a:t> </a:t>
            </a:r>
            <a:r>
              <a:rPr lang="en-GB" sz="2000" dirty="0" err="1"/>
              <a:t>zelfredzaam</a:t>
            </a:r>
            <a:r>
              <a:rPr lang="en-GB" sz="2000" dirty="0"/>
              <a:t>?</a:t>
            </a: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3635375" y="2276475"/>
            <a:ext cx="1081088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6730999" y="1773237"/>
            <a:ext cx="1293811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6142" name="AutoShape 14"/>
          <p:cNvSpPr>
            <a:spLocks noChangeArrowheads="1"/>
          </p:cNvSpPr>
          <p:nvPr/>
        </p:nvSpPr>
        <p:spPr bwMode="auto">
          <a:xfrm rot="5400000">
            <a:off x="4932363" y="4005263"/>
            <a:ext cx="935037" cy="503237"/>
          </a:xfrm>
          <a:prstGeom prst="rightArrow">
            <a:avLst>
              <a:gd name="adj1" fmla="val 50000"/>
              <a:gd name="adj2" fmla="val 4645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6143" name="Group 15"/>
          <p:cNvGrpSpPr>
            <a:grpSpLocks/>
          </p:cNvGrpSpPr>
          <p:nvPr/>
        </p:nvGrpSpPr>
        <p:grpSpPr bwMode="auto">
          <a:xfrm>
            <a:off x="4716463" y="4797425"/>
            <a:ext cx="1368425" cy="1223963"/>
            <a:chOff x="3107" y="3022"/>
            <a:chExt cx="862" cy="771"/>
          </a:xfrm>
        </p:grpSpPr>
        <p:sp>
          <p:nvSpPr>
            <p:cNvPr id="176144" name="Rectangle 16"/>
            <p:cNvSpPr>
              <a:spLocks noChangeArrowheads="1"/>
            </p:cNvSpPr>
            <p:nvPr/>
          </p:nvSpPr>
          <p:spPr bwMode="auto">
            <a:xfrm>
              <a:off x="3194" y="3317"/>
              <a:ext cx="688" cy="47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145" name="AutoShape 17"/>
            <p:cNvSpPr>
              <a:spLocks noChangeArrowheads="1"/>
            </p:cNvSpPr>
            <p:nvPr/>
          </p:nvSpPr>
          <p:spPr bwMode="auto">
            <a:xfrm>
              <a:off x="3107" y="3022"/>
              <a:ext cx="862" cy="363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146" name="Rectangle 18"/>
            <p:cNvSpPr>
              <a:spLocks noChangeArrowheads="1"/>
            </p:cNvSpPr>
            <p:nvPr/>
          </p:nvSpPr>
          <p:spPr bwMode="auto">
            <a:xfrm>
              <a:off x="3280" y="3566"/>
              <a:ext cx="99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147" name="Rectangle 19"/>
            <p:cNvSpPr>
              <a:spLocks noChangeArrowheads="1"/>
            </p:cNvSpPr>
            <p:nvPr/>
          </p:nvSpPr>
          <p:spPr bwMode="auto">
            <a:xfrm>
              <a:off x="3515" y="3475"/>
              <a:ext cx="273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6148" name="AutoShape 20"/>
            <p:cNvSpPr>
              <a:spLocks noChangeAspect="1" noChangeArrowheads="1"/>
            </p:cNvSpPr>
            <p:nvPr/>
          </p:nvSpPr>
          <p:spPr bwMode="auto">
            <a:xfrm>
              <a:off x="3560" y="3483"/>
              <a:ext cx="173" cy="174"/>
            </a:xfrm>
            <a:prstGeom prst="smileyFace">
              <a:avLst>
                <a:gd name="adj" fmla="val 4653"/>
              </a:avLst>
            </a:prstGeom>
            <a:solidFill>
              <a:srgbClr val="C0C0C0">
                <a:alpha val="61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7164388" y="5300663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</a:rPr>
              <a:t>Veilige locatie:</a:t>
            </a:r>
            <a:r>
              <a:rPr lang="en-GB" sz="2000"/>
              <a:t> </a:t>
            </a:r>
            <a:r>
              <a:rPr lang="en-GB" sz="1600"/>
              <a:t>schuilplaats</a:t>
            </a:r>
          </a:p>
        </p:txBody>
      </p:sp>
      <p:sp>
        <p:nvSpPr>
          <p:cNvPr id="176150" name="AutoShape 22"/>
          <p:cNvSpPr>
            <a:spLocks noChangeArrowheads="1"/>
          </p:cNvSpPr>
          <p:nvPr/>
        </p:nvSpPr>
        <p:spPr bwMode="auto">
          <a:xfrm>
            <a:off x="4283075" y="3643313"/>
            <a:ext cx="2778125" cy="534987"/>
          </a:xfrm>
          <a:prstGeom prst="rightArrow">
            <a:avLst>
              <a:gd name="adj1" fmla="val 50000"/>
              <a:gd name="adj2" fmla="val 129822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 flipH="1">
            <a:off x="6084888" y="5516563"/>
            <a:ext cx="1150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6154" name="Oval 26"/>
          <p:cNvSpPr>
            <a:spLocks noChangeArrowheads="1"/>
          </p:cNvSpPr>
          <p:nvPr/>
        </p:nvSpPr>
        <p:spPr bwMode="auto">
          <a:xfrm>
            <a:off x="36513" y="2646363"/>
            <a:ext cx="3994150" cy="2519362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2800">
              <a:latin typeface="Times New Roman" pitchFamily="18" charset="0"/>
            </a:endParaRP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black">
          <a:xfrm>
            <a:off x="792163" y="908050"/>
            <a:ext cx="75580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2800"/>
              </a:lnSpc>
            </a:pPr>
            <a:r>
              <a:rPr lang="en-GB" sz="2400" b="1" dirty="0" smtClean="0"/>
              <a:t>Model “</a:t>
            </a:r>
            <a:r>
              <a:rPr lang="en-GB" sz="2400" b="1" dirty="0" err="1" smtClean="0"/>
              <a:t>zelfredzaamheid</a:t>
            </a:r>
            <a:r>
              <a:rPr lang="en-GB" sz="2400" b="1" dirty="0" smtClean="0"/>
              <a:t> </a:t>
            </a:r>
            <a:r>
              <a:rPr lang="en-GB" sz="2400" b="1" dirty="0"/>
              <a:t>in </a:t>
            </a:r>
            <a:r>
              <a:rPr lang="en-GB" sz="2400" b="1" dirty="0" err="1" smtClean="0"/>
              <a:t>risicoanalyse</a:t>
            </a:r>
            <a:r>
              <a:rPr lang="en-GB" sz="2400" b="1" dirty="0" smtClean="0"/>
              <a:t>”</a:t>
            </a:r>
            <a:endParaRPr lang="en-GB" sz="2400" b="1" dirty="0"/>
          </a:p>
        </p:txBody>
      </p:sp>
      <p:sp>
        <p:nvSpPr>
          <p:cNvPr id="176155" name="Oval 27"/>
          <p:cNvSpPr>
            <a:spLocks noChangeArrowheads="1"/>
          </p:cNvSpPr>
          <p:nvPr/>
        </p:nvSpPr>
        <p:spPr bwMode="auto">
          <a:xfrm>
            <a:off x="109538" y="3186113"/>
            <a:ext cx="1439862" cy="14398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Toxische</a:t>
            </a:r>
          </a:p>
          <a:p>
            <a:pPr algn="ctr"/>
            <a:r>
              <a:rPr lang="en-GB" sz="2000">
                <a:solidFill>
                  <a:schemeClr val="bg1"/>
                </a:solidFill>
              </a:rPr>
              <a:t>release</a:t>
            </a:r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1282700" y="4527550"/>
            <a:ext cx="223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Letaal letsel</a:t>
            </a:r>
          </a:p>
        </p:txBody>
      </p:sp>
      <p:sp>
        <p:nvSpPr>
          <p:cNvPr id="176134" name="AutoShape 6"/>
          <p:cNvSpPr>
            <a:spLocks noChangeArrowheads="1"/>
          </p:cNvSpPr>
          <p:nvPr/>
        </p:nvSpPr>
        <p:spPr bwMode="auto">
          <a:xfrm>
            <a:off x="3436938" y="3638550"/>
            <a:ext cx="487362" cy="488950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>
            <a:off x="3635375" y="2255838"/>
            <a:ext cx="1588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72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29 november 2011</a:t>
            </a: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FD24-BA79-4005-99F0-5AF34A0A62A9}" type="slidenum">
              <a:rPr lang="nl-NL"/>
              <a:pPr>
                <a:defRPr/>
              </a:pPr>
              <a:t>4</a:t>
            </a:fld>
            <a:endParaRPr lang="nl-NL"/>
          </a:p>
        </p:txBody>
      </p:sp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Zelfredzaamheid</a:t>
            </a:r>
          </a:p>
        </p:txBody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1317625" y="1866900"/>
            <a:ext cx="7272338" cy="4319588"/>
          </a:xfrm>
        </p:spPr>
        <p:txBody>
          <a:bodyPr/>
          <a:lstStyle/>
          <a:p>
            <a:pPr marL="185738" lvl="1" indent="-185738"/>
            <a:r>
              <a:rPr lang="nl-NL" dirty="0"/>
              <a:t>Zelfredzaamheid tijdens en na blootstelling aan</a:t>
            </a:r>
          </a:p>
          <a:p>
            <a:pPr lvl="1"/>
            <a:r>
              <a:rPr lang="nl-NL" dirty="0"/>
              <a:t>Warmtestraling</a:t>
            </a:r>
          </a:p>
          <a:p>
            <a:pPr lvl="1"/>
            <a:r>
              <a:rPr lang="nl-NL" dirty="0"/>
              <a:t>Overdruk, </a:t>
            </a:r>
          </a:p>
          <a:p>
            <a:pPr lvl="1"/>
            <a:r>
              <a:rPr lang="nl-NL" dirty="0"/>
              <a:t>Toxische wolk</a:t>
            </a:r>
          </a:p>
          <a:p>
            <a:r>
              <a:rPr lang="nl-NL" dirty="0" smtClean="0"/>
              <a:t>Mate </a:t>
            </a:r>
            <a:r>
              <a:rPr lang="nl-NL" dirty="0"/>
              <a:t>van zelfredzaamheid heeft invloed op letsel</a:t>
            </a:r>
          </a:p>
          <a:p>
            <a:r>
              <a:rPr lang="nl-NL" dirty="0"/>
              <a:t>Maatregelen voor bevordering zelfredzaamheid: invloed op zelfredzame personen</a:t>
            </a:r>
          </a:p>
          <a:p>
            <a:endParaRPr lang="nl-NL" dirty="0" smtClean="0"/>
          </a:p>
          <a:p>
            <a:r>
              <a:rPr lang="nl-NL" dirty="0" smtClean="0"/>
              <a:t>zelfredzaam </a:t>
            </a:r>
            <a:r>
              <a:rPr lang="nl-NL" dirty="0"/>
              <a:t>gedrag </a:t>
            </a:r>
          </a:p>
          <a:p>
            <a:pPr marL="358776" lvl="3" indent="-185738"/>
            <a:r>
              <a:rPr lang="nl-NL" dirty="0" smtClean="0"/>
              <a:t>Waarnemen</a:t>
            </a:r>
            <a:r>
              <a:rPr lang="nl-NL" dirty="0" smtClean="0">
                <a:latin typeface="Arial" charset="0"/>
                <a:cs typeface="Arial" charset="0"/>
              </a:rPr>
              <a:t> </a:t>
            </a:r>
            <a:r>
              <a:rPr lang="nl-NL" dirty="0">
                <a:latin typeface="Arial" charset="0"/>
                <a:cs typeface="Arial" charset="0"/>
              </a:rPr>
              <a:t>(zicht, </a:t>
            </a:r>
            <a:r>
              <a:rPr lang="nl-NL" dirty="0" smtClean="0">
                <a:latin typeface="Arial" charset="0"/>
                <a:cs typeface="Arial" charset="0"/>
              </a:rPr>
              <a:t>gehoor, reuk, gevoel) </a:t>
            </a:r>
            <a:endParaRPr lang="nl-NL" dirty="0">
              <a:latin typeface="Arial" charset="0"/>
              <a:cs typeface="Arial" charset="0"/>
            </a:endParaRPr>
          </a:p>
          <a:p>
            <a:pPr lvl="1"/>
            <a:r>
              <a:rPr lang="nl-NL" dirty="0" smtClean="0"/>
              <a:t>Interpreteren (mentaal)</a:t>
            </a:r>
            <a:endParaRPr lang="nl-NL" dirty="0"/>
          </a:p>
          <a:p>
            <a:pPr lvl="1"/>
            <a:r>
              <a:rPr lang="nl-NL" dirty="0" smtClean="0"/>
              <a:t>Beslissen</a:t>
            </a:r>
            <a:r>
              <a:rPr lang="nl-NL" dirty="0"/>
              <a:t> (mentaal)</a:t>
            </a:r>
          </a:p>
          <a:p>
            <a:pPr lvl="1"/>
            <a:r>
              <a:rPr lang="nl-NL" dirty="0" smtClean="0"/>
              <a:t>Handelen (</a:t>
            </a:r>
            <a:r>
              <a:rPr lang="nl-NL" dirty="0" smtClean="0">
                <a:latin typeface="Arial" charset="0"/>
                <a:cs typeface="Arial" charset="0"/>
              </a:rPr>
              <a:t>fysiek </a:t>
            </a:r>
            <a:r>
              <a:rPr lang="nl-NL" dirty="0">
                <a:latin typeface="Arial" charset="0"/>
                <a:cs typeface="Arial" charset="0"/>
              </a:rPr>
              <a:t>en uithoudingsvermogen)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endParaRPr lang="nl-NL" dirty="0"/>
          </a:p>
          <a:p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95238" name="Rectangle 6"/>
          <p:cNvSpPr>
            <a:spLocks/>
          </p:cNvSpPr>
          <p:nvPr/>
        </p:nvSpPr>
        <p:spPr bwMode="auto">
          <a:xfrm>
            <a:off x="2987824" y="1124744"/>
            <a:ext cx="75374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lnSpc>
                <a:spcPts val="2813"/>
              </a:lnSpc>
              <a:buFontTx/>
              <a:buBlip>
                <a:blip r:embed="rId2"/>
              </a:buBlip>
            </a:pPr>
            <a:endParaRPr lang="nl-NL" dirty="0"/>
          </a:p>
          <a:p>
            <a:pPr marL="700088" lvl="2" indent="-342900">
              <a:lnSpc>
                <a:spcPts val="2813"/>
              </a:lnSpc>
              <a:buFontTx/>
              <a:buBlip>
                <a:blip r:embed="rId2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29 november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2FCDC7-B560-40BD-B7D2-690E5DD41ABF}" type="slidenum">
              <a:rPr lang="nl-NL"/>
              <a:pPr>
                <a:defRPr/>
              </a:pPr>
              <a:t>5</a:t>
            </a:fld>
            <a:endParaRPr lang="nl-NL"/>
          </a:p>
        </p:txBody>
      </p:sp>
      <p:sp>
        <p:nvSpPr>
          <p:cNvPr id="229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Triageklassen</a:t>
            </a:r>
          </a:p>
        </p:txBody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5112866" cy="4182150"/>
          </a:xfrm>
        </p:spPr>
        <p:txBody>
          <a:bodyPr/>
          <a:lstStyle/>
          <a:p>
            <a:r>
              <a:rPr lang="nl-NL" dirty="0" smtClean="0"/>
              <a:t>Slachtoffers worden bij een ramp </a:t>
            </a:r>
            <a:r>
              <a:rPr lang="nl-NL" dirty="0" smtClean="0"/>
              <a:t>ingedeeld in triageklassen:</a:t>
            </a:r>
          </a:p>
          <a:p>
            <a:endParaRPr lang="nl-NL" dirty="0" smtClean="0"/>
          </a:p>
          <a:p>
            <a:r>
              <a:rPr lang="nl-NL" dirty="0" smtClean="0"/>
              <a:t>Triageklasse 1 - onmiddellijk</a:t>
            </a:r>
          </a:p>
          <a:p>
            <a:pPr lvl="1"/>
            <a:r>
              <a:rPr lang="nl-NL" dirty="0" smtClean="0"/>
              <a:t>levensbedreigend gewond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Triageklasse 2 - urgent</a:t>
            </a:r>
          </a:p>
          <a:p>
            <a:pPr lvl="1"/>
            <a:r>
              <a:rPr lang="nl-NL" dirty="0" smtClean="0"/>
              <a:t>binnen 6 uur te hospitaliseren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Triageklasse 3 –uitgesteld- </a:t>
            </a:r>
          </a:p>
          <a:p>
            <a:pPr lvl="1"/>
            <a:r>
              <a:rPr lang="nl-NL" dirty="0" smtClean="0"/>
              <a:t>gewond, behandeling kan 6 uur worden uitgesteld</a:t>
            </a:r>
          </a:p>
          <a:p>
            <a:endParaRPr lang="nl-NL" dirty="0" smtClean="0"/>
          </a:p>
        </p:txBody>
      </p:sp>
      <p:pic>
        <p:nvPicPr>
          <p:cNvPr id="1026" name="Picture 2" descr="F:\Users\buhreijm\AppData\Local\Microsoft\Windows\Temporary Internet Files\Content.IE5\NAS2PUTZ\MP900402701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 t="50000"/>
          <a:stretch/>
        </p:blipFill>
        <p:spPr bwMode="auto">
          <a:xfrm>
            <a:off x="4862706" y="2548913"/>
            <a:ext cx="1168389" cy="103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ers\buhreijm\AppData\Local\Microsoft\Windows\Temporary Internet Files\Content.IE5\PQM1LIRG\MP9003143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06708"/>
            <a:ext cx="1075592" cy="12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Users\buhreijm\AppData\Local\Microsoft\Windows\Temporary Internet Files\Content.IE5\OP7GX9ZI\MP9004221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5224"/>
            <a:ext cx="87722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Users\buhreijm\AppData\Local\Microsoft\Windows\Temporary Internet Files\Content.IE5\2R2QLUOT\MP90018515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40" y="5456090"/>
            <a:ext cx="1861236" cy="12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Toxisch letsel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november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6</a:t>
            </a:fld>
            <a:endParaRPr lang="nl-NL"/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34" name="Picture 4" descr="F:\Users\buhreijm\AppData\Local\Microsoft\Windows\Temporary Internet Files\Content.IE5\CGTRVHWO\MP90043314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6" b="31804"/>
          <a:stretch/>
        </p:blipFill>
        <p:spPr bwMode="auto">
          <a:xfrm>
            <a:off x="7108327" y="3288094"/>
            <a:ext cx="1547664" cy="129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Canvas 120"/>
          <p:cNvGrpSpPr>
            <a:grpSpLocks/>
          </p:cNvGrpSpPr>
          <p:nvPr/>
        </p:nvGrpSpPr>
        <p:grpSpPr bwMode="auto">
          <a:xfrm>
            <a:off x="1363662" y="1268734"/>
            <a:ext cx="7780338" cy="6408738"/>
            <a:chOff x="1800" y="3780"/>
            <a:chExt cx="12253" cy="10093"/>
          </a:xfrm>
        </p:grpSpPr>
        <p:sp>
          <p:nvSpPr>
            <p:cNvPr id="9" name="AutoShape 25"/>
            <p:cNvSpPr>
              <a:spLocks noChangeAspect="1" noChangeArrowheads="1"/>
            </p:cNvSpPr>
            <p:nvPr/>
          </p:nvSpPr>
          <p:spPr bwMode="auto">
            <a:xfrm>
              <a:off x="1800" y="3780"/>
              <a:ext cx="12253" cy="10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6698" y="4130"/>
              <a:ext cx="2418" cy="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Scenario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6675" y="5252"/>
              <a:ext cx="2397" cy="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Effect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6645" y="6681"/>
              <a:ext cx="2396" cy="69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Letselmodellen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7800" y="4845"/>
              <a:ext cx="1" cy="3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7814" y="5969"/>
              <a:ext cx="12" cy="6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H="1">
              <a:off x="5405" y="7435"/>
              <a:ext cx="2395" cy="1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>
              <a:off x="7894" y="7435"/>
              <a:ext cx="2862" cy="153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598" y="6712"/>
              <a:ext cx="2180" cy="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Toxische dosis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894" y="6033"/>
              <a:ext cx="5453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Concentratie als functie van tijd en plaats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51" y="5141"/>
              <a:ext cx="2366" cy="8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Model </a:t>
              </a:r>
              <a:r>
                <a:rPr lang="en-US" sz="1400" dirty="0" err="1" smtClean="0"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voor</a:t>
              </a:r>
              <a:r>
                <a:rPr lang="en-US" sz="1400" dirty="0" smtClean="0"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1400" dirty="0" err="1" smtClean="0"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d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odelijk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letsel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5872" y="5562"/>
              <a:ext cx="814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8251" y="7758"/>
              <a:ext cx="2505" cy="82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Zelfredzaamheid in vluchtsnelheid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585" y="6048"/>
              <a:ext cx="12" cy="66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198" y="8965"/>
              <a:ext cx="4066" cy="101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Triageklassen: </a:t>
              </a:r>
              <a:endParaRPr kumimoji="0" 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%T1, %T2 en %T3 gewonden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5872" y="6960"/>
              <a:ext cx="803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800" y="10695"/>
              <a:ext cx="2930" cy="17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Geografische gegevens, </a:t>
              </a:r>
              <a:endPara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locatie bron, bevolkingsdichtheid</a:t>
              </a:r>
              <a:endPara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4293" y="11038"/>
              <a:ext cx="1112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431" y="10737"/>
              <a:ext cx="4999" cy="6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Aantal, aard en locatie van gewonden </a:t>
              </a:r>
              <a:endParaRPr kumimoji="0" lang="nl-N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7832" y="10356"/>
              <a:ext cx="1" cy="3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8475" y="8994"/>
              <a:ext cx="4516" cy="102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Zelfredzaamheidschaal: </a:t>
              </a:r>
              <a:endParaRPr kumimoji="0" lang="nl-N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Times New Roman" pitchFamily="18" charset="0"/>
                </a:rPr>
                <a:t>zelfredzaam, beperkt zelfredzaam en niet zelfredzaam</a:t>
              </a: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AutoShape 4"/>
            <p:cNvSpPr>
              <a:spLocks noChangeShapeType="1"/>
            </p:cNvSpPr>
            <p:nvPr/>
          </p:nvSpPr>
          <p:spPr bwMode="auto">
            <a:xfrm flipV="1">
              <a:off x="5230" y="10014"/>
              <a:ext cx="1" cy="3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AutoShape 3"/>
            <p:cNvSpPr>
              <a:spLocks noChangeShapeType="1"/>
            </p:cNvSpPr>
            <p:nvPr/>
          </p:nvSpPr>
          <p:spPr bwMode="auto">
            <a:xfrm flipV="1">
              <a:off x="10780" y="10000"/>
              <a:ext cx="1" cy="342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2" name="AutoShape 2"/>
            <p:cNvSpPr>
              <a:spLocks noChangeShapeType="1"/>
            </p:cNvSpPr>
            <p:nvPr/>
          </p:nvSpPr>
          <p:spPr bwMode="auto">
            <a:xfrm>
              <a:off x="5231" y="10357"/>
              <a:ext cx="5563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33" name="Picture 3" descr="F:\Users\buhreijm\AppData\Local\Microsoft\Windows\Temporary Internet Files\Content.IE5\EAZNJD7M\MC900286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5107"/>
            <a:ext cx="1324922" cy="132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1268734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Vergelijkbare modellen voor explosie en brand letsel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86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mtClean="0"/>
              <a:t>29 november 2011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Inge Trijssenaar
gewonden en zelfredzaamheid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DDC910-00AB-4F39-BD2E-1B95A1A893E6}" type="slidenum">
              <a:rPr lang="nl-N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14288"/>
            <a:ext cx="9210675" cy="6829425"/>
            <a:chOff x="0" y="14288"/>
            <a:chExt cx="9210675" cy="6829425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8"/>
              <a:ext cx="9210675" cy="68294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44" t="73012" r="2105" b="13304"/>
            <a:stretch/>
          </p:blipFill>
          <p:spPr bwMode="auto">
            <a:xfrm>
              <a:off x="333062" y="5104736"/>
              <a:ext cx="4454962" cy="120458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44" t="41390" r="2105" b="46195"/>
            <a:stretch/>
          </p:blipFill>
          <p:spPr bwMode="auto">
            <a:xfrm>
              <a:off x="251520" y="4221088"/>
              <a:ext cx="4454962" cy="109291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7585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% Letaal letsel buiten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992893" y="1484784"/>
            <a:ext cx="79208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dosis</a:t>
            </a:r>
            <a:endParaRPr lang="nl-NL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5949280"/>
            <a:ext cx="2592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Benedenwindse afstand van de bron (m)</a:t>
            </a:r>
            <a:endParaRPr lang="nl-NL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88937" y="5368474"/>
            <a:ext cx="396044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0</a:t>
            </a:r>
            <a:endParaRPr lang="nl-NL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316416" y="5347955"/>
            <a:ext cx="56234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 smtClean="0"/>
              <a:t>500</a:t>
            </a:r>
            <a:endParaRPr lang="nl-NL" sz="1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24198" y="1268760"/>
            <a:ext cx="2231778" cy="3853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 smtClean="0"/>
              <a:t>Voorbeeld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4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mtClean="0"/>
              <a:t>29 november 2011</a:t>
            </a:r>
          </a:p>
        </p:txBody>
      </p:sp>
      <p:sp>
        <p:nvSpPr>
          <p:cNvPr id="194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Inge Trijssenaar
gewonden en zelfredzaamheid</a:t>
            </a:r>
          </a:p>
        </p:txBody>
      </p:sp>
      <p:sp>
        <p:nvSpPr>
          <p:cNvPr id="194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084184-909D-4FCF-A49F-74AAD89B782E}" type="slidenum">
              <a:rPr lang="nl-NL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81604"/>
              </p:ext>
            </p:extLst>
          </p:nvPr>
        </p:nvGraphicFramePr>
        <p:xfrm>
          <a:off x="467544" y="4293096"/>
          <a:ext cx="8496943" cy="135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935"/>
                <a:gridCol w="2565504"/>
                <a:gridCol w="2565504"/>
              </a:tblGrid>
              <a:tr h="942079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Blijven kijken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Vluchten</a:t>
                      </a:r>
                      <a:endParaRPr lang="nl-NL" dirty="0"/>
                    </a:p>
                  </a:txBody>
                  <a:tcPr/>
                </a:tc>
              </a:tr>
              <a:tr h="409385"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Aantal doden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8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Effect uitschakelen ventilatiesysteem</a:t>
            </a:r>
            <a:endParaRPr lang="nl-NL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815248"/>
              </p:ext>
            </p:extLst>
          </p:nvPr>
        </p:nvGraphicFramePr>
        <p:xfrm>
          <a:off x="1393345" y="2483728"/>
          <a:ext cx="413647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38"/>
                <a:gridCol w="206823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Aantal gewonden (binnen)</a:t>
                      </a:r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Schuilen met ventilatie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  <a:p>
                      <a:endParaRPr lang="nl-NL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Schuilen zonder ventilatie</a:t>
                      </a:r>
                      <a:endParaRPr lang="nl-N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november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Inge Trijssenaar
gewonden en zelfredzaamheid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t>9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331640" y="4437112"/>
            <a:ext cx="3744416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 smtClean="0"/>
              <a:t>Het </a:t>
            </a:r>
            <a:r>
              <a:rPr lang="nl-NL" dirty="0" smtClean="0"/>
              <a:t>effect van een maatregel is </a:t>
            </a:r>
            <a:r>
              <a:rPr lang="nl-NL" dirty="0" smtClean="0"/>
              <a:t>afhankelijk van </a:t>
            </a:r>
            <a:r>
              <a:rPr lang="nl-NL" dirty="0" smtClean="0"/>
              <a:t>het scenario!</a:t>
            </a:r>
          </a:p>
          <a:p>
            <a:endParaRPr lang="nl-NL" dirty="0"/>
          </a:p>
          <a:p>
            <a:r>
              <a:rPr lang="nl-NL" dirty="0" smtClean="0"/>
              <a:t>Op termijn mogelijk: effectiviteit maatregelen op reduceren groepsrisico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76056" y="3686784"/>
            <a:ext cx="4065510" cy="3054584"/>
            <a:chOff x="5148064" y="3686784"/>
            <a:chExt cx="4065510" cy="30545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9" t="91231" r="67281" b="5246"/>
            <a:stretch/>
          </p:blipFill>
          <p:spPr bwMode="auto">
            <a:xfrm>
              <a:off x="5148064" y="6429199"/>
              <a:ext cx="3808454" cy="31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212080" y="3686784"/>
              <a:ext cx="4001494" cy="2859047"/>
              <a:chOff x="5212080" y="3686784"/>
              <a:chExt cx="4001494" cy="285904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3" t="21766" r="65299" b="51067"/>
              <a:stretch/>
            </p:blipFill>
            <p:spPr bwMode="auto">
              <a:xfrm>
                <a:off x="5212080" y="3686784"/>
                <a:ext cx="4001494" cy="2406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3" t="68149" r="65299" b="25930"/>
              <a:stretch/>
            </p:blipFill>
            <p:spPr bwMode="auto">
              <a:xfrm>
                <a:off x="5212080" y="6021288"/>
                <a:ext cx="4001494" cy="524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6390901" y="2040327"/>
            <a:ext cx="2051241" cy="1114411"/>
            <a:chOff x="529" y="1026"/>
            <a:chExt cx="2895" cy="1512"/>
          </a:xfrm>
        </p:grpSpPr>
        <p:pic>
          <p:nvPicPr>
            <p:cNvPr id="15" name="Picture 5" descr="Family%2520visiting%2520over%2520Spring%2520Break%2520train%2520track%2520going%2520off%2520into%2520distance%2520perspective%2520oberstaufen%2520german%2520rail%2520zu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83"/>
            <a:stretch>
              <a:fillRect/>
            </a:stretch>
          </p:blipFill>
          <p:spPr bwMode="auto">
            <a:xfrm>
              <a:off x="529" y="2041"/>
              <a:ext cx="1751" cy="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665" y="1026"/>
              <a:ext cx="1270" cy="1346"/>
              <a:chOff x="521" y="1888"/>
              <a:chExt cx="1270" cy="1460"/>
            </a:xfrm>
          </p:grpSpPr>
          <p:grpSp>
            <p:nvGrpSpPr>
              <p:cNvPr id="21" name="Group 7"/>
              <p:cNvGrpSpPr>
                <a:grpSpLocks/>
              </p:cNvGrpSpPr>
              <p:nvPr/>
            </p:nvGrpSpPr>
            <p:grpSpPr bwMode="auto">
              <a:xfrm>
                <a:off x="580" y="1888"/>
                <a:ext cx="1158" cy="1227"/>
                <a:chOff x="580" y="1888"/>
                <a:chExt cx="1158" cy="1227"/>
              </a:xfrm>
            </p:grpSpPr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585" y="2182"/>
                  <a:ext cx="1153" cy="920"/>
                </a:xfrm>
                <a:custGeom>
                  <a:avLst/>
                  <a:gdLst>
                    <a:gd name="T0" fmla="*/ 33 w 1153"/>
                    <a:gd name="T1" fmla="*/ 112 h 920"/>
                    <a:gd name="T2" fmla="*/ 91 w 1153"/>
                    <a:gd name="T3" fmla="*/ 2 h 920"/>
                    <a:gd name="T4" fmla="*/ 227 w 1153"/>
                    <a:gd name="T5" fmla="*/ 103 h 920"/>
                    <a:gd name="T6" fmla="*/ 405 w 1153"/>
                    <a:gd name="T7" fmla="*/ 8 h 920"/>
                    <a:gd name="T8" fmla="*/ 597 w 1153"/>
                    <a:gd name="T9" fmla="*/ 126 h 920"/>
                    <a:gd name="T10" fmla="*/ 755 w 1153"/>
                    <a:gd name="T11" fmla="*/ 27 h 920"/>
                    <a:gd name="T12" fmla="*/ 944 w 1153"/>
                    <a:gd name="T13" fmla="*/ 96 h 920"/>
                    <a:gd name="T14" fmla="*/ 1049 w 1153"/>
                    <a:gd name="T15" fmla="*/ 8 h 920"/>
                    <a:gd name="T16" fmla="*/ 1109 w 1153"/>
                    <a:gd name="T17" fmla="*/ 90 h 920"/>
                    <a:gd name="T18" fmla="*/ 1147 w 1153"/>
                    <a:gd name="T19" fmla="*/ 248 h 920"/>
                    <a:gd name="T20" fmla="*/ 1143 w 1153"/>
                    <a:gd name="T21" fmla="*/ 376 h 920"/>
                    <a:gd name="T22" fmla="*/ 1117 w 1153"/>
                    <a:gd name="T23" fmla="*/ 506 h 920"/>
                    <a:gd name="T24" fmla="*/ 1059 w 1153"/>
                    <a:gd name="T25" fmla="*/ 641 h 920"/>
                    <a:gd name="T26" fmla="*/ 953 w 1153"/>
                    <a:gd name="T27" fmla="*/ 759 h 920"/>
                    <a:gd name="T28" fmla="*/ 855 w 1153"/>
                    <a:gd name="T29" fmla="*/ 832 h 920"/>
                    <a:gd name="T30" fmla="*/ 775 w 1153"/>
                    <a:gd name="T31" fmla="*/ 887 h 920"/>
                    <a:gd name="T32" fmla="*/ 693 w 1153"/>
                    <a:gd name="T33" fmla="*/ 904 h 920"/>
                    <a:gd name="T34" fmla="*/ 603 w 1153"/>
                    <a:gd name="T35" fmla="*/ 920 h 920"/>
                    <a:gd name="T36" fmla="*/ 498 w 1153"/>
                    <a:gd name="T37" fmla="*/ 911 h 920"/>
                    <a:gd name="T38" fmla="*/ 406 w 1153"/>
                    <a:gd name="T39" fmla="*/ 903 h 920"/>
                    <a:gd name="T40" fmla="*/ 336 w 1153"/>
                    <a:gd name="T41" fmla="*/ 854 h 920"/>
                    <a:gd name="T42" fmla="*/ 255 w 1153"/>
                    <a:gd name="T43" fmla="*/ 811 h 920"/>
                    <a:gd name="T44" fmla="*/ 173 w 1153"/>
                    <a:gd name="T45" fmla="*/ 754 h 920"/>
                    <a:gd name="T46" fmla="*/ 83 w 1153"/>
                    <a:gd name="T47" fmla="*/ 650 h 920"/>
                    <a:gd name="T48" fmla="*/ 25 w 1153"/>
                    <a:gd name="T49" fmla="*/ 508 h 920"/>
                    <a:gd name="T50" fmla="*/ 3 w 1153"/>
                    <a:gd name="T51" fmla="*/ 376 h 920"/>
                    <a:gd name="T52" fmla="*/ 7 w 1153"/>
                    <a:gd name="T53" fmla="*/ 228 h 920"/>
                    <a:gd name="T54" fmla="*/ 33 w 1153"/>
                    <a:gd name="T55" fmla="*/ 112 h 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53" h="920">
                      <a:moveTo>
                        <a:pt x="33" y="112"/>
                      </a:moveTo>
                      <a:cubicBezTo>
                        <a:pt x="47" y="74"/>
                        <a:pt x="59" y="4"/>
                        <a:pt x="91" y="2"/>
                      </a:cubicBezTo>
                      <a:cubicBezTo>
                        <a:pt x="123" y="0"/>
                        <a:pt x="175" y="102"/>
                        <a:pt x="227" y="103"/>
                      </a:cubicBezTo>
                      <a:cubicBezTo>
                        <a:pt x="279" y="104"/>
                        <a:pt x="343" y="3"/>
                        <a:pt x="405" y="8"/>
                      </a:cubicBezTo>
                      <a:cubicBezTo>
                        <a:pt x="467" y="13"/>
                        <a:pt x="539" y="122"/>
                        <a:pt x="597" y="126"/>
                      </a:cubicBezTo>
                      <a:cubicBezTo>
                        <a:pt x="655" y="131"/>
                        <a:pt x="699" y="32"/>
                        <a:pt x="755" y="27"/>
                      </a:cubicBezTo>
                      <a:cubicBezTo>
                        <a:pt x="813" y="22"/>
                        <a:pt x="895" y="99"/>
                        <a:pt x="944" y="96"/>
                      </a:cubicBezTo>
                      <a:cubicBezTo>
                        <a:pt x="993" y="93"/>
                        <a:pt x="1022" y="9"/>
                        <a:pt x="1049" y="8"/>
                      </a:cubicBezTo>
                      <a:cubicBezTo>
                        <a:pt x="1076" y="7"/>
                        <a:pt x="1093" y="50"/>
                        <a:pt x="1109" y="90"/>
                      </a:cubicBezTo>
                      <a:cubicBezTo>
                        <a:pt x="1125" y="130"/>
                        <a:pt x="1141" y="200"/>
                        <a:pt x="1147" y="248"/>
                      </a:cubicBezTo>
                      <a:cubicBezTo>
                        <a:pt x="1153" y="296"/>
                        <a:pt x="1148" y="333"/>
                        <a:pt x="1143" y="376"/>
                      </a:cubicBezTo>
                      <a:cubicBezTo>
                        <a:pt x="1138" y="419"/>
                        <a:pt x="1131" y="462"/>
                        <a:pt x="1117" y="506"/>
                      </a:cubicBezTo>
                      <a:cubicBezTo>
                        <a:pt x="1103" y="550"/>
                        <a:pt x="1086" y="599"/>
                        <a:pt x="1059" y="641"/>
                      </a:cubicBezTo>
                      <a:cubicBezTo>
                        <a:pt x="1032" y="683"/>
                        <a:pt x="987" y="731"/>
                        <a:pt x="953" y="759"/>
                      </a:cubicBezTo>
                      <a:cubicBezTo>
                        <a:pt x="918" y="790"/>
                        <a:pt x="886" y="809"/>
                        <a:pt x="855" y="832"/>
                      </a:cubicBezTo>
                      <a:cubicBezTo>
                        <a:pt x="825" y="854"/>
                        <a:pt x="802" y="873"/>
                        <a:pt x="775" y="887"/>
                      </a:cubicBezTo>
                      <a:cubicBezTo>
                        <a:pt x="751" y="899"/>
                        <a:pt x="723" y="899"/>
                        <a:pt x="693" y="904"/>
                      </a:cubicBezTo>
                      <a:cubicBezTo>
                        <a:pt x="664" y="910"/>
                        <a:pt x="637" y="918"/>
                        <a:pt x="603" y="920"/>
                      </a:cubicBezTo>
                      <a:cubicBezTo>
                        <a:pt x="569" y="920"/>
                        <a:pt x="530" y="913"/>
                        <a:pt x="498" y="911"/>
                      </a:cubicBezTo>
                      <a:cubicBezTo>
                        <a:pt x="464" y="908"/>
                        <a:pt x="433" y="911"/>
                        <a:pt x="406" y="903"/>
                      </a:cubicBezTo>
                      <a:cubicBezTo>
                        <a:pt x="378" y="894"/>
                        <a:pt x="360" y="870"/>
                        <a:pt x="336" y="854"/>
                      </a:cubicBezTo>
                      <a:cubicBezTo>
                        <a:pt x="310" y="837"/>
                        <a:pt x="283" y="827"/>
                        <a:pt x="255" y="811"/>
                      </a:cubicBezTo>
                      <a:cubicBezTo>
                        <a:pt x="229" y="795"/>
                        <a:pt x="202" y="781"/>
                        <a:pt x="173" y="754"/>
                      </a:cubicBezTo>
                      <a:cubicBezTo>
                        <a:pt x="144" y="727"/>
                        <a:pt x="108" y="691"/>
                        <a:pt x="83" y="650"/>
                      </a:cubicBezTo>
                      <a:cubicBezTo>
                        <a:pt x="58" y="609"/>
                        <a:pt x="38" y="554"/>
                        <a:pt x="25" y="508"/>
                      </a:cubicBezTo>
                      <a:cubicBezTo>
                        <a:pt x="12" y="462"/>
                        <a:pt x="6" y="423"/>
                        <a:pt x="3" y="376"/>
                      </a:cubicBezTo>
                      <a:cubicBezTo>
                        <a:pt x="0" y="329"/>
                        <a:pt x="2" y="272"/>
                        <a:pt x="7" y="228"/>
                      </a:cubicBezTo>
                      <a:cubicBezTo>
                        <a:pt x="12" y="184"/>
                        <a:pt x="20" y="150"/>
                        <a:pt x="33" y="1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8100" cmpd="sng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7" name="Oval 9"/>
                <p:cNvSpPr>
                  <a:spLocks noChangeArrowheads="1"/>
                </p:cNvSpPr>
                <p:nvPr/>
              </p:nvSpPr>
              <p:spPr bwMode="auto">
                <a:xfrm>
                  <a:off x="580" y="1888"/>
                  <a:ext cx="1154" cy="1227"/>
                </a:xfrm>
                <a:prstGeom prst="ellips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  <p:grpSp>
            <p:nvGrpSpPr>
              <p:cNvPr id="22" name="Group 10"/>
              <p:cNvGrpSpPr>
                <a:grpSpLocks/>
              </p:cNvGrpSpPr>
              <p:nvPr/>
            </p:nvGrpSpPr>
            <p:grpSpPr bwMode="auto">
              <a:xfrm>
                <a:off x="521" y="3057"/>
                <a:ext cx="1270" cy="291"/>
                <a:chOff x="2245" y="3523"/>
                <a:chExt cx="1144" cy="252"/>
              </a:xfrm>
            </p:grpSpPr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>
                  <a:off x="2245" y="3573"/>
                  <a:ext cx="1144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24" name="Oval 12"/>
                <p:cNvSpPr>
                  <a:spLocks noChangeArrowheads="1"/>
                </p:cNvSpPr>
                <p:nvPr/>
              </p:nvSpPr>
              <p:spPr bwMode="auto">
                <a:xfrm>
                  <a:off x="2298" y="3523"/>
                  <a:ext cx="51" cy="252"/>
                </a:xfrm>
                <a:prstGeom prst="ellipse">
                  <a:avLst/>
                </a:prstGeom>
                <a:solidFill>
                  <a:srgbClr val="01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3286" y="3523"/>
                  <a:ext cx="51" cy="2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nl-NL"/>
                </a:p>
              </p:txBody>
            </p:sp>
          </p:grpSp>
        </p:grpSp>
        <p:sp>
          <p:nvSpPr>
            <p:cNvPr id="17" name="Freeform 14"/>
            <p:cNvSpPr>
              <a:spLocks/>
            </p:cNvSpPr>
            <p:nvPr/>
          </p:nvSpPr>
          <p:spPr bwMode="auto">
            <a:xfrm rot="410645">
              <a:off x="1890" y="2024"/>
              <a:ext cx="1534" cy="514"/>
            </a:xfrm>
            <a:custGeom>
              <a:avLst/>
              <a:gdLst>
                <a:gd name="T0" fmla="*/ 170 w 1005"/>
                <a:gd name="T1" fmla="*/ 157 h 754"/>
                <a:gd name="T2" fmla="*/ 9 w 1005"/>
                <a:gd name="T3" fmla="*/ 353 h 754"/>
                <a:gd name="T4" fmla="*/ 113 w 1005"/>
                <a:gd name="T5" fmla="*/ 485 h 754"/>
                <a:gd name="T6" fmla="*/ 124 w 1005"/>
                <a:gd name="T7" fmla="*/ 629 h 754"/>
                <a:gd name="T8" fmla="*/ 372 w 1005"/>
                <a:gd name="T9" fmla="*/ 571 h 754"/>
                <a:gd name="T10" fmla="*/ 602 w 1005"/>
                <a:gd name="T11" fmla="*/ 744 h 754"/>
                <a:gd name="T12" fmla="*/ 948 w 1005"/>
                <a:gd name="T13" fmla="*/ 514 h 754"/>
                <a:gd name="T14" fmla="*/ 942 w 1005"/>
                <a:gd name="T15" fmla="*/ 209 h 754"/>
                <a:gd name="T16" fmla="*/ 614 w 1005"/>
                <a:gd name="T17" fmla="*/ 99 h 754"/>
                <a:gd name="T18" fmla="*/ 406 w 1005"/>
                <a:gd name="T19" fmla="*/ 1 h 754"/>
                <a:gd name="T20" fmla="*/ 291 w 1005"/>
                <a:gd name="T21" fmla="*/ 105 h 754"/>
                <a:gd name="T22" fmla="*/ 170 w 1005"/>
                <a:gd name="T23" fmla="*/ 15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5" h="754">
                  <a:moveTo>
                    <a:pt x="170" y="157"/>
                  </a:moveTo>
                  <a:cubicBezTo>
                    <a:pt x="123" y="198"/>
                    <a:pt x="18" y="298"/>
                    <a:pt x="9" y="353"/>
                  </a:cubicBezTo>
                  <a:cubicBezTo>
                    <a:pt x="0" y="408"/>
                    <a:pt x="94" y="439"/>
                    <a:pt x="113" y="485"/>
                  </a:cubicBezTo>
                  <a:cubicBezTo>
                    <a:pt x="132" y="531"/>
                    <a:pt x="81" y="615"/>
                    <a:pt x="124" y="629"/>
                  </a:cubicBezTo>
                  <a:cubicBezTo>
                    <a:pt x="167" y="643"/>
                    <a:pt x="292" y="552"/>
                    <a:pt x="372" y="571"/>
                  </a:cubicBezTo>
                  <a:cubicBezTo>
                    <a:pt x="452" y="590"/>
                    <a:pt x="506" y="754"/>
                    <a:pt x="602" y="744"/>
                  </a:cubicBezTo>
                  <a:cubicBezTo>
                    <a:pt x="698" y="734"/>
                    <a:pt x="891" y="603"/>
                    <a:pt x="948" y="514"/>
                  </a:cubicBezTo>
                  <a:cubicBezTo>
                    <a:pt x="1005" y="425"/>
                    <a:pt x="998" y="278"/>
                    <a:pt x="942" y="209"/>
                  </a:cubicBezTo>
                  <a:cubicBezTo>
                    <a:pt x="886" y="140"/>
                    <a:pt x="703" y="134"/>
                    <a:pt x="614" y="99"/>
                  </a:cubicBezTo>
                  <a:cubicBezTo>
                    <a:pt x="525" y="64"/>
                    <a:pt x="460" y="0"/>
                    <a:pt x="406" y="1"/>
                  </a:cubicBezTo>
                  <a:cubicBezTo>
                    <a:pt x="352" y="2"/>
                    <a:pt x="332" y="84"/>
                    <a:pt x="291" y="105"/>
                  </a:cubicBezTo>
                  <a:cubicBezTo>
                    <a:pt x="250" y="126"/>
                    <a:pt x="217" y="116"/>
                    <a:pt x="170" y="15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 rot="-1598772">
              <a:off x="1393" y="1671"/>
              <a:ext cx="786" cy="664"/>
            </a:xfrm>
            <a:custGeom>
              <a:avLst/>
              <a:gdLst>
                <a:gd name="T0" fmla="*/ 17 w 336"/>
                <a:gd name="T1" fmla="*/ 58 h 476"/>
                <a:gd name="T2" fmla="*/ 184 w 336"/>
                <a:gd name="T3" fmla="*/ 272 h 476"/>
                <a:gd name="T4" fmla="*/ 213 w 336"/>
                <a:gd name="T5" fmla="*/ 427 h 476"/>
                <a:gd name="T6" fmla="*/ 328 w 336"/>
                <a:gd name="T7" fmla="*/ 433 h 476"/>
                <a:gd name="T8" fmla="*/ 259 w 336"/>
                <a:gd name="T9" fmla="*/ 168 h 476"/>
                <a:gd name="T10" fmla="*/ 81 w 336"/>
                <a:gd name="T11" fmla="*/ 18 h 476"/>
                <a:gd name="T12" fmla="*/ 17 w 336"/>
                <a:gd name="T13" fmla="*/ 58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476">
                  <a:moveTo>
                    <a:pt x="17" y="58"/>
                  </a:moveTo>
                  <a:cubicBezTo>
                    <a:pt x="34" y="100"/>
                    <a:pt x="151" y="211"/>
                    <a:pt x="184" y="272"/>
                  </a:cubicBezTo>
                  <a:cubicBezTo>
                    <a:pt x="217" y="333"/>
                    <a:pt x="189" y="400"/>
                    <a:pt x="213" y="427"/>
                  </a:cubicBezTo>
                  <a:cubicBezTo>
                    <a:pt x="237" y="454"/>
                    <a:pt x="320" y="476"/>
                    <a:pt x="328" y="433"/>
                  </a:cubicBezTo>
                  <a:cubicBezTo>
                    <a:pt x="336" y="390"/>
                    <a:pt x="300" y="237"/>
                    <a:pt x="259" y="168"/>
                  </a:cubicBezTo>
                  <a:cubicBezTo>
                    <a:pt x="218" y="99"/>
                    <a:pt x="120" y="36"/>
                    <a:pt x="81" y="18"/>
                  </a:cubicBezTo>
                  <a:cubicBezTo>
                    <a:pt x="42" y="0"/>
                    <a:pt x="0" y="16"/>
                    <a:pt x="17" y="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43055" y="1916832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Scenario: plas acrylonitril uit tankwagon</a:t>
            </a:r>
          </a:p>
        </p:txBody>
      </p:sp>
    </p:spTree>
    <p:extLst>
      <p:ext uri="{BB962C8B-B14F-4D97-AF65-F5344CB8AC3E}">
        <p14:creationId xmlns:p14="http://schemas.microsoft.com/office/powerpoint/2010/main" val="3550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 TNO tekstdia -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Office PowerPoint</Application>
  <PresentationFormat>On-screen Show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 TNO tekstdia -</vt:lpstr>
      <vt:lpstr>Gewonden en zelfredzaamheid</vt:lpstr>
      <vt:lpstr>Zelfredzaamheid in de verantwoording van het groepsrisico</vt:lpstr>
      <vt:lpstr>PowerPoint Presentation</vt:lpstr>
      <vt:lpstr>Zelfredzaamheid</vt:lpstr>
      <vt:lpstr>Triageklassen</vt:lpstr>
      <vt:lpstr>Toxisch letsel</vt:lpstr>
      <vt:lpstr>PowerPoint Presentation</vt:lpstr>
      <vt:lpstr>PowerPoint Presentation</vt:lpstr>
      <vt:lpstr>Effect uitschakelen ventilatiesysteem</vt:lpstr>
      <vt:lpstr>Vragen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gewonden en zelfredzaamheid</dc:title>
  <dc:subject>voor verantwoording van het groepsrisico</dc:subject>
  <dc:creator/>
  <cp:lastModifiedBy/>
  <cp:revision>1</cp:revision>
  <dcterms:created xsi:type="dcterms:W3CDTF">2010-12-16T09:20:55Z</dcterms:created>
  <dcterms:modified xsi:type="dcterms:W3CDTF">2011-11-28T10:13:38Z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Date">
    <vt:lpwstr>28-11-2011 11:08:14</vt:lpwstr>
  </property>
  <property fmtid="{D5CDD505-2E9C-101B-9397-08002B2CF9AE}" pid="3" name="Title">
    <vt:lpwstr>gewonden en zelfredzaamheid</vt:lpwstr>
  </property>
  <property fmtid="{D5CDD505-2E9C-101B-9397-08002B2CF9AE}" pid="4" name="SubTitle">
    <vt:lpwstr>voor verantwoording van het groepsrisico</vt:lpwstr>
  </property>
  <property fmtid="{D5CDD505-2E9C-101B-9397-08002B2CF9AE}" pid="5" name="Author">
    <vt:lpwstr>Inge Trijssenaar</vt:lpwstr>
  </property>
  <property fmtid="{D5CDD505-2E9C-101B-9397-08002B2CF9AE}" pid="6" name="ShowPages">
    <vt:lpwstr>True</vt:lpwstr>
  </property>
  <property fmtid="{D5CDD505-2E9C-101B-9397-08002B2CF9AE}" pid="7" name="ShowDate">
    <vt:lpwstr>True</vt:lpwstr>
  </property>
  <property fmtid="{D5CDD505-2E9C-101B-9397-08002B2CF9AE}" pid="8" name="SelectedPhoto">
    <vt:lpwstr>TNO_THEMA'sBasic.jpg</vt:lpwstr>
  </property>
  <property fmtid="{D5CDD505-2E9C-101B-9397-08002B2CF9AE}" pid="9" name="DateText">
    <vt:lpwstr>29 november 2011</vt:lpwstr>
  </property>
  <property fmtid="{D5CDD505-2E9C-101B-9397-08002B2CF9AE}" pid="10" name="Color">
    <vt:lpwstr>True</vt:lpwstr>
  </property>
  <property fmtid="{D5CDD505-2E9C-101B-9397-08002B2CF9AE}" pid="11" name="Grammar">
    <vt:lpwstr>1</vt:lpwstr>
  </property>
  <property fmtid="{D5CDD505-2E9C-101B-9397-08002B2CF9AE}" pid="12" name="FavoriteLink1Image">
    <vt:lpwstr>Nederland.jpg</vt:lpwstr>
  </property>
  <property fmtid="{D5CDD505-2E9C-101B-9397-08002B2CF9AE}" pid="13" name="FavoriteLink2Image">
    <vt:lpwstr>techniek.jpg</vt:lpwstr>
  </property>
  <property fmtid="{D5CDD505-2E9C-101B-9397-08002B2CF9AE}" pid="14" name="FavoriteLink1Index">
    <vt:lpwstr>1</vt:lpwstr>
  </property>
  <property fmtid="{D5CDD505-2E9C-101B-9397-08002B2CF9AE}" pid="15" name="FavoriteLink2Index">
    <vt:lpwstr>1</vt:lpwstr>
  </property>
  <property fmtid="{D5CDD505-2E9C-101B-9397-08002B2CF9AE}" pid="16" name="CreationDate">
    <vt:lpwstr>3-11-2011 15:00:51</vt:lpwstr>
  </property>
  <property fmtid="{D5CDD505-2E9C-101B-9397-08002B2CF9AE}" pid="17" name="CreationBy">
    <vt:lpwstr>buhreijm</vt:lpwstr>
  </property>
</Properties>
</file>