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6"/>
  </p:notesMasterIdLst>
  <p:handoutMasterIdLst>
    <p:handoutMasterId r:id="rId27"/>
  </p:handoutMasterIdLst>
  <p:sldIdLst>
    <p:sldId id="257" r:id="rId2"/>
    <p:sldId id="277" r:id="rId3"/>
    <p:sldId id="261" r:id="rId4"/>
    <p:sldId id="265" r:id="rId5"/>
    <p:sldId id="260" r:id="rId6"/>
    <p:sldId id="281" r:id="rId7"/>
    <p:sldId id="267" r:id="rId8"/>
    <p:sldId id="298" r:id="rId9"/>
    <p:sldId id="284" r:id="rId10"/>
    <p:sldId id="278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9" r:id="rId24"/>
    <p:sldId id="300" r:id="rId25"/>
  </p:sldIdLst>
  <p:sldSz cx="9144000" cy="6858000" type="screen4x3"/>
  <p:notesSz cx="6858000" cy="9144000"/>
  <p:custDataLst>
    <p:tags r:id="rId28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15" autoAdjust="0"/>
    <p:restoredTop sz="90929"/>
  </p:normalViewPr>
  <p:slideViewPr>
    <p:cSldViewPr>
      <p:cViewPr>
        <p:scale>
          <a:sx n="66" d="100"/>
          <a:sy n="66" d="100"/>
        </p:scale>
        <p:origin x="-576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8A298-1E9B-45D8-9446-0151F6EC57F6}" type="datetimeFigureOut">
              <a:rPr lang="nl-NL" smtClean="0"/>
              <a:pPr/>
              <a:t>8-9-2015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22F69-DBC4-4026-943F-692E62887F7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CC5C8-6312-402B-8DE9-72D8D4401C91}" type="datetimeFigureOut">
              <a:rPr lang="nl-NL" smtClean="0"/>
              <a:pPr/>
              <a:t>8-9-2015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85AC7-D60F-4D17-803B-34D3B8D1E568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4562475" y="0"/>
            <a:ext cx="4581525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037138" y="2878138"/>
            <a:ext cx="3598862" cy="857250"/>
          </a:xfrm>
        </p:spPr>
        <p:txBody>
          <a:bodyPr/>
          <a:lstStyle>
            <a:lvl1pPr defTabSz="608013" eaLnBrk="0" hangingPunct="0"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037138" y="3778250"/>
            <a:ext cx="3598862" cy="1752600"/>
          </a:xfrm>
        </p:spPr>
        <p:txBody>
          <a:bodyPr/>
          <a:lstStyle>
            <a:lvl1pPr marL="0" indent="1588" defTabSz="608013" eaLnBrk="0" hangingPunct="0">
              <a:buFont typeface="Arial" charset="0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037138" y="6515100"/>
            <a:ext cx="3932237" cy="209550"/>
          </a:xfrm>
        </p:spPr>
        <p:txBody>
          <a:bodyPr anchor="t"/>
          <a:lstStyle>
            <a:lvl1pPr algn="l">
              <a:defRPr/>
            </a:lvl1pPr>
          </a:lstStyle>
          <a:p>
            <a:fld id="{371C0177-2255-4D36-B8DD-0237089C547A}" type="datetime4">
              <a:rPr lang="nl-NL" smtClean="0"/>
              <a:pPr/>
              <a:t>8 september 2015</a:t>
            </a:fld>
            <a:endParaRPr lang="nl-NL" dirty="0" smtClean="0"/>
          </a:p>
          <a:p>
            <a:endParaRPr lang="nl-NL" dirty="0"/>
          </a:p>
        </p:txBody>
      </p:sp>
      <p:pic>
        <p:nvPicPr>
          <p:cNvPr id="10246" name="Picture 6" descr="Z:\KA\Carma\DocSys\Customers\VenW Rijksbreed\Models\Presentaties\background_pictures\logo wit\RO_VW_diap.png"/>
          <p:cNvPicPr>
            <a:picLocks noChangeAspect="1" noChangeArrowheads="1"/>
          </p:cNvPicPr>
          <p:nvPr/>
        </p:nvPicPr>
        <p:blipFill>
          <a:blip r:embed="rId2" cstate="print"/>
          <a:srcRect l="46451" r="45684" b="20656"/>
          <a:stretch>
            <a:fillRect/>
          </a:stretch>
        </p:blipFill>
        <p:spPr bwMode="auto">
          <a:xfrm>
            <a:off x="4262438" y="0"/>
            <a:ext cx="669602" cy="147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7" descr="I:\AAA Logo's Infrastructuur en Milieu\IenM\Woordmerk voor Powerpoint_diap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0300" y="609600"/>
            <a:ext cx="3822700" cy="8651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4D3DCD-78F2-4C02-80EF-E6C3442401A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B6E0780-654D-4B62-A6BB-603CE28FA527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67513" y="1293813"/>
            <a:ext cx="2100262" cy="491331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66725" y="1293813"/>
            <a:ext cx="6148388" cy="491331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FEBBB1C-FD6D-4964-872D-637C2E61DE2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824C36-7F26-413F-9F18-8694431975CF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en illustr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293813"/>
            <a:ext cx="8401050" cy="4921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llustratie 3"/>
          <p:cNvSpPr>
            <a:spLocks noGrp="1"/>
          </p:cNvSpPr>
          <p:nvPr>
            <p:ph type="clipArt"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/>
          <a:p>
            <a:r>
              <a:rPr lang="nl-NL" smtClean="0"/>
              <a:t>Klik op het pictogram als u een illustratie wilt toevoegen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>
          <a:xfrm>
            <a:off x="466725" y="6611938"/>
            <a:ext cx="1905000" cy="119062"/>
          </a:xfrm>
        </p:spPr>
        <p:txBody>
          <a:bodyPr/>
          <a:lstStyle>
            <a:lvl1pPr>
              <a:defRPr/>
            </a:lvl1pPr>
          </a:lstStyle>
          <a:p>
            <a:fld id="{C0E4B359-E2E3-44DC-A349-1126A74EF1B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>
          <a:xfrm>
            <a:off x="7264400" y="6611938"/>
            <a:ext cx="1508125" cy="119062"/>
          </a:xfrm>
        </p:spPr>
        <p:txBody>
          <a:bodyPr/>
          <a:lstStyle>
            <a:lvl1pPr>
              <a:defRPr/>
            </a:lvl1pPr>
          </a:lstStyle>
          <a:p>
            <a:fld id="{DBD31B11-F223-4A7F-98AB-1298E820D8C6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CDB467-7873-4513-AFB0-64C93AB0D52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D84257-ED32-48C1-8368-C36FAEBD5AE4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6B6BDDF-2A89-4039-BE8A-509CE46CCAE6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6725" y="2068513"/>
            <a:ext cx="4124325" cy="4138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43450" y="2068513"/>
            <a:ext cx="4124325" cy="4138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EFCD2F-3854-4509-94B1-251D221B176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1DF2BC-8A43-4914-9A84-B7BDC8E802FB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8DFE5E-4DF5-4E22-BF27-B57155238CA5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66882B7-EDFC-4F48-8AF5-E70F44ED6812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32C4F18-1084-43BB-8F0C-8DDEC76DCA47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BDBC99A0-50CB-43C2-A15A-7A72FC1B949A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3FF4269-9A2A-402C-95A8-1E64AE3A37F9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28D42C-744F-47AE-9729-62D2907478C0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E2487A-4EC9-4160-846D-E5DD7CFD4F63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5E3D685-99AE-4B48-89D7-929B7FE72527}" type="datetime4">
              <a:rPr lang="nl-NL" smtClean="0"/>
              <a:pPr/>
              <a:t>8 september 2015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CDE4C3-FD53-4754-8387-ED0250ADD0EA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448838B-8E2F-4CBB-AF86-AF7B5DEE893A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6" y="6525344"/>
            <a:ext cx="3097337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10112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6350000"/>
            <a:ext cx="9144000" cy="50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6725" y="1293813"/>
            <a:ext cx="84010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van de modeltitel te bewerken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2068513"/>
            <a:ext cx="8401050" cy="413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6725" y="6611938"/>
            <a:ext cx="1905000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fld id="{A7767DB5-9DBB-4547-9226-1DA966EC9086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11" name="shpTitel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64400" y="6611938"/>
            <a:ext cx="1508125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fld id="{304E76BA-3E86-4990-863F-0FA9D596FAFB}" type="datetime4">
              <a:rPr lang="nl-NL" smtClean="0"/>
              <a:pPr/>
              <a:t>8 september 2015</a:t>
            </a:fld>
            <a:endParaRPr lang="nl-NL" dirty="0"/>
          </a:p>
        </p:txBody>
      </p:sp>
      <p:pic>
        <p:nvPicPr>
          <p:cNvPr id="9225" name="Picture 9" descr="Z:\KA\Carma\DocSys\Customers\VenW Rijksbreed\Models\Presentaties\background_pictures\logo wit\RO_VW_diap.png"/>
          <p:cNvPicPr>
            <a:picLocks noChangeAspect="1" noChangeArrowheads="1"/>
          </p:cNvPicPr>
          <p:nvPr/>
        </p:nvPicPr>
        <p:blipFill>
          <a:blip r:embed="rId14" cstate="print"/>
          <a:srcRect l="46451" t="15443" r="46289" b="20656"/>
          <a:stretch>
            <a:fillRect/>
          </a:stretch>
        </p:blipFill>
        <p:spPr bwMode="auto">
          <a:xfrm>
            <a:off x="4376738" y="0"/>
            <a:ext cx="3937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55977" y="6525344"/>
            <a:ext cx="2736304" cy="20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608013" eaLnBrk="0" hangingPunct="0">
              <a:defRPr sz="1000">
                <a:solidFill>
                  <a:srgbClr val="FFFFFF"/>
                </a:solidFill>
                <a:latin typeface="+mn-lt"/>
                <a:cs typeface="Arial" charset="0"/>
              </a:defRPr>
            </a:lvl1pPr>
          </a:lstStyle>
          <a:p>
            <a:r>
              <a:rPr lang="nl-NL" dirty="0" smtClean="0"/>
              <a:t>Ministerie van Infrastructuur en Milieu</a:t>
            </a:r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l-NL" dirty="0" smtClean="0"/>
              <a:t>2 september 2015</a:t>
            </a:r>
            <a:endParaRPr lang="nl-NL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76056" y="2348880"/>
            <a:ext cx="3528392" cy="864096"/>
          </a:xfrm>
        </p:spPr>
        <p:txBody>
          <a:bodyPr/>
          <a:lstStyle/>
          <a:p>
            <a:r>
              <a:rPr lang="nl-NL" dirty="0" smtClean="0"/>
              <a:t>Modernisering Omgevingsveiligheid</a:t>
            </a:r>
            <a:endParaRPr lang="nl-NL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37138" y="4293096"/>
            <a:ext cx="3598862" cy="1237754"/>
          </a:xfrm>
        </p:spPr>
        <p:txBody>
          <a:bodyPr/>
          <a:lstStyle/>
          <a:p>
            <a:r>
              <a:rPr lang="nl-NL" dirty="0" smtClean="0"/>
              <a:t>Strategisch Overleg</a:t>
            </a:r>
          </a:p>
          <a:p>
            <a:endParaRPr lang="nl-NL" dirty="0" smtClean="0"/>
          </a:p>
          <a:p>
            <a:r>
              <a:rPr lang="nl-NL" dirty="0" smtClean="0"/>
              <a:t>9 september 2015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4953000" y="762000"/>
            <a:ext cx="2819400" cy="304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pic>
        <p:nvPicPr>
          <p:cNvPr id="5127" name="Picture 7" descr="I:\AAA Logo's Infrastructuur en Milieu\IenM\Woordmerk voor Powerpoint_di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0300" y="609600"/>
            <a:ext cx="3822700" cy="865188"/>
          </a:xfrm>
          <a:prstGeom prst="rect">
            <a:avLst/>
          </a:prstGeom>
          <a:noFill/>
        </p:spPr>
      </p:pic>
      <p:pic>
        <p:nvPicPr>
          <p:cNvPr id="7" name="Afbeelding 6" descr="uitsnede Perni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980728"/>
            <a:ext cx="4003721" cy="5589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Onderzoek alternatieve invulling GR</a:t>
            </a:r>
            <a:endParaRPr lang="en-US" dirty="0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2C4F18-1084-43BB-8F0C-8DDEC76DCA47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467544" y="2132856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nl-NL" b="1" dirty="0" smtClean="0">
                <a:latin typeface="+mn-lt"/>
              </a:rPr>
              <a:t>Doel: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nl-NL" b="1" dirty="0" smtClean="0">
                <a:latin typeface="+mn-lt"/>
              </a:rPr>
              <a:t> </a:t>
            </a:r>
            <a:r>
              <a:rPr lang="nl-NL" dirty="0" smtClean="0">
                <a:latin typeface="+mn-lt"/>
              </a:rPr>
              <a:t>Onderzoek naar gelijkwaardigheid van de huidige verantwoording van het groepsrisico met het alternatief van de verantwoording van de omgevingsveiligheid (met het schillenmodel)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Voorafgaand aan bespreken 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Omgevingswet komt onderscheid tussen oude en nieuwe situaties: in beginsel geen saneringen bestaande objecten/functies of activiteiten/ risicobronnen.</a:t>
            </a:r>
          </a:p>
          <a:p>
            <a:endParaRPr lang="nl-NL" dirty="0" smtClean="0"/>
          </a:p>
          <a:p>
            <a:r>
              <a:rPr lang="nl-NL" dirty="0" smtClean="0"/>
              <a:t>Voortzetten huidige </a:t>
            </a:r>
            <a:r>
              <a:rPr lang="nl-NL" dirty="0" err="1" smtClean="0"/>
              <a:t>PR-benadering</a:t>
            </a:r>
            <a:r>
              <a:rPr lang="nl-NL" dirty="0" smtClean="0"/>
              <a:t>: er komt geen cumulatie van risico’s</a:t>
            </a:r>
          </a:p>
          <a:p>
            <a:endParaRPr lang="nl-NL" dirty="0" smtClean="0"/>
          </a:p>
          <a:p>
            <a:pPr lvl="0"/>
            <a:r>
              <a:rPr lang="nl-NL" dirty="0" smtClean="0"/>
              <a:t>Aandachtsgebied = gebied waarbinnen je in de RO nog rekening moet houden met de risico’s van activiteiten met gevaarlijke </a:t>
            </a:r>
            <a:r>
              <a:rPr lang="nl-NL" dirty="0" smtClean="0"/>
              <a:t>stoffen en omgekeerd.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401050" cy="492125"/>
          </a:xfrm>
        </p:spPr>
        <p:txBody>
          <a:bodyPr/>
          <a:lstStyle/>
          <a:p>
            <a:r>
              <a:rPr lang="nl-NL" sz="1600" b="1" dirty="0" smtClean="0"/>
              <a:t>Kan alternatieve invulling tot eenzelfde besluitvorming leiden? (1)</a:t>
            </a:r>
            <a:endParaRPr lang="nl-NL" sz="1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Ja.</a:t>
            </a:r>
            <a:r>
              <a:rPr lang="nl-NL" dirty="0" smtClean="0"/>
              <a:t> </a:t>
            </a:r>
            <a:r>
              <a:rPr lang="nl-NL" dirty="0" smtClean="0"/>
              <a:t>Dan moet bevolkingsdichtheid wel in zekere mate worden meegenomen in aandachtsgebied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r>
              <a:rPr lang="nl-NL" dirty="0" smtClean="0"/>
              <a:t>De risicoverantwoording vindt in stapjes plaats. </a:t>
            </a:r>
            <a:endParaRPr lang="nl-NL" dirty="0" smtClean="0"/>
          </a:p>
          <a:p>
            <a:endParaRPr lang="nl-NL" dirty="0" smtClean="0"/>
          </a:p>
          <a:p>
            <a:r>
              <a:rPr lang="nl-NL" i="1" dirty="0" smtClean="0"/>
              <a:t>Situatie 1: nieuw object/ functie t.o.v. bestaande activiteit/risicobron </a:t>
            </a:r>
          </a:p>
          <a:p>
            <a:pPr lvl="0"/>
            <a:r>
              <a:rPr lang="nl-NL" dirty="0" smtClean="0"/>
              <a:t>Altijd: rekening houden met zelfredzaamheid en hulpverlening</a:t>
            </a:r>
          </a:p>
          <a:p>
            <a:pPr lvl="0"/>
            <a:r>
              <a:rPr lang="nl-NL" dirty="0" smtClean="0"/>
              <a:t>Buiten de aandachtsgebieden: geen restricties in RO.</a:t>
            </a:r>
          </a:p>
          <a:p>
            <a:pPr lvl="0"/>
            <a:r>
              <a:rPr lang="nl-NL" dirty="0" smtClean="0"/>
              <a:t>Binnen de aandachtsgebieden: mogelijk aanvullende eisen. </a:t>
            </a:r>
            <a:endParaRPr lang="nl-NL" dirty="0" smtClean="0"/>
          </a:p>
          <a:p>
            <a:pPr lvl="0"/>
            <a:endParaRPr lang="nl-NL" dirty="0" smtClean="0"/>
          </a:p>
          <a:p>
            <a:pPr lvl="0"/>
            <a:r>
              <a:rPr lang="nl-NL" i="1" dirty="0" smtClean="0"/>
              <a:t>Vervolgvragen</a:t>
            </a:r>
            <a:r>
              <a:rPr lang="nl-NL" dirty="0" smtClean="0"/>
              <a:t>: Bij bepaalde kans en/of bevolkingsomvang;  aanvullende bouwvoorschriften, nadere procesvoorwaarden, extra eisen zelfredzaamheid en hulpverlening.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12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600" b="1" dirty="0" smtClean="0"/>
              <a:t>Kan alternatieve invulling tot eenzelfde besluitvorming </a:t>
            </a:r>
            <a:r>
              <a:rPr lang="nl-NL" sz="1600" b="1" dirty="0" smtClean="0"/>
              <a:t>leiden? (2)</a:t>
            </a:r>
            <a:endParaRPr lang="nl-NL" sz="1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i="1" dirty="0" smtClean="0"/>
              <a:t>Situatie 2: nieuwe activiteit/risicobron t.o.v. bestaande </a:t>
            </a:r>
            <a:r>
              <a:rPr lang="nl-NL" i="1" dirty="0" smtClean="0"/>
              <a:t>objecten/functies</a:t>
            </a:r>
          </a:p>
          <a:p>
            <a:pPr lvl="0"/>
            <a:r>
              <a:rPr lang="nl-NL" dirty="0" smtClean="0"/>
              <a:t>Altijd</a:t>
            </a:r>
            <a:r>
              <a:rPr lang="nl-NL" dirty="0" smtClean="0"/>
              <a:t>: rekening houden met zelfredzaamheid en hulpverlening</a:t>
            </a:r>
          </a:p>
          <a:p>
            <a:pPr lvl="0"/>
            <a:r>
              <a:rPr lang="nl-NL" dirty="0" smtClean="0"/>
              <a:t>Geen potentiële aandachtsgebieden over (zeer) kwetsbare objecten/functies: geen restricties voor de vergunning.</a:t>
            </a:r>
          </a:p>
          <a:p>
            <a:pPr lvl="0"/>
            <a:r>
              <a:rPr lang="nl-NL" dirty="0" smtClean="0"/>
              <a:t>Wel potentiële aandachtsgebieden over (zeer) kwetsbare objecten/functies: mogelijk aanvullende eisen aan activiteit/risicobron. </a:t>
            </a:r>
            <a:endParaRPr lang="nl-NL" dirty="0" smtClean="0"/>
          </a:p>
          <a:p>
            <a:pPr lvl="0"/>
            <a:endParaRPr lang="nl-NL" dirty="0" smtClean="0"/>
          </a:p>
          <a:p>
            <a:pPr lvl="0"/>
            <a:r>
              <a:rPr lang="nl-NL" i="1" dirty="0" smtClean="0"/>
              <a:t>Vervolgvragen</a:t>
            </a:r>
            <a:r>
              <a:rPr lang="nl-NL" dirty="0" smtClean="0"/>
              <a:t>: Bij bepaalde kans; nadere procesvoorwaarden vergunning. Consequenties uitbreiding activiteit of omvang risico’s.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13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800" b="1" dirty="0" smtClean="0"/>
              <a:t>Kunnen </a:t>
            </a:r>
            <a:r>
              <a:rPr lang="nl-NL" sz="1800" b="1" dirty="0" smtClean="0"/>
              <a:t>de </a:t>
            </a:r>
            <a:r>
              <a:rPr lang="nl-NL" sz="1800" b="1" dirty="0" smtClean="0"/>
              <a:t>schillen eenduidig worden vormgegeven?</a:t>
            </a:r>
            <a:endParaRPr lang="nl-NL" sz="1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Ja.</a:t>
            </a:r>
            <a:r>
              <a:rPr lang="nl-NL" dirty="0" smtClean="0"/>
              <a:t> Voor </a:t>
            </a:r>
            <a:r>
              <a:rPr lang="nl-NL" dirty="0" smtClean="0"/>
              <a:t>brand en explosie zijn de relevante aandachtgebieden goed af te leiden: vergelijkbare afstanden voor vergelijkbare risico’s. </a:t>
            </a:r>
            <a:endParaRPr lang="nl-NL" dirty="0" smtClean="0"/>
          </a:p>
          <a:p>
            <a:r>
              <a:rPr lang="nl-NL" i="1" dirty="0" smtClean="0"/>
              <a:t>Binnen</a:t>
            </a:r>
            <a:r>
              <a:rPr lang="nl-NL" dirty="0" smtClean="0"/>
              <a:t> het</a:t>
            </a:r>
            <a:r>
              <a:rPr lang="nl-NL" dirty="0" smtClean="0"/>
              <a:t> chemisch cluster</a:t>
            </a:r>
            <a:r>
              <a:rPr lang="nl-NL" i="1" dirty="0" smtClean="0"/>
              <a:t>/</a:t>
            </a:r>
            <a:r>
              <a:rPr lang="nl-NL" dirty="0" smtClean="0"/>
              <a:t>veiligheidsrisicogebied </a:t>
            </a:r>
            <a:r>
              <a:rPr lang="nl-NL" dirty="0" smtClean="0"/>
              <a:t>moet nieuwe activiteit/risicobron binnen vooraf bepaalde PR contour en de rondom het gebied liggende aandachtsgebieden blijven.</a:t>
            </a:r>
          </a:p>
          <a:p>
            <a:endParaRPr lang="nl-NL" dirty="0" smtClean="0"/>
          </a:p>
          <a:p>
            <a:r>
              <a:rPr lang="nl-NL" i="1" dirty="0" smtClean="0"/>
              <a:t>Vervolgvragen</a:t>
            </a:r>
            <a:r>
              <a:rPr lang="nl-NL" dirty="0" smtClean="0"/>
              <a:t>:  Schillen rond complexe EV risico’s (bepaalde </a:t>
            </a:r>
            <a:r>
              <a:rPr lang="nl-NL" dirty="0" err="1" smtClean="0"/>
              <a:t>BRZO-bedrijven</a:t>
            </a:r>
            <a:r>
              <a:rPr lang="nl-NL" dirty="0" smtClean="0"/>
              <a:t>) </a:t>
            </a:r>
            <a:r>
              <a:rPr lang="nl-NL" i="1" dirty="0" smtClean="0"/>
              <a:t>buiten </a:t>
            </a:r>
            <a:r>
              <a:rPr lang="nl-NL" dirty="0" smtClean="0"/>
              <a:t>chemisch cluster</a:t>
            </a:r>
            <a:r>
              <a:rPr lang="nl-NL" i="1" dirty="0" smtClean="0"/>
              <a:t>/</a:t>
            </a:r>
            <a:r>
              <a:rPr lang="nl-NL" dirty="0" smtClean="0"/>
              <a:t>veiligheidsrisicogebied vergen maatwerk. Idem schillen </a:t>
            </a:r>
            <a:r>
              <a:rPr lang="nl-NL" i="1" dirty="0" smtClean="0"/>
              <a:t>rondom</a:t>
            </a:r>
            <a:r>
              <a:rPr lang="nl-NL" dirty="0" smtClean="0"/>
              <a:t> chemisch cluster/veiligheidsrisicogebied.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14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800" b="1" dirty="0" smtClean="0"/>
              <a:t>Kunnen voor gifscenario’s  eenduidige schillen met een afkapgrens worden bepaald?</a:t>
            </a:r>
            <a:endParaRPr lang="nl-NL" sz="1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Neen.</a:t>
            </a:r>
            <a:r>
              <a:rPr lang="nl-NL" dirty="0" smtClean="0"/>
              <a:t> Voor </a:t>
            </a:r>
            <a:r>
              <a:rPr lang="nl-NL" dirty="0" smtClean="0"/>
              <a:t>aandachtsgebied gifwolk aparte aanpak; VR moet hele aandachtsgebied gifwolk kennen i.v.m. ontruimingsmogelijkheden.  Bij veel gewone branden is sprake van vrijkomen van giftige stoffen; daarom </a:t>
            </a:r>
            <a:r>
              <a:rPr lang="nl-NL" i="1" dirty="0" smtClean="0"/>
              <a:t>algemeen bouwvoorschrift nieuw object/functie</a:t>
            </a:r>
            <a:r>
              <a:rPr lang="nl-NL" dirty="0" smtClean="0"/>
              <a:t>: mechanische ventilatie moet afgesloten kunnen worden. </a:t>
            </a:r>
            <a:endParaRPr lang="nl-NL" dirty="0" smtClean="0"/>
          </a:p>
          <a:p>
            <a:endParaRPr lang="nl-NL" dirty="0" smtClean="0"/>
          </a:p>
          <a:p>
            <a:r>
              <a:rPr lang="nl-NL" i="1" dirty="0" smtClean="0"/>
              <a:t>Vervolgvragen</a:t>
            </a:r>
            <a:r>
              <a:rPr lang="nl-NL" dirty="0" smtClean="0"/>
              <a:t>: </a:t>
            </a:r>
            <a:r>
              <a:rPr lang="nl-NL" dirty="0" smtClean="0"/>
              <a:t>zijn er tot dusver andere eisen gesteld, bijv. over </a:t>
            </a:r>
            <a:r>
              <a:rPr lang="nl-NL" dirty="0" err="1" smtClean="0"/>
              <a:t>bevolkingsdichtheden</a:t>
            </a:r>
            <a:r>
              <a:rPr lang="nl-NL" dirty="0" smtClean="0"/>
              <a:t>? Moet aandachtsgebied gifwolk tot 1% letaliteit ook bij de plankaart of is deze informatie alleen relevant voor de VR?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15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800" b="1" dirty="0" smtClean="0"/>
              <a:t>Moet de veiligheidsregio een rol krijgen bij de nieuwe verantwoording van risico’s?</a:t>
            </a:r>
            <a:endParaRPr lang="nl-NL" sz="1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 smtClean="0"/>
              <a:t>Ja.</a:t>
            </a:r>
            <a:r>
              <a:rPr lang="nl-NL" dirty="0" smtClean="0"/>
              <a:t> Alle </a:t>
            </a:r>
            <a:r>
              <a:rPr lang="nl-NL" dirty="0" smtClean="0"/>
              <a:t>onderzoeksbureaus en omgevingsdiensten waren hier unaniem in hun oordeel. Niet alleen voor maatwerk, maar ook voor bepalen noodzakelijke bereikbaarheid en vluchtcapaciteit.</a:t>
            </a:r>
          </a:p>
          <a:p>
            <a:r>
              <a:rPr lang="nl-NL" dirty="0" smtClean="0"/>
              <a:t>Rol </a:t>
            </a:r>
            <a:r>
              <a:rPr lang="nl-NL" dirty="0" smtClean="0"/>
              <a:t>VR is nu niet concreet toegedeeld. </a:t>
            </a:r>
            <a:endParaRPr lang="nl-NL" dirty="0" smtClean="0"/>
          </a:p>
          <a:p>
            <a:endParaRPr lang="nl-NL" dirty="0" smtClean="0"/>
          </a:p>
          <a:p>
            <a:r>
              <a:rPr lang="nl-NL" i="1" dirty="0" smtClean="0"/>
              <a:t>Vervolgvraag</a:t>
            </a:r>
            <a:r>
              <a:rPr lang="nl-NL" dirty="0" smtClean="0"/>
              <a:t>: koppeling met wet op veiligheidsregio’s.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16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1800" b="1" dirty="0" smtClean="0"/>
              <a:t>Wat zijn de winst en verliespunten t.o.v. de F/</a:t>
            </a:r>
            <a:r>
              <a:rPr lang="nl-NL" sz="1800" b="1" dirty="0" err="1" smtClean="0"/>
              <a:t>N-curve</a:t>
            </a:r>
            <a:r>
              <a:rPr lang="nl-NL" sz="1800" b="1" dirty="0" smtClean="0"/>
              <a:t>?</a:t>
            </a:r>
            <a:endParaRPr lang="nl-NL" sz="1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de praktijk wordt de huidige GR verantwoording onvoldoende ingevuld.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De </a:t>
            </a:r>
            <a:r>
              <a:rPr lang="nl-NL" dirty="0" smtClean="0"/>
              <a:t>nieuwe aanpak is inzichtelijk voor bestuur en burger; goed toepasbaar voor stedenbouwkundige; koppeling aan plankaart maakt EV tot echte ontwerpvariabele vroeg in het </a:t>
            </a:r>
            <a:r>
              <a:rPr lang="nl-NL" dirty="0" err="1" smtClean="0"/>
              <a:t>RO-proces</a:t>
            </a:r>
            <a:r>
              <a:rPr lang="nl-NL" dirty="0" smtClean="0"/>
              <a:t>; verantwoording vindt plaats via schillen; maatwerk blijft mogelijk. Accent komt nu minder op de rekensom te liggen en meer op de verantwoording. </a:t>
            </a:r>
            <a:endParaRPr lang="nl-NL" dirty="0" smtClean="0"/>
          </a:p>
          <a:p>
            <a:endParaRPr lang="nl-NL" dirty="0" smtClean="0"/>
          </a:p>
          <a:p>
            <a:r>
              <a:rPr lang="nl-NL" i="1" dirty="0" smtClean="0"/>
              <a:t>Vervolgvraag</a:t>
            </a:r>
            <a:r>
              <a:rPr lang="nl-NL" dirty="0" smtClean="0"/>
              <a:t>: Schillen zijn afgeleid uit F/</a:t>
            </a:r>
            <a:r>
              <a:rPr lang="nl-NL" dirty="0" err="1" smtClean="0"/>
              <a:t>N-curves</a:t>
            </a:r>
            <a:r>
              <a:rPr lang="nl-NL" dirty="0" smtClean="0"/>
              <a:t>; eens in zoveel jaar herijken?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17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Procesafspraken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Eind september 2015 een dag uittrekken om de vervolgvragen om te zetten in vragen voor consequentieonderzoek, nadere uitwerking, etc. Daarbij benoemen deelnemers </a:t>
            </a:r>
            <a:r>
              <a:rPr lang="nl-NL" dirty="0" err="1" smtClean="0"/>
              <a:t>begeleidings-commissie</a:t>
            </a:r>
            <a:r>
              <a:rPr lang="nl-NL" dirty="0" smtClean="0"/>
              <a:t> en opleverdata.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18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401050" cy="492125"/>
          </a:xfrm>
        </p:spPr>
        <p:txBody>
          <a:bodyPr/>
          <a:lstStyle/>
          <a:p>
            <a:r>
              <a:rPr lang="nl-NL" sz="1800" b="1" dirty="0" smtClean="0"/>
              <a:t>Voorafgaand aan bespreken tekst Besluit Kwaliteit Leefomgeving</a:t>
            </a:r>
            <a:endParaRPr lang="nl-NL" sz="18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BKL is nog in bewerking; de voorliggende tekst wordt elke paar dagen waar nodig aangepast.</a:t>
            </a:r>
          </a:p>
          <a:p>
            <a:endParaRPr lang="nl-NL" dirty="0" smtClean="0"/>
          </a:p>
          <a:p>
            <a:r>
              <a:rPr lang="nl-NL" dirty="0" smtClean="0"/>
              <a:t>De leden van het Strategisch Overleg wordt gevraagd naar hun mening over vier artikelen.</a:t>
            </a:r>
          </a:p>
          <a:p>
            <a:endParaRPr lang="nl-NL" dirty="0" smtClean="0"/>
          </a:p>
          <a:p>
            <a:r>
              <a:rPr lang="nl-NL" dirty="0" smtClean="0"/>
              <a:t>In het geval dat uw mening afwijkt van de BKL tekst zal IenM zich beraden over deze tekst. </a:t>
            </a:r>
          </a:p>
          <a:p>
            <a:endParaRPr lang="nl-NL" dirty="0" smtClean="0"/>
          </a:p>
          <a:p>
            <a:r>
              <a:rPr lang="nl-NL" dirty="0" smtClean="0"/>
              <a:t>Tot 17 september zijn wijzigingen mogelijk, uw mening telt!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19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401050" cy="1080120"/>
          </a:xfrm>
        </p:spPr>
        <p:txBody>
          <a:bodyPr/>
          <a:lstStyle/>
          <a:p>
            <a:r>
              <a:rPr lang="nl-NL" sz="2400" dirty="0" smtClean="0"/>
              <a:t>Maatschappelijke doelen Omgevingsveiligheid</a:t>
            </a:r>
            <a:br>
              <a:rPr lang="nl-NL" sz="2400" dirty="0" smtClean="0"/>
            </a:br>
            <a:r>
              <a:rPr lang="nl-NL" sz="2400" dirty="0" smtClean="0"/>
              <a:t>(wat kan er eenvoudig beter):</a:t>
            </a:r>
            <a:r>
              <a:rPr lang="nl-NL" sz="2800" dirty="0" smtClean="0"/>
              <a:t/>
            </a:r>
            <a:br>
              <a:rPr lang="nl-NL" sz="2800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2564903"/>
            <a:ext cx="8401050" cy="3642221"/>
          </a:xfrm>
        </p:spPr>
        <p:txBody>
          <a:bodyPr/>
          <a:lstStyle/>
          <a:p>
            <a:pPr lvl="0"/>
            <a:r>
              <a:rPr lang="nl-NL" sz="2000" dirty="0" smtClean="0"/>
              <a:t>Veiligheid eerder in het ontwerpproces meenemen</a:t>
            </a:r>
          </a:p>
          <a:p>
            <a:pPr lvl="0"/>
            <a:endParaRPr lang="nl-NL" sz="2000" dirty="0" smtClean="0"/>
          </a:p>
          <a:p>
            <a:pPr lvl="0"/>
            <a:r>
              <a:rPr lang="nl-NL" sz="2000" dirty="0" smtClean="0"/>
              <a:t>Transparante en brede afweging</a:t>
            </a:r>
          </a:p>
          <a:p>
            <a:pPr lvl="0"/>
            <a:endParaRPr lang="nl-NL" sz="2000" dirty="0" smtClean="0"/>
          </a:p>
          <a:p>
            <a:pPr lvl="0"/>
            <a:r>
              <a:rPr lang="nl-NL" sz="2000" dirty="0" smtClean="0"/>
              <a:t>Robuust ruimtegebruik</a:t>
            </a:r>
          </a:p>
          <a:p>
            <a:pPr lvl="0"/>
            <a:endParaRPr lang="nl-NL" sz="2000" dirty="0" smtClean="0"/>
          </a:p>
          <a:p>
            <a:pPr lvl="0"/>
            <a:r>
              <a:rPr lang="nl-NL" sz="2000" dirty="0" smtClean="0"/>
              <a:t>Efficiënter gebruik van risicoberekeningen</a:t>
            </a:r>
          </a:p>
          <a:p>
            <a:pPr lvl="0"/>
            <a:endParaRPr lang="nl-NL" sz="2000" dirty="0" smtClean="0"/>
          </a:p>
          <a:p>
            <a:pPr lvl="0"/>
            <a:r>
              <a:rPr lang="nl-NL" sz="2000" dirty="0" smtClean="0"/>
              <a:t>Betere bescherming zeer kwetsbare groepen</a:t>
            </a:r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 smtClean="0"/>
              <a:t>1 september 2015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Artikel 5.4 Zeer kwetsbare functies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artikel 5.4 is de vraag of nieuwe zeer kwetsbare functies </a:t>
            </a:r>
            <a:r>
              <a:rPr lang="nl-NL" b="1" dirty="0" smtClean="0"/>
              <a:t>altijd</a:t>
            </a:r>
            <a:r>
              <a:rPr lang="nl-NL" dirty="0" smtClean="0"/>
              <a:t> buiten het invloedsgebied brand en explosie moeten blijven </a:t>
            </a:r>
            <a:r>
              <a:rPr lang="nl-NL" b="1" dirty="0" smtClean="0"/>
              <a:t>of</a:t>
            </a:r>
            <a:r>
              <a:rPr lang="nl-NL" dirty="0" smtClean="0"/>
              <a:t> dat er maatregelen of omstandigheden te benoemen zijn om de functie te beschermen tegen een ongeval met een explosie.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20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Artikel 5.7 Uitzonderingsbepaling voor PR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artikel 5.7 staat de uitzonderingsbepaling voor het plaatsgebonden risico. Discussiepunt is </a:t>
            </a:r>
            <a:r>
              <a:rPr lang="nl-NL" b="1" dirty="0" smtClean="0"/>
              <a:t>de duur van de uitzondering</a:t>
            </a:r>
            <a:r>
              <a:rPr lang="nl-NL" dirty="0" smtClean="0"/>
              <a:t>: drie jaar is de huidige praktijk; een langere termijn wordt overwogen</a:t>
            </a:r>
            <a:r>
              <a:rPr lang="nl-NL" dirty="0" smtClean="0"/>
              <a:t>.</a:t>
            </a:r>
          </a:p>
          <a:p>
            <a:endParaRPr lang="nl-NL" dirty="0" smtClean="0"/>
          </a:p>
          <a:p>
            <a:r>
              <a:rPr lang="nl-NL" dirty="0" smtClean="0"/>
              <a:t>Het gaat hierbij over de vraag in hoeverre geanticipeerd mag worden op een tijdelijke situatie of een verbetering in de toekomst.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21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Artikel 5.8 Alternatieve invulling Groepsrisico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eerste discussiepunt betreft het criterium in lid 1 onder a: moeten hier </a:t>
            </a:r>
            <a:r>
              <a:rPr lang="nl-NL" b="1" dirty="0" smtClean="0"/>
              <a:t>alleen het overlijden </a:t>
            </a:r>
            <a:r>
              <a:rPr lang="nl-NL" dirty="0" smtClean="0"/>
              <a:t>van tien of meer personen worden genoemd </a:t>
            </a:r>
            <a:r>
              <a:rPr lang="nl-NL" b="1" dirty="0" smtClean="0"/>
              <a:t>of ook de andere elementen </a:t>
            </a:r>
            <a:r>
              <a:rPr lang="nl-NL" dirty="0" smtClean="0"/>
              <a:t>van maatschappelijke verstoring: grote economische schade, milieuschade, verlies vitale functies, gewonden (zie toezeggingen bewust omgaan met veiligheid). 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In </a:t>
            </a:r>
            <a:r>
              <a:rPr lang="nl-NL" dirty="0" smtClean="0"/>
              <a:t>lid 2 en lid 3 gaat het er om hoe de afwegingsruimte in de ministeriële regeling wordt opgenomen (invloedsgebieden brand en explosie en mogelijkheden om daarbinnen functies alsnog mogelijk te maken) en dat dit afwegingsgebied </a:t>
            </a:r>
            <a:r>
              <a:rPr lang="nl-NL" b="1" dirty="0" smtClean="0"/>
              <a:t>bij omgevingsplan </a:t>
            </a:r>
            <a:r>
              <a:rPr lang="nl-NL" dirty="0" smtClean="0"/>
              <a:t>wordt aangewezen.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22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 smtClean="0"/>
              <a:t>Artikel 5.9 Veiligheidsrisicogebied / chemisch cluster</a:t>
            </a: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smtClean="0"/>
              <a:t>vraag is </a:t>
            </a:r>
            <a:r>
              <a:rPr lang="nl-NL" b="1" dirty="0" smtClean="0"/>
              <a:t>in welke gevallen </a:t>
            </a:r>
            <a:r>
              <a:rPr lang="nl-NL" dirty="0" smtClean="0"/>
              <a:t>een </a:t>
            </a:r>
            <a:r>
              <a:rPr lang="nl-NL" dirty="0" smtClean="0"/>
              <a:t>dergelijk gebied ontwikkeld mag worden of dat er tenminste meerdere activiteiten met externe veiligheidsrisico’s of tenminste één activiteit met complexe externe veiligheidsrisico’s moet zijn. </a:t>
            </a:r>
            <a:endParaRPr lang="nl-NL" dirty="0" smtClean="0"/>
          </a:p>
          <a:p>
            <a:r>
              <a:rPr lang="nl-NL" dirty="0" smtClean="0"/>
              <a:t>Hieraan </a:t>
            </a:r>
            <a:r>
              <a:rPr lang="nl-NL" dirty="0" smtClean="0"/>
              <a:t>gekoppeld is </a:t>
            </a:r>
            <a:r>
              <a:rPr lang="nl-NL" dirty="0" smtClean="0"/>
              <a:t>de vraag welke </a:t>
            </a:r>
            <a:r>
              <a:rPr lang="nl-NL" dirty="0" smtClean="0"/>
              <a:t>activiteiten in dit gebied ontwikkeld mogen worden. Het is lastig om het </a:t>
            </a:r>
            <a:r>
              <a:rPr lang="nl-NL" b="1" dirty="0" smtClean="0"/>
              <a:t>begrip functioneel gebonden</a:t>
            </a:r>
            <a:r>
              <a:rPr lang="nl-NL" dirty="0" smtClean="0"/>
              <a:t> activiteit eenduidig te definiëren, met voldoende flexibiliteit. Volstaat het dat </a:t>
            </a:r>
            <a:r>
              <a:rPr lang="nl-NL" b="1" dirty="0" smtClean="0"/>
              <a:t>bevoegd gezag oordeelt </a:t>
            </a:r>
            <a:r>
              <a:rPr lang="nl-NL" dirty="0" smtClean="0"/>
              <a:t>welke functies noodzakelijk zijn in het gebied en worden toegelaten? Een vrijplaats moet voorkomen worden.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23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Nadere afspraken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24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</a:t>
            </a:r>
            <a:r>
              <a:rPr lang="nl-NL" dirty="0" err="1" smtClean="0"/>
              <a:t>AMvB’s</a:t>
            </a:r>
            <a:r>
              <a:rPr lang="nl-NL" dirty="0" smtClean="0"/>
              <a:t> bij de Omgevingswet</a:t>
            </a:r>
            <a:endParaRPr lang="en-US" dirty="0"/>
          </a:p>
        </p:txBody>
      </p:sp>
      <p:pic>
        <p:nvPicPr>
          <p:cNvPr id="10" name="Tijdelijke aanduiding voor inhoud 9" descr="omgevingsbesluit e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296" y="2060848"/>
            <a:ext cx="4064490" cy="3384376"/>
          </a:xfrm>
        </p:spPr>
      </p:pic>
      <p:pic>
        <p:nvPicPr>
          <p:cNvPr id="11" name="Tijdelijke aanduiding voor inhoud 10" descr="Bal en Bouwbesluit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66270" y="2060848"/>
            <a:ext cx="4354552" cy="3528392"/>
          </a:xfrm>
        </p:spPr>
      </p:pic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400" dirty="0" smtClean="0"/>
              <a:t>Tijdpad uitvoeringsregelgeving Omgevingswet</a:t>
            </a:r>
            <a:br>
              <a:rPr lang="nl-NL" sz="2400" dirty="0" smtClean="0"/>
            </a:br>
            <a:endParaRPr lang="nl-NL" sz="24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1844824"/>
            <a:ext cx="8401050" cy="4362301"/>
          </a:xfrm>
        </p:spPr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  <p:graphicFrame>
        <p:nvGraphicFramePr>
          <p:cNvPr id="7" name="Tabel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80879317"/>
              </p:ext>
            </p:extLst>
          </p:nvPr>
        </p:nvGraphicFramePr>
        <p:xfrm>
          <a:off x="467544" y="2060848"/>
          <a:ext cx="8208912" cy="3136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6552728"/>
              </a:tblGrid>
              <a:tr h="576064">
                <a:tc>
                  <a:txBody>
                    <a:bodyPr/>
                    <a:lstStyle/>
                    <a:p>
                      <a:r>
                        <a:rPr lang="nl-NL" dirty="0" smtClean="0"/>
                        <a:t>Wanneer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wat</a:t>
                      </a:r>
                      <a:endParaRPr lang="nl-NL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l-NL" dirty="0" smtClean="0"/>
                        <a:t>1 september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rapportage onderzoek gelijkwaardigheid </a:t>
                      </a:r>
                      <a:r>
                        <a:rPr lang="nl-NL" dirty="0" smtClean="0"/>
                        <a:t>schillenmodel</a:t>
                      </a:r>
                    </a:p>
                    <a:p>
                      <a:endParaRPr lang="nl-NL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l-NL" smtClean="0"/>
                        <a:t>1 oktober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toets versie besluiten:</a:t>
                      </a:r>
                      <a:r>
                        <a:rPr lang="nl-NL" baseline="0" dirty="0" smtClean="0"/>
                        <a:t> start </a:t>
                      </a:r>
                      <a:r>
                        <a:rPr lang="nl-NL" baseline="0" dirty="0" err="1" smtClean="0"/>
                        <a:t>pre-consultatieproces</a:t>
                      </a:r>
                      <a:endParaRPr lang="nl-NL" baseline="0" dirty="0" smtClean="0"/>
                    </a:p>
                    <a:p>
                      <a:endParaRPr lang="nl-NL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l-NL" dirty="0" smtClean="0"/>
                        <a:t>1 april 2016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voorpublicatie en voorhang </a:t>
                      </a:r>
                      <a:r>
                        <a:rPr lang="nl-NL" dirty="0" smtClean="0"/>
                        <a:t>TK</a:t>
                      </a:r>
                    </a:p>
                    <a:p>
                      <a:endParaRPr lang="nl-NL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nl-NL" dirty="0" smtClean="0"/>
                        <a:t>Voor </a:t>
                      </a:r>
                      <a:r>
                        <a:rPr lang="nl-NL" dirty="0" err="1" smtClean="0"/>
                        <a:t>zomer-reces</a:t>
                      </a:r>
                      <a:r>
                        <a:rPr lang="nl-NL" dirty="0" smtClean="0"/>
                        <a:t> 2016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aanbieding advies Raad van State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6725" y="1124745"/>
            <a:ext cx="8401050" cy="864095"/>
          </a:xfrm>
        </p:spPr>
        <p:txBody>
          <a:bodyPr/>
          <a:lstStyle/>
          <a:p>
            <a:r>
              <a:rPr lang="nl-NL" dirty="0" smtClean="0"/>
              <a:t>Een andere benadering GR: wat valt er te verbeteren?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6725" y="2132856"/>
            <a:ext cx="8401050" cy="4074269"/>
          </a:xfrm>
        </p:spPr>
        <p:txBody>
          <a:bodyPr/>
          <a:lstStyle/>
          <a:p>
            <a:r>
              <a:rPr lang="nl-NL" sz="2000" dirty="0" smtClean="0"/>
              <a:t>Voor bestuurders: inzichtelijker maken van de gevolgen van het besluit, brede afweging</a:t>
            </a:r>
          </a:p>
          <a:p>
            <a:endParaRPr lang="nl-NL" sz="2000" dirty="0" smtClean="0"/>
          </a:p>
          <a:p>
            <a:r>
              <a:rPr lang="nl-NL" sz="2000" dirty="0" smtClean="0"/>
              <a:t>Voor RO en bedrijven: vooraf duidelijkheid over de (</a:t>
            </a:r>
            <a:r>
              <a:rPr lang="nl-NL" sz="2000" dirty="0" err="1" smtClean="0"/>
              <a:t>on</a:t>
            </a:r>
            <a:r>
              <a:rPr lang="nl-NL" sz="2000" dirty="0" smtClean="0"/>
              <a:t>)mogelijkheden in een gebied (plankaart!), lagere kosten, minder rekenen, snellere procedures</a:t>
            </a:r>
          </a:p>
          <a:p>
            <a:endParaRPr lang="nl-NL" sz="2000" dirty="0" smtClean="0"/>
          </a:p>
          <a:p>
            <a:r>
              <a:rPr lang="nl-NL" sz="2000" dirty="0" smtClean="0"/>
              <a:t>Voor burgers: meer bescherming voor zeer kwetsbare functies, robuuste veiligheid</a:t>
            </a:r>
          </a:p>
          <a:p>
            <a:endParaRPr lang="nl-NL" sz="2000" dirty="0" smtClean="0"/>
          </a:p>
          <a:p>
            <a:r>
              <a:rPr lang="nl-NL" sz="2000" dirty="0" smtClean="0"/>
              <a:t>Voor veiligheidsregio’s: </a:t>
            </a:r>
            <a:r>
              <a:rPr lang="en-US" sz="2000" dirty="0" err="1" smtClean="0"/>
              <a:t>vroeg</a:t>
            </a:r>
            <a:r>
              <a:rPr lang="en-US" sz="2000" dirty="0" smtClean="0"/>
              <a:t> </a:t>
            </a:r>
            <a:r>
              <a:rPr lang="en-US" sz="2000" dirty="0" err="1" smtClean="0"/>
              <a:t>meenemen</a:t>
            </a:r>
            <a:r>
              <a:rPr lang="en-US" sz="2000" dirty="0" smtClean="0"/>
              <a:t> </a:t>
            </a:r>
            <a:r>
              <a:rPr lang="en-US" sz="2000" dirty="0" err="1" smtClean="0"/>
              <a:t>aspecten</a:t>
            </a:r>
            <a:r>
              <a:rPr lang="en-US" sz="2000" dirty="0" smtClean="0"/>
              <a:t> </a:t>
            </a:r>
            <a:r>
              <a:rPr lang="en-US" sz="2000" dirty="0" err="1" smtClean="0"/>
              <a:t>zelfredzaamheid</a:t>
            </a:r>
            <a:r>
              <a:rPr lang="en-US" sz="2000" dirty="0" smtClean="0"/>
              <a:t> en </a:t>
            </a:r>
            <a:r>
              <a:rPr lang="en-US" sz="2000" dirty="0" err="1" smtClean="0"/>
              <a:t>hulpverlening</a:t>
            </a:r>
            <a:endParaRPr lang="en-US" sz="2000" dirty="0" smtClean="0"/>
          </a:p>
          <a:p>
            <a:endParaRPr lang="nl-NL" sz="2000" dirty="0" smtClean="0"/>
          </a:p>
          <a:p>
            <a:endParaRPr lang="nl-NL" sz="2000" dirty="0" smtClean="0"/>
          </a:p>
          <a:p>
            <a:endParaRPr lang="nl-NL" sz="200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NL" sz="2800" dirty="0" err="1" smtClean="0"/>
              <a:t>Schillenmodel</a:t>
            </a:r>
            <a:endParaRPr lang="en-US" altLang="nl-NL" sz="2800" dirty="0" smtClean="0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9BCA1CFF-2BD9-46DA-B3D3-71EA975723AA}" type="slidenum">
              <a:rPr lang="nl-NL" altLang="en-US" smtClean="0">
                <a:solidFill>
                  <a:srgbClr val="000000"/>
                </a:solidFill>
              </a:rPr>
              <a:pPr eaLnBrk="1" hangingPunct="1"/>
              <a:t>6</a:t>
            </a:fld>
            <a:endParaRPr lang="nl-NL" altLang="en-US" smtClean="0">
              <a:solidFill>
                <a:srgbClr val="00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971600" y="2708920"/>
            <a:ext cx="3672408" cy="34563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36737" y="3573016"/>
            <a:ext cx="1871167" cy="17403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298700" y="3941763"/>
            <a:ext cx="977900" cy="9271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19363" y="4125913"/>
            <a:ext cx="536575" cy="558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Arrow Connector 19"/>
          <p:cNvCxnSpPr>
            <a:endCxn id="13" idx="7"/>
          </p:cNvCxnSpPr>
          <p:nvPr/>
        </p:nvCxnSpPr>
        <p:spPr>
          <a:xfrm flipH="1">
            <a:off x="2977358" y="2326268"/>
            <a:ext cx="2752877" cy="188147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77" name="TextBox 20"/>
          <p:cNvSpPr txBox="1">
            <a:spLocks noChangeArrowheads="1"/>
          </p:cNvSpPr>
          <p:nvPr/>
        </p:nvSpPr>
        <p:spPr bwMode="auto">
          <a:xfrm>
            <a:off x="5730236" y="1916832"/>
            <a:ext cx="26581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nl-NL" dirty="0" err="1"/>
              <a:t>Schil</a:t>
            </a:r>
            <a:r>
              <a:rPr lang="en-US" altLang="nl-NL" dirty="0"/>
              <a:t> </a:t>
            </a:r>
            <a:r>
              <a:rPr lang="en-US" altLang="nl-NL" dirty="0" smtClean="0"/>
              <a:t>PR </a:t>
            </a:r>
            <a:r>
              <a:rPr lang="en-US" altLang="nl-NL" dirty="0"/>
              <a:t>10</a:t>
            </a:r>
            <a:r>
              <a:rPr lang="en-US" altLang="nl-NL" baseline="30000" dirty="0"/>
              <a:t>-6</a:t>
            </a:r>
          </a:p>
        </p:txBody>
      </p:sp>
      <p:sp>
        <p:nvSpPr>
          <p:cNvPr id="11278" name="TextBox 21"/>
          <p:cNvSpPr txBox="1">
            <a:spLocks noChangeArrowheads="1"/>
          </p:cNvSpPr>
          <p:nvPr/>
        </p:nvSpPr>
        <p:spPr bwMode="auto">
          <a:xfrm>
            <a:off x="5730234" y="2996952"/>
            <a:ext cx="3090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nl-NL" dirty="0" err="1"/>
              <a:t>Schil</a:t>
            </a:r>
            <a:r>
              <a:rPr lang="en-US" altLang="nl-NL" dirty="0"/>
              <a:t> </a:t>
            </a:r>
            <a:r>
              <a:rPr lang="en-US" altLang="nl-NL" dirty="0" smtClean="0"/>
              <a:t>GR 1: brand</a:t>
            </a:r>
            <a:endParaRPr lang="en-US" altLang="nl-NL" baseline="30000" dirty="0"/>
          </a:p>
        </p:txBody>
      </p:sp>
      <p:sp>
        <p:nvSpPr>
          <p:cNvPr id="11279" name="TextBox 22"/>
          <p:cNvSpPr txBox="1">
            <a:spLocks noChangeArrowheads="1"/>
          </p:cNvSpPr>
          <p:nvPr/>
        </p:nvSpPr>
        <p:spPr bwMode="auto">
          <a:xfrm>
            <a:off x="5730236" y="3795425"/>
            <a:ext cx="34137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nl-NL" dirty="0" err="1"/>
              <a:t>Schil</a:t>
            </a:r>
            <a:r>
              <a:rPr lang="en-US" altLang="nl-NL" dirty="0"/>
              <a:t> </a:t>
            </a:r>
            <a:r>
              <a:rPr lang="en-US" altLang="nl-NL" dirty="0" smtClean="0"/>
              <a:t>GR 2: </a:t>
            </a:r>
            <a:r>
              <a:rPr lang="en-US" altLang="nl-NL" dirty="0" err="1" smtClean="0"/>
              <a:t>explosie</a:t>
            </a:r>
            <a:endParaRPr lang="en-US" altLang="nl-NL" baseline="30000" dirty="0"/>
          </a:p>
        </p:txBody>
      </p:sp>
      <p:sp>
        <p:nvSpPr>
          <p:cNvPr id="11280" name="TextBox 23"/>
          <p:cNvSpPr txBox="1">
            <a:spLocks noChangeArrowheads="1"/>
          </p:cNvSpPr>
          <p:nvPr/>
        </p:nvSpPr>
        <p:spPr bwMode="auto">
          <a:xfrm>
            <a:off x="5730236" y="4684714"/>
            <a:ext cx="34137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nl-NL" dirty="0" err="1"/>
              <a:t>Schil</a:t>
            </a:r>
            <a:r>
              <a:rPr lang="en-US" altLang="nl-NL" dirty="0"/>
              <a:t> </a:t>
            </a:r>
            <a:r>
              <a:rPr lang="en-US" altLang="nl-NL" dirty="0" smtClean="0"/>
              <a:t>GR 3: </a:t>
            </a:r>
            <a:r>
              <a:rPr lang="en-US" altLang="nl-NL" dirty="0" err="1" smtClean="0"/>
              <a:t>toxisch</a:t>
            </a:r>
            <a:endParaRPr lang="en-US" altLang="nl-NL" baseline="300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275856" y="4077072"/>
            <a:ext cx="2376264" cy="6989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563888" y="4941168"/>
            <a:ext cx="2088232" cy="33206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131840" y="3429000"/>
            <a:ext cx="2526388" cy="99534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jdelijke aanduiding voor datum 1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nl-NL" dirty="0" smtClean="0"/>
              <a:t>18 juni 2015</a:t>
            </a:r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  <p:cxnSp>
        <p:nvCxnSpPr>
          <p:cNvPr id="19" name="Rechte verbindingslijn met pijl 18"/>
          <p:cNvCxnSpPr/>
          <p:nvPr/>
        </p:nvCxnSpPr>
        <p:spPr bwMode="auto">
          <a:xfrm>
            <a:off x="3059832" y="4437112"/>
            <a:ext cx="216024" cy="1440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2" name="Rechte verbindingslijn met pijl 21"/>
          <p:cNvCxnSpPr/>
          <p:nvPr/>
        </p:nvCxnSpPr>
        <p:spPr bwMode="auto">
          <a:xfrm>
            <a:off x="2987824" y="4581128"/>
            <a:ext cx="504056" cy="36004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7" name="Rechte verbindingslijn met pijl 26"/>
          <p:cNvCxnSpPr>
            <a:stCxn id="13" idx="4"/>
            <a:endCxn id="8" idx="5"/>
          </p:cNvCxnSpPr>
          <p:nvPr/>
        </p:nvCxnSpPr>
        <p:spPr bwMode="auto">
          <a:xfrm>
            <a:off x="2787651" y="4684713"/>
            <a:ext cx="1318545" cy="9744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xmlns="" val="299288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Plaatsgebonden </a:t>
            </a:r>
            <a:r>
              <a:rPr lang="nl-NL" dirty="0" smtClean="0"/>
              <a:t>risico: alles blijft zoals het was</a:t>
            </a:r>
            <a:endParaRPr lang="en-US" dirty="0"/>
          </a:p>
        </p:txBody>
      </p:sp>
      <p:pic>
        <p:nvPicPr>
          <p:cNvPr id="9" name="Tijdelijke aanduiding voor inhoud 8" descr="plaatsgebonden risic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36912"/>
            <a:ext cx="8527187" cy="2448644"/>
          </a:xfrm>
        </p:spPr>
      </p:pic>
      <p:sp>
        <p:nvSpPr>
          <p:cNvPr id="2" name="Tijdelijke aanduiding voor dia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FF4269-9A2A-402C-95A8-1E64AE3A37F9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328D42C-744F-47AE-9729-62D2907478C0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Schillenbenadering / aandachtsgebieden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  <p:pic>
        <p:nvPicPr>
          <p:cNvPr id="1026" name="Picture 2" descr="C:\Users\aarbouw\AppData\Local\Microsoft\Windows\Temporary Internet Files\Content.Outlook\M46PG50D\150908 Plaatje tabel schillenmode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6872" y="1756059"/>
            <a:ext cx="6247495" cy="46252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Twee hoofdonderwerpen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nl-NL" dirty="0" smtClean="0"/>
              <a:t>Uitkomsten onderzoek alternatieve invulling groepsrisico aan de hand van de vijf onderzoeksvragen</a:t>
            </a:r>
          </a:p>
          <a:p>
            <a:pPr>
              <a:buFont typeface="+mj-lt"/>
              <a:buAutoNum type="arabicPeriod"/>
            </a:pPr>
            <a:endParaRPr lang="nl-NL" dirty="0" smtClean="0"/>
          </a:p>
          <a:p>
            <a:pPr>
              <a:buFont typeface="+mj-lt"/>
              <a:buAutoNum type="arabicPeriod"/>
            </a:pPr>
            <a:r>
              <a:rPr lang="nl-NL" dirty="0" smtClean="0"/>
              <a:t>Beleidsvragen bij tekst Besluit Kwaliteit leefomgeving (rondgestuurde versie van 1 september)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CDB467-7873-4513-AFB0-64C93AB0D52A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E78A39A-4C99-4BCD-B018-36BE006FADB3}" type="datetime4">
              <a:rPr lang="nl-NL" smtClean="0"/>
              <a:pPr/>
              <a:t>8 september 2015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l-NL" smtClean="0"/>
              <a:t>Ministerie van Infrastructuur en Milieu</a:t>
            </a:r>
            <a:endParaRPr lang="nl-NL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ARMA DOCSYS~XML" val="&lt;data author=&quot;{00000000-0000-0000-0000-000000000000}&quot; authorname=&quot;(onbekend)&quot; model=&quot;{00000001-0005-0000-0001-000000000013}&quot; profile=&quot;1Logo&quot; created=&quot;2010-10-28 12:31:02&quot; modified=&quot;2010-10-28 14:12:02&quot;&gt;&lt;presentatie template=&quot;C:\Program Files\Carma DocSys\1Logo\Modellen\Presentaties\ministerie.pot&quot; enabled=&quot;true&quot; reopen=&quot;true&quot; lcid=&quot;1043&quot; newdoc=&quot;true&quot; engine=&quot;DocSysEngine.MSPPT&quot;&gt;&lt;titel class=&quot;string&quot; value=&quot;&quot;/&gt;&lt;fldfooter class=&quot;string&quot; value=&quot;&quot;/&gt;&lt;subtitel class=&quot;string&quot; value=&quot;&quot;/&gt;&lt;datum class=&quot;string&quot; value=&quot;29 oktober 2010&quot;/&gt;&lt;kleur class=&quot;string&quot; value=&quot;&quot;/&gt;&lt;divisie class=&quot;string&quot; value=&quot;Ministerie&quot; id=&quot;1&quot;/&gt;&lt;PAPER/&gt;&lt;/presentatie&gt;&lt;/data&gt;&#10;"/>
</p:tagLst>
</file>

<file path=ppt/theme/theme1.xml><?xml version="1.0" encoding="utf-8"?>
<a:theme xmlns:a="http://schemas.openxmlformats.org/drawingml/2006/main" name="Tijdelijk_bestand_Presentatie_IenM">
  <a:themeElements>
    <a:clrScheme name="">
      <a:dk1>
        <a:srgbClr val="000000"/>
      </a:dk1>
      <a:lt1>
        <a:srgbClr val="FFFFFF"/>
      </a:lt1>
      <a:dk2>
        <a:srgbClr val="0E4A10"/>
      </a:dk2>
      <a:lt2>
        <a:srgbClr val="47145C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ministeri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inisterie 1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2">
        <a:dk1>
          <a:srgbClr val="000000"/>
        </a:dk1>
        <a:lt1>
          <a:srgbClr val="FFFFFF"/>
        </a:lt1>
        <a:dk2>
          <a:srgbClr val="3C1508"/>
        </a:dk2>
        <a:lt2>
          <a:srgbClr val="3C1508"/>
        </a:lt2>
        <a:accent1>
          <a:srgbClr val="FBD221"/>
        </a:accent1>
        <a:accent2>
          <a:srgbClr val="F9A529"/>
        </a:accent2>
        <a:accent3>
          <a:srgbClr val="FFFFFF"/>
        </a:accent3>
        <a:accent4>
          <a:srgbClr val="000000"/>
        </a:accent4>
        <a:accent5>
          <a:srgbClr val="FDE5AB"/>
        </a:accent5>
        <a:accent6>
          <a:srgbClr val="E29524"/>
        </a:accent6>
        <a:hlink>
          <a:srgbClr val="EE0026"/>
        </a:hlink>
        <a:folHlink>
          <a:srgbClr val="60652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3">
        <a:dk1>
          <a:srgbClr val="000000"/>
        </a:dk1>
        <a:lt1>
          <a:srgbClr val="FFFFFF"/>
        </a:lt1>
        <a:dk2>
          <a:srgbClr val="47145C"/>
        </a:dk2>
        <a:lt2>
          <a:srgbClr val="0E4A10"/>
        </a:lt2>
        <a:accent1>
          <a:srgbClr val="EE0026"/>
        </a:accent1>
        <a:accent2>
          <a:srgbClr val="D60044"/>
        </a:accent2>
        <a:accent3>
          <a:srgbClr val="FFFFFF"/>
        </a:accent3>
        <a:accent4>
          <a:srgbClr val="000000"/>
        </a:accent4>
        <a:accent5>
          <a:srgbClr val="F5AAAC"/>
        </a:accent5>
        <a:accent6>
          <a:srgbClr val="C2003D"/>
        </a:accent6>
        <a:hlink>
          <a:srgbClr val="ED8FBB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nisterie 4">
        <a:dk1>
          <a:srgbClr val="000000"/>
        </a:dk1>
        <a:lt1>
          <a:srgbClr val="FFFFFF"/>
        </a:lt1>
        <a:dk2>
          <a:srgbClr val="529D26"/>
        </a:dk2>
        <a:lt2>
          <a:srgbClr val="808080"/>
        </a:lt2>
        <a:accent1>
          <a:srgbClr val="6ED9AD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AE9D3"/>
        </a:accent5>
        <a:accent6>
          <a:srgbClr val="2086B2"/>
        </a:accent6>
        <a:hlink>
          <a:srgbClr val="9ACCD4"/>
        </a:hlink>
        <a:folHlink>
          <a:srgbClr val="ED8F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Tijdelijk_bestand_Presentatie_IenM</Template>
  <TotalTime>346</TotalTime>
  <Words>1325</Words>
  <Application>Microsoft Office PowerPoint</Application>
  <PresentationFormat>Diavoorstelling (4:3)</PresentationFormat>
  <Paragraphs>188</Paragraphs>
  <Slides>24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5" baseType="lpstr">
      <vt:lpstr>Tijdelijk_bestand_Presentatie_IenM</vt:lpstr>
      <vt:lpstr>Modernisering Omgevingsveiligheid</vt:lpstr>
      <vt:lpstr>Maatschappelijke doelen Omgevingsveiligheid (wat kan er eenvoudig beter): </vt:lpstr>
      <vt:lpstr>De AMvB’s bij de Omgevingswet</vt:lpstr>
      <vt:lpstr>Tijdpad uitvoeringsregelgeving Omgevingswet </vt:lpstr>
      <vt:lpstr>Een andere benadering GR: wat valt er te verbeteren?</vt:lpstr>
      <vt:lpstr>Schillenmodel</vt:lpstr>
      <vt:lpstr>Plaatsgebonden risico: alles blijft zoals het was</vt:lpstr>
      <vt:lpstr>Schillenbenadering / aandachtsgebieden</vt:lpstr>
      <vt:lpstr>Twee hoofdonderwerpen</vt:lpstr>
      <vt:lpstr>Onderzoek alternatieve invulling GR</vt:lpstr>
      <vt:lpstr>Voorafgaand aan bespreken onderzoek</vt:lpstr>
      <vt:lpstr>Kan alternatieve invulling tot eenzelfde besluitvorming leiden? (1)</vt:lpstr>
      <vt:lpstr>Kan alternatieve invulling tot eenzelfde besluitvorming leiden? (2)</vt:lpstr>
      <vt:lpstr>Kunnen de schillen eenduidig worden vormgegeven?</vt:lpstr>
      <vt:lpstr>Kunnen voor gifscenario’s  eenduidige schillen met een afkapgrens worden bepaald?</vt:lpstr>
      <vt:lpstr>Moet de veiligheidsregio een rol krijgen bij de nieuwe verantwoording van risico’s?</vt:lpstr>
      <vt:lpstr>Wat zijn de winst en verliespunten t.o.v. de F/N-curve?</vt:lpstr>
      <vt:lpstr>Procesafspraken</vt:lpstr>
      <vt:lpstr>Voorafgaand aan bespreken tekst Besluit Kwaliteit Leefomgeving</vt:lpstr>
      <vt:lpstr>Artikel 5.4 Zeer kwetsbare functies</vt:lpstr>
      <vt:lpstr>Artikel 5.7 Uitzonderingsbepaling voor PR</vt:lpstr>
      <vt:lpstr>Artikel 5.8 Alternatieve invulling Groepsrisico</vt:lpstr>
      <vt:lpstr>Artikel 5.9 Veiligheidsrisicogebied / chemisch cluster</vt:lpstr>
      <vt:lpstr>Nadere afspraken</vt:lpstr>
    </vt:vector>
  </TitlesOfParts>
  <Company>Rijksoverheid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Modernisering Omgevingsveiligheid</dc:title>
  <dc:creator>Annemie Wetzer</dc:creator>
  <cp:lastModifiedBy>aarbouw</cp:lastModifiedBy>
  <cp:revision>35</cp:revision>
  <dcterms:created xsi:type="dcterms:W3CDTF">2015-06-28T20:53:07Z</dcterms:created>
  <dcterms:modified xsi:type="dcterms:W3CDTF">2015-09-08T15:13:08Z</dcterms:modified>
</cp:coreProperties>
</file>