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56" r:id="rId2"/>
    <p:sldId id="274" r:id="rId3"/>
    <p:sldId id="275" r:id="rId4"/>
    <p:sldId id="277" r:id="rId5"/>
    <p:sldId id="276" r:id="rId6"/>
    <p:sldId id="278" r:id="rId7"/>
    <p:sldId id="279" r:id="rId8"/>
    <p:sldId id="280" r:id="rId9"/>
    <p:sldId id="28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1543" autoAdjust="0"/>
  </p:normalViewPr>
  <p:slideViewPr>
    <p:cSldViewPr snapToGrid="0">
      <p:cViewPr varScale="1">
        <p:scale>
          <a:sx n="78" d="100"/>
          <a:sy n="78" d="100"/>
        </p:scale>
        <p:origin x="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86E3A-5478-4108-A966-78D18DDBE98F}" type="datetimeFigureOut">
              <a:rPr lang="nl-NL" smtClean="0"/>
              <a:t>28-2-2017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237B3-D1AE-4E83-815B-C0D388B2D72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347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237B3-D1AE-4E83-815B-C0D388B2D72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43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C9CC-C679-4367-9079-F4D3CD681484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ABF4-76E5-4077-B381-9B47FF465187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134A-2C24-42EF-A98B-03ED7B5E44C1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A3882-4681-4C38-B437-B54BADEE3507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801D-8AEF-4142-9455-C97F1B528C29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1553-F8FA-4880-A912-57A9FAB42BBF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B9CCA-13B3-4A7A-B1C1-79FF8FFCA07B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28139A1D-3E29-4B32-B255-AB16415BC722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7" y="1356247"/>
            <a:ext cx="10437812" cy="283603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586" y="1345206"/>
            <a:ext cx="1602997" cy="127397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257060"/>
            <a:ext cx="10437812" cy="1097361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257060"/>
            <a:ext cx="1602997" cy="10973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400688"/>
            <a:ext cx="9613861" cy="86696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405" y="1498050"/>
            <a:ext cx="10029777" cy="469343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ekstvak 3"/>
          <p:cNvSpPr txBox="1"/>
          <p:nvPr userDrawn="1"/>
        </p:nvSpPr>
        <p:spPr>
          <a:xfrm>
            <a:off x="1828800" y="5927075"/>
            <a:ext cx="18473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/>
          </a:p>
        </p:txBody>
      </p:sp>
      <p:sp>
        <p:nvSpPr>
          <p:cNvPr id="6" name="Rechthoek 5"/>
          <p:cNvSpPr/>
          <p:nvPr userDrawn="1"/>
        </p:nvSpPr>
        <p:spPr>
          <a:xfrm>
            <a:off x="264405" y="6509553"/>
            <a:ext cx="32175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/>
              <a:t>Bouwsteen omgevingsveiligheid in de omgevingsvisie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C219-06ED-4FB3-AF14-063BC9A5331E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F4FB-0F9E-43C7-92A9-5E599DA1D2BF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C035-EA81-4684-B435-145336EE5AA8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EED1-43E5-4441-8DCD-98AB6AA097E6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D0397-32F8-496C-B87B-86B91D7E2DEC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F93-DFA2-4A0C-B6B2-3B8F59BE8B79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A6030-A270-4CB3-B5DC-2D95BBAD8B30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DDA1E-CEFD-4CF5-BA11-7EFB10CEB592}" type="datetime1">
              <a:rPr lang="en-US" smtClean="0"/>
              <a:t>2/28/2017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Bouwsteen omgevingsveiligheid in de omgevingsvisie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nl-NL" sz="3600" dirty="0"/>
              <a:t>Omgevingswet &amp; omgevingsveiligheid</a:t>
            </a:r>
            <a:br>
              <a:rPr lang="nl-NL" sz="3600" dirty="0"/>
            </a:br>
            <a:r>
              <a:rPr lang="nl-NL" sz="2800" b="1" dirty="0"/>
              <a:t>Verkenning van integraliteit</a:t>
            </a:r>
            <a:endParaRPr lang="nl-NL" sz="36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447961"/>
          </a:xfrm>
        </p:spPr>
        <p:txBody>
          <a:bodyPr>
            <a:normAutofit lnSpcReduction="10000"/>
          </a:bodyPr>
          <a:lstStyle/>
          <a:p>
            <a:r>
              <a:rPr lang="nl-NL" dirty="0"/>
              <a:t>Bouwsteen omgevingsveiligheid in de omgevingsvisie</a:t>
            </a:r>
          </a:p>
          <a:p>
            <a:r>
              <a:rPr lang="nl-NL" sz="1800" dirty="0"/>
              <a:t>Gemeente </a:t>
            </a:r>
            <a:r>
              <a:rPr lang="nl-NL" sz="1800" i="1" dirty="0"/>
              <a:t>[naam]</a:t>
            </a:r>
          </a:p>
          <a:p>
            <a:r>
              <a:rPr lang="nl-NL" sz="1800" dirty="0"/>
              <a:t>Omgevingsdienst</a:t>
            </a:r>
            <a:r>
              <a:rPr lang="nl-NL" sz="1800" i="1" dirty="0"/>
              <a:t> [naam]</a:t>
            </a:r>
          </a:p>
          <a:p>
            <a:r>
              <a:rPr lang="nl-NL" sz="1800" dirty="0"/>
              <a:t>Veiligheidsregio</a:t>
            </a:r>
            <a:r>
              <a:rPr lang="nl-NL" sz="1800" i="1" dirty="0"/>
              <a:t> [naam]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9154530" y="4793700"/>
            <a:ext cx="1236236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Logo gemeente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9154530" y="5118019"/>
            <a:ext cx="1685077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Logo omgevingsdienst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9154530" y="5442338"/>
            <a:ext cx="1624163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Logo veiligheidsregio</a:t>
            </a:r>
          </a:p>
        </p:txBody>
      </p:sp>
    </p:spTree>
    <p:extLst>
      <p:ext uri="{BB962C8B-B14F-4D97-AF65-F5344CB8AC3E}">
        <p14:creationId xmlns:p14="http://schemas.microsoft.com/office/powerpoint/2010/main" val="288621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Omgevingswet: integrale afweging van belangen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dirty="0"/>
              <a:t>Omgevingswet:</a:t>
            </a:r>
          </a:p>
          <a:p>
            <a:pPr lvl="1">
              <a:lnSpc>
                <a:spcPct val="100000"/>
              </a:lnSpc>
            </a:pPr>
            <a:r>
              <a:rPr lang="nl-NL" dirty="0"/>
              <a:t>integrale </a:t>
            </a:r>
            <a:r>
              <a:rPr lang="nl-NL" dirty="0">
                <a:solidFill>
                  <a:srgbClr val="FFFF00"/>
                </a:solidFill>
              </a:rPr>
              <a:t>afweging van alle belangen </a:t>
            </a:r>
            <a:r>
              <a:rPr lang="nl-NL" dirty="0"/>
              <a:t>bij de inrichting van de fysieke leefomgeving.</a:t>
            </a:r>
          </a:p>
          <a:p>
            <a:pPr>
              <a:lnSpc>
                <a:spcPct val="100000"/>
              </a:lnSpc>
            </a:pPr>
            <a:r>
              <a:rPr lang="nl-NL" dirty="0"/>
              <a:t>Omgevingsvisie: </a:t>
            </a:r>
          </a:p>
          <a:p>
            <a:pPr lvl="1">
              <a:lnSpc>
                <a:spcPct val="100000"/>
              </a:lnSpc>
            </a:pPr>
            <a:r>
              <a:rPr lang="nl-NL" dirty="0">
                <a:solidFill>
                  <a:srgbClr val="FFFF00"/>
                </a:solidFill>
              </a:rPr>
              <a:t>integrale</a:t>
            </a:r>
            <a:r>
              <a:rPr lang="nl-NL" dirty="0"/>
              <a:t> langetermijnvisie op </a:t>
            </a:r>
            <a:r>
              <a:rPr lang="nl-NL" dirty="0">
                <a:solidFill>
                  <a:srgbClr val="FFFF00"/>
                </a:solidFill>
              </a:rPr>
              <a:t>noodzakelijke &amp; gewenste ontwikkelingen </a:t>
            </a:r>
            <a:r>
              <a:rPr lang="nl-NL" dirty="0"/>
              <a:t>binnen grondgebied.</a:t>
            </a:r>
          </a:p>
          <a:p>
            <a:pPr>
              <a:lnSpc>
                <a:spcPct val="100000"/>
              </a:lnSpc>
            </a:pPr>
            <a:endParaRPr lang="nl-NL" dirty="0"/>
          </a:p>
          <a:p>
            <a:pPr>
              <a:lnSpc>
                <a:spcPct val="100000"/>
              </a:lnSpc>
            </a:pPr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0297735" y="5773239"/>
            <a:ext cx="1236236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Logo gemeente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297735" y="6097558"/>
            <a:ext cx="1685077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Logo omgevingsdienst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10297735" y="6421877"/>
            <a:ext cx="1624163" cy="276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nl-NL" sz="1200" dirty="0">
                <a:solidFill>
                  <a:schemeClr val="bg1"/>
                </a:solidFill>
              </a:rPr>
              <a:t>Logo veiligheidsregio</a:t>
            </a:r>
          </a:p>
        </p:txBody>
      </p:sp>
      <p:pic>
        <p:nvPicPr>
          <p:cNvPr id="10" name="Afbeelding 9" descr="onderdelen omgevingswet.JPG"/>
          <p:cNvPicPr>
            <a:picLocks noChangeAspect="1"/>
          </p:cNvPicPr>
          <p:nvPr/>
        </p:nvPicPr>
        <p:blipFill>
          <a:blip r:embed="rId2" cstate="print"/>
          <a:srcRect l="2104" b="8160"/>
          <a:stretch>
            <a:fillRect/>
          </a:stretch>
        </p:blipFill>
        <p:spPr>
          <a:xfrm>
            <a:off x="2771500" y="3443339"/>
            <a:ext cx="5015586" cy="232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89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Integrale verkenning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dirty="0">
                <a:solidFill>
                  <a:srgbClr val="FFFF00"/>
                </a:solidFill>
              </a:rPr>
              <a:t>Verkennend onderzoek </a:t>
            </a:r>
            <a:r>
              <a:rPr lang="nl-NL" dirty="0"/>
              <a:t>uitvoeren tussen startbijeenkomst en inventarisatiebijeenkomst.</a:t>
            </a:r>
          </a:p>
          <a:p>
            <a:pPr>
              <a:lnSpc>
                <a:spcPct val="100000"/>
              </a:lnSpc>
            </a:pPr>
            <a:r>
              <a:rPr lang="nl-NL" dirty="0"/>
              <a:t>Door experts van </a:t>
            </a:r>
            <a:r>
              <a:rPr lang="nl-NL" dirty="0">
                <a:solidFill>
                  <a:srgbClr val="FFFF00"/>
                </a:solidFill>
              </a:rPr>
              <a:t>sectorale beleidsvelden </a:t>
            </a:r>
            <a:r>
              <a:rPr lang="nl-NL" dirty="0"/>
              <a:t>(bij gemeente, omgevingsdienst, veiligheidsregio):</a:t>
            </a:r>
          </a:p>
          <a:p>
            <a:pPr lvl="1">
              <a:lnSpc>
                <a:spcPct val="100000"/>
              </a:lnSpc>
            </a:pPr>
            <a:r>
              <a:rPr lang="nl-NL" dirty="0"/>
              <a:t>bouwen, infrastructuur, water(systemen), bodem, lucht, omgevingsveiligheid, landschappen, natuur, cultureel erfgoed</a:t>
            </a:r>
          </a:p>
          <a:p>
            <a:pPr lvl="1">
              <a:lnSpc>
                <a:spcPct val="100000"/>
              </a:lnSpc>
            </a:pPr>
            <a:r>
              <a:rPr lang="nl-NL" dirty="0"/>
              <a:t>natuurbranden, overstromingen, etc. – check regionaal risicoprofiel (Veiligheidsregio)</a:t>
            </a:r>
          </a:p>
          <a:p>
            <a:pPr>
              <a:lnSpc>
                <a:spcPct val="100000"/>
              </a:lnSpc>
            </a:pPr>
            <a:r>
              <a:rPr lang="nl-NL" dirty="0"/>
              <a:t>Opdracht:</a:t>
            </a:r>
            <a:r>
              <a:rPr lang="nl-NL" dirty="0"/>
              <a:t> waar </a:t>
            </a:r>
            <a:r>
              <a:rPr lang="nl-NL" dirty="0"/>
              <a:t>– rondom de toekomstige </a:t>
            </a:r>
            <a:r>
              <a:rPr lang="nl-NL" dirty="0">
                <a:solidFill>
                  <a:srgbClr val="FFFF00"/>
                </a:solidFill>
              </a:rPr>
              <a:t>ruimtelijke ontwikkelingen </a:t>
            </a:r>
            <a:r>
              <a:rPr lang="nl-NL" dirty="0"/>
              <a:t>– bestaan vanuit de sector in kwestie geen, misschien of wel </a:t>
            </a:r>
            <a:r>
              <a:rPr lang="nl-NL" dirty="0">
                <a:solidFill>
                  <a:srgbClr val="FFFF00"/>
                </a:solidFill>
              </a:rPr>
              <a:t>belemmeringen</a:t>
            </a:r>
            <a:r>
              <a:rPr lang="nl-NL" dirty="0"/>
              <a:t>. Doe dit bij voorkeur </a:t>
            </a:r>
            <a:r>
              <a:rPr lang="nl-NL" dirty="0">
                <a:solidFill>
                  <a:srgbClr val="FFFF00"/>
                </a:solidFill>
              </a:rPr>
              <a:t>gebiedsgericht</a:t>
            </a:r>
          </a:p>
          <a:p>
            <a:pPr>
              <a:lnSpc>
                <a:spcPct val="100000"/>
              </a:lnSpc>
            </a:pPr>
            <a:endParaRPr lang="nl-NL" dirty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9640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Integrale verkenning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nl-NL" dirty="0"/>
              <a:t>Mogelijke belemmeringen</a:t>
            </a:r>
          </a:p>
          <a:p>
            <a:pPr lvl="1">
              <a:lnSpc>
                <a:spcPct val="150000"/>
              </a:lnSpc>
            </a:pPr>
            <a:r>
              <a:rPr lang="nl-NL" dirty="0"/>
              <a:t>Verplichte </a:t>
            </a:r>
            <a:r>
              <a:rPr lang="nl-NL" dirty="0">
                <a:solidFill>
                  <a:srgbClr val="FFFF00"/>
                </a:solidFill>
              </a:rPr>
              <a:t>omgevingswaarden</a:t>
            </a:r>
            <a:r>
              <a:rPr lang="nl-NL" dirty="0"/>
              <a:t> (zie afdeling 2.3 Omgevingswet).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solidFill>
                  <a:srgbClr val="FFFF00"/>
                </a:solidFill>
              </a:rPr>
              <a:t>Grenswaarden</a:t>
            </a:r>
            <a:r>
              <a:rPr lang="nl-NL" dirty="0"/>
              <a:t> (‘in acht nemen’) en </a:t>
            </a:r>
            <a:r>
              <a:rPr lang="nl-NL" dirty="0">
                <a:solidFill>
                  <a:srgbClr val="FFFF00"/>
                </a:solidFill>
              </a:rPr>
              <a:t>richtwaarden</a:t>
            </a:r>
            <a:r>
              <a:rPr lang="nl-NL" dirty="0"/>
              <a:t> (‘rekening houden met’) zoals genoemd in het Besluit Kwaliteit Leefomgeving.</a:t>
            </a:r>
          </a:p>
          <a:p>
            <a:pPr lvl="1">
              <a:lnSpc>
                <a:spcPct val="150000"/>
              </a:lnSpc>
            </a:pPr>
            <a:r>
              <a:rPr lang="nl-NL" dirty="0"/>
              <a:t>Keuzes in </a:t>
            </a:r>
            <a:r>
              <a:rPr lang="nl-NL" dirty="0">
                <a:solidFill>
                  <a:srgbClr val="FFFF00"/>
                </a:solidFill>
              </a:rPr>
              <a:t>vigerend</a:t>
            </a:r>
            <a:r>
              <a:rPr lang="nl-NL" dirty="0"/>
              <a:t> sectoraal gemeentelijk beleid.</a:t>
            </a:r>
          </a:p>
          <a:p>
            <a:pPr lvl="1">
              <a:lnSpc>
                <a:spcPct val="150000"/>
              </a:lnSpc>
            </a:pPr>
            <a:r>
              <a:rPr lang="nl-NL" dirty="0">
                <a:solidFill>
                  <a:srgbClr val="FFFF00"/>
                </a:solidFill>
              </a:rPr>
              <a:t>Provinciale</a:t>
            </a:r>
            <a:r>
              <a:rPr lang="nl-NL" dirty="0"/>
              <a:t> wensen, eisen of belangen in de provinciale omgevingsvisie.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nl-NL" dirty="0"/>
              <a:t>Desgewenst kan voor belemmeringen ook met de huidige regelgeving een aanzet gegeven worden.</a:t>
            </a:r>
          </a:p>
          <a:p>
            <a:pPr lvl="1">
              <a:lnSpc>
                <a:spcPct val="150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8084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Integrale verkenning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Aft>
                <a:spcPts val="1200"/>
              </a:spcAft>
            </a:pPr>
            <a:r>
              <a:rPr lang="nl-NL" dirty="0"/>
              <a:t>Oogst van het verkennend onderzoek: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nl-NL" dirty="0">
                <a:solidFill>
                  <a:srgbClr val="FFFF00"/>
                </a:solidFill>
              </a:rPr>
              <a:t>Delen van kennis </a:t>
            </a:r>
            <a:r>
              <a:rPr lang="nl-NL" dirty="0"/>
              <a:t>rond mogelijkheden en beperkingen van de eigen sector bij voorziene ruimtelijke ontwikkelingen.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nl-NL" dirty="0">
                <a:solidFill>
                  <a:srgbClr val="FFFF00"/>
                </a:solidFill>
              </a:rPr>
              <a:t>Signaleren van samenloop </a:t>
            </a:r>
            <a:r>
              <a:rPr lang="nl-NL" dirty="0"/>
              <a:t>of tegenstrijdigheid van verschillende sectorale belangen bij voorziene ruimtelijke ontwikkelingen.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nl-NL" dirty="0">
                <a:solidFill>
                  <a:srgbClr val="FFFF00"/>
                </a:solidFill>
              </a:rPr>
              <a:t>Inzicht en begrip </a:t>
            </a:r>
            <a:r>
              <a:rPr lang="nl-NL" dirty="0"/>
              <a:t>rond integrale vorming van de omgevingsvisie.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nl-NL" dirty="0">
                <a:solidFill>
                  <a:srgbClr val="FFFF00"/>
                </a:solidFill>
              </a:rPr>
              <a:t>Kennis van aanpak </a:t>
            </a:r>
            <a:r>
              <a:rPr lang="nl-NL" dirty="0"/>
              <a:t>voor het opstellen van de bouwsteen omgevingsveiligheid. Stimuleren van het ontwikkelen van een eigen bouwsteen bij andere sectoren.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nl-NL" dirty="0">
                <a:solidFill>
                  <a:srgbClr val="FFFF00"/>
                </a:solidFill>
              </a:rPr>
              <a:t>Kennismaking</a:t>
            </a:r>
            <a:r>
              <a:rPr lang="nl-NL" dirty="0"/>
              <a:t> met experts bij gemeente, omgevingsdienst, veiligheidsregio, provincie en (indien van toepassing) met het lokale bedrijfsleven.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nl-NL" dirty="0">
                <a:solidFill>
                  <a:srgbClr val="FFFF00"/>
                </a:solidFill>
              </a:rPr>
              <a:t>Ontdekken</a:t>
            </a:r>
            <a:r>
              <a:rPr lang="nl-NL" dirty="0"/>
              <a:t> waar </a:t>
            </a:r>
            <a:r>
              <a:rPr lang="nl-NL" dirty="0">
                <a:solidFill>
                  <a:srgbClr val="FFFF00"/>
                </a:solidFill>
              </a:rPr>
              <a:t>samenwerking</a:t>
            </a:r>
            <a:r>
              <a:rPr lang="nl-NL" dirty="0"/>
              <a:t> tussen sectoren nuttig en mogelijk is.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401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Stoplichtkaart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resultaten van de verkenning weergegeven op zogenaamde ‘stoplichtkaart’.</a:t>
            </a:r>
          </a:p>
          <a:p>
            <a:r>
              <a:rPr lang="nl-NL" dirty="0"/>
              <a:t>Per ruimtelijke ontwikkeling op ‘stoplichtkaart’ aangeven of er vanuit hun afzonderlijke sectoren geen, misschien of wel belemmeringen bestaan.</a:t>
            </a:r>
          </a:p>
          <a:p>
            <a:r>
              <a:rPr lang="nl-NL" dirty="0"/>
              <a:t>Ook nuttig voor de projectleider omgevingsvisie: in één oogopslag is te zien waar werk aan de winkel is en waar kansen liggen.</a:t>
            </a:r>
          </a:p>
          <a:p>
            <a:endParaRPr lang="nl-NL" dirty="0"/>
          </a:p>
        </p:txBody>
      </p:sp>
      <p:pic>
        <p:nvPicPr>
          <p:cNvPr id="9" name="Afbeelding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0" y="3414458"/>
            <a:ext cx="8439296" cy="2157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472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Herken en gebruik meekoppelende belangen!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nl-NL" dirty="0"/>
              <a:t>Verschillende beleidssectoren hebben soms ambities die elkaar versterken (</a:t>
            </a:r>
            <a:r>
              <a:rPr lang="nl-NL" dirty="0">
                <a:solidFill>
                  <a:srgbClr val="FFFF00"/>
                </a:solidFill>
              </a:rPr>
              <a:t>meekoppelend</a:t>
            </a:r>
            <a:r>
              <a:rPr lang="nl-NL" dirty="0"/>
              <a:t>) of tegenspreken (</a:t>
            </a:r>
            <a:r>
              <a:rPr lang="nl-NL" dirty="0">
                <a:solidFill>
                  <a:srgbClr val="FFFF00"/>
                </a:solidFill>
              </a:rPr>
              <a:t>tegenstrijdig</a:t>
            </a:r>
            <a:r>
              <a:rPr lang="nl-NL" dirty="0"/>
              <a:t>).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nl-NL" dirty="0"/>
              <a:t>Keuzes in de omgevingsvisie over ruimtelijke ontwikkelingen zijn gebaseerd op een </a:t>
            </a:r>
            <a:r>
              <a:rPr lang="nl-NL" dirty="0">
                <a:solidFill>
                  <a:srgbClr val="FFFF00"/>
                </a:solidFill>
              </a:rPr>
              <a:t>integrale afweging van belangen</a:t>
            </a:r>
            <a:r>
              <a:rPr lang="nl-NL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nl-NL" dirty="0"/>
              <a:t>Maken belangen die elkaar versterken (meekoppelend) </a:t>
            </a:r>
            <a:r>
              <a:rPr lang="nl-NL" dirty="0">
                <a:solidFill>
                  <a:srgbClr val="FFFF00"/>
                </a:solidFill>
              </a:rPr>
              <a:t>meer kans van slagen </a:t>
            </a:r>
            <a:r>
              <a:rPr lang="nl-NL" dirty="0"/>
              <a:t>dan belangen die elkaar tegenspreken (tegenstrijdig)?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nl-NL" dirty="0"/>
              <a:t>Het is in ieder geval zaak ‘meekoppelend’ of ‘tegenstrijdig’ voor ambities van omgevingsveiligheid </a:t>
            </a:r>
            <a:r>
              <a:rPr lang="nl-NL" dirty="0">
                <a:solidFill>
                  <a:srgbClr val="FFFF00"/>
                </a:solidFill>
              </a:rPr>
              <a:t>zo vroeg mogelijk te onderzoeken</a:t>
            </a:r>
            <a:r>
              <a:rPr lang="nl-NL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nl-NL" b="1" u="sng" dirty="0"/>
              <a:t>Meekoppelende belangen zorgen voor </a:t>
            </a:r>
            <a:r>
              <a:rPr lang="nl-NL" b="1" u="sng" dirty="0">
                <a:solidFill>
                  <a:srgbClr val="FFFF00"/>
                </a:solidFill>
              </a:rPr>
              <a:t>procesversnelling, hogere kwaliteit, beter draagvlak en kostenreductie</a:t>
            </a:r>
            <a:r>
              <a:rPr lang="nl-NL" b="1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064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744248"/>
              </p:ext>
            </p:extLst>
          </p:nvPr>
        </p:nvGraphicFramePr>
        <p:xfrm>
          <a:off x="363967" y="1375032"/>
          <a:ext cx="10029826" cy="5140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919">
                  <a:extLst>
                    <a:ext uri="{9D8B030D-6E8A-4147-A177-3AD203B41FA5}">
                      <a16:colId xmlns:a16="http://schemas.microsoft.com/office/drawing/2014/main" val="3702282417"/>
                    </a:ext>
                  </a:extLst>
                </a:gridCol>
                <a:gridCol w="8514907">
                  <a:extLst>
                    <a:ext uri="{9D8B030D-6E8A-4147-A177-3AD203B41FA5}">
                      <a16:colId xmlns:a16="http://schemas.microsoft.com/office/drawing/2014/main" val="4042029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Verkeer en vervoer / Omgevingsveiligheid</a:t>
                      </a:r>
                      <a:endParaRPr lang="nl-NL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680207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Parkeerbeleid ambieert nieuwe parkeerterreinen tussen activiteiten met (complexe) externe veiligheidsrisico’s en kwetsbare gebouwen en locaties.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368053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Tegenstrijdig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Omleidingsroutes vervoer gevaarlijke stoffen lopen langs zeer kwetsbare gebouwen/locaties.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987832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Tegenstrijdig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Hoogbouwbeleid van de gemeente focust op hoogbouw langs wegen waarover gevaarlijke stoffen worden vervoerd.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88594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Concentratie van (risicovolle) bedrijven sluit aan op haltebeleid in het beleid openbaar vervoer.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041419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Bij het ontwikkelen van een nieuw verkeercirculatieplan worden aanrijdroutes voor hulpdiensten en vluchtwegen meegenomen.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841132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Lucht &amp; geluid (gezondheid) / Omgevingsveiligheid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41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Tegenstrijdig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Routering vervoer gevaarlijke stoffen botst met ambities van het beleid voor luchtkwaliteit en/of verkeerslawaai.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892258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Een aarden wal reduceert het geluid van passerende vrachttreinen PLUS vermindert de effecten (brand/explosie) van een incident tijdens het vervoer van gevaarlijke stoffen per spoor.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991685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Niet gerouteerde wegen dragen bij aan ontlasting luchtkwaliteit en/of verkeerslawaai.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69348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Realiseren van kantoorfuncties (afschermend in de nacht/bufferfunctie) tussen woningen en spoor en weg (geluid, veiligheid).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288075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Gemeente wil twee LPG tankstations nabij te intensiveren recreatiegebied verplaatsen. Hierdoor veranderen de verkeersstromen, waardoor de luchtkwaliteit verbetert en verkeerslawaai in de (woon)omgeving afneemt.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267339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9846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Voorbeelden</a:t>
            </a:r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917920"/>
              </p:ext>
            </p:extLst>
          </p:nvPr>
        </p:nvGraphicFramePr>
        <p:xfrm>
          <a:off x="351610" y="1523313"/>
          <a:ext cx="10029826" cy="4424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919">
                  <a:extLst>
                    <a:ext uri="{9D8B030D-6E8A-4147-A177-3AD203B41FA5}">
                      <a16:colId xmlns:a16="http://schemas.microsoft.com/office/drawing/2014/main" val="3702282417"/>
                    </a:ext>
                  </a:extLst>
                </a:gridCol>
                <a:gridCol w="8514907">
                  <a:extLst>
                    <a:ext uri="{9D8B030D-6E8A-4147-A177-3AD203B41FA5}">
                      <a16:colId xmlns:a16="http://schemas.microsoft.com/office/drawing/2014/main" val="40420299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Ruimtelijke ordening / Omgevingsveiligheid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2680207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Aanleggen openbaar groen(zones) die niet gericht zijn op verblijfsrecreatie tussen risicobron en (beperkt) kwetsbaar gebouw/locatie. In deze openbaar groen(zones) zijn opstelplaatsen voor hulpdiensten aangelegd.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3368053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Tegenstrijdig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Ontwikkeling van kantoorfuncties nabij stationslocaties langs spoorlijnen waarover gevaarlijke stoffen worden vervoerd.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987832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Tegenstrijdig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 gemeente wil hoogbouw realiseren binnen belemmeringscontour van een luchthaven.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88594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Tegenstrijdig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Bestemming van kwetsbaar gebouw/locatie binnen de veiligheidscontour (niet gerelateerd aan risicovolle activiteiten).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041419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Tegenstrijdig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Gemeente wil woonfunctie toekennen aan leegstaande kantoren in aandachtsgebieden.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8411322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Duurzaamheid / Omgevingsveiligheid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258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Tegenstrijdig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Windturbines rondom of op bedrijventerrein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991685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Water / Omgevingsveiligheid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483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Locaties voor buitendijkse woningbouw zijn afgestemd met effecten aanwezige buitendijkse risicovolle bedrijven.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288075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Meekoppelend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Drinkwatergebieden zijn afgestemd met locaties risicovolle bedrijven (wegstromen vervuild bluswater)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4267339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73776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457</TotalTime>
  <Words>818</Words>
  <Application>Microsoft Office PowerPoint</Application>
  <PresentationFormat>Breedbeeld</PresentationFormat>
  <Paragraphs>96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Berlijn</vt:lpstr>
      <vt:lpstr>Omgevingswet &amp; omgevingsveiligheid Verkenning van integraliteit</vt:lpstr>
      <vt:lpstr>Omgevingswet: integrale afweging van belangen</vt:lpstr>
      <vt:lpstr>Integrale verkenning</vt:lpstr>
      <vt:lpstr>Integrale verkenning</vt:lpstr>
      <vt:lpstr>Integrale verkenning</vt:lpstr>
      <vt:lpstr>Stoplichtkaart</vt:lpstr>
      <vt:lpstr>Herken en gebruik meekoppelende belangen!</vt:lpstr>
      <vt:lpstr>Voorbeelden</vt:lpstr>
      <vt:lpstr>Voorbeelden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Omgevingswet, omgevingsvisie, omgevingsveiligheid</dc:title>
  <dc:creator>Hans Iserief</dc:creator>
  <cp:lastModifiedBy>Hans Iserief</cp:lastModifiedBy>
  <cp:revision>31</cp:revision>
  <dcterms:created xsi:type="dcterms:W3CDTF">2017-02-27T10:40:47Z</dcterms:created>
  <dcterms:modified xsi:type="dcterms:W3CDTF">2017-02-28T13:25:49Z</dcterms:modified>
</cp:coreProperties>
</file>