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19"/>
  </p:notesMasterIdLst>
  <p:sldIdLst>
    <p:sldId id="256" r:id="rId2"/>
    <p:sldId id="275" r:id="rId3"/>
    <p:sldId id="274" r:id="rId4"/>
    <p:sldId id="258" r:id="rId5"/>
    <p:sldId id="263" r:id="rId6"/>
    <p:sldId id="265" r:id="rId7"/>
    <p:sldId id="266" r:id="rId8"/>
    <p:sldId id="259" r:id="rId9"/>
    <p:sldId id="273" r:id="rId10"/>
    <p:sldId id="264" r:id="rId11"/>
    <p:sldId id="277" r:id="rId12"/>
    <p:sldId id="276" r:id="rId13"/>
    <p:sldId id="260" r:id="rId14"/>
    <p:sldId id="267"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17" autoAdjust="0"/>
    <p:restoredTop sz="91543" autoAdjust="0"/>
  </p:normalViewPr>
  <p:slideViewPr>
    <p:cSldViewPr snapToGrid="0">
      <p:cViewPr varScale="1">
        <p:scale>
          <a:sx n="78" d="100"/>
          <a:sy n="78" d="100"/>
        </p:scale>
        <p:origin x="99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586E3A-5478-4108-A966-78D18DDBE98F}" type="datetimeFigureOut">
              <a:rPr lang="nl-NL" smtClean="0"/>
              <a:t>19-1-2018</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1237B3-D1AE-4E83-815B-C0D388B2D72F}" type="slidenum">
              <a:rPr lang="nl-NL" smtClean="0"/>
              <a:t>‹nr.›</a:t>
            </a:fld>
            <a:endParaRPr lang="nl-NL"/>
          </a:p>
        </p:txBody>
      </p:sp>
    </p:spTree>
    <p:extLst>
      <p:ext uri="{BB962C8B-B14F-4D97-AF65-F5344CB8AC3E}">
        <p14:creationId xmlns:p14="http://schemas.microsoft.com/office/powerpoint/2010/main" val="34034741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Met de Omgevingswet beogen we een meer samenhangende benadering van de fysieke leefomgeving in beleid, besluitvorming en regelgeving.</a:t>
            </a:r>
          </a:p>
          <a:p>
            <a:pPr marL="0" marR="0" indent="0" algn="l" defTabSz="914400" rtl="0" eaLnBrk="1" fontAlgn="auto" latinLnBrk="0" hangingPunct="1">
              <a:lnSpc>
                <a:spcPct val="100000"/>
              </a:lnSpc>
              <a:spcBef>
                <a:spcPts val="0"/>
              </a:spcBef>
              <a:spcAft>
                <a:spcPts val="0"/>
              </a:spcAft>
              <a:buClrTx/>
              <a:buSzTx/>
              <a:buFontTx/>
              <a:buNone/>
              <a:tabLst/>
              <a:defRPr/>
            </a:pPr>
            <a:r>
              <a:rPr lang="nl-NL" sz="1200" dirty="0">
                <a:solidFill>
                  <a:srgbClr val="002060"/>
                </a:solidFill>
              </a:rPr>
              <a:t>26 wetten: één Omgevingswet, 60 </a:t>
            </a:r>
            <a:r>
              <a:rPr lang="nl-NL" sz="1200" dirty="0" err="1">
                <a:solidFill>
                  <a:srgbClr val="002060"/>
                </a:solidFill>
              </a:rPr>
              <a:t>Amvb’s</a:t>
            </a:r>
            <a:r>
              <a:rPr lang="nl-NL" sz="1200" baseline="0" dirty="0">
                <a:solidFill>
                  <a:srgbClr val="002060"/>
                </a:solidFill>
              </a:rPr>
              <a:t> terug naar</a:t>
            </a:r>
            <a:r>
              <a:rPr lang="nl-NL" sz="1200" dirty="0">
                <a:solidFill>
                  <a:srgbClr val="002060"/>
                </a:solidFill>
              </a:rPr>
              <a:t> 4 </a:t>
            </a:r>
            <a:r>
              <a:rPr lang="nl-NL" sz="1200" dirty="0" err="1">
                <a:solidFill>
                  <a:srgbClr val="002060"/>
                </a:solidFill>
              </a:rPr>
              <a:t>Amvb’s</a:t>
            </a:r>
            <a:r>
              <a:rPr lang="nl-NL" sz="1200" dirty="0">
                <a:solidFill>
                  <a:srgbClr val="002060"/>
                </a:solidFill>
              </a:rPr>
              <a:t>, </a:t>
            </a:r>
            <a:r>
              <a:rPr lang="nl-NL" dirty="0"/>
              <a:t>5000 wetsartikelen terug naar 350 wetsartikelen,</a:t>
            </a:r>
            <a:r>
              <a:rPr lang="nl-NL" baseline="0" dirty="0"/>
              <a:t> </a:t>
            </a:r>
            <a:r>
              <a:rPr lang="nl-NL" dirty="0"/>
              <a:t>120 ministeriële regelingen teruggebracht naar 10.</a:t>
            </a:r>
            <a:endParaRPr lang="nl-NL" sz="1200" dirty="0">
              <a:solidFill>
                <a:srgbClr val="002060"/>
              </a:solidFill>
            </a:endParaRPr>
          </a:p>
        </p:txBody>
      </p:sp>
      <p:sp>
        <p:nvSpPr>
          <p:cNvPr id="4" name="Tijdelijke aanduiding voor dianummer 3"/>
          <p:cNvSpPr>
            <a:spLocks noGrp="1"/>
          </p:cNvSpPr>
          <p:nvPr>
            <p:ph type="sldNum" sz="quarter" idx="10"/>
          </p:nvPr>
        </p:nvSpPr>
        <p:spPr/>
        <p:txBody>
          <a:bodyPr/>
          <a:lstStyle/>
          <a:p>
            <a:fld id="{8E1237B3-D1AE-4E83-815B-C0D388B2D72F}" type="slidenum">
              <a:rPr lang="nl-NL" smtClean="0"/>
              <a:t>4</a:t>
            </a:fld>
            <a:endParaRPr lang="nl-NL"/>
          </a:p>
        </p:txBody>
      </p:sp>
    </p:spTree>
    <p:extLst>
      <p:ext uri="{BB962C8B-B14F-4D97-AF65-F5344CB8AC3E}">
        <p14:creationId xmlns:p14="http://schemas.microsoft.com/office/powerpoint/2010/main" val="2732535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a:p>
            <a:pPr>
              <a:buNone/>
            </a:pPr>
            <a:r>
              <a:rPr lang="nl-NL" dirty="0"/>
              <a:t>Minister Schultz: door regels eenvoudiger te maken geven we bewoners en bedrijven meer ruimte voor innovatie en eigen initiatief.</a:t>
            </a:r>
          </a:p>
          <a:p>
            <a:pPr marL="0" marR="0" lvl="0" indent="0" algn="l" defTabSz="914400" rtl="0" eaLnBrk="0" fontAlgn="base" latinLnBrk="0" hangingPunct="0">
              <a:lnSpc>
                <a:spcPct val="100000"/>
              </a:lnSpc>
              <a:spcBef>
                <a:spcPct val="30000"/>
              </a:spcBef>
              <a:spcAft>
                <a:spcPct val="0"/>
              </a:spcAft>
              <a:buClrTx/>
              <a:buSzTx/>
              <a:buFontTx/>
              <a:buNone/>
              <a:tabLst/>
              <a:defRPr/>
            </a:pPr>
            <a:r>
              <a:rPr lang="nl-NL" baseline="0" dirty="0"/>
              <a:t>Met de omgevingswet vergroten we lokale </a:t>
            </a:r>
            <a:r>
              <a:rPr lang="nl-NL" dirty="0"/>
              <a:t>afwegingsruimte, bestuurders komen weer aan het stuur te zitten.  Het wordt mogelijk om actief te sturen op een veilige en gezonde leefomgeving door lokaal keuzes te maken binnen landelijke en regionale kaders. In de </a:t>
            </a:r>
            <a:r>
              <a:rPr lang="nl-NL" dirty="0" err="1"/>
              <a:t>AmvB’s</a:t>
            </a:r>
            <a:r>
              <a:rPr lang="nl-NL" dirty="0"/>
              <a:t> wordt daarvoor ruimte gecreëerd.</a:t>
            </a:r>
            <a:r>
              <a:rPr lang="nl-NL" baseline="0" dirty="0"/>
              <a:t>  Regels die echt een omgevingscomponent hebben, worden ook decentraal geregeld en worden dus niet meer landelijk vastgelegd. Denk daarbij aan regels rondom geluid, geur of trillingen. </a:t>
            </a:r>
            <a:endParaRPr lang="nl-NL" dirty="0"/>
          </a:p>
          <a:p>
            <a:pPr lvl="0">
              <a:buFont typeface="Arial" pitchFamily="34" charset="0"/>
              <a:buChar char="•"/>
            </a:pPr>
            <a:endParaRPr lang="nl-NL" dirty="0"/>
          </a:p>
          <a:p>
            <a:pPr lvl="0">
              <a:buFont typeface="Arial" pitchFamily="34" charset="0"/>
              <a:buChar char="•"/>
            </a:pPr>
            <a:r>
              <a:rPr lang="nl-NL" dirty="0"/>
              <a:t>In de omgevingsvisie en het omgevingsplan kun je ruimte creëren.   </a:t>
            </a:r>
          </a:p>
          <a:p>
            <a:pPr lvl="0">
              <a:buFont typeface="Arial" pitchFamily="34" charset="0"/>
              <a:buChar char="•"/>
            </a:pPr>
            <a:endParaRPr lang="nl-NL" dirty="0"/>
          </a:p>
          <a:p>
            <a:pPr lvl="0">
              <a:buFont typeface="Arial" pitchFamily="34" charset="0"/>
              <a:buChar char="•"/>
            </a:pPr>
            <a:r>
              <a:rPr lang="nl-NL" dirty="0"/>
              <a:t>Het is mogelijk om eigen omgevingswaarden te stellen</a:t>
            </a:r>
          </a:p>
          <a:p>
            <a:pPr lvl="0">
              <a:buFont typeface="Arial" pitchFamily="34" charset="0"/>
              <a:buNone/>
            </a:pPr>
            <a:endParaRPr lang="nl-NL" dirty="0"/>
          </a:p>
          <a:p>
            <a:pPr lvl="0">
              <a:buFont typeface="Arial" pitchFamily="34" charset="0"/>
              <a:buChar char="•"/>
            </a:pPr>
            <a:r>
              <a:rPr lang="nl-NL" dirty="0"/>
              <a:t>Algemene regels krijgen uitzonderingsmogelijkheden (</a:t>
            </a:r>
            <a:r>
              <a:rPr lang="nl-NL" dirty="0" err="1"/>
              <a:t>maatwerkvoorschiften</a:t>
            </a:r>
            <a:r>
              <a:rPr lang="nl-NL" dirty="0"/>
              <a:t>) en een gelijkwaardigheidsbepaling</a:t>
            </a:r>
          </a:p>
        </p:txBody>
      </p:sp>
      <p:sp>
        <p:nvSpPr>
          <p:cNvPr id="4" name="Tijdelijke aanduiding voor dianummer 3"/>
          <p:cNvSpPr>
            <a:spLocks noGrp="1"/>
          </p:cNvSpPr>
          <p:nvPr>
            <p:ph type="sldNum" sz="quarter" idx="10"/>
          </p:nvPr>
        </p:nvSpPr>
        <p:spPr/>
        <p:txBody>
          <a:bodyPr/>
          <a:lstStyle/>
          <a:p>
            <a:fld id="{8E1237B3-D1AE-4E83-815B-C0D388B2D72F}" type="slidenum">
              <a:rPr lang="nl-NL" smtClean="0"/>
              <a:t>5</a:t>
            </a:fld>
            <a:endParaRPr lang="nl-NL"/>
          </a:p>
        </p:txBody>
      </p:sp>
    </p:spTree>
    <p:extLst>
      <p:ext uri="{BB962C8B-B14F-4D97-AF65-F5344CB8AC3E}">
        <p14:creationId xmlns:p14="http://schemas.microsoft.com/office/powerpoint/2010/main" val="12295302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8E1237B3-D1AE-4E83-815B-C0D388B2D72F}" type="slidenum">
              <a:rPr lang="nl-NL" smtClean="0"/>
              <a:t>9</a:t>
            </a:fld>
            <a:endParaRPr lang="nl-NL"/>
          </a:p>
        </p:txBody>
      </p:sp>
    </p:spTree>
    <p:extLst>
      <p:ext uri="{BB962C8B-B14F-4D97-AF65-F5344CB8AC3E}">
        <p14:creationId xmlns:p14="http://schemas.microsoft.com/office/powerpoint/2010/main" val="34573728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nl-NL"/>
              <a:t>Klik om de stijl te bewerken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nl-NL"/>
              <a:t>Klik om de stijl te bewerken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E6AEC9CC-C679-4367-9079-F4D3CD681484}" type="datetime1">
              <a:rPr lang="en-US" smtClean="0"/>
              <a:t>1/19/2018</a:t>
            </a:fld>
            <a:endParaRPr lang="en-US" dirty="0"/>
          </a:p>
        </p:txBody>
      </p:sp>
      <p:sp>
        <p:nvSpPr>
          <p:cNvPr id="6" name="Footer Placeholder 5"/>
          <p:cNvSpPr>
            <a:spLocks noGrp="1"/>
          </p:cNvSpPr>
          <p:nvPr>
            <p:ph type="ftr" sz="quarter" idx="11"/>
          </p:nvPr>
        </p:nvSpPr>
        <p:spPr/>
        <p:txBody>
          <a:bodyPr/>
          <a:lstStyle/>
          <a:p>
            <a:r>
              <a:rPr lang="nl-NL"/>
              <a:t>Bouwsteen omgevingsveiligheid in de omgevingsvisie</a:t>
            </a:r>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nl-NL"/>
              <a:t>Klik om de stijl te bewerken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25DABF4-76E5-4077-B381-9B47FF465187}" type="datetime1">
              <a:rPr lang="en-US" smtClean="0"/>
              <a:t>1/19/2018</a:t>
            </a:fld>
            <a:endParaRPr lang="en-US" dirty="0"/>
          </a:p>
        </p:txBody>
      </p:sp>
      <p:sp>
        <p:nvSpPr>
          <p:cNvPr id="6" name="Footer Placeholder 5"/>
          <p:cNvSpPr>
            <a:spLocks noGrp="1"/>
          </p:cNvSpPr>
          <p:nvPr>
            <p:ph type="ftr" sz="quarter" idx="11"/>
          </p:nvPr>
        </p:nvSpPr>
        <p:spPr/>
        <p:txBody>
          <a:bodyPr/>
          <a:lstStyle/>
          <a:p>
            <a:r>
              <a:rPr lang="nl-NL"/>
              <a:t>Bouwsteen omgevingsveiligheid in de omgevingsvisie</a:t>
            </a:r>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nl-NL"/>
              <a:t>Klik om de stijl te bewerken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AB51134A-2C24-42EF-A98B-03ED7B5E44C1}" type="datetime1">
              <a:rPr lang="en-US" smtClean="0"/>
              <a:t>1/19/2018</a:t>
            </a:fld>
            <a:endParaRPr lang="en-US" dirty="0"/>
          </a:p>
        </p:txBody>
      </p:sp>
      <p:sp>
        <p:nvSpPr>
          <p:cNvPr id="6" name="Footer Placeholder 5"/>
          <p:cNvSpPr>
            <a:spLocks noGrp="1"/>
          </p:cNvSpPr>
          <p:nvPr>
            <p:ph type="ftr" sz="quarter" idx="11"/>
          </p:nvPr>
        </p:nvSpPr>
        <p:spPr/>
        <p:txBody>
          <a:bodyPr/>
          <a:lstStyle/>
          <a:p>
            <a:r>
              <a:rPr lang="nl-NL"/>
              <a:t>Bouwsteen omgevingsveiligheid in de omgevingsvisie</a:t>
            </a:r>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‹nr.›</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nl-NL"/>
              <a:t>Klik om de stijl te bewerken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FA9A3882-4681-4C38-B437-B54BADEE3507}" type="datetime1">
              <a:rPr lang="en-US" smtClean="0"/>
              <a:t>1/19/2018</a:t>
            </a:fld>
            <a:endParaRPr lang="en-US" dirty="0"/>
          </a:p>
        </p:txBody>
      </p:sp>
      <p:sp>
        <p:nvSpPr>
          <p:cNvPr id="6" name="Footer Placeholder 5"/>
          <p:cNvSpPr>
            <a:spLocks noGrp="1"/>
          </p:cNvSpPr>
          <p:nvPr>
            <p:ph type="ftr" sz="quarter" idx="11"/>
          </p:nvPr>
        </p:nvSpPr>
        <p:spPr/>
        <p:txBody>
          <a:bodyPr/>
          <a:lstStyle/>
          <a:p>
            <a:r>
              <a:rPr lang="nl-NL"/>
              <a:t>Bouwsteen omgevingsveiligheid in de omgevingsvisie</a:t>
            </a:r>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nl-NL"/>
              <a:t>Klik om de stijl te bewerken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5930801D-8AEF-4142-9455-C97F1B528C29}" type="datetime1">
              <a:rPr lang="en-US" smtClean="0"/>
              <a:t>1/19/2018</a:t>
            </a:fld>
            <a:endParaRPr lang="en-US" dirty="0"/>
          </a:p>
        </p:txBody>
      </p:sp>
      <p:sp>
        <p:nvSpPr>
          <p:cNvPr id="4" name="Footer Placeholder 3"/>
          <p:cNvSpPr>
            <a:spLocks noGrp="1"/>
          </p:cNvSpPr>
          <p:nvPr>
            <p:ph type="ftr" sz="quarter" idx="11"/>
          </p:nvPr>
        </p:nvSpPr>
        <p:spPr/>
        <p:txBody>
          <a:bodyPr/>
          <a:lstStyle/>
          <a:p>
            <a:r>
              <a:rPr lang="nl-NL"/>
              <a:t>Bouwsteen omgevingsveiligheid in de omgevingsvisie</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nl-NL"/>
              <a:t>Klik om de stijl te bewerken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9E8C1553-F8FA-4880-A912-57A9FAB42BBF}" type="datetime1">
              <a:rPr lang="en-US" smtClean="0"/>
              <a:t>1/19/2018</a:t>
            </a:fld>
            <a:endParaRPr lang="en-US" dirty="0"/>
          </a:p>
        </p:txBody>
      </p:sp>
      <p:sp>
        <p:nvSpPr>
          <p:cNvPr id="4" name="Footer Placeholder 3"/>
          <p:cNvSpPr>
            <a:spLocks noGrp="1"/>
          </p:cNvSpPr>
          <p:nvPr>
            <p:ph type="ftr" sz="quarter" idx="11"/>
          </p:nvPr>
        </p:nvSpPr>
        <p:spPr/>
        <p:txBody>
          <a:bodyPr/>
          <a:lstStyle/>
          <a:p>
            <a:r>
              <a:rPr lang="nl-NL"/>
              <a:t>Bouwsteen omgevingsveiligheid in de omgevingsvisie</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E9B9CCA-13B3-4A7A-B1C1-79FF8FFCA07B}" type="datetime1">
              <a:rPr lang="en-US" smtClean="0"/>
              <a:t>1/19/2018</a:t>
            </a:fld>
            <a:endParaRPr lang="en-US" dirty="0"/>
          </a:p>
        </p:txBody>
      </p:sp>
      <p:sp>
        <p:nvSpPr>
          <p:cNvPr id="5" name="Footer Placeholder 4"/>
          <p:cNvSpPr>
            <a:spLocks noGrp="1"/>
          </p:cNvSpPr>
          <p:nvPr>
            <p:ph type="ftr" sz="quarter" idx="11"/>
          </p:nvPr>
        </p:nvSpPr>
        <p:spPr/>
        <p:txBody>
          <a:bodyPr/>
          <a:lstStyle/>
          <a:p>
            <a:r>
              <a:rPr lang="nl-NL"/>
              <a:t>Bouwsteen omgevingsveiligheid in de omgevingsvisie</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nl-NL"/>
              <a:t>Klik om de stijl te bewerken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28139A1D-3E29-4B32-B255-AB16415BC722}" type="datetime1">
              <a:rPr lang="en-US" smtClean="0"/>
              <a:t>1/19/2018</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r>
              <a:rPr lang="nl-NL"/>
              <a:t>Bouwsteen omgevingsveiligheid in de omgevingsvisie</a:t>
            </a:r>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387" y="1356247"/>
            <a:ext cx="10437812" cy="283603"/>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58586" y="1345206"/>
            <a:ext cx="1602997" cy="127397"/>
          </a:xfrm>
          <a:prstGeom prst="rect">
            <a:avLst/>
          </a:prstGeom>
        </p:spPr>
      </p:pic>
      <p:sp>
        <p:nvSpPr>
          <p:cNvPr id="17" name="Rectangle 16"/>
          <p:cNvSpPr/>
          <p:nvPr/>
        </p:nvSpPr>
        <p:spPr>
          <a:xfrm>
            <a:off x="0" y="257060"/>
            <a:ext cx="10437812" cy="1097361"/>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257060"/>
            <a:ext cx="1602997" cy="109736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400688"/>
            <a:ext cx="9613861" cy="866965"/>
          </a:xfrm>
        </p:spPr>
        <p:txBody>
          <a:bodyPr>
            <a:normAutofit/>
          </a:bodyPr>
          <a:lstStyle>
            <a:lvl1pPr>
              <a:defRPr sz="2800"/>
            </a:lvl1pPr>
          </a:lstStyle>
          <a:p>
            <a:r>
              <a:rPr lang="nl-NL" dirty="0"/>
              <a:t>Klik om de stijl te bewerken</a:t>
            </a:r>
            <a:endParaRPr lang="en-US" dirty="0"/>
          </a:p>
        </p:txBody>
      </p:sp>
      <p:sp>
        <p:nvSpPr>
          <p:cNvPr id="3" name="Content Placeholder 2"/>
          <p:cNvSpPr>
            <a:spLocks noGrp="1"/>
          </p:cNvSpPr>
          <p:nvPr>
            <p:ph idx="1"/>
          </p:nvPr>
        </p:nvSpPr>
        <p:spPr>
          <a:xfrm>
            <a:off x="264405" y="1498050"/>
            <a:ext cx="10029777" cy="4693430"/>
          </a:xfrm>
        </p:spPr>
        <p:txBody>
          <a:bodyPr/>
          <a:lstStyle>
            <a:lvl1pPr>
              <a:defRPr sz="2000"/>
            </a:lvl1pPr>
            <a:lvl2pPr>
              <a:defRPr sz="1800"/>
            </a:lvl2pPr>
            <a:lvl3pPr>
              <a:defRPr sz="1600"/>
            </a:lvl3pPr>
            <a:lvl4pPr>
              <a:defRPr sz="1400"/>
            </a:lvl4pPr>
            <a:lvl5pPr>
              <a:defRPr sz="1200"/>
            </a:lvl5pPr>
          </a:lstStyle>
          <a:p>
            <a:pPr lvl="0"/>
            <a:r>
              <a:rPr lang="nl-NL" dirty="0"/>
              <a:t>Tekststijl van het model bewerken</a:t>
            </a:r>
          </a:p>
          <a:p>
            <a:pPr lvl="1"/>
            <a:r>
              <a:rPr lang="nl-NL" dirty="0"/>
              <a:t>Tweede niveau</a:t>
            </a:r>
          </a:p>
          <a:p>
            <a:pPr lvl="2"/>
            <a:r>
              <a:rPr lang="nl-NL" dirty="0"/>
              <a:t>Derde niveau</a:t>
            </a:r>
          </a:p>
          <a:p>
            <a:pPr lvl="3"/>
            <a:r>
              <a:rPr lang="nl-NL" dirty="0"/>
              <a:t>Vierde niveau</a:t>
            </a:r>
          </a:p>
          <a:p>
            <a:pPr lvl="4"/>
            <a:r>
              <a:rPr lang="nl-NL" dirty="0"/>
              <a:t>Vijfde niveau</a:t>
            </a:r>
            <a:endParaRPr lang="en-US" dirty="0"/>
          </a:p>
        </p:txBody>
      </p:sp>
      <p:sp>
        <p:nvSpPr>
          <p:cNvPr id="9" name="Rechthoek 8"/>
          <p:cNvSpPr/>
          <p:nvPr userDrawn="1"/>
        </p:nvSpPr>
        <p:spPr>
          <a:xfrm>
            <a:off x="264405" y="6509553"/>
            <a:ext cx="3217547" cy="246221"/>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00" dirty="0"/>
              <a:t>Bouwsteen omgevingsveiligheid in de omgevingsvisie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nl-NL"/>
              <a:t>Klik om de stijl te bewerken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C81C219-06ED-4FB3-AF14-063BC9A5331E}" type="datetime1">
              <a:rPr lang="en-US" smtClean="0"/>
              <a:t>1/19/2018</a:t>
            </a:fld>
            <a:endParaRPr lang="en-US" dirty="0"/>
          </a:p>
        </p:txBody>
      </p:sp>
      <p:sp>
        <p:nvSpPr>
          <p:cNvPr id="5" name="Footer Placeholder 4"/>
          <p:cNvSpPr>
            <a:spLocks noGrp="1"/>
          </p:cNvSpPr>
          <p:nvPr>
            <p:ph type="ftr" sz="quarter" idx="11"/>
          </p:nvPr>
        </p:nvSpPr>
        <p:spPr/>
        <p:txBody>
          <a:bodyPr/>
          <a:lstStyle/>
          <a:p>
            <a:r>
              <a:rPr lang="nl-NL"/>
              <a:t>Bouwsteen omgevingsveiligheid in de omgevingsvisie</a:t>
            </a:r>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50D8F4FB-0F9E-43C7-92A9-5E599DA1D2BF}" type="datetime1">
              <a:rPr lang="en-US" smtClean="0"/>
              <a:t>1/19/2018</a:t>
            </a:fld>
            <a:endParaRPr lang="en-US" dirty="0"/>
          </a:p>
        </p:txBody>
      </p:sp>
      <p:sp>
        <p:nvSpPr>
          <p:cNvPr id="6" name="Footer Placeholder 5"/>
          <p:cNvSpPr>
            <a:spLocks noGrp="1"/>
          </p:cNvSpPr>
          <p:nvPr>
            <p:ph type="ftr" sz="quarter" idx="11"/>
          </p:nvPr>
        </p:nvSpPr>
        <p:spPr/>
        <p:txBody>
          <a:bodyPr/>
          <a:lstStyle/>
          <a:p>
            <a:r>
              <a:rPr lang="nl-NL"/>
              <a:t>Bouwsteen omgevingsveiligheid in de omgevingsvisie</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nl-NL"/>
              <a:t>Klik om de stijl te bewerken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680322" y="3030008"/>
            <a:ext cx="4698355" cy="290617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5594123" y="3030008"/>
            <a:ext cx="4700059" cy="290617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332BC035-EA81-4684-B435-145336EE5AA8}" type="datetime1">
              <a:rPr lang="en-US" smtClean="0"/>
              <a:t>1/19/2018</a:t>
            </a:fld>
            <a:endParaRPr lang="en-US" dirty="0"/>
          </a:p>
        </p:txBody>
      </p:sp>
      <p:sp>
        <p:nvSpPr>
          <p:cNvPr id="8" name="Footer Placeholder 7"/>
          <p:cNvSpPr>
            <a:spLocks noGrp="1"/>
          </p:cNvSpPr>
          <p:nvPr>
            <p:ph type="ftr" sz="quarter" idx="11"/>
          </p:nvPr>
        </p:nvSpPr>
        <p:spPr/>
        <p:txBody>
          <a:bodyPr/>
          <a:lstStyle/>
          <a:p>
            <a:r>
              <a:rPr lang="nl-NL"/>
              <a:t>Bouwsteen omgevingsveiligheid in de omgevingsvisie</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B0EBEED1-43E5-4441-8DCD-98AB6AA097E6}" type="datetime1">
              <a:rPr lang="en-US" smtClean="0"/>
              <a:t>1/19/2018</a:t>
            </a:fld>
            <a:endParaRPr lang="en-US" dirty="0"/>
          </a:p>
        </p:txBody>
      </p:sp>
      <p:sp>
        <p:nvSpPr>
          <p:cNvPr id="4" name="Footer Placeholder 3"/>
          <p:cNvSpPr>
            <a:spLocks noGrp="1"/>
          </p:cNvSpPr>
          <p:nvPr>
            <p:ph type="ftr" sz="quarter" idx="11"/>
          </p:nvPr>
        </p:nvSpPr>
        <p:spPr/>
        <p:txBody>
          <a:bodyPr/>
          <a:lstStyle/>
          <a:p>
            <a:r>
              <a:rPr lang="nl-NL"/>
              <a:t>Bouwsteen omgevingsveiligheid in de omgevingsvisie</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DD2D0397-32F8-496C-B87B-86B91D7E2DEC}" type="datetime1">
              <a:rPr lang="en-US" smtClean="0"/>
              <a:t>1/19/2018</a:t>
            </a:fld>
            <a:endParaRPr lang="en-US" dirty="0"/>
          </a:p>
        </p:txBody>
      </p:sp>
      <p:sp>
        <p:nvSpPr>
          <p:cNvPr id="3" name="Footer Placeholder 2"/>
          <p:cNvSpPr>
            <a:spLocks noGrp="1"/>
          </p:cNvSpPr>
          <p:nvPr>
            <p:ph type="ftr" sz="quarter" idx="11"/>
          </p:nvPr>
        </p:nvSpPr>
        <p:spPr/>
        <p:txBody>
          <a:bodyPr/>
          <a:lstStyle/>
          <a:p>
            <a:r>
              <a:rPr lang="nl-NL"/>
              <a:t>Bouwsteen omgevingsveiligheid in de omgevingsvisie</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nl-NL"/>
              <a:t>Klik om de stijl te bewerken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1B0C5F93-DFA2-4A0C-B6B2-3B8F59BE8B79}" type="datetime1">
              <a:rPr lang="en-US" smtClean="0"/>
              <a:t>1/19/2018</a:t>
            </a:fld>
            <a:endParaRPr lang="en-US" dirty="0"/>
          </a:p>
        </p:txBody>
      </p:sp>
      <p:sp>
        <p:nvSpPr>
          <p:cNvPr id="6" name="Footer Placeholder 5"/>
          <p:cNvSpPr>
            <a:spLocks noGrp="1"/>
          </p:cNvSpPr>
          <p:nvPr>
            <p:ph type="ftr" sz="quarter" idx="11"/>
          </p:nvPr>
        </p:nvSpPr>
        <p:spPr/>
        <p:txBody>
          <a:bodyPr/>
          <a:lstStyle/>
          <a:p>
            <a:r>
              <a:rPr lang="nl-NL"/>
              <a:t>Bouwsteen omgevingsveiligheid in de omgevingsvisie</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nl-NL"/>
              <a:t>Klik om de stijl te bewerken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223A6030-A270-4CB3-B5DC-2D95BBAD8B30}" type="datetime1">
              <a:rPr lang="en-US" smtClean="0"/>
              <a:t>1/19/2018</a:t>
            </a:fld>
            <a:endParaRPr lang="en-US" dirty="0"/>
          </a:p>
        </p:txBody>
      </p:sp>
      <p:sp>
        <p:nvSpPr>
          <p:cNvPr id="6" name="Footer Placeholder 5"/>
          <p:cNvSpPr>
            <a:spLocks noGrp="1"/>
          </p:cNvSpPr>
          <p:nvPr>
            <p:ph type="ftr" sz="quarter" idx="11"/>
          </p:nvPr>
        </p:nvSpPr>
        <p:spPr/>
        <p:txBody>
          <a:bodyPr/>
          <a:lstStyle/>
          <a:p>
            <a:r>
              <a:rPr lang="nl-NL"/>
              <a:t>Bouwsteen omgevingsveiligheid in de omgevingsvisie</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nl-NL"/>
              <a:t>Klik om de stijl te bewerken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D0DDA1E-CEFD-4CF5-BA11-7EFB10CEB592}" type="datetime1">
              <a:rPr lang="en-US" smtClean="0"/>
              <a:t>1/19/2018</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r>
              <a:rPr lang="nl-NL"/>
              <a:t>Bouwsteen omgevingsveiligheid in de omgevingsvisie</a:t>
            </a:r>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video" Target="https://www.youtube.com/embed/5WqYz-ehgT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chor="t"/>
          <a:lstStyle/>
          <a:p>
            <a:r>
              <a:rPr lang="nl-NL" sz="3600" dirty="0"/>
              <a:t>Omgevingswet, omgevingsvisie, omgevingsveiligheid</a:t>
            </a:r>
          </a:p>
        </p:txBody>
      </p:sp>
      <p:sp>
        <p:nvSpPr>
          <p:cNvPr id="3" name="Ondertitel 2"/>
          <p:cNvSpPr>
            <a:spLocks noGrp="1"/>
          </p:cNvSpPr>
          <p:nvPr>
            <p:ph type="subTitle" idx="1"/>
          </p:nvPr>
        </p:nvSpPr>
        <p:spPr>
          <a:xfrm>
            <a:off x="680322" y="4394039"/>
            <a:ext cx="8144134" cy="1447961"/>
          </a:xfrm>
        </p:spPr>
        <p:txBody>
          <a:bodyPr>
            <a:normAutofit lnSpcReduction="10000"/>
          </a:bodyPr>
          <a:lstStyle/>
          <a:p>
            <a:r>
              <a:rPr lang="nl-NL" dirty="0"/>
              <a:t>Bouwsteen omgevingsveiligheid in de omgevingsvisie</a:t>
            </a:r>
          </a:p>
          <a:p>
            <a:r>
              <a:rPr lang="nl-NL" sz="1800" dirty="0"/>
              <a:t>Gemeente </a:t>
            </a:r>
            <a:r>
              <a:rPr lang="nl-NL" sz="1800" i="1" dirty="0"/>
              <a:t>[naam]</a:t>
            </a:r>
          </a:p>
          <a:p>
            <a:r>
              <a:rPr lang="nl-NL" sz="1800" dirty="0"/>
              <a:t>Omgevingsdienst</a:t>
            </a:r>
            <a:r>
              <a:rPr lang="nl-NL" sz="1800" i="1" dirty="0"/>
              <a:t> [naam]</a:t>
            </a:r>
          </a:p>
          <a:p>
            <a:r>
              <a:rPr lang="nl-NL" sz="1800" dirty="0"/>
              <a:t>Veiligheidsregio</a:t>
            </a:r>
            <a:r>
              <a:rPr lang="nl-NL" sz="1800" i="1" dirty="0"/>
              <a:t> [naam]</a:t>
            </a:r>
          </a:p>
        </p:txBody>
      </p:sp>
      <p:sp>
        <p:nvSpPr>
          <p:cNvPr id="4" name="Tekstvak 3"/>
          <p:cNvSpPr txBox="1"/>
          <p:nvPr/>
        </p:nvSpPr>
        <p:spPr>
          <a:xfrm>
            <a:off x="9154530" y="4793700"/>
            <a:ext cx="1236236" cy="276999"/>
          </a:xfrm>
          <a:prstGeom prst="rect">
            <a:avLst/>
          </a:prstGeom>
          <a:solidFill>
            <a:schemeClr val="tx1"/>
          </a:solidFill>
          <a:ln>
            <a:solidFill>
              <a:schemeClr val="tx1"/>
            </a:solidFill>
          </a:ln>
        </p:spPr>
        <p:txBody>
          <a:bodyPr wrap="none" rtlCol="0">
            <a:spAutoFit/>
          </a:bodyPr>
          <a:lstStyle/>
          <a:p>
            <a:r>
              <a:rPr lang="nl-NL" sz="1200" dirty="0">
                <a:solidFill>
                  <a:schemeClr val="bg1"/>
                </a:solidFill>
              </a:rPr>
              <a:t>Logo gemeente</a:t>
            </a:r>
          </a:p>
        </p:txBody>
      </p:sp>
      <p:sp>
        <p:nvSpPr>
          <p:cNvPr id="5" name="Tekstvak 4"/>
          <p:cNvSpPr txBox="1"/>
          <p:nvPr/>
        </p:nvSpPr>
        <p:spPr>
          <a:xfrm>
            <a:off x="9154530" y="5118019"/>
            <a:ext cx="1685077" cy="276999"/>
          </a:xfrm>
          <a:prstGeom prst="rect">
            <a:avLst/>
          </a:prstGeom>
          <a:solidFill>
            <a:schemeClr val="tx1"/>
          </a:solidFill>
          <a:ln>
            <a:solidFill>
              <a:schemeClr val="tx1"/>
            </a:solidFill>
          </a:ln>
        </p:spPr>
        <p:txBody>
          <a:bodyPr wrap="none" rtlCol="0">
            <a:spAutoFit/>
          </a:bodyPr>
          <a:lstStyle/>
          <a:p>
            <a:r>
              <a:rPr lang="nl-NL" sz="1200" dirty="0">
                <a:solidFill>
                  <a:schemeClr val="bg1"/>
                </a:solidFill>
              </a:rPr>
              <a:t>Logo omgevingsdienst</a:t>
            </a:r>
          </a:p>
        </p:txBody>
      </p:sp>
      <p:sp>
        <p:nvSpPr>
          <p:cNvPr id="6" name="Tekstvak 5"/>
          <p:cNvSpPr txBox="1"/>
          <p:nvPr/>
        </p:nvSpPr>
        <p:spPr>
          <a:xfrm>
            <a:off x="9154530" y="5442338"/>
            <a:ext cx="1624163" cy="276999"/>
          </a:xfrm>
          <a:prstGeom prst="rect">
            <a:avLst/>
          </a:prstGeom>
          <a:solidFill>
            <a:schemeClr val="tx1"/>
          </a:solidFill>
          <a:ln>
            <a:solidFill>
              <a:schemeClr val="tx1"/>
            </a:solidFill>
          </a:ln>
        </p:spPr>
        <p:txBody>
          <a:bodyPr wrap="none" rtlCol="0">
            <a:spAutoFit/>
          </a:bodyPr>
          <a:lstStyle/>
          <a:p>
            <a:r>
              <a:rPr lang="nl-NL" sz="1200" dirty="0">
                <a:solidFill>
                  <a:schemeClr val="bg1"/>
                </a:solidFill>
              </a:rPr>
              <a:t>Logo veiligheidsregio</a:t>
            </a:r>
          </a:p>
        </p:txBody>
      </p:sp>
    </p:spTree>
    <p:extLst>
      <p:ext uri="{BB962C8B-B14F-4D97-AF65-F5344CB8AC3E}">
        <p14:creationId xmlns:p14="http://schemas.microsoft.com/office/powerpoint/2010/main" val="28862152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Omgevingsvisie</a:t>
            </a:r>
          </a:p>
        </p:txBody>
      </p:sp>
      <p:pic>
        <p:nvPicPr>
          <p:cNvPr id="5" name="Afbeelding 4"/>
          <p:cNvPicPr>
            <a:picLocks noChangeAspect="1"/>
          </p:cNvPicPr>
          <p:nvPr/>
        </p:nvPicPr>
        <p:blipFill>
          <a:blip r:embed="rId2"/>
          <a:stretch>
            <a:fillRect/>
          </a:stretch>
        </p:blipFill>
        <p:spPr>
          <a:xfrm>
            <a:off x="1571625" y="1364496"/>
            <a:ext cx="7889367" cy="5497643"/>
          </a:xfrm>
          <a:prstGeom prst="rect">
            <a:avLst/>
          </a:prstGeom>
        </p:spPr>
      </p:pic>
      <p:sp>
        <p:nvSpPr>
          <p:cNvPr id="8" name="Tekstvak 7"/>
          <p:cNvSpPr txBox="1"/>
          <p:nvPr/>
        </p:nvSpPr>
        <p:spPr>
          <a:xfrm>
            <a:off x="10297735" y="5773239"/>
            <a:ext cx="1236236" cy="276999"/>
          </a:xfrm>
          <a:prstGeom prst="rect">
            <a:avLst/>
          </a:prstGeom>
          <a:solidFill>
            <a:schemeClr val="tx1"/>
          </a:solidFill>
          <a:ln>
            <a:solidFill>
              <a:schemeClr val="tx1"/>
            </a:solidFill>
          </a:ln>
        </p:spPr>
        <p:txBody>
          <a:bodyPr wrap="none" rtlCol="0">
            <a:spAutoFit/>
          </a:bodyPr>
          <a:lstStyle/>
          <a:p>
            <a:r>
              <a:rPr lang="nl-NL" sz="1200" dirty="0">
                <a:solidFill>
                  <a:schemeClr val="bg1"/>
                </a:solidFill>
              </a:rPr>
              <a:t>Logo gemeente</a:t>
            </a:r>
          </a:p>
        </p:txBody>
      </p:sp>
      <p:sp>
        <p:nvSpPr>
          <p:cNvPr id="9" name="Tekstvak 8"/>
          <p:cNvSpPr txBox="1"/>
          <p:nvPr/>
        </p:nvSpPr>
        <p:spPr>
          <a:xfrm>
            <a:off x="10297735" y="6097558"/>
            <a:ext cx="1685077" cy="276999"/>
          </a:xfrm>
          <a:prstGeom prst="rect">
            <a:avLst/>
          </a:prstGeom>
          <a:solidFill>
            <a:schemeClr val="tx1"/>
          </a:solidFill>
          <a:ln>
            <a:solidFill>
              <a:schemeClr val="tx1"/>
            </a:solidFill>
          </a:ln>
        </p:spPr>
        <p:txBody>
          <a:bodyPr wrap="none" rtlCol="0">
            <a:spAutoFit/>
          </a:bodyPr>
          <a:lstStyle/>
          <a:p>
            <a:r>
              <a:rPr lang="nl-NL" sz="1200" dirty="0">
                <a:solidFill>
                  <a:schemeClr val="bg1"/>
                </a:solidFill>
              </a:rPr>
              <a:t>Logo omgevingsdienst</a:t>
            </a:r>
          </a:p>
        </p:txBody>
      </p:sp>
      <p:sp>
        <p:nvSpPr>
          <p:cNvPr id="10" name="Tekstvak 9"/>
          <p:cNvSpPr txBox="1"/>
          <p:nvPr/>
        </p:nvSpPr>
        <p:spPr>
          <a:xfrm>
            <a:off x="10297735" y="6421877"/>
            <a:ext cx="1624163" cy="276999"/>
          </a:xfrm>
          <a:prstGeom prst="rect">
            <a:avLst/>
          </a:prstGeom>
          <a:solidFill>
            <a:schemeClr val="tx1"/>
          </a:solidFill>
          <a:ln>
            <a:solidFill>
              <a:schemeClr val="tx1"/>
            </a:solidFill>
          </a:ln>
        </p:spPr>
        <p:txBody>
          <a:bodyPr wrap="none" rtlCol="0">
            <a:spAutoFit/>
          </a:bodyPr>
          <a:lstStyle/>
          <a:p>
            <a:r>
              <a:rPr lang="nl-NL" sz="1200" dirty="0">
                <a:solidFill>
                  <a:schemeClr val="bg1"/>
                </a:solidFill>
              </a:rPr>
              <a:t>Logo veiligheidsregio</a:t>
            </a:r>
          </a:p>
        </p:txBody>
      </p:sp>
    </p:spTree>
    <p:extLst>
      <p:ext uri="{BB962C8B-B14F-4D97-AF65-F5344CB8AC3E}">
        <p14:creationId xmlns:p14="http://schemas.microsoft.com/office/powerpoint/2010/main" val="38698372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Omgevingsvisie</a:t>
            </a:r>
          </a:p>
        </p:txBody>
      </p:sp>
      <p:sp>
        <p:nvSpPr>
          <p:cNvPr id="8" name="Tekstvak 7"/>
          <p:cNvSpPr txBox="1"/>
          <p:nvPr/>
        </p:nvSpPr>
        <p:spPr>
          <a:xfrm>
            <a:off x="10297735" y="5773239"/>
            <a:ext cx="1236236" cy="276999"/>
          </a:xfrm>
          <a:prstGeom prst="rect">
            <a:avLst/>
          </a:prstGeom>
          <a:solidFill>
            <a:schemeClr val="tx1"/>
          </a:solidFill>
          <a:ln>
            <a:solidFill>
              <a:schemeClr val="tx1"/>
            </a:solidFill>
          </a:ln>
        </p:spPr>
        <p:txBody>
          <a:bodyPr wrap="none" rtlCol="0">
            <a:spAutoFit/>
          </a:bodyPr>
          <a:lstStyle/>
          <a:p>
            <a:r>
              <a:rPr lang="nl-NL" sz="1200" dirty="0">
                <a:solidFill>
                  <a:schemeClr val="bg1"/>
                </a:solidFill>
              </a:rPr>
              <a:t>Logo gemeente</a:t>
            </a:r>
          </a:p>
        </p:txBody>
      </p:sp>
      <p:sp>
        <p:nvSpPr>
          <p:cNvPr id="9" name="Tekstvak 8"/>
          <p:cNvSpPr txBox="1"/>
          <p:nvPr/>
        </p:nvSpPr>
        <p:spPr>
          <a:xfrm>
            <a:off x="10297735" y="6097558"/>
            <a:ext cx="1685077" cy="276999"/>
          </a:xfrm>
          <a:prstGeom prst="rect">
            <a:avLst/>
          </a:prstGeom>
          <a:solidFill>
            <a:schemeClr val="tx1"/>
          </a:solidFill>
          <a:ln>
            <a:solidFill>
              <a:schemeClr val="tx1"/>
            </a:solidFill>
          </a:ln>
        </p:spPr>
        <p:txBody>
          <a:bodyPr wrap="none" rtlCol="0">
            <a:spAutoFit/>
          </a:bodyPr>
          <a:lstStyle/>
          <a:p>
            <a:r>
              <a:rPr lang="nl-NL" sz="1200" dirty="0">
                <a:solidFill>
                  <a:schemeClr val="bg1"/>
                </a:solidFill>
              </a:rPr>
              <a:t>Logo omgevingsdienst</a:t>
            </a:r>
          </a:p>
        </p:txBody>
      </p:sp>
      <p:sp>
        <p:nvSpPr>
          <p:cNvPr id="10" name="Tekstvak 9"/>
          <p:cNvSpPr txBox="1"/>
          <p:nvPr/>
        </p:nvSpPr>
        <p:spPr>
          <a:xfrm>
            <a:off x="10297735" y="6421877"/>
            <a:ext cx="1624163" cy="276999"/>
          </a:xfrm>
          <a:prstGeom prst="rect">
            <a:avLst/>
          </a:prstGeom>
          <a:solidFill>
            <a:schemeClr val="tx1"/>
          </a:solidFill>
          <a:ln>
            <a:solidFill>
              <a:schemeClr val="tx1"/>
            </a:solidFill>
          </a:ln>
        </p:spPr>
        <p:txBody>
          <a:bodyPr wrap="none" rtlCol="0">
            <a:spAutoFit/>
          </a:bodyPr>
          <a:lstStyle/>
          <a:p>
            <a:r>
              <a:rPr lang="nl-NL" sz="1200" dirty="0">
                <a:solidFill>
                  <a:schemeClr val="bg1"/>
                </a:solidFill>
              </a:rPr>
              <a:t>Logo veiligheidsregio</a:t>
            </a:r>
          </a:p>
        </p:txBody>
      </p:sp>
      <p:pic>
        <p:nvPicPr>
          <p:cNvPr id="3" name="Afbeelding 2"/>
          <p:cNvPicPr>
            <a:picLocks noChangeAspect="1"/>
          </p:cNvPicPr>
          <p:nvPr/>
        </p:nvPicPr>
        <p:blipFill>
          <a:blip r:embed="rId2"/>
          <a:stretch>
            <a:fillRect/>
          </a:stretch>
        </p:blipFill>
        <p:spPr>
          <a:xfrm>
            <a:off x="1399794" y="1505495"/>
            <a:ext cx="7601245" cy="4730562"/>
          </a:xfrm>
          <a:prstGeom prst="rect">
            <a:avLst/>
          </a:prstGeom>
        </p:spPr>
      </p:pic>
    </p:spTree>
    <p:extLst>
      <p:ext uri="{BB962C8B-B14F-4D97-AF65-F5344CB8AC3E}">
        <p14:creationId xmlns:p14="http://schemas.microsoft.com/office/powerpoint/2010/main" val="20582279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Omgevingsvisie</a:t>
            </a:r>
          </a:p>
        </p:txBody>
      </p:sp>
      <p:sp>
        <p:nvSpPr>
          <p:cNvPr id="8" name="Tekstvak 7"/>
          <p:cNvSpPr txBox="1"/>
          <p:nvPr/>
        </p:nvSpPr>
        <p:spPr>
          <a:xfrm>
            <a:off x="10297735" y="5773239"/>
            <a:ext cx="1236236" cy="276999"/>
          </a:xfrm>
          <a:prstGeom prst="rect">
            <a:avLst/>
          </a:prstGeom>
          <a:solidFill>
            <a:schemeClr val="tx1"/>
          </a:solidFill>
          <a:ln>
            <a:solidFill>
              <a:schemeClr val="tx1"/>
            </a:solidFill>
          </a:ln>
        </p:spPr>
        <p:txBody>
          <a:bodyPr wrap="none" rtlCol="0">
            <a:spAutoFit/>
          </a:bodyPr>
          <a:lstStyle/>
          <a:p>
            <a:r>
              <a:rPr lang="nl-NL" sz="1200" dirty="0">
                <a:solidFill>
                  <a:schemeClr val="bg1"/>
                </a:solidFill>
              </a:rPr>
              <a:t>Logo gemeente</a:t>
            </a:r>
          </a:p>
        </p:txBody>
      </p:sp>
      <p:sp>
        <p:nvSpPr>
          <p:cNvPr id="9" name="Tekstvak 8"/>
          <p:cNvSpPr txBox="1"/>
          <p:nvPr/>
        </p:nvSpPr>
        <p:spPr>
          <a:xfrm>
            <a:off x="10297735" y="6097558"/>
            <a:ext cx="1685077" cy="276999"/>
          </a:xfrm>
          <a:prstGeom prst="rect">
            <a:avLst/>
          </a:prstGeom>
          <a:solidFill>
            <a:schemeClr val="tx1"/>
          </a:solidFill>
          <a:ln>
            <a:solidFill>
              <a:schemeClr val="tx1"/>
            </a:solidFill>
          </a:ln>
        </p:spPr>
        <p:txBody>
          <a:bodyPr wrap="none" rtlCol="0">
            <a:spAutoFit/>
          </a:bodyPr>
          <a:lstStyle/>
          <a:p>
            <a:r>
              <a:rPr lang="nl-NL" sz="1200" dirty="0">
                <a:solidFill>
                  <a:schemeClr val="bg1"/>
                </a:solidFill>
              </a:rPr>
              <a:t>Logo omgevingsdienst</a:t>
            </a:r>
          </a:p>
        </p:txBody>
      </p:sp>
      <p:sp>
        <p:nvSpPr>
          <p:cNvPr id="10" name="Tekstvak 9"/>
          <p:cNvSpPr txBox="1"/>
          <p:nvPr/>
        </p:nvSpPr>
        <p:spPr>
          <a:xfrm>
            <a:off x="10297735" y="6421877"/>
            <a:ext cx="1624163" cy="276999"/>
          </a:xfrm>
          <a:prstGeom prst="rect">
            <a:avLst/>
          </a:prstGeom>
          <a:solidFill>
            <a:schemeClr val="tx1"/>
          </a:solidFill>
          <a:ln>
            <a:solidFill>
              <a:schemeClr val="tx1"/>
            </a:solidFill>
          </a:ln>
        </p:spPr>
        <p:txBody>
          <a:bodyPr wrap="none" rtlCol="0">
            <a:spAutoFit/>
          </a:bodyPr>
          <a:lstStyle/>
          <a:p>
            <a:r>
              <a:rPr lang="nl-NL" sz="1200" dirty="0">
                <a:solidFill>
                  <a:schemeClr val="bg1"/>
                </a:solidFill>
              </a:rPr>
              <a:t>Logo veiligheidsregio</a:t>
            </a:r>
          </a:p>
        </p:txBody>
      </p:sp>
      <p:pic>
        <p:nvPicPr>
          <p:cNvPr id="3" name="Afbeelding 2"/>
          <p:cNvPicPr>
            <a:picLocks noChangeAspect="1"/>
          </p:cNvPicPr>
          <p:nvPr/>
        </p:nvPicPr>
        <p:blipFill>
          <a:blip r:embed="rId2"/>
          <a:stretch>
            <a:fillRect/>
          </a:stretch>
        </p:blipFill>
        <p:spPr>
          <a:xfrm>
            <a:off x="204072" y="1501849"/>
            <a:ext cx="10195704" cy="4047766"/>
          </a:xfrm>
          <a:prstGeom prst="rect">
            <a:avLst/>
          </a:prstGeom>
        </p:spPr>
      </p:pic>
    </p:spTree>
    <p:extLst>
      <p:ext uri="{BB962C8B-B14F-4D97-AF65-F5344CB8AC3E}">
        <p14:creationId xmlns:p14="http://schemas.microsoft.com/office/powerpoint/2010/main" val="85946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Omgevingsveiligheid in de Omgevingswet</a:t>
            </a:r>
          </a:p>
        </p:txBody>
      </p:sp>
      <p:sp>
        <p:nvSpPr>
          <p:cNvPr id="3" name="Tijdelijke aanduiding voor inhoud 2"/>
          <p:cNvSpPr>
            <a:spLocks noGrp="1"/>
          </p:cNvSpPr>
          <p:nvPr>
            <p:ph idx="1"/>
          </p:nvPr>
        </p:nvSpPr>
        <p:spPr/>
        <p:txBody>
          <a:bodyPr/>
          <a:lstStyle/>
          <a:p>
            <a:r>
              <a:rPr lang="nl-NL" dirty="0"/>
              <a:t>Omgevingswet: bereiken en in stand houden van een </a:t>
            </a:r>
            <a:r>
              <a:rPr lang="nl-NL" dirty="0">
                <a:solidFill>
                  <a:srgbClr val="FFFF00"/>
                </a:solidFill>
              </a:rPr>
              <a:t>veilige en gezonde fysieke leefomgeving</a:t>
            </a:r>
            <a:r>
              <a:rPr lang="nl-NL" dirty="0"/>
              <a:t> en een goede omgevingskwaliteit</a:t>
            </a:r>
          </a:p>
          <a:p>
            <a:endParaRPr lang="nl-NL" dirty="0"/>
          </a:p>
          <a:p>
            <a:r>
              <a:rPr lang="nl-NL" dirty="0"/>
              <a:t>Omgevingswet gaat over:</a:t>
            </a:r>
          </a:p>
          <a:p>
            <a:pPr lvl="1"/>
            <a:r>
              <a:rPr lang="nl-NL" dirty="0"/>
              <a:t>de fysieke leefomgeving, en</a:t>
            </a:r>
          </a:p>
          <a:p>
            <a:pPr lvl="1"/>
            <a:r>
              <a:rPr lang="nl-NL" dirty="0"/>
              <a:t>activiteiten die gevolgen hebben of kunnen hebben voor de fysieke leefomgeving</a:t>
            </a:r>
          </a:p>
          <a:p>
            <a:pPr lvl="1"/>
            <a:r>
              <a:rPr lang="nl-NL" dirty="0"/>
              <a:t>zoals:</a:t>
            </a:r>
            <a:r>
              <a:rPr lang="nl-NL" dirty="0">
                <a:sym typeface="Wingdings" panose="05000000000000000000" pitchFamily="2" charset="2"/>
              </a:rPr>
              <a:t> </a:t>
            </a:r>
            <a:r>
              <a:rPr lang="nl-NL" b="1" dirty="0">
                <a:solidFill>
                  <a:srgbClr val="FFFF00"/>
                </a:solidFill>
              </a:rPr>
              <a:t>activiteiten</a:t>
            </a:r>
            <a:r>
              <a:rPr lang="nl-NL" dirty="0"/>
              <a:t> waardoor emissies, hinder of </a:t>
            </a:r>
            <a:r>
              <a:rPr lang="nl-NL" b="1" dirty="0">
                <a:solidFill>
                  <a:srgbClr val="FFFF00"/>
                </a:solidFill>
              </a:rPr>
              <a:t>risico’s</a:t>
            </a:r>
            <a:r>
              <a:rPr lang="nl-NL" dirty="0"/>
              <a:t> worden veroorzaakt</a:t>
            </a:r>
          </a:p>
          <a:p>
            <a:pPr lvl="1"/>
            <a:endParaRPr lang="nl-NL" dirty="0"/>
          </a:p>
          <a:p>
            <a:r>
              <a:rPr lang="nl-NL" dirty="0"/>
              <a:t>Als gevolgen voor de fysieke leefomgeving worden ook aangemerkt </a:t>
            </a:r>
            <a:r>
              <a:rPr lang="nl-NL" dirty="0">
                <a:solidFill>
                  <a:srgbClr val="FFFF00"/>
                </a:solidFill>
              </a:rPr>
              <a:t>gevolgen voor de mens</a:t>
            </a:r>
          </a:p>
          <a:p>
            <a:pPr marL="0" indent="0">
              <a:buNone/>
            </a:pPr>
            <a:endParaRPr lang="nl-NL" dirty="0">
              <a:solidFill>
                <a:srgbClr val="FF0000"/>
              </a:solidFill>
            </a:endParaRPr>
          </a:p>
          <a:p>
            <a:r>
              <a:rPr lang="nl-NL" dirty="0"/>
              <a:t>Een omgevingsvisie bevat, de hoofdzaken van het voor de fysieke leefomgeving te voeren </a:t>
            </a:r>
            <a:r>
              <a:rPr lang="nl-NL" b="1" dirty="0">
                <a:solidFill>
                  <a:srgbClr val="FFFF00"/>
                </a:solidFill>
              </a:rPr>
              <a:t>integrale beleid</a:t>
            </a:r>
          </a:p>
          <a:p>
            <a:pPr marL="0" indent="0">
              <a:buNone/>
            </a:pPr>
            <a:endParaRPr lang="nl-NL" dirty="0"/>
          </a:p>
        </p:txBody>
      </p:sp>
      <p:sp>
        <p:nvSpPr>
          <p:cNvPr id="7" name="Tekstvak 6"/>
          <p:cNvSpPr txBox="1"/>
          <p:nvPr/>
        </p:nvSpPr>
        <p:spPr>
          <a:xfrm>
            <a:off x="10297735" y="5773239"/>
            <a:ext cx="1236236" cy="276999"/>
          </a:xfrm>
          <a:prstGeom prst="rect">
            <a:avLst/>
          </a:prstGeom>
          <a:solidFill>
            <a:schemeClr val="tx1"/>
          </a:solidFill>
          <a:ln>
            <a:solidFill>
              <a:schemeClr val="tx1"/>
            </a:solidFill>
          </a:ln>
        </p:spPr>
        <p:txBody>
          <a:bodyPr wrap="none" rtlCol="0">
            <a:spAutoFit/>
          </a:bodyPr>
          <a:lstStyle/>
          <a:p>
            <a:r>
              <a:rPr lang="nl-NL" sz="1200" dirty="0">
                <a:solidFill>
                  <a:schemeClr val="bg1"/>
                </a:solidFill>
              </a:rPr>
              <a:t>Logo gemeente</a:t>
            </a:r>
          </a:p>
        </p:txBody>
      </p:sp>
      <p:sp>
        <p:nvSpPr>
          <p:cNvPr id="8" name="Tekstvak 7"/>
          <p:cNvSpPr txBox="1"/>
          <p:nvPr/>
        </p:nvSpPr>
        <p:spPr>
          <a:xfrm>
            <a:off x="10297735" y="6097558"/>
            <a:ext cx="1685077" cy="276999"/>
          </a:xfrm>
          <a:prstGeom prst="rect">
            <a:avLst/>
          </a:prstGeom>
          <a:solidFill>
            <a:schemeClr val="tx1"/>
          </a:solidFill>
          <a:ln>
            <a:solidFill>
              <a:schemeClr val="tx1"/>
            </a:solidFill>
          </a:ln>
        </p:spPr>
        <p:txBody>
          <a:bodyPr wrap="none" rtlCol="0">
            <a:spAutoFit/>
          </a:bodyPr>
          <a:lstStyle/>
          <a:p>
            <a:r>
              <a:rPr lang="nl-NL" sz="1200" dirty="0">
                <a:solidFill>
                  <a:schemeClr val="bg1"/>
                </a:solidFill>
              </a:rPr>
              <a:t>Logo omgevingsdienst</a:t>
            </a:r>
          </a:p>
        </p:txBody>
      </p:sp>
      <p:sp>
        <p:nvSpPr>
          <p:cNvPr id="9" name="Tekstvak 8"/>
          <p:cNvSpPr txBox="1"/>
          <p:nvPr/>
        </p:nvSpPr>
        <p:spPr>
          <a:xfrm>
            <a:off x="10297735" y="6421877"/>
            <a:ext cx="1624163" cy="276999"/>
          </a:xfrm>
          <a:prstGeom prst="rect">
            <a:avLst/>
          </a:prstGeom>
          <a:solidFill>
            <a:schemeClr val="tx1"/>
          </a:solidFill>
          <a:ln>
            <a:solidFill>
              <a:schemeClr val="tx1"/>
            </a:solidFill>
          </a:ln>
        </p:spPr>
        <p:txBody>
          <a:bodyPr wrap="none" rtlCol="0">
            <a:spAutoFit/>
          </a:bodyPr>
          <a:lstStyle/>
          <a:p>
            <a:r>
              <a:rPr lang="nl-NL" sz="1200" dirty="0">
                <a:solidFill>
                  <a:schemeClr val="bg1"/>
                </a:solidFill>
              </a:rPr>
              <a:t>Logo veiligheidsregio</a:t>
            </a:r>
          </a:p>
        </p:txBody>
      </p:sp>
    </p:spTree>
    <p:extLst>
      <p:ext uri="{BB962C8B-B14F-4D97-AF65-F5344CB8AC3E}">
        <p14:creationId xmlns:p14="http://schemas.microsoft.com/office/powerpoint/2010/main" val="36515180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Modernisering omgevingsveiligheid</a:t>
            </a:r>
          </a:p>
        </p:txBody>
      </p:sp>
      <p:sp>
        <p:nvSpPr>
          <p:cNvPr id="3" name="Tijdelijke aanduiding voor inhoud 2"/>
          <p:cNvSpPr>
            <a:spLocks noGrp="1"/>
          </p:cNvSpPr>
          <p:nvPr>
            <p:ph idx="1"/>
          </p:nvPr>
        </p:nvSpPr>
        <p:spPr/>
        <p:txBody>
          <a:bodyPr>
            <a:normAutofit lnSpcReduction="10000"/>
          </a:bodyPr>
          <a:lstStyle/>
          <a:p>
            <a:pPr marL="0" lvl="0" indent="0">
              <a:buNone/>
            </a:pPr>
            <a:r>
              <a:rPr lang="nl-NL" b="1" dirty="0"/>
              <a:t>Omgevingsveiligheid: wat kan er eenvoudig beter?</a:t>
            </a:r>
            <a:endParaRPr lang="nl-NL" dirty="0"/>
          </a:p>
          <a:p>
            <a:pPr lvl="0"/>
            <a:endParaRPr lang="nl-NL" dirty="0"/>
          </a:p>
          <a:p>
            <a:pPr lvl="1"/>
            <a:r>
              <a:rPr lang="nl-NL" dirty="0"/>
              <a:t>Eerder in het ontwerpproces en vroeg op bestuurlijke tafel, van hindermacht naar ontwerpvariabele</a:t>
            </a:r>
          </a:p>
          <a:p>
            <a:pPr lvl="1"/>
            <a:endParaRPr lang="nl-NL" dirty="0"/>
          </a:p>
          <a:p>
            <a:pPr lvl="1"/>
            <a:r>
              <a:rPr lang="nl-NL" dirty="0"/>
              <a:t>Transparante, begrijpelijke en brede afweging</a:t>
            </a:r>
          </a:p>
          <a:p>
            <a:pPr lvl="1"/>
            <a:endParaRPr lang="nl-NL" dirty="0"/>
          </a:p>
          <a:p>
            <a:pPr lvl="1"/>
            <a:r>
              <a:rPr lang="nl-NL" dirty="0"/>
              <a:t>Robuust ruimtegebruik (visie, veiligheidsrisico gebieden)</a:t>
            </a:r>
          </a:p>
          <a:p>
            <a:pPr lvl="1"/>
            <a:endParaRPr lang="nl-NL" dirty="0"/>
          </a:p>
          <a:p>
            <a:pPr lvl="1"/>
            <a:r>
              <a:rPr lang="nl-NL" dirty="0"/>
              <a:t>Minder vaak rekenen</a:t>
            </a:r>
          </a:p>
          <a:p>
            <a:pPr lvl="1"/>
            <a:endParaRPr lang="nl-NL" dirty="0"/>
          </a:p>
          <a:p>
            <a:pPr lvl="1"/>
            <a:r>
              <a:rPr lang="nl-NL" dirty="0"/>
              <a:t>Betere bescherming zeer kwetsbare groepen. Niet zelfredzaam (oud, jong, ziek of gehandicapt) en gevangenen – alleen als groep</a:t>
            </a:r>
          </a:p>
          <a:p>
            <a:pPr lvl="1"/>
            <a:endParaRPr lang="nl-NL" dirty="0"/>
          </a:p>
          <a:p>
            <a:pPr lvl="1"/>
            <a:r>
              <a:rPr lang="nl-NL" dirty="0"/>
              <a:t>Alternatieve invulling van de verantwoording van het groepsrisico (aandachtsgebieden, verblijf in een gebouw)</a:t>
            </a:r>
          </a:p>
          <a:p>
            <a:endParaRPr lang="nl-NL" dirty="0"/>
          </a:p>
        </p:txBody>
      </p:sp>
      <p:sp>
        <p:nvSpPr>
          <p:cNvPr id="7" name="Tekstvak 6"/>
          <p:cNvSpPr txBox="1"/>
          <p:nvPr/>
        </p:nvSpPr>
        <p:spPr>
          <a:xfrm>
            <a:off x="10297735" y="5773239"/>
            <a:ext cx="1236236" cy="276999"/>
          </a:xfrm>
          <a:prstGeom prst="rect">
            <a:avLst/>
          </a:prstGeom>
          <a:solidFill>
            <a:schemeClr val="tx1"/>
          </a:solidFill>
          <a:ln>
            <a:solidFill>
              <a:schemeClr val="tx1"/>
            </a:solidFill>
          </a:ln>
        </p:spPr>
        <p:txBody>
          <a:bodyPr wrap="none" rtlCol="0">
            <a:spAutoFit/>
          </a:bodyPr>
          <a:lstStyle/>
          <a:p>
            <a:r>
              <a:rPr lang="nl-NL" sz="1200" dirty="0">
                <a:solidFill>
                  <a:schemeClr val="bg1"/>
                </a:solidFill>
              </a:rPr>
              <a:t>Logo gemeente</a:t>
            </a:r>
          </a:p>
        </p:txBody>
      </p:sp>
      <p:sp>
        <p:nvSpPr>
          <p:cNvPr id="8" name="Tekstvak 7"/>
          <p:cNvSpPr txBox="1"/>
          <p:nvPr/>
        </p:nvSpPr>
        <p:spPr>
          <a:xfrm>
            <a:off x="10297735" y="6097558"/>
            <a:ext cx="1685077" cy="276999"/>
          </a:xfrm>
          <a:prstGeom prst="rect">
            <a:avLst/>
          </a:prstGeom>
          <a:solidFill>
            <a:schemeClr val="tx1"/>
          </a:solidFill>
          <a:ln>
            <a:solidFill>
              <a:schemeClr val="tx1"/>
            </a:solidFill>
          </a:ln>
        </p:spPr>
        <p:txBody>
          <a:bodyPr wrap="none" rtlCol="0">
            <a:spAutoFit/>
          </a:bodyPr>
          <a:lstStyle/>
          <a:p>
            <a:r>
              <a:rPr lang="nl-NL" sz="1200" dirty="0">
                <a:solidFill>
                  <a:schemeClr val="bg1"/>
                </a:solidFill>
              </a:rPr>
              <a:t>Logo omgevingsdienst</a:t>
            </a:r>
          </a:p>
        </p:txBody>
      </p:sp>
      <p:sp>
        <p:nvSpPr>
          <p:cNvPr id="9" name="Tekstvak 8"/>
          <p:cNvSpPr txBox="1"/>
          <p:nvPr/>
        </p:nvSpPr>
        <p:spPr>
          <a:xfrm>
            <a:off x="10297735" y="6421877"/>
            <a:ext cx="1624163" cy="276999"/>
          </a:xfrm>
          <a:prstGeom prst="rect">
            <a:avLst/>
          </a:prstGeom>
          <a:solidFill>
            <a:schemeClr val="tx1"/>
          </a:solidFill>
          <a:ln>
            <a:solidFill>
              <a:schemeClr val="tx1"/>
            </a:solidFill>
          </a:ln>
        </p:spPr>
        <p:txBody>
          <a:bodyPr wrap="none" rtlCol="0">
            <a:spAutoFit/>
          </a:bodyPr>
          <a:lstStyle/>
          <a:p>
            <a:r>
              <a:rPr lang="nl-NL" sz="1200" dirty="0">
                <a:solidFill>
                  <a:schemeClr val="bg1"/>
                </a:solidFill>
              </a:rPr>
              <a:t>Logo veiligheidsregio</a:t>
            </a:r>
          </a:p>
        </p:txBody>
      </p:sp>
    </p:spTree>
    <p:extLst>
      <p:ext uri="{BB962C8B-B14F-4D97-AF65-F5344CB8AC3E}">
        <p14:creationId xmlns:p14="http://schemas.microsoft.com/office/powerpoint/2010/main" val="15196367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Modernisering omgevingsveiligheid</a:t>
            </a:r>
          </a:p>
        </p:txBody>
      </p:sp>
      <p:sp>
        <p:nvSpPr>
          <p:cNvPr id="4" name="Titel 1"/>
          <p:cNvSpPr txBox="1">
            <a:spLocks/>
          </p:cNvSpPr>
          <p:nvPr/>
        </p:nvSpPr>
        <p:spPr>
          <a:xfrm>
            <a:off x="475743" y="1510665"/>
            <a:ext cx="8401050" cy="49212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800" kern="1200">
                <a:solidFill>
                  <a:schemeClr val="tx1"/>
                </a:solidFill>
                <a:latin typeface="+mj-lt"/>
                <a:ea typeface="+mj-ea"/>
                <a:cs typeface="+mj-cs"/>
              </a:defRPr>
            </a:lvl1pPr>
          </a:lstStyle>
          <a:p>
            <a:r>
              <a:rPr lang="en-US" altLang="nl-NL" sz="2400" b="1" dirty="0"/>
              <a:t>‘</a:t>
            </a:r>
            <a:r>
              <a:rPr lang="en-US" altLang="nl-NL" sz="2000" b="1" dirty="0" err="1"/>
              <a:t>Schillen</a:t>
            </a:r>
            <a:r>
              <a:rPr lang="en-US" altLang="nl-NL" sz="2000" b="1" dirty="0"/>
              <a:t>’ = </a:t>
            </a:r>
            <a:r>
              <a:rPr lang="en-US" altLang="nl-NL" sz="2000" b="1" dirty="0" err="1"/>
              <a:t>aandachtsgebied</a:t>
            </a:r>
            <a:r>
              <a:rPr lang="en-US" altLang="nl-NL" sz="2000" b="1" dirty="0"/>
              <a:t> </a:t>
            </a:r>
            <a:r>
              <a:rPr lang="en-US" altLang="nl-NL" sz="2000" b="1" dirty="0" err="1"/>
              <a:t>voor</a:t>
            </a:r>
            <a:r>
              <a:rPr lang="en-US" altLang="nl-NL" sz="2000" b="1" dirty="0"/>
              <a:t> RO</a:t>
            </a:r>
            <a:endParaRPr lang="nl-NL" sz="2000" dirty="0"/>
          </a:p>
        </p:txBody>
      </p:sp>
      <p:sp>
        <p:nvSpPr>
          <p:cNvPr id="5" name="Ovaal 4"/>
          <p:cNvSpPr/>
          <p:nvPr/>
        </p:nvSpPr>
        <p:spPr bwMode="auto">
          <a:xfrm>
            <a:off x="899592" y="2276872"/>
            <a:ext cx="3960440" cy="3744416"/>
          </a:xfrm>
          <a:prstGeom prst="ellipse">
            <a:avLst/>
          </a:prstGeom>
          <a:solidFill>
            <a:schemeClr val="tx2">
              <a:lumMod val="25000"/>
              <a:lumOff val="75000"/>
              <a:alpha val="46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nl-NL" sz="2400" b="0" i="0" u="none" strike="noStrike" cap="none" normalizeH="0" baseline="0">
              <a:ln>
                <a:noFill/>
              </a:ln>
              <a:solidFill>
                <a:schemeClr val="tx1"/>
              </a:solidFill>
              <a:effectLst/>
              <a:latin typeface="Times New Roman" charset="0"/>
            </a:endParaRPr>
          </a:p>
        </p:txBody>
      </p:sp>
      <p:sp>
        <p:nvSpPr>
          <p:cNvPr id="6" name="Tijdelijke aanduiding voor inhoud 7"/>
          <p:cNvSpPr>
            <a:spLocks noGrp="1"/>
          </p:cNvSpPr>
          <p:nvPr>
            <p:ph idx="1"/>
          </p:nvPr>
        </p:nvSpPr>
        <p:spPr bwMode="auto">
          <a:xfrm>
            <a:off x="1619672" y="2924944"/>
            <a:ext cx="2520280" cy="2448272"/>
          </a:xfrm>
          <a:prstGeom prst="ellipse">
            <a:avLst/>
          </a:prstGeom>
          <a:solidFill>
            <a:schemeClr val="tx2">
              <a:lumMod val="25000"/>
              <a:lumOff val="75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endParaRPr lang="nl-NL" dirty="0"/>
          </a:p>
        </p:txBody>
      </p:sp>
      <p:sp>
        <p:nvSpPr>
          <p:cNvPr id="7" name="Ovaal 6"/>
          <p:cNvSpPr/>
          <p:nvPr/>
        </p:nvSpPr>
        <p:spPr bwMode="auto">
          <a:xfrm>
            <a:off x="2123728" y="3501008"/>
            <a:ext cx="1440160" cy="1368152"/>
          </a:xfrm>
          <a:prstGeom prst="ellipse">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nl-NL" sz="2400" b="0" i="0" u="none" strike="noStrike" cap="none" normalizeH="0" baseline="0">
              <a:ln>
                <a:noFill/>
              </a:ln>
              <a:solidFill>
                <a:schemeClr val="tx1"/>
              </a:solidFill>
              <a:effectLst/>
              <a:latin typeface="Times New Roman" charset="0"/>
            </a:endParaRPr>
          </a:p>
        </p:txBody>
      </p:sp>
      <p:sp>
        <p:nvSpPr>
          <p:cNvPr id="8" name="Ovaal 7"/>
          <p:cNvSpPr/>
          <p:nvPr/>
        </p:nvSpPr>
        <p:spPr bwMode="auto">
          <a:xfrm>
            <a:off x="2483768" y="3861048"/>
            <a:ext cx="720080" cy="720080"/>
          </a:xfrm>
          <a:prstGeom prst="ellipse">
            <a:avLst/>
          </a:prstGeom>
          <a:solidFill>
            <a:srgbClr val="00B050"/>
          </a:solidFill>
          <a:ln w="28575"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nl-NL" sz="2400" b="0" i="0" u="none" strike="noStrike" cap="none" normalizeH="0" baseline="0">
              <a:ln>
                <a:noFill/>
              </a:ln>
              <a:solidFill>
                <a:schemeClr val="tx1"/>
              </a:solidFill>
              <a:effectLst/>
              <a:latin typeface="Times New Roman" charset="0"/>
            </a:endParaRPr>
          </a:p>
        </p:txBody>
      </p:sp>
      <p:cxnSp>
        <p:nvCxnSpPr>
          <p:cNvPr id="9" name="Straight Arrow Connector 19"/>
          <p:cNvCxnSpPr/>
          <p:nvPr/>
        </p:nvCxnSpPr>
        <p:spPr>
          <a:xfrm flipH="1">
            <a:off x="3131840" y="2348880"/>
            <a:ext cx="2952328" cy="172819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Rechthoek 9"/>
          <p:cNvSpPr/>
          <p:nvPr/>
        </p:nvSpPr>
        <p:spPr>
          <a:xfrm>
            <a:off x="6012160" y="1988840"/>
            <a:ext cx="2153154" cy="461665"/>
          </a:xfrm>
          <a:prstGeom prst="rect">
            <a:avLst/>
          </a:prstGeom>
        </p:spPr>
        <p:txBody>
          <a:bodyPr wrap="none">
            <a:spAutoFit/>
          </a:bodyPr>
          <a:lstStyle/>
          <a:p>
            <a:pPr eaLnBrk="1" hangingPunct="1"/>
            <a:r>
              <a:rPr lang="en-US" altLang="nl-NL" dirty="0">
                <a:latin typeface="+mn-lt"/>
              </a:rPr>
              <a:t>Schil PR 10</a:t>
            </a:r>
            <a:r>
              <a:rPr lang="en-US" altLang="nl-NL" baseline="30000" dirty="0">
                <a:latin typeface="+mn-lt"/>
              </a:rPr>
              <a:t>-6</a:t>
            </a:r>
          </a:p>
        </p:txBody>
      </p:sp>
      <p:cxnSp>
        <p:nvCxnSpPr>
          <p:cNvPr id="11" name="Straight Arrow Connector 29"/>
          <p:cNvCxnSpPr/>
          <p:nvPr/>
        </p:nvCxnSpPr>
        <p:spPr>
          <a:xfrm flipH="1">
            <a:off x="3563888" y="3140968"/>
            <a:ext cx="2526388" cy="995344"/>
          </a:xfrm>
          <a:prstGeom prst="straightConnector1">
            <a:avLst/>
          </a:prstGeom>
          <a:ln w="28575">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12" name="Rechthoek 11"/>
          <p:cNvSpPr/>
          <p:nvPr/>
        </p:nvSpPr>
        <p:spPr>
          <a:xfrm>
            <a:off x="6084168" y="2780928"/>
            <a:ext cx="2462854" cy="400110"/>
          </a:xfrm>
          <a:prstGeom prst="rect">
            <a:avLst/>
          </a:prstGeom>
        </p:spPr>
        <p:txBody>
          <a:bodyPr wrap="none">
            <a:spAutoFit/>
          </a:bodyPr>
          <a:lstStyle/>
          <a:p>
            <a:pPr eaLnBrk="1" hangingPunct="1"/>
            <a:r>
              <a:rPr lang="en-US" altLang="nl-NL" sz="2000" dirty="0">
                <a:latin typeface="+mn-lt"/>
              </a:rPr>
              <a:t>Schil GR 1: brand</a:t>
            </a:r>
          </a:p>
        </p:txBody>
      </p:sp>
      <p:cxnSp>
        <p:nvCxnSpPr>
          <p:cNvPr id="13" name="Straight Arrow Connector 27"/>
          <p:cNvCxnSpPr/>
          <p:nvPr/>
        </p:nvCxnSpPr>
        <p:spPr>
          <a:xfrm flipH="1">
            <a:off x="4067944" y="4077072"/>
            <a:ext cx="2038012" cy="48289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4" name="Rechthoek 13"/>
          <p:cNvSpPr/>
          <p:nvPr/>
        </p:nvSpPr>
        <p:spPr>
          <a:xfrm>
            <a:off x="6084168" y="3861048"/>
            <a:ext cx="2768707" cy="400110"/>
          </a:xfrm>
          <a:prstGeom prst="rect">
            <a:avLst/>
          </a:prstGeom>
        </p:spPr>
        <p:txBody>
          <a:bodyPr wrap="none">
            <a:spAutoFit/>
          </a:bodyPr>
          <a:lstStyle/>
          <a:p>
            <a:pPr eaLnBrk="1" hangingPunct="1"/>
            <a:r>
              <a:rPr lang="en-US" altLang="nl-NL" sz="2000" dirty="0">
                <a:latin typeface="+mn-lt"/>
              </a:rPr>
              <a:t>Schil GR 2: explosie</a:t>
            </a:r>
          </a:p>
        </p:txBody>
      </p:sp>
      <p:sp>
        <p:nvSpPr>
          <p:cNvPr id="15" name="Rechthoek 14"/>
          <p:cNvSpPr/>
          <p:nvPr/>
        </p:nvSpPr>
        <p:spPr>
          <a:xfrm>
            <a:off x="6156176" y="4797152"/>
            <a:ext cx="2720617" cy="400110"/>
          </a:xfrm>
          <a:prstGeom prst="rect">
            <a:avLst/>
          </a:prstGeom>
        </p:spPr>
        <p:txBody>
          <a:bodyPr wrap="none">
            <a:spAutoFit/>
          </a:bodyPr>
          <a:lstStyle/>
          <a:p>
            <a:pPr eaLnBrk="1" hangingPunct="1"/>
            <a:r>
              <a:rPr lang="en-US" altLang="nl-NL" sz="2000" dirty="0">
                <a:latin typeface="+mn-lt"/>
              </a:rPr>
              <a:t>Schil GR 3: gifwolk </a:t>
            </a:r>
          </a:p>
        </p:txBody>
      </p:sp>
      <p:cxnSp>
        <p:nvCxnSpPr>
          <p:cNvPr id="16" name="Straight Arrow Connector 28"/>
          <p:cNvCxnSpPr>
            <a:stCxn id="15" idx="1"/>
          </p:cNvCxnSpPr>
          <p:nvPr/>
        </p:nvCxnSpPr>
        <p:spPr>
          <a:xfrm flipH="1">
            <a:off x="4517394" y="4997207"/>
            <a:ext cx="1638782" cy="13200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0" name="Tekstvak 19"/>
          <p:cNvSpPr txBox="1"/>
          <p:nvPr/>
        </p:nvSpPr>
        <p:spPr>
          <a:xfrm>
            <a:off x="10297735" y="5773239"/>
            <a:ext cx="1236236" cy="276999"/>
          </a:xfrm>
          <a:prstGeom prst="rect">
            <a:avLst/>
          </a:prstGeom>
          <a:solidFill>
            <a:schemeClr val="tx1"/>
          </a:solidFill>
          <a:ln>
            <a:solidFill>
              <a:schemeClr val="tx1"/>
            </a:solidFill>
          </a:ln>
        </p:spPr>
        <p:txBody>
          <a:bodyPr wrap="none" rtlCol="0">
            <a:spAutoFit/>
          </a:bodyPr>
          <a:lstStyle/>
          <a:p>
            <a:r>
              <a:rPr lang="nl-NL" sz="1200" dirty="0">
                <a:solidFill>
                  <a:schemeClr val="bg1"/>
                </a:solidFill>
              </a:rPr>
              <a:t>Logo gemeente</a:t>
            </a:r>
          </a:p>
        </p:txBody>
      </p:sp>
      <p:sp>
        <p:nvSpPr>
          <p:cNvPr id="21" name="Tekstvak 20"/>
          <p:cNvSpPr txBox="1"/>
          <p:nvPr/>
        </p:nvSpPr>
        <p:spPr>
          <a:xfrm>
            <a:off x="10297735" y="6097558"/>
            <a:ext cx="1685077" cy="276999"/>
          </a:xfrm>
          <a:prstGeom prst="rect">
            <a:avLst/>
          </a:prstGeom>
          <a:solidFill>
            <a:schemeClr val="tx1"/>
          </a:solidFill>
          <a:ln>
            <a:solidFill>
              <a:schemeClr val="tx1"/>
            </a:solidFill>
          </a:ln>
        </p:spPr>
        <p:txBody>
          <a:bodyPr wrap="none" rtlCol="0">
            <a:spAutoFit/>
          </a:bodyPr>
          <a:lstStyle/>
          <a:p>
            <a:r>
              <a:rPr lang="nl-NL" sz="1200" dirty="0">
                <a:solidFill>
                  <a:schemeClr val="bg1"/>
                </a:solidFill>
              </a:rPr>
              <a:t>Logo omgevingsdienst</a:t>
            </a:r>
          </a:p>
        </p:txBody>
      </p:sp>
      <p:sp>
        <p:nvSpPr>
          <p:cNvPr id="22" name="Tekstvak 21"/>
          <p:cNvSpPr txBox="1"/>
          <p:nvPr/>
        </p:nvSpPr>
        <p:spPr>
          <a:xfrm>
            <a:off x="10297735" y="6421877"/>
            <a:ext cx="1624163" cy="276999"/>
          </a:xfrm>
          <a:prstGeom prst="rect">
            <a:avLst/>
          </a:prstGeom>
          <a:solidFill>
            <a:schemeClr val="tx1"/>
          </a:solidFill>
          <a:ln>
            <a:solidFill>
              <a:schemeClr val="tx1"/>
            </a:solidFill>
          </a:ln>
        </p:spPr>
        <p:txBody>
          <a:bodyPr wrap="none" rtlCol="0">
            <a:spAutoFit/>
          </a:bodyPr>
          <a:lstStyle/>
          <a:p>
            <a:r>
              <a:rPr lang="nl-NL" sz="1200" dirty="0">
                <a:solidFill>
                  <a:schemeClr val="bg1"/>
                </a:solidFill>
              </a:rPr>
              <a:t>Logo veiligheidsregio</a:t>
            </a:r>
          </a:p>
        </p:txBody>
      </p:sp>
    </p:spTree>
    <p:extLst>
      <p:ext uri="{BB962C8B-B14F-4D97-AF65-F5344CB8AC3E}">
        <p14:creationId xmlns:p14="http://schemas.microsoft.com/office/powerpoint/2010/main" val="41613634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Modernisering omgevingsveiligheid</a:t>
            </a:r>
          </a:p>
        </p:txBody>
      </p:sp>
      <p:sp>
        <p:nvSpPr>
          <p:cNvPr id="4" name="Titel 1"/>
          <p:cNvSpPr txBox="1">
            <a:spLocks/>
          </p:cNvSpPr>
          <p:nvPr/>
        </p:nvSpPr>
        <p:spPr>
          <a:xfrm>
            <a:off x="539552" y="1556792"/>
            <a:ext cx="8401050" cy="49212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800" kern="1200">
                <a:solidFill>
                  <a:schemeClr val="tx1"/>
                </a:solidFill>
                <a:latin typeface="+mj-lt"/>
                <a:ea typeface="+mj-ea"/>
                <a:cs typeface="+mj-cs"/>
              </a:defRPr>
            </a:lvl1pPr>
          </a:lstStyle>
          <a:p>
            <a:r>
              <a:rPr lang="nl-NL" sz="2000" b="1" dirty="0"/>
              <a:t>Aandachtsgebieden</a:t>
            </a:r>
          </a:p>
        </p:txBody>
      </p:sp>
      <p:sp>
        <p:nvSpPr>
          <p:cNvPr id="5" name="Tijdelijke aanduiding voor inhoud 2"/>
          <p:cNvSpPr>
            <a:spLocks noGrp="1"/>
          </p:cNvSpPr>
          <p:nvPr>
            <p:ph idx="1"/>
          </p:nvPr>
        </p:nvSpPr>
        <p:spPr>
          <a:xfrm>
            <a:off x="466725" y="2068513"/>
            <a:ext cx="8401050" cy="4138612"/>
          </a:xfrm>
        </p:spPr>
        <p:txBody>
          <a:bodyPr>
            <a:normAutofit/>
          </a:bodyPr>
          <a:lstStyle/>
          <a:p>
            <a:endParaRPr lang="nl-NL" sz="1800" dirty="0"/>
          </a:p>
          <a:p>
            <a:r>
              <a:rPr lang="nl-NL" sz="1800" dirty="0"/>
              <a:t>Standaard aandachtsgebieden voor veel voorkomende activiteiten zoals LPG-tankstations, basisnet, aardgasleidingen</a:t>
            </a:r>
          </a:p>
          <a:p>
            <a:endParaRPr lang="nl-NL" sz="1800" dirty="0"/>
          </a:p>
          <a:p>
            <a:r>
              <a:rPr lang="nl-NL" sz="1800" dirty="0"/>
              <a:t>Risicoberekening voor overige activiteiten (o.a.) BRZO-bedrijven, ‘overige buisleidingen’ en aandachtsgebieden afleiden uit risicoberekening</a:t>
            </a:r>
          </a:p>
          <a:p>
            <a:endParaRPr lang="nl-NL" sz="1800" dirty="0"/>
          </a:p>
          <a:p>
            <a:r>
              <a:rPr lang="nl-NL" sz="1800" dirty="0"/>
              <a:t>Richtlijnen voor invulling van aandachtsgebieden, beleidsneutraal (Handleiding RIVM) </a:t>
            </a:r>
          </a:p>
          <a:p>
            <a:pPr>
              <a:buNone/>
            </a:pPr>
            <a:endParaRPr lang="nl-NL" sz="1800" dirty="0"/>
          </a:p>
          <a:p>
            <a:pPr>
              <a:buNone/>
            </a:pPr>
            <a:endParaRPr lang="nl-NL" sz="1800" dirty="0"/>
          </a:p>
        </p:txBody>
      </p:sp>
      <p:sp>
        <p:nvSpPr>
          <p:cNvPr id="9" name="Tekstvak 8"/>
          <p:cNvSpPr txBox="1"/>
          <p:nvPr/>
        </p:nvSpPr>
        <p:spPr>
          <a:xfrm>
            <a:off x="10297735" y="5773239"/>
            <a:ext cx="1236236" cy="276999"/>
          </a:xfrm>
          <a:prstGeom prst="rect">
            <a:avLst/>
          </a:prstGeom>
          <a:solidFill>
            <a:schemeClr val="tx1"/>
          </a:solidFill>
          <a:ln>
            <a:solidFill>
              <a:schemeClr val="tx1"/>
            </a:solidFill>
          </a:ln>
        </p:spPr>
        <p:txBody>
          <a:bodyPr wrap="none" rtlCol="0">
            <a:spAutoFit/>
          </a:bodyPr>
          <a:lstStyle/>
          <a:p>
            <a:r>
              <a:rPr lang="nl-NL" sz="1200" dirty="0">
                <a:solidFill>
                  <a:schemeClr val="bg1"/>
                </a:solidFill>
              </a:rPr>
              <a:t>Logo gemeente</a:t>
            </a:r>
          </a:p>
        </p:txBody>
      </p:sp>
      <p:sp>
        <p:nvSpPr>
          <p:cNvPr id="10" name="Tekstvak 9"/>
          <p:cNvSpPr txBox="1"/>
          <p:nvPr/>
        </p:nvSpPr>
        <p:spPr>
          <a:xfrm>
            <a:off x="10297735" y="6097558"/>
            <a:ext cx="1685077" cy="276999"/>
          </a:xfrm>
          <a:prstGeom prst="rect">
            <a:avLst/>
          </a:prstGeom>
          <a:solidFill>
            <a:schemeClr val="tx1"/>
          </a:solidFill>
          <a:ln>
            <a:solidFill>
              <a:schemeClr val="tx1"/>
            </a:solidFill>
          </a:ln>
        </p:spPr>
        <p:txBody>
          <a:bodyPr wrap="none" rtlCol="0">
            <a:spAutoFit/>
          </a:bodyPr>
          <a:lstStyle/>
          <a:p>
            <a:r>
              <a:rPr lang="nl-NL" sz="1200" dirty="0">
                <a:solidFill>
                  <a:schemeClr val="bg1"/>
                </a:solidFill>
              </a:rPr>
              <a:t>Logo omgevingsdienst</a:t>
            </a:r>
          </a:p>
        </p:txBody>
      </p:sp>
      <p:sp>
        <p:nvSpPr>
          <p:cNvPr id="11" name="Tekstvak 10"/>
          <p:cNvSpPr txBox="1"/>
          <p:nvPr/>
        </p:nvSpPr>
        <p:spPr>
          <a:xfrm>
            <a:off x="10297735" y="6421877"/>
            <a:ext cx="1624163" cy="276999"/>
          </a:xfrm>
          <a:prstGeom prst="rect">
            <a:avLst/>
          </a:prstGeom>
          <a:solidFill>
            <a:schemeClr val="tx1"/>
          </a:solidFill>
          <a:ln>
            <a:solidFill>
              <a:schemeClr val="tx1"/>
            </a:solidFill>
          </a:ln>
        </p:spPr>
        <p:txBody>
          <a:bodyPr wrap="none" rtlCol="0">
            <a:spAutoFit/>
          </a:bodyPr>
          <a:lstStyle/>
          <a:p>
            <a:r>
              <a:rPr lang="nl-NL" sz="1200" dirty="0">
                <a:solidFill>
                  <a:schemeClr val="bg1"/>
                </a:solidFill>
              </a:rPr>
              <a:t>Logo veiligheidsregio</a:t>
            </a:r>
          </a:p>
        </p:txBody>
      </p:sp>
    </p:spTree>
    <p:extLst>
      <p:ext uri="{BB962C8B-B14F-4D97-AF65-F5344CB8AC3E}">
        <p14:creationId xmlns:p14="http://schemas.microsoft.com/office/powerpoint/2010/main" val="7403680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Modernisering omgevingsveiligheid</a:t>
            </a:r>
          </a:p>
        </p:txBody>
      </p:sp>
      <p:sp>
        <p:nvSpPr>
          <p:cNvPr id="5" name="Tijdelijke aanduiding voor inhoud 2"/>
          <p:cNvSpPr>
            <a:spLocks noGrp="1"/>
          </p:cNvSpPr>
          <p:nvPr>
            <p:ph idx="1"/>
          </p:nvPr>
        </p:nvSpPr>
        <p:spPr>
          <a:xfrm>
            <a:off x="526360" y="1549400"/>
            <a:ext cx="8401050" cy="4631565"/>
          </a:xfrm>
        </p:spPr>
        <p:txBody>
          <a:bodyPr>
            <a:normAutofit/>
          </a:bodyPr>
          <a:lstStyle/>
          <a:p>
            <a:pPr>
              <a:buNone/>
            </a:pPr>
            <a:r>
              <a:rPr lang="nl-NL" b="1" dirty="0"/>
              <a:t>Veilig ontwerpen en bestemmen in de omgeving (nieuwe ontwikkelingen)</a:t>
            </a:r>
            <a:endParaRPr lang="nl-NL" dirty="0"/>
          </a:p>
          <a:p>
            <a:pPr lvl="0">
              <a:buNone/>
            </a:pPr>
            <a:endParaRPr lang="nl-NL" sz="2000" dirty="0"/>
          </a:p>
          <a:p>
            <a:pPr lvl="0">
              <a:buNone/>
            </a:pPr>
            <a:r>
              <a:rPr lang="nl-NL" sz="2000" dirty="0"/>
              <a:t>Drie stappen:</a:t>
            </a:r>
          </a:p>
          <a:p>
            <a:pPr lvl="0">
              <a:buFont typeface="+mj-lt"/>
              <a:buAutoNum type="arabicPeriod"/>
            </a:pPr>
            <a:endParaRPr lang="nl-NL" sz="2000" dirty="0"/>
          </a:p>
          <a:p>
            <a:pPr lvl="0">
              <a:buFont typeface="+mj-lt"/>
              <a:buAutoNum type="arabicPeriod"/>
            </a:pPr>
            <a:r>
              <a:rPr lang="nl-NL" sz="1800" dirty="0"/>
              <a:t>Afstand houden (buiten schillen blijven)</a:t>
            </a:r>
          </a:p>
          <a:p>
            <a:pPr lvl="0">
              <a:buFont typeface="+mj-lt"/>
              <a:buAutoNum type="arabicPeriod"/>
            </a:pPr>
            <a:endParaRPr lang="nl-NL" sz="1800" dirty="0"/>
          </a:p>
          <a:p>
            <a:pPr lvl="0">
              <a:buFont typeface="+mj-lt"/>
              <a:buAutoNum type="arabicPeriod"/>
            </a:pPr>
            <a:r>
              <a:rPr lang="nl-NL" sz="1800" dirty="0"/>
              <a:t>Toch binnen schillen? Dan maatregelen (bron=&gt;overdracht=&gt;gebouw) of dichthedenbeleid!</a:t>
            </a:r>
          </a:p>
          <a:p>
            <a:pPr lvl="0">
              <a:buFont typeface="+mj-lt"/>
              <a:buAutoNum type="arabicPeriod"/>
            </a:pPr>
            <a:endParaRPr lang="nl-NL" sz="1800" dirty="0"/>
          </a:p>
          <a:p>
            <a:pPr lvl="0">
              <a:buFont typeface="+mj-lt"/>
              <a:buAutoNum type="arabicPeriod"/>
            </a:pPr>
            <a:r>
              <a:rPr lang="nl-NL" sz="1800" dirty="0"/>
              <a:t>Minder maatregelen of hogere dichtheid? Openbaar en beargumenteerd besluit (door gemeenteraad) om risico’s te accepteren. Vatbaar voor bezwaar en beroep.</a:t>
            </a:r>
          </a:p>
          <a:p>
            <a:pPr lvl="0"/>
            <a:endParaRPr lang="nl-NL" dirty="0"/>
          </a:p>
          <a:p>
            <a:endParaRPr lang="nl-NL" dirty="0"/>
          </a:p>
        </p:txBody>
      </p:sp>
      <p:sp>
        <p:nvSpPr>
          <p:cNvPr id="9" name="Tekstvak 8"/>
          <p:cNvSpPr txBox="1"/>
          <p:nvPr/>
        </p:nvSpPr>
        <p:spPr>
          <a:xfrm>
            <a:off x="10297735" y="5773239"/>
            <a:ext cx="1236236" cy="276999"/>
          </a:xfrm>
          <a:prstGeom prst="rect">
            <a:avLst/>
          </a:prstGeom>
          <a:solidFill>
            <a:schemeClr val="tx1"/>
          </a:solidFill>
          <a:ln>
            <a:solidFill>
              <a:schemeClr val="tx1"/>
            </a:solidFill>
          </a:ln>
        </p:spPr>
        <p:txBody>
          <a:bodyPr wrap="none" rtlCol="0">
            <a:spAutoFit/>
          </a:bodyPr>
          <a:lstStyle/>
          <a:p>
            <a:r>
              <a:rPr lang="nl-NL" sz="1200" dirty="0">
                <a:solidFill>
                  <a:schemeClr val="bg1"/>
                </a:solidFill>
              </a:rPr>
              <a:t>Logo gemeente</a:t>
            </a:r>
          </a:p>
        </p:txBody>
      </p:sp>
      <p:sp>
        <p:nvSpPr>
          <p:cNvPr id="10" name="Tekstvak 9"/>
          <p:cNvSpPr txBox="1"/>
          <p:nvPr/>
        </p:nvSpPr>
        <p:spPr>
          <a:xfrm>
            <a:off x="10297735" y="6097558"/>
            <a:ext cx="1685077" cy="276999"/>
          </a:xfrm>
          <a:prstGeom prst="rect">
            <a:avLst/>
          </a:prstGeom>
          <a:solidFill>
            <a:schemeClr val="tx1"/>
          </a:solidFill>
          <a:ln>
            <a:solidFill>
              <a:schemeClr val="tx1"/>
            </a:solidFill>
          </a:ln>
        </p:spPr>
        <p:txBody>
          <a:bodyPr wrap="none" rtlCol="0">
            <a:spAutoFit/>
          </a:bodyPr>
          <a:lstStyle/>
          <a:p>
            <a:r>
              <a:rPr lang="nl-NL" sz="1200" dirty="0">
                <a:solidFill>
                  <a:schemeClr val="bg1"/>
                </a:solidFill>
              </a:rPr>
              <a:t>Logo omgevingsdienst</a:t>
            </a:r>
          </a:p>
        </p:txBody>
      </p:sp>
      <p:sp>
        <p:nvSpPr>
          <p:cNvPr id="11" name="Tekstvak 10"/>
          <p:cNvSpPr txBox="1"/>
          <p:nvPr/>
        </p:nvSpPr>
        <p:spPr>
          <a:xfrm>
            <a:off x="10297735" y="6421877"/>
            <a:ext cx="1624163" cy="276999"/>
          </a:xfrm>
          <a:prstGeom prst="rect">
            <a:avLst/>
          </a:prstGeom>
          <a:solidFill>
            <a:schemeClr val="tx1"/>
          </a:solidFill>
          <a:ln>
            <a:solidFill>
              <a:schemeClr val="tx1"/>
            </a:solidFill>
          </a:ln>
        </p:spPr>
        <p:txBody>
          <a:bodyPr wrap="none" rtlCol="0">
            <a:spAutoFit/>
          </a:bodyPr>
          <a:lstStyle/>
          <a:p>
            <a:r>
              <a:rPr lang="nl-NL" sz="1200" dirty="0">
                <a:solidFill>
                  <a:schemeClr val="bg1"/>
                </a:solidFill>
              </a:rPr>
              <a:t>Logo veiligheidsregio</a:t>
            </a:r>
          </a:p>
        </p:txBody>
      </p:sp>
    </p:spTree>
    <p:extLst>
      <p:ext uri="{BB962C8B-B14F-4D97-AF65-F5344CB8AC3E}">
        <p14:creationId xmlns:p14="http://schemas.microsoft.com/office/powerpoint/2010/main" val="4251568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Omgevingswet – korte animatie </a:t>
            </a:r>
            <a:r>
              <a:rPr lang="nl-NL" sz="1600" dirty="0"/>
              <a:t>(internet verbinding nodig)</a:t>
            </a:r>
            <a:endParaRPr lang="nl-NL" dirty="0"/>
          </a:p>
        </p:txBody>
      </p:sp>
      <p:pic>
        <p:nvPicPr>
          <p:cNvPr id="4" name="5WqYz-ehgT0">
            <a:hlinkClick r:id="" action="ppaction://media"/>
          </p:cNvPr>
          <p:cNvPicPr>
            <a:picLocks noRot="1" noChangeAspect="1"/>
          </p:cNvPicPr>
          <p:nvPr>
            <a:videoFile r:link="rId1"/>
          </p:nvPr>
        </p:nvPicPr>
        <p:blipFill>
          <a:blip r:embed="rId3"/>
          <a:stretch>
            <a:fillRect/>
          </a:stretch>
        </p:blipFill>
        <p:spPr>
          <a:xfrm>
            <a:off x="2097024" y="1426464"/>
            <a:ext cx="6705600" cy="5029200"/>
          </a:xfrm>
          <a:prstGeom prst="rect">
            <a:avLst/>
          </a:prstGeom>
        </p:spPr>
      </p:pic>
    </p:spTree>
    <p:extLst>
      <p:ext uri="{BB962C8B-B14F-4D97-AF65-F5344CB8AC3E}">
        <p14:creationId xmlns:p14="http://schemas.microsoft.com/office/powerpoint/2010/main" val="134291958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vol="80000">
                <p:cTn id="7" fill="hold" display="0">
                  <p:stCondLst>
                    <p:cond delay="indefinite"/>
                  </p:stCondLst>
                </p:cTn>
                <p:tgtEl>
                  <p:spTgt spid="4"/>
                </p:tgtEl>
              </p:cMediaNode>
            </p:vide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Omgevingswet</a:t>
            </a:r>
          </a:p>
        </p:txBody>
      </p:sp>
      <p:sp>
        <p:nvSpPr>
          <p:cNvPr id="3" name="Tijdelijke aanduiding voor inhoud 2"/>
          <p:cNvSpPr>
            <a:spLocks noGrp="1"/>
          </p:cNvSpPr>
          <p:nvPr>
            <p:ph idx="1"/>
          </p:nvPr>
        </p:nvSpPr>
        <p:spPr/>
        <p:txBody>
          <a:bodyPr/>
          <a:lstStyle/>
          <a:p>
            <a:pPr>
              <a:lnSpc>
                <a:spcPct val="100000"/>
              </a:lnSpc>
            </a:pPr>
            <a:r>
              <a:rPr lang="nl-NL" dirty="0"/>
              <a:t>De Omgevingswet is de basis voor het </a:t>
            </a:r>
            <a:r>
              <a:rPr lang="nl-NL" dirty="0">
                <a:solidFill>
                  <a:srgbClr val="FFFF00"/>
                </a:solidFill>
              </a:rPr>
              <a:t>nieuwe stelsel van regelgeving voor de fysieke leefomgeving</a:t>
            </a:r>
            <a:r>
              <a:rPr lang="nl-NL" dirty="0"/>
              <a:t>.</a:t>
            </a:r>
          </a:p>
          <a:p>
            <a:pPr>
              <a:lnSpc>
                <a:spcPct val="100000"/>
              </a:lnSpc>
            </a:pPr>
            <a:r>
              <a:rPr lang="nl-NL" dirty="0"/>
              <a:t>Het stelsel van de Omgevingswet bundelt de regels over </a:t>
            </a:r>
            <a:r>
              <a:rPr lang="nl-NL" dirty="0">
                <a:solidFill>
                  <a:srgbClr val="FFFF00"/>
                </a:solidFill>
              </a:rPr>
              <a:t>ruimte, wonen, infrastructuur, milieu, natuur en water</a:t>
            </a:r>
            <a:r>
              <a:rPr lang="nl-NL" dirty="0"/>
              <a:t>. </a:t>
            </a:r>
          </a:p>
          <a:p>
            <a:pPr>
              <a:lnSpc>
                <a:spcPct val="100000"/>
              </a:lnSpc>
            </a:pPr>
            <a:r>
              <a:rPr lang="nl-NL" dirty="0"/>
              <a:t>Daarnaast komen er </a:t>
            </a:r>
            <a:r>
              <a:rPr lang="nl-NL" dirty="0">
                <a:solidFill>
                  <a:srgbClr val="FFFF00"/>
                </a:solidFill>
              </a:rPr>
              <a:t>vier algemene maatregelen van bestuur </a:t>
            </a:r>
            <a:r>
              <a:rPr lang="nl-NL" dirty="0"/>
              <a:t>en een ministeriële regeling.</a:t>
            </a:r>
          </a:p>
          <a:p>
            <a:pPr>
              <a:lnSpc>
                <a:spcPct val="100000"/>
              </a:lnSpc>
            </a:pPr>
            <a:r>
              <a:rPr lang="nl-NL" dirty="0"/>
              <a:t>Naar verwachting zal de Omgevingswet in </a:t>
            </a:r>
            <a:r>
              <a:rPr lang="nl-NL" dirty="0">
                <a:solidFill>
                  <a:srgbClr val="FFFF00"/>
                </a:solidFill>
              </a:rPr>
              <a:t>2021</a:t>
            </a:r>
            <a:r>
              <a:rPr lang="nl-NL" dirty="0"/>
              <a:t> in werking treden.</a:t>
            </a:r>
          </a:p>
          <a:p>
            <a:pPr>
              <a:lnSpc>
                <a:spcPct val="100000"/>
              </a:lnSpc>
            </a:pPr>
            <a:r>
              <a:rPr lang="nl-NL" dirty="0"/>
              <a:t>Deze wetgevingsoperatie heeft </a:t>
            </a:r>
            <a:r>
              <a:rPr lang="nl-NL" dirty="0">
                <a:solidFill>
                  <a:srgbClr val="FFFF00"/>
                </a:solidFill>
              </a:rPr>
              <a:t>gevolgen voor overheden </a:t>
            </a:r>
            <a:r>
              <a:rPr lang="nl-NL" dirty="0"/>
              <a:t>die verantwoordelijk zijn voor het beheer van de fysieke leefomgeving. </a:t>
            </a:r>
          </a:p>
          <a:p>
            <a:pPr>
              <a:lnSpc>
                <a:spcPct val="100000"/>
              </a:lnSpc>
            </a:pPr>
            <a:r>
              <a:rPr lang="nl-NL" dirty="0"/>
              <a:t>Ook </a:t>
            </a:r>
            <a:r>
              <a:rPr lang="nl-NL" dirty="0">
                <a:solidFill>
                  <a:srgbClr val="FFFF00"/>
                </a:solidFill>
              </a:rPr>
              <a:t>burgers, bedrijven en andere initiatiefnemers </a:t>
            </a:r>
            <a:r>
              <a:rPr lang="nl-NL" dirty="0"/>
              <a:t>die activiteiten willen uitvoeren in de fysieke leefomgeving krijgen te maken met de Omgevingswet. Iedereen krijgt met de Omgevingswet te maken.</a:t>
            </a:r>
          </a:p>
          <a:p>
            <a:endParaRPr lang="nl-NL" dirty="0"/>
          </a:p>
        </p:txBody>
      </p:sp>
      <p:sp>
        <p:nvSpPr>
          <p:cNvPr id="7" name="Tekstvak 6"/>
          <p:cNvSpPr txBox="1"/>
          <p:nvPr/>
        </p:nvSpPr>
        <p:spPr>
          <a:xfrm>
            <a:off x="10297735" y="5773239"/>
            <a:ext cx="1236236" cy="276999"/>
          </a:xfrm>
          <a:prstGeom prst="rect">
            <a:avLst/>
          </a:prstGeom>
          <a:solidFill>
            <a:schemeClr val="tx1"/>
          </a:solidFill>
          <a:ln>
            <a:solidFill>
              <a:schemeClr val="tx1"/>
            </a:solidFill>
          </a:ln>
        </p:spPr>
        <p:txBody>
          <a:bodyPr wrap="none" rtlCol="0">
            <a:spAutoFit/>
          </a:bodyPr>
          <a:lstStyle/>
          <a:p>
            <a:r>
              <a:rPr lang="nl-NL" sz="1200" dirty="0">
                <a:solidFill>
                  <a:schemeClr val="bg1"/>
                </a:solidFill>
              </a:rPr>
              <a:t>Logo gemeente</a:t>
            </a:r>
          </a:p>
        </p:txBody>
      </p:sp>
      <p:sp>
        <p:nvSpPr>
          <p:cNvPr id="8" name="Tekstvak 7"/>
          <p:cNvSpPr txBox="1"/>
          <p:nvPr/>
        </p:nvSpPr>
        <p:spPr>
          <a:xfrm>
            <a:off x="10297735" y="6097558"/>
            <a:ext cx="1685077" cy="276999"/>
          </a:xfrm>
          <a:prstGeom prst="rect">
            <a:avLst/>
          </a:prstGeom>
          <a:solidFill>
            <a:schemeClr val="tx1"/>
          </a:solidFill>
          <a:ln>
            <a:solidFill>
              <a:schemeClr val="tx1"/>
            </a:solidFill>
          </a:ln>
        </p:spPr>
        <p:txBody>
          <a:bodyPr wrap="none" rtlCol="0">
            <a:spAutoFit/>
          </a:bodyPr>
          <a:lstStyle/>
          <a:p>
            <a:r>
              <a:rPr lang="nl-NL" sz="1200" dirty="0">
                <a:solidFill>
                  <a:schemeClr val="bg1"/>
                </a:solidFill>
              </a:rPr>
              <a:t>Logo omgevingsdienst</a:t>
            </a:r>
          </a:p>
        </p:txBody>
      </p:sp>
      <p:sp>
        <p:nvSpPr>
          <p:cNvPr id="9" name="Tekstvak 8"/>
          <p:cNvSpPr txBox="1"/>
          <p:nvPr/>
        </p:nvSpPr>
        <p:spPr>
          <a:xfrm>
            <a:off x="10297735" y="6421877"/>
            <a:ext cx="1624163" cy="276999"/>
          </a:xfrm>
          <a:prstGeom prst="rect">
            <a:avLst/>
          </a:prstGeom>
          <a:solidFill>
            <a:schemeClr val="tx1"/>
          </a:solidFill>
          <a:ln>
            <a:solidFill>
              <a:schemeClr val="tx1"/>
            </a:solidFill>
          </a:ln>
        </p:spPr>
        <p:txBody>
          <a:bodyPr wrap="none" rtlCol="0">
            <a:spAutoFit/>
          </a:bodyPr>
          <a:lstStyle/>
          <a:p>
            <a:r>
              <a:rPr lang="nl-NL" sz="1200" dirty="0">
                <a:solidFill>
                  <a:schemeClr val="bg1"/>
                </a:solidFill>
              </a:rPr>
              <a:t>Logo veiligheidsregio</a:t>
            </a:r>
          </a:p>
        </p:txBody>
      </p:sp>
    </p:spTree>
    <p:extLst>
      <p:ext uri="{BB962C8B-B14F-4D97-AF65-F5344CB8AC3E}">
        <p14:creationId xmlns:p14="http://schemas.microsoft.com/office/powerpoint/2010/main" val="2165892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Omgevingswet</a:t>
            </a:r>
          </a:p>
        </p:txBody>
      </p:sp>
      <p:sp>
        <p:nvSpPr>
          <p:cNvPr id="6" name="Tijdelijke aanduiding voor inhoud 2"/>
          <p:cNvSpPr txBox="1">
            <a:spLocks/>
          </p:cNvSpPr>
          <p:nvPr/>
        </p:nvSpPr>
        <p:spPr>
          <a:xfrm>
            <a:off x="712549" y="1896315"/>
            <a:ext cx="8401050" cy="352375"/>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SzPct val="75000"/>
              <a:buFont typeface="Wingdings" panose="05000000000000000000" pitchFamily="2" charset="2"/>
              <a:buChar char="q"/>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002060"/>
              </a:buClr>
              <a:buSzPct val="75000"/>
              <a:buFont typeface="Wingdings" panose="05000000000000000000" pitchFamily="2" charset="2"/>
              <a:buChar char="Ø"/>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None/>
            </a:pPr>
            <a:r>
              <a:rPr lang="nl-NL" sz="2400" b="1" dirty="0"/>
              <a:t>   </a:t>
            </a:r>
            <a:r>
              <a:rPr lang="nl-NL" sz="2800" b="1" dirty="0"/>
              <a:t>Eén samenhangende wet voor de fysieke leefomgeving</a:t>
            </a:r>
          </a:p>
          <a:p>
            <a:pPr>
              <a:buFont typeface="Wingdings" panose="05000000000000000000" pitchFamily="2" charset="2"/>
              <a:buNone/>
            </a:pPr>
            <a:endParaRPr lang="nl-NL" sz="2400" b="1" dirty="0"/>
          </a:p>
        </p:txBody>
      </p:sp>
      <p:pic>
        <p:nvPicPr>
          <p:cNvPr id="7" name="Afbeelding 6" descr="onderdelen omgevingswet.JPG"/>
          <p:cNvPicPr>
            <a:picLocks noChangeAspect="1"/>
          </p:cNvPicPr>
          <p:nvPr/>
        </p:nvPicPr>
        <p:blipFill>
          <a:blip r:embed="rId3" cstate="print"/>
          <a:srcRect l="2104" b="8160"/>
          <a:stretch>
            <a:fillRect/>
          </a:stretch>
        </p:blipFill>
        <p:spPr>
          <a:xfrm>
            <a:off x="607551" y="2426208"/>
            <a:ext cx="8506048" cy="3951332"/>
          </a:xfrm>
          <a:prstGeom prst="rect">
            <a:avLst/>
          </a:prstGeom>
        </p:spPr>
      </p:pic>
      <p:sp>
        <p:nvSpPr>
          <p:cNvPr id="10" name="Tekstvak 9"/>
          <p:cNvSpPr txBox="1"/>
          <p:nvPr/>
        </p:nvSpPr>
        <p:spPr>
          <a:xfrm>
            <a:off x="10297735" y="5773239"/>
            <a:ext cx="1236236" cy="276999"/>
          </a:xfrm>
          <a:prstGeom prst="rect">
            <a:avLst/>
          </a:prstGeom>
          <a:solidFill>
            <a:schemeClr val="tx1"/>
          </a:solidFill>
          <a:ln>
            <a:solidFill>
              <a:schemeClr val="tx1"/>
            </a:solidFill>
          </a:ln>
        </p:spPr>
        <p:txBody>
          <a:bodyPr wrap="none" rtlCol="0">
            <a:spAutoFit/>
          </a:bodyPr>
          <a:lstStyle/>
          <a:p>
            <a:r>
              <a:rPr lang="nl-NL" sz="1200" dirty="0">
                <a:solidFill>
                  <a:schemeClr val="bg1"/>
                </a:solidFill>
              </a:rPr>
              <a:t>Logo gemeente</a:t>
            </a:r>
          </a:p>
        </p:txBody>
      </p:sp>
      <p:sp>
        <p:nvSpPr>
          <p:cNvPr id="11" name="Tekstvak 10"/>
          <p:cNvSpPr txBox="1"/>
          <p:nvPr/>
        </p:nvSpPr>
        <p:spPr>
          <a:xfrm>
            <a:off x="10297735" y="6097558"/>
            <a:ext cx="1685077" cy="276999"/>
          </a:xfrm>
          <a:prstGeom prst="rect">
            <a:avLst/>
          </a:prstGeom>
          <a:solidFill>
            <a:schemeClr val="tx1"/>
          </a:solidFill>
          <a:ln>
            <a:solidFill>
              <a:schemeClr val="tx1"/>
            </a:solidFill>
          </a:ln>
        </p:spPr>
        <p:txBody>
          <a:bodyPr wrap="none" rtlCol="0">
            <a:spAutoFit/>
          </a:bodyPr>
          <a:lstStyle/>
          <a:p>
            <a:r>
              <a:rPr lang="nl-NL" sz="1200" dirty="0">
                <a:solidFill>
                  <a:schemeClr val="bg1"/>
                </a:solidFill>
              </a:rPr>
              <a:t>Logo omgevingsdienst</a:t>
            </a:r>
          </a:p>
        </p:txBody>
      </p:sp>
      <p:sp>
        <p:nvSpPr>
          <p:cNvPr id="12" name="Tekstvak 11"/>
          <p:cNvSpPr txBox="1"/>
          <p:nvPr/>
        </p:nvSpPr>
        <p:spPr>
          <a:xfrm>
            <a:off x="10297735" y="6421877"/>
            <a:ext cx="1624163" cy="276999"/>
          </a:xfrm>
          <a:prstGeom prst="rect">
            <a:avLst/>
          </a:prstGeom>
          <a:solidFill>
            <a:schemeClr val="tx1"/>
          </a:solidFill>
          <a:ln>
            <a:solidFill>
              <a:schemeClr val="tx1"/>
            </a:solidFill>
          </a:ln>
        </p:spPr>
        <p:txBody>
          <a:bodyPr wrap="none" rtlCol="0">
            <a:spAutoFit/>
          </a:bodyPr>
          <a:lstStyle/>
          <a:p>
            <a:r>
              <a:rPr lang="nl-NL" sz="1200" dirty="0">
                <a:solidFill>
                  <a:schemeClr val="bg1"/>
                </a:solidFill>
              </a:rPr>
              <a:t>Logo veiligheidsregio</a:t>
            </a:r>
          </a:p>
        </p:txBody>
      </p:sp>
    </p:spTree>
    <p:extLst>
      <p:ext uri="{BB962C8B-B14F-4D97-AF65-F5344CB8AC3E}">
        <p14:creationId xmlns:p14="http://schemas.microsoft.com/office/powerpoint/2010/main" val="23817153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Omgevingswet</a:t>
            </a:r>
          </a:p>
        </p:txBody>
      </p:sp>
      <p:pic>
        <p:nvPicPr>
          <p:cNvPr id="4" name="Picture 2" descr="http://www.maclatour.nl/wp-content/gallery/malmberg/bvj-leefomgeving.jpg"/>
          <p:cNvPicPr>
            <a:picLocks noChangeAspect="1" noChangeArrowheads="1"/>
          </p:cNvPicPr>
          <p:nvPr/>
        </p:nvPicPr>
        <p:blipFill>
          <a:blip r:embed="rId3" cstate="print"/>
          <a:srcRect/>
          <a:stretch>
            <a:fillRect/>
          </a:stretch>
        </p:blipFill>
        <p:spPr bwMode="auto">
          <a:xfrm>
            <a:off x="3399278" y="2062721"/>
            <a:ext cx="4743152" cy="4222839"/>
          </a:xfrm>
          <a:prstGeom prst="rect">
            <a:avLst/>
          </a:prstGeom>
          <a:noFill/>
        </p:spPr>
      </p:pic>
      <p:sp>
        <p:nvSpPr>
          <p:cNvPr id="5" name="Titel 1"/>
          <p:cNvSpPr txBox="1">
            <a:spLocks/>
          </p:cNvSpPr>
          <p:nvPr/>
        </p:nvSpPr>
        <p:spPr>
          <a:xfrm>
            <a:off x="1498730" y="1563418"/>
            <a:ext cx="8544247" cy="49212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800" b="1" kern="1200">
                <a:solidFill>
                  <a:schemeClr val="tx1"/>
                </a:solidFill>
                <a:latin typeface="+mn-lt"/>
                <a:ea typeface="+mj-ea"/>
                <a:cs typeface="+mj-cs"/>
              </a:defRPr>
            </a:lvl1pPr>
          </a:lstStyle>
          <a:p>
            <a:pPr algn="ctr"/>
            <a:r>
              <a:rPr lang="nl-NL" sz="2400" dirty="0"/>
              <a:t>Verbeterdoelen</a:t>
            </a:r>
            <a:endParaRPr lang="en-US" dirty="0"/>
          </a:p>
        </p:txBody>
      </p:sp>
      <p:sp>
        <p:nvSpPr>
          <p:cNvPr id="6" name="Rechthoek 5"/>
          <p:cNvSpPr/>
          <p:nvPr/>
        </p:nvSpPr>
        <p:spPr>
          <a:xfrm>
            <a:off x="8142430" y="2077077"/>
            <a:ext cx="2987824" cy="1323439"/>
          </a:xfrm>
          <a:prstGeom prst="rect">
            <a:avLst/>
          </a:prstGeom>
        </p:spPr>
        <p:txBody>
          <a:bodyPr wrap="square">
            <a:spAutoFit/>
          </a:bodyPr>
          <a:lstStyle/>
          <a:p>
            <a:r>
              <a:rPr lang="nl-NL" sz="2000" b="1" dirty="0">
                <a:latin typeface="Verdana" pitchFamily="34" charset="0"/>
                <a:ea typeface="Verdana" pitchFamily="34" charset="0"/>
                <a:cs typeface="Verdana" pitchFamily="34" charset="0"/>
              </a:rPr>
              <a:t>Samenhangende benadering </a:t>
            </a:r>
            <a:r>
              <a:rPr lang="nl-NL" sz="2000" dirty="0">
                <a:latin typeface="Verdana" pitchFamily="34" charset="0"/>
                <a:ea typeface="Verdana" pitchFamily="34" charset="0"/>
                <a:cs typeface="Verdana" pitchFamily="34" charset="0"/>
              </a:rPr>
              <a:t>beleid, besluitvorming en regelgeving</a:t>
            </a:r>
          </a:p>
        </p:txBody>
      </p:sp>
      <p:sp>
        <p:nvSpPr>
          <p:cNvPr id="7" name="Tekstvak 6"/>
          <p:cNvSpPr txBox="1"/>
          <p:nvPr/>
        </p:nvSpPr>
        <p:spPr>
          <a:xfrm>
            <a:off x="838306" y="2077077"/>
            <a:ext cx="3168352" cy="1015663"/>
          </a:xfrm>
          <a:prstGeom prst="rect">
            <a:avLst/>
          </a:prstGeom>
          <a:noFill/>
        </p:spPr>
        <p:txBody>
          <a:bodyPr wrap="square" rtlCol="0">
            <a:spAutoFit/>
          </a:bodyPr>
          <a:lstStyle/>
          <a:p>
            <a:pPr>
              <a:buNone/>
            </a:pPr>
            <a:r>
              <a:rPr lang="nl-NL" sz="2000" b="1" dirty="0">
                <a:latin typeface="+mn-lt"/>
              </a:rPr>
              <a:t>Inzichtelijkheid</a:t>
            </a:r>
            <a:r>
              <a:rPr lang="nl-NL" sz="2000" dirty="0">
                <a:latin typeface="+mn-lt"/>
              </a:rPr>
              <a:t>, voorspelbaarheid en </a:t>
            </a:r>
          </a:p>
          <a:p>
            <a:pPr>
              <a:buNone/>
            </a:pPr>
            <a:r>
              <a:rPr lang="nl-NL" sz="2000" dirty="0">
                <a:latin typeface="+mn-lt"/>
              </a:rPr>
              <a:t>gebruiksgemak</a:t>
            </a:r>
            <a:endParaRPr lang="en-US" sz="2000" dirty="0">
              <a:latin typeface="+mn-lt"/>
            </a:endParaRPr>
          </a:p>
        </p:txBody>
      </p:sp>
      <p:sp>
        <p:nvSpPr>
          <p:cNvPr id="8" name="Tekstvak 7"/>
          <p:cNvSpPr txBox="1"/>
          <p:nvPr/>
        </p:nvSpPr>
        <p:spPr>
          <a:xfrm>
            <a:off x="8142430" y="5269897"/>
            <a:ext cx="2664296" cy="707886"/>
          </a:xfrm>
          <a:prstGeom prst="rect">
            <a:avLst/>
          </a:prstGeom>
          <a:noFill/>
        </p:spPr>
        <p:txBody>
          <a:bodyPr wrap="square" rtlCol="0">
            <a:spAutoFit/>
          </a:bodyPr>
          <a:lstStyle/>
          <a:p>
            <a:r>
              <a:rPr lang="nl-NL" sz="2000" dirty="0">
                <a:latin typeface="Verdana" pitchFamily="34" charset="0"/>
                <a:ea typeface="Verdana" pitchFamily="34" charset="0"/>
                <a:cs typeface="Verdana" pitchFamily="34" charset="0"/>
              </a:rPr>
              <a:t>Bestuurlijke </a:t>
            </a:r>
            <a:r>
              <a:rPr lang="nl-NL" sz="2000" b="1" dirty="0">
                <a:latin typeface="Verdana" pitchFamily="34" charset="0"/>
                <a:ea typeface="Verdana" pitchFamily="34" charset="0"/>
                <a:cs typeface="Verdana" pitchFamily="34" charset="0"/>
              </a:rPr>
              <a:t>afwegingsruimte</a:t>
            </a:r>
          </a:p>
        </p:txBody>
      </p:sp>
      <p:sp>
        <p:nvSpPr>
          <p:cNvPr id="9" name="Tekstvak 8"/>
          <p:cNvSpPr txBox="1"/>
          <p:nvPr/>
        </p:nvSpPr>
        <p:spPr>
          <a:xfrm>
            <a:off x="1270354" y="5269897"/>
            <a:ext cx="2736304" cy="1015663"/>
          </a:xfrm>
          <a:prstGeom prst="rect">
            <a:avLst/>
          </a:prstGeom>
          <a:noFill/>
        </p:spPr>
        <p:txBody>
          <a:bodyPr wrap="square" rtlCol="0">
            <a:spAutoFit/>
          </a:bodyPr>
          <a:lstStyle/>
          <a:p>
            <a:r>
              <a:rPr lang="nl-NL" sz="2000" b="1" dirty="0">
                <a:latin typeface="Verdana" pitchFamily="34" charset="0"/>
                <a:ea typeface="Verdana" pitchFamily="34" charset="0"/>
                <a:cs typeface="Verdana" pitchFamily="34" charset="0"/>
              </a:rPr>
              <a:t>Versnellen</a:t>
            </a:r>
            <a:r>
              <a:rPr lang="nl-NL" sz="2000" dirty="0">
                <a:latin typeface="Verdana" pitchFamily="34" charset="0"/>
                <a:ea typeface="Verdana" pitchFamily="34" charset="0"/>
                <a:cs typeface="Verdana" pitchFamily="34" charset="0"/>
              </a:rPr>
              <a:t> en </a:t>
            </a:r>
            <a:r>
              <a:rPr lang="nl-NL" sz="2000" b="1" dirty="0">
                <a:latin typeface="Verdana" pitchFamily="34" charset="0"/>
                <a:ea typeface="Verdana" pitchFamily="34" charset="0"/>
                <a:cs typeface="Verdana" pitchFamily="34" charset="0"/>
              </a:rPr>
              <a:t>verbeteren</a:t>
            </a:r>
            <a:r>
              <a:rPr lang="nl-NL" sz="2000" dirty="0">
                <a:latin typeface="Verdana" pitchFamily="34" charset="0"/>
                <a:ea typeface="Verdana" pitchFamily="34" charset="0"/>
                <a:cs typeface="Verdana" pitchFamily="34" charset="0"/>
              </a:rPr>
              <a:t> besluitvorming</a:t>
            </a:r>
          </a:p>
        </p:txBody>
      </p:sp>
      <p:sp>
        <p:nvSpPr>
          <p:cNvPr id="13" name="Tekstvak 12"/>
          <p:cNvSpPr txBox="1"/>
          <p:nvPr/>
        </p:nvSpPr>
        <p:spPr>
          <a:xfrm>
            <a:off x="10297735" y="5773239"/>
            <a:ext cx="1236236" cy="276999"/>
          </a:xfrm>
          <a:prstGeom prst="rect">
            <a:avLst/>
          </a:prstGeom>
          <a:solidFill>
            <a:schemeClr val="tx1"/>
          </a:solidFill>
          <a:ln>
            <a:solidFill>
              <a:schemeClr val="tx1"/>
            </a:solidFill>
          </a:ln>
        </p:spPr>
        <p:txBody>
          <a:bodyPr wrap="none" rtlCol="0">
            <a:spAutoFit/>
          </a:bodyPr>
          <a:lstStyle/>
          <a:p>
            <a:r>
              <a:rPr lang="nl-NL" sz="1200" dirty="0">
                <a:solidFill>
                  <a:schemeClr val="bg1"/>
                </a:solidFill>
              </a:rPr>
              <a:t>Logo gemeente</a:t>
            </a:r>
          </a:p>
        </p:txBody>
      </p:sp>
      <p:sp>
        <p:nvSpPr>
          <p:cNvPr id="14" name="Tekstvak 13"/>
          <p:cNvSpPr txBox="1"/>
          <p:nvPr/>
        </p:nvSpPr>
        <p:spPr>
          <a:xfrm>
            <a:off x="10297735" y="6097558"/>
            <a:ext cx="1685077" cy="276999"/>
          </a:xfrm>
          <a:prstGeom prst="rect">
            <a:avLst/>
          </a:prstGeom>
          <a:solidFill>
            <a:schemeClr val="tx1"/>
          </a:solidFill>
          <a:ln>
            <a:solidFill>
              <a:schemeClr val="tx1"/>
            </a:solidFill>
          </a:ln>
        </p:spPr>
        <p:txBody>
          <a:bodyPr wrap="none" rtlCol="0">
            <a:spAutoFit/>
          </a:bodyPr>
          <a:lstStyle/>
          <a:p>
            <a:r>
              <a:rPr lang="nl-NL" sz="1200" dirty="0">
                <a:solidFill>
                  <a:schemeClr val="bg1"/>
                </a:solidFill>
              </a:rPr>
              <a:t>Logo omgevingsdienst</a:t>
            </a:r>
          </a:p>
        </p:txBody>
      </p:sp>
      <p:sp>
        <p:nvSpPr>
          <p:cNvPr id="15" name="Tekstvak 14"/>
          <p:cNvSpPr txBox="1"/>
          <p:nvPr/>
        </p:nvSpPr>
        <p:spPr>
          <a:xfrm>
            <a:off x="10297735" y="6421877"/>
            <a:ext cx="1624163" cy="276999"/>
          </a:xfrm>
          <a:prstGeom prst="rect">
            <a:avLst/>
          </a:prstGeom>
          <a:solidFill>
            <a:schemeClr val="tx1"/>
          </a:solidFill>
          <a:ln>
            <a:solidFill>
              <a:schemeClr val="tx1"/>
            </a:solidFill>
          </a:ln>
        </p:spPr>
        <p:txBody>
          <a:bodyPr wrap="none" rtlCol="0">
            <a:spAutoFit/>
          </a:bodyPr>
          <a:lstStyle/>
          <a:p>
            <a:r>
              <a:rPr lang="nl-NL" sz="1200" dirty="0">
                <a:solidFill>
                  <a:schemeClr val="bg1"/>
                </a:solidFill>
              </a:rPr>
              <a:t>Logo veiligheidsregio</a:t>
            </a:r>
          </a:p>
        </p:txBody>
      </p:sp>
    </p:spTree>
    <p:extLst>
      <p:ext uri="{BB962C8B-B14F-4D97-AF65-F5344CB8AC3E}">
        <p14:creationId xmlns:p14="http://schemas.microsoft.com/office/powerpoint/2010/main" val="1578177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Omgevingswet</a:t>
            </a:r>
          </a:p>
        </p:txBody>
      </p:sp>
      <p:sp>
        <p:nvSpPr>
          <p:cNvPr id="4" name="Titel 1"/>
          <p:cNvSpPr txBox="1">
            <a:spLocks/>
          </p:cNvSpPr>
          <p:nvPr/>
        </p:nvSpPr>
        <p:spPr>
          <a:xfrm>
            <a:off x="1727902" y="1636355"/>
            <a:ext cx="8401050" cy="49212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800" b="1" kern="1200">
                <a:solidFill>
                  <a:schemeClr val="tx1"/>
                </a:solidFill>
                <a:latin typeface="+mn-lt"/>
                <a:ea typeface="+mj-ea"/>
                <a:cs typeface="+mj-cs"/>
              </a:defRPr>
            </a:lvl1pPr>
          </a:lstStyle>
          <a:p>
            <a:pPr algn="ctr"/>
            <a:r>
              <a:rPr lang="nl-NL" sz="2400" dirty="0"/>
              <a:t>Zes instrumenten</a:t>
            </a:r>
            <a:endParaRPr lang="en-US" sz="2400" dirty="0"/>
          </a:p>
        </p:txBody>
      </p:sp>
      <p:pic>
        <p:nvPicPr>
          <p:cNvPr id="5" name="Picture 2" descr="C:\Users\RBastian\AppData\Local\Microsoft\Windows\Temporary Internet Files\Content.Outlook\7LIMOO2U\zes instrumenten  met namen (2).JPG"/>
          <p:cNvPicPr>
            <a:picLocks noGrp="1" noChangeAspect="1" noChangeArrowheads="1"/>
          </p:cNvPicPr>
          <p:nvPr>
            <p:ph idx="1"/>
          </p:nvPr>
        </p:nvPicPr>
        <p:blipFill>
          <a:blip r:embed="rId2" cstate="print"/>
          <a:srcRect/>
          <a:stretch>
            <a:fillRect/>
          </a:stretch>
        </p:blipFill>
        <p:spPr bwMode="auto">
          <a:xfrm>
            <a:off x="1219200" y="2128480"/>
            <a:ext cx="8909752" cy="4389214"/>
          </a:xfrm>
          <a:prstGeom prst="rect">
            <a:avLst/>
          </a:prstGeom>
          <a:noFill/>
        </p:spPr>
      </p:pic>
      <p:sp>
        <p:nvSpPr>
          <p:cNvPr id="9" name="Tekstvak 8"/>
          <p:cNvSpPr txBox="1"/>
          <p:nvPr/>
        </p:nvSpPr>
        <p:spPr>
          <a:xfrm>
            <a:off x="10297735" y="5773239"/>
            <a:ext cx="1236236" cy="276999"/>
          </a:xfrm>
          <a:prstGeom prst="rect">
            <a:avLst/>
          </a:prstGeom>
          <a:solidFill>
            <a:schemeClr val="tx1"/>
          </a:solidFill>
          <a:ln>
            <a:solidFill>
              <a:schemeClr val="tx1"/>
            </a:solidFill>
          </a:ln>
        </p:spPr>
        <p:txBody>
          <a:bodyPr wrap="none" rtlCol="0">
            <a:spAutoFit/>
          </a:bodyPr>
          <a:lstStyle/>
          <a:p>
            <a:r>
              <a:rPr lang="nl-NL" sz="1200" dirty="0">
                <a:solidFill>
                  <a:schemeClr val="bg1"/>
                </a:solidFill>
              </a:rPr>
              <a:t>Logo gemeente</a:t>
            </a:r>
          </a:p>
        </p:txBody>
      </p:sp>
      <p:sp>
        <p:nvSpPr>
          <p:cNvPr id="10" name="Tekstvak 9"/>
          <p:cNvSpPr txBox="1"/>
          <p:nvPr/>
        </p:nvSpPr>
        <p:spPr>
          <a:xfrm>
            <a:off x="10297735" y="6097558"/>
            <a:ext cx="1685077" cy="276999"/>
          </a:xfrm>
          <a:prstGeom prst="rect">
            <a:avLst/>
          </a:prstGeom>
          <a:solidFill>
            <a:schemeClr val="tx1"/>
          </a:solidFill>
          <a:ln>
            <a:solidFill>
              <a:schemeClr val="tx1"/>
            </a:solidFill>
          </a:ln>
        </p:spPr>
        <p:txBody>
          <a:bodyPr wrap="none" rtlCol="0">
            <a:spAutoFit/>
          </a:bodyPr>
          <a:lstStyle/>
          <a:p>
            <a:r>
              <a:rPr lang="nl-NL" sz="1200" dirty="0">
                <a:solidFill>
                  <a:schemeClr val="bg1"/>
                </a:solidFill>
              </a:rPr>
              <a:t>Logo omgevingsdienst</a:t>
            </a:r>
          </a:p>
        </p:txBody>
      </p:sp>
      <p:sp>
        <p:nvSpPr>
          <p:cNvPr id="11" name="Tekstvak 10"/>
          <p:cNvSpPr txBox="1"/>
          <p:nvPr/>
        </p:nvSpPr>
        <p:spPr>
          <a:xfrm>
            <a:off x="10297735" y="6421877"/>
            <a:ext cx="1624163" cy="276999"/>
          </a:xfrm>
          <a:prstGeom prst="rect">
            <a:avLst/>
          </a:prstGeom>
          <a:solidFill>
            <a:schemeClr val="tx1"/>
          </a:solidFill>
          <a:ln>
            <a:solidFill>
              <a:schemeClr val="tx1"/>
            </a:solidFill>
          </a:ln>
        </p:spPr>
        <p:txBody>
          <a:bodyPr wrap="none" rtlCol="0">
            <a:spAutoFit/>
          </a:bodyPr>
          <a:lstStyle/>
          <a:p>
            <a:r>
              <a:rPr lang="nl-NL" sz="1200" dirty="0">
                <a:solidFill>
                  <a:schemeClr val="bg1"/>
                </a:solidFill>
              </a:rPr>
              <a:t>Logo veiligheidsregio</a:t>
            </a:r>
          </a:p>
        </p:txBody>
      </p:sp>
    </p:spTree>
    <p:extLst>
      <p:ext uri="{BB962C8B-B14F-4D97-AF65-F5344CB8AC3E}">
        <p14:creationId xmlns:p14="http://schemas.microsoft.com/office/powerpoint/2010/main" val="3554042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Omgevingswet</a:t>
            </a:r>
          </a:p>
        </p:txBody>
      </p:sp>
      <p:sp>
        <p:nvSpPr>
          <p:cNvPr id="4" name="Titel 6"/>
          <p:cNvSpPr txBox="1">
            <a:spLocks/>
          </p:cNvSpPr>
          <p:nvPr/>
        </p:nvSpPr>
        <p:spPr>
          <a:xfrm>
            <a:off x="1545114" y="1730319"/>
            <a:ext cx="8401050" cy="49212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800" b="1" kern="1200">
                <a:solidFill>
                  <a:schemeClr val="tx1"/>
                </a:solidFill>
                <a:latin typeface="+mn-lt"/>
                <a:ea typeface="+mj-ea"/>
                <a:cs typeface="+mj-cs"/>
              </a:defRPr>
            </a:lvl1pPr>
          </a:lstStyle>
          <a:p>
            <a:pPr algn="ctr"/>
            <a:r>
              <a:rPr lang="nl-NL" sz="2400" dirty="0"/>
              <a:t>De AMvB’s bij de Omgevingswet</a:t>
            </a:r>
            <a:endParaRPr lang="en-US" sz="2400" dirty="0"/>
          </a:p>
        </p:txBody>
      </p:sp>
      <p:pic>
        <p:nvPicPr>
          <p:cNvPr id="5" name="Tijdelijke aanduiding voor inhoud 9" descr="omgevingsbesluit en.JPG"/>
          <p:cNvPicPr>
            <a:picLocks noGrp="1" noChangeAspect="1"/>
          </p:cNvPicPr>
          <p:nvPr>
            <p:ph sz="half" idx="1"/>
          </p:nvPr>
        </p:nvPicPr>
        <p:blipFill>
          <a:blip r:embed="rId2" cstate="print"/>
          <a:stretch>
            <a:fillRect/>
          </a:stretch>
        </p:blipFill>
        <p:spPr>
          <a:xfrm>
            <a:off x="1520638" y="2326666"/>
            <a:ext cx="4064490" cy="3384376"/>
          </a:xfrm>
        </p:spPr>
      </p:pic>
      <p:pic>
        <p:nvPicPr>
          <p:cNvPr id="6" name="Tijdelijke aanduiding voor inhoud 10" descr="Bal en Bouwbesluit.JPG"/>
          <p:cNvPicPr>
            <a:picLocks noChangeAspect="1"/>
          </p:cNvPicPr>
          <p:nvPr/>
        </p:nvPicPr>
        <p:blipFill>
          <a:blip r:embed="rId3" cstate="print"/>
          <a:stretch>
            <a:fillRect/>
          </a:stretch>
        </p:blipFill>
        <p:spPr>
          <a:xfrm>
            <a:off x="5591612" y="2326666"/>
            <a:ext cx="4354552" cy="3528392"/>
          </a:xfrm>
          <a:prstGeom prst="rect">
            <a:avLst/>
          </a:prstGeom>
        </p:spPr>
      </p:pic>
      <p:sp>
        <p:nvSpPr>
          <p:cNvPr id="10" name="Tekstvak 9"/>
          <p:cNvSpPr txBox="1"/>
          <p:nvPr/>
        </p:nvSpPr>
        <p:spPr>
          <a:xfrm>
            <a:off x="10297735" y="5773239"/>
            <a:ext cx="1236236" cy="276999"/>
          </a:xfrm>
          <a:prstGeom prst="rect">
            <a:avLst/>
          </a:prstGeom>
          <a:solidFill>
            <a:schemeClr val="tx1"/>
          </a:solidFill>
          <a:ln>
            <a:solidFill>
              <a:schemeClr val="tx1"/>
            </a:solidFill>
          </a:ln>
        </p:spPr>
        <p:txBody>
          <a:bodyPr wrap="none" rtlCol="0">
            <a:spAutoFit/>
          </a:bodyPr>
          <a:lstStyle/>
          <a:p>
            <a:r>
              <a:rPr lang="nl-NL" sz="1200" dirty="0">
                <a:solidFill>
                  <a:schemeClr val="bg1"/>
                </a:solidFill>
              </a:rPr>
              <a:t>Logo gemeente</a:t>
            </a:r>
          </a:p>
        </p:txBody>
      </p:sp>
      <p:sp>
        <p:nvSpPr>
          <p:cNvPr id="11" name="Tekstvak 10"/>
          <p:cNvSpPr txBox="1"/>
          <p:nvPr/>
        </p:nvSpPr>
        <p:spPr>
          <a:xfrm>
            <a:off x="10297735" y="6097558"/>
            <a:ext cx="1685077" cy="276999"/>
          </a:xfrm>
          <a:prstGeom prst="rect">
            <a:avLst/>
          </a:prstGeom>
          <a:solidFill>
            <a:schemeClr val="tx1"/>
          </a:solidFill>
          <a:ln>
            <a:solidFill>
              <a:schemeClr val="tx1"/>
            </a:solidFill>
          </a:ln>
        </p:spPr>
        <p:txBody>
          <a:bodyPr wrap="none" rtlCol="0">
            <a:spAutoFit/>
          </a:bodyPr>
          <a:lstStyle/>
          <a:p>
            <a:r>
              <a:rPr lang="nl-NL" sz="1200" dirty="0">
                <a:solidFill>
                  <a:schemeClr val="bg1"/>
                </a:solidFill>
              </a:rPr>
              <a:t>Logo omgevingsdienst</a:t>
            </a:r>
          </a:p>
        </p:txBody>
      </p:sp>
      <p:sp>
        <p:nvSpPr>
          <p:cNvPr id="12" name="Tekstvak 11"/>
          <p:cNvSpPr txBox="1"/>
          <p:nvPr/>
        </p:nvSpPr>
        <p:spPr>
          <a:xfrm>
            <a:off x="10297735" y="6421877"/>
            <a:ext cx="1624163" cy="276999"/>
          </a:xfrm>
          <a:prstGeom prst="rect">
            <a:avLst/>
          </a:prstGeom>
          <a:solidFill>
            <a:schemeClr val="tx1"/>
          </a:solidFill>
          <a:ln>
            <a:solidFill>
              <a:schemeClr val="tx1"/>
            </a:solidFill>
          </a:ln>
        </p:spPr>
        <p:txBody>
          <a:bodyPr wrap="none" rtlCol="0">
            <a:spAutoFit/>
          </a:bodyPr>
          <a:lstStyle/>
          <a:p>
            <a:r>
              <a:rPr lang="nl-NL" sz="1200" dirty="0">
                <a:solidFill>
                  <a:schemeClr val="bg1"/>
                </a:solidFill>
              </a:rPr>
              <a:t>Logo veiligheidsregio</a:t>
            </a:r>
          </a:p>
        </p:txBody>
      </p:sp>
    </p:spTree>
    <p:extLst>
      <p:ext uri="{BB962C8B-B14F-4D97-AF65-F5344CB8AC3E}">
        <p14:creationId xmlns:p14="http://schemas.microsoft.com/office/powerpoint/2010/main" val="27739666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Omgevingsvisie</a:t>
            </a:r>
            <a:endParaRPr lang="nl-NL" dirty="0"/>
          </a:p>
        </p:txBody>
      </p:sp>
      <p:sp>
        <p:nvSpPr>
          <p:cNvPr id="3" name="Tijdelijke aanduiding voor inhoud 2"/>
          <p:cNvSpPr>
            <a:spLocks noGrp="1"/>
          </p:cNvSpPr>
          <p:nvPr>
            <p:ph idx="1"/>
          </p:nvPr>
        </p:nvSpPr>
        <p:spPr>
          <a:xfrm>
            <a:off x="264405" y="1498050"/>
            <a:ext cx="10029777" cy="5169450"/>
          </a:xfrm>
        </p:spPr>
        <p:txBody>
          <a:bodyPr>
            <a:normAutofit/>
          </a:bodyPr>
          <a:lstStyle/>
          <a:p>
            <a:pPr>
              <a:lnSpc>
                <a:spcPct val="120000"/>
              </a:lnSpc>
            </a:pPr>
            <a:r>
              <a:rPr lang="nl-NL" b="1" dirty="0"/>
              <a:t>Wat is de omgevingsvisie</a:t>
            </a:r>
          </a:p>
          <a:p>
            <a:pPr lvl="1">
              <a:lnSpc>
                <a:spcPct val="120000"/>
              </a:lnSpc>
            </a:pPr>
            <a:r>
              <a:rPr lang="nl-NL" dirty="0"/>
              <a:t>Eén van de 6 </a:t>
            </a:r>
            <a:r>
              <a:rPr lang="nl-NL" dirty="0">
                <a:solidFill>
                  <a:srgbClr val="FFFF00"/>
                </a:solidFill>
              </a:rPr>
              <a:t>instrumenten</a:t>
            </a:r>
            <a:r>
              <a:rPr lang="nl-NL" dirty="0"/>
              <a:t> van de Omgevingswet.</a:t>
            </a:r>
          </a:p>
          <a:p>
            <a:pPr lvl="1">
              <a:lnSpc>
                <a:spcPct val="120000"/>
              </a:lnSpc>
            </a:pPr>
            <a:r>
              <a:rPr lang="nl-NL" dirty="0">
                <a:solidFill>
                  <a:srgbClr val="FFFF00"/>
                </a:solidFill>
              </a:rPr>
              <a:t>Integrale langetermijnvisie </a:t>
            </a:r>
            <a:r>
              <a:rPr lang="nl-NL" dirty="0"/>
              <a:t>op noodzakelijke &amp; gewenste </a:t>
            </a:r>
            <a:r>
              <a:rPr lang="nl-NL" dirty="0">
                <a:solidFill>
                  <a:srgbClr val="FFFF00"/>
                </a:solidFill>
              </a:rPr>
              <a:t>ontwikkelingen</a:t>
            </a:r>
            <a:r>
              <a:rPr lang="nl-NL" dirty="0"/>
              <a:t> binnen grondgebied.</a:t>
            </a:r>
          </a:p>
          <a:p>
            <a:pPr lvl="1">
              <a:lnSpc>
                <a:spcPct val="120000"/>
              </a:lnSpc>
            </a:pPr>
            <a:r>
              <a:rPr lang="nl-NL" dirty="0"/>
              <a:t>Met omgevingsvisie </a:t>
            </a:r>
            <a:r>
              <a:rPr lang="nl-NL" dirty="0">
                <a:solidFill>
                  <a:srgbClr val="FFFF00"/>
                </a:solidFill>
              </a:rPr>
              <a:t>keuzes</a:t>
            </a:r>
            <a:r>
              <a:rPr lang="nl-NL" dirty="0"/>
              <a:t> duidelijk maken over waar welke </a:t>
            </a:r>
            <a:r>
              <a:rPr lang="nl-NL" dirty="0">
                <a:solidFill>
                  <a:srgbClr val="FFFF00"/>
                </a:solidFill>
              </a:rPr>
              <a:t>ontwikkelingen</a:t>
            </a:r>
            <a:r>
              <a:rPr lang="nl-NL" dirty="0"/>
              <a:t> gerealiseerd worden en welke omgevingskwaliteit gewenst is.</a:t>
            </a:r>
          </a:p>
          <a:p>
            <a:pPr>
              <a:lnSpc>
                <a:spcPct val="120000"/>
              </a:lnSpc>
            </a:pPr>
            <a:endParaRPr lang="nl-NL" dirty="0"/>
          </a:p>
          <a:p>
            <a:pPr>
              <a:lnSpc>
                <a:spcPct val="120000"/>
              </a:lnSpc>
            </a:pPr>
            <a:r>
              <a:rPr lang="nl-NL" b="1" dirty="0"/>
              <a:t>Doel</a:t>
            </a:r>
          </a:p>
          <a:p>
            <a:pPr lvl="1">
              <a:lnSpc>
                <a:spcPct val="120000"/>
              </a:lnSpc>
            </a:pPr>
            <a:r>
              <a:rPr lang="nl-NL" dirty="0"/>
              <a:t>Bevorderen van </a:t>
            </a:r>
            <a:r>
              <a:rPr lang="nl-NL" dirty="0">
                <a:solidFill>
                  <a:srgbClr val="FFFF00"/>
                </a:solidFill>
              </a:rPr>
              <a:t>samenhang van beleid </a:t>
            </a:r>
            <a:r>
              <a:rPr lang="nl-NL" dirty="0"/>
              <a:t>voor de fysieke leefomgeving.</a:t>
            </a:r>
          </a:p>
          <a:p>
            <a:pPr>
              <a:lnSpc>
                <a:spcPct val="120000"/>
              </a:lnSpc>
            </a:pPr>
            <a:endParaRPr lang="nl-NL" dirty="0"/>
          </a:p>
        </p:txBody>
      </p:sp>
      <p:sp>
        <p:nvSpPr>
          <p:cNvPr id="9" name="Tekstvak 8"/>
          <p:cNvSpPr txBox="1"/>
          <p:nvPr/>
        </p:nvSpPr>
        <p:spPr>
          <a:xfrm>
            <a:off x="10297735" y="5773239"/>
            <a:ext cx="1236236" cy="276999"/>
          </a:xfrm>
          <a:prstGeom prst="rect">
            <a:avLst/>
          </a:prstGeom>
          <a:solidFill>
            <a:schemeClr val="tx1"/>
          </a:solidFill>
          <a:ln>
            <a:solidFill>
              <a:schemeClr val="tx1"/>
            </a:solidFill>
          </a:ln>
        </p:spPr>
        <p:txBody>
          <a:bodyPr wrap="none" rtlCol="0">
            <a:spAutoFit/>
          </a:bodyPr>
          <a:lstStyle/>
          <a:p>
            <a:r>
              <a:rPr lang="nl-NL" sz="1200" dirty="0">
                <a:solidFill>
                  <a:schemeClr val="bg1"/>
                </a:solidFill>
              </a:rPr>
              <a:t>Logo gemeente</a:t>
            </a:r>
          </a:p>
        </p:txBody>
      </p:sp>
      <p:sp>
        <p:nvSpPr>
          <p:cNvPr id="10" name="Tekstvak 9"/>
          <p:cNvSpPr txBox="1"/>
          <p:nvPr/>
        </p:nvSpPr>
        <p:spPr>
          <a:xfrm>
            <a:off x="10297735" y="6097558"/>
            <a:ext cx="1685077" cy="276999"/>
          </a:xfrm>
          <a:prstGeom prst="rect">
            <a:avLst/>
          </a:prstGeom>
          <a:solidFill>
            <a:schemeClr val="tx1"/>
          </a:solidFill>
          <a:ln>
            <a:solidFill>
              <a:schemeClr val="tx1"/>
            </a:solidFill>
          </a:ln>
        </p:spPr>
        <p:txBody>
          <a:bodyPr wrap="none" rtlCol="0">
            <a:spAutoFit/>
          </a:bodyPr>
          <a:lstStyle/>
          <a:p>
            <a:r>
              <a:rPr lang="nl-NL" sz="1200" dirty="0">
                <a:solidFill>
                  <a:schemeClr val="bg1"/>
                </a:solidFill>
              </a:rPr>
              <a:t>Logo omgevingsdienst</a:t>
            </a:r>
          </a:p>
        </p:txBody>
      </p:sp>
      <p:sp>
        <p:nvSpPr>
          <p:cNvPr id="11" name="Tekstvak 10"/>
          <p:cNvSpPr txBox="1"/>
          <p:nvPr/>
        </p:nvSpPr>
        <p:spPr>
          <a:xfrm>
            <a:off x="10297735" y="6421877"/>
            <a:ext cx="1624163" cy="276999"/>
          </a:xfrm>
          <a:prstGeom prst="rect">
            <a:avLst/>
          </a:prstGeom>
          <a:solidFill>
            <a:schemeClr val="tx1"/>
          </a:solidFill>
          <a:ln>
            <a:solidFill>
              <a:schemeClr val="tx1"/>
            </a:solidFill>
          </a:ln>
        </p:spPr>
        <p:txBody>
          <a:bodyPr wrap="none" rtlCol="0">
            <a:spAutoFit/>
          </a:bodyPr>
          <a:lstStyle/>
          <a:p>
            <a:r>
              <a:rPr lang="nl-NL" sz="1200" dirty="0">
                <a:solidFill>
                  <a:schemeClr val="bg1"/>
                </a:solidFill>
              </a:rPr>
              <a:t>Logo veiligheidsregio</a:t>
            </a:r>
          </a:p>
        </p:txBody>
      </p:sp>
    </p:spTree>
    <p:extLst>
      <p:ext uri="{BB962C8B-B14F-4D97-AF65-F5344CB8AC3E}">
        <p14:creationId xmlns:p14="http://schemas.microsoft.com/office/powerpoint/2010/main" val="27078425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Omgevingsvisie</a:t>
            </a:r>
          </a:p>
        </p:txBody>
      </p:sp>
      <p:sp>
        <p:nvSpPr>
          <p:cNvPr id="3" name="Tijdelijke aanduiding voor inhoud 2"/>
          <p:cNvSpPr>
            <a:spLocks noGrp="1"/>
          </p:cNvSpPr>
          <p:nvPr>
            <p:ph idx="1"/>
          </p:nvPr>
        </p:nvSpPr>
        <p:spPr/>
        <p:txBody>
          <a:bodyPr>
            <a:normAutofit fontScale="92500" lnSpcReduction="10000"/>
          </a:bodyPr>
          <a:lstStyle/>
          <a:p>
            <a:pPr>
              <a:lnSpc>
                <a:spcPct val="120000"/>
              </a:lnSpc>
            </a:pPr>
            <a:r>
              <a:rPr lang="nl-NL" b="1" dirty="0"/>
              <a:t>Opbouw</a:t>
            </a:r>
          </a:p>
          <a:p>
            <a:pPr lvl="1">
              <a:lnSpc>
                <a:spcPct val="120000"/>
              </a:lnSpc>
            </a:pPr>
            <a:r>
              <a:rPr lang="nl-NL" dirty="0">
                <a:solidFill>
                  <a:srgbClr val="FFFF00"/>
                </a:solidFill>
              </a:rPr>
              <a:t>Samenvoegen/verbinden afzonderlijke visies </a:t>
            </a:r>
            <a:r>
              <a:rPr lang="nl-NL" dirty="0"/>
              <a:t>voor ruimtelijke ontwikkeling, verkeer en vervoer, water, milieu, </a:t>
            </a:r>
            <a:r>
              <a:rPr lang="nl-NL" dirty="0">
                <a:solidFill>
                  <a:srgbClr val="FFFF00"/>
                </a:solidFill>
              </a:rPr>
              <a:t>(externe) veiligheid</a:t>
            </a:r>
            <a:r>
              <a:rPr lang="nl-NL" dirty="0"/>
              <a:t>, natuur, gebruik natuurlijke hulpbronnen en cultureel erfgoed.</a:t>
            </a:r>
          </a:p>
          <a:p>
            <a:pPr lvl="1">
              <a:lnSpc>
                <a:spcPct val="120000"/>
              </a:lnSpc>
            </a:pPr>
            <a:r>
              <a:rPr lang="nl-NL" dirty="0"/>
              <a:t>Fysieke leefomgeving in samenhang beschouwd: in </a:t>
            </a:r>
            <a:r>
              <a:rPr lang="nl-NL" dirty="0">
                <a:solidFill>
                  <a:srgbClr val="FFFF00"/>
                </a:solidFill>
              </a:rPr>
              <a:t>vroeg stadium </a:t>
            </a:r>
            <a:r>
              <a:rPr lang="nl-NL" dirty="0"/>
              <a:t>mogelijk strijdige of juist meekoppelende ontwikkelingen met elkaar in verband gebracht.</a:t>
            </a:r>
          </a:p>
          <a:p>
            <a:pPr>
              <a:lnSpc>
                <a:spcPct val="120000"/>
              </a:lnSpc>
            </a:pPr>
            <a:endParaRPr lang="nl-NL" dirty="0"/>
          </a:p>
          <a:p>
            <a:pPr>
              <a:lnSpc>
                <a:spcPct val="120000"/>
              </a:lnSpc>
            </a:pPr>
            <a:r>
              <a:rPr lang="nl-NL" b="1" dirty="0"/>
              <a:t>In plaats van</a:t>
            </a:r>
          </a:p>
          <a:p>
            <a:pPr lvl="1">
              <a:lnSpc>
                <a:spcPct val="130000"/>
              </a:lnSpc>
            </a:pPr>
            <a:r>
              <a:rPr lang="nl-NL" dirty="0"/>
              <a:t>Omgevingsvisie in plaats van gebiedsdekkende </a:t>
            </a:r>
            <a:r>
              <a:rPr lang="nl-NL" dirty="0">
                <a:solidFill>
                  <a:srgbClr val="FFFF00"/>
                </a:solidFill>
              </a:rPr>
              <a:t>structuurvisies</a:t>
            </a:r>
            <a:r>
              <a:rPr lang="nl-NL" dirty="0"/>
              <a:t>, (relevante delen van) natuurvisie, verkeers- en vervoerplannen, (strategische delen van) nationale en provinciale waterplannen en milieubeleidsplannen, </a:t>
            </a:r>
            <a:r>
              <a:rPr lang="nl-NL" dirty="0">
                <a:solidFill>
                  <a:srgbClr val="FFFF00"/>
                </a:solidFill>
              </a:rPr>
              <a:t>inclusief EV-visies</a:t>
            </a:r>
            <a:r>
              <a:rPr lang="nl-NL" dirty="0"/>
              <a:t>.</a:t>
            </a:r>
          </a:p>
          <a:p>
            <a:pPr lvl="1">
              <a:lnSpc>
                <a:spcPct val="130000"/>
              </a:lnSpc>
            </a:pPr>
            <a:r>
              <a:rPr lang="nl-NL" dirty="0"/>
              <a:t>Door integrale karakter OV </a:t>
            </a:r>
            <a:r>
              <a:rPr lang="nl-NL" dirty="0">
                <a:solidFill>
                  <a:srgbClr val="FFFF00"/>
                </a:solidFill>
              </a:rPr>
              <a:t>niet meer  </a:t>
            </a:r>
            <a:r>
              <a:rPr lang="nl-NL" dirty="0"/>
              <a:t>per domein </a:t>
            </a:r>
            <a:r>
              <a:rPr lang="nl-NL" dirty="0">
                <a:solidFill>
                  <a:srgbClr val="FFFF00"/>
                </a:solidFill>
              </a:rPr>
              <a:t>aparte</a:t>
            </a:r>
            <a:r>
              <a:rPr lang="nl-NL" dirty="0"/>
              <a:t> strategische visies ontwikkelen maar in samenhang.</a:t>
            </a:r>
          </a:p>
          <a:p>
            <a:endParaRPr lang="nl-NL" dirty="0"/>
          </a:p>
        </p:txBody>
      </p:sp>
      <p:sp>
        <p:nvSpPr>
          <p:cNvPr id="7" name="Tekstvak 6"/>
          <p:cNvSpPr txBox="1"/>
          <p:nvPr/>
        </p:nvSpPr>
        <p:spPr>
          <a:xfrm>
            <a:off x="10297735" y="5773239"/>
            <a:ext cx="1236236" cy="276999"/>
          </a:xfrm>
          <a:prstGeom prst="rect">
            <a:avLst/>
          </a:prstGeom>
          <a:solidFill>
            <a:schemeClr val="tx1"/>
          </a:solidFill>
          <a:ln>
            <a:solidFill>
              <a:schemeClr val="tx1"/>
            </a:solidFill>
          </a:ln>
        </p:spPr>
        <p:txBody>
          <a:bodyPr wrap="none" rtlCol="0">
            <a:spAutoFit/>
          </a:bodyPr>
          <a:lstStyle/>
          <a:p>
            <a:r>
              <a:rPr lang="nl-NL" sz="1200" dirty="0">
                <a:solidFill>
                  <a:schemeClr val="bg1"/>
                </a:solidFill>
              </a:rPr>
              <a:t>Logo gemeente</a:t>
            </a:r>
          </a:p>
        </p:txBody>
      </p:sp>
      <p:sp>
        <p:nvSpPr>
          <p:cNvPr id="8" name="Tekstvak 7"/>
          <p:cNvSpPr txBox="1"/>
          <p:nvPr/>
        </p:nvSpPr>
        <p:spPr>
          <a:xfrm>
            <a:off x="10297735" y="6097558"/>
            <a:ext cx="1685077" cy="276999"/>
          </a:xfrm>
          <a:prstGeom prst="rect">
            <a:avLst/>
          </a:prstGeom>
          <a:solidFill>
            <a:schemeClr val="tx1"/>
          </a:solidFill>
          <a:ln>
            <a:solidFill>
              <a:schemeClr val="tx1"/>
            </a:solidFill>
          </a:ln>
        </p:spPr>
        <p:txBody>
          <a:bodyPr wrap="none" rtlCol="0">
            <a:spAutoFit/>
          </a:bodyPr>
          <a:lstStyle/>
          <a:p>
            <a:r>
              <a:rPr lang="nl-NL" sz="1200" dirty="0">
                <a:solidFill>
                  <a:schemeClr val="bg1"/>
                </a:solidFill>
              </a:rPr>
              <a:t>Logo omgevingsdienst</a:t>
            </a:r>
          </a:p>
        </p:txBody>
      </p:sp>
      <p:sp>
        <p:nvSpPr>
          <p:cNvPr id="9" name="Tekstvak 8"/>
          <p:cNvSpPr txBox="1"/>
          <p:nvPr/>
        </p:nvSpPr>
        <p:spPr>
          <a:xfrm>
            <a:off x="10297735" y="6421877"/>
            <a:ext cx="1624163" cy="276999"/>
          </a:xfrm>
          <a:prstGeom prst="rect">
            <a:avLst/>
          </a:prstGeom>
          <a:solidFill>
            <a:schemeClr val="tx1"/>
          </a:solidFill>
          <a:ln>
            <a:solidFill>
              <a:schemeClr val="tx1"/>
            </a:solidFill>
          </a:ln>
        </p:spPr>
        <p:txBody>
          <a:bodyPr wrap="none" rtlCol="0">
            <a:spAutoFit/>
          </a:bodyPr>
          <a:lstStyle/>
          <a:p>
            <a:r>
              <a:rPr lang="nl-NL" sz="1200" dirty="0">
                <a:solidFill>
                  <a:schemeClr val="bg1"/>
                </a:solidFill>
              </a:rPr>
              <a:t>Logo veiligheidsregio</a:t>
            </a:r>
          </a:p>
        </p:txBody>
      </p:sp>
    </p:spTree>
    <p:extLst>
      <p:ext uri="{BB962C8B-B14F-4D97-AF65-F5344CB8AC3E}">
        <p14:creationId xmlns:p14="http://schemas.microsoft.com/office/powerpoint/2010/main" val="4201346423"/>
      </p:ext>
    </p:extLst>
  </p:cSld>
  <p:clrMapOvr>
    <a:masterClrMapping/>
  </p:clrMapOvr>
</p:sld>
</file>

<file path=ppt/theme/theme1.xml><?xml version="1.0" encoding="utf-8"?>
<a:theme xmlns:a="http://schemas.openxmlformats.org/drawingml/2006/main" name="Berlij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TM04033917[[fn=Berlijn]]</Template>
  <TotalTime>213</TotalTime>
  <Words>807</Words>
  <Application>Microsoft Office PowerPoint</Application>
  <PresentationFormat>Breedbeeld</PresentationFormat>
  <Paragraphs>156</Paragraphs>
  <Slides>17</Slides>
  <Notes>3</Notes>
  <HiddenSlides>0</HiddenSlides>
  <MMClips>1</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17</vt:i4>
      </vt:variant>
    </vt:vector>
  </HeadingPairs>
  <TitlesOfParts>
    <vt:vector size="24" baseType="lpstr">
      <vt:lpstr>Arial</vt:lpstr>
      <vt:lpstr>Calibri</vt:lpstr>
      <vt:lpstr>Times New Roman</vt:lpstr>
      <vt:lpstr>Trebuchet MS</vt:lpstr>
      <vt:lpstr>Verdana</vt:lpstr>
      <vt:lpstr>Wingdings</vt:lpstr>
      <vt:lpstr>Berlijn</vt:lpstr>
      <vt:lpstr>Omgevingswet, omgevingsvisie, omgevingsveiligheid</vt:lpstr>
      <vt:lpstr>Omgevingswet – korte animatie (internet verbinding nodig)</vt:lpstr>
      <vt:lpstr>Omgevingswet</vt:lpstr>
      <vt:lpstr>Omgevingswet</vt:lpstr>
      <vt:lpstr>Omgevingswet</vt:lpstr>
      <vt:lpstr>Omgevingswet</vt:lpstr>
      <vt:lpstr>Omgevingswet</vt:lpstr>
      <vt:lpstr>Omgevingsvisie</vt:lpstr>
      <vt:lpstr>Omgevingsvisie</vt:lpstr>
      <vt:lpstr>Omgevingsvisie</vt:lpstr>
      <vt:lpstr>Omgevingsvisie</vt:lpstr>
      <vt:lpstr>Omgevingsvisie</vt:lpstr>
      <vt:lpstr>Omgevingsveiligheid in de Omgevingswet</vt:lpstr>
      <vt:lpstr>Modernisering omgevingsveiligheid</vt:lpstr>
      <vt:lpstr>Modernisering omgevingsveiligheid</vt:lpstr>
      <vt:lpstr>Modernisering omgevingsveiligheid</vt:lpstr>
      <vt:lpstr>Modernisering omgevingsveiligheid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Omgevingswet, omgevingsvisie, omgevingsveiligheid</dc:title>
  <dc:creator>Hans Iserief</dc:creator>
  <cp:lastModifiedBy>Hans Iserief</cp:lastModifiedBy>
  <cp:revision>25</cp:revision>
  <dcterms:created xsi:type="dcterms:W3CDTF">2017-02-27T10:40:47Z</dcterms:created>
  <dcterms:modified xsi:type="dcterms:W3CDTF">2018-01-19T08:06:45Z</dcterms:modified>
</cp:coreProperties>
</file>