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7" r:id="rId2"/>
    <p:sldId id="263" r:id="rId3"/>
    <p:sldId id="264" r:id="rId4"/>
    <p:sldId id="276" r:id="rId5"/>
    <p:sldId id="270" r:id="rId6"/>
    <p:sldId id="278" r:id="rId7"/>
    <p:sldId id="279" r:id="rId8"/>
    <p:sldId id="266" r:id="rId9"/>
    <p:sldId id="267" r:id="rId10"/>
    <p:sldId id="273" r:id="rId11"/>
    <p:sldId id="274" r:id="rId12"/>
    <p:sldId id="275" r:id="rId13"/>
  </p:sldIdLst>
  <p:sldSz cx="9144000" cy="6858000" type="screen4x3"/>
  <p:notesSz cx="6797675" cy="992822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E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F85748-E0C4-450E-BFE6-9F0EC248B0FD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3FEB5E55-4B07-4220-B730-57B557A520A0}">
      <dgm:prSet phldrT="[Tekst]"/>
      <dgm:spPr/>
      <dgm:t>
        <a:bodyPr/>
        <a:lstStyle/>
        <a:p>
          <a:r>
            <a:rPr lang="nl-NL" dirty="0" smtClean="0"/>
            <a:t>Programmaraad</a:t>
          </a:r>
          <a:endParaRPr lang="nl-NL" dirty="0"/>
        </a:p>
      </dgm:t>
    </dgm:pt>
    <dgm:pt modelId="{A5030882-B037-46C0-A557-D0D32744A634}" type="parTrans" cxnId="{BEB12BD7-4827-4AB8-AACB-7CA6C9F844C5}">
      <dgm:prSet/>
      <dgm:spPr/>
      <dgm:t>
        <a:bodyPr/>
        <a:lstStyle/>
        <a:p>
          <a:endParaRPr lang="nl-NL"/>
        </a:p>
      </dgm:t>
    </dgm:pt>
    <dgm:pt modelId="{CD6A2528-7B39-409B-B002-B279EB49BF50}" type="sibTrans" cxnId="{BEB12BD7-4827-4AB8-AACB-7CA6C9F844C5}">
      <dgm:prSet/>
      <dgm:spPr>
        <a:ln w="38100">
          <a:solidFill>
            <a:schemeClr val="accent1"/>
          </a:solidFill>
        </a:ln>
      </dgm:spPr>
      <dgm:t>
        <a:bodyPr/>
        <a:lstStyle/>
        <a:p>
          <a:endParaRPr lang="nl-NL"/>
        </a:p>
      </dgm:t>
    </dgm:pt>
    <dgm:pt modelId="{A512C75A-4D0E-4393-BAC5-188CA91E3948}">
      <dgm:prSet phldrT="[Tekst]"/>
      <dgm:spPr/>
      <dgm:t>
        <a:bodyPr/>
        <a:lstStyle/>
        <a:p>
          <a:r>
            <a:rPr lang="nl-NL" dirty="0" err="1" smtClean="0"/>
            <a:t>PGS-teams</a:t>
          </a:r>
          <a:endParaRPr lang="nl-NL" dirty="0"/>
        </a:p>
      </dgm:t>
    </dgm:pt>
    <dgm:pt modelId="{8239CF55-E4B1-4DCF-BB7E-43816A0DC5CC}" type="parTrans" cxnId="{7586DBD5-0BD9-45D9-93CE-D54F21C62ABB}">
      <dgm:prSet/>
      <dgm:spPr/>
      <dgm:t>
        <a:bodyPr/>
        <a:lstStyle/>
        <a:p>
          <a:endParaRPr lang="nl-NL"/>
        </a:p>
      </dgm:t>
    </dgm:pt>
    <dgm:pt modelId="{6C407FF2-6BF0-42B9-8027-A251DE5613A0}" type="sibTrans" cxnId="{7586DBD5-0BD9-45D9-93CE-D54F21C62ABB}">
      <dgm:prSet/>
      <dgm:spPr>
        <a:ln w="38100">
          <a:solidFill>
            <a:schemeClr val="accent1"/>
          </a:solidFill>
        </a:ln>
      </dgm:spPr>
      <dgm:t>
        <a:bodyPr/>
        <a:lstStyle/>
        <a:p>
          <a:endParaRPr lang="nl-NL"/>
        </a:p>
      </dgm:t>
    </dgm:pt>
    <dgm:pt modelId="{7199E691-42C9-4D48-AACB-B2E5031BBF50}" type="pres">
      <dgm:prSet presAssocID="{7CF85748-E0C4-450E-BFE6-9F0EC248B0F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A338DB8B-30AE-483E-B194-743C21FEFACD}" type="pres">
      <dgm:prSet presAssocID="{3FEB5E55-4B07-4220-B730-57B557A520A0}" presName="node" presStyleLbl="node1" presStyleIdx="0" presStyleCnt="2" custScaleX="87696" custScaleY="8529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894BF7B-1F36-4D9D-8326-23CB49C9C307}" type="pres">
      <dgm:prSet presAssocID="{3FEB5E55-4B07-4220-B730-57B557A520A0}" presName="spNode" presStyleCnt="0"/>
      <dgm:spPr/>
    </dgm:pt>
    <dgm:pt modelId="{9BD60468-6DCE-4E5E-BFCA-0226844384F0}" type="pres">
      <dgm:prSet presAssocID="{CD6A2528-7B39-409B-B002-B279EB49BF50}" presName="sibTrans" presStyleLbl="sibTrans1D1" presStyleIdx="0" presStyleCnt="2"/>
      <dgm:spPr/>
      <dgm:t>
        <a:bodyPr/>
        <a:lstStyle/>
        <a:p>
          <a:endParaRPr lang="nl-NL"/>
        </a:p>
      </dgm:t>
    </dgm:pt>
    <dgm:pt modelId="{7B60CFDD-A215-4E50-8C74-D64BE07056CF}" type="pres">
      <dgm:prSet presAssocID="{A512C75A-4D0E-4393-BAC5-188CA91E3948}" presName="node" presStyleLbl="node1" presStyleIdx="1" presStyleCnt="2" custScaleX="93261" custScaleY="8529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A7E462B-8D8E-4AFE-BEFD-022FD6C4F2D5}" type="pres">
      <dgm:prSet presAssocID="{A512C75A-4D0E-4393-BAC5-188CA91E3948}" presName="spNode" presStyleCnt="0"/>
      <dgm:spPr/>
    </dgm:pt>
    <dgm:pt modelId="{EBC219D7-5CB3-4A78-ABB7-C07DDD24881C}" type="pres">
      <dgm:prSet presAssocID="{6C407FF2-6BF0-42B9-8027-A251DE5613A0}" presName="sibTrans" presStyleLbl="sibTrans1D1" presStyleIdx="1" presStyleCnt="2"/>
      <dgm:spPr/>
      <dgm:t>
        <a:bodyPr/>
        <a:lstStyle/>
        <a:p>
          <a:endParaRPr lang="nl-NL"/>
        </a:p>
      </dgm:t>
    </dgm:pt>
  </dgm:ptLst>
  <dgm:cxnLst>
    <dgm:cxn modelId="{8B056DA7-310E-4CB3-9713-9C07371C8F84}" type="presOf" srcId="{3FEB5E55-4B07-4220-B730-57B557A520A0}" destId="{A338DB8B-30AE-483E-B194-743C21FEFACD}" srcOrd="0" destOrd="0" presId="urn:microsoft.com/office/officeart/2005/8/layout/cycle5"/>
    <dgm:cxn modelId="{4BC0D6A9-17FA-4872-9840-5D008123CCB6}" type="presOf" srcId="{A512C75A-4D0E-4393-BAC5-188CA91E3948}" destId="{7B60CFDD-A215-4E50-8C74-D64BE07056CF}" srcOrd="0" destOrd="0" presId="urn:microsoft.com/office/officeart/2005/8/layout/cycle5"/>
    <dgm:cxn modelId="{40EF2172-F793-4724-B6D3-CCA87EC7F9FA}" type="presOf" srcId="{6C407FF2-6BF0-42B9-8027-A251DE5613A0}" destId="{EBC219D7-5CB3-4A78-ABB7-C07DDD24881C}" srcOrd="0" destOrd="0" presId="urn:microsoft.com/office/officeart/2005/8/layout/cycle5"/>
    <dgm:cxn modelId="{785FD3D4-6700-47EA-A4C9-51E116F0DB23}" type="presOf" srcId="{CD6A2528-7B39-409B-B002-B279EB49BF50}" destId="{9BD60468-6DCE-4E5E-BFCA-0226844384F0}" srcOrd="0" destOrd="0" presId="urn:microsoft.com/office/officeart/2005/8/layout/cycle5"/>
    <dgm:cxn modelId="{BEB12BD7-4827-4AB8-AACB-7CA6C9F844C5}" srcId="{7CF85748-E0C4-450E-BFE6-9F0EC248B0FD}" destId="{3FEB5E55-4B07-4220-B730-57B557A520A0}" srcOrd="0" destOrd="0" parTransId="{A5030882-B037-46C0-A557-D0D32744A634}" sibTransId="{CD6A2528-7B39-409B-B002-B279EB49BF50}"/>
    <dgm:cxn modelId="{3190AFC9-263C-4D7A-9D97-08DB0CD9255E}" type="presOf" srcId="{7CF85748-E0C4-450E-BFE6-9F0EC248B0FD}" destId="{7199E691-42C9-4D48-AACB-B2E5031BBF50}" srcOrd="0" destOrd="0" presId="urn:microsoft.com/office/officeart/2005/8/layout/cycle5"/>
    <dgm:cxn modelId="{7586DBD5-0BD9-45D9-93CE-D54F21C62ABB}" srcId="{7CF85748-E0C4-450E-BFE6-9F0EC248B0FD}" destId="{A512C75A-4D0E-4393-BAC5-188CA91E3948}" srcOrd="1" destOrd="0" parTransId="{8239CF55-E4B1-4DCF-BB7E-43816A0DC5CC}" sibTransId="{6C407FF2-6BF0-42B9-8027-A251DE5613A0}"/>
    <dgm:cxn modelId="{8FCC2AA4-3368-4D26-95EA-51ED9272B262}" type="presParOf" srcId="{7199E691-42C9-4D48-AACB-B2E5031BBF50}" destId="{A338DB8B-30AE-483E-B194-743C21FEFACD}" srcOrd="0" destOrd="0" presId="urn:microsoft.com/office/officeart/2005/8/layout/cycle5"/>
    <dgm:cxn modelId="{B7690342-92AA-493C-98F7-489DEFE9E22A}" type="presParOf" srcId="{7199E691-42C9-4D48-AACB-B2E5031BBF50}" destId="{6894BF7B-1F36-4D9D-8326-23CB49C9C307}" srcOrd="1" destOrd="0" presId="urn:microsoft.com/office/officeart/2005/8/layout/cycle5"/>
    <dgm:cxn modelId="{630EC954-F36C-4EEA-B78A-5DB535DEE552}" type="presParOf" srcId="{7199E691-42C9-4D48-AACB-B2E5031BBF50}" destId="{9BD60468-6DCE-4E5E-BFCA-0226844384F0}" srcOrd="2" destOrd="0" presId="urn:microsoft.com/office/officeart/2005/8/layout/cycle5"/>
    <dgm:cxn modelId="{D173EC52-86BC-41F9-8318-5FD809417689}" type="presParOf" srcId="{7199E691-42C9-4D48-AACB-B2E5031BBF50}" destId="{7B60CFDD-A215-4E50-8C74-D64BE07056CF}" srcOrd="3" destOrd="0" presId="urn:microsoft.com/office/officeart/2005/8/layout/cycle5"/>
    <dgm:cxn modelId="{016BF301-F059-4631-B4AA-E4CF27ACF43C}" type="presParOf" srcId="{7199E691-42C9-4D48-AACB-B2E5031BBF50}" destId="{DA7E462B-8D8E-4AFE-BEFD-022FD6C4F2D5}" srcOrd="4" destOrd="0" presId="urn:microsoft.com/office/officeart/2005/8/layout/cycle5"/>
    <dgm:cxn modelId="{F17CE8D1-2B6A-4168-B504-855EA0265F2A}" type="presParOf" srcId="{7199E691-42C9-4D48-AACB-B2E5031BBF50}" destId="{EBC219D7-5CB3-4A78-ABB7-C07DDD24881C}" srcOrd="5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519806-0127-4F9A-B309-1BEE726980B4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C4090D26-6C0E-42BF-B96C-CD0B5DF2EA36}">
      <dgm:prSet phldrT="[Tekst]"/>
      <dgm:spPr/>
      <dgm:t>
        <a:bodyPr/>
        <a:lstStyle/>
        <a:p>
          <a:r>
            <a:rPr lang="nl-NL" dirty="0" smtClean="0"/>
            <a:t>BOB stelt jaar programma PGS vast, bepaalt randvoorwaarden en criteria en financiert</a:t>
          </a:r>
          <a:endParaRPr lang="nl-NL" dirty="0"/>
        </a:p>
      </dgm:t>
    </dgm:pt>
    <dgm:pt modelId="{8EEFB3CB-A975-4B14-B481-076990B17932}" type="parTrans" cxnId="{75883DC8-638C-4F26-8D7D-8FA989D2650F}">
      <dgm:prSet/>
      <dgm:spPr/>
      <dgm:t>
        <a:bodyPr/>
        <a:lstStyle/>
        <a:p>
          <a:endParaRPr lang="nl-NL"/>
        </a:p>
      </dgm:t>
    </dgm:pt>
    <dgm:pt modelId="{276554B8-CED2-47DE-BB0F-677FB266BE07}" type="sibTrans" cxnId="{75883DC8-638C-4F26-8D7D-8FA989D2650F}">
      <dgm:prSet/>
      <dgm:spPr>
        <a:ln w="38100">
          <a:solidFill>
            <a:schemeClr val="accent1"/>
          </a:solidFill>
        </a:ln>
      </dgm:spPr>
      <dgm:t>
        <a:bodyPr/>
        <a:lstStyle/>
        <a:p>
          <a:endParaRPr lang="nl-NL"/>
        </a:p>
      </dgm:t>
    </dgm:pt>
    <dgm:pt modelId="{1A55C3C9-5381-454E-84D4-C3DDD51E8022}">
      <dgm:prSet phldrT="[Tekst]"/>
      <dgm:spPr/>
      <dgm:t>
        <a:bodyPr/>
        <a:lstStyle/>
        <a:p>
          <a:r>
            <a:rPr lang="nl-NL" dirty="0" smtClean="0"/>
            <a:t>PR met PGS teams maken PGS</a:t>
          </a:r>
          <a:endParaRPr lang="nl-NL" dirty="0"/>
        </a:p>
      </dgm:t>
    </dgm:pt>
    <dgm:pt modelId="{A06876F6-D6C7-496E-8A8B-0F07F85912EE}" type="parTrans" cxnId="{F1E76C6F-B6E1-4F98-8DC2-409B49D0D90F}">
      <dgm:prSet/>
      <dgm:spPr/>
      <dgm:t>
        <a:bodyPr/>
        <a:lstStyle/>
        <a:p>
          <a:endParaRPr lang="nl-NL"/>
        </a:p>
      </dgm:t>
    </dgm:pt>
    <dgm:pt modelId="{84834C5C-FD1C-415A-B44D-1601BAB3045D}" type="sibTrans" cxnId="{F1E76C6F-B6E1-4F98-8DC2-409B49D0D90F}">
      <dgm:prSet/>
      <dgm:spPr>
        <a:ln w="38100">
          <a:solidFill>
            <a:schemeClr val="accent1"/>
          </a:solidFill>
        </a:ln>
      </dgm:spPr>
      <dgm:t>
        <a:bodyPr/>
        <a:lstStyle/>
        <a:p>
          <a:endParaRPr lang="nl-NL"/>
        </a:p>
      </dgm:t>
    </dgm:pt>
    <dgm:pt modelId="{45D3C5C4-6225-488E-8681-3CF623392E16}">
      <dgm:prSet phldrT="[Tekst]"/>
      <dgm:spPr/>
      <dgm:t>
        <a:bodyPr/>
        <a:lstStyle/>
        <a:p>
          <a:r>
            <a:rPr lang="nl-NL" dirty="0" smtClean="0"/>
            <a:t>Directeurenoverleg toetst op kwaliteit en criteria</a:t>
          </a:r>
          <a:endParaRPr lang="nl-NL" dirty="0"/>
        </a:p>
      </dgm:t>
    </dgm:pt>
    <dgm:pt modelId="{47CD316C-6FE3-48C6-BB22-A663C084F079}" type="parTrans" cxnId="{49BCFE4D-BEE9-4052-B67B-DE0A29DFEA2C}">
      <dgm:prSet/>
      <dgm:spPr/>
      <dgm:t>
        <a:bodyPr/>
        <a:lstStyle/>
        <a:p>
          <a:endParaRPr lang="nl-NL"/>
        </a:p>
      </dgm:t>
    </dgm:pt>
    <dgm:pt modelId="{64DB4B6D-FD94-43FB-9FA9-88EB232862E5}" type="sibTrans" cxnId="{49BCFE4D-BEE9-4052-B67B-DE0A29DFEA2C}">
      <dgm:prSet/>
      <dgm:spPr>
        <a:ln w="38100">
          <a:solidFill>
            <a:schemeClr val="accent1"/>
          </a:solidFill>
        </a:ln>
      </dgm:spPr>
      <dgm:t>
        <a:bodyPr/>
        <a:lstStyle/>
        <a:p>
          <a:endParaRPr lang="nl-NL"/>
        </a:p>
      </dgm:t>
    </dgm:pt>
    <dgm:pt modelId="{8DFF4EFE-562E-48F0-AA1F-FC62CFC1E591}">
      <dgm:prSet phldrT="[Tekst]"/>
      <dgm:spPr/>
      <dgm:t>
        <a:bodyPr/>
        <a:lstStyle/>
        <a:p>
          <a:r>
            <a:rPr lang="nl-NL" dirty="0" smtClean="0"/>
            <a:t>BOB stelt vast als referentiedocument/</a:t>
          </a:r>
          <a:r>
            <a:rPr lang="nl-NL" dirty="0" err="1" smtClean="0"/>
            <a:t>Stas</a:t>
          </a:r>
          <a:r>
            <a:rPr lang="nl-NL" dirty="0" smtClean="0"/>
            <a:t> </a:t>
          </a:r>
          <a:r>
            <a:rPr lang="nl-NL" dirty="0" err="1" smtClean="0"/>
            <a:t>IeM</a:t>
          </a:r>
          <a:r>
            <a:rPr lang="nl-NL" dirty="0" smtClean="0"/>
            <a:t> maakt publicatie bekend</a:t>
          </a:r>
          <a:endParaRPr lang="nl-NL" dirty="0"/>
        </a:p>
      </dgm:t>
    </dgm:pt>
    <dgm:pt modelId="{9398B306-9273-4D83-8344-F5179DEC59BF}" type="parTrans" cxnId="{16648F65-2990-4F49-BA48-1BA9D67330E1}">
      <dgm:prSet/>
      <dgm:spPr/>
      <dgm:t>
        <a:bodyPr/>
        <a:lstStyle/>
        <a:p>
          <a:endParaRPr lang="nl-NL"/>
        </a:p>
      </dgm:t>
    </dgm:pt>
    <dgm:pt modelId="{112132C6-6A3C-467D-89B9-78182AE4169A}" type="sibTrans" cxnId="{16648F65-2990-4F49-BA48-1BA9D67330E1}">
      <dgm:prSet/>
      <dgm:spPr>
        <a:ln w="38100">
          <a:solidFill>
            <a:schemeClr val="accent1"/>
          </a:solidFill>
        </a:ln>
      </dgm:spPr>
      <dgm:t>
        <a:bodyPr/>
        <a:lstStyle/>
        <a:p>
          <a:endParaRPr lang="nl-NL"/>
        </a:p>
      </dgm:t>
    </dgm:pt>
    <dgm:pt modelId="{1790CC6E-9DEE-4500-8D65-129EDB61C389}" type="pres">
      <dgm:prSet presAssocID="{74519806-0127-4F9A-B309-1BEE726980B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3DB546B1-05DE-416F-9F1F-73CB9689FC8D}" type="pres">
      <dgm:prSet presAssocID="{C4090D26-6C0E-42BF-B96C-CD0B5DF2EA36}" presName="node" presStyleLbl="node1" presStyleIdx="0" presStyleCnt="4" custScaleX="119181" custScaleY="135788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92A2E63-5FB8-4CC8-9666-EB4DB641DB38}" type="pres">
      <dgm:prSet presAssocID="{C4090D26-6C0E-42BF-B96C-CD0B5DF2EA36}" presName="spNode" presStyleCnt="0"/>
      <dgm:spPr/>
    </dgm:pt>
    <dgm:pt modelId="{C2B43723-E17C-4C21-A7E0-0B43B905D6E1}" type="pres">
      <dgm:prSet presAssocID="{276554B8-CED2-47DE-BB0F-677FB266BE07}" presName="sibTrans" presStyleLbl="sibTrans1D1" presStyleIdx="0" presStyleCnt="4"/>
      <dgm:spPr/>
      <dgm:t>
        <a:bodyPr/>
        <a:lstStyle/>
        <a:p>
          <a:endParaRPr lang="nl-NL"/>
        </a:p>
      </dgm:t>
    </dgm:pt>
    <dgm:pt modelId="{AC11219B-A513-432F-AD74-CF7C9E56407E}" type="pres">
      <dgm:prSet presAssocID="{1A55C3C9-5381-454E-84D4-C3DDD51E8022}" presName="node" presStyleLbl="node1" presStyleIdx="1" presStyleCnt="4" custScaleX="116826" custScaleY="138223" custRadScaleRad="103777" custRadScaleInc="-14717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4260C8F-2539-4E87-B6E5-2A4D6B0F59A8}" type="pres">
      <dgm:prSet presAssocID="{1A55C3C9-5381-454E-84D4-C3DDD51E8022}" presName="spNode" presStyleCnt="0"/>
      <dgm:spPr/>
    </dgm:pt>
    <dgm:pt modelId="{6DE9876C-BEBF-4312-8E36-E30BE5C033D8}" type="pres">
      <dgm:prSet presAssocID="{84834C5C-FD1C-415A-B44D-1601BAB3045D}" presName="sibTrans" presStyleLbl="sibTrans1D1" presStyleIdx="1" presStyleCnt="4"/>
      <dgm:spPr/>
      <dgm:t>
        <a:bodyPr/>
        <a:lstStyle/>
        <a:p>
          <a:endParaRPr lang="nl-NL"/>
        </a:p>
      </dgm:t>
    </dgm:pt>
    <dgm:pt modelId="{666E7797-1663-4F18-BC62-5DE97197400F}" type="pres">
      <dgm:prSet presAssocID="{45D3C5C4-6225-488E-8681-3CF623392E16}" presName="node" presStyleLbl="node1" presStyleIdx="2" presStyleCnt="4" custScaleX="140676" custScaleY="123937" custRadScaleRad="88290" custRadScaleInc="-4376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72E4FE7-3940-4CBF-822F-E5E423184BD4}" type="pres">
      <dgm:prSet presAssocID="{45D3C5C4-6225-488E-8681-3CF623392E16}" presName="spNode" presStyleCnt="0"/>
      <dgm:spPr/>
    </dgm:pt>
    <dgm:pt modelId="{B244EB69-D702-4A4D-8B62-9E59D60E149D}" type="pres">
      <dgm:prSet presAssocID="{64DB4B6D-FD94-43FB-9FA9-88EB232862E5}" presName="sibTrans" presStyleLbl="sibTrans1D1" presStyleIdx="2" presStyleCnt="4"/>
      <dgm:spPr/>
      <dgm:t>
        <a:bodyPr/>
        <a:lstStyle/>
        <a:p>
          <a:endParaRPr lang="nl-NL"/>
        </a:p>
      </dgm:t>
    </dgm:pt>
    <dgm:pt modelId="{72005AF8-A78B-4BEE-B7F7-6B405B2AD301}" type="pres">
      <dgm:prSet presAssocID="{8DFF4EFE-562E-48F0-AA1F-FC62CFC1E591}" presName="node" presStyleLbl="node1" presStyleIdx="3" presStyleCnt="4" custScaleX="112437" custScaleY="138223" custRadScaleRad="105964" custRadScaleInc="1441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F61CB70-2269-4F6A-84B4-8ED972498DBA}" type="pres">
      <dgm:prSet presAssocID="{8DFF4EFE-562E-48F0-AA1F-FC62CFC1E591}" presName="spNode" presStyleCnt="0"/>
      <dgm:spPr/>
    </dgm:pt>
    <dgm:pt modelId="{1E1664BA-8484-472E-B5D8-7F0730A65744}" type="pres">
      <dgm:prSet presAssocID="{112132C6-6A3C-467D-89B9-78182AE4169A}" presName="sibTrans" presStyleLbl="sibTrans1D1" presStyleIdx="3" presStyleCnt="4"/>
      <dgm:spPr/>
      <dgm:t>
        <a:bodyPr/>
        <a:lstStyle/>
        <a:p>
          <a:endParaRPr lang="nl-NL"/>
        </a:p>
      </dgm:t>
    </dgm:pt>
  </dgm:ptLst>
  <dgm:cxnLst>
    <dgm:cxn modelId="{F7A6660E-29DB-4559-84AE-A22CF5FFB815}" type="presOf" srcId="{74519806-0127-4F9A-B309-1BEE726980B4}" destId="{1790CC6E-9DEE-4500-8D65-129EDB61C389}" srcOrd="0" destOrd="0" presId="urn:microsoft.com/office/officeart/2005/8/layout/cycle5"/>
    <dgm:cxn modelId="{BD957C60-505A-4A08-BE65-4D296D9B7401}" type="presOf" srcId="{64DB4B6D-FD94-43FB-9FA9-88EB232862E5}" destId="{B244EB69-D702-4A4D-8B62-9E59D60E149D}" srcOrd="0" destOrd="0" presId="urn:microsoft.com/office/officeart/2005/8/layout/cycle5"/>
    <dgm:cxn modelId="{F1E76C6F-B6E1-4F98-8DC2-409B49D0D90F}" srcId="{74519806-0127-4F9A-B309-1BEE726980B4}" destId="{1A55C3C9-5381-454E-84D4-C3DDD51E8022}" srcOrd="1" destOrd="0" parTransId="{A06876F6-D6C7-496E-8A8B-0F07F85912EE}" sibTransId="{84834C5C-FD1C-415A-B44D-1601BAB3045D}"/>
    <dgm:cxn modelId="{3B971F24-9653-48AB-B9F7-1D7D3785A634}" type="presOf" srcId="{C4090D26-6C0E-42BF-B96C-CD0B5DF2EA36}" destId="{3DB546B1-05DE-416F-9F1F-73CB9689FC8D}" srcOrd="0" destOrd="0" presId="urn:microsoft.com/office/officeart/2005/8/layout/cycle5"/>
    <dgm:cxn modelId="{026D2390-7802-424C-8F25-F1D17B6316C8}" type="presOf" srcId="{276554B8-CED2-47DE-BB0F-677FB266BE07}" destId="{C2B43723-E17C-4C21-A7E0-0B43B905D6E1}" srcOrd="0" destOrd="0" presId="urn:microsoft.com/office/officeart/2005/8/layout/cycle5"/>
    <dgm:cxn modelId="{1D3A41EF-BD02-471A-AA32-AD6737E76B47}" type="presOf" srcId="{45D3C5C4-6225-488E-8681-3CF623392E16}" destId="{666E7797-1663-4F18-BC62-5DE97197400F}" srcOrd="0" destOrd="0" presId="urn:microsoft.com/office/officeart/2005/8/layout/cycle5"/>
    <dgm:cxn modelId="{A84A3DCD-A198-419F-BAC8-860A8F0F68CD}" type="presOf" srcId="{112132C6-6A3C-467D-89B9-78182AE4169A}" destId="{1E1664BA-8484-472E-B5D8-7F0730A65744}" srcOrd="0" destOrd="0" presId="urn:microsoft.com/office/officeart/2005/8/layout/cycle5"/>
    <dgm:cxn modelId="{26806163-C17A-4D26-94C1-047DC22A754E}" type="presOf" srcId="{84834C5C-FD1C-415A-B44D-1601BAB3045D}" destId="{6DE9876C-BEBF-4312-8E36-E30BE5C033D8}" srcOrd="0" destOrd="0" presId="urn:microsoft.com/office/officeart/2005/8/layout/cycle5"/>
    <dgm:cxn modelId="{D2664034-3914-4098-B35E-0B2686E10597}" type="presOf" srcId="{1A55C3C9-5381-454E-84D4-C3DDD51E8022}" destId="{AC11219B-A513-432F-AD74-CF7C9E56407E}" srcOrd="0" destOrd="0" presId="urn:microsoft.com/office/officeart/2005/8/layout/cycle5"/>
    <dgm:cxn modelId="{75883DC8-638C-4F26-8D7D-8FA989D2650F}" srcId="{74519806-0127-4F9A-B309-1BEE726980B4}" destId="{C4090D26-6C0E-42BF-B96C-CD0B5DF2EA36}" srcOrd="0" destOrd="0" parTransId="{8EEFB3CB-A975-4B14-B481-076990B17932}" sibTransId="{276554B8-CED2-47DE-BB0F-677FB266BE07}"/>
    <dgm:cxn modelId="{49BCFE4D-BEE9-4052-B67B-DE0A29DFEA2C}" srcId="{74519806-0127-4F9A-B309-1BEE726980B4}" destId="{45D3C5C4-6225-488E-8681-3CF623392E16}" srcOrd="2" destOrd="0" parTransId="{47CD316C-6FE3-48C6-BB22-A663C084F079}" sibTransId="{64DB4B6D-FD94-43FB-9FA9-88EB232862E5}"/>
    <dgm:cxn modelId="{16648F65-2990-4F49-BA48-1BA9D67330E1}" srcId="{74519806-0127-4F9A-B309-1BEE726980B4}" destId="{8DFF4EFE-562E-48F0-AA1F-FC62CFC1E591}" srcOrd="3" destOrd="0" parTransId="{9398B306-9273-4D83-8344-F5179DEC59BF}" sibTransId="{112132C6-6A3C-467D-89B9-78182AE4169A}"/>
    <dgm:cxn modelId="{8C9996F8-8B4E-4E9B-BFC2-A88250EEBA0A}" type="presOf" srcId="{8DFF4EFE-562E-48F0-AA1F-FC62CFC1E591}" destId="{72005AF8-A78B-4BEE-B7F7-6B405B2AD301}" srcOrd="0" destOrd="0" presId="urn:microsoft.com/office/officeart/2005/8/layout/cycle5"/>
    <dgm:cxn modelId="{545C979C-DD3F-45BC-9661-B0AB8567D4A6}" type="presParOf" srcId="{1790CC6E-9DEE-4500-8D65-129EDB61C389}" destId="{3DB546B1-05DE-416F-9F1F-73CB9689FC8D}" srcOrd="0" destOrd="0" presId="urn:microsoft.com/office/officeart/2005/8/layout/cycle5"/>
    <dgm:cxn modelId="{70A45C0A-5EF7-402E-B735-E972D4A4BD36}" type="presParOf" srcId="{1790CC6E-9DEE-4500-8D65-129EDB61C389}" destId="{292A2E63-5FB8-4CC8-9666-EB4DB641DB38}" srcOrd="1" destOrd="0" presId="urn:microsoft.com/office/officeart/2005/8/layout/cycle5"/>
    <dgm:cxn modelId="{A19EBFE9-E6EE-4932-AA0D-1EC52D7503DE}" type="presParOf" srcId="{1790CC6E-9DEE-4500-8D65-129EDB61C389}" destId="{C2B43723-E17C-4C21-A7E0-0B43B905D6E1}" srcOrd="2" destOrd="0" presId="urn:microsoft.com/office/officeart/2005/8/layout/cycle5"/>
    <dgm:cxn modelId="{19A2F64A-715F-418A-BD51-21B7F9ED21F9}" type="presParOf" srcId="{1790CC6E-9DEE-4500-8D65-129EDB61C389}" destId="{AC11219B-A513-432F-AD74-CF7C9E56407E}" srcOrd="3" destOrd="0" presId="urn:microsoft.com/office/officeart/2005/8/layout/cycle5"/>
    <dgm:cxn modelId="{5E45340F-F392-4F8F-856F-761C45F8742E}" type="presParOf" srcId="{1790CC6E-9DEE-4500-8D65-129EDB61C389}" destId="{24260C8F-2539-4E87-B6E5-2A4D6B0F59A8}" srcOrd="4" destOrd="0" presId="urn:microsoft.com/office/officeart/2005/8/layout/cycle5"/>
    <dgm:cxn modelId="{19DB7CF4-D3F1-433F-BEDC-D02120CCEBF9}" type="presParOf" srcId="{1790CC6E-9DEE-4500-8D65-129EDB61C389}" destId="{6DE9876C-BEBF-4312-8E36-E30BE5C033D8}" srcOrd="5" destOrd="0" presId="urn:microsoft.com/office/officeart/2005/8/layout/cycle5"/>
    <dgm:cxn modelId="{9A512991-9F48-4553-8498-37620A0663E6}" type="presParOf" srcId="{1790CC6E-9DEE-4500-8D65-129EDB61C389}" destId="{666E7797-1663-4F18-BC62-5DE97197400F}" srcOrd="6" destOrd="0" presId="urn:microsoft.com/office/officeart/2005/8/layout/cycle5"/>
    <dgm:cxn modelId="{8BDF962B-5331-407E-ABD2-32502D9DC952}" type="presParOf" srcId="{1790CC6E-9DEE-4500-8D65-129EDB61C389}" destId="{E72E4FE7-3940-4CBF-822F-E5E423184BD4}" srcOrd="7" destOrd="0" presId="urn:microsoft.com/office/officeart/2005/8/layout/cycle5"/>
    <dgm:cxn modelId="{209F86C9-9BF6-4327-832A-06D7328C5E1D}" type="presParOf" srcId="{1790CC6E-9DEE-4500-8D65-129EDB61C389}" destId="{B244EB69-D702-4A4D-8B62-9E59D60E149D}" srcOrd="8" destOrd="0" presId="urn:microsoft.com/office/officeart/2005/8/layout/cycle5"/>
    <dgm:cxn modelId="{502164C1-1E1D-4197-B2EA-959486B9325F}" type="presParOf" srcId="{1790CC6E-9DEE-4500-8D65-129EDB61C389}" destId="{72005AF8-A78B-4BEE-B7F7-6B405B2AD301}" srcOrd="9" destOrd="0" presId="urn:microsoft.com/office/officeart/2005/8/layout/cycle5"/>
    <dgm:cxn modelId="{964EA8D2-6023-4D2B-9D5C-81B4B8F150CD}" type="presParOf" srcId="{1790CC6E-9DEE-4500-8D65-129EDB61C389}" destId="{5F61CB70-2269-4F6A-84B4-8ED972498DBA}" srcOrd="10" destOrd="0" presId="urn:microsoft.com/office/officeart/2005/8/layout/cycle5"/>
    <dgm:cxn modelId="{5F649B41-1935-4BDB-939E-6620468129A7}" type="presParOf" srcId="{1790CC6E-9DEE-4500-8D65-129EDB61C389}" destId="{1E1664BA-8484-472E-B5D8-7F0730A65744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8DB8B-30AE-483E-B194-743C21FEFACD}">
      <dsp:nvSpPr>
        <dsp:cNvPr id="0" name=""/>
        <dsp:cNvSpPr/>
      </dsp:nvSpPr>
      <dsp:spPr>
        <a:xfrm>
          <a:off x="1110146" y="1216467"/>
          <a:ext cx="2698016" cy="17056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/>
            <a:t>Programmaraad</a:t>
          </a:r>
          <a:endParaRPr lang="nl-NL" sz="2300" kern="1200" dirty="0"/>
        </a:p>
      </dsp:txBody>
      <dsp:txXfrm>
        <a:off x="1193410" y="1299731"/>
        <a:ext cx="2531488" cy="1539148"/>
      </dsp:txXfrm>
    </dsp:sp>
    <dsp:sp modelId="{9BD60468-6DCE-4E5E-BFCA-0226844384F0}">
      <dsp:nvSpPr>
        <dsp:cNvPr id="0" name=""/>
        <dsp:cNvSpPr/>
      </dsp:nvSpPr>
      <dsp:spPr>
        <a:xfrm>
          <a:off x="2459155" y="370738"/>
          <a:ext cx="3397134" cy="3397134"/>
        </a:xfrm>
        <a:custGeom>
          <a:avLst/>
          <a:gdLst/>
          <a:ahLst/>
          <a:cxnLst/>
          <a:rect l="0" t="0" r="0" b="0"/>
          <a:pathLst>
            <a:path>
              <a:moveTo>
                <a:pt x="605809" y="398177"/>
              </a:moveTo>
              <a:arcTo wR="1698567" hR="1698567" stAng="13797518" swAng="4804965"/>
            </a:path>
          </a:pathLst>
        </a:custGeom>
        <a:noFill/>
        <a:ln w="38100" cap="flat" cmpd="sng" algn="ctr">
          <a:solidFill>
            <a:schemeClr val="accent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60CFDD-A215-4E50-8C74-D64BE07056CF}">
      <dsp:nvSpPr>
        <dsp:cNvPr id="0" name=""/>
        <dsp:cNvSpPr/>
      </dsp:nvSpPr>
      <dsp:spPr>
        <a:xfrm>
          <a:off x="4421675" y="1216467"/>
          <a:ext cx="2869227" cy="17056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err="1" smtClean="0"/>
            <a:t>PGS-teams</a:t>
          </a:r>
          <a:endParaRPr lang="nl-NL" sz="2300" kern="1200" dirty="0"/>
        </a:p>
      </dsp:txBody>
      <dsp:txXfrm>
        <a:off x="4504939" y="1299731"/>
        <a:ext cx="2702699" cy="1539148"/>
      </dsp:txXfrm>
    </dsp:sp>
    <dsp:sp modelId="{EBC219D7-5CB3-4A78-ABB7-C07DDD24881C}">
      <dsp:nvSpPr>
        <dsp:cNvPr id="0" name=""/>
        <dsp:cNvSpPr/>
      </dsp:nvSpPr>
      <dsp:spPr>
        <a:xfrm>
          <a:off x="2459155" y="370738"/>
          <a:ext cx="3397134" cy="3397134"/>
        </a:xfrm>
        <a:custGeom>
          <a:avLst/>
          <a:gdLst/>
          <a:ahLst/>
          <a:cxnLst/>
          <a:rect l="0" t="0" r="0" b="0"/>
          <a:pathLst>
            <a:path>
              <a:moveTo>
                <a:pt x="2791324" y="2998956"/>
              </a:moveTo>
              <a:arcTo wR="1698567" hR="1698567" stAng="2997518" swAng="4804965"/>
            </a:path>
          </a:pathLst>
        </a:custGeom>
        <a:noFill/>
        <a:ln w="38100" cap="flat" cmpd="sng" algn="ctr">
          <a:solidFill>
            <a:schemeClr val="accent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B546B1-05DE-416F-9F1F-73CB9689FC8D}">
      <dsp:nvSpPr>
        <dsp:cNvPr id="0" name=""/>
        <dsp:cNvSpPr/>
      </dsp:nvSpPr>
      <dsp:spPr>
        <a:xfrm>
          <a:off x="3296852" y="-143557"/>
          <a:ext cx="1774668" cy="13142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900" kern="1200" dirty="0" smtClean="0"/>
            <a:t>BOB stelt jaar programma PGS vast, bepaalt randvoorwaarden en criteria en financiert</a:t>
          </a:r>
          <a:endParaRPr lang="nl-NL" sz="900" kern="1200" dirty="0"/>
        </a:p>
      </dsp:txBody>
      <dsp:txXfrm>
        <a:off x="3361009" y="-79400"/>
        <a:ext cx="1646354" cy="1185957"/>
      </dsp:txXfrm>
    </dsp:sp>
    <dsp:sp modelId="{C2B43723-E17C-4C21-A7E0-0B43B905D6E1}">
      <dsp:nvSpPr>
        <dsp:cNvPr id="0" name=""/>
        <dsp:cNvSpPr/>
      </dsp:nvSpPr>
      <dsp:spPr>
        <a:xfrm>
          <a:off x="2694732" y="580708"/>
          <a:ext cx="3198993" cy="3198993"/>
        </a:xfrm>
        <a:custGeom>
          <a:avLst/>
          <a:gdLst/>
          <a:ahLst/>
          <a:cxnLst/>
          <a:rect l="0" t="0" r="0" b="0"/>
          <a:pathLst>
            <a:path>
              <a:moveTo>
                <a:pt x="2509270" y="283935"/>
              </a:moveTo>
              <a:arcTo wR="1599496" hR="1599496" stAng="18279944" swAng="1023352"/>
            </a:path>
          </a:pathLst>
        </a:custGeom>
        <a:noFill/>
        <a:ln w="38100" cap="flat" cmpd="sng" algn="ctr">
          <a:solidFill>
            <a:schemeClr val="accent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11219B-A513-432F-AD74-CF7C9E56407E}">
      <dsp:nvSpPr>
        <dsp:cNvPr id="0" name=""/>
        <dsp:cNvSpPr/>
      </dsp:nvSpPr>
      <dsp:spPr>
        <a:xfrm>
          <a:off x="4969369" y="1316373"/>
          <a:ext cx="1739601" cy="13378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900" kern="1200" dirty="0" smtClean="0"/>
            <a:t>PR met PGS teams maken PGS</a:t>
          </a:r>
          <a:endParaRPr lang="nl-NL" sz="900" kern="1200" dirty="0"/>
        </a:p>
      </dsp:txBody>
      <dsp:txXfrm>
        <a:off x="5034677" y="1381681"/>
        <a:ext cx="1608985" cy="1207223"/>
      </dsp:txXfrm>
    </dsp:sp>
    <dsp:sp modelId="{6DE9876C-BEBF-4312-8E36-E30BE5C033D8}">
      <dsp:nvSpPr>
        <dsp:cNvPr id="0" name=""/>
        <dsp:cNvSpPr/>
      </dsp:nvSpPr>
      <dsp:spPr>
        <a:xfrm>
          <a:off x="2964058" y="-14222"/>
          <a:ext cx="3198993" cy="3198993"/>
        </a:xfrm>
        <a:custGeom>
          <a:avLst/>
          <a:gdLst/>
          <a:ahLst/>
          <a:cxnLst/>
          <a:rect l="0" t="0" r="0" b="0"/>
          <a:pathLst>
            <a:path>
              <a:moveTo>
                <a:pt x="2704000" y="2756415"/>
              </a:moveTo>
              <a:arcTo wR="1599496" hR="1599496" stAng="2779666" swAng="798767"/>
            </a:path>
          </a:pathLst>
        </a:custGeom>
        <a:noFill/>
        <a:ln w="38100" cap="flat" cmpd="sng" algn="ctr">
          <a:solidFill>
            <a:schemeClr val="accent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6E7797-1663-4F18-BC62-5DE97197400F}">
      <dsp:nvSpPr>
        <dsp:cNvPr id="0" name=""/>
        <dsp:cNvSpPr/>
      </dsp:nvSpPr>
      <dsp:spPr>
        <a:xfrm>
          <a:off x="3169170" y="2925117"/>
          <a:ext cx="2094740" cy="11995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900" kern="1200" dirty="0" smtClean="0"/>
            <a:t>Directeurenoverleg toetst op kwaliteit en criteria</a:t>
          </a:r>
          <a:endParaRPr lang="nl-NL" sz="900" kern="1200" dirty="0"/>
        </a:p>
      </dsp:txBody>
      <dsp:txXfrm>
        <a:off x="3227728" y="2983675"/>
        <a:ext cx="1977624" cy="1082451"/>
      </dsp:txXfrm>
    </dsp:sp>
    <dsp:sp modelId="{B244EB69-D702-4A4D-8B62-9E59D60E149D}">
      <dsp:nvSpPr>
        <dsp:cNvPr id="0" name=""/>
        <dsp:cNvSpPr/>
      </dsp:nvSpPr>
      <dsp:spPr>
        <a:xfrm>
          <a:off x="2204353" y="27247"/>
          <a:ext cx="3198993" cy="3198993"/>
        </a:xfrm>
        <a:custGeom>
          <a:avLst/>
          <a:gdLst/>
          <a:ahLst/>
          <a:cxnLst/>
          <a:rect l="0" t="0" r="0" b="0"/>
          <a:pathLst>
            <a:path>
              <a:moveTo>
                <a:pt x="832336" y="3003012"/>
              </a:moveTo>
              <a:arcTo wR="1599496" hR="1599496" stAng="7119658" swAng="965265"/>
            </a:path>
          </a:pathLst>
        </a:custGeom>
        <a:noFill/>
        <a:ln w="38100" cap="flat" cmpd="sng" algn="ctr">
          <a:solidFill>
            <a:schemeClr val="accent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005AF8-A78B-4BEE-B7F7-6B405B2AD301}">
      <dsp:nvSpPr>
        <dsp:cNvPr id="0" name=""/>
        <dsp:cNvSpPr/>
      </dsp:nvSpPr>
      <dsp:spPr>
        <a:xfrm>
          <a:off x="1656996" y="1316370"/>
          <a:ext cx="1674246" cy="13378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900" kern="1200" dirty="0" smtClean="0"/>
            <a:t>BOB stelt vast als referentiedocument/</a:t>
          </a:r>
          <a:r>
            <a:rPr lang="nl-NL" sz="900" kern="1200" dirty="0" err="1" smtClean="0"/>
            <a:t>Stas</a:t>
          </a:r>
          <a:r>
            <a:rPr lang="nl-NL" sz="900" kern="1200" dirty="0" smtClean="0"/>
            <a:t> </a:t>
          </a:r>
          <a:r>
            <a:rPr lang="nl-NL" sz="900" kern="1200" dirty="0" err="1" smtClean="0"/>
            <a:t>IeM</a:t>
          </a:r>
          <a:r>
            <a:rPr lang="nl-NL" sz="900" kern="1200" dirty="0" smtClean="0"/>
            <a:t> maakt publicatie bekend</a:t>
          </a:r>
          <a:endParaRPr lang="nl-NL" sz="900" kern="1200" dirty="0"/>
        </a:p>
      </dsp:txBody>
      <dsp:txXfrm>
        <a:off x="1722304" y="1381678"/>
        <a:ext cx="1543630" cy="1207223"/>
      </dsp:txXfrm>
    </dsp:sp>
    <dsp:sp modelId="{1E1664BA-8484-472E-B5D8-7F0730A65744}">
      <dsp:nvSpPr>
        <dsp:cNvPr id="0" name=""/>
        <dsp:cNvSpPr/>
      </dsp:nvSpPr>
      <dsp:spPr>
        <a:xfrm>
          <a:off x="2413680" y="612907"/>
          <a:ext cx="3198993" cy="3198993"/>
        </a:xfrm>
        <a:custGeom>
          <a:avLst/>
          <a:gdLst/>
          <a:ahLst/>
          <a:cxnLst/>
          <a:rect l="0" t="0" r="0" b="0"/>
          <a:pathLst>
            <a:path>
              <a:moveTo>
                <a:pt x="371893" y="574128"/>
              </a:moveTo>
              <a:arcTo wR="1599496" hR="1599496" stAng="13192240" swAng="1063360"/>
            </a:path>
          </a:pathLst>
        </a:custGeom>
        <a:noFill/>
        <a:ln w="38100" cap="flat" cmpd="sng" algn="ctr">
          <a:solidFill>
            <a:schemeClr val="accent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89F47-1051-418F-B919-5BA2F93B28C6}" type="datetimeFigureOut">
              <a:rPr lang="nl-NL" smtClean="0"/>
              <a:pPr/>
              <a:t>5-8-2015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AF0EC0-372F-4492-86C3-3DEC8825304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635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4562475" y="0"/>
            <a:ext cx="4581525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037138" y="2878138"/>
            <a:ext cx="3598862" cy="857250"/>
          </a:xfrm>
        </p:spPr>
        <p:txBody>
          <a:bodyPr/>
          <a:lstStyle>
            <a:lvl1pPr defTabSz="608013" eaLnBrk="0" hangingPunct="0">
              <a:defRPr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037138" y="3778250"/>
            <a:ext cx="3598862" cy="1752600"/>
          </a:xfrm>
        </p:spPr>
        <p:txBody>
          <a:bodyPr/>
          <a:lstStyle>
            <a:lvl1pPr marL="0" indent="1588" defTabSz="608013" eaLnBrk="0" hangingPunct="0">
              <a:buFont typeface="Arial" charset="0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het opmaakprofiel van de modelondertitel te bewerken</a:t>
            </a: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5037138" y="6515100"/>
            <a:ext cx="3932237" cy="209550"/>
          </a:xfrm>
        </p:spPr>
        <p:txBody>
          <a:bodyPr anchor="t"/>
          <a:lstStyle>
            <a:lvl1pPr algn="l">
              <a:defRPr/>
            </a:lvl1pPr>
          </a:lstStyle>
          <a:p>
            <a:fld id="{58738A79-0EEF-4749-8A97-F6E266F25E98}" type="datetime3">
              <a:rPr lang="en-US" smtClean="0"/>
              <a:pPr/>
              <a:t>5 August 2015</a:t>
            </a:fld>
            <a:endParaRPr lang="nl-NL" dirty="0"/>
          </a:p>
        </p:txBody>
      </p:sp>
      <p:pic>
        <p:nvPicPr>
          <p:cNvPr id="9" name="Afbeelding 8" descr="ROe_IM_Logo_1_RGB_diap.PNG"/>
          <p:cNvPicPr>
            <a:picLocks noChangeAspect="1"/>
          </p:cNvPicPr>
          <p:nvPr userDrawn="1"/>
        </p:nvPicPr>
        <p:blipFill>
          <a:blip r:embed="rId2" cstate="print"/>
          <a:srcRect l="45335" t="12392"/>
          <a:stretch>
            <a:fillRect/>
          </a:stretch>
        </p:blipFill>
        <p:spPr>
          <a:xfrm>
            <a:off x="4246144" y="0"/>
            <a:ext cx="3684180" cy="204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47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4D3DCD-78F2-4C02-80EF-E6C3442401A7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marL="0" marR="0" indent="0" algn="r" defTabSz="6080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14 February 2011</a:t>
            </a:r>
            <a:endParaRPr lang="nl-NL" dirty="0" smtClean="0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en-GB" dirty="0" smtClean="0"/>
              <a:t>Ministry of Infrastructure and the Environment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060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67513" y="1293813"/>
            <a:ext cx="2100262" cy="491331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66725" y="1293813"/>
            <a:ext cx="6148388" cy="491331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EBBB1C-FD6D-4964-872D-637C2E61DE24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marL="0" marR="0" indent="0" algn="r" defTabSz="6080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0F74DA9D-FB39-451B-A108-771D65D092FA}" type="datetime3">
              <a:rPr lang="en-US" smtClean="0"/>
              <a:pPr/>
              <a:t>5 August 2015</a:t>
            </a:fld>
            <a:endParaRPr lang="nl-NL" dirty="0" smtClean="0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en-GB" dirty="0" smtClean="0"/>
              <a:t>Ministry of Infrastructure and the Environment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959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6725" y="1293813"/>
            <a:ext cx="8401050" cy="4921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66725" y="2068513"/>
            <a:ext cx="4124325" cy="413861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743450" y="2068513"/>
            <a:ext cx="4124325" cy="4138612"/>
          </a:xfrm>
        </p:spPr>
        <p:txBody>
          <a:bodyPr/>
          <a:lstStyle/>
          <a:p>
            <a:r>
              <a:rPr lang="nl-NL" smtClean="0"/>
              <a:t>Klik op het pictogram als u een illustratie wilt toevoegen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>
          <a:xfrm>
            <a:off x="466725" y="6611938"/>
            <a:ext cx="1905000" cy="119062"/>
          </a:xfrm>
        </p:spPr>
        <p:txBody>
          <a:bodyPr/>
          <a:lstStyle>
            <a:lvl1pPr>
              <a:defRPr/>
            </a:lvl1pPr>
          </a:lstStyle>
          <a:p>
            <a:fld id="{C0E4B359-E2E3-44DC-A349-1126A74EF1B4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>
          <a:xfrm>
            <a:off x="7264400" y="6611938"/>
            <a:ext cx="1508125" cy="119062"/>
          </a:xfrm>
        </p:spPr>
        <p:txBody>
          <a:bodyPr/>
          <a:lstStyle>
            <a:lvl1pPr>
              <a:defRPr/>
            </a:lvl1pPr>
          </a:lstStyle>
          <a:p>
            <a:fld id="{B90AA795-8750-4112-8D3F-5758D0F39CE8}" type="datetime3">
              <a:rPr lang="en-US" smtClean="0"/>
              <a:pPr/>
              <a:t>5 August 2015</a:t>
            </a:fld>
            <a:endParaRPr lang="nl-NL" dirty="0" smtClean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en-GB" dirty="0" smtClean="0"/>
              <a:t>Ministry of Infrastructure and the Environment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785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CDB467-7873-4513-AFB0-64C93AB0D52A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D8E99C1-6DCF-4CA8-A0BB-D46F2958C00D}" type="datetime3">
              <a:rPr lang="en-US" smtClean="0"/>
              <a:pPr/>
              <a:t>5 August 2015</a:t>
            </a:fld>
            <a:endParaRPr lang="nl-NL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en-GB" dirty="0" smtClean="0"/>
              <a:t>Ministry of Infrastructure and the Environment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13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D84257-ED32-48C1-8368-C36FAEBD5AE4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4459A10-B237-4918-9E78-1F2F92E8F41A}" type="datetime3">
              <a:rPr lang="en-US" smtClean="0"/>
              <a:pPr/>
              <a:t>5 August 2015</a:t>
            </a:fld>
            <a:endParaRPr lang="nl-NL" dirty="0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en-GB" dirty="0" smtClean="0"/>
              <a:t>Ministry of Infrastructure and the Environment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297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66725" y="2068513"/>
            <a:ext cx="4124325" cy="413861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43450" y="2068513"/>
            <a:ext cx="4124325" cy="413861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EFCD2F-3854-4509-94B1-251D221B176A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6A8A896-DF00-4C5E-BB22-4BB27341767B}" type="datetime3">
              <a:rPr lang="en-US" smtClean="0"/>
              <a:pPr/>
              <a:t>5 August 2015</a:t>
            </a:fld>
            <a:endParaRPr lang="nl-NL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en-GB" dirty="0" smtClean="0"/>
              <a:t>Ministry of Infrastructure and the Environment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247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8DFE5E-4DF5-4E22-BF27-B57155238CA5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14 February 2011</a:t>
            </a:r>
            <a:endParaRPr lang="nl-NL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en-GB" dirty="0" smtClean="0"/>
              <a:t>Ministry of Infrastructure and the Environment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648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2C4F18-1084-43BB-8F0C-8DDEC76DCA47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6A994CB-1F92-4C91-953F-734AC77056FB}" type="datetime3">
              <a:rPr lang="en-US" smtClean="0"/>
              <a:pPr/>
              <a:t>5 August 2015</a:t>
            </a:fld>
            <a:endParaRPr lang="nl-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en-GB" dirty="0" smtClean="0"/>
              <a:t>Ministry of Infrastructure and the Environment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7316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FF4269-9A2A-402C-95A8-1E64AE3A37F9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65B0BAA-DBE6-46A0-A778-60431F634DD6}" type="datetime3">
              <a:rPr lang="en-US" smtClean="0"/>
              <a:pPr/>
              <a:t>5 August 2015</a:t>
            </a:fld>
            <a:endParaRPr lang="nl-NL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en-GB" dirty="0" smtClean="0"/>
              <a:t>Ministry of Infrastructure and the Environment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863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en-GB" dirty="0" smtClean="0"/>
              <a:t>Ministry of Infrastructure and the Environment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E2487A-4EC9-4160-846D-E5DD7CFD4F63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marL="0" marR="0" indent="0" algn="r" defTabSz="6080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67F91C8B-5689-4E96-80D0-65BB65C00E44}" type="datetime3">
              <a:rPr lang="en-US" smtClean="0"/>
              <a:pPr/>
              <a:t>5 August 2015</a:t>
            </a:fld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74999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CDE4C3-FD53-4754-8387-ED0250ADD0EA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31DD6BB2-EB94-4FAE-A149-4F64DDD88762}" type="datetime3">
              <a:rPr lang="en-US" smtClean="0"/>
              <a:pPr/>
              <a:t>5 August 2015</a:t>
            </a:fld>
            <a:endParaRPr lang="nl-NL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en-GB" dirty="0" smtClean="0"/>
              <a:t>Ministry of Infrastructure and the Environment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4708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10112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6350000"/>
            <a:ext cx="9144000" cy="50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6725" y="1293813"/>
            <a:ext cx="84010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6725" y="2068513"/>
            <a:ext cx="840105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6725" y="6611938"/>
            <a:ext cx="1905000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7767DB5-9DBB-4547-9226-1DA966EC9086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nl-NL"/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64400" y="6611938"/>
            <a:ext cx="1508125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1EC5AFD-569C-4F7D-8057-E6B51A727791}" type="datetime3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 August 2015</a:t>
            </a:fld>
            <a:endParaRPr lang="nl-NL" dirty="0"/>
          </a:p>
        </p:txBody>
      </p:sp>
      <p:pic>
        <p:nvPicPr>
          <p:cNvPr id="9225" name="Picture 9" descr="Z:\KA\Carma\DocSys\Customers\VenW Rijksbreed\Models\Presentaties\background_pictures\logo wit\RO_VW_diap.png"/>
          <p:cNvPicPr>
            <a:picLocks noChangeAspect="1" noChangeArrowheads="1"/>
          </p:cNvPicPr>
          <p:nvPr/>
        </p:nvPicPr>
        <p:blipFill>
          <a:blip r:embed="rId14" cstate="print"/>
          <a:srcRect l="46451" t="15443" r="46289" b="20656"/>
          <a:stretch>
            <a:fillRect/>
          </a:stretch>
        </p:blipFill>
        <p:spPr bwMode="auto">
          <a:xfrm>
            <a:off x="4376738" y="0"/>
            <a:ext cx="3937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7" y="6525344"/>
            <a:ext cx="2736304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dirty="0" smtClean="0"/>
              <a:t>Ministerie van Infrastructuur en Milieu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019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Governance</a:t>
            </a:r>
            <a:r>
              <a:rPr lang="nl-NL" dirty="0" smtClean="0"/>
              <a:t> model PGS nieuwe stijl </a:t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037138" y="4365104"/>
            <a:ext cx="3639318" cy="1165746"/>
          </a:xfrm>
        </p:spPr>
        <p:txBody>
          <a:bodyPr/>
          <a:lstStyle/>
          <a:p>
            <a:endParaRPr lang="nl-NL" dirty="0" smtClean="0"/>
          </a:p>
          <a:p>
            <a:r>
              <a:rPr lang="nl-NL" dirty="0" smtClean="0"/>
              <a:t>PGS Netwerkbijeenkomst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1 juli 2015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093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PGS en </a:t>
            </a:r>
            <a:r>
              <a:rPr lang="nl-NL" dirty="0" err="1" smtClean="0"/>
              <a:t>Bevi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 smtClean="0"/>
              <a:t>Voor </a:t>
            </a:r>
            <a:r>
              <a:rPr lang="nl-NL" sz="2000" dirty="0" err="1" smtClean="0"/>
              <a:t>Bevi</a:t>
            </a:r>
            <a:r>
              <a:rPr lang="nl-NL" sz="2000" dirty="0" smtClean="0"/>
              <a:t> gelden risicocontouren (10-6)</a:t>
            </a:r>
          </a:p>
          <a:p>
            <a:r>
              <a:rPr lang="nl-NL" sz="2000" dirty="0" smtClean="0"/>
              <a:t>Uitgangspunt voor de vergunningen is BBT </a:t>
            </a:r>
          </a:p>
          <a:p>
            <a:r>
              <a:rPr lang="nl-NL" sz="2000" dirty="0" smtClean="0"/>
              <a:t>Zonder BBT is risicocontour niet geborgd (belang van toezicht en naleving!)</a:t>
            </a:r>
          </a:p>
          <a:p>
            <a:endParaRPr lang="nl-NL" sz="2000" dirty="0"/>
          </a:p>
          <a:p>
            <a:r>
              <a:rPr lang="nl-NL" sz="2000" dirty="0" smtClean="0"/>
              <a:t>Vanuit stelselverantwoordelijkheid </a:t>
            </a:r>
            <a:r>
              <a:rPr lang="nl-NL" sz="2000" dirty="0" err="1" smtClean="0"/>
              <a:t>IenM</a:t>
            </a:r>
            <a:r>
              <a:rPr lang="nl-NL" sz="2000" dirty="0" smtClean="0"/>
              <a:t> is het van belang dat voor alle </a:t>
            </a:r>
            <a:r>
              <a:rPr lang="nl-NL" sz="2000" dirty="0" err="1" smtClean="0"/>
              <a:t>Bevi</a:t>
            </a:r>
            <a:r>
              <a:rPr lang="nl-NL" sz="2000" dirty="0" smtClean="0"/>
              <a:t> activiteiten een PGS beschikbaar is</a:t>
            </a:r>
            <a:endParaRPr lang="nl-NL" sz="2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D8E99C1-6DCF-4CA8-A0BB-D46F2958C00D}" type="datetime3">
              <a:rPr lang="en-US" smtClean="0"/>
              <a:pPr/>
              <a:t>5 August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Ministry of Infrastructure and the Environment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4480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PGS en </a:t>
            </a:r>
            <a:r>
              <a:rPr lang="nl-NL" dirty="0" err="1" smtClean="0"/>
              <a:t>Brzo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 smtClean="0"/>
              <a:t>De risicobenadering voor bepalen maatregelen sluit aan bij verplichte identificatie en beoordeling van gevaren van zware ongevallen</a:t>
            </a:r>
          </a:p>
          <a:p>
            <a:r>
              <a:rPr lang="nl-NL" sz="2000" dirty="0" smtClean="0"/>
              <a:t>Bij publicatie van richtlijn is aangegeven welke maatregelen binnen welke termijn voor bestaande situaties gelden, indien sprake is van een ontoereikend veiligheidsniveau.</a:t>
            </a:r>
            <a:endParaRPr lang="nl-NL" sz="2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D8E99C1-6DCF-4CA8-A0BB-D46F2958C00D}" type="datetime3">
              <a:rPr lang="en-US" smtClean="0"/>
              <a:pPr/>
              <a:t>5 August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Ministry of Infrastructure and the Environment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0169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Resultaat van </a:t>
            </a:r>
            <a:r>
              <a:rPr lang="nl-NL" dirty="0" err="1" smtClean="0"/>
              <a:t>governance</a:t>
            </a:r>
            <a:r>
              <a:rPr lang="nl-NL" dirty="0" smtClean="0"/>
              <a:t> model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 smtClean="0"/>
              <a:t>Alle partijen nemen (bestuurlijke) verantwoordelijkheid in proces</a:t>
            </a:r>
          </a:p>
          <a:p>
            <a:r>
              <a:rPr lang="nl-NL" sz="2000" dirty="0" smtClean="0"/>
              <a:t>Regelgeving is duurzaam (geen voortdurende wijzigingen en reparaties, geen doorverwijzingen)</a:t>
            </a:r>
          </a:p>
          <a:p>
            <a:r>
              <a:rPr lang="nl-NL" sz="2000" dirty="0" smtClean="0"/>
              <a:t>Transparante risicobenadering centraal</a:t>
            </a:r>
          </a:p>
          <a:p>
            <a:r>
              <a:rPr lang="nl-NL" sz="2000" dirty="0" smtClean="0"/>
              <a:t>Heldere aansluiting PGS bij </a:t>
            </a:r>
            <a:r>
              <a:rPr lang="nl-NL" sz="2000" dirty="0" err="1" smtClean="0"/>
              <a:t>Brzo</a:t>
            </a:r>
            <a:r>
              <a:rPr lang="nl-NL" sz="2000" dirty="0" smtClean="0"/>
              <a:t> verplichtingen</a:t>
            </a:r>
          </a:p>
          <a:p>
            <a:r>
              <a:rPr lang="nl-NL" sz="2000" dirty="0" smtClean="0"/>
              <a:t>Helderheid over implementatie bij bestaande installaties en activiteiten</a:t>
            </a:r>
            <a:endParaRPr lang="nl-NL" sz="2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D8E99C1-6DCF-4CA8-A0BB-D46F2958C00D}" type="datetime3">
              <a:rPr lang="en-US" smtClean="0"/>
              <a:pPr/>
              <a:t>5 August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Ministry of Infrastructure and the Environment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640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is PGS nuttig en goed bruikbaar?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Integraal (brand, milieu, Arbo): ondernemer weet wat hij moet doen, en daarmee voldoet hij aan alle regelgeving voor die activiteit</a:t>
            </a:r>
          </a:p>
          <a:p>
            <a:r>
              <a:rPr lang="nl-NL" dirty="0" smtClean="0"/>
              <a:t>Tot stand gekomen in goed overleg tussen experts van overheid én bedrijfsleven</a:t>
            </a:r>
          </a:p>
          <a:p>
            <a:r>
              <a:rPr lang="nl-NL" dirty="0" smtClean="0"/>
              <a:t>Uiteindelijke status via Arbo regelgeving, aanwijzing BBT, vergunning of Activiteitenbesluit</a:t>
            </a:r>
            <a:br>
              <a:rPr lang="nl-NL" dirty="0" smtClean="0"/>
            </a:b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PGS heeft in feite een autonome status: iets wat hoort bij zorgvuldig ondernemerschap. Basis voorwaarde voor verzekeringen, richting gevend voor beroepszaken, uitgangspunt voor kostencalculaties etc.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		</a:t>
            </a:r>
            <a:r>
              <a:rPr lang="nl-NL" sz="2000" dirty="0" smtClean="0">
                <a:solidFill>
                  <a:srgbClr val="C00000"/>
                </a:solidFill>
              </a:rPr>
              <a:t>Kenmerken behouden</a:t>
            </a:r>
            <a:endParaRPr lang="nl-NL" sz="2000" dirty="0">
              <a:solidFill>
                <a:srgbClr val="C00000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D8E99C1-6DCF-4CA8-A0BB-D46F2958C00D}" type="datetime3">
              <a:rPr lang="en-US" smtClean="0"/>
              <a:pPr/>
              <a:t>5 August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Ministry of Infrastructure and the Environment</a:t>
            </a:r>
            <a:endParaRPr lang="en-GB" dirty="0"/>
          </a:p>
        </p:txBody>
      </p:sp>
      <p:sp>
        <p:nvSpPr>
          <p:cNvPr id="7" name="PIJL-RECHTS 6"/>
          <p:cNvSpPr/>
          <p:nvPr/>
        </p:nvSpPr>
        <p:spPr bwMode="auto">
          <a:xfrm>
            <a:off x="899592" y="5229200"/>
            <a:ext cx="936104" cy="64807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413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PGS nieuwe stijl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Mede n.a.v. </a:t>
            </a:r>
            <a:r>
              <a:rPr lang="nl-NL" dirty="0" err="1" smtClean="0"/>
              <a:t>OvV</a:t>
            </a:r>
            <a:r>
              <a:rPr lang="nl-NL" dirty="0" smtClean="0"/>
              <a:t> </a:t>
            </a:r>
            <a:r>
              <a:rPr lang="nl-NL" dirty="0" err="1" smtClean="0"/>
              <a:t>Odfjell</a:t>
            </a:r>
            <a:r>
              <a:rPr lang="nl-NL" dirty="0" smtClean="0"/>
              <a:t> en Chemie Pack: revitalisatie van PGS-reeks</a:t>
            </a:r>
          </a:p>
          <a:p>
            <a:r>
              <a:rPr lang="nl-NL" dirty="0" smtClean="0"/>
              <a:t>Vorm gegeven door proces van Ronde Tafel PGS Nieuwe Stijl</a:t>
            </a:r>
          </a:p>
          <a:p>
            <a:pPr>
              <a:tabLst>
                <a:tab pos="895350" algn="l"/>
                <a:tab pos="1619250" algn="l"/>
              </a:tabLst>
            </a:pPr>
            <a:r>
              <a:rPr lang="nl-NL" dirty="0" smtClean="0"/>
              <a:t>Input: </a:t>
            </a:r>
            <a:r>
              <a:rPr lang="nl-NL" dirty="0" err="1" smtClean="0"/>
              <a:t>ILT-rapport</a:t>
            </a:r>
            <a:r>
              <a:rPr lang="nl-NL" dirty="0" smtClean="0"/>
              <a:t> “Resultaat verkenning </a:t>
            </a:r>
            <a:r>
              <a:rPr lang="nl-NL" dirty="0" err="1" smtClean="0"/>
              <a:t>PGS-systematiek</a:t>
            </a:r>
            <a:r>
              <a:rPr lang="nl-NL" dirty="0" smtClean="0"/>
              <a:t>, </a:t>
            </a:r>
            <a:br>
              <a:rPr lang="nl-NL" dirty="0" smtClean="0"/>
            </a:br>
            <a:r>
              <a:rPr lang="nl-NL" dirty="0" smtClean="0"/>
              <a:t>	 : </a:t>
            </a:r>
            <a:r>
              <a:rPr lang="nl-NL" dirty="0" err="1" smtClean="0"/>
              <a:t>RHDHV-studie</a:t>
            </a:r>
            <a:r>
              <a:rPr lang="nl-NL" dirty="0" smtClean="0"/>
              <a:t> “Kwaliteitsimpuls </a:t>
            </a:r>
            <a:r>
              <a:rPr lang="nl-NL" dirty="0" err="1" smtClean="0"/>
              <a:t>PGS-richtlijnen</a:t>
            </a:r>
            <a:r>
              <a:rPr lang="nl-NL" dirty="0" smtClean="0"/>
              <a:t>”</a:t>
            </a:r>
          </a:p>
          <a:p>
            <a:pPr>
              <a:tabLst>
                <a:tab pos="895350" algn="l"/>
                <a:tab pos="1619250" algn="l"/>
              </a:tabLst>
            </a:pPr>
            <a:endParaRPr lang="nl-NL" dirty="0" smtClean="0"/>
          </a:p>
          <a:p>
            <a:pPr>
              <a:buNone/>
              <a:tabLst>
                <a:tab pos="895350" algn="l"/>
                <a:tab pos="1619250" algn="l"/>
              </a:tabLst>
            </a:pPr>
            <a:r>
              <a:rPr lang="nl-NL" dirty="0" err="1" smtClean="0"/>
              <a:t>OvV</a:t>
            </a:r>
            <a:r>
              <a:rPr lang="nl-NL" dirty="0" smtClean="0"/>
              <a:t>: “de complexiteit van het wettelijk kader voor vergunningverlening belemmerend voor handhavend optreden” (Kabinet: “verbetering van de PGS-richtlijnen als normenkader voor BBT zodat deze beter doorwerken in de </a:t>
            </a:r>
            <a:r>
              <a:rPr lang="nl-NL" dirty="0" err="1" smtClean="0"/>
              <a:t>Wabo</a:t>
            </a:r>
            <a:r>
              <a:rPr lang="nl-NL" dirty="0" smtClean="0"/>
              <a:t>-vergunningen”)</a:t>
            </a:r>
          </a:p>
          <a:p>
            <a:pPr>
              <a:buNone/>
              <a:tabLst>
                <a:tab pos="895350" algn="l"/>
                <a:tab pos="1619250" algn="l"/>
              </a:tabLst>
            </a:pPr>
            <a:endParaRPr lang="nl-NL" dirty="0" smtClean="0"/>
          </a:p>
          <a:p>
            <a:pPr>
              <a:buNone/>
              <a:tabLst>
                <a:tab pos="895350" algn="l"/>
                <a:tab pos="1619250" algn="l"/>
              </a:tabLst>
            </a:pPr>
            <a:r>
              <a:rPr lang="nl-NL" dirty="0" smtClean="0"/>
              <a:t>ILT: “comprimeer, vergroot rijksbetrokkenheid”</a:t>
            </a:r>
          </a:p>
          <a:p>
            <a:pPr>
              <a:buNone/>
              <a:tabLst>
                <a:tab pos="895350" algn="l"/>
                <a:tab pos="1619250" algn="l"/>
              </a:tabLst>
            </a:pPr>
            <a:endParaRPr lang="nl-NL" dirty="0" smtClean="0"/>
          </a:p>
          <a:p>
            <a:pPr>
              <a:buNone/>
              <a:tabLst>
                <a:tab pos="895350" algn="l"/>
                <a:tab pos="1619250" algn="l"/>
              </a:tabLst>
            </a:pPr>
            <a:r>
              <a:rPr lang="nl-NL" dirty="0" smtClean="0"/>
              <a:t>RHDHV: “Stel de taken, verantwoordelijkheden en bevoegdheden vast”</a:t>
            </a:r>
          </a:p>
          <a:p>
            <a:pPr>
              <a:buNone/>
              <a:tabLst>
                <a:tab pos="895350" algn="l"/>
                <a:tab pos="1619250" algn="l"/>
              </a:tabLst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D8E99C1-6DCF-4CA8-A0BB-D46F2958C00D}" type="datetime3">
              <a:rPr lang="en-US" smtClean="0"/>
              <a:pPr/>
              <a:t>5 August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Ministry of Infrastructure and the Environment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7097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Conclusies Ronde Tafel: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/>
              <a:t>Verbeterpunten: inhoud, proces, juridische doorwerking, commitment rijk</a:t>
            </a:r>
          </a:p>
          <a:p>
            <a:pP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/>
              <a:t>Eerst aanpakken: </a:t>
            </a:r>
            <a:r>
              <a:rPr lang="nl-NL" sz="2000" dirty="0" err="1" smtClean="0"/>
              <a:t>governance</a:t>
            </a:r>
            <a:r>
              <a:rPr lang="nl-NL" sz="2000" dirty="0" smtClean="0"/>
              <a:t> van proces, heldere rollen van stakeholders, juridische doorwerking</a:t>
            </a:r>
          </a:p>
          <a:p>
            <a:pPr>
              <a:buFont typeface="Arial" panose="020B0604020202020204" pitchFamily="34" charset="0"/>
              <a:buChar char="•"/>
            </a:pPr>
            <a:endParaRPr lang="nl-NL" sz="2000" dirty="0" smtClean="0"/>
          </a:p>
          <a:p>
            <a:pPr>
              <a:buNone/>
            </a:pPr>
            <a:r>
              <a:rPr lang="nl-NL" sz="2000" dirty="0" smtClean="0"/>
              <a:t>Uitgangspunten voor verbetering</a:t>
            </a:r>
          </a:p>
          <a:p>
            <a:r>
              <a:rPr lang="nl-NL" sz="2000" dirty="0" smtClean="0"/>
              <a:t>Rijk geeft sturing aan producten vanwege stelselverantwoordelijkheid</a:t>
            </a:r>
          </a:p>
          <a:p>
            <a:r>
              <a:rPr lang="nl-NL" sz="2000" dirty="0" smtClean="0"/>
              <a:t>Bestuurlijke besluitvorming</a:t>
            </a:r>
          </a:p>
          <a:p>
            <a:r>
              <a:rPr lang="nl-NL" sz="2000" dirty="0" smtClean="0"/>
              <a:t>Verankering status in BAL 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D8E99C1-6DCF-4CA8-A0BB-D46F2958C00D}" type="datetime3">
              <a:rPr lang="en-US" smtClean="0"/>
              <a:pPr/>
              <a:t>5 August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Ministry of Infrastructure and the Environment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Uitgangspunten taakverdeling en besluitvorming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 smtClean="0"/>
              <a:t>Deskundigen overheid en bedrijfsleven maken PGS (consensus model)</a:t>
            </a:r>
          </a:p>
          <a:p>
            <a:r>
              <a:rPr lang="nl-NL" sz="2000" dirty="0" smtClean="0"/>
              <a:t>Overheid (IenM, VenJ, SZW) stelt PGS vast als referentiedocument voor eigen taakuitvoering</a:t>
            </a:r>
          </a:p>
          <a:p>
            <a:r>
              <a:rPr lang="nl-NL" sz="2000" dirty="0" smtClean="0"/>
              <a:t>En neemt bestuurlijke verantwoordelijkheid voor beleidsrijke onderwerpen (bijvoorbeeld onderscheid bestaand / nieuw)</a:t>
            </a:r>
          </a:p>
          <a:p>
            <a:r>
              <a:rPr lang="nl-NL" sz="2000" dirty="0" smtClean="0"/>
              <a:t>Regelgeving zorgt voor juridische verbinding met PGS</a:t>
            </a:r>
          </a:p>
          <a:p>
            <a:r>
              <a:rPr lang="nl-NL" sz="2000" dirty="0" smtClean="0"/>
              <a:t>Regelgeving zorgt voor toepassen gelijkwaardigheidsprincipe</a:t>
            </a:r>
            <a:endParaRPr lang="nl-NL" sz="2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D8E99C1-6DCF-4CA8-A0BB-D46F2958C00D}" type="datetime3">
              <a:rPr lang="en-US" smtClean="0"/>
              <a:pPr/>
              <a:t>5 August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Ministry of Infrastructure and the Environment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9158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Besluitvormingscyclus is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D8E99C1-6DCF-4CA8-A0BB-D46F2958C00D}" type="datetime3">
              <a:rPr lang="en-US" smtClean="0"/>
              <a:pPr/>
              <a:t>5 August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Ministry of Infrastructure and the Environment</a:t>
            </a:r>
            <a:endParaRPr lang="en-GB" dirty="0"/>
          </a:p>
        </p:txBody>
      </p:sp>
      <p:graphicFrame>
        <p:nvGraphicFramePr>
          <p:cNvPr id="9" name="Tijdelijke aanduiding voor inhoud 8"/>
          <p:cNvGraphicFramePr>
            <a:graphicFrameLocks noGrp="1"/>
          </p:cNvGraphicFramePr>
          <p:nvPr>
            <p:ph idx="1"/>
          </p:nvPr>
        </p:nvGraphicFramePr>
        <p:xfrm>
          <a:off x="466725" y="2068513"/>
          <a:ext cx="8401050" cy="4138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528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Besluitvormingscyclus wordt</a:t>
            </a:r>
            <a:endParaRPr lang="nl-NL" dirty="0"/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0189796"/>
              </p:ext>
            </p:extLst>
          </p:nvPr>
        </p:nvGraphicFramePr>
        <p:xfrm>
          <a:off x="466725" y="2068512"/>
          <a:ext cx="8401050" cy="4168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D8E99C1-6DCF-4CA8-A0BB-D46F2958C00D}" type="datetime3">
              <a:rPr lang="en-US" smtClean="0"/>
              <a:pPr/>
              <a:t>5 August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Ministry of Infrastructure and the Environment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28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samenhang PGS en BAL/Ow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000" dirty="0" smtClean="0"/>
              <a:t>Uitgangspunt voor BAL: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 smtClean="0"/>
              <a:t>uitsluitend voor EV-relevante activiteiten met gevaarlijke stoffen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 smtClean="0"/>
              <a:t>EV-relevant is in dit verband: zonder het treffen van BBT-maatregelen ontstaat een extern risico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 smtClean="0"/>
              <a:t>Daarom in BAL een doelvoorschrift dat EV-risico inperkt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 smtClean="0"/>
              <a:t>In PGS moet een overeenkomstig doel zijn opgenomen</a:t>
            </a:r>
          </a:p>
          <a:p>
            <a:pPr>
              <a:buFont typeface="Arial" panose="020B0604020202020204" pitchFamily="34" charset="0"/>
              <a:buChar char="•"/>
            </a:pPr>
            <a:endParaRPr lang="nl-NL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 smtClean="0"/>
              <a:t>Daarnaast algemene arbeidsveiligheidsbepalingen</a:t>
            </a:r>
            <a:endParaRPr lang="nl-NL" sz="2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D8E99C1-6DCF-4CA8-A0BB-D46F2958C00D}" type="datetime3">
              <a:rPr lang="en-US" smtClean="0"/>
              <a:pPr/>
              <a:t>5 August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Ministry of Infrastructure and the Environment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0699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Verbinding PGS en BAL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 smtClean="0"/>
              <a:t>Het doelvoorschrift is opgenomen per relevante activiteit met gevaarlijke stoffen</a:t>
            </a:r>
          </a:p>
          <a:p>
            <a:r>
              <a:rPr lang="nl-NL" sz="2000" dirty="0" smtClean="0"/>
              <a:t>Daarnaast wordt een voorschrift opgenomen dat aan het doelvoorschrift wordt voldaan indien de voor de externe veiligheid relevante maatregelen uit PGS XX zijn getroffen</a:t>
            </a:r>
          </a:p>
          <a:p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Deze aanpak is vergelijkbaar met die in de </a:t>
            </a:r>
          </a:p>
          <a:p>
            <a:pPr marL="0" indent="0">
              <a:buNone/>
            </a:pPr>
            <a:r>
              <a:rPr lang="nl-NL" sz="2000" dirty="0" smtClean="0"/>
              <a:t>arbeidsomstandighedenwetgeving t.a.v. de </a:t>
            </a:r>
            <a:r>
              <a:rPr lang="nl-NL" sz="2000" dirty="0" err="1" smtClean="0"/>
              <a:t>arbocatalogi</a:t>
            </a:r>
            <a:r>
              <a:rPr lang="nl-NL" sz="2000" dirty="0" smtClean="0"/>
              <a:t>.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D8E99C1-6DCF-4CA8-A0BB-D46F2958C00D}" type="datetime3">
              <a:rPr lang="en-US" smtClean="0"/>
              <a:pPr/>
              <a:t>5 August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Ministry of Infrastructure and the Environment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449184"/>
      </p:ext>
    </p:extLst>
  </p:cSld>
  <p:clrMapOvr>
    <a:masterClrMapping/>
  </p:clrMapOvr>
</p:sld>
</file>

<file path=ppt/theme/theme1.xml><?xml version="1.0" encoding="utf-8"?>
<a:theme xmlns:a="http://schemas.openxmlformats.org/drawingml/2006/main" name="Tijdelijk_bestand_Presentatie_IenM_Engels[1]">
  <a:themeElements>
    <a:clrScheme name="">
      <a:dk1>
        <a:srgbClr val="000000"/>
      </a:dk1>
      <a:lt1>
        <a:srgbClr val="FFFFFF"/>
      </a:lt1>
      <a:dk2>
        <a:srgbClr val="0E4A10"/>
      </a:dk2>
      <a:lt2>
        <a:srgbClr val="47145C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minister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ministerie 1">
        <a:dk1>
          <a:srgbClr val="000000"/>
        </a:dk1>
        <a:lt1>
          <a:srgbClr val="FFFFFF"/>
        </a:lt1>
        <a:dk2>
          <a:srgbClr val="529D26"/>
        </a:dk2>
        <a:lt2>
          <a:srgbClr val="808080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ED8F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isterie 2">
        <a:dk1>
          <a:srgbClr val="000000"/>
        </a:dk1>
        <a:lt1>
          <a:srgbClr val="FFFFFF"/>
        </a:lt1>
        <a:dk2>
          <a:srgbClr val="3C1508"/>
        </a:dk2>
        <a:lt2>
          <a:srgbClr val="3C1508"/>
        </a:lt2>
        <a:accent1>
          <a:srgbClr val="FBD221"/>
        </a:accent1>
        <a:accent2>
          <a:srgbClr val="F9A529"/>
        </a:accent2>
        <a:accent3>
          <a:srgbClr val="FFFFFF"/>
        </a:accent3>
        <a:accent4>
          <a:srgbClr val="000000"/>
        </a:accent4>
        <a:accent5>
          <a:srgbClr val="FDE5AB"/>
        </a:accent5>
        <a:accent6>
          <a:srgbClr val="E29524"/>
        </a:accent6>
        <a:hlink>
          <a:srgbClr val="EE0026"/>
        </a:hlink>
        <a:folHlink>
          <a:srgbClr val="60652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isterie 3">
        <a:dk1>
          <a:srgbClr val="000000"/>
        </a:dk1>
        <a:lt1>
          <a:srgbClr val="FFFFFF"/>
        </a:lt1>
        <a:dk2>
          <a:srgbClr val="47145C"/>
        </a:dk2>
        <a:lt2>
          <a:srgbClr val="0E4A10"/>
        </a:lt2>
        <a:accent1>
          <a:srgbClr val="EE0026"/>
        </a:accent1>
        <a:accent2>
          <a:srgbClr val="D60044"/>
        </a:accent2>
        <a:accent3>
          <a:srgbClr val="FFFFFF"/>
        </a:accent3>
        <a:accent4>
          <a:srgbClr val="000000"/>
        </a:accent4>
        <a:accent5>
          <a:srgbClr val="F5AAAC"/>
        </a:accent5>
        <a:accent6>
          <a:srgbClr val="C2003D"/>
        </a:accent6>
        <a:hlink>
          <a:srgbClr val="ED8FBB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isterie 4">
        <a:dk1>
          <a:srgbClr val="000000"/>
        </a:dk1>
        <a:lt1>
          <a:srgbClr val="FFFFFF"/>
        </a:lt1>
        <a:dk2>
          <a:srgbClr val="529D26"/>
        </a:dk2>
        <a:lt2>
          <a:srgbClr val="808080"/>
        </a:lt2>
        <a:accent1>
          <a:srgbClr val="6ED9AD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AE9D3"/>
        </a:accent5>
        <a:accent6>
          <a:srgbClr val="2086B2"/>
        </a:accent6>
        <a:hlink>
          <a:srgbClr val="9ACCD4"/>
        </a:hlink>
        <a:folHlink>
          <a:srgbClr val="ED8FB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30827</TotalTime>
  <Words>559</Words>
  <Application>Microsoft Office PowerPoint</Application>
  <PresentationFormat>Diavoorstelling (4:3)</PresentationFormat>
  <Paragraphs>109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Tijdelijk_bestand_Presentatie_IenM_Engels[1]</vt:lpstr>
      <vt:lpstr>Governance model PGS nieuwe stijl   </vt:lpstr>
      <vt:lpstr>Waarom is PGS nuttig en goed bruikbaar?</vt:lpstr>
      <vt:lpstr>PGS nieuwe stijl</vt:lpstr>
      <vt:lpstr> Conclusies Ronde Tafel: </vt:lpstr>
      <vt:lpstr>Uitgangspunten taakverdeling en besluitvorming</vt:lpstr>
      <vt:lpstr>Besluitvormingscyclus is</vt:lpstr>
      <vt:lpstr>Besluitvormingscyclus wordt</vt:lpstr>
      <vt:lpstr>De samenhang PGS en BAL/Ow</vt:lpstr>
      <vt:lpstr>Verbinding PGS en BAL</vt:lpstr>
      <vt:lpstr>PGS en Bevi</vt:lpstr>
      <vt:lpstr>PGS en Brzo</vt:lpstr>
      <vt:lpstr>Resultaat van governance model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Gevaarlijke stoffen en Externe Veiligheid  Betekenis PGS voor BAL</dc:title>
  <dc:creator>piet</dc:creator>
  <cp:lastModifiedBy>hemmejj</cp:lastModifiedBy>
  <cp:revision>50</cp:revision>
  <cp:lastPrinted>2015-01-06T13:44:35Z</cp:lastPrinted>
  <dcterms:created xsi:type="dcterms:W3CDTF">2014-12-16T08:33:12Z</dcterms:created>
  <dcterms:modified xsi:type="dcterms:W3CDTF">2015-08-05T07:46:36Z</dcterms:modified>
</cp:coreProperties>
</file>