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8"/>
  </p:notesMasterIdLst>
  <p:handoutMasterIdLst>
    <p:handoutMasterId r:id="rId99"/>
  </p:handoutMasterIdLst>
  <p:sldIdLst>
    <p:sldId id="259" r:id="rId2"/>
    <p:sldId id="260" r:id="rId3"/>
    <p:sldId id="390" r:id="rId4"/>
    <p:sldId id="387" r:id="rId5"/>
    <p:sldId id="392" r:id="rId6"/>
    <p:sldId id="393" r:id="rId7"/>
    <p:sldId id="394" r:id="rId8"/>
    <p:sldId id="400" r:id="rId9"/>
    <p:sldId id="399" r:id="rId10"/>
    <p:sldId id="398" r:id="rId11"/>
    <p:sldId id="373" r:id="rId12"/>
    <p:sldId id="374" r:id="rId13"/>
    <p:sldId id="384" r:id="rId14"/>
    <p:sldId id="262" r:id="rId15"/>
    <p:sldId id="367" r:id="rId16"/>
    <p:sldId id="270" r:id="rId17"/>
    <p:sldId id="279" r:id="rId18"/>
    <p:sldId id="277" r:id="rId19"/>
    <p:sldId id="278" r:id="rId20"/>
    <p:sldId id="295" r:id="rId21"/>
    <p:sldId id="296" r:id="rId22"/>
    <p:sldId id="271" r:id="rId23"/>
    <p:sldId id="375" r:id="rId24"/>
    <p:sldId id="272" r:id="rId25"/>
    <p:sldId id="297" r:id="rId26"/>
    <p:sldId id="293" r:id="rId27"/>
    <p:sldId id="298" r:id="rId28"/>
    <p:sldId id="273" r:id="rId29"/>
    <p:sldId id="280" r:id="rId30"/>
    <p:sldId id="299" r:id="rId31"/>
    <p:sldId id="281" r:id="rId32"/>
    <p:sldId id="282" r:id="rId33"/>
    <p:sldId id="283" r:id="rId34"/>
    <p:sldId id="284" r:id="rId35"/>
    <p:sldId id="285" r:id="rId36"/>
    <p:sldId id="376" r:id="rId37"/>
    <p:sldId id="300" r:id="rId38"/>
    <p:sldId id="301" r:id="rId39"/>
    <p:sldId id="302" r:id="rId40"/>
    <p:sldId id="303" r:id="rId41"/>
    <p:sldId id="304" r:id="rId42"/>
    <p:sldId id="305" r:id="rId43"/>
    <p:sldId id="306" r:id="rId44"/>
    <p:sldId id="307" r:id="rId45"/>
    <p:sldId id="308" r:id="rId46"/>
    <p:sldId id="377" r:id="rId47"/>
    <p:sldId id="286" r:id="rId48"/>
    <p:sldId id="294" r:id="rId49"/>
    <p:sldId id="287" r:id="rId50"/>
    <p:sldId id="289" r:id="rId51"/>
    <p:sldId id="336" r:id="rId52"/>
    <p:sldId id="339" r:id="rId53"/>
    <p:sldId id="340" r:id="rId54"/>
    <p:sldId id="341" r:id="rId55"/>
    <p:sldId id="342" r:id="rId56"/>
    <p:sldId id="343" r:id="rId57"/>
    <p:sldId id="344" r:id="rId58"/>
    <p:sldId id="345" r:id="rId59"/>
    <p:sldId id="288" r:id="rId60"/>
    <p:sldId id="290" r:id="rId61"/>
    <p:sldId id="291" r:id="rId62"/>
    <p:sldId id="292" r:id="rId63"/>
    <p:sldId id="274" r:id="rId64"/>
    <p:sldId id="275" r:id="rId65"/>
    <p:sldId id="335" r:id="rId66"/>
    <p:sldId id="334" r:id="rId67"/>
    <p:sldId id="276" r:id="rId68"/>
    <p:sldId id="310" r:id="rId69"/>
    <p:sldId id="311" r:id="rId70"/>
    <p:sldId id="312" r:id="rId71"/>
    <p:sldId id="313" r:id="rId72"/>
    <p:sldId id="368" r:id="rId73"/>
    <p:sldId id="369" r:id="rId74"/>
    <p:sldId id="370" r:id="rId75"/>
    <p:sldId id="378" r:id="rId76"/>
    <p:sldId id="361" r:id="rId77"/>
    <p:sldId id="362" r:id="rId78"/>
    <p:sldId id="363" r:id="rId79"/>
    <p:sldId id="364" r:id="rId80"/>
    <p:sldId id="365" r:id="rId81"/>
    <p:sldId id="314" r:id="rId82"/>
    <p:sldId id="379" r:id="rId83"/>
    <p:sldId id="352" r:id="rId84"/>
    <p:sldId id="353" r:id="rId85"/>
    <p:sldId id="354" r:id="rId86"/>
    <p:sldId id="355" r:id="rId87"/>
    <p:sldId id="380" r:id="rId88"/>
    <p:sldId id="315" r:id="rId89"/>
    <p:sldId id="316" r:id="rId90"/>
    <p:sldId id="317" r:id="rId91"/>
    <p:sldId id="351" r:id="rId92"/>
    <p:sldId id="381" r:id="rId93"/>
    <p:sldId id="347" r:id="rId94"/>
    <p:sldId id="348" r:id="rId95"/>
    <p:sldId id="356" r:id="rId96"/>
    <p:sldId id="389" r:id="rId97"/>
  </p:sldIdLst>
  <p:sldSz cx="9144000" cy="6858000" type="screen4x3"/>
  <p:notesSz cx="6858000" cy="9144000"/>
  <p:custDataLst>
    <p:tags r:id="rId100"/>
  </p:custDataLst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89" autoAdjust="0"/>
    <p:restoredTop sz="91882" autoAdjust="0"/>
  </p:normalViewPr>
  <p:slideViewPr>
    <p:cSldViewPr>
      <p:cViewPr>
        <p:scale>
          <a:sx n="75" d="100"/>
          <a:sy n="75" d="100"/>
        </p:scale>
        <p:origin x="-109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818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94" d="100"/>
          <a:sy n="94" d="100"/>
        </p:scale>
        <p:origin x="-426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handoutMaster" Target="handoutMasters/handoutMaster1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l-NL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nl-NL"/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l-NL"/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DCFAE84-7DA1-4AD3-8048-CA82355A8A37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95916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l-NL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nl-NL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opmaakprofielen van de modeltekst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l-NL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DE5616D-1653-4A72-A4BA-E11F684B3036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80772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E5616D-1653-4A72-A4BA-E11F684B3036}" type="slidenum">
              <a:rPr lang="nl-NL" smtClean="0"/>
              <a:pPr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38502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E5616D-1653-4A72-A4BA-E11F684B3036}" type="slidenum">
              <a:rPr lang="nl-NL" smtClean="0"/>
              <a:pPr/>
              <a:t>85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3049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E5616D-1653-4A72-A4BA-E11F684B3036}" type="slidenum">
              <a:rPr lang="nl-NL" smtClean="0"/>
              <a:pPr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18481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E5616D-1653-4A72-A4BA-E11F684B3036}" type="slidenum">
              <a:rPr lang="nl-NL" smtClean="0"/>
              <a:pPr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11846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E5616D-1653-4A72-A4BA-E11F684B3036}" type="slidenum">
              <a:rPr lang="nl-NL" smtClean="0"/>
              <a:pPr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11846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E5616D-1653-4A72-A4BA-E11F684B3036}" type="slidenum">
              <a:rPr lang="nl-NL" smtClean="0"/>
              <a:pPr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1184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E5616D-1653-4A72-A4BA-E11F684B3036}" type="slidenum">
              <a:rPr lang="nl-NL" smtClean="0"/>
              <a:pPr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1184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E5616D-1653-4A72-A4BA-E11F684B3036}" type="slidenum">
              <a:rPr lang="nl-NL" smtClean="0"/>
              <a:pPr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11846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E5616D-1653-4A72-A4BA-E11F684B3036}" type="slidenum">
              <a:rPr lang="nl-NL" smtClean="0"/>
              <a:pPr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11846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E5616D-1653-4A72-A4BA-E11F684B3036}" type="slidenum">
              <a:rPr lang="nl-NL" smtClean="0"/>
              <a:pPr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9624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0" name="sImage"/>
          <p:cNvPicPr>
            <a:picLocks noChangeAspect="1" noChangeArrowheads="1"/>
          </p:cNvPicPr>
          <p:nvPr userDrawn="1">
            <p:custDataLst>
              <p:tags r:id="rId1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7" r="8821"/>
          <a:stretch/>
        </p:blipFill>
        <p:spPr bwMode="auto">
          <a:xfrm>
            <a:off x="-36512" y="-12700"/>
            <a:ext cx="4933951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hthoek 6" descr="Placeholder_Color"/>
          <p:cNvSpPr/>
          <p:nvPr userDrawn="1"/>
        </p:nvSpPr>
        <p:spPr bwMode="auto">
          <a:xfrm>
            <a:off x="4572000" y="0"/>
            <a:ext cx="4586400" cy="6872400"/>
          </a:xfrm>
          <a:prstGeom prst="rect">
            <a:avLst/>
          </a:prstGeom>
          <a:solidFill>
            <a:srgbClr val="E17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3078" name="sSlideNumber"/>
          <p:cNvSpPr>
            <a:spLocks noGrp="1" noChangeArrowheads="1"/>
          </p:cNvSpPr>
          <p:nvPr>
            <p:ph type="sldNum" sz="quarter" idx="4"/>
          </p:nvPr>
        </p:nvSpPr>
        <p:spPr>
          <a:xfrm>
            <a:off x="485775" y="6405563"/>
            <a:ext cx="360363" cy="144462"/>
          </a:xfrm>
        </p:spPr>
        <p:txBody>
          <a:bodyPr/>
          <a:lstStyle>
            <a:lvl1pPr>
              <a:defRPr/>
            </a:lvl1pPr>
          </a:lstStyle>
          <a:p>
            <a:fld id="{6CD565EB-E03B-43D7-A25A-F0DC0244879F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3074" name="sTitle"/>
          <p:cNvSpPr>
            <a:spLocks noGrp="1" noChangeArrowheads="1"/>
          </p:cNvSpPr>
          <p:nvPr>
            <p:ph type="ctrTitle"/>
          </p:nvPr>
        </p:nvSpPr>
        <p:spPr>
          <a:xfrm>
            <a:off x="5002213" y="2097088"/>
            <a:ext cx="3656012" cy="1223962"/>
          </a:xfrm>
        </p:spPr>
        <p:txBody>
          <a:bodyPr wrap="square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nl-NL" noProof="0" smtClean="0"/>
          </a:p>
        </p:txBody>
      </p:sp>
      <p:sp>
        <p:nvSpPr>
          <p:cNvPr id="3075" name="sSubtitle"/>
          <p:cNvSpPr>
            <a:spLocks noGrp="1" noChangeArrowheads="1"/>
          </p:cNvSpPr>
          <p:nvPr>
            <p:ph type="subTitle" idx="1"/>
          </p:nvPr>
        </p:nvSpPr>
        <p:spPr>
          <a:xfrm>
            <a:off x="5002213" y="3568700"/>
            <a:ext cx="3656012" cy="2740025"/>
          </a:xfrm>
        </p:spPr>
        <p:txBody>
          <a:bodyPr/>
          <a:lstStyle>
            <a:lvl1pPr marL="0" indent="0">
              <a:buFont typeface="Verdana" pitchFamily="34" charset="0"/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nl-NL" noProof="0" smtClean="0"/>
          </a:p>
        </p:txBody>
      </p:sp>
      <p:sp>
        <p:nvSpPr>
          <p:cNvPr id="3076" name="sDateTime"/>
          <p:cNvSpPr>
            <a:spLocks noGrp="1" noChangeArrowheads="1"/>
          </p:cNvSpPr>
          <p:nvPr>
            <p:ph type="dt" sz="half" idx="2"/>
          </p:nvPr>
        </p:nvSpPr>
        <p:spPr>
          <a:xfrm>
            <a:off x="5002213" y="6405563"/>
            <a:ext cx="3656012" cy="144462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 err="1" smtClean="0"/>
              <a:t>vbcvb</a:t>
            </a:r>
            <a:r>
              <a:rPr lang="nl-NL" dirty="0" smtClean="0"/>
              <a:t> | </a:t>
            </a:r>
            <a:r>
              <a:rPr lang="nl-NL" dirty="0" err="1" smtClean="0"/>
              <a:t>14 december 2017</a:t>
            </a:r>
            <a:endParaRPr lang="nl-NL" dirty="0"/>
          </a:p>
        </p:txBody>
      </p:sp>
      <p:sp>
        <p:nvSpPr>
          <p:cNvPr id="3077" name="sFooter"/>
          <p:cNvSpPr>
            <a:spLocks noGrp="1" noChangeArrowheads="1"/>
          </p:cNvSpPr>
          <p:nvPr>
            <p:ph type="ftr" sz="quarter" idx="3"/>
          </p:nvPr>
        </p:nvSpPr>
        <p:spPr>
          <a:xfrm>
            <a:off x="5002213" y="6588125"/>
            <a:ext cx="3656012" cy="144463"/>
          </a:xfrm>
        </p:spPr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pic>
        <p:nvPicPr>
          <p:cNvPr id="3089" name="sLogo" descr="Placeholder_Logo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200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 err="1" smtClean="0"/>
              <a:t>Sneak preview Safeti-NL 8.0</a:t>
            </a:r>
            <a:r>
              <a:rPr lang="nl-NL" dirty="0" smtClean="0"/>
              <a:t> | </a:t>
            </a:r>
            <a:r>
              <a:rPr lang="nl-NL" dirty="0" err="1" smtClean="0"/>
              <a:t>14 december 2017</a:t>
            </a:r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C21E99-CB6E-4E1C-8709-25BF64FEA530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55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5775" y="1844675"/>
            <a:ext cx="4010025" cy="4281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4675"/>
            <a:ext cx="4010025" cy="4281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 err="1" smtClean="0"/>
              <a:t>Sneak preview Safeti-NL 8.0</a:t>
            </a:r>
            <a:r>
              <a:rPr lang="nl-NL" dirty="0" smtClean="0"/>
              <a:t> | </a:t>
            </a:r>
            <a:r>
              <a:rPr lang="nl-NL" dirty="0" err="1" smtClean="0"/>
              <a:t>14 december 2017</a:t>
            </a:r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42A785-64EA-4B8F-81CD-7A67EAD0729B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41841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 err="1" smtClean="0"/>
              <a:t>Sneak preview Safeti-NL 8.0</a:t>
            </a:r>
            <a:r>
              <a:rPr lang="nl-NL" dirty="0" smtClean="0"/>
              <a:t> | </a:t>
            </a:r>
            <a:r>
              <a:rPr lang="nl-NL" dirty="0" err="1" smtClean="0"/>
              <a:t>14 december 2017</a:t>
            </a:r>
            <a:endParaRPr lang="nl-NL" dirty="0" smtClean="0"/>
          </a:p>
          <a:p>
            <a:endParaRPr lang="nl-N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7EC441-ABE4-4671-B137-C1B5ED135025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6896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 err="1" smtClean="0"/>
              <a:t>Sneak preview Safeti-NL 8.0</a:t>
            </a:r>
            <a:r>
              <a:rPr lang="nl-NL" dirty="0" smtClean="0"/>
              <a:t> | </a:t>
            </a:r>
            <a:r>
              <a:rPr lang="nl-NL" dirty="0" err="1" smtClean="0"/>
              <a:t>14 december 2017</a:t>
            </a:r>
            <a:endParaRPr lang="nl-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069984-EEED-42CC-9FA2-6EBB6845CC93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441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 err="1" smtClean="0"/>
              <a:t>Sneak preview Safeti-NL 8.0</a:t>
            </a:r>
            <a:r>
              <a:rPr lang="nl-NL" dirty="0" smtClean="0"/>
              <a:t> | </a:t>
            </a:r>
            <a:r>
              <a:rPr lang="nl-NL" dirty="0" err="1" smtClean="0"/>
              <a:t>14 december 2017</a:t>
            </a:r>
            <a:endParaRPr lang="nl-N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486EE3-D91E-425E-8B7F-0C6C8FF0B430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2154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 err="1" smtClean="0"/>
              <a:t>Sneak preview Safeti-NL 8.0</a:t>
            </a:r>
            <a:r>
              <a:rPr lang="nl-NL" dirty="0" smtClean="0"/>
              <a:t> | </a:t>
            </a:r>
            <a:r>
              <a:rPr lang="nl-NL" dirty="0" err="1" smtClean="0"/>
              <a:t>14 december 2017</a:t>
            </a:r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18C9AD-AF04-4623-924D-69D96B3C756D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2069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0" descr="Placeholder_Color_Down"/>
          <p:cNvSpPr/>
          <p:nvPr/>
        </p:nvSpPr>
        <p:spPr bwMode="auto">
          <a:xfrm>
            <a:off x="0" y="6325200"/>
            <a:ext cx="9169200" cy="532800"/>
          </a:xfrm>
          <a:prstGeom prst="rect">
            <a:avLst/>
          </a:prstGeom>
          <a:solidFill>
            <a:srgbClr val="E17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Rechthoek 9" descr="Placeholder_Color_Up"/>
          <p:cNvSpPr/>
          <p:nvPr/>
        </p:nvSpPr>
        <p:spPr bwMode="auto">
          <a:xfrm>
            <a:off x="0" y="0"/>
            <a:ext cx="9169200" cy="1080000"/>
          </a:xfrm>
          <a:prstGeom prst="rect">
            <a:avLst/>
          </a:prstGeom>
          <a:solidFill>
            <a:srgbClr val="E17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026" name="sTitle"/>
          <p:cNvSpPr>
            <a:spLocks noGrp="1" noChangeArrowheads="1"/>
          </p:cNvSpPr>
          <p:nvPr>
            <p:ph type="title"/>
          </p:nvPr>
        </p:nvSpPr>
        <p:spPr bwMode="auto">
          <a:xfrm>
            <a:off x="485775" y="1284288"/>
            <a:ext cx="8172450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het opmaakprofiel te bewerken</a:t>
            </a:r>
          </a:p>
        </p:txBody>
      </p:sp>
      <p:sp>
        <p:nvSpPr>
          <p:cNvPr id="1027" name="sContent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5775" y="1844675"/>
            <a:ext cx="8172450" cy="428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opmaakprofielen van de modeltekst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</a:p>
        </p:txBody>
      </p:sp>
      <p:sp>
        <p:nvSpPr>
          <p:cNvPr id="1028" name="sDateTime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3588" y="6405563"/>
            <a:ext cx="4087812" cy="14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r>
              <a:rPr lang="nl-NL" dirty="0" err="1" smtClean="0"/>
              <a:t>Sneak preview Safeti-NL 8.0</a:t>
            </a:r>
            <a:r>
              <a:rPr lang="nl-NL" dirty="0" smtClean="0"/>
              <a:t> | </a:t>
            </a:r>
            <a:r>
              <a:rPr lang="nl-NL" dirty="0" err="1" smtClean="0"/>
              <a:t>14 december 2017</a:t>
            </a:r>
            <a:endParaRPr lang="nl-NL" dirty="0"/>
          </a:p>
        </p:txBody>
      </p:sp>
      <p:sp>
        <p:nvSpPr>
          <p:cNvPr id="1029" name="sFooter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3588" y="6588125"/>
            <a:ext cx="4087812" cy="14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030" name="sSlideNumber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85775" y="6407150"/>
            <a:ext cx="360363" cy="14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fld id="{08D23ADD-093A-498F-9D10-305EE9E97437}" type="slidenum">
              <a:rPr lang="nl-NL"/>
              <a:pPr/>
              <a:t>‹#›</a:t>
            </a:fld>
            <a:endParaRPr lang="nl-NL"/>
          </a:p>
        </p:txBody>
      </p:sp>
      <p:pic>
        <p:nvPicPr>
          <p:cNvPr id="1033" name="sLogo" descr="RO__vervolgpagina~LPPT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144000" cy="85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4" r:id="rId3"/>
    <p:sldLayoutId id="2147483655" r:id="rId4"/>
    <p:sldLayoutId id="2147483656" r:id="rId5"/>
    <p:sldLayoutId id="2147483657" r:id="rId6"/>
    <p:sldLayoutId id="2147483659" r:id="rId7"/>
  </p:sldLayoutIdLst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Verdana" pitchFamily="34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Verdana" pitchFamily="34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Verdana" pitchFamily="34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Verdana" pitchFamily="34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Verdana" pitchFamily="34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Verdana" pitchFamily="34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Verdana" pitchFamily="34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Verdana" pitchFamily="34" charset="0"/>
          <a:cs typeface="Arial" charset="0"/>
        </a:defRPr>
      </a:lvl9pPr>
    </p:titleStyle>
    <p:bodyStyle>
      <a:lvl1pPr marL="265113" indent="-265113" algn="l" rtl="0" eaLnBrk="1" fontAlgn="base" hangingPunct="1">
        <a:spcBef>
          <a:spcPct val="20000"/>
        </a:spcBef>
        <a:spcAft>
          <a:spcPct val="0"/>
        </a:spcAft>
        <a:buFont typeface="Verdana" pitchFamily="34" charset="0"/>
        <a:buChar char="●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539750" indent="-273050" algn="l" rtl="0" eaLnBrk="1" fontAlgn="base" hangingPunct="1">
        <a:spcBef>
          <a:spcPct val="20000"/>
        </a:spcBef>
        <a:spcAft>
          <a:spcPct val="0"/>
        </a:spcAft>
        <a:buFont typeface="Verdana" pitchFamily="34" charset="0"/>
        <a:buChar char="–"/>
        <a:defRPr>
          <a:solidFill>
            <a:schemeClr val="tx1"/>
          </a:solidFill>
          <a:latin typeface="+mn-lt"/>
          <a:cs typeface="+mn-cs"/>
        </a:defRPr>
      </a:lvl2pPr>
      <a:lvl3pPr marL="804863" indent="-263525" algn="l" rtl="0" eaLnBrk="1" fontAlgn="base" hangingPunct="1">
        <a:spcBef>
          <a:spcPct val="20000"/>
        </a:spcBef>
        <a:spcAft>
          <a:spcPct val="0"/>
        </a:spcAft>
        <a:buFont typeface="Verdana" pitchFamily="34" charset="0"/>
        <a:buChar char="›"/>
        <a:defRPr>
          <a:solidFill>
            <a:schemeClr val="tx1"/>
          </a:solidFill>
          <a:latin typeface="+mn-lt"/>
          <a:cs typeface="+mn-cs"/>
        </a:defRPr>
      </a:lvl3pPr>
      <a:lvl4pPr marL="1071563" indent="-265113" algn="l" rtl="0" eaLnBrk="1" fontAlgn="base" hangingPunct="1">
        <a:spcBef>
          <a:spcPct val="20000"/>
        </a:spcBef>
        <a:spcAft>
          <a:spcPct val="0"/>
        </a:spcAft>
        <a:buFont typeface="Verdana" pitchFamily="34" charset="0"/>
        <a:buChar char="●"/>
        <a:defRPr>
          <a:solidFill>
            <a:schemeClr val="tx1"/>
          </a:solidFill>
          <a:latin typeface="+mn-lt"/>
          <a:cs typeface="+mn-cs"/>
        </a:defRPr>
      </a:lvl4pPr>
      <a:lvl5pPr marL="1347788" indent="-274638" algn="l" rtl="0" eaLnBrk="1" fontAlgn="base" hangingPunct="1">
        <a:spcBef>
          <a:spcPct val="20000"/>
        </a:spcBef>
        <a:spcAft>
          <a:spcPct val="0"/>
        </a:spcAft>
        <a:buFont typeface="Verdana" pitchFamily="34" charset="0"/>
        <a:buChar char="–"/>
        <a:defRPr>
          <a:solidFill>
            <a:schemeClr val="tx1"/>
          </a:solidFill>
          <a:latin typeface="+mn-lt"/>
          <a:cs typeface="+mn-cs"/>
        </a:defRPr>
      </a:lvl5pPr>
      <a:lvl6pPr marL="1804988" indent="-274638" algn="l" rtl="0" eaLnBrk="1" fontAlgn="base" hangingPunct="1">
        <a:spcBef>
          <a:spcPct val="20000"/>
        </a:spcBef>
        <a:spcAft>
          <a:spcPct val="0"/>
        </a:spcAft>
        <a:buFont typeface="Verdana" pitchFamily="34" charset="0"/>
        <a:buChar char="–"/>
        <a:defRPr>
          <a:solidFill>
            <a:schemeClr val="tx1"/>
          </a:solidFill>
          <a:latin typeface="+mn-lt"/>
          <a:cs typeface="+mn-cs"/>
        </a:defRPr>
      </a:lvl6pPr>
      <a:lvl7pPr marL="2262188" indent="-274638" algn="l" rtl="0" eaLnBrk="1" fontAlgn="base" hangingPunct="1">
        <a:spcBef>
          <a:spcPct val="20000"/>
        </a:spcBef>
        <a:spcAft>
          <a:spcPct val="0"/>
        </a:spcAft>
        <a:buFont typeface="Verdana" pitchFamily="34" charset="0"/>
        <a:buChar char="–"/>
        <a:defRPr>
          <a:solidFill>
            <a:schemeClr val="tx1"/>
          </a:solidFill>
          <a:latin typeface="+mn-lt"/>
          <a:cs typeface="+mn-cs"/>
        </a:defRPr>
      </a:lvl7pPr>
      <a:lvl8pPr marL="2719388" indent="-274638" algn="l" rtl="0" eaLnBrk="1" fontAlgn="base" hangingPunct="1">
        <a:spcBef>
          <a:spcPct val="20000"/>
        </a:spcBef>
        <a:spcAft>
          <a:spcPct val="0"/>
        </a:spcAft>
        <a:buFont typeface="Verdana" pitchFamily="34" charset="0"/>
        <a:buChar char="–"/>
        <a:defRPr>
          <a:solidFill>
            <a:schemeClr val="tx1"/>
          </a:solidFill>
          <a:latin typeface="+mn-lt"/>
          <a:cs typeface="+mn-cs"/>
        </a:defRPr>
      </a:lvl8pPr>
      <a:lvl9pPr marL="3176588" indent="-274638" algn="l" rtl="0" eaLnBrk="1" fontAlgn="base" hangingPunct="1">
        <a:spcBef>
          <a:spcPct val="20000"/>
        </a:spcBef>
        <a:spcAft>
          <a:spcPct val="0"/>
        </a:spcAft>
        <a:buFont typeface="Verdana" pitchFamily="34" charset="0"/>
        <a:buChar char="–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75.xml"/><Relationship Id="rId3" Type="http://schemas.openxmlformats.org/officeDocument/2006/relationships/slide" Target="slide11.xml"/><Relationship Id="rId7" Type="http://schemas.openxmlformats.org/officeDocument/2006/relationships/slide" Target="slide4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6.xml"/><Relationship Id="rId11" Type="http://schemas.openxmlformats.org/officeDocument/2006/relationships/slide" Target="slide92.xml"/><Relationship Id="rId5" Type="http://schemas.openxmlformats.org/officeDocument/2006/relationships/slide" Target="slide23.xml"/><Relationship Id="rId10" Type="http://schemas.openxmlformats.org/officeDocument/2006/relationships/slide" Target="slide87.xml"/><Relationship Id="rId4" Type="http://schemas.openxmlformats.org/officeDocument/2006/relationships/slide" Target="slide14.xml"/><Relationship Id="rId9" Type="http://schemas.openxmlformats.org/officeDocument/2006/relationships/slide" Target="slide8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err="1" smtClean="0"/>
              <a:t>Sneak preview Safeti-NL 8.0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sz="2200" i="1" dirty="0"/>
              <a:t>Jaarcongres </a:t>
            </a:r>
            <a:r>
              <a:rPr lang="nl-NL" sz="2200" i="1" dirty="0" smtClean="0"/>
              <a:t>Relevant</a:t>
            </a:r>
          </a:p>
          <a:p>
            <a:endParaRPr lang="en-US" i="1" dirty="0"/>
          </a:p>
          <a:p>
            <a:r>
              <a:rPr lang="en-US" dirty="0" err="1" smtClean="0"/>
              <a:t>Yasmijn</a:t>
            </a:r>
            <a:r>
              <a:rPr lang="en-US" dirty="0" smtClean="0"/>
              <a:t> van der </a:t>
            </a:r>
            <a:r>
              <a:rPr lang="en-US" dirty="0" err="1" smtClean="0"/>
              <a:t>Knaap</a:t>
            </a:r>
            <a:endParaRPr lang="en-US" dirty="0" smtClean="0"/>
          </a:p>
          <a:p>
            <a:r>
              <a:rPr lang="en-US" dirty="0" smtClean="0"/>
              <a:t>RIVM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nl-NL" dirty="0" err="1" smtClean="0"/>
              <a:t>Sneak preview Safeti-NL 8.0</a:t>
            </a:r>
            <a:r>
              <a:rPr lang="nl-NL" dirty="0" smtClean="0"/>
              <a:t> | </a:t>
            </a:r>
            <a:r>
              <a:rPr lang="nl-NL" dirty="0" err="1" smtClean="0"/>
              <a:t>14 december 2017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7682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Nieuw</a:t>
            </a:r>
            <a:r>
              <a:rPr lang="en-US" dirty="0" smtClean="0"/>
              <a:t> </a:t>
            </a:r>
            <a:r>
              <a:rPr lang="en-US" dirty="0" err="1" smtClean="0"/>
              <a:t>sinds</a:t>
            </a:r>
            <a:r>
              <a:rPr lang="en-US" dirty="0" smtClean="0"/>
              <a:t> 6.54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775" y="1844675"/>
            <a:ext cx="8172450" cy="4320629"/>
          </a:xfrm>
        </p:spPr>
        <p:txBody>
          <a:bodyPr/>
          <a:lstStyle/>
          <a:p>
            <a:r>
              <a:rPr lang="nl-NL" sz="2000" dirty="0" smtClean="0"/>
              <a:t>Totaal aantal aanpassingen: &gt; 50 </a:t>
            </a:r>
            <a:br>
              <a:rPr lang="nl-NL" sz="2000" dirty="0" smtClean="0"/>
            </a:br>
            <a:r>
              <a:rPr lang="nl-NL" sz="2000" dirty="0" smtClean="0"/>
              <a:t>(incl. modelmatig, stofeigenschappen, gebruik processoren, </a:t>
            </a:r>
            <a:r>
              <a:rPr lang="nl-NL" sz="2000" dirty="0" err="1" smtClean="0"/>
              <a:t>defaultwaarden</a:t>
            </a:r>
            <a:r>
              <a:rPr lang="nl-NL" sz="2000" dirty="0" smtClean="0"/>
              <a:t>, etc.)</a:t>
            </a:r>
          </a:p>
          <a:p>
            <a:r>
              <a:rPr lang="nl-NL" sz="2000" dirty="0" smtClean="0"/>
              <a:t>Selectie van de belangrijkste :</a:t>
            </a:r>
          </a:p>
          <a:p>
            <a:pPr lvl="1" hangingPunct="0"/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Plasverdamping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aangepast</a:t>
            </a:r>
            <a:endParaRPr lang="en-US" sz="2000" dirty="0">
              <a:solidFill>
                <a:schemeClr val="bg1">
                  <a:lumMod val="65000"/>
                </a:schemeClr>
              </a:solidFill>
            </a:endParaRPr>
          </a:p>
          <a:p>
            <a:pPr lvl="1" hangingPunct="0"/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Dynamische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vuurbal</a:t>
            </a:r>
            <a:endParaRPr lang="en-US" sz="2000" dirty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</a:rPr>
              <a:t>Wijzigingen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 in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</a:rPr>
              <a:t>vertraagde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</a:rPr>
              <a:t>ontsteking</a:t>
            </a:r>
            <a:endParaRPr lang="en-US" sz="2000" dirty="0" smtClean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</a:rPr>
              <a:t>Overlijdenkans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</a:rPr>
              <a:t>brandscenario’s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&lt; 20 sec.,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</a:rPr>
              <a:t>bepaald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</a:rPr>
              <a:t>a.d.h.v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</a:rPr>
              <a:t>werkelijke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</a:rPr>
              <a:t>blootstellingsduur</a:t>
            </a:r>
            <a:endParaRPr lang="en-US" sz="2000" dirty="0" smtClean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</a:rPr>
              <a:t>Overlijdenskans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</a:rPr>
              <a:t>warmtestraling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</a:rPr>
              <a:t>berekend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 met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</a:rPr>
              <a:t>probitrelatie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 (&lt; 400 kW/m</a:t>
            </a:r>
            <a:r>
              <a:rPr lang="en-US" sz="2000" baseline="30000" dirty="0" smtClean="0">
                <a:solidFill>
                  <a:schemeClr val="bg1">
                    <a:lumMod val="65000"/>
                  </a:schemeClr>
                </a:solidFill>
              </a:rPr>
              <a:t>2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)</a:t>
            </a:r>
          </a:p>
          <a:p>
            <a:pPr lvl="1"/>
            <a:r>
              <a:rPr lang="en-US" sz="2000" dirty="0" err="1" smtClean="0"/>
              <a:t>Uitstroomsnelheid</a:t>
            </a:r>
            <a:r>
              <a:rPr lang="en-US" sz="2000" dirty="0" smtClean="0"/>
              <a:t> </a:t>
            </a:r>
            <a:r>
              <a:rPr lang="en-US" sz="2000" dirty="0" err="1" smtClean="0"/>
              <a:t>niet</a:t>
            </a:r>
            <a:r>
              <a:rPr lang="en-US" sz="2000" dirty="0" smtClean="0"/>
              <a:t> </a:t>
            </a:r>
            <a:r>
              <a:rPr lang="en-US" sz="2000" dirty="0" err="1" smtClean="0"/>
              <a:t>meer</a:t>
            </a:r>
            <a:r>
              <a:rPr lang="en-US" sz="2000" dirty="0" smtClean="0"/>
              <a:t> </a:t>
            </a:r>
            <a:r>
              <a:rPr lang="en-US" sz="2000" dirty="0" err="1" smtClean="0"/>
              <a:t>beperkt</a:t>
            </a:r>
            <a:r>
              <a:rPr lang="en-US" sz="2000" dirty="0" smtClean="0"/>
              <a:t> tot 500 m/s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dirty="0" err="1" smtClean="0"/>
              <a:t>Sneak preview Safeti-NL 8.0</a:t>
            </a:r>
            <a:r>
              <a:rPr lang="nl-NL" dirty="0" smtClean="0"/>
              <a:t> | </a:t>
            </a:r>
            <a:r>
              <a:rPr lang="nl-NL" dirty="0" err="1" smtClean="0"/>
              <a:t>14 december 2017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1E99-CB6E-4E1C-8709-25BF64FEA530}" type="slidenum">
              <a:rPr lang="nl-NL" smtClean="0"/>
              <a:pPr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3732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en-US" sz="2800" dirty="0" err="1" smtClean="0"/>
              <a:t>Consequentieonderzoek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Uitgangspunt</a:t>
            </a:r>
            <a:r>
              <a:rPr lang="en-US" dirty="0" smtClean="0"/>
              <a:t>: </a:t>
            </a:r>
            <a:r>
              <a:rPr lang="en-US" dirty="0" err="1" smtClean="0"/>
              <a:t>alleen</a:t>
            </a:r>
            <a:r>
              <a:rPr lang="en-US" dirty="0" smtClean="0"/>
              <a:t> </a:t>
            </a:r>
            <a:r>
              <a:rPr lang="en-US" dirty="0" err="1"/>
              <a:t>invloed</a:t>
            </a:r>
            <a:r>
              <a:rPr lang="en-US" dirty="0"/>
              <a:t> </a:t>
            </a:r>
            <a:r>
              <a:rPr lang="en-US" dirty="0" err="1"/>
              <a:t>nieuwe</a:t>
            </a:r>
            <a:r>
              <a:rPr lang="en-US" dirty="0"/>
              <a:t> </a:t>
            </a:r>
            <a:r>
              <a:rPr lang="en-US" dirty="0" smtClean="0"/>
              <a:t>software</a:t>
            </a:r>
          </a:p>
          <a:p>
            <a:r>
              <a:rPr lang="nl-NL" dirty="0" smtClean="0"/>
              <a:t>Scope</a:t>
            </a:r>
            <a:r>
              <a:rPr lang="nl-NL" dirty="0"/>
              <a:t>:</a:t>
            </a:r>
          </a:p>
          <a:p>
            <a:pPr lvl="1"/>
            <a:r>
              <a:rPr lang="nl-NL" dirty="0"/>
              <a:t>ruimtebeslag </a:t>
            </a:r>
            <a:r>
              <a:rPr lang="en-US" dirty="0"/>
              <a:t>PR 10</a:t>
            </a:r>
            <a:r>
              <a:rPr lang="en-US" baseline="30000" dirty="0"/>
              <a:t>-6</a:t>
            </a:r>
            <a:r>
              <a:rPr lang="en-US" dirty="0"/>
              <a:t>-contouren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invloedsgebieden</a:t>
            </a:r>
            <a:endParaRPr lang="nl-NL" dirty="0"/>
          </a:p>
          <a:p>
            <a:pPr lvl="1"/>
            <a:r>
              <a:rPr lang="nl-NL" dirty="0"/>
              <a:t>groepsrisico</a:t>
            </a:r>
          </a:p>
          <a:p>
            <a:pPr lvl="1"/>
            <a:r>
              <a:rPr lang="nl-NL" dirty="0"/>
              <a:t>nieuwe knelpunten</a:t>
            </a:r>
          </a:p>
          <a:p>
            <a:pPr marL="266700" lvl="1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Sneak preview Safeti-NL 8.0 | 14 december 2017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1E99-CB6E-4E1C-8709-25BF64FEA530}" type="slidenum">
              <a:rPr lang="nl-NL" smtClean="0"/>
              <a:pPr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423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Samenvatting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hangingPunct="0"/>
            <a:r>
              <a:rPr lang="en-US" dirty="0" err="1"/>
              <a:t>Representatief</a:t>
            </a:r>
            <a:r>
              <a:rPr lang="en-US" dirty="0"/>
              <a:t> </a:t>
            </a:r>
            <a:r>
              <a:rPr lang="en-US" dirty="0" err="1"/>
              <a:t>beeld</a:t>
            </a:r>
            <a:endParaRPr lang="en-US" dirty="0"/>
          </a:p>
          <a:p>
            <a:pPr hangingPunct="0"/>
            <a:r>
              <a:rPr lang="en-US" dirty="0" err="1"/>
              <a:t>Geen</a:t>
            </a:r>
            <a:r>
              <a:rPr lang="en-US" dirty="0"/>
              <a:t> ‘one size fits all’ </a:t>
            </a:r>
            <a:r>
              <a:rPr lang="en-US" dirty="0" err="1"/>
              <a:t>verklaringen</a:t>
            </a:r>
            <a:endParaRPr lang="en-US" dirty="0"/>
          </a:p>
          <a:p>
            <a:pPr marL="617537" lvl="1" indent="-342900" hangingPunct="0"/>
            <a:r>
              <a:rPr lang="en-US" dirty="0" err="1"/>
              <a:t>veel</a:t>
            </a:r>
            <a:r>
              <a:rPr lang="en-US" dirty="0"/>
              <a:t> </a:t>
            </a:r>
            <a:r>
              <a:rPr lang="en-US" dirty="0" err="1"/>
              <a:t>veranderingen</a:t>
            </a:r>
            <a:r>
              <a:rPr lang="en-US" dirty="0"/>
              <a:t>, </a:t>
            </a:r>
            <a:r>
              <a:rPr lang="en-US" dirty="0" err="1"/>
              <a:t>verschillend</a:t>
            </a:r>
            <a:r>
              <a:rPr lang="en-US" dirty="0"/>
              <a:t> effect</a:t>
            </a:r>
          </a:p>
          <a:p>
            <a:pPr hangingPunct="0"/>
            <a:r>
              <a:rPr lang="en-US" dirty="0" err="1"/>
              <a:t>Geen</a:t>
            </a:r>
            <a:r>
              <a:rPr lang="en-US" dirty="0"/>
              <a:t> </a:t>
            </a:r>
            <a:r>
              <a:rPr lang="en-US" dirty="0" err="1"/>
              <a:t>aardverschuiving</a:t>
            </a:r>
            <a:endParaRPr lang="en-US" dirty="0"/>
          </a:p>
          <a:p>
            <a:pPr hangingPunct="0"/>
            <a:r>
              <a:rPr lang="en-US" dirty="0" err="1"/>
              <a:t>Invloedsgebied</a:t>
            </a:r>
            <a:r>
              <a:rPr lang="en-US" dirty="0"/>
              <a:t> </a:t>
            </a:r>
            <a:r>
              <a:rPr lang="en-US" dirty="0" err="1"/>
              <a:t>meestal</a:t>
            </a:r>
            <a:r>
              <a:rPr lang="en-US" dirty="0"/>
              <a:t> </a:t>
            </a:r>
            <a:r>
              <a:rPr lang="en-US" dirty="0" err="1"/>
              <a:t>kleiner</a:t>
            </a:r>
            <a:endParaRPr lang="en-US" dirty="0"/>
          </a:p>
          <a:p>
            <a:pPr marL="617537" lvl="1" indent="-342900" hangingPunct="0"/>
            <a:r>
              <a:rPr lang="en-US" dirty="0" smtClean="0"/>
              <a:t>Along-wind </a:t>
            </a:r>
            <a:r>
              <a:rPr lang="en-US" dirty="0"/>
              <a:t>diffusion (</a:t>
            </a:r>
            <a:r>
              <a:rPr lang="en-US" dirty="0" err="1"/>
              <a:t>kleinere</a:t>
            </a:r>
            <a:r>
              <a:rPr lang="en-US" dirty="0"/>
              <a:t> </a:t>
            </a:r>
            <a:r>
              <a:rPr lang="en-US" dirty="0" err="1"/>
              <a:t>effectafstand</a:t>
            </a:r>
            <a:r>
              <a:rPr lang="en-US" dirty="0"/>
              <a:t> F1,5)</a:t>
            </a:r>
          </a:p>
          <a:p>
            <a:pPr hangingPunct="0"/>
            <a:r>
              <a:rPr lang="en-US" dirty="0" err="1"/>
              <a:t>Soms</a:t>
            </a:r>
            <a:r>
              <a:rPr lang="en-US" dirty="0"/>
              <a:t> hele </a:t>
            </a:r>
            <a:r>
              <a:rPr lang="en-US" dirty="0" err="1"/>
              <a:t>grote</a:t>
            </a:r>
            <a:r>
              <a:rPr lang="en-US" dirty="0"/>
              <a:t> </a:t>
            </a:r>
            <a:r>
              <a:rPr lang="en-US" dirty="0" err="1"/>
              <a:t>veranderingen</a:t>
            </a:r>
            <a:r>
              <a:rPr lang="en-US" dirty="0"/>
              <a:t> in het </a:t>
            </a:r>
            <a:r>
              <a:rPr lang="en-US" dirty="0" err="1"/>
              <a:t>groepsrisico</a:t>
            </a:r>
            <a:endParaRPr lang="en-US" dirty="0"/>
          </a:p>
          <a:p>
            <a:pPr marL="617537" lvl="1" indent="-342900" hangingPunct="0"/>
            <a:r>
              <a:rPr lang="en-US" dirty="0"/>
              <a:t>nog </a:t>
            </a:r>
            <a:r>
              <a:rPr lang="en-US" dirty="0" err="1"/>
              <a:t>nader</a:t>
            </a:r>
            <a:r>
              <a:rPr lang="en-US" dirty="0"/>
              <a:t> </a:t>
            </a:r>
            <a:r>
              <a:rPr lang="en-US" dirty="0" err="1"/>
              <a:t>bekijken</a:t>
            </a:r>
            <a:endParaRPr lang="en-US" dirty="0"/>
          </a:p>
          <a:p>
            <a:pPr hangingPunct="0"/>
            <a:r>
              <a:rPr lang="en-US" dirty="0"/>
              <a:t>Grote </a:t>
            </a:r>
            <a:r>
              <a:rPr lang="en-US" dirty="0" err="1"/>
              <a:t>toenames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drietal</a:t>
            </a:r>
            <a:r>
              <a:rPr lang="en-US" dirty="0"/>
              <a:t> </a:t>
            </a:r>
            <a:r>
              <a:rPr lang="en-US" dirty="0" err="1"/>
              <a:t>buisleidingen</a:t>
            </a:r>
            <a:r>
              <a:rPr lang="en-US" dirty="0"/>
              <a:t> met </a:t>
            </a:r>
            <a:r>
              <a:rPr lang="en-US" dirty="0" err="1"/>
              <a:t>toxische</a:t>
            </a:r>
            <a:r>
              <a:rPr lang="en-US" dirty="0"/>
              <a:t> </a:t>
            </a:r>
            <a:r>
              <a:rPr lang="en-US" dirty="0" err="1"/>
              <a:t>stof</a:t>
            </a:r>
            <a:endParaRPr lang="en-US" dirty="0"/>
          </a:p>
          <a:p>
            <a:pPr marL="617537" lvl="1" indent="-342900" hangingPunct="0"/>
            <a:r>
              <a:rPr lang="en-US" dirty="0"/>
              <a:t>nog </a:t>
            </a:r>
            <a:r>
              <a:rPr lang="en-US" dirty="0" err="1"/>
              <a:t>nader</a:t>
            </a:r>
            <a:r>
              <a:rPr lang="en-US" dirty="0"/>
              <a:t> </a:t>
            </a:r>
            <a:r>
              <a:rPr lang="en-US" dirty="0" err="1"/>
              <a:t>bekijken</a:t>
            </a:r>
            <a:endParaRPr lang="en-US" dirty="0"/>
          </a:p>
          <a:p>
            <a:pPr hangingPunct="0"/>
            <a:r>
              <a:rPr lang="en-US" dirty="0" err="1"/>
              <a:t>Toename</a:t>
            </a:r>
            <a:r>
              <a:rPr lang="en-US" dirty="0"/>
              <a:t> </a:t>
            </a:r>
            <a:r>
              <a:rPr lang="en-US" dirty="0" err="1"/>
              <a:t>risico</a:t>
            </a:r>
            <a:r>
              <a:rPr lang="en-US" dirty="0"/>
              <a:t> </a:t>
            </a:r>
            <a:r>
              <a:rPr lang="en-US" dirty="0" err="1"/>
              <a:t>bij</a:t>
            </a:r>
            <a:r>
              <a:rPr lang="en-US" dirty="0"/>
              <a:t> </a:t>
            </a:r>
            <a:r>
              <a:rPr lang="en-US" dirty="0" err="1"/>
              <a:t>opslag</a:t>
            </a:r>
            <a:r>
              <a:rPr lang="en-US" dirty="0"/>
              <a:t> </a:t>
            </a:r>
            <a:r>
              <a:rPr lang="en-US" dirty="0" err="1"/>
              <a:t>propaan</a:t>
            </a:r>
            <a:r>
              <a:rPr lang="en-US" dirty="0"/>
              <a:t> of </a:t>
            </a:r>
            <a:r>
              <a:rPr lang="en-US" dirty="0" err="1"/>
              <a:t>brandbare</a:t>
            </a:r>
            <a:r>
              <a:rPr lang="en-US" dirty="0"/>
              <a:t> </a:t>
            </a:r>
            <a:r>
              <a:rPr lang="en-US" dirty="0" err="1"/>
              <a:t>vloeistoffen</a:t>
            </a:r>
            <a:r>
              <a:rPr lang="en-US" dirty="0"/>
              <a:t> </a:t>
            </a:r>
            <a:r>
              <a:rPr lang="en-US" dirty="0" smtClean="0"/>
              <a:t>(?)</a:t>
            </a:r>
          </a:p>
          <a:p>
            <a:pPr marL="342900" indent="-342900" hangingPunct="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Sneak preview Safeti-NL 8.0 | 14 december 2017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1E99-CB6E-4E1C-8709-25BF64FEA530}" type="slidenum">
              <a:rPr lang="nl-NL" smtClean="0"/>
              <a:pPr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639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Status </a:t>
            </a:r>
            <a:r>
              <a:rPr lang="en-US" dirty="0" err="1" smtClean="0"/>
              <a:t>consequentieonderzoek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2200" dirty="0" smtClean="0"/>
              <a:t>Resultaten gedetailleerder </a:t>
            </a:r>
            <a:r>
              <a:rPr lang="nl-NL" sz="2200" dirty="0"/>
              <a:t>bestudeerd </a:t>
            </a:r>
            <a:r>
              <a:rPr lang="nl-NL" sz="2200" dirty="0" smtClean="0">
                <a:sym typeface="Wingdings" panose="05000000000000000000" pitchFamily="2" charset="2"/>
              </a:rPr>
              <a:t> vertraging oplevering</a:t>
            </a:r>
            <a:endParaRPr lang="nl-NL" sz="2200" dirty="0"/>
          </a:p>
          <a:p>
            <a:r>
              <a:rPr lang="nl-NL" sz="2200" dirty="0" smtClean="0"/>
              <a:t>Half december: interne review conceptversie</a:t>
            </a:r>
            <a:endParaRPr lang="nl-NL" sz="2200" dirty="0"/>
          </a:p>
          <a:p>
            <a:r>
              <a:rPr lang="nl-NL" sz="2200" dirty="0"/>
              <a:t>Begin </a:t>
            </a:r>
            <a:r>
              <a:rPr lang="nl-NL" sz="2200" dirty="0" smtClean="0"/>
              <a:t>januari: conceptversie naar </a:t>
            </a:r>
            <a:r>
              <a:rPr lang="nl-NL" sz="2200" dirty="0"/>
              <a:t>betrokkenen </a:t>
            </a:r>
            <a:r>
              <a:rPr lang="nl-NL" sz="2200" dirty="0" smtClean="0"/>
              <a:t>voor </a:t>
            </a:r>
            <a:r>
              <a:rPr lang="nl-NL" sz="2200" dirty="0"/>
              <a:t>externe </a:t>
            </a:r>
            <a:r>
              <a:rPr lang="nl-NL" sz="2200" dirty="0" smtClean="0"/>
              <a:t>review</a:t>
            </a:r>
            <a:endParaRPr lang="nl-NL" sz="2200" dirty="0"/>
          </a:p>
          <a:p>
            <a:r>
              <a:rPr lang="nl-NL" sz="2200" dirty="0" smtClean="0"/>
              <a:t>Eind januari: reacties binnen</a:t>
            </a:r>
            <a:endParaRPr lang="nl-NL" sz="2200" dirty="0"/>
          </a:p>
          <a:p>
            <a:r>
              <a:rPr lang="nl-NL" sz="2200" dirty="0" smtClean="0"/>
              <a:t>Medio februari: eindrapport gereed</a:t>
            </a:r>
          </a:p>
          <a:p>
            <a:r>
              <a:rPr lang="nl-NL" sz="2200" dirty="0" smtClean="0"/>
              <a:t>Daarna: besluit door </a:t>
            </a:r>
            <a:r>
              <a:rPr lang="nl-NL" sz="2200" dirty="0" err="1" smtClean="0"/>
              <a:t>IenW</a:t>
            </a:r>
            <a:endParaRPr lang="nl-NL" sz="2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Sneak preview Safeti-NL 8.0 | 14 december 2017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1E99-CB6E-4E1C-8709-25BF64FEA530}" type="slidenum">
              <a:rPr lang="nl-NL" smtClean="0"/>
              <a:pPr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9070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Nieuwe</a:t>
            </a:r>
            <a:r>
              <a:rPr lang="en-US" dirty="0" smtClean="0"/>
              <a:t> interface – </a:t>
            </a:r>
            <a:r>
              <a:rPr lang="en-US" dirty="0" err="1" smtClean="0"/>
              <a:t>overzicht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Sneak preview Safeti-NL 8.0 | 14 december 2017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1E99-CB6E-4E1C-8709-25BF64FEA530}" type="slidenum">
              <a:rPr lang="nl-NL" smtClean="0"/>
              <a:pPr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911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36512" y="-72008"/>
            <a:ext cx="9252520" cy="6957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Sneak preview Safeti-NL 8.0 | 14 december 2017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1E99-CB6E-4E1C-8709-25BF64FEA530}" type="slidenum">
              <a:rPr lang="nl-NL" smtClean="0"/>
              <a:pPr/>
              <a:t>15</a:t>
            </a:fld>
            <a:endParaRPr lang="nl-NL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0"/>
          <a:stretch/>
        </p:blipFill>
        <p:spPr bwMode="auto">
          <a:xfrm>
            <a:off x="13919" y="59313"/>
            <a:ext cx="9130081" cy="679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567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36512" y="-72008"/>
            <a:ext cx="9252520" cy="6957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Sneak preview Safeti-NL 8.0 | 14 december 2017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1E99-CB6E-4E1C-8709-25BF64FEA530}" type="slidenum">
              <a:rPr lang="nl-NL" smtClean="0"/>
              <a:pPr/>
              <a:t>16</a:t>
            </a:fld>
            <a:endParaRPr lang="nl-NL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38" b="4722"/>
          <a:stretch/>
        </p:blipFill>
        <p:spPr bwMode="auto">
          <a:xfrm>
            <a:off x="0" y="72008"/>
            <a:ext cx="9216550" cy="666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1650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36512" y="-72008"/>
            <a:ext cx="9252520" cy="6957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38" b="4722"/>
          <a:stretch/>
        </p:blipFill>
        <p:spPr bwMode="auto">
          <a:xfrm>
            <a:off x="0" y="72008"/>
            <a:ext cx="9216550" cy="666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Sneak preview Safeti-NL 8.0 | 14 december 2017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1E99-CB6E-4E1C-8709-25BF64FEA530}" type="slidenum">
              <a:rPr lang="nl-NL" smtClean="0"/>
              <a:pPr/>
              <a:t>17</a:t>
            </a:fld>
            <a:endParaRPr lang="nl-NL"/>
          </a:p>
        </p:txBody>
      </p:sp>
      <p:sp>
        <p:nvSpPr>
          <p:cNvPr id="2" name="Oval 1"/>
          <p:cNvSpPr/>
          <p:nvPr/>
        </p:nvSpPr>
        <p:spPr>
          <a:xfrm>
            <a:off x="0" y="1124744"/>
            <a:ext cx="3131840" cy="51125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797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36512" y="-72008"/>
            <a:ext cx="9252520" cy="6957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Sneak preview Safeti-NL 8.0 | 14 december 2017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1E99-CB6E-4E1C-8709-25BF64FEA530}" type="slidenum">
              <a:rPr lang="nl-NL" smtClean="0"/>
              <a:pPr/>
              <a:t>18</a:t>
            </a:fld>
            <a:endParaRPr lang="nl-NL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38" b="4722"/>
          <a:stretch/>
        </p:blipFill>
        <p:spPr bwMode="auto">
          <a:xfrm>
            <a:off x="0" y="72008"/>
            <a:ext cx="9216550" cy="666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/>
        </p:nvSpPr>
        <p:spPr>
          <a:xfrm>
            <a:off x="2843808" y="1052736"/>
            <a:ext cx="6222361" cy="40324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797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36512" y="-72008"/>
            <a:ext cx="9252520" cy="6957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Sneak preview Safeti-NL 8.0 | 14 december 2017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1E99-CB6E-4E1C-8709-25BF64FEA530}" type="slidenum">
              <a:rPr lang="nl-NL" smtClean="0"/>
              <a:pPr/>
              <a:t>19</a:t>
            </a:fld>
            <a:endParaRPr lang="nl-NL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38" b="4722"/>
          <a:stretch/>
        </p:blipFill>
        <p:spPr bwMode="auto">
          <a:xfrm>
            <a:off x="0" y="72008"/>
            <a:ext cx="9216550" cy="666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2843808" y="5085184"/>
            <a:ext cx="6222361" cy="11521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797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Inhoud</a:t>
            </a:r>
            <a:br>
              <a:rPr lang="nl-NL" dirty="0" smtClean="0"/>
            </a:b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5002213" y="3068960"/>
            <a:ext cx="3656012" cy="323976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 smtClean="0"/>
              <a:t>Nieuw</a:t>
            </a:r>
            <a:r>
              <a:rPr lang="en-US" dirty="0" smtClean="0"/>
              <a:t> </a:t>
            </a:r>
            <a:r>
              <a:rPr lang="en-US" dirty="0" err="1" smtClean="0"/>
              <a:t>t.o.v</a:t>
            </a:r>
            <a:r>
              <a:rPr lang="en-US" dirty="0" smtClean="0"/>
              <a:t>. 6.54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chemeClr val="bg1"/>
                </a:solidFill>
                <a:hlinkClick r:id="rId3" action="ppaction://hlinksldjump"/>
              </a:rPr>
              <a:t>Consequentieonderzoek</a:t>
            </a:r>
            <a:endParaRPr lang="en-US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Interface</a:t>
            </a:r>
          </a:p>
          <a:p>
            <a:pPr marL="882650" lvl="1" indent="-342900">
              <a:buFont typeface="Arial" panose="020B0604020202020204" pitchFamily="34" charset="0"/>
              <a:buChar char="•"/>
            </a:pPr>
            <a:r>
              <a:rPr lang="en-US" sz="1400" dirty="0" err="1" smtClean="0">
                <a:solidFill>
                  <a:schemeClr val="bg1"/>
                </a:solidFill>
                <a:hlinkClick r:id="rId4" action="ppaction://hlinksldjump"/>
              </a:rPr>
              <a:t>Overzicht</a:t>
            </a:r>
            <a:endParaRPr lang="en-US" sz="1400" dirty="0" smtClean="0">
              <a:solidFill>
                <a:schemeClr val="bg1"/>
              </a:solidFill>
            </a:endParaRPr>
          </a:p>
          <a:p>
            <a:pPr marL="882650" lvl="1" indent="-342900">
              <a:buFont typeface="Arial" panose="020B0604020202020204" pitchFamily="34" charset="0"/>
              <a:buChar char="•"/>
            </a:pPr>
            <a:r>
              <a:rPr lang="en-US" sz="1400" dirty="0" err="1" smtClean="0">
                <a:solidFill>
                  <a:schemeClr val="bg1"/>
                </a:solidFill>
                <a:hlinkClick r:id="rId5" action="ppaction://hlinksldjump"/>
              </a:rPr>
              <a:t>Interactieve</a:t>
            </a:r>
            <a:r>
              <a:rPr lang="en-US" sz="1400" dirty="0" smtClean="0">
                <a:solidFill>
                  <a:schemeClr val="bg1"/>
                </a:solidFill>
                <a:hlinkClick r:id="rId5" action="ppaction://hlinksldjump"/>
              </a:rPr>
              <a:t> ribbon</a:t>
            </a:r>
            <a:endParaRPr lang="en-US" sz="1400" dirty="0" smtClean="0">
              <a:solidFill>
                <a:schemeClr val="bg1"/>
              </a:solidFill>
            </a:endParaRPr>
          </a:p>
          <a:p>
            <a:pPr marL="882650" lvl="1" indent="-34290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  <a:hlinkClick r:id="rId6" action="ppaction://hlinksldjump"/>
              </a:rPr>
              <a:t>Tabs &amp; </a:t>
            </a:r>
            <a:r>
              <a:rPr lang="en-US" sz="1400" dirty="0" err="1" smtClean="0">
                <a:solidFill>
                  <a:schemeClr val="bg1"/>
                </a:solidFill>
                <a:hlinkClick r:id="rId6" action="ppaction://hlinksldjump"/>
              </a:rPr>
              <a:t>supertabs</a:t>
            </a:r>
            <a:endParaRPr lang="en-US" sz="1400" dirty="0" smtClean="0">
              <a:solidFill>
                <a:schemeClr val="bg1"/>
              </a:solidFill>
            </a:endParaRPr>
          </a:p>
          <a:p>
            <a:pPr marL="882650" lvl="1" indent="-34290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  <a:hlinkClick r:id="rId7" action="ppaction://hlinksldjump"/>
              </a:rPr>
              <a:t>Equipment </a:t>
            </a:r>
            <a:r>
              <a:rPr lang="en-US" sz="1400" dirty="0">
                <a:solidFill>
                  <a:schemeClr val="bg1"/>
                </a:solidFill>
                <a:hlinkClick r:id="rId7" action="ppaction://hlinksldjump"/>
              </a:rPr>
              <a:t>&amp; </a:t>
            </a:r>
            <a:r>
              <a:rPr lang="en-US" sz="1400" dirty="0" smtClean="0">
                <a:solidFill>
                  <a:schemeClr val="bg1"/>
                </a:solidFill>
                <a:hlinkClick r:id="rId7" action="ppaction://hlinksldjump"/>
              </a:rPr>
              <a:t>scenario’s</a:t>
            </a:r>
            <a:endParaRPr lang="en-US" sz="1400" dirty="0" smtClean="0">
              <a:solidFill>
                <a:schemeClr val="bg1"/>
              </a:solidFill>
            </a:endParaRPr>
          </a:p>
          <a:p>
            <a:pPr marL="882650" lvl="1" indent="-34290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  <a:hlinkClick r:id="rId8" action="ppaction://hlinksldjump"/>
              </a:rPr>
              <a:t>Run row</a:t>
            </a:r>
            <a:endParaRPr lang="en-US" sz="1400" dirty="0" smtClean="0">
              <a:solidFill>
                <a:schemeClr val="bg1"/>
              </a:solidFill>
            </a:endParaRPr>
          </a:p>
          <a:p>
            <a:pPr marL="882650" lvl="1" indent="-342900"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chemeClr val="bg1"/>
                </a:solidFill>
                <a:hlinkClick r:id="rId9" action="ppaction://hlinksldjump"/>
              </a:rPr>
              <a:t>Resultaten</a:t>
            </a:r>
            <a:r>
              <a:rPr lang="en-US" sz="1400" dirty="0">
                <a:solidFill>
                  <a:schemeClr val="bg1"/>
                </a:solidFill>
                <a:hlinkClick r:id="rId9" action="ppaction://hlinksldjump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hlinkClick r:id="rId9" action="ppaction://hlinksldjump"/>
              </a:rPr>
              <a:t>Report</a:t>
            </a:r>
            <a:endParaRPr lang="en-US" sz="1400" dirty="0" smtClean="0">
              <a:solidFill>
                <a:schemeClr val="bg1"/>
              </a:solidFill>
            </a:endParaRPr>
          </a:p>
          <a:p>
            <a:pPr marL="882650" lvl="1" indent="-342900"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chemeClr val="bg1"/>
                </a:solidFill>
                <a:hlinkClick r:id="rId10" action="ppaction://hlinksldjump"/>
              </a:rPr>
              <a:t>Resultaten</a:t>
            </a:r>
            <a:r>
              <a:rPr lang="en-US" sz="1400" dirty="0">
                <a:solidFill>
                  <a:schemeClr val="bg1"/>
                </a:solidFill>
                <a:hlinkClick r:id="rId10" action="ppaction://hlinksldjump"/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  <a:hlinkClick r:id="rId10" action="ppaction://hlinksldjump"/>
              </a:rPr>
              <a:t>Contouren</a:t>
            </a:r>
            <a:endParaRPr lang="en-US" sz="1400" dirty="0" smtClean="0">
              <a:solidFill>
                <a:schemeClr val="bg1"/>
              </a:solidFill>
            </a:endParaRPr>
          </a:p>
          <a:p>
            <a:pPr marL="882650" lvl="1" indent="-342900">
              <a:buFont typeface="Arial" panose="020B0604020202020204" pitchFamily="34" charset="0"/>
              <a:buChar char="•"/>
            </a:pPr>
            <a:r>
              <a:rPr lang="en-US" sz="1400" dirty="0" err="1" smtClean="0">
                <a:solidFill>
                  <a:schemeClr val="bg1"/>
                </a:solidFill>
                <a:hlinkClick r:id="rId11" action="ppaction://hlinksldjump"/>
              </a:rPr>
              <a:t>Resultaten</a:t>
            </a:r>
            <a:r>
              <a:rPr lang="en-US" sz="1400" dirty="0" smtClean="0">
                <a:solidFill>
                  <a:schemeClr val="bg1"/>
                </a:solidFill>
                <a:hlinkClick r:id="rId11" action="ppaction://hlinksldjump"/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  <a:hlinkClick r:id="rId11" action="ppaction://hlinksldjump"/>
              </a:rPr>
              <a:t>Effecten</a:t>
            </a:r>
            <a:endParaRPr lang="en-US" sz="1400" dirty="0" smtClean="0">
              <a:solidFill>
                <a:schemeClr val="bg1"/>
              </a:solidFill>
            </a:endParaRPr>
          </a:p>
          <a:p>
            <a:pPr marL="882650" lvl="1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88265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sz="1200" dirty="0" smtClean="0"/>
          </a:p>
          <a:p>
            <a:endParaRPr lang="en-US" sz="15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nl-NL" dirty="0" err="1" smtClean="0"/>
              <a:t>Sneak preview Safeti-NL 8.0</a:t>
            </a:r>
            <a:r>
              <a:rPr lang="nl-NL" dirty="0" smtClean="0"/>
              <a:t> | </a:t>
            </a:r>
            <a:r>
              <a:rPr lang="nl-NL" dirty="0" err="1" smtClean="0"/>
              <a:t>14 december 2017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72336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36512" y="-72008"/>
            <a:ext cx="9252520" cy="6957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Sneak preview Safeti-NL 8.0 | 14 december 2017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1E99-CB6E-4E1C-8709-25BF64FEA530}" type="slidenum">
              <a:rPr lang="nl-NL" smtClean="0"/>
              <a:pPr/>
              <a:t>20</a:t>
            </a:fld>
            <a:endParaRPr lang="nl-NL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38" b="4722"/>
          <a:stretch/>
        </p:blipFill>
        <p:spPr bwMode="auto">
          <a:xfrm>
            <a:off x="0" y="72008"/>
            <a:ext cx="9216550" cy="666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-180528" y="260648"/>
            <a:ext cx="5760640" cy="10081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634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36512" y="-72008"/>
            <a:ext cx="9252520" cy="6957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Sneak preview Safeti-NL 8.0 | 14 december 2017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1E99-CB6E-4E1C-8709-25BF64FEA530}" type="slidenum">
              <a:rPr lang="nl-NL" smtClean="0"/>
              <a:pPr/>
              <a:t>21</a:t>
            </a:fld>
            <a:endParaRPr lang="nl-NL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38" b="4722"/>
          <a:stretch/>
        </p:blipFill>
        <p:spPr bwMode="auto">
          <a:xfrm>
            <a:off x="0" y="72008"/>
            <a:ext cx="9216550" cy="666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-108520" y="5877272"/>
            <a:ext cx="3312368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634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36512" y="-72008"/>
            <a:ext cx="9252520" cy="6957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3588" y="6477571"/>
            <a:ext cx="4087812" cy="144462"/>
          </a:xfrm>
        </p:spPr>
        <p:txBody>
          <a:bodyPr/>
          <a:lstStyle/>
          <a:p>
            <a:r>
              <a:rPr lang="nl-NL" smtClean="0"/>
              <a:t>Sneak preview Safeti-NL 8.0 | 14 december 2017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85775" y="6479158"/>
            <a:ext cx="360363" cy="142875"/>
          </a:xfrm>
        </p:spPr>
        <p:txBody>
          <a:bodyPr/>
          <a:lstStyle/>
          <a:p>
            <a:fld id="{8FC21E99-CB6E-4E1C-8709-25BF64FEA530}" type="slidenum">
              <a:rPr lang="nl-NL" smtClean="0"/>
              <a:pPr/>
              <a:t>22</a:t>
            </a:fld>
            <a:endParaRPr lang="nl-NL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016" b="4306"/>
          <a:stretch/>
        </p:blipFill>
        <p:spPr bwMode="auto">
          <a:xfrm>
            <a:off x="-17462" y="108171"/>
            <a:ext cx="9216008" cy="6705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-31700" y="1232915"/>
            <a:ext cx="2083420" cy="11521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888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Nieuwe</a:t>
            </a:r>
            <a:r>
              <a:rPr lang="en-US" dirty="0" smtClean="0"/>
              <a:t> interface – </a:t>
            </a:r>
            <a:r>
              <a:rPr lang="en-US" dirty="0" err="1" smtClean="0"/>
              <a:t>interactieve</a:t>
            </a:r>
            <a:r>
              <a:rPr lang="en-US" dirty="0" smtClean="0"/>
              <a:t> ribbon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Sneak preview Safeti-NL 8.0 | 14 december 2017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1E99-CB6E-4E1C-8709-25BF64FEA530}" type="slidenum">
              <a:rPr lang="nl-NL" smtClean="0"/>
              <a:pPr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26377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36512" y="-72008"/>
            <a:ext cx="9252520" cy="6957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Sneak preview Safeti-NL 8.0 | 14 december 2017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1E99-CB6E-4E1C-8709-25BF64FEA530}" type="slidenum">
              <a:rPr lang="nl-NL" smtClean="0"/>
              <a:pPr/>
              <a:t>24</a:t>
            </a:fld>
            <a:endParaRPr lang="nl-NL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53482" b="83987"/>
          <a:stretch/>
        </p:blipFill>
        <p:spPr bwMode="auto">
          <a:xfrm>
            <a:off x="80416" y="1484784"/>
            <a:ext cx="8925000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85775" y="44624"/>
            <a:ext cx="8172450" cy="444500"/>
          </a:xfrm>
        </p:spPr>
        <p:txBody>
          <a:bodyPr/>
          <a:lstStyle/>
          <a:p>
            <a:r>
              <a:rPr lang="en-US" dirty="0" smtClean="0"/>
              <a:t>Ribbon bar - Home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3888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36512" y="-72008"/>
            <a:ext cx="9252520" cy="6957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Sneak preview Safeti-NL 8.0 | 14 december 2017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1E99-CB6E-4E1C-8709-25BF64FEA530}" type="slidenum">
              <a:rPr lang="nl-NL" smtClean="0"/>
              <a:pPr/>
              <a:t>25</a:t>
            </a:fld>
            <a:endParaRPr lang="nl-NL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53482" b="83987"/>
          <a:stretch/>
        </p:blipFill>
        <p:spPr bwMode="auto">
          <a:xfrm>
            <a:off x="80416" y="1484784"/>
            <a:ext cx="8925000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6" t="3209" r="57068" b="77102"/>
          <a:stretch/>
        </p:blipFill>
        <p:spPr bwMode="auto">
          <a:xfrm>
            <a:off x="3491880" y="3383508"/>
            <a:ext cx="5303470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>
            <a:off x="3988321" y="2775520"/>
            <a:ext cx="432048" cy="874911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85775" y="44624"/>
            <a:ext cx="8172450" cy="444500"/>
          </a:xfrm>
        </p:spPr>
        <p:txBody>
          <a:bodyPr/>
          <a:lstStyle/>
          <a:p>
            <a:r>
              <a:rPr lang="en-US" dirty="0" smtClean="0"/>
              <a:t>Ribbon bar - Home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14317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36512" y="-72008"/>
            <a:ext cx="9252520" cy="6957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Sneak preview Safeti-NL 8.0 | 14 december 2017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1E99-CB6E-4E1C-8709-25BF64FEA530}" type="slidenum">
              <a:rPr lang="nl-NL" smtClean="0"/>
              <a:pPr/>
              <a:t>26</a:t>
            </a:fld>
            <a:endParaRPr lang="nl-NL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375" b="84074"/>
          <a:stretch/>
        </p:blipFill>
        <p:spPr bwMode="auto">
          <a:xfrm>
            <a:off x="107504" y="1124744"/>
            <a:ext cx="8928992" cy="1753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85775" y="44624"/>
            <a:ext cx="8172450" cy="444500"/>
          </a:xfrm>
        </p:spPr>
        <p:txBody>
          <a:bodyPr/>
          <a:lstStyle/>
          <a:p>
            <a:r>
              <a:rPr lang="en-US" dirty="0" smtClean="0"/>
              <a:t>Ribbon bar - Settings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1803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36512" y="-72008"/>
            <a:ext cx="9252520" cy="6957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Sneak preview Safeti-NL 8.0 | 14 december 2017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1E99-CB6E-4E1C-8709-25BF64FEA530}" type="slidenum">
              <a:rPr lang="nl-NL" smtClean="0"/>
              <a:pPr/>
              <a:t>27</a:t>
            </a:fld>
            <a:endParaRPr lang="nl-NL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375" b="84074"/>
          <a:stretch/>
        </p:blipFill>
        <p:spPr bwMode="auto">
          <a:xfrm>
            <a:off x="107504" y="1124744"/>
            <a:ext cx="8928992" cy="1753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4" r="70208" b="40927"/>
          <a:stretch/>
        </p:blipFill>
        <p:spPr bwMode="auto">
          <a:xfrm>
            <a:off x="395536" y="3212976"/>
            <a:ext cx="3960440" cy="3537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H="1">
            <a:off x="1043608" y="2492896"/>
            <a:ext cx="72008" cy="72008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85775" y="44624"/>
            <a:ext cx="8172450" cy="444500"/>
          </a:xfrm>
        </p:spPr>
        <p:txBody>
          <a:bodyPr/>
          <a:lstStyle/>
          <a:p>
            <a:r>
              <a:rPr lang="en-US" dirty="0" smtClean="0"/>
              <a:t>Ribbon bar - Settings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1273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36512" y="-72008"/>
            <a:ext cx="9252520" cy="6957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Sneak preview Safeti-NL 8.0 | 14 december 2017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1E99-CB6E-4E1C-8709-25BF64FEA530}" type="slidenum">
              <a:rPr lang="nl-NL" smtClean="0"/>
              <a:pPr/>
              <a:t>28</a:t>
            </a:fld>
            <a:endParaRPr lang="nl-NL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375" b="84074"/>
          <a:stretch/>
        </p:blipFill>
        <p:spPr bwMode="auto">
          <a:xfrm>
            <a:off x="107504" y="1124744"/>
            <a:ext cx="8928992" cy="1753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4" r="70208" b="40927"/>
          <a:stretch/>
        </p:blipFill>
        <p:spPr bwMode="auto">
          <a:xfrm>
            <a:off x="106636" y="2996952"/>
            <a:ext cx="3960440" cy="3537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12592" r="15208" b="16667"/>
          <a:stretch/>
        </p:blipFill>
        <p:spPr bwMode="auto">
          <a:xfrm>
            <a:off x="317500" y="1412776"/>
            <a:ext cx="8509000" cy="485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85775" y="44624"/>
            <a:ext cx="8172450" cy="444500"/>
          </a:xfrm>
        </p:spPr>
        <p:txBody>
          <a:bodyPr/>
          <a:lstStyle/>
          <a:p>
            <a:r>
              <a:rPr lang="en-US" dirty="0" smtClean="0"/>
              <a:t>Ribbon bar - Settings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3888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36512" y="-72008"/>
            <a:ext cx="9252520" cy="6957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Sneak preview Safeti-NL 8.0 | 14 december 2017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1E99-CB6E-4E1C-8709-25BF64FEA530}" type="slidenum">
              <a:rPr lang="nl-NL" smtClean="0"/>
              <a:pPr/>
              <a:t>29</a:t>
            </a:fld>
            <a:endParaRPr lang="nl-NL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03" b="83376"/>
          <a:stretch/>
        </p:blipFill>
        <p:spPr bwMode="auto">
          <a:xfrm>
            <a:off x="107504" y="1052736"/>
            <a:ext cx="8874606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85775" y="44624"/>
            <a:ext cx="8172450" cy="444500"/>
          </a:xfrm>
        </p:spPr>
        <p:txBody>
          <a:bodyPr/>
          <a:lstStyle/>
          <a:p>
            <a:r>
              <a:rPr lang="en-US" dirty="0" smtClean="0"/>
              <a:t>Ribbon bar - Tools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59901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Nieuw</a:t>
            </a:r>
            <a:r>
              <a:rPr lang="en-US" dirty="0" smtClean="0"/>
              <a:t> </a:t>
            </a:r>
            <a:r>
              <a:rPr lang="en-US" dirty="0" err="1" smtClean="0"/>
              <a:t>sinds</a:t>
            </a:r>
            <a:r>
              <a:rPr lang="en-US" dirty="0" smtClean="0"/>
              <a:t> 6.54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775" y="1844675"/>
            <a:ext cx="8172450" cy="4320629"/>
          </a:xfrm>
        </p:spPr>
        <p:txBody>
          <a:bodyPr/>
          <a:lstStyle/>
          <a:p>
            <a:r>
              <a:rPr lang="nl-NL" sz="2000" dirty="0" smtClean="0"/>
              <a:t>Totaal aantal aanpassingen: &gt; 50 </a:t>
            </a:r>
            <a:br>
              <a:rPr lang="nl-NL" sz="2000" dirty="0" smtClean="0"/>
            </a:br>
            <a:r>
              <a:rPr lang="nl-NL" sz="2000" dirty="0" smtClean="0"/>
              <a:t>(incl. modelmatig, stofeigenschappen, gebruik processoren, </a:t>
            </a:r>
            <a:r>
              <a:rPr lang="nl-NL" sz="2000" dirty="0" err="1" smtClean="0"/>
              <a:t>defaultwaarden</a:t>
            </a:r>
            <a:r>
              <a:rPr lang="nl-NL" sz="2000" dirty="0" smtClean="0"/>
              <a:t>, etc.)</a:t>
            </a:r>
          </a:p>
          <a:p>
            <a:r>
              <a:rPr lang="nl-NL" sz="2000" dirty="0" smtClean="0"/>
              <a:t>Selectie van de belangrijkste :</a:t>
            </a:r>
          </a:p>
          <a:p>
            <a:pPr lvl="1" hangingPunct="0"/>
            <a:r>
              <a:rPr lang="en-US" sz="2000" dirty="0" err="1" smtClean="0"/>
              <a:t>Plasverdamping</a:t>
            </a:r>
            <a:r>
              <a:rPr lang="en-US" sz="2000" dirty="0" smtClean="0"/>
              <a:t> </a:t>
            </a:r>
            <a:r>
              <a:rPr lang="en-US" sz="2000" dirty="0" err="1" smtClean="0"/>
              <a:t>aangepast</a:t>
            </a:r>
            <a:endParaRPr lang="en-US" sz="20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dirty="0" err="1" smtClean="0"/>
              <a:t>Sneak preview Safeti-NL 8.0</a:t>
            </a:r>
            <a:r>
              <a:rPr lang="nl-NL" dirty="0" smtClean="0"/>
              <a:t> | </a:t>
            </a:r>
            <a:r>
              <a:rPr lang="nl-NL" dirty="0" err="1" smtClean="0"/>
              <a:t>14 december 2017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1E99-CB6E-4E1C-8709-25BF64FEA530}" type="slidenum">
              <a:rPr lang="nl-NL" smtClean="0"/>
              <a:pPr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180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36512" y="-72008"/>
            <a:ext cx="9252520" cy="6957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Sneak preview Safeti-NL 8.0 | 14 december 2017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1E99-CB6E-4E1C-8709-25BF64FEA530}" type="slidenum">
              <a:rPr lang="nl-NL" smtClean="0"/>
              <a:pPr/>
              <a:t>30</a:t>
            </a:fld>
            <a:endParaRPr lang="nl-NL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03" b="83376"/>
          <a:stretch/>
        </p:blipFill>
        <p:spPr bwMode="auto">
          <a:xfrm>
            <a:off x="107504" y="1052736"/>
            <a:ext cx="8874606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9" t="22164" r="34329" b="31187"/>
          <a:stretch/>
        </p:blipFill>
        <p:spPr bwMode="auto">
          <a:xfrm>
            <a:off x="1691680" y="2879905"/>
            <a:ext cx="5968280" cy="3933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85775" y="44624"/>
            <a:ext cx="8172450" cy="444500"/>
          </a:xfrm>
        </p:spPr>
        <p:txBody>
          <a:bodyPr/>
          <a:lstStyle/>
          <a:p>
            <a:r>
              <a:rPr lang="en-US" dirty="0" smtClean="0"/>
              <a:t>Ribbon bar - Tools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8476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36512" y="-72008"/>
            <a:ext cx="9252520" cy="6957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Sneak preview Safeti-NL 8.0 | 14 december 2017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1E99-CB6E-4E1C-8709-25BF64FEA530}" type="slidenum">
              <a:rPr lang="nl-NL" smtClean="0"/>
              <a:pPr/>
              <a:t>31</a:t>
            </a:fld>
            <a:endParaRPr lang="nl-NL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83" b="84259"/>
          <a:stretch/>
        </p:blipFill>
        <p:spPr bwMode="auto">
          <a:xfrm>
            <a:off x="107503" y="1700808"/>
            <a:ext cx="8928993" cy="2401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85775" y="44624"/>
            <a:ext cx="8172450" cy="444500"/>
          </a:xfrm>
        </p:spPr>
        <p:txBody>
          <a:bodyPr/>
          <a:lstStyle/>
          <a:p>
            <a:r>
              <a:rPr lang="en-US" dirty="0" smtClean="0"/>
              <a:t>Ribbon bar - Data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59901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36512" y="-72008"/>
            <a:ext cx="9252520" cy="6957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Sneak preview Safeti-NL 8.0 | 14 december 2017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1E99-CB6E-4E1C-8709-25BF64FEA530}" type="slidenum">
              <a:rPr lang="nl-NL" smtClean="0"/>
              <a:pPr/>
              <a:t>32</a:t>
            </a:fld>
            <a:endParaRPr lang="nl-NL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021" b="83333"/>
          <a:stretch/>
        </p:blipFill>
        <p:spPr bwMode="auto">
          <a:xfrm>
            <a:off x="107504" y="1412776"/>
            <a:ext cx="8842582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85775" y="44624"/>
            <a:ext cx="8172450" cy="444500"/>
          </a:xfrm>
        </p:spPr>
        <p:txBody>
          <a:bodyPr/>
          <a:lstStyle/>
          <a:p>
            <a:r>
              <a:rPr lang="en-US" dirty="0" smtClean="0"/>
              <a:t>Ribbon bar – View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59901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36512" y="-72008"/>
            <a:ext cx="9252520" cy="6957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Sneak preview Safeti-NL 8.0 | 14 december 2017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1E99-CB6E-4E1C-8709-25BF64FEA530}" type="slidenum">
              <a:rPr lang="nl-NL" smtClean="0"/>
              <a:pPr/>
              <a:t>33</a:t>
            </a:fld>
            <a:endParaRPr lang="nl-NL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167" b="83333"/>
          <a:stretch/>
        </p:blipFill>
        <p:spPr bwMode="auto">
          <a:xfrm>
            <a:off x="107504" y="1556791"/>
            <a:ext cx="8856984" cy="2033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85775" y="44624"/>
            <a:ext cx="8172450" cy="444500"/>
          </a:xfrm>
        </p:spPr>
        <p:txBody>
          <a:bodyPr/>
          <a:lstStyle/>
          <a:p>
            <a:r>
              <a:rPr lang="en-US" dirty="0" smtClean="0"/>
              <a:t>Ribbon bar - Help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59901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36512" y="-72008"/>
            <a:ext cx="9252520" cy="6957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Sneak preview Safeti-NL 8.0 | 14 december 2017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230191" y="3814862"/>
            <a:ext cx="360363" cy="142875"/>
          </a:xfrm>
        </p:spPr>
        <p:txBody>
          <a:bodyPr/>
          <a:lstStyle/>
          <a:p>
            <a:fld id="{8FC21E99-CB6E-4E1C-8709-25BF64FEA530}" type="slidenum">
              <a:rPr lang="nl-NL" smtClean="0"/>
              <a:pPr/>
              <a:t>34</a:t>
            </a:fld>
            <a:endParaRPr lang="nl-NL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188" b="43823"/>
          <a:stretch/>
        </p:blipFill>
        <p:spPr bwMode="auto">
          <a:xfrm>
            <a:off x="109736" y="1556792"/>
            <a:ext cx="8964488" cy="4177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/>
        </p:nvSpPr>
        <p:spPr>
          <a:xfrm>
            <a:off x="4094795" y="2636912"/>
            <a:ext cx="1845357" cy="18722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85775" y="44624"/>
            <a:ext cx="8172450" cy="444500"/>
          </a:xfrm>
        </p:spPr>
        <p:txBody>
          <a:bodyPr/>
          <a:lstStyle/>
          <a:p>
            <a:r>
              <a:rPr lang="en-US" dirty="0" smtClean="0"/>
              <a:t>Ribbon bar – GIS input - General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59901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36512" y="-72008"/>
            <a:ext cx="9252520" cy="6957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Sneak preview Safeti-NL 8.0 | 14 december 2017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1E99-CB6E-4E1C-8709-25BF64FEA530}" type="slidenum">
              <a:rPr lang="nl-NL" smtClean="0"/>
              <a:pPr/>
              <a:t>35</a:t>
            </a:fld>
            <a:endParaRPr lang="nl-NL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08" b="72491"/>
          <a:stretch/>
        </p:blipFill>
        <p:spPr bwMode="auto">
          <a:xfrm>
            <a:off x="107504" y="1484784"/>
            <a:ext cx="8928992" cy="2411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85775" y="44624"/>
            <a:ext cx="8172450" cy="444500"/>
          </a:xfrm>
        </p:spPr>
        <p:txBody>
          <a:bodyPr/>
          <a:lstStyle/>
          <a:p>
            <a:r>
              <a:rPr lang="en-US" dirty="0" smtClean="0"/>
              <a:t>Ribbon bar – GIS input - Input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59901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Nieuwe</a:t>
            </a:r>
            <a:r>
              <a:rPr lang="en-US" dirty="0" smtClean="0"/>
              <a:t> interface – tabs &amp; </a:t>
            </a:r>
            <a:r>
              <a:rPr lang="en-US" dirty="0" err="1" smtClean="0"/>
              <a:t>supertabs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Sneak preview Safeti-NL 8.0 | 14 december 2017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1E99-CB6E-4E1C-8709-25BF64FEA530}" type="slidenum">
              <a:rPr lang="nl-NL" smtClean="0"/>
              <a:pPr/>
              <a:t>36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121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36512" y="-72008"/>
            <a:ext cx="9252520" cy="6957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Sneak preview Safeti-NL 8.0 | 14 december 2017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85775" y="6412522"/>
            <a:ext cx="346813" cy="137503"/>
          </a:xfrm>
        </p:spPr>
        <p:txBody>
          <a:bodyPr/>
          <a:lstStyle/>
          <a:p>
            <a:fld id="{8FC21E99-CB6E-4E1C-8709-25BF64FEA530}" type="slidenum">
              <a:rPr lang="nl-NL" smtClean="0"/>
              <a:pPr/>
              <a:t>37</a:t>
            </a:fld>
            <a:endParaRPr lang="nl-NL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2" r="32645" b="4814"/>
          <a:stretch/>
        </p:blipFill>
        <p:spPr bwMode="auto">
          <a:xfrm>
            <a:off x="251520" y="581025"/>
            <a:ext cx="8280920" cy="6258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179512" y="5981770"/>
            <a:ext cx="4158030" cy="8316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85775" y="44624"/>
            <a:ext cx="8172450" cy="444500"/>
          </a:xfrm>
        </p:spPr>
        <p:txBody>
          <a:bodyPr/>
          <a:lstStyle/>
          <a:p>
            <a:r>
              <a:rPr lang="en-US" dirty="0" smtClean="0"/>
              <a:t>Tabs &amp; </a:t>
            </a:r>
            <a:r>
              <a:rPr lang="en-US" dirty="0" err="1" smtClean="0"/>
              <a:t>Supertabs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67952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36512" y="-72008"/>
            <a:ext cx="9252520" cy="6957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Sneak preview Safeti-NL 8.0 | 14 december 2017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1E99-CB6E-4E1C-8709-25BF64FEA530}" type="slidenum">
              <a:rPr lang="nl-NL" smtClean="0"/>
              <a:pPr/>
              <a:t>38</a:t>
            </a:fld>
            <a:endParaRPr lang="nl-NL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28" r="58984" b="6439"/>
          <a:stretch/>
        </p:blipFill>
        <p:spPr bwMode="auto">
          <a:xfrm>
            <a:off x="2587309" y="39821"/>
            <a:ext cx="6305171" cy="6773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85775" y="116632"/>
            <a:ext cx="1997993" cy="792088"/>
          </a:xfrm>
        </p:spPr>
        <p:txBody>
          <a:bodyPr/>
          <a:lstStyle/>
          <a:p>
            <a:r>
              <a:rPr lang="en-US" dirty="0" smtClean="0"/>
              <a:t>Tabs – </a:t>
            </a:r>
            <a:br>
              <a:rPr lang="en-US" dirty="0" smtClean="0"/>
            </a:br>
            <a:r>
              <a:rPr lang="en-US" dirty="0" smtClean="0"/>
              <a:t>Weather</a:t>
            </a:r>
            <a:endParaRPr lang="nl-NL" dirty="0"/>
          </a:p>
        </p:txBody>
      </p:sp>
      <p:sp>
        <p:nvSpPr>
          <p:cNvPr id="9" name="Oval 8"/>
          <p:cNvSpPr/>
          <p:nvPr/>
        </p:nvSpPr>
        <p:spPr>
          <a:xfrm>
            <a:off x="3669804" y="6073212"/>
            <a:ext cx="936104" cy="3081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123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36512" y="-72008"/>
            <a:ext cx="9252520" cy="6957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Sneak preview Safeti-NL 8.0 | 14 december 2017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1E99-CB6E-4E1C-8709-25BF64FEA530}" type="slidenum">
              <a:rPr lang="nl-NL" smtClean="0"/>
              <a:pPr/>
              <a:t>39</a:t>
            </a:fld>
            <a:endParaRPr lang="nl-NL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94" r="56953" b="7223"/>
          <a:stretch/>
        </p:blipFill>
        <p:spPr bwMode="auto">
          <a:xfrm>
            <a:off x="2627784" y="44624"/>
            <a:ext cx="6625255" cy="6673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/>
        </p:nvSpPr>
        <p:spPr>
          <a:xfrm>
            <a:off x="4499992" y="6073212"/>
            <a:ext cx="936104" cy="3081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85775" y="116632"/>
            <a:ext cx="1997993" cy="792088"/>
          </a:xfrm>
        </p:spPr>
        <p:txBody>
          <a:bodyPr/>
          <a:lstStyle/>
          <a:p>
            <a:r>
              <a:rPr lang="en-US" dirty="0" smtClean="0"/>
              <a:t>Tabs – </a:t>
            </a:r>
            <a:br>
              <a:rPr lang="en-US" dirty="0" smtClean="0"/>
            </a:br>
            <a:r>
              <a:rPr lang="en-US" dirty="0" smtClean="0"/>
              <a:t>Parameters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9373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36512" y="-72008"/>
            <a:ext cx="9252520" cy="6957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08" t="15859" r="1125" b="30885"/>
          <a:stretch/>
        </p:blipFill>
        <p:spPr bwMode="auto">
          <a:xfrm>
            <a:off x="4545569" y="-27384"/>
            <a:ext cx="4575447" cy="323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8" t="21594" r="2124" b="29922"/>
          <a:stretch/>
        </p:blipFill>
        <p:spPr bwMode="auto">
          <a:xfrm>
            <a:off x="4589748" y="3205151"/>
            <a:ext cx="4516276" cy="3680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5" t="13047" r="15500" b="36485"/>
          <a:stretch/>
        </p:blipFill>
        <p:spPr bwMode="auto">
          <a:xfrm>
            <a:off x="35496" y="3933056"/>
            <a:ext cx="4460011" cy="2633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0" t="15078" r="24500" b="47785"/>
          <a:stretch/>
        </p:blipFill>
        <p:spPr bwMode="auto">
          <a:xfrm>
            <a:off x="-1" y="446709"/>
            <a:ext cx="4545569" cy="2622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-50" y="116483"/>
            <a:ext cx="8172450" cy="4320629"/>
          </a:xfrm>
        </p:spPr>
        <p:txBody>
          <a:bodyPr/>
          <a:lstStyle/>
          <a:p>
            <a:pPr marL="0" indent="0">
              <a:buNone/>
            </a:pPr>
            <a:r>
              <a:rPr lang="nl-NL" sz="1600" dirty="0" smtClean="0"/>
              <a:t>6.54</a:t>
            </a:r>
          </a:p>
          <a:p>
            <a:pPr marL="0" indent="0">
              <a:buNone/>
            </a:pPr>
            <a:endParaRPr lang="nl-NL" sz="1600" dirty="0"/>
          </a:p>
          <a:p>
            <a:pPr marL="0" indent="0">
              <a:buNone/>
            </a:pPr>
            <a:endParaRPr lang="nl-NL" sz="1600" dirty="0" smtClean="0"/>
          </a:p>
          <a:p>
            <a:pPr marL="0" indent="0">
              <a:buNone/>
            </a:pPr>
            <a:endParaRPr lang="nl-NL" sz="1600" dirty="0"/>
          </a:p>
          <a:p>
            <a:pPr marL="0" indent="0">
              <a:buNone/>
            </a:pPr>
            <a:endParaRPr lang="nl-NL" sz="1600" dirty="0" smtClean="0"/>
          </a:p>
          <a:p>
            <a:pPr marL="0" indent="0">
              <a:buNone/>
            </a:pPr>
            <a:endParaRPr lang="nl-NL" sz="1600" dirty="0"/>
          </a:p>
          <a:p>
            <a:pPr marL="0" indent="0">
              <a:buNone/>
            </a:pPr>
            <a:endParaRPr lang="nl-NL" sz="1600" dirty="0" smtClean="0"/>
          </a:p>
          <a:p>
            <a:pPr marL="0" indent="0">
              <a:buNone/>
            </a:pPr>
            <a:endParaRPr lang="nl-NL" sz="1600" dirty="0"/>
          </a:p>
          <a:p>
            <a:pPr marL="0" indent="0">
              <a:buNone/>
            </a:pPr>
            <a:endParaRPr lang="nl-NL" sz="1600" dirty="0" smtClean="0"/>
          </a:p>
          <a:p>
            <a:pPr marL="0" indent="0">
              <a:buNone/>
            </a:pPr>
            <a:endParaRPr lang="nl-NL" sz="1600" dirty="0"/>
          </a:p>
          <a:p>
            <a:pPr marL="0" indent="0">
              <a:buNone/>
            </a:pPr>
            <a:endParaRPr lang="nl-NL" sz="1600" dirty="0" smtClean="0"/>
          </a:p>
          <a:p>
            <a:pPr marL="0" indent="0">
              <a:buNone/>
            </a:pPr>
            <a:endParaRPr lang="nl-NL" sz="1600" dirty="0" smtClean="0"/>
          </a:p>
          <a:p>
            <a:pPr marL="0" indent="0">
              <a:buNone/>
            </a:pPr>
            <a:r>
              <a:rPr lang="nl-NL" sz="1600" dirty="0" smtClean="0"/>
              <a:t>8.0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389247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36512" y="-72008"/>
            <a:ext cx="9252520" cy="6957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Sneak preview Safeti-NL 8.0 | 14 december 2017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1E99-CB6E-4E1C-8709-25BF64FEA530}" type="slidenum">
              <a:rPr lang="nl-NL" smtClean="0"/>
              <a:pPr/>
              <a:t>40</a:t>
            </a:fld>
            <a:endParaRPr lang="nl-NL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78" r="43594" b="7639"/>
          <a:stretch/>
        </p:blipFill>
        <p:spPr bwMode="auto">
          <a:xfrm>
            <a:off x="2599581" y="44624"/>
            <a:ext cx="8741171" cy="671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85775" y="116632"/>
            <a:ext cx="1997993" cy="792088"/>
          </a:xfrm>
        </p:spPr>
        <p:txBody>
          <a:bodyPr/>
          <a:lstStyle/>
          <a:p>
            <a:r>
              <a:rPr lang="en-US" dirty="0" smtClean="0"/>
              <a:t>Tabs – </a:t>
            </a:r>
            <a:br>
              <a:rPr lang="en-US" dirty="0" smtClean="0"/>
            </a:br>
            <a:r>
              <a:rPr lang="en-US" dirty="0" smtClean="0"/>
              <a:t>Materials</a:t>
            </a:r>
            <a:endParaRPr lang="nl-NL" dirty="0"/>
          </a:p>
        </p:txBody>
      </p:sp>
      <p:sp>
        <p:nvSpPr>
          <p:cNvPr id="8" name="Oval 7"/>
          <p:cNvSpPr/>
          <p:nvPr/>
        </p:nvSpPr>
        <p:spPr>
          <a:xfrm>
            <a:off x="5229597" y="6145220"/>
            <a:ext cx="936104" cy="3081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927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36512" y="-72008"/>
            <a:ext cx="9252520" cy="6957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Sneak preview Safeti-NL 8.0 | 14 december 2017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1E99-CB6E-4E1C-8709-25BF64FEA530}" type="slidenum">
              <a:rPr lang="nl-NL" smtClean="0"/>
              <a:pPr/>
              <a:t>41</a:t>
            </a:fld>
            <a:endParaRPr lang="nl-NL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6" r="42187" b="7639"/>
          <a:stretch/>
        </p:blipFill>
        <p:spPr bwMode="auto">
          <a:xfrm>
            <a:off x="2627784" y="44624"/>
            <a:ext cx="9073008" cy="6780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85775" y="116632"/>
            <a:ext cx="1997993" cy="792088"/>
          </a:xfrm>
        </p:spPr>
        <p:txBody>
          <a:bodyPr/>
          <a:lstStyle/>
          <a:p>
            <a:r>
              <a:rPr lang="en-US" dirty="0" smtClean="0"/>
              <a:t>Tabs – </a:t>
            </a:r>
            <a:br>
              <a:rPr lang="en-US" dirty="0" smtClean="0"/>
            </a:br>
            <a:r>
              <a:rPr lang="en-US" dirty="0" smtClean="0"/>
              <a:t>Map</a:t>
            </a:r>
            <a:endParaRPr lang="nl-NL" dirty="0"/>
          </a:p>
        </p:txBody>
      </p:sp>
      <p:sp>
        <p:nvSpPr>
          <p:cNvPr id="8" name="Oval 7"/>
          <p:cNvSpPr/>
          <p:nvPr/>
        </p:nvSpPr>
        <p:spPr>
          <a:xfrm>
            <a:off x="6036543" y="6184354"/>
            <a:ext cx="936104" cy="3081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927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36512" y="-72008"/>
            <a:ext cx="9252520" cy="6957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Sneak preview Safeti-NL 8.0 | 14 december 2017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1E99-CB6E-4E1C-8709-25BF64FEA530}" type="slidenum">
              <a:rPr lang="nl-NL" smtClean="0"/>
              <a:pPr/>
              <a:t>42</a:t>
            </a:fld>
            <a:endParaRPr lang="nl-NL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5" r="50000" b="6943"/>
          <a:stretch/>
        </p:blipFill>
        <p:spPr bwMode="auto">
          <a:xfrm>
            <a:off x="2592287" y="1"/>
            <a:ext cx="7690583" cy="681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85775" y="116632"/>
            <a:ext cx="1997993" cy="792088"/>
          </a:xfrm>
        </p:spPr>
        <p:txBody>
          <a:bodyPr/>
          <a:lstStyle/>
          <a:p>
            <a:r>
              <a:rPr lang="en-US" dirty="0" smtClean="0"/>
              <a:t>Tabs – </a:t>
            </a:r>
            <a:br>
              <a:rPr lang="en-US" dirty="0" smtClean="0"/>
            </a:br>
            <a:r>
              <a:rPr lang="en-US" dirty="0" smtClean="0"/>
              <a:t>Risk</a:t>
            </a:r>
            <a:endParaRPr lang="nl-NL" dirty="0"/>
          </a:p>
        </p:txBody>
      </p:sp>
      <p:sp>
        <p:nvSpPr>
          <p:cNvPr id="8" name="Oval 7"/>
          <p:cNvSpPr/>
          <p:nvPr/>
        </p:nvSpPr>
        <p:spPr>
          <a:xfrm>
            <a:off x="6444208" y="6145220"/>
            <a:ext cx="936104" cy="3081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927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36512" y="-72008"/>
            <a:ext cx="9252520" cy="6957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Sneak preview Safeti-NL 8.0 | 14 december 2017</a:t>
            </a:r>
            <a:endParaRPr lang="nl-NL" dirty="0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88" b="7501"/>
          <a:stretch/>
        </p:blipFill>
        <p:spPr bwMode="auto">
          <a:xfrm>
            <a:off x="19699" y="620688"/>
            <a:ext cx="9124301" cy="5911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/>
        </p:nvSpPr>
        <p:spPr>
          <a:xfrm>
            <a:off x="323528" y="6165304"/>
            <a:ext cx="1008112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85775" y="44624"/>
            <a:ext cx="8172450" cy="444500"/>
          </a:xfrm>
        </p:spPr>
        <p:txBody>
          <a:bodyPr/>
          <a:lstStyle/>
          <a:p>
            <a:r>
              <a:rPr lang="en-US" dirty="0" err="1" smtClean="0"/>
              <a:t>Supertab</a:t>
            </a:r>
            <a:r>
              <a:rPr lang="en-US" dirty="0" smtClean="0"/>
              <a:t> – Run row grid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5776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36512" y="-72008"/>
            <a:ext cx="9252520" cy="6957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Sneak preview Safeti-NL 8.0 | 14 december 2017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1E99-CB6E-4E1C-8709-25BF64FEA530}" type="slidenum">
              <a:rPr lang="nl-NL" smtClean="0"/>
              <a:pPr/>
              <a:t>44</a:t>
            </a:fld>
            <a:endParaRPr lang="nl-NL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5" r="73931" b="6944"/>
          <a:stretch/>
        </p:blipFill>
        <p:spPr bwMode="auto">
          <a:xfrm>
            <a:off x="0" y="585333"/>
            <a:ext cx="3063061" cy="6156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/>
        </p:nvSpPr>
        <p:spPr>
          <a:xfrm>
            <a:off x="1115616" y="6341930"/>
            <a:ext cx="1008112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85775" y="44624"/>
            <a:ext cx="8172450" cy="444500"/>
          </a:xfrm>
        </p:spPr>
        <p:txBody>
          <a:bodyPr/>
          <a:lstStyle/>
          <a:p>
            <a:r>
              <a:rPr lang="en-US" dirty="0" err="1" smtClean="0"/>
              <a:t>Supertab</a:t>
            </a:r>
            <a:r>
              <a:rPr lang="en-US" dirty="0" smtClean="0"/>
              <a:t> – Combinations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5776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36512" y="-72008"/>
            <a:ext cx="9252520" cy="6957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Sneak preview Safeti-NL 8.0 | 14 december 2017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1E99-CB6E-4E1C-8709-25BF64FEA530}" type="slidenum">
              <a:rPr lang="nl-NL" smtClean="0"/>
              <a:pPr/>
              <a:t>45</a:t>
            </a:fld>
            <a:endParaRPr lang="nl-NL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3" b="6944"/>
          <a:stretch/>
        </p:blipFill>
        <p:spPr bwMode="auto">
          <a:xfrm>
            <a:off x="10073" y="603862"/>
            <a:ext cx="4993975" cy="62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/>
        </p:nvSpPr>
        <p:spPr>
          <a:xfrm>
            <a:off x="1835696" y="6453336"/>
            <a:ext cx="1008112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85775" y="44624"/>
            <a:ext cx="8172450" cy="444500"/>
          </a:xfrm>
        </p:spPr>
        <p:txBody>
          <a:bodyPr/>
          <a:lstStyle/>
          <a:p>
            <a:r>
              <a:rPr lang="en-US" dirty="0" err="1" smtClean="0"/>
              <a:t>Supertab</a:t>
            </a:r>
            <a:r>
              <a:rPr lang="en-US" dirty="0" smtClean="0"/>
              <a:t> – Combinations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44638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Nieuwe</a:t>
            </a:r>
            <a:r>
              <a:rPr lang="en-US" dirty="0" smtClean="0"/>
              <a:t> interface – equipment &amp; scenario’s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Sneak preview Safeti-NL 8.0 | 14 december 2017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1E99-CB6E-4E1C-8709-25BF64FEA530}" type="slidenum">
              <a:rPr lang="nl-NL" smtClean="0"/>
              <a:pPr/>
              <a:t>46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0009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36512" y="-72008"/>
            <a:ext cx="9252520" cy="6957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319427" y="6415687"/>
            <a:ext cx="3801306" cy="134337"/>
          </a:xfrm>
        </p:spPr>
        <p:txBody>
          <a:bodyPr/>
          <a:lstStyle/>
          <a:p>
            <a:r>
              <a:rPr lang="nl-NL" smtClean="0"/>
              <a:t>Sneak preview Safeti-NL 8.0 | 14 december 2017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-29635" y="6417164"/>
            <a:ext cx="335106" cy="132861"/>
          </a:xfrm>
        </p:spPr>
        <p:txBody>
          <a:bodyPr/>
          <a:lstStyle/>
          <a:p>
            <a:fld id="{8FC21E99-CB6E-4E1C-8709-25BF64FEA530}" type="slidenum">
              <a:rPr lang="nl-NL" smtClean="0"/>
              <a:pPr/>
              <a:t>47</a:t>
            </a:fld>
            <a:endParaRPr lang="nl-NL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-1" r="31694" b="6324"/>
          <a:stretch/>
        </p:blipFill>
        <p:spPr bwMode="auto">
          <a:xfrm>
            <a:off x="35496" y="569359"/>
            <a:ext cx="8280920" cy="6388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496599" y="2204864"/>
            <a:ext cx="1004417" cy="3348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l 5"/>
          <p:cNvSpPr/>
          <p:nvPr/>
        </p:nvSpPr>
        <p:spPr>
          <a:xfrm>
            <a:off x="1417437" y="954142"/>
            <a:ext cx="1138339" cy="6026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l 7"/>
          <p:cNvSpPr/>
          <p:nvPr/>
        </p:nvSpPr>
        <p:spPr>
          <a:xfrm>
            <a:off x="-36512" y="6582154"/>
            <a:ext cx="611461" cy="3348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85775" y="44624"/>
            <a:ext cx="8172450" cy="444500"/>
          </a:xfrm>
        </p:spPr>
        <p:txBody>
          <a:bodyPr/>
          <a:lstStyle/>
          <a:p>
            <a:r>
              <a:rPr lang="en-US" dirty="0" smtClean="0"/>
              <a:t>Input - Equipment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7249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-36512" y="-72008"/>
            <a:ext cx="9252520" cy="6957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Sneak preview Safeti-NL 8.0 | 14 december 2017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1E99-CB6E-4E1C-8709-25BF64FEA530}" type="slidenum">
              <a:rPr lang="nl-NL" smtClean="0"/>
              <a:pPr/>
              <a:t>48</a:t>
            </a:fld>
            <a:endParaRPr lang="nl-NL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1" t="5334" r="79132" b="86006"/>
          <a:stretch/>
        </p:blipFill>
        <p:spPr bwMode="auto">
          <a:xfrm>
            <a:off x="2051720" y="2348880"/>
            <a:ext cx="4968552" cy="2760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3528" y="1417738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Folder</a:t>
            </a:r>
            <a:endParaRPr lang="nl-NL" dirty="0"/>
          </a:p>
        </p:txBody>
      </p:sp>
      <p:sp>
        <p:nvSpPr>
          <p:cNvPr id="8" name="TextBox 7"/>
          <p:cNvSpPr txBox="1"/>
          <p:nvPr/>
        </p:nvSpPr>
        <p:spPr>
          <a:xfrm>
            <a:off x="1561344" y="1278702"/>
            <a:ext cx="122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err="1" smtClean="0"/>
              <a:t>Pressure</a:t>
            </a:r>
            <a:r>
              <a:rPr lang="nl-NL" dirty="0" smtClean="0"/>
              <a:t> </a:t>
            </a:r>
            <a:r>
              <a:rPr lang="nl-NL" dirty="0" err="1" smtClean="0"/>
              <a:t>vessel</a:t>
            </a:r>
            <a:endParaRPr lang="nl-NL" dirty="0"/>
          </a:p>
        </p:txBody>
      </p:sp>
      <p:sp>
        <p:nvSpPr>
          <p:cNvPr id="9" name="TextBox 8"/>
          <p:cNvSpPr txBox="1"/>
          <p:nvPr/>
        </p:nvSpPr>
        <p:spPr>
          <a:xfrm>
            <a:off x="3197312" y="1278701"/>
            <a:ext cx="16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err="1" smtClean="0"/>
              <a:t>Atmospheric</a:t>
            </a:r>
            <a:r>
              <a:rPr lang="nl-NL" dirty="0" smtClean="0"/>
              <a:t> storage tank</a:t>
            </a:r>
            <a:endParaRPr lang="nl-NL" dirty="0"/>
          </a:p>
        </p:txBody>
      </p:sp>
      <p:sp>
        <p:nvSpPr>
          <p:cNvPr id="10" name="TextBox 9"/>
          <p:cNvSpPr txBox="1"/>
          <p:nvPr/>
        </p:nvSpPr>
        <p:spPr>
          <a:xfrm>
            <a:off x="5295044" y="1555701"/>
            <a:ext cx="16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err="1" smtClean="0"/>
              <a:t>Standalones</a:t>
            </a:r>
            <a:endParaRPr lang="nl-NL" dirty="0"/>
          </a:p>
        </p:txBody>
      </p:sp>
      <p:sp>
        <p:nvSpPr>
          <p:cNvPr id="11" name="TextBox 10"/>
          <p:cNvSpPr txBox="1"/>
          <p:nvPr/>
        </p:nvSpPr>
        <p:spPr>
          <a:xfrm>
            <a:off x="7050980" y="1925033"/>
            <a:ext cx="1913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Long pipeline</a:t>
            </a:r>
            <a:endParaRPr lang="nl-NL" dirty="0"/>
          </a:p>
        </p:txBody>
      </p:sp>
      <p:sp>
        <p:nvSpPr>
          <p:cNvPr id="12" name="TextBox 11"/>
          <p:cNvSpPr txBox="1"/>
          <p:nvPr/>
        </p:nvSpPr>
        <p:spPr>
          <a:xfrm>
            <a:off x="251520" y="4149080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Route</a:t>
            </a:r>
            <a:endParaRPr lang="nl-NL" dirty="0"/>
          </a:p>
        </p:txBody>
      </p:sp>
      <p:sp>
        <p:nvSpPr>
          <p:cNvPr id="13" name="TextBox 12"/>
          <p:cNvSpPr txBox="1"/>
          <p:nvPr/>
        </p:nvSpPr>
        <p:spPr>
          <a:xfrm>
            <a:off x="2555776" y="5517232"/>
            <a:ext cx="198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Warehouse</a:t>
            </a:r>
            <a:endParaRPr lang="nl-NL" dirty="0"/>
          </a:p>
        </p:txBody>
      </p:sp>
      <p:cxnSp>
        <p:nvCxnSpPr>
          <p:cNvPr id="15" name="Straight Connector 14"/>
          <p:cNvCxnSpPr>
            <a:stCxn id="7" idx="2"/>
          </p:cNvCxnSpPr>
          <p:nvPr/>
        </p:nvCxnSpPr>
        <p:spPr>
          <a:xfrm>
            <a:off x="827584" y="1787070"/>
            <a:ext cx="1224136" cy="106586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8" idx="2"/>
          </p:cNvCxnSpPr>
          <p:nvPr/>
        </p:nvCxnSpPr>
        <p:spPr>
          <a:xfrm>
            <a:off x="2173412" y="1925033"/>
            <a:ext cx="1023900" cy="7838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9" idx="2"/>
          </p:cNvCxnSpPr>
          <p:nvPr/>
        </p:nvCxnSpPr>
        <p:spPr>
          <a:xfrm>
            <a:off x="4021212" y="1925032"/>
            <a:ext cx="118740" cy="7838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0" idx="2"/>
          </p:cNvCxnSpPr>
          <p:nvPr/>
        </p:nvCxnSpPr>
        <p:spPr>
          <a:xfrm flipH="1">
            <a:off x="5205648" y="1925033"/>
            <a:ext cx="913296" cy="7838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11" idx="2"/>
          </p:cNvCxnSpPr>
          <p:nvPr/>
        </p:nvCxnSpPr>
        <p:spPr>
          <a:xfrm flipH="1">
            <a:off x="6372200" y="2294365"/>
            <a:ext cx="1635534" cy="7025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13" idx="0"/>
          </p:cNvCxnSpPr>
          <p:nvPr/>
        </p:nvCxnSpPr>
        <p:spPr>
          <a:xfrm flipH="1" flipV="1">
            <a:off x="3347864" y="4653136"/>
            <a:ext cx="198022" cy="86409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endCxn id="12" idx="3"/>
          </p:cNvCxnSpPr>
          <p:nvPr/>
        </p:nvCxnSpPr>
        <p:spPr>
          <a:xfrm flipH="1">
            <a:off x="1259632" y="4333746"/>
            <a:ext cx="79208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itle 1"/>
          <p:cNvSpPr>
            <a:spLocks noGrp="1"/>
          </p:cNvSpPr>
          <p:nvPr>
            <p:ph type="title"/>
          </p:nvPr>
        </p:nvSpPr>
        <p:spPr>
          <a:xfrm>
            <a:off x="485775" y="44624"/>
            <a:ext cx="8172450" cy="444500"/>
          </a:xfrm>
        </p:spPr>
        <p:txBody>
          <a:bodyPr/>
          <a:lstStyle/>
          <a:p>
            <a:r>
              <a:rPr lang="en-US" dirty="0" smtClean="0"/>
              <a:t>Input - Equipment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4812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36512" y="-72008"/>
            <a:ext cx="9252520" cy="6957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Sneak preview Safeti-NL 8.0 | 14 december 2017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1E99-CB6E-4E1C-8709-25BF64FEA530}" type="slidenum">
              <a:rPr lang="nl-NL" smtClean="0"/>
              <a:pPr/>
              <a:t>49</a:t>
            </a:fld>
            <a:endParaRPr lang="nl-NL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79" b="53148"/>
          <a:stretch/>
        </p:blipFill>
        <p:spPr bwMode="auto">
          <a:xfrm>
            <a:off x="-16576" y="836712"/>
            <a:ext cx="9156632" cy="5301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1103152" y="3933056"/>
            <a:ext cx="1884672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l 6"/>
          <p:cNvSpPr/>
          <p:nvPr/>
        </p:nvSpPr>
        <p:spPr>
          <a:xfrm>
            <a:off x="2195736" y="1412776"/>
            <a:ext cx="1944216" cy="10081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85775" y="44624"/>
            <a:ext cx="8172450" cy="444500"/>
          </a:xfrm>
        </p:spPr>
        <p:txBody>
          <a:bodyPr/>
          <a:lstStyle/>
          <a:p>
            <a:r>
              <a:rPr lang="en-US" dirty="0" smtClean="0"/>
              <a:t>Input – Equipment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7249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Nieuw</a:t>
            </a:r>
            <a:r>
              <a:rPr lang="en-US" dirty="0" smtClean="0"/>
              <a:t> </a:t>
            </a:r>
            <a:r>
              <a:rPr lang="en-US" dirty="0" err="1" smtClean="0"/>
              <a:t>sinds</a:t>
            </a:r>
            <a:r>
              <a:rPr lang="en-US" dirty="0" smtClean="0"/>
              <a:t> 6.54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775" y="1844675"/>
            <a:ext cx="8172450" cy="4320629"/>
          </a:xfrm>
        </p:spPr>
        <p:txBody>
          <a:bodyPr/>
          <a:lstStyle/>
          <a:p>
            <a:r>
              <a:rPr lang="nl-NL" sz="2000" dirty="0" smtClean="0"/>
              <a:t>Totaal aantal aanpassingen: &gt; 50 </a:t>
            </a:r>
            <a:br>
              <a:rPr lang="nl-NL" sz="2000" dirty="0" smtClean="0"/>
            </a:br>
            <a:r>
              <a:rPr lang="nl-NL" sz="2000" dirty="0" smtClean="0"/>
              <a:t>(incl. modelmatig, stofeigenschappen, gebruik processoren, </a:t>
            </a:r>
            <a:r>
              <a:rPr lang="nl-NL" sz="2000" dirty="0" err="1" smtClean="0"/>
              <a:t>defaultwaarden</a:t>
            </a:r>
            <a:r>
              <a:rPr lang="nl-NL" sz="2000" dirty="0" smtClean="0"/>
              <a:t>, etc.)</a:t>
            </a:r>
          </a:p>
          <a:p>
            <a:r>
              <a:rPr lang="nl-NL" sz="2000" dirty="0" smtClean="0"/>
              <a:t>Selectie van de belangrijkste :</a:t>
            </a:r>
          </a:p>
          <a:p>
            <a:pPr lvl="1" hangingPunct="0"/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</a:rPr>
              <a:t>Plasverdamping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</a:rPr>
              <a:t>aangepast</a:t>
            </a:r>
            <a:endParaRPr lang="en-US" sz="2000" dirty="0" smtClean="0">
              <a:solidFill>
                <a:schemeClr val="bg1">
                  <a:lumMod val="65000"/>
                </a:schemeClr>
              </a:solidFill>
            </a:endParaRPr>
          </a:p>
          <a:p>
            <a:pPr lvl="1" hangingPunct="0"/>
            <a:r>
              <a:rPr lang="en-US" sz="2000" dirty="0" err="1" smtClean="0"/>
              <a:t>Dynamische</a:t>
            </a:r>
            <a:r>
              <a:rPr lang="en-US" sz="2000" dirty="0" smtClean="0"/>
              <a:t> </a:t>
            </a:r>
            <a:r>
              <a:rPr lang="en-US" sz="2000" dirty="0" err="1" smtClean="0"/>
              <a:t>vuurbal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dirty="0" err="1" smtClean="0"/>
              <a:t>Sneak preview Safeti-NL 8.0</a:t>
            </a:r>
            <a:r>
              <a:rPr lang="nl-NL" dirty="0" smtClean="0"/>
              <a:t> | </a:t>
            </a:r>
            <a:r>
              <a:rPr lang="nl-NL" dirty="0" err="1" smtClean="0"/>
              <a:t>14 december 2017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1E99-CB6E-4E1C-8709-25BF64FEA530}" type="slidenum">
              <a:rPr lang="nl-NL" smtClean="0"/>
              <a:pPr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8290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36512" y="-72008"/>
            <a:ext cx="9252520" cy="6957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Sneak preview Safeti-NL 8.0 | 14 december 2017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1E99-CB6E-4E1C-8709-25BF64FEA530}" type="slidenum">
              <a:rPr lang="nl-NL" smtClean="0"/>
              <a:pPr/>
              <a:t>50</a:t>
            </a:fld>
            <a:endParaRPr lang="nl-NL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85775" y="44624"/>
            <a:ext cx="8172450" cy="444500"/>
          </a:xfrm>
        </p:spPr>
        <p:txBody>
          <a:bodyPr/>
          <a:lstStyle/>
          <a:p>
            <a:r>
              <a:rPr lang="en-US" dirty="0" smtClean="0"/>
              <a:t>Input – Equipment </a:t>
            </a:r>
            <a:r>
              <a:rPr lang="en-US" i="1" dirty="0" smtClean="0"/>
              <a:t>- Material</a:t>
            </a:r>
            <a:endParaRPr lang="nl-NL" i="1" dirty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6" r="35860" b="8195"/>
          <a:stretch/>
        </p:blipFill>
        <p:spPr bwMode="auto">
          <a:xfrm>
            <a:off x="0" y="692695"/>
            <a:ext cx="9036496" cy="6141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/>
          <p:cNvSpPr/>
          <p:nvPr/>
        </p:nvSpPr>
        <p:spPr>
          <a:xfrm>
            <a:off x="2114203" y="1033686"/>
            <a:ext cx="720080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249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36512" y="-72008"/>
            <a:ext cx="9252520" cy="6957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Sneak preview Safeti-NL 8.0 | 14 december 2017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1E99-CB6E-4E1C-8709-25BF64FEA530}" type="slidenum">
              <a:rPr lang="nl-NL" smtClean="0"/>
              <a:pPr/>
              <a:t>51</a:t>
            </a:fld>
            <a:endParaRPr lang="nl-NL"/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7" r="36328" b="8333"/>
          <a:stretch/>
        </p:blipFill>
        <p:spPr bwMode="auto">
          <a:xfrm>
            <a:off x="0" y="692696"/>
            <a:ext cx="8964488" cy="613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/>
        </p:nvSpPr>
        <p:spPr>
          <a:xfrm>
            <a:off x="2627784" y="1033686"/>
            <a:ext cx="720080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85775" y="44624"/>
            <a:ext cx="8172450" cy="444500"/>
          </a:xfrm>
        </p:spPr>
        <p:txBody>
          <a:bodyPr/>
          <a:lstStyle/>
          <a:p>
            <a:r>
              <a:rPr lang="en-US" dirty="0" smtClean="0"/>
              <a:t>Input – Equipment </a:t>
            </a:r>
            <a:r>
              <a:rPr lang="en-US" i="1" dirty="0" smtClean="0"/>
              <a:t>- Risk</a:t>
            </a:r>
            <a:endParaRPr lang="nl-NL" i="1" dirty="0"/>
          </a:p>
        </p:txBody>
      </p:sp>
    </p:spTree>
    <p:extLst>
      <p:ext uri="{BB962C8B-B14F-4D97-AF65-F5344CB8AC3E}">
        <p14:creationId xmlns:p14="http://schemas.microsoft.com/office/powerpoint/2010/main" val="132862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36512" y="-72008"/>
            <a:ext cx="9252520" cy="6957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Sneak preview Safeti-NL 8.0 | 14 december 2017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1E99-CB6E-4E1C-8709-25BF64FEA530}" type="slidenum">
              <a:rPr lang="nl-NL" smtClean="0"/>
              <a:pPr/>
              <a:t>52</a:t>
            </a:fld>
            <a:endParaRPr lang="nl-NL"/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72" r="35860" b="8751"/>
          <a:stretch/>
        </p:blipFill>
        <p:spPr bwMode="auto">
          <a:xfrm>
            <a:off x="-2579" y="764704"/>
            <a:ext cx="9054097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/>
        </p:nvSpPr>
        <p:spPr>
          <a:xfrm>
            <a:off x="3275856" y="1033686"/>
            <a:ext cx="720080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85775" y="44624"/>
            <a:ext cx="8172450" cy="444500"/>
          </a:xfrm>
        </p:spPr>
        <p:txBody>
          <a:bodyPr/>
          <a:lstStyle/>
          <a:p>
            <a:r>
              <a:rPr lang="en-US" dirty="0" smtClean="0"/>
              <a:t>Input – Equipment </a:t>
            </a:r>
            <a:r>
              <a:rPr lang="en-US" i="1" dirty="0" smtClean="0"/>
              <a:t>- Scenario</a:t>
            </a:r>
            <a:endParaRPr lang="nl-NL" i="1" dirty="0"/>
          </a:p>
        </p:txBody>
      </p:sp>
    </p:spTree>
    <p:extLst>
      <p:ext uri="{BB962C8B-B14F-4D97-AF65-F5344CB8AC3E}">
        <p14:creationId xmlns:p14="http://schemas.microsoft.com/office/powerpoint/2010/main" val="77945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36512" y="-72008"/>
            <a:ext cx="9252520" cy="6957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Sneak preview Safeti-NL 8.0 | 14 december 2017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1E99-CB6E-4E1C-8709-25BF64FEA530}" type="slidenum">
              <a:rPr lang="nl-NL" smtClean="0"/>
              <a:pPr/>
              <a:t>53</a:t>
            </a:fld>
            <a:endParaRPr lang="nl-NL"/>
          </a:p>
        </p:txBody>
      </p:sp>
      <p:pic>
        <p:nvPicPr>
          <p:cNvPr id="30725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72" r="28438" b="9167"/>
          <a:stretch/>
        </p:blipFill>
        <p:spPr bwMode="auto">
          <a:xfrm>
            <a:off x="-36512" y="692696"/>
            <a:ext cx="9180512" cy="5402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/>
        </p:nvSpPr>
        <p:spPr>
          <a:xfrm>
            <a:off x="3075459" y="974279"/>
            <a:ext cx="864096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85775" y="44624"/>
            <a:ext cx="8172450" cy="444500"/>
          </a:xfrm>
        </p:spPr>
        <p:txBody>
          <a:bodyPr/>
          <a:lstStyle/>
          <a:p>
            <a:r>
              <a:rPr lang="en-US" dirty="0" smtClean="0"/>
              <a:t>Input – Equipment </a:t>
            </a:r>
            <a:r>
              <a:rPr lang="en-US" i="1" dirty="0" smtClean="0"/>
              <a:t>– Short pipe</a:t>
            </a:r>
            <a:endParaRPr lang="nl-NL" i="1" dirty="0"/>
          </a:p>
        </p:txBody>
      </p:sp>
    </p:spTree>
    <p:extLst>
      <p:ext uri="{BB962C8B-B14F-4D97-AF65-F5344CB8AC3E}">
        <p14:creationId xmlns:p14="http://schemas.microsoft.com/office/powerpoint/2010/main" val="77945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36512" y="-72008"/>
            <a:ext cx="9252520" cy="6957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Sneak preview Safeti-NL 8.0 | 14 december 2017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1E99-CB6E-4E1C-8709-25BF64FEA530}" type="slidenum">
              <a:rPr lang="nl-NL" smtClean="0"/>
              <a:pPr/>
              <a:t>54</a:t>
            </a:fld>
            <a:endParaRPr lang="nl-NL"/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25" r="27969" b="8056"/>
          <a:stretch/>
        </p:blipFill>
        <p:spPr bwMode="auto">
          <a:xfrm>
            <a:off x="32792" y="705847"/>
            <a:ext cx="9183216" cy="5379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/>
        </p:nvSpPr>
        <p:spPr>
          <a:xfrm>
            <a:off x="3870970" y="861095"/>
            <a:ext cx="1296144" cy="3790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85775" y="44624"/>
            <a:ext cx="8172450" cy="444500"/>
          </a:xfrm>
        </p:spPr>
        <p:txBody>
          <a:bodyPr/>
          <a:lstStyle/>
          <a:p>
            <a:r>
              <a:rPr lang="en-US" dirty="0" smtClean="0"/>
              <a:t>Input – Equipment </a:t>
            </a:r>
            <a:r>
              <a:rPr lang="en-US" i="1" dirty="0" smtClean="0"/>
              <a:t>– Time varying releases</a:t>
            </a:r>
            <a:endParaRPr lang="nl-NL" i="1" dirty="0"/>
          </a:p>
        </p:txBody>
      </p:sp>
    </p:spTree>
    <p:extLst>
      <p:ext uri="{BB962C8B-B14F-4D97-AF65-F5344CB8AC3E}">
        <p14:creationId xmlns:p14="http://schemas.microsoft.com/office/powerpoint/2010/main" val="77945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36512" y="-72008"/>
            <a:ext cx="9252520" cy="6957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Sneak preview Safeti-NL 8.0 | 14 december 2017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1E99-CB6E-4E1C-8709-25BF64FEA530}" type="slidenum">
              <a:rPr lang="nl-NL" smtClean="0"/>
              <a:pPr/>
              <a:t>55</a:t>
            </a:fld>
            <a:endParaRPr lang="nl-NL"/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4" r="28203" b="8472"/>
          <a:stretch/>
        </p:blipFill>
        <p:spPr bwMode="auto">
          <a:xfrm>
            <a:off x="-11335" y="692696"/>
            <a:ext cx="9155335" cy="5429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/>
        </p:nvSpPr>
        <p:spPr>
          <a:xfrm>
            <a:off x="5004048" y="980728"/>
            <a:ext cx="720080" cy="30708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85775" y="44624"/>
            <a:ext cx="8172450" cy="444500"/>
          </a:xfrm>
        </p:spPr>
        <p:txBody>
          <a:bodyPr/>
          <a:lstStyle/>
          <a:p>
            <a:r>
              <a:rPr lang="en-US" dirty="0" smtClean="0"/>
              <a:t>Input – Equipment </a:t>
            </a:r>
            <a:r>
              <a:rPr lang="en-US" i="1" dirty="0" smtClean="0"/>
              <a:t>- Dispersion</a:t>
            </a:r>
            <a:endParaRPr lang="nl-NL" i="1" dirty="0"/>
          </a:p>
        </p:txBody>
      </p:sp>
    </p:spTree>
    <p:extLst>
      <p:ext uri="{BB962C8B-B14F-4D97-AF65-F5344CB8AC3E}">
        <p14:creationId xmlns:p14="http://schemas.microsoft.com/office/powerpoint/2010/main" val="1010480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36512" y="-72008"/>
            <a:ext cx="9252520" cy="6957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Sneak preview Safeti-NL 8.0 | 14 december 2017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1E99-CB6E-4E1C-8709-25BF64FEA530}" type="slidenum">
              <a:rPr lang="nl-NL" smtClean="0"/>
              <a:pPr/>
              <a:t>56</a:t>
            </a:fld>
            <a:endParaRPr lang="nl-NL"/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83" r="35860" b="8611"/>
          <a:stretch/>
        </p:blipFill>
        <p:spPr bwMode="auto">
          <a:xfrm>
            <a:off x="0" y="692696"/>
            <a:ext cx="9153191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/>
        </p:nvSpPr>
        <p:spPr>
          <a:xfrm>
            <a:off x="6804248" y="972158"/>
            <a:ext cx="1440160" cy="3790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85775" y="44624"/>
            <a:ext cx="8172450" cy="444500"/>
          </a:xfrm>
        </p:spPr>
        <p:txBody>
          <a:bodyPr/>
          <a:lstStyle/>
          <a:p>
            <a:r>
              <a:rPr lang="en-US" dirty="0" smtClean="0"/>
              <a:t>Input – Equipment </a:t>
            </a:r>
            <a:r>
              <a:rPr lang="en-US" i="1" dirty="0" smtClean="0"/>
              <a:t>– Bund, building and terrain</a:t>
            </a:r>
            <a:endParaRPr lang="nl-NL" i="1" dirty="0"/>
          </a:p>
        </p:txBody>
      </p:sp>
    </p:spTree>
    <p:extLst>
      <p:ext uri="{BB962C8B-B14F-4D97-AF65-F5344CB8AC3E}">
        <p14:creationId xmlns:p14="http://schemas.microsoft.com/office/powerpoint/2010/main" val="1010480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36512" y="-72008"/>
            <a:ext cx="9252520" cy="6957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Sneak preview Safeti-NL 8.0 | 14 december 2017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1E99-CB6E-4E1C-8709-25BF64FEA530}" type="slidenum">
              <a:rPr lang="nl-NL" smtClean="0"/>
              <a:pPr/>
              <a:t>57</a:t>
            </a:fld>
            <a:endParaRPr lang="nl-NL"/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6" r="36250" b="8750"/>
          <a:stretch/>
        </p:blipFill>
        <p:spPr bwMode="auto">
          <a:xfrm>
            <a:off x="0" y="620687"/>
            <a:ext cx="9144000" cy="6219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/>
        </p:nvSpPr>
        <p:spPr>
          <a:xfrm>
            <a:off x="8244408" y="980728"/>
            <a:ext cx="792088" cy="30708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85775" y="44624"/>
            <a:ext cx="8172450" cy="444500"/>
          </a:xfrm>
        </p:spPr>
        <p:txBody>
          <a:bodyPr/>
          <a:lstStyle/>
          <a:p>
            <a:r>
              <a:rPr lang="en-US" dirty="0" smtClean="0"/>
              <a:t>Input – Equipment </a:t>
            </a:r>
            <a:r>
              <a:rPr lang="en-US" i="1" dirty="0" smtClean="0"/>
              <a:t>- Geometry</a:t>
            </a:r>
            <a:endParaRPr lang="nl-NL" i="1" dirty="0"/>
          </a:p>
        </p:txBody>
      </p:sp>
    </p:spTree>
    <p:extLst>
      <p:ext uri="{BB962C8B-B14F-4D97-AF65-F5344CB8AC3E}">
        <p14:creationId xmlns:p14="http://schemas.microsoft.com/office/powerpoint/2010/main" val="1010480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36512" y="-72008"/>
            <a:ext cx="9252520" cy="6957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Sneak preview Safeti-NL 8.0 | 14 december 2017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1E99-CB6E-4E1C-8709-25BF64FEA530}" type="slidenum">
              <a:rPr lang="nl-NL" smtClean="0"/>
              <a:pPr/>
              <a:t>58</a:t>
            </a:fld>
            <a:endParaRPr lang="nl-NL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79" b="53148"/>
          <a:stretch/>
        </p:blipFill>
        <p:spPr bwMode="auto">
          <a:xfrm>
            <a:off x="-16576" y="836712"/>
            <a:ext cx="9156632" cy="5301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1103152" y="3933056"/>
            <a:ext cx="1884672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l 6"/>
          <p:cNvSpPr/>
          <p:nvPr/>
        </p:nvSpPr>
        <p:spPr>
          <a:xfrm>
            <a:off x="2195736" y="1412776"/>
            <a:ext cx="1944216" cy="10081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85775" y="44624"/>
            <a:ext cx="8172450" cy="444500"/>
          </a:xfrm>
        </p:spPr>
        <p:txBody>
          <a:bodyPr/>
          <a:lstStyle/>
          <a:p>
            <a:r>
              <a:rPr lang="en-US" dirty="0" smtClean="0"/>
              <a:t>Input – Equipment - Scenarios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6564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-36512" y="-72008"/>
            <a:ext cx="9252520" cy="6957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Sneak preview Safeti-NL 8.0 | 14 december 2017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1E99-CB6E-4E1C-8709-25BF64FEA530}" type="slidenum">
              <a:rPr lang="nl-NL" smtClean="0"/>
              <a:pPr/>
              <a:t>59</a:t>
            </a:fld>
            <a:endParaRPr lang="nl-NL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7" t="5513" r="79335" b="86181"/>
          <a:stretch/>
        </p:blipFill>
        <p:spPr bwMode="auto">
          <a:xfrm>
            <a:off x="2568848" y="2492896"/>
            <a:ext cx="3943144" cy="2040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3528" y="1417738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Folder</a:t>
            </a:r>
            <a:endParaRPr lang="nl-NL" dirty="0"/>
          </a:p>
        </p:txBody>
      </p:sp>
      <p:sp>
        <p:nvSpPr>
          <p:cNvPr id="8" name="TextBox 7"/>
          <p:cNvSpPr txBox="1"/>
          <p:nvPr/>
        </p:nvSpPr>
        <p:spPr>
          <a:xfrm>
            <a:off x="1705360" y="1278702"/>
            <a:ext cx="1786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err="1" smtClean="0"/>
              <a:t>Catastrophic</a:t>
            </a:r>
            <a:r>
              <a:rPr lang="nl-NL" dirty="0" smtClean="0"/>
              <a:t> </a:t>
            </a:r>
            <a:r>
              <a:rPr lang="nl-NL" dirty="0" err="1" smtClean="0"/>
              <a:t>ruture</a:t>
            </a:r>
            <a:endParaRPr lang="nl-NL" dirty="0"/>
          </a:p>
        </p:txBody>
      </p:sp>
      <p:sp>
        <p:nvSpPr>
          <p:cNvPr id="9" name="TextBox 8"/>
          <p:cNvSpPr txBox="1"/>
          <p:nvPr/>
        </p:nvSpPr>
        <p:spPr>
          <a:xfrm>
            <a:off x="3347864" y="1278701"/>
            <a:ext cx="16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err="1" smtClean="0"/>
              <a:t>Leak</a:t>
            </a:r>
            <a:endParaRPr lang="nl-NL" dirty="0"/>
          </a:p>
        </p:txBody>
      </p:sp>
      <p:sp>
        <p:nvSpPr>
          <p:cNvPr id="10" name="TextBox 9"/>
          <p:cNvSpPr txBox="1"/>
          <p:nvPr/>
        </p:nvSpPr>
        <p:spPr>
          <a:xfrm>
            <a:off x="5295044" y="1268760"/>
            <a:ext cx="1941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err="1" smtClean="0"/>
              <a:t>Fixed</a:t>
            </a:r>
            <a:r>
              <a:rPr lang="nl-NL" dirty="0" smtClean="0"/>
              <a:t> </a:t>
            </a:r>
            <a:r>
              <a:rPr lang="nl-NL" dirty="0" err="1" smtClean="0"/>
              <a:t>duration</a:t>
            </a:r>
            <a:r>
              <a:rPr lang="nl-NL" dirty="0" smtClean="0"/>
              <a:t> release</a:t>
            </a:r>
            <a:endParaRPr lang="nl-NL" dirty="0"/>
          </a:p>
        </p:txBody>
      </p:sp>
      <p:sp>
        <p:nvSpPr>
          <p:cNvPr id="11" name="TextBox 10"/>
          <p:cNvSpPr txBox="1"/>
          <p:nvPr/>
        </p:nvSpPr>
        <p:spPr>
          <a:xfrm>
            <a:off x="7050980" y="1925033"/>
            <a:ext cx="1913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Short pipe</a:t>
            </a:r>
            <a:endParaRPr lang="nl-NL" dirty="0"/>
          </a:p>
        </p:txBody>
      </p:sp>
      <p:sp>
        <p:nvSpPr>
          <p:cNvPr id="12" name="TextBox 11"/>
          <p:cNvSpPr txBox="1"/>
          <p:nvPr/>
        </p:nvSpPr>
        <p:spPr>
          <a:xfrm>
            <a:off x="107504" y="3717032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Time </a:t>
            </a:r>
            <a:r>
              <a:rPr lang="nl-NL" dirty="0" err="1" smtClean="0"/>
              <a:t>varying</a:t>
            </a:r>
            <a:r>
              <a:rPr lang="nl-NL" dirty="0" smtClean="0"/>
              <a:t> </a:t>
            </a:r>
            <a:r>
              <a:rPr lang="nl-NL" dirty="0" err="1" smtClean="0"/>
              <a:t>leak</a:t>
            </a:r>
            <a:endParaRPr lang="nl-NL" dirty="0"/>
          </a:p>
        </p:txBody>
      </p:sp>
      <p:sp>
        <p:nvSpPr>
          <p:cNvPr id="13" name="TextBox 12"/>
          <p:cNvSpPr txBox="1"/>
          <p:nvPr/>
        </p:nvSpPr>
        <p:spPr>
          <a:xfrm>
            <a:off x="2224525" y="5517232"/>
            <a:ext cx="23114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Time </a:t>
            </a:r>
            <a:r>
              <a:rPr lang="nl-NL" dirty="0" err="1" smtClean="0"/>
              <a:t>varying</a:t>
            </a:r>
            <a:r>
              <a:rPr lang="nl-NL" dirty="0" smtClean="0"/>
              <a:t> short pipe release</a:t>
            </a:r>
            <a:endParaRPr lang="nl-NL" dirty="0"/>
          </a:p>
        </p:txBody>
      </p:sp>
      <p:cxnSp>
        <p:nvCxnSpPr>
          <p:cNvPr id="14" name="Straight Connector 13"/>
          <p:cNvCxnSpPr>
            <a:stCxn id="7" idx="2"/>
          </p:cNvCxnSpPr>
          <p:nvPr/>
        </p:nvCxnSpPr>
        <p:spPr>
          <a:xfrm>
            <a:off x="827584" y="1787070"/>
            <a:ext cx="1857778" cy="120988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8" idx="2"/>
          </p:cNvCxnSpPr>
          <p:nvPr/>
        </p:nvCxnSpPr>
        <p:spPr>
          <a:xfrm>
            <a:off x="2598620" y="1925033"/>
            <a:ext cx="1037276" cy="7838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9" idx="2"/>
          </p:cNvCxnSpPr>
          <p:nvPr/>
        </p:nvCxnSpPr>
        <p:spPr>
          <a:xfrm>
            <a:off x="4171764" y="1648033"/>
            <a:ext cx="118740" cy="10608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0" idx="2"/>
          </p:cNvCxnSpPr>
          <p:nvPr/>
        </p:nvCxnSpPr>
        <p:spPr>
          <a:xfrm flipH="1">
            <a:off x="5205648" y="1915091"/>
            <a:ext cx="1060022" cy="79382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1" idx="2"/>
          </p:cNvCxnSpPr>
          <p:nvPr/>
        </p:nvCxnSpPr>
        <p:spPr>
          <a:xfrm flipH="1">
            <a:off x="6228184" y="2294365"/>
            <a:ext cx="1779550" cy="7025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3" idx="0"/>
          </p:cNvCxnSpPr>
          <p:nvPr/>
        </p:nvCxnSpPr>
        <p:spPr>
          <a:xfrm flipV="1">
            <a:off x="3380261" y="4333746"/>
            <a:ext cx="255635" cy="118348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endCxn id="12" idx="3"/>
          </p:cNvCxnSpPr>
          <p:nvPr/>
        </p:nvCxnSpPr>
        <p:spPr>
          <a:xfrm flipH="1">
            <a:off x="1907704" y="3901698"/>
            <a:ext cx="633642" cy="1385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672185" y="5517232"/>
            <a:ext cx="2780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User </a:t>
            </a:r>
            <a:r>
              <a:rPr lang="nl-NL" dirty="0" err="1" smtClean="0"/>
              <a:t>defined</a:t>
            </a:r>
            <a:r>
              <a:rPr lang="nl-NL" dirty="0" smtClean="0"/>
              <a:t> source</a:t>
            </a:r>
            <a:endParaRPr lang="nl-NL" dirty="0"/>
          </a:p>
        </p:txBody>
      </p:sp>
      <p:cxnSp>
        <p:nvCxnSpPr>
          <p:cNvPr id="26" name="Straight Connector 25"/>
          <p:cNvCxnSpPr>
            <a:stCxn id="25" idx="0"/>
          </p:cNvCxnSpPr>
          <p:nvPr/>
        </p:nvCxnSpPr>
        <p:spPr>
          <a:xfrm flipH="1" flipV="1">
            <a:off x="4535997" y="4221088"/>
            <a:ext cx="1526256" cy="129614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itle 1"/>
          <p:cNvSpPr>
            <a:spLocks noGrp="1"/>
          </p:cNvSpPr>
          <p:nvPr>
            <p:ph type="title"/>
          </p:nvPr>
        </p:nvSpPr>
        <p:spPr>
          <a:xfrm>
            <a:off x="485775" y="44624"/>
            <a:ext cx="8172450" cy="444500"/>
          </a:xfrm>
        </p:spPr>
        <p:txBody>
          <a:bodyPr/>
          <a:lstStyle/>
          <a:p>
            <a:r>
              <a:rPr lang="en-US" dirty="0" smtClean="0"/>
              <a:t>Input – Scenarios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7249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Sneak preview Safeti-NL 8.0 | 14 december 2017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1E99-CB6E-4E1C-8709-25BF64FEA530}" type="slidenum">
              <a:rPr lang="nl-NL" smtClean="0"/>
              <a:pPr/>
              <a:t>6</a:t>
            </a:fld>
            <a:endParaRPr lang="nl-NL"/>
          </a:p>
        </p:txBody>
      </p:sp>
      <p:sp>
        <p:nvSpPr>
          <p:cNvPr id="6" name="Rectangle 5"/>
          <p:cNvSpPr/>
          <p:nvPr/>
        </p:nvSpPr>
        <p:spPr>
          <a:xfrm>
            <a:off x="-36512" y="-72008"/>
            <a:ext cx="9252520" cy="6957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tangle 6"/>
          <p:cNvSpPr/>
          <p:nvPr/>
        </p:nvSpPr>
        <p:spPr>
          <a:xfrm>
            <a:off x="-36512" y="-72008"/>
            <a:ext cx="9252520" cy="6957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" t="21164" b="9047"/>
          <a:stretch/>
        </p:blipFill>
        <p:spPr bwMode="auto">
          <a:xfrm>
            <a:off x="-7208" y="1245356"/>
            <a:ext cx="9268964" cy="5207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/>
          <p:cNvSpPr/>
          <p:nvPr/>
        </p:nvSpPr>
        <p:spPr>
          <a:xfrm>
            <a:off x="20320" y="5877272"/>
            <a:ext cx="2381280" cy="3803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5530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36512" y="-72008"/>
            <a:ext cx="9252520" cy="6957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85775" y="6814517"/>
            <a:ext cx="360363" cy="142875"/>
          </a:xfrm>
        </p:spPr>
        <p:txBody>
          <a:bodyPr/>
          <a:lstStyle/>
          <a:p>
            <a:fld id="{8FC21E99-CB6E-4E1C-8709-25BF64FEA530}" type="slidenum">
              <a:rPr lang="nl-NL" smtClean="0"/>
              <a:pPr/>
              <a:t>60</a:t>
            </a:fld>
            <a:endParaRPr lang="nl-NL"/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859" b="8889"/>
          <a:stretch/>
        </p:blipFill>
        <p:spPr bwMode="auto">
          <a:xfrm>
            <a:off x="6203801" y="523999"/>
            <a:ext cx="2976711" cy="6319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53" b="7500"/>
          <a:stretch/>
        </p:blipFill>
        <p:spPr bwMode="auto">
          <a:xfrm>
            <a:off x="23267" y="523999"/>
            <a:ext cx="5857875" cy="634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85775" y="44624"/>
            <a:ext cx="8172450" cy="444500"/>
          </a:xfrm>
        </p:spPr>
        <p:txBody>
          <a:bodyPr/>
          <a:lstStyle/>
          <a:p>
            <a:r>
              <a:rPr lang="en-US" dirty="0" smtClean="0"/>
              <a:t>Input – Scenarios – Catastrophic rupture</a:t>
            </a:r>
            <a:endParaRPr lang="nl-NL" dirty="0"/>
          </a:p>
        </p:txBody>
      </p:sp>
      <p:sp>
        <p:nvSpPr>
          <p:cNvPr id="12" name="Oval 11"/>
          <p:cNvSpPr/>
          <p:nvPr/>
        </p:nvSpPr>
        <p:spPr>
          <a:xfrm>
            <a:off x="856159" y="2521471"/>
            <a:ext cx="1440160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Oval 12"/>
          <p:cNvSpPr/>
          <p:nvPr/>
        </p:nvSpPr>
        <p:spPr>
          <a:xfrm>
            <a:off x="2677889" y="1033686"/>
            <a:ext cx="720080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Oval 13"/>
          <p:cNvSpPr/>
          <p:nvPr/>
        </p:nvSpPr>
        <p:spPr>
          <a:xfrm>
            <a:off x="7164288" y="889670"/>
            <a:ext cx="64807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249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36512" y="-72008"/>
            <a:ext cx="9252520" cy="6957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Sneak preview Safeti-NL 8.0 | 14 december 2017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1E99-CB6E-4E1C-8709-25BF64FEA530}" type="slidenum">
              <a:rPr lang="nl-NL" smtClean="0"/>
              <a:pPr/>
              <a:t>61</a:t>
            </a:fld>
            <a:endParaRPr lang="nl-NL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" t="1855" r="54950" b="9305"/>
          <a:stretch/>
        </p:blipFill>
        <p:spPr bwMode="auto">
          <a:xfrm>
            <a:off x="3600450" y="466724"/>
            <a:ext cx="5508054" cy="6418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5" r="75180" b="9305"/>
          <a:stretch/>
        </p:blipFill>
        <p:spPr bwMode="auto">
          <a:xfrm>
            <a:off x="31416" y="466724"/>
            <a:ext cx="3188034" cy="6418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85775" y="44624"/>
            <a:ext cx="8172450" cy="444500"/>
          </a:xfrm>
        </p:spPr>
        <p:txBody>
          <a:bodyPr/>
          <a:lstStyle/>
          <a:p>
            <a:r>
              <a:rPr lang="en-US" dirty="0" smtClean="0"/>
              <a:t>Input – Scenarios – Catastrophic rupture</a:t>
            </a:r>
            <a:endParaRPr lang="nl-NL" dirty="0"/>
          </a:p>
        </p:txBody>
      </p:sp>
      <p:sp>
        <p:nvSpPr>
          <p:cNvPr id="9" name="Oval 8"/>
          <p:cNvSpPr/>
          <p:nvPr/>
        </p:nvSpPr>
        <p:spPr>
          <a:xfrm>
            <a:off x="1566714" y="711746"/>
            <a:ext cx="720080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Oval 9"/>
          <p:cNvSpPr/>
          <p:nvPr/>
        </p:nvSpPr>
        <p:spPr>
          <a:xfrm>
            <a:off x="5508104" y="721271"/>
            <a:ext cx="64807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249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36512" y="-72008"/>
            <a:ext cx="9252520" cy="6957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Sneak preview Safeti-NL 8.0 | 14 december 2017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1E99-CB6E-4E1C-8709-25BF64FEA530}" type="slidenum">
              <a:rPr lang="nl-NL" smtClean="0"/>
              <a:pPr/>
              <a:t>62</a:t>
            </a:fld>
            <a:endParaRPr lang="nl-NL"/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141" b="7778"/>
          <a:stretch/>
        </p:blipFill>
        <p:spPr bwMode="auto">
          <a:xfrm>
            <a:off x="20985" y="548680"/>
            <a:ext cx="5713065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85775" y="44624"/>
            <a:ext cx="8172450" cy="444500"/>
          </a:xfrm>
        </p:spPr>
        <p:txBody>
          <a:bodyPr/>
          <a:lstStyle/>
          <a:p>
            <a:r>
              <a:rPr lang="en-US" dirty="0" smtClean="0"/>
              <a:t>Input – Scenarios – Leak</a:t>
            </a:r>
            <a:endParaRPr lang="nl-NL" dirty="0"/>
          </a:p>
        </p:txBody>
      </p:sp>
      <p:sp>
        <p:nvSpPr>
          <p:cNvPr id="10" name="Oval 9"/>
          <p:cNvSpPr/>
          <p:nvPr/>
        </p:nvSpPr>
        <p:spPr>
          <a:xfrm>
            <a:off x="899592" y="2708920"/>
            <a:ext cx="720080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Oval 11"/>
          <p:cNvSpPr/>
          <p:nvPr/>
        </p:nvSpPr>
        <p:spPr>
          <a:xfrm>
            <a:off x="1892846" y="1153319"/>
            <a:ext cx="720080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249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6512" y="-72008"/>
            <a:ext cx="9252520" cy="6957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Sneak preview Safeti-NL 8.0 | 14 december 2017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1E99-CB6E-4E1C-8709-25BF64FEA530}" type="slidenum">
              <a:rPr lang="nl-NL" smtClean="0"/>
              <a:pPr/>
              <a:t>63</a:t>
            </a:fld>
            <a:endParaRPr lang="nl-NL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19" b="9167"/>
          <a:stretch/>
        </p:blipFill>
        <p:spPr bwMode="auto">
          <a:xfrm>
            <a:off x="35496" y="572618"/>
            <a:ext cx="7200800" cy="631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1010841" y="2924944"/>
            <a:ext cx="993254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l 6"/>
          <p:cNvSpPr/>
          <p:nvPr/>
        </p:nvSpPr>
        <p:spPr>
          <a:xfrm>
            <a:off x="3611513" y="1431826"/>
            <a:ext cx="1320527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85775" y="44624"/>
            <a:ext cx="8172450" cy="444500"/>
          </a:xfrm>
        </p:spPr>
        <p:txBody>
          <a:bodyPr/>
          <a:lstStyle/>
          <a:p>
            <a:r>
              <a:rPr lang="en-US" dirty="0" smtClean="0"/>
              <a:t>Input – Scenarios – Time varying leak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3888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36512" y="-72008"/>
            <a:ext cx="9252520" cy="6957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85775" y="44624"/>
            <a:ext cx="8172450" cy="444500"/>
          </a:xfrm>
        </p:spPr>
        <p:txBody>
          <a:bodyPr/>
          <a:lstStyle/>
          <a:p>
            <a:r>
              <a:rPr lang="en-US" dirty="0" smtClean="0"/>
              <a:t>Input – Grid tool</a:t>
            </a:r>
            <a:endParaRPr lang="nl-NL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31" b="7873"/>
          <a:stretch/>
        </p:blipFill>
        <p:spPr bwMode="auto">
          <a:xfrm>
            <a:off x="-36512" y="539924"/>
            <a:ext cx="9144000" cy="6077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val 13"/>
          <p:cNvSpPr/>
          <p:nvPr/>
        </p:nvSpPr>
        <p:spPr>
          <a:xfrm>
            <a:off x="520502" y="2204864"/>
            <a:ext cx="82809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Oval 14"/>
          <p:cNvSpPr/>
          <p:nvPr/>
        </p:nvSpPr>
        <p:spPr>
          <a:xfrm>
            <a:off x="3103265" y="1585367"/>
            <a:ext cx="720080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888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36512" y="-72008"/>
            <a:ext cx="9252520" cy="6957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31" b="7873"/>
          <a:stretch/>
        </p:blipFill>
        <p:spPr bwMode="auto">
          <a:xfrm>
            <a:off x="-36512" y="539924"/>
            <a:ext cx="9144000" cy="6077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3588" y="6599465"/>
            <a:ext cx="4087812" cy="144462"/>
          </a:xfrm>
        </p:spPr>
        <p:txBody>
          <a:bodyPr/>
          <a:lstStyle/>
          <a:p>
            <a:r>
              <a:rPr lang="nl-NL" smtClean="0"/>
              <a:t>Sneak preview Safeti-NL 8.0 | 14 december 2017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85775" y="6601052"/>
            <a:ext cx="360363" cy="142875"/>
          </a:xfrm>
        </p:spPr>
        <p:txBody>
          <a:bodyPr/>
          <a:lstStyle/>
          <a:p>
            <a:fld id="{8FC21E99-CB6E-4E1C-8709-25BF64FEA530}" type="slidenum">
              <a:rPr lang="nl-NL" smtClean="0"/>
              <a:pPr/>
              <a:t>65</a:t>
            </a:fld>
            <a:endParaRPr lang="nl-NL"/>
          </a:p>
        </p:txBody>
      </p:sp>
      <p:sp>
        <p:nvSpPr>
          <p:cNvPr id="7" name="Oval 6"/>
          <p:cNvSpPr/>
          <p:nvPr/>
        </p:nvSpPr>
        <p:spPr>
          <a:xfrm>
            <a:off x="520502" y="2204864"/>
            <a:ext cx="82809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l 7"/>
          <p:cNvSpPr/>
          <p:nvPr/>
        </p:nvSpPr>
        <p:spPr>
          <a:xfrm>
            <a:off x="3103265" y="1585367"/>
            <a:ext cx="720080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Oval 8"/>
          <p:cNvSpPr/>
          <p:nvPr/>
        </p:nvSpPr>
        <p:spPr>
          <a:xfrm>
            <a:off x="2483768" y="1857007"/>
            <a:ext cx="414046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485775" y="44624"/>
            <a:ext cx="8172450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en-US" kern="0" dirty="0" smtClean="0"/>
              <a:t>Input – Grid tool</a:t>
            </a:r>
            <a:endParaRPr lang="nl-NL" kern="0" dirty="0"/>
          </a:p>
        </p:txBody>
      </p:sp>
    </p:spTree>
    <p:extLst>
      <p:ext uri="{BB962C8B-B14F-4D97-AF65-F5344CB8AC3E}">
        <p14:creationId xmlns:p14="http://schemas.microsoft.com/office/powerpoint/2010/main" val="816366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36512" y="-72008"/>
            <a:ext cx="9252520" cy="6957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31" b="7873"/>
          <a:stretch/>
        </p:blipFill>
        <p:spPr bwMode="auto">
          <a:xfrm>
            <a:off x="-36512" y="539924"/>
            <a:ext cx="9144000" cy="6077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3588" y="6599465"/>
            <a:ext cx="4087812" cy="144462"/>
          </a:xfrm>
        </p:spPr>
        <p:txBody>
          <a:bodyPr/>
          <a:lstStyle/>
          <a:p>
            <a:r>
              <a:rPr lang="nl-NL" smtClean="0"/>
              <a:t>Sneak preview Safeti-NL 8.0 | 14 december 2017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85775" y="6601052"/>
            <a:ext cx="360363" cy="142875"/>
          </a:xfrm>
        </p:spPr>
        <p:txBody>
          <a:bodyPr/>
          <a:lstStyle/>
          <a:p>
            <a:fld id="{8FC21E99-CB6E-4E1C-8709-25BF64FEA530}" type="slidenum">
              <a:rPr lang="nl-NL" smtClean="0"/>
              <a:pPr/>
              <a:t>66</a:t>
            </a:fld>
            <a:endParaRPr lang="nl-NL"/>
          </a:p>
        </p:txBody>
      </p:sp>
      <p:sp>
        <p:nvSpPr>
          <p:cNvPr id="10" name="Oval 9"/>
          <p:cNvSpPr/>
          <p:nvPr/>
        </p:nvSpPr>
        <p:spPr>
          <a:xfrm>
            <a:off x="2555776" y="2060848"/>
            <a:ext cx="6472260" cy="6701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485775" y="44624"/>
            <a:ext cx="8172450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en-US" kern="0" dirty="0" smtClean="0"/>
              <a:t>Input – Grid tool</a:t>
            </a:r>
            <a:endParaRPr lang="nl-NL" kern="0" dirty="0"/>
          </a:p>
        </p:txBody>
      </p:sp>
      <p:sp>
        <p:nvSpPr>
          <p:cNvPr id="14" name="Oval 13"/>
          <p:cNvSpPr/>
          <p:nvPr/>
        </p:nvSpPr>
        <p:spPr>
          <a:xfrm>
            <a:off x="520502" y="2204864"/>
            <a:ext cx="82809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Oval 14"/>
          <p:cNvSpPr/>
          <p:nvPr/>
        </p:nvSpPr>
        <p:spPr>
          <a:xfrm>
            <a:off x="3103265" y="1585367"/>
            <a:ext cx="720080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Oval 15"/>
          <p:cNvSpPr/>
          <p:nvPr/>
        </p:nvSpPr>
        <p:spPr>
          <a:xfrm>
            <a:off x="2483768" y="1857007"/>
            <a:ext cx="414046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96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Sneak preview Safeti-NL 8.0 | 14 december 2017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1E99-CB6E-4E1C-8709-25BF64FEA530}" type="slidenum">
              <a:rPr lang="nl-NL" smtClean="0"/>
              <a:pPr/>
              <a:t>67</a:t>
            </a:fld>
            <a:endParaRPr lang="nl-NL"/>
          </a:p>
        </p:txBody>
      </p:sp>
      <p:sp>
        <p:nvSpPr>
          <p:cNvPr id="6" name="Rectangle 5"/>
          <p:cNvSpPr/>
          <p:nvPr/>
        </p:nvSpPr>
        <p:spPr>
          <a:xfrm>
            <a:off x="-36512" y="-72008"/>
            <a:ext cx="9252520" cy="6957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66" b="8750"/>
          <a:stretch/>
        </p:blipFill>
        <p:spPr bwMode="auto">
          <a:xfrm>
            <a:off x="-23117" y="548680"/>
            <a:ext cx="9181921" cy="6062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485775" y="44624"/>
            <a:ext cx="8172450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en-US" kern="0" dirty="0" smtClean="0"/>
              <a:t>Input – Grid tool</a:t>
            </a:r>
            <a:endParaRPr lang="nl-NL" kern="0" dirty="0"/>
          </a:p>
        </p:txBody>
      </p:sp>
      <p:sp>
        <p:nvSpPr>
          <p:cNvPr id="8" name="Oval 7"/>
          <p:cNvSpPr/>
          <p:nvPr/>
        </p:nvSpPr>
        <p:spPr>
          <a:xfrm>
            <a:off x="539552" y="2214389"/>
            <a:ext cx="82809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Oval 8"/>
          <p:cNvSpPr/>
          <p:nvPr/>
        </p:nvSpPr>
        <p:spPr>
          <a:xfrm>
            <a:off x="2339752" y="1888654"/>
            <a:ext cx="172819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888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Sneak preview Safeti-NL 8.0 | 14 december 2017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1E99-CB6E-4E1C-8709-25BF64FEA530}" type="slidenum">
              <a:rPr lang="nl-NL" smtClean="0"/>
              <a:pPr/>
              <a:t>68</a:t>
            </a:fld>
            <a:endParaRPr lang="nl-NL"/>
          </a:p>
        </p:txBody>
      </p:sp>
      <p:sp>
        <p:nvSpPr>
          <p:cNvPr id="6" name="Rectangle 5"/>
          <p:cNvSpPr/>
          <p:nvPr/>
        </p:nvSpPr>
        <p:spPr>
          <a:xfrm>
            <a:off x="-36512" y="-72008"/>
            <a:ext cx="9252520" cy="6957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21953" b="8888"/>
          <a:stretch/>
        </p:blipFill>
        <p:spPr bwMode="auto">
          <a:xfrm>
            <a:off x="1" y="592884"/>
            <a:ext cx="9144000" cy="6004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485775" y="44624"/>
            <a:ext cx="8172450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en-US" kern="0" dirty="0" smtClean="0"/>
              <a:t>Input – Grid tool</a:t>
            </a:r>
            <a:endParaRPr lang="nl-NL" kern="0" dirty="0"/>
          </a:p>
        </p:txBody>
      </p:sp>
      <p:sp>
        <p:nvSpPr>
          <p:cNvPr id="8" name="Oval 7"/>
          <p:cNvSpPr/>
          <p:nvPr/>
        </p:nvSpPr>
        <p:spPr>
          <a:xfrm>
            <a:off x="2483768" y="2852936"/>
            <a:ext cx="172819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Oval 8"/>
          <p:cNvSpPr/>
          <p:nvPr/>
        </p:nvSpPr>
        <p:spPr>
          <a:xfrm>
            <a:off x="2411760" y="3284984"/>
            <a:ext cx="6732240" cy="9172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831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Sneak preview Safeti-NL 8.0 | 14 december 2017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1E99-CB6E-4E1C-8709-25BF64FEA530}" type="slidenum">
              <a:rPr lang="nl-NL" smtClean="0"/>
              <a:pPr/>
              <a:t>69</a:t>
            </a:fld>
            <a:endParaRPr lang="nl-NL"/>
          </a:p>
        </p:txBody>
      </p:sp>
      <p:sp>
        <p:nvSpPr>
          <p:cNvPr id="6" name="Rectangle 5"/>
          <p:cNvSpPr/>
          <p:nvPr/>
        </p:nvSpPr>
        <p:spPr>
          <a:xfrm>
            <a:off x="-36512" y="-72008"/>
            <a:ext cx="9252520" cy="6957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02" b="8400"/>
          <a:stretch/>
        </p:blipFill>
        <p:spPr bwMode="auto">
          <a:xfrm>
            <a:off x="12849" y="603448"/>
            <a:ext cx="9085100" cy="5993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485775" y="44624"/>
            <a:ext cx="8172450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en-US" kern="0" dirty="0" smtClean="0"/>
              <a:t>Input – Grid tool</a:t>
            </a:r>
            <a:endParaRPr lang="nl-NL" kern="0" dirty="0"/>
          </a:p>
        </p:txBody>
      </p:sp>
    </p:spTree>
    <p:extLst>
      <p:ext uri="{BB962C8B-B14F-4D97-AF65-F5344CB8AC3E}">
        <p14:creationId xmlns:p14="http://schemas.microsoft.com/office/powerpoint/2010/main" val="378831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Nieuw</a:t>
            </a:r>
            <a:r>
              <a:rPr lang="en-US" dirty="0" smtClean="0"/>
              <a:t> </a:t>
            </a:r>
            <a:r>
              <a:rPr lang="en-US" dirty="0" err="1" smtClean="0"/>
              <a:t>sinds</a:t>
            </a:r>
            <a:r>
              <a:rPr lang="en-US" dirty="0" smtClean="0"/>
              <a:t> 6.54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775" y="1844675"/>
            <a:ext cx="8172450" cy="4320629"/>
          </a:xfrm>
        </p:spPr>
        <p:txBody>
          <a:bodyPr/>
          <a:lstStyle/>
          <a:p>
            <a:r>
              <a:rPr lang="nl-NL" sz="2000" dirty="0" smtClean="0"/>
              <a:t>Totaal aantal aanpassingen: &gt; 50 </a:t>
            </a:r>
            <a:br>
              <a:rPr lang="nl-NL" sz="2000" dirty="0" smtClean="0"/>
            </a:br>
            <a:r>
              <a:rPr lang="nl-NL" sz="2000" dirty="0" smtClean="0"/>
              <a:t>(incl. modelmatig, stofeigenschappen, gebruik processoren, </a:t>
            </a:r>
            <a:r>
              <a:rPr lang="nl-NL" sz="2000" dirty="0" err="1" smtClean="0"/>
              <a:t>defaultwaarden</a:t>
            </a:r>
            <a:r>
              <a:rPr lang="nl-NL" sz="2000" dirty="0" smtClean="0"/>
              <a:t>, etc.)</a:t>
            </a:r>
          </a:p>
          <a:p>
            <a:r>
              <a:rPr lang="nl-NL" sz="2000" dirty="0" smtClean="0"/>
              <a:t>Selectie van de belangrijkste :</a:t>
            </a:r>
          </a:p>
          <a:p>
            <a:pPr lvl="1" hangingPunct="0"/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Plasverdamping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aangepast</a:t>
            </a:r>
            <a:endParaRPr lang="en-US" sz="2000" dirty="0">
              <a:solidFill>
                <a:schemeClr val="bg1">
                  <a:lumMod val="65000"/>
                </a:schemeClr>
              </a:solidFill>
            </a:endParaRPr>
          </a:p>
          <a:p>
            <a:pPr lvl="1" hangingPunct="0"/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Dynamische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vuurbal</a:t>
            </a:r>
            <a:endParaRPr lang="en-US" sz="2000" dirty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lang="en-US" sz="2000" dirty="0" err="1" smtClean="0"/>
              <a:t>Wijzigingen</a:t>
            </a:r>
            <a:r>
              <a:rPr lang="en-US" sz="2000" dirty="0" smtClean="0"/>
              <a:t> in </a:t>
            </a:r>
            <a:r>
              <a:rPr lang="en-US" sz="2000" dirty="0" err="1" smtClean="0"/>
              <a:t>vertraagde</a:t>
            </a:r>
            <a:r>
              <a:rPr lang="en-US" sz="2000" dirty="0" smtClean="0"/>
              <a:t> </a:t>
            </a:r>
            <a:r>
              <a:rPr lang="en-US" sz="2000" dirty="0" err="1" smtClean="0"/>
              <a:t>ontsteking</a:t>
            </a:r>
            <a:endParaRPr lang="en-US" sz="2000" dirty="0" smtClean="0"/>
          </a:p>
          <a:p>
            <a:pPr marL="266700" lvl="1" indent="0">
              <a:buNone/>
            </a:pP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dirty="0" err="1" smtClean="0"/>
              <a:t>Sneak preview Safeti-NL 8.0</a:t>
            </a:r>
            <a:r>
              <a:rPr lang="nl-NL" dirty="0" smtClean="0"/>
              <a:t> | </a:t>
            </a:r>
            <a:r>
              <a:rPr lang="nl-NL" dirty="0" err="1" smtClean="0"/>
              <a:t>14 december 2017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1E99-CB6E-4E1C-8709-25BF64FEA530}" type="slidenum">
              <a:rPr lang="nl-NL" smtClean="0"/>
              <a:pPr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5894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Sneak preview Safeti-NL 8.0 | 14 december 2017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1E99-CB6E-4E1C-8709-25BF64FEA530}" type="slidenum">
              <a:rPr lang="nl-NL" smtClean="0"/>
              <a:pPr/>
              <a:t>70</a:t>
            </a:fld>
            <a:endParaRPr lang="nl-NL"/>
          </a:p>
        </p:txBody>
      </p:sp>
      <p:sp>
        <p:nvSpPr>
          <p:cNvPr id="6" name="Rectangle 5"/>
          <p:cNvSpPr/>
          <p:nvPr/>
        </p:nvSpPr>
        <p:spPr>
          <a:xfrm>
            <a:off x="-36512" y="-72008"/>
            <a:ext cx="9252520" cy="6957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71" b="8729"/>
          <a:stretch/>
        </p:blipFill>
        <p:spPr bwMode="auto">
          <a:xfrm>
            <a:off x="1" y="621934"/>
            <a:ext cx="9036495" cy="5976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485775" y="44624"/>
            <a:ext cx="8172450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en-US" kern="0" dirty="0" smtClean="0"/>
              <a:t>Input – Grid tool</a:t>
            </a:r>
            <a:endParaRPr lang="nl-NL" kern="0" dirty="0"/>
          </a:p>
        </p:txBody>
      </p:sp>
    </p:spTree>
    <p:extLst>
      <p:ext uri="{BB962C8B-B14F-4D97-AF65-F5344CB8AC3E}">
        <p14:creationId xmlns:p14="http://schemas.microsoft.com/office/powerpoint/2010/main" val="378831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Sneak preview Safeti-NL 8.0 | 14 december 2017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1E99-CB6E-4E1C-8709-25BF64FEA530}" type="slidenum">
              <a:rPr lang="nl-NL" smtClean="0"/>
              <a:pPr/>
              <a:t>71</a:t>
            </a:fld>
            <a:endParaRPr lang="nl-NL"/>
          </a:p>
        </p:txBody>
      </p:sp>
      <p:sp>
        <p:nvSpPr>
          <p:cNvPr id="6" name="Rectangle 5"/>
          <p:cNvSpPr/>
          <p:nvPr/>
        </p:nvSpPr>
        <p:spPr>
          <a:xfrm>
            <a:off x="-36512" y="-72008"/>
            <a:ext cx="9252520" cy="6957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62" b="8729"/>
          <a:stretch/>
        </p:blipFill>
        <p:spPr bwMode="auto">
          <a:xfrm>
            <a:off x="1" y="620688"/>
            <a:ext cx="9083869" cy="5983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485775" y="44624"/>
            <a:ext cx="8172450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en-US" kern="0" dirty="0" smtClean="0"/>
              <a:t>Input – Grid tool</a:t>
            </a:r>
            <a:endParaRPr lang="nl-NL" kern="0" dirty="0"/>
          </a:p>
        </p:txBody>
      </p:sp>
    </p:spTree>
    <p:extLst>
      <p:ext uri="{BB962C8B-B14F-4D97-AF65-F5344CB8AC3E}">
        <p14:creationId xmlns:p14="http://schemas.microsoft.com/office/powerpoint/2010/main" val="378831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Sneak preview Safeti-NL 8.0 | 14 december 2017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1E99-CB6E-4E1C-8709-25BF64FEA530}" type="slidenum">
              <a:rPr lang="nl-NL" smtClean="0"/>
              <a:pPr/>
              <a:t>72</a:t>
            </a:fld>
            <a:endParaRPr lang="nl-NL"/>
          </a:p>
        </p:txBody>
      </p:sp>
      <p:sp>
        <p:nvSpPr>
          <p:cNvPr id="6" name="Rectangle 5"/>
          <p:cNvSpPr/>
          <p:nvPr/>
        </p:nvSpPr>
        <p:spPr>
          <a:xfrm>
            <a:off x="-36512" y="-72008"/>
            <a:ext cx="9252520" cy="6957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91"/>
          <a:stretch/>
        </p:blipFill>
        <p:spPr bwMode="auto">
          <a:xfrm>
            <a:off x="23872" y="622462"/>
            <a:ext cx="8508568" cy="6262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485775" y="44624"/>
            <a:ext cx="8172450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en-US" kern="0" dirty="0" smtClean="0"/>
              <a:t>Input – Grid tool - scenario’s </a:t>
            </a:r>
            <a:r>
              <a:rPr lang="en-US" kern="0" dirty="0" err="1" smtClean="0"/>
              <a:t>invoeren</a:t>
            </a:r>
            <a:endParaRPr lang="nl-NL" kern="0" dirty="0"/>
          </a:p>
        </p:txBody>
      </p:sp>
      <p:sp>
        <p:nvSpPr>
          <p:cNvPr id="8" name="Oval 7"/>
          <p:cNvSpPr/>
          <p:nvPr/>
        </p:nvSpPr>
        <p:spPr>
          <a:xfrm>
            <a:off x="2321521" y="3645024"/>
            <a:ext cx="6210919" cy="7156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Oval 8"/>
          <p:cNvSpPr/>
          <p:nvPr/>
        </p:nvSpPr>
        <p:spPr>
          <a:xfrm flipV="1">
            <a:off x="2411760" y="3007112"/>
            <a:ext cx="1152128" cy="3377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706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Sneak preview Safeti-NL 8.0 | 14 december 2017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1E99-CB6E-4E1C-8709-25BF64FEA530}" type="slidenum">
              <a:rPr lang="nl-NL" smtClean="0"/>
              <a:pPr/>
              <a:t>73</a:t>
            </a:fld>
            <a:endParaRPr lang="nl-NL"/>
          </a:p>
        </p:txBody>
      </p:sp>
      <p:sp>
        <p:nvSpPr>
          <p:cNvPr id="6" name="Rectangle 5"/>
          <p:cNvSpPr/>
          <p:nvPr/>
        </p:nvSpPr>
        <p:spPr>
          <a:xfrm>
            <a:off x="-36512" y="-72008"/>
            <a:ext cx="9252520" cy="6957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85"/>
          <a:stretch/>
        </p:blipFill>
        <p:spPr bwMode="auto">
          <a:xfrm>
            <a:off x="25336" y="623311"/>
            <a:ext cx="8497592" cy="6262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485775" y="44624"/>
            <a:ext cx="8172450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en-US" kern="0" dirty="0" smtClean="0"/>
              <a:t>Input – Grid tool - scenario’s </a:t>
            </a:r>
            <a:r>
              <a:rPr lang="en-US" kern="0" dirty="0" err="1" smtClean="0"/>
              <a:t>invoeren</a:t>
            </a:r>
            <a:endParaRPr lang="nl-NL" kern="0" dirty="0"/>
          </a:p>
        </p:txBody>
      </p:sp>
      <p:sp>
        <p:nvSpPr>
          <p:cNvPr id="8" name="Oval 7"/>
          <p:cNvSpPr/>
          <p:nvPr/>
        </p:nvSpPr>
        <p:spPr>
          <a:xfrm>
            <a:off x="2435057" y="4200768"/>
            <a:ext cx="5737343" cy="2891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Oval 8"/>
          <p:cNvSpPr/>
          <p:nvPr/>
        </p:nvSpPr>
        <p:spPr>
          <a:xfrm flipV="1">
            <a:off x="3739272" y="2996952"/>
            <a:ext cx="432048" cy="3377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Oval 9"/>
          <p:cNvSpPr/>
          <p:nvPr/>
        </p:nvSpPr>
        <p:spPr>
          <a:xfrm flipV="1">
            <a:off x="930072" y="3532376"/>
            <a:ext cx="864096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5382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Sneak preview Safeti-NL 8.0 | 14 december 2017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1E99-CB6E-4E1C-8709-25BF64FEA530}" type="slidenum">
              <a:rPr lang="nl-NL" smtClean="0"/>
              <a:pPr/>
              <a:t>74</a:t>
            </a:fld>
            <a:endParaRPr lang="nl-NL"/>
          </a:p>
        </p:txBody>
      </p:sp>
      <p:sp>
        <p:nvSpPr>
          <p:cNvPr id="6" name="Rectangle 5"/>
          <p:cNvSpPr/>
          <p:nvPr/>
        </p:nvSpPr>
        <p:spPr>
          <a:xfrm>
            <a:off x="-36512" y="-72008"/>
            <a:ext cx="9252520" cy="6957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82"/>
          <a:stretch/>
        </p:blipFill>
        <p:spPr bwMode="auto">
          <a:xfrm>
            <a:off x="25336" y="623311"/>
            <a:ext cx="8496944" cy="6234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485775" y="44624"/>
            <a:ext cx="8172450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en-US" kern="0" dirty="0" smtClean="0"/>
              <a:t>Input – Grid tool - scenario’s </a:t>
            </a:r>
            <a:r>
              <a:rPr lang="en-US" kern="0" dirty="0" err="1" smtClean="0"/>
              <a:t>invoeren</a:t>
            </a:r>
            <a:endParaRPr lang="nl-NL" kern="0" dirty="0"/>
          </a:p>
        </p:txBody>
      </p:sp>
      <p:sp>
        <p:nvSpPr>
          <p:cNvPr id="8" name="Oval 7"/>
          <p:cNvSpPr/>
          <p:nvPr/>
        </p:nvSpPr>
        <p:spPr>
          <a:xfrm>
            <a:off x="3707904" y="3676392"/>
            <a:ext cx="1872208" cy="8135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Oval 8"/>
          <p:cNvSpPr/>
          <p:nvPr/>
        </p:nvSpPr>
        <p:spPr>
          <a:xfrm flipV="1">
            <a:off x="930072" y="3406688"/>
            <a:ext cx="864096" cy="4137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60375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Nieuwe</a:t>
            </a:r>
            <a:r>
              <a:rPr lang="en-US" dirty="0" smtClean="0"/>
              <a:t> interface – run rows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Sneak preview Safeti-NL 8.0 | 14 december 2017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1E99-CB6E-4E1C-8709-25BF64FEA530}" type="slidenum">
              <a:rPr lang="nl-NL" smtClean="0"/>
              <a:pPr/>
              <a:t>75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0009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Sneak preview Safeti-NL 8.0 | 14 december 2017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1E99-CB6E-4E1C-8709-25BF64FEA530}" type="slidenum">
              <a:rPr lang="nl-NL" smtClean="0"/>
              <a:pPr/>
              <a:t>76</a:t>
            </a:fld>
            <a:endParaRPr lang="nl-NL"/>
          </a:p>
        </p:txBody>
      </p:sp>
      <p:sp>
        <p:nvSpPr>
          <p:cNvPr id="6" name="Rectangle 5"/>
          <p:cNvSpPr/>
          <p:nvPr/>
        </p:nvSpPr>
        <p:spPr>
          <a:xfrm>
            <a:off x="-36512" y="-72008"/>
            <a:ext cx="9252520" cy="6957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22"/>
          <a:stretch/>
        </p:blipFill>
        <p:spPr bwMode="auto">
          <a:xfrm>
            <a:off x="17917" y="620688"/>
            <a:ext cx="8370507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485775" y="44624"/>
            <a:ext cx="8172450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en-US" kern="0" dirty="0" smtClean="0"/>
              <a:t>Input – </a:t>
            </a:r>
            <a:r>
              <a:rPr lang="en-US" kern="0" dirty="0" err="1" smtClean="0"/>
              <a:t>Risicoberekening</a:t>
            </a:r>
            <a:endParaRPr lang="nl-NL" kern="0" dirty="0"/>
          </a:p>
        </p:txBody>
      </p:sp>
      <p:sp>
        <p:nvSpPr>
          <p:cNvPr id="9" name="Oval 8"/>
          <p:cNvSpPr/>
          <p:nvPr/>
        </p:nvSpPr>
        <p:spPr>
          <a:xfrm>
            <a:off x="899592" y="2194704"/>
            <a:ext cx="6336704" cy="12018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Oval 9"/>
          <p:cNvSpPr/>
          <p:nvPr/>
        </p:nvSpPr>
        <p:spPr>
          <a:xfrm>
            <a:off x="431540" y="6534616"/>
            <a:ext cx="936104" cy="2520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468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Sneak preview Safeti-NL 8.0 | 14 december 2017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1E99-CB6E-4E1C-8709-25BF64FEA530}" type="slidenum">
              <a:rPr lang="nl-NL" smtClean="0"/>
              <a:pPr/>
              <a:t>77</a:t>
            </a:fld>
            <a:endParaRPr lang="nl-NL"/>
          </a:p>
        </p:txBody>
      </p:sp>
      <p:sp>
        <p:nvSpPr>
          <p:cNvPr id="6" name="Rectangle 5"/>
          <p:cNvSpPr/>
          <p:nvPr/>
        </p:nvSpPr>
        <p:spPr>
          <a:xfrm>
            <a:off x="-36512" y="-72008"/>
            <a:ext cx="9252520" cy="6957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7"/>
          <a:stretch/>
        </p:blipFill>
        <p:spPr bwMode="auto">
          <a:xfrm>
            <a:off x="24943" y="617219"/>
            <a:ext cx="8331375" cy="6240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485775" y="44624"/>
            <a:ext cx="8172450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en-US" kern="0" dirty="0" smtClean="0"/>
              <a:t>Input – </a:t>
            </a:r>
            <a:r>
              <a:rPr lang="en-US" kern="0" dirty="0" err="1" smtClean="0"/>
              <a:t>Risicoberekening</a:t>
            </a:r>
            <a:r>
              <a:rPr lang="en-US" kern="0" dirty="0" smtClean="0"/>
              <a:t> Playlist</a:t>
            </a:r>
            <a:endParaRPr lang="nl-NL" kern="0" dirty="0"/>
          </a:p>
        </p:txBody>
      </p:sp>
      <p:sp>
        <p:nvSpPr>
          <p:cNvPr id="9" name="Oval 8"/>
          <p:cNvSpPr/>
          <p:nvPr/>
        </p:nvSpPr>
        <p:spPr>
          <a:xfrm>
            <a:off x="1886496" y="2615704"/>
            <a:ext cx="504056" cy="2981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003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Sneak preview Safeti-NL 8.0 | 14 december 2017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1E99-CB6E-4E1C-8709-25BF64FEA530}" type="slidenum">
              <a:rPr lang="nl-NL" smtClean="0"/>
              <a:pPr/>
              <a:t>78</a:t>
            </a:fld>
            <a:endParaRPr lang="nl-NL"/>
          </a:p>
        </p:txBody>
      </p:sp>
      <p:sp>
        <p:nvSpPr>
          <p:cNvPr id="6" name="Rectangle 5"/>
          <p:cNvSpPr/>
          <p:nvPr/>
        </p:nvSpPr>
        <p:spPr>
          <a:xfrm>
            <a:off x="-36512" y="-72008"/>
            <a:ext cx="9252520" cy="6957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51"/>
          <a:stretch/>
        </p:blipFill>
        <p:spPr bwMode="auto">
          <a:xfrm>
            <a:off x="24080" y="620687"/>
            <a:ext cx="8307608" cy="623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485775" y="44624"/>
            <a:ext cx="8172450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en-US" kern="0" dirty="0" smtClean="0"/>
              <a:t>Input – </a:t>
            </a:r>
            <a:r>
              <a:rPr lang="en-US" kern="0" dirty="0" err="1" smtClean="0"/>
              <a:t>Risicoberekening</a:t>
            </a:r>
            <a:r>
              <a:rPr lang="en-US" kern="0" dirty="0" smtClean="0"/>
              <a:t> Playlist</a:t>
            </a:r>
            <a:endParaRPr lang="nl-NL" kern="0" dirty="0"/>
          </a:p>
        </p:txBody>
      </p:sp>
      <p:sp>
        <p:nvSpPr>
          <p:cNvPr id="10" name="Oval 9"/>
          <p:cNvSpPr/>
          <p:nvPr/>
        </p:nvSpPr>
        <p:spPr>
          <a:xfrm>
            <a:off x="3779912" y="2215912"/>
            <a:ext cx="397972" cy="2981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4208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Sneak preview Safeti-NL 8.0 | 14 december 2017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1E99-CB6E-4E1C-8709-25BF64FEA530}" type="slidenum">
              <a:rPr lang="nl-NL" smtClean="0"/>
              <a:pPr/>
              <a:t>79</a:t>
            </a:fld>
            <a:endParaRPr lang="nl-NL"/>
          </a:p>
        </p:txBody>
      </p:sp>
      <p:sp>
        <p:nvSpPr>
          <p:cNvPr id="6" name="Rectangle 5"/>
          <p:cNvSpPr/>
          <p:nvPr/>
        </p:nvSpPr>
        <p:spPr>
          <a:xfrm>
            <a:off x="-36512" y="-72008"/>
            <a:ext cx="9252520" cy="6957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15"/>
          <a:stretch/>
        </p:blipFill>
        <p:spPr bwMode="auto">
          <a:xfrm>
            <a:off x="35495" y="620688"/>
            <a:ext cx="8295677" cy="623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485775" y="44624"/>
            <a:ext cx="8172450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en-US" kern="0" dirty="0" smtClean="0"/>
              <a:t>Input – </a:t>
            </a:r>
            <a:r>
              <a:rPr lang="en-US" kern="0" dirty="0" err="1" smtClean="0"/>
              <a:t>Risicoberekening</a:t>
            </a:r>
            <a:r>
              <a:rPr lang="en-US" kern="0" dirty="0" smtClean="0"/>
              <a:t> Playlist</a:t>
            </a:r>
            <a:endParaRPr lang="nl-NL" kern="0" dirty="0"/>
          </a:p>
        </p:txBody>
      </p:sp>
      <p:sp>
        <p:nvSpPr>
          <p:cNvPr id="10" name="Oval 9"/>
          <p:cNvSpPr/>
          <p:nvPr/>
        </p:nvSpPr>
        <p:spPr>
          <a:xfrm>
            <a:off x="3785360" y="2492896"/>
            <a:ext cx="714631" cy="149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Oval 10"/>
          <p:cNvSpPr/>
          <p:nvPr/>
        </p:nvSpPr>
        <p:spPr>
          <a:xfrm>
            <a:off x="14288" y="2557284"/>
            <a:ext cx="2088232" cy="14376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4208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Nieuw</a:t>
            </a:r>
            <a:r>
              <a:rPr lang="en-US" dirty="0" smtClean="0"/>
              <a:t> </a:t>
            </a:r>
            <a:r>
              <a:rPr lang="en-US" dirty="0" err="1" smtClean="0"/>
              <a:t>sinds</a:t>
            </a:r>
            <a:r>
              <a:rPr lang="en-US" dirty="0" smtClean="0"/>
              <a:t> 6.54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775" y="1844675"/>
            <a:ext cx="8172450" cy="4320629"/>
          </a:xfrm>
        </p:spPr>
        <p:txBody>
          <a:bodyPr/>
          <a:lstStyle/>
          <a:p>
            <a:r>
              <a:rPr lang="nl-NL" sz="2000" dirty="0" smtClean="0"/>
              <a:t>Totaal aantal aanpassingen: &gt; 50 </a:t>
            </a:r>
            <a:br>
              <a:rPr lang="nl-NL" sz="2000" dirty="0" smtClean="0"/>
            </a:br>
            <a:r>
              <a:rPr lang="nl-NL" sz="2000" dirty="0" smtClean="0"/>
              <a:t>(incl. modelmatig, stofeigenschappen, gebruik processoren, </a:t>
            </a:r>
            <a:r>
              <a:rPr lang="nl-NL" sz="2000" dirty="0" err="1" smtClean="0"/>
              <a:t>defaultwaarden</a:t>
            </a:r>
            <a:r>
              <a:rPr lang="nl-NL" sz="2000" dirty="0" smtClean="0"/>
              <a:t>, etc.)</a:t>
            </a:r>
          </a:p>
          <a:p>
            <a:r>
              <a:rPr lang="nl-NL" sz="2000" dirty="0" smtClean="0"/>
              <a:t>Selectie van de belangrijkste :</a:t>
            </a:r>
          </a:p>
          <a:p>
            <a:pPr lvl="1" hangingPunct="0"/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Plasverdamping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aangepast</a:t>
            </a:r>
            <a:endParaRPr lang="en-US" sz="2000" dirty="0">
              <a:solidFill>
                <a:schemeClr val="bg1">
                  <a:lumMod val="65000"/>
                </a:schemeClr>
              </a:solidFill>
            </a:endParaRPr>
          </a:p>
          <a:p>
            <a:pPr lvl="1" hangingPunct="0"/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Dynamische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vuurbal</a:t>
            </a:r>
            <a:endParaRPr lang="en-US" sz="2000" dirty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</a:rPr>
              <a:t>Wijzigingen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 in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</a:rPr>
              <a:t>vertraagde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</a:rPr>
              <a:t>ontsteking</a:t>
            </a:r>
            <a:endParaRPr lang="en-US" sz="2000" dirty="0" smtClean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lang="nl-NL" sz="2000" dirty="0" smtClean="0"/>
              <a:t>Overlijdenskans</a:t>
            </a:r>
            <a:r>
              <a:rPr lang="en-US" sz="2000" dirty="0" smtClean="0"/>
              <a:t> </a:t>
            </a:r>
            <a:r>
              <a:rPr lang="en-US" sz="2000" dirty="0" err="1" smtClean="0"/>
              <a:t>brandscenario’s</a:t>
            </a:r>
            <a:r>
              <a:rPr lang="en-US" sz="2000" dirty="0" smtClean="0"/>
              <a:t> </a:t>
            </a:r>
            <a:r>
              <a:rPr lang="en-US" sz="2000" dirty="0"/>
              <a:t>&lt; 20 sec., </a:t>
            </a:r>
            <a:r>
              <a:rPr lang="en-US" sz="2000" dirty="0" err="1" smtClean="0"/>
              <a:t>bepaald</a:t>
            </a:r>
            <a:r>
              <a:rPr lang="en-US" sz="2000" dirty="0" smtClean="0"/>
              <a:t> </a:t>
            </a:r>
            <a:r>
              <a:rPr lang="en-US" sz="2000" dirty="0" err="1" smtClean="0"/>
              <a:t>a.d.h.v</a:t>
            </a:r>
            <a:r>
              <a:rPr lang="en-US" sz="2000" dirty="0" smtClean="0"/>
              <a:t>. </a:t>
            </a:r>
            <a:r>
              <a:rPr lang="en-US" sz="2000" dirty="0" err="1" smtClean="0"/>
              <a:t>werkelijke</a:t>
            </a:r>
            <a:r>
              <a:rPr lang="en-US" sz="2000" dirty="0" smtClean="0"/>
              <a:t> </a:t>
            </a:r>
            <a:r>
              <a:rPr lang="en-US" sz="2000" dirty="0" err="1" smtClean="0"/>
              <a:t>blootstellingsduur</a:t>
            </a:r>
            <a:endParaRPr lang="en-US" sz="20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dirty="0" err="1" smtClean="0"/>
              <a:t>Sneak preview Safeti-NL 8.0</a:t>
            </a:r>
            <a:r>
              <a:rPr lang="nl-NL" dirty="0" smtClean="0"/>
              <a:t> | </a:t>
            </a:r>
            <a:r>
              <a:rPr lang="nl-NL" dirty="0" err="1" smtClean="0"/>
              <a:t>14 december 2017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1E99-CB6E-4E1C-8709-25BF64FEA530}" type="slidenum">
              <a:rPr lang="nl-NL" smtClean="0"/>
              <a:pPr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3732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Sneak preview Safeti-NL 8.0 | 14 december 2017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1E99-CB6E-4E1C-8709-25BF64FEA530}" type="slidenum">
              <a:rPr lang="nl-NL" smtClean="0"/>
              <a:pPr/>
              <a:t>80</a:t>
            </a:fld>
            <a:endParaRPr lang="nl-NL"/>
          </a:p>
        </p:txBody>
      </p:sp>
      <p:sp>
        <p:nvSpPr>
          <p:cNvPr id="6" name="Rectangle 5"/>
          <p:cNvSpPr/>
          <p:nvPr/>
        </p:nvSpPr>
        <p:spPr>
          <a:xfrm>
            <a:off x="-36512" y="-72008"/>
            <a:ext cx="9252520" cy="6957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0"/>
          <a:stretch/>
        </p:blipFill>
        <p:spPr bwMode="auto">
          <a:xfrm>
            <a:off x="27815" y="620688"/>
            <a:ext cx="8288601" cy="6240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485775" y="44624"/>
            <a:ext cx="8172450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en-US" kern="0" dirty="0" smtClean="0"/>
              <a:t>Input – </a:t>
            </a:r>
            <a:r>
              <a:rPr lang="en-US" kern="0" dirty="0" err="1" smtClean="0"/>
              <a:t>Risicoberekening</a:t>
            </a:r>
            <a:r>
              <a:rPr lang="en-US" kern="0" dirty="0" smtClean="0"/>
              <a:t> Playlist</a:t>
            </a:r>
            <a:endParaRPr lang="nl-NL" kern="0" dirty="0"/>
          </a:p>
        </p:txBody>
      </p:sp>
      <p:sp>
        <p:nvSpPr>
          <p:cNvPr id="9" name="Oval 8"/>
          <p:cNvSpPr/>
          <p:nvPr/>
        </p:nvSpPr>
        <p:spPr>
          <a:xfrm>
            <a:off x="1043608" y="2348880"/>
            <a:ext cx="1368152" cy="12961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7214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Sneak preview Safeti-NL 8.0 | 14 december 2017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1E99-CB6E-4E1C-8709-25BF64FEA530}" type="slidenum">
              <a:rPr lang="nl-NL" smtClean="0"/>
              <a:pPr/>
              <a:t>81</a:t>
            </a:fld>
            <a:endParaRPr lang="nl-NL"/>
          </a:p>
        </p:txBody>
      </p:sp>
      <p:sp>
        <p:nvSpPr>
          <p:cNvPr id="6" name="Rectangle 5"/>
          <p:cNvSpPr/>
          <p:nvPr/>
        </p:nvSpPr>
        <p:spPr>
          <a:xfrm>
            <a:off x="-36512" y="-72008"/>
            <a:ext cx="9252520" cy="6957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07" b="4880"/>
          <a:stretch/>
        </p:blipFill>
        <p:spPr bwMode="auto">
          <a:xfrm>
            <a:off x="20062" y="620688"/>
            <a:ext cx="9088442" cy="6226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485775" y="44624"/>
            <a:ext cx="8172450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en-US" kern="0" dirty="0" err="1" smtClean="0"/>
              <a:t>Risico’s</a:t>
            </a:r>
            <a:r>
              <a:rPr lang="en-US" kern="0" dirty="0" smtClean="0"/>
              <a:t> </a:t>
            </a:r>
            <a:r>
              <a:rPr lang="en-US" kern="0" dirty="0" err="1" smtClean="0"/>
              <a:t>berekenen</a:t>
            </a:r>
            <a:r>
              <a:rPr lang="en-US" kern="0" dirty="0" smtClean="0"/>
              <a:t>…</a:t>
            </a:r>
            <a:endParaRPr lang="nl-NL" kern="0" dirty="0"/>
          </a:p>
        </p:txBody>
      </p:sp>
    </p:spTree>
    <p:extLst>
      <p:ext uri="{BB962C8B-B14F-4D97-AF65-F5344CB8AC3E}">
        <p14:creationId xmlns:p14="http://schemas.microsoft.com/office/powerpoint/2010/main" val="378831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Nieuwe</a:t>
            </a:r>
            <a:r>
              <a:rPr lang="en-US" dirty="0" smtClean="0"/>
              <a:t> interface – </a:t>
            </a:r>
            <a:r>
              <a:rPr lang="en-US" dirty="0" err="1" smtClean="0"/>
              <a:t>Resultaten</a:t>
            </a:r>
            <a:r>
              <a:rPr lang="en-US" dirty="0" smtClean="0"/>
              <a:t> Report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Sneak preview Safeti-NL 8.0 | 14 december 2017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1E99-CB6E-4E1C-8709-25BF64FEA530}" type="slidenum">
              <a:rPr lang="nl-NL" smtClean="0"/>
              <a:pPr/>
              <a:t>82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6495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Sneak preview Safeti-NL 8.0 | 14 december 2017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1E99-CB6E-4E1C-8709-25BF64FEA530}" type="slidenum">
              <a:rPr lang="nl-NL" smtClean="0"/>
              <a:pPr/>
              <a:t>83</a:t>
            </a:fld>
            <a:endParaRPr lang="nl-NL"/>
          </a:p>
        </p:txBody>
      </p:sp>
      <p:sp>
        <p:nvSpPr>
          <p:cNvPr id="6" name="Rectangle 5"/>
          <p:cNvSpPr/>
          <p:nvPr/>
        </p:nvSpPr>
        <p:spPr>
          <a:xfrm>
            <a:off x="-36512" y="-72008"/>
            <a:ext cx="9252520" cy="6957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485775" y="44624"/>
            <a:ext cx="8172450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en-US" kern="0" dirty="0" err="1" smtClean="0"/>
              <a:t>Resultaten</a:t>
            </a:r>
            <a:r>
              <a:rPr lang="en-US" kern="0" dirty="0" smtClean="0"/>
              <a:t> – Report </a:t>
            </a:r>
            <a:endParaRPr lang="nl-NL" kern="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3"/>
          <a:stretch/>
        </p:blipFill>
        <p:spPr bwMode="auto">
          <a:xfrm>
            <a:off x="35496" y="476672"/>
            <a:ext cx="8439394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2597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Sneak preview Safeti-NL 8.0 | 14 december 2017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1E99-CB6E-4E1C-8709-25BF64FEA530}" type="slidenum">
              <a:rPr lang="nl-NL" smtClean="0"/>
              <a:pPr/>
              <a:t>84</a:t>
            </a:fld>
            <a:endParaRPr lang="nl-NL"/>
          </a:p>
        </p:txBody>
      </p:sp>
      <p:sp>
        <p:nvSpPr>
          <p:cNvPr id="6" name="Rectangle 5"/>
          <p:cNvSpPr/>
          <p:nvPr/>
        </p:nvSpPr>
        <p:spPr>
          <a:xfrm>
            <a:off x="-36512" y="-72008"/>
            <a:ext cx="9252520" cy="6957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3"/>
          <a:stretch/>
        </p:blipFill>
        <p:spPr bwMode="auto">
          <a:xfrm>
            <a:off x="-13241" y="489124"/>
            <a:ext cx="8368937" cy="6368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485775" y="44624"/>
            <a:ext cx="8172450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en-US" kern="0" dirty="0" err="1" smtClean="0"/>
              <a:t>Resultaten</a:t>
            </a:r>
            <a:r>
              <a:rPr lang="en-US" kern="0" dirty="0" smtClean="0"/>
              <a:t> – Report </a:t>
            </a:r>
            <a:endParaRPr lang="nl-NL" kern="0" dirty="0"/>
          </a:p>
        </p:txBody>
      </p:sp>
    </p:spTree>
    <p:extLst>
      <p:ext uri="{BB962C8B-B14F-4D97-AF65-F5344CB8AC3E}">
        <p14:creationId xmlns:p14="http://schemas.microsoft.com/office/powerpoint/2010/main" val="27755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Sneak preview Safeti-NL 8.0 | 14 december 2017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1E99-CB6E-4E1C-8709-25BF64FEA530}" type="slidenum">
              <a:rPr lang="nl-NL" smtClean="0"/>
              <a:pPr/>
              <a:t>85</a:t>
            </a:fld>
            <a:endParaRPr lang="nl-NL"/>
          </a:p>
        </p:txBody>
      </p:sp>
      <p:sp>
        <p:nvSpPr>
          <p:cNvPr id="6" name="Rectangle 5"/>
          <p:cNvSpPr/>
          <p:nvPr/>
        </p:nvSpPr>
        <p:spPr>
          <a:xfrm>
            <a:off x="-36512" y="-72008"/>
            <a:ext cx="9252520" cy="6957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91"/>
          <a:stretch/>
        </p:blipFill>
        <p:spPr bwMode="auto">
          <a:xfrm>
            <a:off x="1" y="489124"/>
            <a:ext cx="8349322" cy="6165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485775" y="44624"/>
            <a:ext cx="8172450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en-US" kern="0" dirty="0" err="1" smtClean="0"/>
              <a:t>Resultaten</a:t>
            </a:r>
            <a:r>
              <a:rPr lang="en-US" kern="0" dirty="0" smtClean="0"/>
              <a:t> – Report </a:t>
            </a:r>
            <a:endParaRPr lang="nl-NL" kern="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578144" y="2390408"/>
            <a:ext cx="1368152" cy="36004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1730544" y="2542808"/>
            <a:ext cx="1257280" cy="9582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6197705" y="5851428"/>
            <a:ext cx="936104" cy="2520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Oval 15"/>
          <p:cNvSpPr/>
          <p:nvPr/>
        </p:nvSpPr>
        <p:spPr>
          <a:xfrm>
            <a:off x="7948363" y="1697804"/>
            <a:ext cx="400960" cy="45365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Oval 16"/>
          <p:cNvSpPr/>
          <p:nvPr/>
        </p:nvSpPr>
        <p:spPr>
          <a:xfrm>
            <a:off x="251520" y="445780"/>
            <a:ext cx="360040" cy="2520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905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Sneak preview Safeti-NL 8.0 | 14 december 2017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1E99-CB6E-4E1C-8709-25BF64FEA530}" type="slidenum">
              <a:rPr lang="nl-NL" smtClean="0"/>
              <a:pPr/>
              <a:t>86</a:t>
            </a:fld>
            <a:endParaRPr lang="nl-NL"/>
          </a:p>
        </p:txBody>
      </p:sp>
      <p:sp>
        <p:nvSpPr>
          <p:cNvPr id="6" name="Rectangle 5"/>
          <p:cNvSpPr/>
          <p:nvPr/>
        </p:nvSpPr>
        <p:spPr>
          <a:xfrm>
            <a:off x="-36512" y="-72008"/>
            <a:ext cx="9252520" cy="6957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58"/>
          <a:stretch/>
        </p:blipFill>
        <p:spPr bwMode="auto">
          <a:xfrm>
            <a:off x="3408" y="489124"/>
            <a:ext cx="8385016" cy="6368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485775" y="44624"/>
            <a:ext cx="8172450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en-US" kern="0" dirty="0" err="1" smtClean="0"/>
              <a:t>Resultaten</a:t>
            </a:r>
            <a:r>
              <a:rPr lang="en-US" kern="0" dirty="0" smtClean="0"/>
              <a:t> – Report </a:t>
            </a:r>
            <a:endParaRPr lang="nl-NL" kern="0" dirty="0"/>
          </a:p>
        </p:txBody>
      </p:sp>
      <p:sp>
        <p:nvSpPr>
          <p:cNvPr id="10" name="Oval 9"/>
          <p:cNvSpPr/>
          <p:nvPr/>
        </p:nvSpPr>
        <p:spPr>
          <a:xfrm>
            <a:off x="3563888" y="6381328"/>
            <a:ext cx="792088" cy="2520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274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Nieuwe</a:t>
            </a:r>
            <a:r>
              <a:rPr lang="en-US" dirty="0" smtClean="0"/>
              <a:t> interface – </a:t>
            </a:r>
            <a:r>
              <a:rPr lang="en-US" dirty="0" err="1" smtClean="0"/>
              <a:t>Resultaten</a:t>
            </a:r>
            <a:r>
              <a:rPr lang="en-US" dirty="0" smtClean="0"/>
              <a:t> </a:t>
            </a:r>
            <a:r>
              <a:rPr lang="en-US" dirty="0" err="1" smtClean="0"/>
              <a:t>Contouren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Sneak preview Safeti-NL 8.0 | 14 december 2017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1E99-CB6E-4E1C-8709-25BF64FEA530}" type="slidenum">
              <a:rPr lang="nl-NL" smtClean="0"/>
              <a:pPr/>
              <a:t>87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802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Sneak preview Safeti-NL 8.0 | 14 december 2017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1E99-CB6E-4E1C-8709-25BF64FEA530}" type="slidenum">
              <a:rPr lang="nl-NL" smtClean="0"/>
              <a:pPr/>
              <a:t>88</a:t>
            </a:fld>
            <a:endParaRPr lang="nl-NL"/>
          </a:p>
        </p:txBody>
      </p:sp>
      <p:sp>
        <p:nvSpPr>
          <p:cNvPr id="6" name="Rectangle 5"/>
          <p:cNvSpPr/>
          <p:nvPr/>
        </p:nvSpPr>
        <p:spPr>
          <a:xfrm>
            <a:off x="-36512" y="-72008"/>
            <a:ext cx="9252520" cy="6957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53" b="8591"/>
          <a:stretch/>
        </p:blipFill>
        <p:spPr bwMode="auto">
          <a:xfrm>
            <a:off x="3140" y="638775"/>
            <a:ext cx="9177372" cy="6030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485775" y="44624"/>
            <a:ext cx="8172450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en-US" kern="0" dirty="0" err="1" smtClean="0"/>
              <a:t>Resultaten</a:t>
            </a:r>
            <a:r>
              <a:rPr lang="en-US" kern="0" dirty="0" smtClean="0"/>
              <a:t> – </a:t>
            </a:r>
            <a:r>
              <a:rPr lang="en-US" kern="0" dirty="0" err="1" smtClean="0"/>
              <a:t>Risico’s</a:t>
            </a:r>
            <a:endParaRPr lang="nl-NL" kern="0" dirty="0"/>
          </a:p>
        </p:txBody>
      </p:sp>
    </p:spTree>
    <p:extLst>
      <p:ext uri="{BB962C8B-B14F-4D97-AF65-F5344CB8AC3E}">
        <p14:creationId xmlns:p14="http://schemas.microsoft.com/office/powerpoint/2010/main" val="378831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Sneak preview Safeti-NL 8.0 | 14 december 2017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1E99-CB6E-4E1C-8709-25BF64FEA530}" type="slidenum">
              <a:rPr lang="nl-NL" smtClean="0"/>
              <a:pPr/>
              <a:t>89</a:t>
            </a:fld>
            <a:endParaRPr lang="nl-NL"/>
          </a:p>
        </p:txBody>
      </p:sp>
      <p:sp>
        <p:nvSpPr>
          <p:cNvPr id="6" name="Rectangle 5"/>
          <p:cNvSpPr/>
          <p:nvPr/>
        </p:nvSpPr>
        <p:spPr>
          <a:xfrm>
            <a:off x="-36512" y="-72008"/>
            <a:ext cx="9252520" cy="6957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485775" y="44624"/>
            <a:ext cx="8172450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en-US" kern="0" dirty="0" err="1"/>
              <a:t>Resultaten</a:t>
            </a:r>
            <a:r>
              <a:rPr lang="en-US" kern="0" dirty="0"/>
              <a:t> – </a:t>
            </a:r>
            <a:r>
              <a:rPr lang="en-US" kern="0" dirty="0" err="1" smtClean="0"/>
              <a:t>Risico’s</a:t>
            </a:r>
            <a:r>
              <a:rPr lang="nl-NL" kern="0" dirty="0" smtClean="0"/>
              <a:t> </a:t>
            </a:r>
            <a:r>
              <a:rPr lang="en-US" kern="0" dirty="0" smtClean="0"/>
              <a:t>multi-level</a:t>
            </a:r>
            <a:endParaRPr lang="nl-NL" kern="0" dirty="0"/>
          </a:p>
        </p:txBody>
      </p:sp>
      <p:grpSp>
        <p:nvGrpSpPr>
          <p:cNvPr id="2" name="Group 1"/>
          <p:cNvGrpSpPr/>
          <p:nvPr/>
        </p:nvGrpSpPr>
        <p:grpSpPr>
          <a:xfrm>
            <a:off x="0" y="641008"/>
            <a:ext cx="9144000" cy="5990585"/>
            <a:chOff x="0" y="620688"/>
            <a:chExt cx="9144000" cy="5990585"/>
          </a:xfrm>
        </p:grpSpPr>
        <p:pic>
          <p:nvPicPr>
            <p:cNvPr id="4403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753" b="8866"/>
            <a:stretch/>
          </p:blipFill>
          <p:spPr bwMode="auto">
            <a:xfrm>
              <a:off x="0" y="620688"/>
              <a:ext cx="9144000" cy="5990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06" t="70311" r="21753" b="8590"/>
            <a:stretch/>
          </p:blipFill>
          <p:spPr bwMode="auto">
            <a:xfrm>
              <a:off x="2655591" y="5219773"/>
              <a:ext cx="6487213" cy="1386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8831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Nieuw</a:t>
            </a:r>
            <a:r>
              <a:rPr lang="en-US" dirty="0" smtClean="0"/>
              <a:t> </a:t>
            </a:r>
            <a:r>
              <a:rPr lang="en-US" dirty="0" err="1" smtClean="0"/>
              <a:t>sinds</a:t>
            </a:r>
            <a:r>
              <a:rPr lang="en-US" dirty="0" smtClean="0"/>
              <a:t> 6.54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775" y="1844675"/>
            <a:ext cx="8172450" cy="4320629"/>
          </a:xfrm>
        </p:spPr>
        <p:txBody>
          <a:bodyPr/>
          <a:lstStyle/>
          <a:p>
            <a:r>
              <a:rPr lang="nl-NL" sz="2000" dirty="0" smtClean="0"/>
              <a:t>Totaal aantal aanpassingen: &gt; 50 </a:t>
            </a:r>
            <a:br>
              <a:rPr lang="nl-NL" sz="2000" dirty="0" smtClean="0"/>
            </a:br>
            <a:r>
              <a:rPr lang="nl-NL" sz="2000" dirty="0" smtClean="0"/>
              <a:t>(incl. modelmatig, stofeigenschappen, gebruik processoren, </a:t>
            </a:r>
            <a:r>
              <a:rPr lang="nl-NL" sz="2000" dirty="0" err="1" smtClean="0"/>
              <a:t>defaultwaarden</a:t>
            </a:r>
            <a:r>
              <a:rPr lang="nl-NL" sz="2000" dirty="0" smtClean="0"/>
              <a:t>, etc.)</a:t>
            </a:r>
          </a:p>
          <a:p>
            <a:r>
              <a:rPr lang="nl-NL" sz="2000" dirty="0" smtClean="0"/>
              <a:t>Selectie van de belangrijkste :</a:t>
            </a:r>
          </a:p>
          <a:p>
            <a:pPr lvl="1" hangingPunct="0"/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Plasverdamping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aangepast</a:t>
            </a:r>
            <a:endParaRPr lang="en-US" sz="2000" dirty="0">
              <a:solidFill>
                <a:schemeClr val="bg1">
                  <a:lumMod val="65000"/>
                </a:schemeClr>
              </a:solidFill>
            </a:endParaRPr>
          </a:p>
          <a:p>
            <a:pPr lvl="1" hangingPunct="0"/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Dynamische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vuurbal</a:t>
            </a:r>
            <a:endParaRPr lang="en-US" sz="2000" dirty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</a:rPr>
              <a:t>Wijzigingen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 in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</a:rPr>
              <a:t>vertraagde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</a:rPr>
              <a:t>ontsteking</a:t>
            </a:r>
            <a:endParaRPr lang="en-US" sz="2000" dirty="0" smtClean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</a:rPr>
              <a:t>Overlijdenkans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</a:rPr>
              <a:t>brandscenario’s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&lt; 20 sec.,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</a:rPr>
              <a:t>bepaald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</a:rPr>
              <a:t>a.d.h.v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</a:rPr>
              <a:t>werkelijke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</a:rPr>
              <a:t>blootstellingsduur</a:t>
            </a:r>
            <a:endParaRPr lang="en-US" sz="2000" dirty="0" smtClean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lang="en-US" sz="2000" dirty="0" err="1" smtClean="0"/>
              <a:t>Overlijdenskans</a:t>
            </a:r>
            <a:r>
              <a:rPr lang="en-US" sz="2000" dirty="0" smtClean="0"/>
              <a:t> </a:t>
            </a:r>
            <a:r>
              <a:rPr lang="en-US" sz="2000" dirty="0" err="1" smtClean="0"/>
              <a:t>warmtestraling</a:t>
            </a:r>
            <a:r>
              <a:rPr lang="en-US" sz="2000" dirty="0" smtClean="0"/>
              <a:t> </a:t>
            </a:r>
            <a:r>
              <a:rPr lang="en-US" sz="2000" dirty="0" err="1" smtClean="0"/>
              <a:t>berekend</a:t>
            </a:r>
            <a:r>
              <a:rPr lang="en-US" sz="2000" dirty="0" smtClean="0"/>
              <a:t> met </a:t>
            </a:r>
            <a:r>
              <a:rPr lang="en-US" sz="2000" dirty="0" err="1" smtClean="0"/>
              <a:t>probitrelatie</a:t>
            </a:r>
            <a:r>
              <a:rPr lang="en-US" sz="2000" dirty="0" smtClean="0"/>
              <a:t> (&lt; 400 kW/m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dirty="0" err="1" smtClean="0"/>
              <a:t>Sneak preview Safeti-NL 8.0</a:t>
            </a:r>
            <a:r>
              <a:rPr lang="nl-NL" dirty="0" smtClean="0"/>
              <a:t> | </a:t>
            </a:r>
            <a:r>
              <a:rPr lang="nl-NL" dirty="0" err="1" smtClean="0"/>
              <a:t>14 december 2017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1E99-CB6E-4E1C-8709-25BF64FEA530}" type="slidenum">
              <a:rPr lang="nl-NL" smtClean="0"/>
              <a:pPr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3732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Sneak preview Safeti-NL 8.0 | 14 december 2017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1E99-CB6E-4E1C-8709-25BF64FEA530}" type="slidenum">
              <a:rPr lang="nl-NL" smtClean="0"/>
              <a:pPr/>
              <a:t>90</a:t>
            </a:fld>
            <a:endParaRPr lang="nl-NL"/>
          </a:p>
        </p:txBody>
      </p:sp>
      <p:sp>
        <p:nvSpPr>
          <p:cNvPr id="6" name="Rectangle 5"/>
          <p:cNvSpPr/>
          <p:nvPr/>
        </p:nvSpPr>
        <p:spPr>
          <a:xfrm>
            <a:off x="-36512" y="-72008"/>
            <a:ext cx="9252520" cy="6957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485775" y="44624"/>
            <a:ext cx="8172450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en-US" kern="0" dirty="0" err="1"/>
              <a:t>Resultaten</a:t>
            </a:r>
            <a:r>
              <a:rPr lang="en-US" kern="0" dirty="0"/>
              <a:t> – </a:t>
            </a:r>
            <a:r>
              <a:rPr lang="en-US" kern="0" dirty="0" err="1"/>
              <a:t>Risico’s</a:t>
            </a:r>
            <a:r>
              <a:rPr lang="nl-NL" kern="0" dirty="0"/>
              <a:t> </a:t>
            </a:r>
            <a:r>
              <a:rPr lang="en-US" kern="0" dirty="0" smtClean="0"/>
              <a:t>risk transect</a:t>
            </a:r>
            <a:endParaRPr lang="nl-NL" kern="0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0" y="980728"/>
            <a:ext cx="8897854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831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Sneak preview Safeti-NL 8.0 | 14 december 2017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1E99-CB6E-4E1C-8709-25BF64FEA530}" type="slidenum">
              <a:rPr lang="nl-NL" smtClean="0"/>
              <a:pPr/>
              <a:t>91</a:t>
            </a:fld>
            <a:endParaRPr lang="nl-NL"/>
          </a:p>
        </p:txBody>
      </p:sp>
      <p:sp>
        <p:nvSpPr>
          <p:cNvPr id="6" name="Rectangle 5"/>
          <p:cNvSpPr/>
          <p:nvPr/>
        </p:nvSpPr>
        <p:spPr>
          <a:xfrm>
            <a:off x="-36512" y="-72008"/>
            <a:ext cx="9252520" cy="6957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485775" y="44624"/>
            <a:ext cx="8172450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en-US" kern="0" dirty="0" err="1"/>
              <a:t>Resultaten</a:t>
            </a:r>
            <a:r>
              <a:rPr lang="en-US" kern="0" dirty="0"/>
              <a:t> – </a:t>
            </a:r>
            <a:r>
              <a:rPr lang="en-US" kern="0" dirty="0" err="1"/>
              <a:t>Risico’s</a:t>
            </a:r>
            <a:r>
              <a:rPr lang="nl-NL" kern="0" dirty="0"/>
              <a:t> </a:t>
            </a:r>
            <a:r>
              <a:rPr lang="en-US" kern="0" dirty="0"/>
              <a:t>risk transect</a:t>
            </a:r>
            <a:endParaRPr lang="nl-NL" kern="0" dirty="0"/>
          </a:p>
        </p:txBody>
      </p:sp>
      <p:grpSp>
        <p:nvGrpSpPr>
          <p:cNvPr id="2" name="Group 1"/>
          <p:cNvGrpSpPr/>
          <p:nvPr/>
        </p:nvGrpSpPr>
        <p:grpSpPr>
          <a:xfrm>
            <a:off x="36513" y="635414"/>
            <a:ext cx="9143999" cy="6008396"/>
            <a:chOff x="36513" y="635414"/>
            <a:chExt cx="9143999" cy="6008396"/>
          </a:xfrm>
        </p:grpSpPr>
        <p:pic>
          <p:nvPicPr>
            <p:cNvPr id="46083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985" b="8866"/>
            <a:stretch/>
          </p:blipFill>
          <p:spPr bwMode="auto">
            <a:xfrm>
              <a:off x="36513" y="635414"/>
              <a:ext cx="9143999" cy="6008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06" t="70311" r="21753" b="8590"/>
            <a:stretch/>
          </p:blipFill>
          <p:spPr bwMode="auto">
            <a:xfrm>
              <a:off x="2690365" y="5254945"/>
              <a:ext cx="6487213" cy="1386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Oval 7"/>
          <p:cNvSpPr/>
          <p:nvPr/>
        </p:nvSpPr>
        <p:spPr>
          <a:xfrm>
            <a:off x="-70257" y="980728"/>
            <a:ext cx="2760622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886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Nieuwe</a:t>
            </a:r>
            <a:r>
              <a:rPr lang="en-US" dirty="0" smtClean="0"/>
              <a:t> interface – </a:t>
            </a:r>
            <a:r>
              <a:rPr lang="en-US" dirty="0" err="1" smtClean="0"/>
              <a:t>Resultaten</a:t>
            </a:r>
            <a:r>
              <a:rPr lang="en-US" dirty="0" smtClean="0"/>
              <a:t> </a:t>
            </a:r>
            <a:r>
              <a:rPr lang="en-US" dirty="0" err="1" smtClean="0"/>
              <a:t>Effecten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Sneak preview Safeti-NL 8.0 | 14 december 2017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1E99-CB6E-4E1C-8709-25BF64FEA530}" type="slidenum">
              <a:rPr lang="nl-NL" smtClean="0"/>
              <a:pPr/>
              <a:t>92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959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Sneak preview Safeti-NL 8.0 | 14 december 2017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1E99-CB6E-4E1C-8709-25BF64FEA530}" type="slidenum">
              <a:rPr lang="nl-NL" smtClean="0"/>
              <a:pPr/>
              <a:t>93</a:t>
            </a:fld>
            <a:endParaRPr lang="nl-NL"/>
          </a:p>
        </p:txBody>
      </p:sp>
      <p:sp>
        <p:nvSpPr>
          <p:cNvPr id="6" name="Rectangle 5"/>
          <p:cNvSpPr/>
          <p:nvPr/>
        </p:nvSpPr>
        <p:spPr>
          <a:xfrm>
            <a:off x="-36512" y="-72008"/>
            <a:ext cx="9252520" cy="6957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98" b="9003"/>
          <a:stretch/>
        </p:blipFill>
        <p:spPr bwMode="auto">
          <a:xfrm>
            <a:off x="44923" y="639542"/>
            <a:ext cx="9115635" cy="5951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485775" y="44624"/>
            <a:ext cx="8172450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en-US" kern="0" dirty="0" err="1" smtClean="0"/>
              <a:t>Resultaten</a:t>
            </a:r>
            <a:r>
              <a:rPr lang="en-US" kern="0" dirty="0" smtClean="0"/>
              <a:t> – </a:t>
            </a:r>
            <a:r>
              <a:rPr lang="en-US" kern="0" dirty="0" err="1" smtClean="0"/>
              <a:t>Effecten</a:t>
            </a:r>
            <a:r>
              <a:rPr lang="en-US" kern="0" dirty="0" smtClean="0"/>
              <a:t> catastrophic rupture</a:t>
            </a:r>
            <a:endParaRPr lang="nl-NL" sz="2200" kern="0" dirty="0"/>
          </a:p>
        </p:txBody>
      </p:sp>
      <p:sp>
        <p:nvSpPr>
          <p:cNvPr id="8" name="Oval 7"/>
          <p:cNvSpPr/>
          <p:nvPr/>
        </p:nvSpPr>
        <p:spPr>
          <a:xfrm>
            <a:off x="4714904" y="4524267"/>
            <a:ext cx="4052414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Oval 9"/>
          <p:cNvSpPr/>
          <p:nvPr/>
        </p:nvSpPr>
        <p:spPr>
          <a:xfrm>
            <a:off x="3008875" y="692696"/>
            <a:ext cx="2283205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886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Sneak preview Safeti-NL 8.0 | 14 december 2017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1E99-CB6E-4E1C-8709-25BF64FEA530}" type="slidenum">
              <a:rPr lang="nl-NL" smtClean="0"/>
              <a:pPr/>
              <a:t>94</a:t>
            </a:fld>
            <a:endParaRPr lang="nl-NL"/>
          </a:p>
        </p:txBody>
      </p:sp>
      <p:sp>
        <p:nvSpPr>
          <p:cNvPr id="6" name="Rectangle 5"/>
          <p:cNvSpPr/>
          <p:nvPr/>
        </p:nvSpPr>
        <p:spPr>
          <a:xfrm>
            <a:off x="-36512" y="-72008"/>
            <a:ext cx="9252520" cy="6957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07" b="8729"/>
          <a:stretch/>
        </p:blipFill>
        <p:spPr bwMode="auto">
          <a:xfrm>
            <a:off x="42852" y="662027"/>
            <a:ext cx="9137660" cy="6007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485775" y="44624"/>
            <a:ext cx="8172450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en-US" kern="0" dirty="0" err="1"/>
              <a:t>Resultaten</a:t>
            </a:r>
            <a:r>
              <a:rPr lang="en-US" kern="0" dirty="0"/>
              <a:t> – </a:t>
            </a:r>
            <a:r>
              <a:rPr lang="en-US" kern="0" dirty="0" err="1"/>
              <a:t>Effecten</a:t>
            </a:r>
            <a:r>
              <a:rPr lang="en-US" kern="0" dirty="0"/>
              <a:t> catastrophic rupture</a:t>
            </a:r>
            <a:endParaRPr lang="nl-NL" sz="3600" kern="0" dirty="0"/>
          </a:p>
        </p:txBody>
      </p:sp>
      <p:sp>
        <p:nvSpPr>
          <p:cNvPr id="8" name="Oval 7"/>
          <p:cNvSpPr/>
          <p:nvPr/>
        </p:nvSpPr>
        <p:spPr>
          <a:xfrm>
            <a:off x="-36512" y="980728"/>
            <a:ext cx="4896544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275856" y="1484784"/>
            <a:ext cx="3096344" cy="18002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886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Sneak preview Safeti-NL 8.0 | 14 december 2017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1E99-CB6E-4E1C-8709-25BF64FEA530}" type="slidenum">
              <a:rPr lang="nl-NL" smtClean="0"/>
              <a:pPr/>
              <a:t>95</a:t>
            </a:fld>
            <a:endParaRPr lang="nl-NL"/>
          </a:p>
        </p:txBody>
      </p:sp>
      <p:sp>
        <p:nvSpPr>
          <p:cNvPr id="6" name="Rectangle 5"/>
          <p:cNvSpPr/>
          <p:nvPr/>
        </p:nvSpPr>
        <p:spPr>
          <a:xfrm>
            <a:off x="-36512" y="-72008"/>
            <a:ext cx="9252520" cy="6957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0"/>
          <a:stretch/>
        </p:blipFill>
        <p:spPr bwMode="auto">
          <a:xfrm>
            <a:off x="44400" y="674999"/>
            <a:ext cx="8344024" cy="617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485775" y="44624"/>
            <a:ext cx="8172450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en-US" kern="0" dirty="0" err="1"/>
              <a:t>Resultaten</a:t>
            </a:r>
            <a:r>
              <a:rPr lang="en-US" kern="0" dirty="0"/>
              <a:t> – </a:t>
            </a:r>
            <a:r>
              <a:rPr lang="en-US" kern="0" dirty="0" err="1"/>
              <a:t>Effecten</a:t>
            </a:r>
            <a:r>
              <a:rPr lang="en-US" kern="0" dirty="0"/>
              <a:t> </a:t>
            </a:r>
            <a:r>
              <a:rPr lang="en-US" kern="0" dirty="0" smtClean="0"/>
              <a:t>Fireball</a:t>
            </a:r>
            <a:endParaRPr lang="nl-NL" sz="3600" kern="0" dirty="0"/>
          </a:p>
        </p:txBody>
      </p:sp>
      <p:sp>
        <p:nvSpPr>
          <p:cNvPr id="9" name="Oval 8"/>
          <p:cNvSpPr/>
          <p:nvPr/>
        </p:nvSpPr>
        <p:spPr>
          <a:xfrm>
            <a:off x="30480" y="6277952"/>
            <a:ext cx="2267744" cy="2677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5508104" y="3933056"/>
            <a:ext cx="936104" cy="21602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5640184" y="3813067"/>
            <a:ext cx="783704" cy="91207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414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Sneak preview Safeti-NL 8.0 | 14 december 2017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1E99-CB6E-4E1C-8709-25BF64FEA530}" type="slidenum">
              <a:rPr lang="nl-NL" smtClean="0"/>
              <a:pPr/>
              <a:t>96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6949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YSTEMID" val="99b1b425-b02f-4198-ba27-0579617e2cf9"/>
  <p:tag name="SYSTEMVERSION" val="1.0.8.28673"/>
  <p:tag name="SYSTEMCULTURE" val="nl-NL"/>
  <p:tag name="SYSTEMDATE" val="-8588473768854775808"/>
  <p:tag name="SYSTEMINCLUDETOC" val="Yes"/>
  <p:tag name="SYSTEMREPEATTITLE" val="Yes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MAGEFILENAME" val="C:\Program Files\RIVM Powerpoint\Images\DefaultTitleSlideImage.jpg"/>
</p:tagLst>
</file>

<file path=ppt/theme/theme1.xml><?xml version="1.0" encoding="utf-8"?>
<a:theme xmlns:a="http://schemas.openxmlformats.org/drawingml/2006/main" name="Tijdelijk_bestand_Presentatie 2">
  <a:themeElements>
    <a:clrScheme name="Rijksoverheid 1">
      <a:dk1>
        <a:srgbClr val="000000"/>
      </a:dk1>
      <a:lt1>
        <a:srgbClr val="FFFFFF"/>
      </a:lt1>
      <a:dk2>
        <a:srgbClr val="007BC7"/>
      </a:dk2>
      <a:lt2>
        <a:srgbClr val="F092CD"/>
      </a:lt2>
      <a:accent1>
        <a:srgbClr val="39870C"/>
      </a:accent1>
      <a:accent2>
        <a:srgbClr val="76D2B6"/>
      </a:accent2>
      <a:accent3>
        <a:srgbClr val="FFFFFF"/>
      </a:accent3>
      <a:accent4>
        <a:srgbClr val="000000"/>
      </a:accent4>
      <a:accent5>
        <a:srgbClr val="AEC3AA"/>
      </a:accent5>
      <a:accent6>
        <a:srgbClr val="6ABEA5"/>
      </a:accent6>
      <a:hlink>
        <a:srgbClr val="007BC7"/>
      </a:hlink>
      <a:folHlink>
        <a:srgbClr val="8FCAE7"/>
      </a:folHlink>
    </a:clrScheme>
    <a:fontScheme name="Rijksoverheid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ijksoverheid 1">
        <a:dk1>
          <a:srgbClr val="000000"/>
        </a:dk1>
        <a:lt1>
          <a:srgbClr val="FFFFFF"/>
        </a:lt1>
        <a:dk2>
          <a:srgbClr val="007BC7"/>
        </a:dk2>
        <a:lt2>
          <a:srgbClr val="F092CD"/>
        </a:lt2>
        <a:accent1>
          <a:srgbClr val="39870C"/>
        </a:accent1>
        <a:accent2>
          <a:srgbClr val="76D2B6"/>
        </a:accent2>
        <a:accent3>
          <a:srgbClr val="FFFFFF"/>
        </a:accent3>
        <a:accent4>
          <a:srgbClr val="000000"/>
        </a:accent4>
        <a:accent5>
          <a:srgbClr val="AEC3AA"/>
        </a:accent5>
        <a:accent6>
          <a:srgbClr val="6ABEA5"/>
        </a:accent6>
        <a:hlink>
          <a:srgbClr val="007BC7"/>
        </a:hlink>
        <a:folHlink>
          <a:srgbClr val="8FCAE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jksoverheid 2">
        <a:dk1>
          <a:srgbClr val="000000"/>
        </a:dk1>
        <a:lt1>
          <a:srgbClr val="FFFFFF"/>
        </a:lt1>
        <a:dk2>
          <a:srgbClr val="4E9625"/>
        </a:dk2>
        <a:lt2>
          <a:srgbClr val="2D2015"/>
        </a:lt2>
        <a:accent1>
          <a:srgbClr val="6ED9AD"/>
        </a:accent1>
        <a:accent2>
          <a:srgbClr val="8F5F2F"/>
        </a:accent2>
        <a:accent3>
          <a:srgbClr val="FFFFFF"/>
        </a:accent3>
        <a:accent4>
          <a:srgbClr val="000000"/>
        </a:accent4>
        <a:accent5>
          <a:srgbClr val="BAE9D3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2907</TotalTime>
  <Words>1405</Words>
  <Application>Microsoft Office PowerPoint</Application>
  <PresentationFormat>On-screen Show (4:3)</PresentationFormat>
  <Paragraphs>379</Paragraphs>
  <Slides>96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96</vt:i4>
      </vt:variant>
    </vt:vector>
  </HeadingPairs>
  <TitlesOfParts>
    <vt:vector size="97" baseType="lpstr">
      <vt:lpstr>Tijdelijk_bestand_Presentatie 2</vt:lpstr>
      <vt:lpstr>Sneak preview Safeti-NL 8.0</vt:lpstr>
      <vt:lpstr>Inhoud </vt:lpstr>
      <vt:lpstr>Nieuw sinds 6.54</vt:lpstr>
      <vt:lpstr>PowerPoint Presentation</vt:lpstr>
      <vt:lpstr>Nieuw sinds 6.54</vt:lpstr>
      <vt:lpstr>PowerPoint Presentation</vt:lpstr>
      <vt:lpstr>Nieuw sinds 6.54</vt:lpstr>
      <vt:lpstr>Nieuw sinds 6.54</vt:lpstr>
      <vt:lpstr>Nieuw sinds 6.54</vt:lpstr>
      <vt:lpstr>Nieuw sinds 6.54</vt:lpstr>
      <vt:lpstr>Consequentieonderzoek </vt:lpstr>
      <vt:lpstr>Samenvatting</vt:lpstr>
      <vt:lpstr>Status consequentieonderzoek</vt:lpstr>
      <vt:lpstr>Nieuwe interface – overzicht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Nieuwe interface – interactieve ribbon</vt:lpstr>
      <vt:lpstr>Ribbon bar - Home</vt:lpstr>
      <vt:lpstr>Ribbon bar - Home</vt:lpstr>
      <vt:lpstr>Ribbon bar - Settings</vt:lpstr>
      <vt:lpstr>Ribbon bar - Settings</vt:lpstr>
      <vt:lpstr>Ribbon bar - Settings</vt:lpstr>
      <vt:lpstr>Ribbon bar - Tools</vt:lpstr>
      <vt:lpstr>Ribbon bar - Tools</vt:lpstr>
      <vt:lpstr>Ribbon bar - Data</vt:lpstr>
      <vt:lpstr>Ribbon bar – View</vt:lpstr>
      <vt:lpstr>Ribbon bar - Help</vt:lpstr>
      <vt:lpstr>Ribbon bar – GIS input - General</vt:lpstr>
      <vt:lpstr>Ribbon bar – GIS input - Input</vt:lpstr>
      <vt:lpstr>Nieuwe interface – tabs &amp; supertabs</vt:lpstr>
      <vt:lpstr>Tabs &amp; Supertabs</vt:lpstr>
      <vt:lpstr>Tabs –  Weather</vt:lpstr>
      <vt:lpstr>Tabs –  Parameters</vt:lpstr>
      <vt:lpstr>Tabs –  Materials</vt:lpstr>
      <vt:lpstr>Tabs –  Map</vt:lpstr>
      <vt:lpstr>Tabs –  Risk</vt:lpstr>
      <vt:lpstr>Supertab – Run row grid</vt:lpstr>
      <vt:lpstr>Supertab – Combinations</vt:lpstr>
      <vt:lpstr>Supertab – Combinations</vt:lpstr>
      <vt:lpstr>Nieuwe interface – equipment &amp; scenario’s</vt:lpstr>
      <vt:lpstr>Input - Equipment</vt:lpstr>
      <vt:lpstr>Input - Equipment</vt:lpstr>
      <vt:lpstr>Input – Equipment</vt:lpstr>
      <vt:lpstr>Input – Equipment - Material</vt:lpstr>
      <vt:lpstr>Input – Equipment - Risk</vt:lpstr>
      <vt:lpstr>Input – Equipment - Scenario</vt:lpstr>
      <vt:lpstr>Input – Equipment – Short pipe</vt:lpstr>
      <vt:lpstr>Input – Equipment – Time varying releases</vt:lpstr>
      <vt:lpstr>Input – Equipment - Dispersion</vt:lpstr>
      <vt:lpstr>Input – Equipment – Bund, building and terrain</vt:lpstr>
      <vt:lpstr>Input – Equipment - Geometry</vt:lpstr>
      <vt:lpstr>Input – Equipment - Scenarios</vt:lpstr>
      <vt:lpstr>Input – Scenarios</vt:lpstr>
      <vt:lpstr>Input – Scenarios – Catastrophic rupture</vt:lpstr>
      <vt:lpstr>Input – Scenarios – Catastrophic rupture</vt:lpstr>
      <vt:lpstr>Input – Scenarios – Leak</vt:lpstr>
      <vt:lpstr>Input – Scenarios – Time varying leak</vt:lpstr>
      <vt:lpstr>Input – Grid tool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Nieuwe interface – run rows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Nieuwe interface – Resultaten Report</vt:lpstr>
      <vt:lpstr>PowerPoint Presentation</vt:lpstr>
      <vt:lpstr>PowerPoint Presentation</vt:lpstr>
      <vt:lpstr>PowerPoint Presentation</vt:lpstr>
      <vt:lpstr>PowerPoint Presentation</vt:lpstr>
      <vt:lpstr>Nieuwe interface – Resultaten Contouren</vt:lpstr>
      <vt:lpstr>PowerPoint Presentation</vt:lpstr>
      <vt:lpstr>PowerPoint Presentation</vt:lpstr>
      <vt:lpstr>PowerPoint Presentation</vt:lpstr>
      <vt:lpstr>PowerPoint Presentation</vt:lpstr>
      <vt:lpstr>Nieuwe interface – Resultaten Effecten</vt:lpstr>
      <vt:lpstr>PowerPoint Presentation</vt:lpstr>
      <vt:lpstr>PowerPoint Presentation</vt:lpstr>
      <vt:lpstr>PowerPoint Presentation</vt:lpstr>
      <vt:lpstr>PowerPoint Presentation</vt:lpstr>
    </vt:vector>
  </TitlesOfParts>
  <Company>SSC-Campus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Sneak preview Safeti-NL 8.0</dc:title>
  <dc:creator>Yasmijn van der Knaap</dc:creator>
  <cp:lastModifiedBy>Edwin Verduin</cp:lastModifiedBy>
  <cp:revision>114</cp:revision>
  <dcterms:created xsi:type="dcterms:W3CDTF">2017-12-07T10:59:41Z</dcterms:created>
  <dcterms:modified xsi:type="dcterms:W3CDTF">2017-12-14T06:45:20Z</dcterms:modified>
</cp:coreProperties>
</file>