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322" r:id="rId5"/>
    <p:sldId id="336" r:id="rId6"/>
    <p:sldId id="262" r:id="rId7"/>
    <p:sldId id="302" r:id="rId8"/>
    <p:sldId id="345" r:id="rId9"/>
    <p:sldId id="344" r:id="rId10"/>
    <p:sldId id="339" r:id="rId11"/>
    <p:sldId id="341" r:id="rId12"/>
    <p:sldId id="346" r:id="rId13"/>
    <p:sldId id="263" r:id="rId14"/>
  </p:sldIdLst>
  <p:sldSz cx="9144000" cy="5143500" type="screen16x9"/>
  <p:notesSz cx="9144000" cy="6858000"/>
  <p:defaultTextStyle>
    <a:defPPr>
      <a:defRPr lang="en-US"/>
    </a:defPPr>
    <a:lvl1pPr marL="0" algn="l" defTabSz="77221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6105" algn="l" defTabSz="77221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2211" algn="l" defTabSz="77221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8316" algn="l" defTabSz="77221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44422" algn="l" defTabSz="77221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30527" algn="l" defTabSz="77221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16632" algn="l" defTabSz="77221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02738" algn="l" defTabSz="77221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88843" algn="l" defTabSz="77221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68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07D"/>
    <a:srgbClr val="FFDA65"/>
    <a:srgbClr val="4CCEDE"/>
    <a:srgbClr val="48C1AC"/>
    <a:srgbClr val="BAD739"/>
    <a:srgbClr val="867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6" autoAdjust="0"/>
    <p:restoredTop sz="93725" autoAdjust="0"/>
  </p:normalViewPr>
  <p:slideViewPr>
    <p:cSldViewPr snapToGrid="0" snapToObjects="1">
      <p:cViewPr varScale="1">
        <p:scale>
          <a:sx n="102" d="100"/>
          <a:sy n="102" d="100"/>
        </p:scale>
        <p:origin x="806" y="55"/>
      </p:cViewPr>
      <p:guideLst>
        <p:guide orient="horz" pos="2160"/>
        <p:guide pos="3168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3" d="100"/>
          <a:sy n="63" d="100"/>
        </p:scale>
        <p:origin x="190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6228F-BD7A-408C-B9B5-40D36D0F9E46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E3A9E-64DD-45EF-947D-76779717C9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06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461A1-8B49-4EDE-A4C1-AE94D51FDF76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3BA87-B302-4877-A2E6-80625668692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221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6105" algn="l" defTabSz="77221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2211" algn="l" defTabSz="77221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58316" algn="l" defTabSz="77221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44422" algn="l" defTabSz="77221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30527" algn="l" defTabSz="77221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16632" algn="l" defTabSz="77221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02738" algn="l" defTabSz="77221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88843" algn="l" defTabSz="77221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3BA87-B302-4877-A2E6-8062566869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1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have been driven by a vision to make a better world by providing creative solutions through the application of specialty ingredients and materials.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have forged a global company with the people, expertise, and technologies needed to solve the most com­plex problems in applied chemistry.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have fostered a culture that thrives on pushing the boundaries of what’s possible.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have focused on advancing the competitiveness of customers across diverse industries.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Together, we have created a new Ashland —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company that is “always solving™”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a destination for those who seek to use the power of applied chemistry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transform the efficacy, usability, allure, integrity, and profitability of industrial and consumer products.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We’re ready to tell the world.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3BA87-B302-4877-A2E6-8062566869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72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1F8FE3-3B82-4B6D-BCE7-C96EF2129C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05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tabel vorm de </a:t>
            </a:r>
          </a:p>
          <a:p>
            <a:pPr marL="171450" indent="-171450">
              <a:buFontTx/>
              <a:buChar char="-"/>
            </a:pPr>
            <a:r>
              <a:rPr lang="nl-NL" dirty="0"/>
              <a:t>Degradatiemechanismen</a:t>
            </a:r>
          </a:p>
          <a:p>
            <a:pPr marL="171450" indent="-171450">
              <a:buFontTx/>
              <a:buChar char="-"/>
            </a:pPr>
            <a:r>
              <a:rPr lang="nl-NL" dirty="0"/>
              <a:t>Welke installatie invloed heeft van betreffend mechanisme</a:t>
            </a:r>
          </a:p>
          <a:p>
            <a:pPr marL="171450" indent="-171450">
              <a:buFontTx/>
              <a:buChar char="-"/>
            </a:pPr>
            <a:r>
              <a:rPr lang="nl-NL" dirty="0"/>
              <a:t>Welke beheersmaatregelen al uitgeoverd worden</a:t>
            </a:r>
          </a:p>
          <a:p>
            <a:pPr marL="171450" indent="-171450">
              <a:buFontTx/>
              <a:buChar char="-"/>
            </a:pPr>
            <a:r>
              <a:rPr lang="nl-NL" dirty="0"/>
              <a:t>Aangegeven wordt welke beheersmaatregelen het team nog nodig vindt</a:t>
            </a:r>
          </a:p>
          <a:p>
            <a:pPr marL="171450" indent="-171450">
              <a:buFontTx/>
              <a:buChar char="-"/>
            </a:pPr>
            <a:endParaRPr lang="nl-NL" dirty="0"/>
          </a:p>
          <a:p>
            <a:pPr marL="171450" indent="-171450">
              <a:buFontTx/>
              <a:buChar char="-"/>
            </a:pPr>
            <a:r>
              <a:rPr lang="nl-NL" dirty="0"/>
              <a:t>Niet op basis van RISICO -&gt; Frequentie is moeilijk te bepalen.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3BA87-B302-4877-A2E6-8062566869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8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3BA87-B302-4877-A2E6-8062566869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3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81" y="4612265"/>
            <a:ext cx="3855089" cy="3771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/>
          <a:srcRect t="1317"/>
          <a:stretch/>
        </p:blipFill>
        <p:spPr>
          <a:xfrm>
            <a:off x="7842" y="2"/>
            <a:ext cx="9110749" cy="33928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217" y="3708848"/>
            <a:ext cx="3643680" cy="947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5636" y="1503646"/>
            <a:ext cx="7772400" cy="802092"/>
          </a:xfrm>
        </p:spPr>
        <p:txBody>
          <a:bodyPr anchor="t" anchorCtr="0">
            <a:normAutofit/>
          </a:bodyPr>
          <a:lstStyle>
            <a:lvl1pPr algn="l">
              <a:defRPr sz="34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636" y="3109802"/>
            <a:ext cx="6858000" cy="886995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accent5"/>
                </a:solidFill>
              </a:defRPr>
            </a:lvl1pPr>
            <a:lvl2pPr marL="386105" indent="0" algn="ctr">
              <a:buNone/>
              <a:defRPr sz="1700"/>
            </a:lvl2pPr>
            <a:lvl3pPr marL="772211" indent="0" algn="ctr">
              <a:buNone/>
              <a:defRPr sz="1500"/>
            </a:lvl3pPr>
            <a:lvl4pPr marL="1158316" indent="0" algn="ctr">
              <a:buNone/>
              <a:defRPr sz="1400"/>
            </a:lvl4pPr>
            <a:lvl5pPr marL="1544422" indent="0" algn="ctr">
              <a:buNone/>
              <a:defRPr sz="1400"/>
            </a:lvl5pPr>
            <a:lvl6pPr marL="1930527" indent="0" algn="ctr">
              <a:buNone/>
              <a:defRPr sz="1400"/>
            </a:lvl6pPr>
            <a:lvl7pPr marL="2316632" indent="0" algn="ctr">
              <a:buNone/>
              <a:defRPr sz="1400"/>
            </a:lvl7pPr>
            <a:lvl8pPr marL="2702738" indent="0" algn="ctr">
              <a:buNone/>
              <a:defRPr sz="1400"/>
            </a:lvl8pPr>
            <a:lvl9pPr marL="3088843" indent="0" algn="ctr">
              <a:buNone/>
              <a:defRPr sz="14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92550" y="2704008"/>
            <a:ext cx="729325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640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77221" tIns="38611" rIns="77221" bIns="38611"/>
          <a:lstStyle/>
          <a:p>
            <a:fld id="{9494FD98-4A9C-4325-8E27-BF1C2B56C1ED}" type="datetime1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77221" tIns="38611" rIns="77221" bIns="3861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3B01-7800-434A-B836-B3320A3476B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2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635" y="1369218"/>
            <a:ext cx="4099215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369218"/>
            <a:ext cx="4099212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77221" tIns="38611" rIns="77221" bIns="38611"/>
          <a:lstStyle/>
          <a:p>
            <a:fld id="{D1B661C2-BE5F-42F9-A000-44FCDDCB5C5D}" type="datetime1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77221" tIns="38611" rIns="77221" bIns="3861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3B01-7800-434A-B836-B3320A3476B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1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77221" tIns="38611" rIns="77221" bIns="38611"/>
          <a:lstStyle/>
          <a:p>
            <a:fld id="{2AA0F684-E509-44CE-9953-5761DF88AB48}" type="datetime1">
              <a:rPr lang="en-US" smtClean="0"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77221" tIns="38611" rIns="77221" bIns="3861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3B01-7800-434A-B836-B3320A3476B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77221" tIns="38611" rIns="77221" bIns="38611"/>
          <a:lstStyle/>
          <a:p>
            <a:fld id="{03AE370E-0B45-4001-B22A-13F48A2BB1E9}" type="datetime1">
              <a:rPr lang="en-US" smtClean="0"/>
              <a:t>12/12/2017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77221" tIns="38611" rIns="77221" bIns="3861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3B01-7800-434A-B836-B3320A3476B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2030" y="389661"/>
            <a:ext cx="7005711" cy="4390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22030" y="1131570"/>
            <a:ext cx="8305565" cy="34427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430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385" y="4602861"/>
            <a:ext cx="1582283" cy="4114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635" y="76830"/>
            <a:ext cx="8312727" cy="994172"/>
          </a:xfrm>
          <a:prstGeom prst="rect">
            <a:avLst/>
          </a:prstGeom>
        </p:spPr>
        <p:txBody>
          <a:bodyPr vert="horz" lIns="77221" tIns="38611" rIns="77221" bIns="3861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35" y="1224163"/>
            <a:ext cx="8312726" cy="3543101"/>
          </a:xfrm>
          <a:prstGeom prst="rect">
            <a:avLst/>
          </a:prstGeom>
        </p:spPr>
        <p:txBody>
          <a:bodyPr vert="horz" lIns="77221" tIns="38611" rIns="77221" bIns="3861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7611" y="4702568"/>
            <a:ext cx="1034192" cy="273844"/>
          </a:xfrm>
          <a:prstGeom prst="rect">
            <a:avLst/>
          </a:prstGeom>
        </p:spPr>
        <p:txBody>
          <a:bodyPr vert="horz" lIns="77221" tIns="38611" rIns="77221" bIns="38611" rtlCol="0" anchor="ctr"/>
          <a:lstStyle>
            <a:lvl1pPr algn="l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/</a:t>
            </a:r>
            <a:fld id="{91393B01-7800-434A-B836-B3320A3476BB}" type="slidenum">
              <a:rPr lang="en-US" smtClean="0">
                <a:solidFill>
                  <a:schemeClr val="accent3"/>
                </a:solidFill>
              </a:rPr>
              <a:pPr/>
              <a:t>‹nr.›</a:t>
            </a:fld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72480" y="1009291"/>
            <a:ext cx="729325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2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71" r:id="rId6"/>
  </p:sldLayoutIdLst>
  <p:hf hdr="0" ftr="0" dt="0"/>
  <p:txStyles>
    <p:titleStyle>
      <a:lvl1pPr algn="l" defTabSz="772211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3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6898" indent="-286898" algn="l" defTabSz="772211" rtl="0" eaLnBrk="1" latinLnBrk="0" hangingPunct="1">
        <a:lnSpc>
          <a:spcPct val="90000"/>
        </a:lnSpc>
        <a:spcBef>
          <a:spcPts val="845"/>
        </a:spcBef>
        <a:buClrTx/>
        <a:buFont typeface="Arial" pitchFamily="34" charset="0"/>
        <a:buChar char="−"/>
        <a:defRPr sz="20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286898" indent="-286898" algn="l" defTabSz="772211" rtl="0" eaLnBrk="1" latinLnBrk="0" hangingPunct="1">
        <a:lnSpc>
          <a:spcPct val="90000"/>
        </a:lnSpc>
        <a:spcBef>
          <a:spcPts val="422"/>
        </a:spcBef>
        <a:buClrTx/>
        <a:buFont typeface="Arial" pitchFamily="34" charset="0"/>
        <a:buChar char="−"/>
        <a:defRPr sz="20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286898" indent="-286898" algn="l" defTabSz="772211" rtl="0" eaLnBrk="1" latinLnBrk="0" hangingPunct="1">
        <a:lnSpc>
          <a:spcPct val="90000"/>
        </a:lnSpc>
        <a:spcBef>
          <a:spcPts val="422"/>
        </a:spcBef>
        <a:buClrTx/>
        <a:buFont typeface="Arial" pitchFamily="34" charset="0"/>
        <a:buChar char="−"/>
        <a:defRPr sz="20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286898" indent="-286898" algn="l" defTabSz="772211" rtl="0" eaLnBrk="1" latinLnBrk="0" hangingPunct="1">
        <a:lnSpc>
          <a:spcPct val="90000"/>
        </a:lnSpc>
        <a:spcBef>
          <a:spcPts val="422"/>
        </a:spcBef>
        <a:buClrTx/>
        <a:buFont typeface="Arial" pitchFamily="34" charset="0"/>
        <a:buChar char="−"/>
        <a:defRPr sz="20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86898" indent="-286898" algn="l" defTabSz="772211" rtl="0" eaLnBrk="1" latinLnBrk="0" hangingPunct="1">
        <a:lnSpc>
          <a:spcPct val="90000"/>
        </a:lnSpc>
        <a:spcBef>
          <a:spcPts val="422"/>
        </a:spcBef>
        <a:buClrTx/>
        <a:buFont typeface="Arial" pitchFamily="34" charset="0"/>
        <a:buChar char="−"/>
        <a:defRPr sz="20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123580" indent="-193053" algn="l" defTabSz="77221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09685" indent="-193053" algn="l" defTabSz="77221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95791" indent="-193053" algn="l" defTabSz="77221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81896" indent="-193053" algn="l" defTabSz="77221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22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algn="l" defTabSz="7722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2211" algn="l" defTabSz="7722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8316" algn="l" defTabSz="7722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422" algn="l" defTabSz="7722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30527" algn="l" defTabSz="7722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16632" algn="l" defTabSz="7722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02738" algn="l" defTabSz="7722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8843" algn="l" defTabSz="7722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15636" y="1271426"/>
            <a:ext cx="6412230" cy="802092"/>
          </a:xfrm>
        </p:spPr>
        <p:txBody>
          <a:bodyPr>
            <a:noAutofit/>
          </a:bodyPr>
          <a:lstStyle/>
          <a:p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Relevant </a:t>
            </a:r>
            <a:r>
              <a:rPr lang="en-US" sz="2400" dirty="0" err="1">
                <a:latin typeface="Century Gothic" panose="020B0502020202020204" pitchFamily="34" charset="0"/>
              </a:rPr>
              <a:t>congres</a:t>
            </a:r>
            <a:r>
              <a:rPr lang="en-US" sz="2400" dirty="0">
                <a:latin typeface="Century Gothic" panose="020B0502020202020204" pitchFamily="34" charset="0"/>
              </a:rPr>
              <a:t> 2017 - Ageing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14 December 2017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FC8D44-6B65-4E38-8A11-70CF5F3572AE}"/>
              </a:ext>
            </a:extLst>
          </p:cNvPr>
          <p:cNvSpPr txBox="1"/>
          <p:nvPr/>
        </p:nvSpPr>
        <p:spPr>
          <a:xfrm>
            <a:off x="542109" y="3651069"/>
            <a:ext cx="22272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solidFill>
                  <a:schemeClr val="bg1">
                    <a:lumMod val="50000"/>
                  </a:schemeClr>
                </a:solidFill>
              </a:rPr>
              <a:t>John Bervaes, Sr. Reliability Specialist</a:t>
            </a:r>
          </a:p>
        </p:txBody>
      </p:sp>
    </p:spTree>
    <p:extLst>
      <p:ext uri="{BB962C8B-B14F-4D97-AF65-F5344CB8AC3E}">
        <p14:creationId xmlns:p14="http://schemas.microsoft.com/office/powerpoint/2010/main" val="1210398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3B01-7800-434A-B836-B3320A3476B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130" y="1757902"/>
            <a:ext cx="6301740" cy="162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20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15635" y="76968"/>
            <a:ext cx="8312727" cy="994172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agenda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3B01-7800-434A-B836-B3320A3476B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5635" y="1071140"/>
            <a:ext cx="8538584" cy="235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Introductie Ashland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Methodiek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BRZO Audit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Wanddiktemeting ondergronds leidingwerk: waar ligt de balans en de mogelijkheden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Vermoeing is niet meetbaar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70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358" y="102045"/>
            <a:ext cx="8312727" cy="681630"/>
          </a:xfrm>
        </p:spPr>
        <p:txBody>
          <a:bodyPr/>
          <a:lstStyle/>
          <a:p>
            <a:r>
              <a:rPr lang="en-US" dirty="0"/>
              <a:t>location of the site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3B01-7800-434A-B836-B3320A3476B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710362" y="254231"/>
            <a:ext cx="3737493" cy="4298156"/>
            <a:chOff x="2519" y="379"/>
            <a:chExt cx="3241" cy="3761"/>
          </a:xfrm>
        </p:grpSpPr>
        <p:pic>
          <p:nvPicPr>
            <p:cNvPr id="9" name="Picture 8" descr="Netherlands%20Ma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9" y="379"/>
              <a:ext cx="3241" cy="3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616" y="267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ヒラギノ角ゴ Pro W3" pitchFamily="48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ヒラギノ角ゴ Pro W3" pitchFamily="48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ヒラギノ角ゴ Pro W3" pitchFamily="48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ヒラギノ角ゴ Pro W3" pitchFamily="48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ヒラギノ角ゴ Pro W3" pitchFamily="48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ヒラギノ角ゴ Pro W3" pitchFamily="48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ヒラギノ角ゴ Pro W3" pitchFamily="48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ヒラギノ角ゴ Pro W3" pitchFamily="48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ヒラギノ角ゴ Pro W3" pitchFamily="48" charset="-128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auto">
            <a:xfrm rot="-587739">
              <a:off x="2787" y="2728"/>
              <a:ext cx="816" cy="91"/>
            </a:xfrm>
            <a:prstGeom prst="rightArrow">
              <a:avLst>
                <a:gd name="adj1" fmla="val 50000"/>
                <a:gd name="adj2" fmla="val 22417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ヒラギノ角ゴ Pro W3" pitchFamily="48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ヒラギノ角ゴ Pro W3" pitchFamily="48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ヒラギノ角ゴ Pro W3" pitchFamily="48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ヒラギノ角ゴ Pro W3" pitchFamily="48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ヒラギノ角ゴ Pro W3" pitchFamily="48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ヒラギノ角ゴ Pro W3" pitchFamily="48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ヒラギノ角ゴ Pro W3" pitchFamily="48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ヒラギノ角ゴ Pro W3" pitchFamily="48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ヒラギノ角ゴ Pro W3" pitchFamily="48" charset="-128"/>
                  <a:cs typeface="+mn-cs"/>
                </a:defRPr>
              </a:lvl9pPr>
            </a:lstStyle>
            <a:p>
              <a:endParaRPr lang="nl-NL"/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3154" y="961206"/>
            <a:ext cx="3922568" cy="30362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4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4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4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4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48" charset="-128"/>
                <a:cs typeface="+mn-cs"/>
              </a:defRPr>
            </a:lvl9pPr>
          </a:lstStyle>
          <a:p>
            <a:pPr marL="286898" indent="-286898" eaLnBrk="1" hangingPunct="1">
              <a:lnSpc>
                <a:spcPct val="90000"/>
              </a:lnSpc>
              <a:spcBef>
                <a:spcPts val="845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Arial" pitchFamily="34" charset="0"/>
              </a:rPr>
              <a:t>Plant is located in an industrial area in the town of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Arial" pitchFamily="34" charset="0"/>
              </a:rPr>
              <a:t>Zwijndrecht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Arial" pitchFamily="34" charset="0"/>
              </a:rPr>
              <a:t>:</a:t>
            </a:r>
          </a:p>
          <a:p>
            <a:pPr marL="744098" lvl="2" indent="-286898" eaLnBrk="1" hangingPunct="1">
              <a:lnSpc>
                <a:spcPct val="90000"/>
              </a:lnSpc>
              <a:spcBef>
                <a:spcPts val="845"/>
              </a:spcBef>
              <a:spcAft>
                <a:spcPct val="500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Arial" pitchFamily="34" charset="0"/>
              </a:rPr>
              <a:t>45 min. from the Rotterdam harbor</a:t>
            </a:r>
          </a:p>
          <a:p>
            <a:pPr marL="744098" lvl="2" indent="-286898" eaLnBrk="1" hangingPunct="1">
              <a:lnSpc>
                <a:spcPct val="90000"/>
              </a:lnSpc>
              <a:spcBef>
                <a:spcPts val="845"/>
              </a:spcBef>
              <a:spcAft>
                <a:spcPct val="500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Arial" pitchFamily="34" charset="0"/>
              </a:rPr>
              <a:t>90 min. from the Antwerp harbor</a:t>
            </a:r>
          </a:p>
          <a:p>
            <a:pPr marL="286898" indent="-286898" eaLnBrk="1" hangingPunct="1">
              <a:lnSpc>
                <a:spcPct val="90000"/>
              </a:lnSpc>
              <a:spcBef>
                <a:spcPts val="845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Arial" pitchFamily="34" charset="0"/>
              </a:rPr>
              <a:t>Property Size:</a:t>
            </a:r>
          </a:p>
          <a:p>
            <a:pPr marL="744098" lvl="2" indent="-286898" eaLnBrk="1" hangingPunct="1">
              <a:lnSpc>
                <a:spcPct val="90000"/>
              </a:lnSpc>
              <a:spcBef>
                <a:spcPts val="845"/>
              </a:spcBef>
              <a:spcAft>
                <a:spcPct val="500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Arial" pitchFamily="34" charset="0"/>
              </a:rPr>
              <a:t>7 ha (16 acres)</a:t>
            </a:r>
            <a:b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Arial" pitchFamily="34" charset="0"/>
              </a:rPr>
            </a:b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ea typeface="+mn-ea"/>
              <a:cs typeface="Arial" pitchFamily="34" charset="0"/>
            </a:endParaRPr>
          </a:p>
          <a:p>
            <a:pPr marL="286898" indent="-286898" eaLnBrk="1" hangingPunct="1">
              <a:lnSpc>
                <a:spcPct val="90000"/>
              </a:lnSpc>
              <a:spcBef>
                <a:spcPts val="845"/>
              </a:spcBef>
              <a:buFont typeface="Arial" pitchFamily="34" charset="0"/>
              <a:buChar char="•"/>
              <a:defRPr/>
            </a:pPr>
            <a:r>
              <a:rPr lang="nl-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Arial" pitchFamily="34" charset="0"/>
              </a:rPr>
              <a:t>Finished goods warehouse: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ea typeface="+mn-ea"/>
              <a:cs typeface="Arial" pitchFamily="34" charset="0"/>
            </a:endParaRPr>
          </a:p>
          <a:p>
            <a:pPr marL="744098" lvl="2" indent="-286898" eaLnBrk="1" hangingPunct="1">
              <a:lnSpc>
                <a:spcPct val="90000"/>
              </a:lnSpc>
              <a:spcBef>
                <a:spcPts val="845"/>
              </a:spcBef>
              <a:spcAft>
                <a:spcPct val="500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Arial" pitchFamily="34" charset="0"/>
              </a:rPr>
              <a:t>Antwerp</a:t>
            </a:r>
          </a:p>
          <a:p>
            <a:pPr lvl="1" eaLnBrk="1" hangingPunct="1">
              <a:spcBef>
                <a:spcPct val="30000"/>
              </a:spcBef>
              <a:defRPr/>
            </a:pPr>
            <a:endParaRPr lang="en-US" sz="1500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0362" y="76830"/>
            <a:ext cx="1194252" cy="1560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5796" y="66728"/>
            <a:ext cx="8154281" cy="438582"/>
          </a:xfrm>
        </p:spPr>
        <p:txBody>
          <a:bodyPr>
            <a:noAutofit/>
          </a:bodyPr>
          <a:lstStyle/>
          <a:p>
            <a:r>
              <a:rPr lang="en-US" dirty="0"/>
              <a:t>applications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366" y="1600200"/>
            <a:ext cx="990513" cy="606690"/>
          </a:xfrm>
          <a:prstGeom prst="roundRect">
            <a:avLst>
              <a:gd name="adj" fmla="val 6362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8072" y="1485901"/>
            <a:ext cx="1828642" cy="913594"/>
          </a:xfrm>
          <a:prstGeom prst="roundRect">
            <a:avLst>
              <a:gd name="adj" fmla="val 6362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211144" y="1093271"/>
            <a:ext cx="1295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3" tIns="40816" rIns="81633" bIns="40816" numCol="1" anchor="ctr" anchorCtr="0" compatLnSpc="1">
            <a:prstTxWarp prst="textNoShape">
              <a:avLst/>
            </a:prstTxWarp>
          </a:bodyPr>
          <a:lstStyle/>
          <a:p>
            <a:pPr defTabSz="816325">
              <a:defRPr/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rial" pitchFamily="34" charset="0"/>
              </a:rPr>
              <a:t>Coatings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810067" y="1428750"/>
            <a:ext cx="1219094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3" tIns="40816" rIns="81633" bIns="40816" numCol="1" anchor="ctr" anchorCtr="0" compatLnSpc="1">
            <a:prstTxWarp prst="textNoShape">
              <a:avLst/>
            </a:prstTxWarp>
          </a:bodyPr>
          <a:lstStyle/>
          <a:p>
            <a:pPr defTabSz="816325">
              <a:defRPr/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rial" pitchFamily="34" charset="0"/>
              </a:rPr>
              <a:t>Energy</a:t>
            </a:r>
          </a:p>
        </p:txBody>
      </p:sp>
      <p:pic>
        <p:nvPicPr>
          <p:cNvPr id="11" name="Picture 4" descr="http://multimedia.pol.dk/archive/00422/BRITAIN_FALKLANDS_422713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95" y="1828800"/>
            <a:ext cx="1735559" cy="914400"/>
          </a:xfrm>
          <a:prstGeom prst="roundRect">
            <a:avLst>
              <a:gd name="adj" fmla="val 6362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33751" y="2800350"/>
            <a:ext cx="312392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3" tIns="40816" rIns="81633" bIns="40816" numCol="1" anchor="ctr" anchorCtr="0" compatLnSpc="1">
            <a:prstTxWarp prst="textNoShape">
              <a:avLst/>
            </a:prstTxWarp>
          </a:bodyPr>
          <a:lstStyle/>
          <a:p>
            <a:pPr defTabSz="816325">
              <a:defRPr/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rial" pitchFamily="34" charset="0"/>
              </a:rPr>
              <a:t>Pharmaceuticals</a:t>
            </a:r>
          </a:p>
        </p:txBody>
      </p:sp>
      <p:pic>
        <p:nvPicPr>
          <p:cNvPr id="14" name="Picture 4" descr="L'Oreal Vive Pro Color Vive Hi-Gloss Conditioner, for Highlighted Hair"/>
          <p:cNvPicPr>
            <a:picLocks noChangeAspect="1" noChangeArrowheads="1"/>
          </p:cNvPicPr>
          <p:nvPr/>
        </p:nvPicPr>
        <p:blipFill>
          <a:blip r:embed="rId6" cstate="print"/>
          <a:srcRect l="26651" r="23349"/>
          <a:stretch>
            <a:fillRect/>
          </a:stretch>
        </p:blipFill>
        <p:spPr bwMode="auto">
          <a:xfrm>
            <a:off x="4343420" y="3693185"/>
            <a:ext cx="60954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239742" y="3165210"/>
            <a:ext cx="205722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3" tIns="40816" rIns="81633" bIns="40816" numCol="1" anchor="ctr" anchorCtr="0" compatLnSpc="1">
            <a:prstTxWarp prst="textNoShape">
              <a:avLst/>
            </a:prstTxWarp>
          </a:bodyPr>
          <a:lstStyle/>
          <a:p>
            <a:pPr defTabSz="816325">
              <a:defRPr/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rial" pitchFamily="34" charset="0"/>
              </a:rPr>
              <a:t>Personal Care</a:t>
            </a:r>
          </a:p>
        </p:txBody>
      </p:sp>
      <p:pic>
        <p:nvPicPr>
          <p:cNvPr id="16" name="Picture 12" descr="unilever-dove-mild-reinigend.jpg"/>
          <p:cNvPicPr>
            <a:picLocks noChangeAspect="1"/>
          </p:cNvPicPr>
          <p:nvPr/>
        </p:nvPicPr>
        <p:blipFill>
          <a:blip r:embed="rId7" cstate="print"/>
          <a:srcRect l="16667" r="11111"/>
          <a:stretch>
            <a:fillRect/>
          </a:stretch>
        </p:blipFill>
        <p:spPr bwMode="auto">
          <a:xfrm>
            <a:off x="3636117" y="3856008"/>
            <a:ext cx="715371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 descr="PillsHand.jpg"/>
          <p:cNvPicPr>
            <a:picLocks noChangeAspect="1"/>
          </p:cNvPicPr>
          <p:nvPr/>
        </p:nvPicPr>
        <p:blipFill>
          <a:blip r:embed="rId8" cstate="print"/>
          <a:srcRect l="975" t="28889" r="27811" b="2827"/>
          <a:stretch>
            <a:fillRect/>
          </a:stretch>
        </p:blipFill>
        <p:spPr bwMode="auto">
          <a:xfrm>
            <a:off x="533752" y="3200400"/>
            <a:ext cx="2161446" cy="1257300"/>
          </a:xfrm>
          <a:prstGeom prst="roundRect">
            <a:avLst>
              <a:gd name="adj" fmla="val 6362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0"/>
          <p:cNvPicPr>
            <a:picLocks noChangeAspect="1" noChangeArrowheads="1"/>
          </p:cNvPicPr>
          <p:nvPr/>
        </p:nvPicPr>
        <p:blipFill>
          <a:blip r:embed="rId9" cstate="print"/>
          <a:srcRect l="1175" t="6343" r="4047" b="2392"/>
          <a:stretch>
            <a:fillRect/>
          </a:stretch>
        </p:blipFill>
        <p:spPr bwMode="auto">
          <a:xfrm>
            <a:off x="7467349" y="1257301"/>
            <a:ext cx="1280049" cy="958509"/>
          </a:xfrm>
          <a:prstGeom prst="roundRect">
            <a:avLst>
              <a:gd name="adj" fmla="val 6362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 descr="Gillette Fusion ProGlide - Hydra Smooth Shave Gel - 7 oz"/>
          <p:cNvPicPr>
            <a:picLocks noChangeAspect="1" noChangeArrowheads="1"/>
          </p:cNvPicPr>
          <p:nvPr/>
        </p:nvPicPr>
        <p:blipFill>
          <a:blip r:embed="rId10" cstate="print"/>
          <a:srcRect l="21053" r="26316"/>
          <a:stretch>
            <a:fillRect/>
          </a:stretch>
        </p:blipFill>
        <p:spPr bwMode="auto">
          <a:xfrm>
            <a:off x="2971939" y="3600450"/>
            <a:ext cx="76193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572653" y="692416"/>
            <a:ext cx="36957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81633" tIns="40816" rIns="81633" bIns="40816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845"/>
              </a:spcBef>
              <a:defRPr/>
            </a:pP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rial" pitchFamily="34" charset="0"/>
              </a:rPr>
              <a:t>      ASI – HEC (</a:t>
            </a:r>
            <a:r>
              <a:rPr lang="en-US" altLang="zh-CN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rial" pitchFamily="34" charset="0"/>
              </a:rPr>
              <a:t>Natrosol</a:t>
            </a: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rial" pitchFamily="34" charset="0"/>
              </a:rPr>
              <a:t>)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6329034" y="690878"/>
            <a:ext cx="2418364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3" tIns="40816" rIns="81633" bIns="40816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845"/>
              </a:spcBef>
              <a:defRPr/>
            </a:pP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rial" pitchFamily="34" charset="0"/>
              </a:rPr>
              <a:t>SCM - </a:t>
            </a:r>
            <a:r>
              <a:rPr lang="en-US" altLang="zh-CN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rial" pitchFamily="34" charset="0"/>
              </a:rPr>
              <a:t>Kymene</a:t>
            </a:r>
            <a:endParaRPr lang="en-US" altLang="zh-CN" sz="2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1" name="Picture 14" descr="Boxes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gray">
          <a:xfrm>
            <a:off x="6019675" y="1771650"/>
            <a:ext cx="1280049" cy="960120"/>
          </a:xfrm>
          <a:prstGeom prst="roundRect">
            <a:avLst>
              <a:gd name="adj" fmla="val 6362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8"/>
          <p:cNvPicPr>
            <a:picLocks noChangeAspect="1" noChangeArrowheads="1"/>
          </p:cNvPicPr>
          <p:nvPr/>
        </p:nvPicPr>
        <p:blipFill>
          <a:blip r:embed="rId12" cstate="print"/>
          <a:srcRect l="2785" t="1834" r="6720" b="2874"/>
          <a:stretch>
            <a:fillRect/>
          </a:stretch>
        </p:blipFill>
        <p:spPr bwMode="auto">
          <a:xfrm>
            <a:off x="7467349" y="2400300"/>
            <a:ext cx="1280049" cy="960120"/>
          </a:xfrm>
          <a:prstGeom prst="roundRect">
            <a:avLst>
              <a:gd name="adj" fmla="val 6362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http://t2.gstatic.com/images?q=tbn:ANd9GcQsDZvI_DfHGncqDY2qGeBOpoy8GxzFfy5qLIeTwq0L9qxXNU1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9675" y="2971800"/>
            <a:ext cx="1301069" cy="971550"/>
          </a:xfrm>
          <a:prstGeom prst="roundRect">
            <a:avLst>
              <a:gd name="adj" fmla="val 6362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 descr="http://t3.gstatic.com/images?q=tbn:ANd9GcQZ882lOa2Xu8WYnqxyI76ATWh7kn0cAWr2Au3k9KNotvU0BPVJv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67351" y="3486151"/>
            <a:ext cx="1308980" cy="914400"/>
          </a:xfrm>
          <a:prstGeom prst="roundRect">
            <a:avLst>
              <a:gd name="adj" fmla="val 6362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/>
          <p:cNvCxnSpPr/>
          <p:nvPr/>
        </p:nvCxnSpPr>
        <p:spPr>
          <a:xfrm flipH="1">
            <a:off x="5598543" y="753965"/>
            <a:ext cx="8627" cy="405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94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469B9-5918-4A63-930B-6CA4BC9A9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Methodiek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3F64B2-1522-403B-8AB7-3C2B6F07B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71" y="1108767"/>
            <a:ext cx="7315200" cy="321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80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FEAD3-E92A-4FFD-8ED2-27CEAB4A3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Resultaat BRZO Audit Oktober 2017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5B41F-93FD-475E-8F4C-1D0EFA78C1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nl-NL" dirty="0"/>
              <a:t>Veel beheersmaatregelen al geimplementeerd</a:t>
            </a:r>
          </a:p>
          <a:p>
            <a:pPr marL="285750" indent="-285750">
              <a:buFontTx/>
              <a:buChar char="-"/>
            </a:pPr>
            <a:r>
              <a:rPr lang="nl-NL" dirty="0"/>
              <a:t>Risicoanalyse uitvoeren tbv inspectiemethodiek ondergrondse blusleiding</a:t>
            </a:r>
          </a:p>
          <a:p>
            <a:pPr marL="285750" indent="-285750">
              <a:buFontTx/>
              <a:buChar char="-"/>
            </a:pPr>
            <a:r>
              <a:rPr lang="nl-NL" dirty="0"/>
              <a:t>Criteria opstellen voor evaluatie van inspectieresultaten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7754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09954-8D95-4F05-9989-1085F33EE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Metaalmoeheid is niet meetbaar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95AE93A-609F-47BD-A807-B0F41CAE5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223963"/>
            <a:ext cx="4724400" cy="35433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8DD121-57C2-420F-AF01-3CFC26C3E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3B01-7800-434A-B836-B3320A3476B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99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09954-8D95-4F05-9989-1085F33EE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Metaalmoeheid is niet meetbaar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D9833-33B1-492C-9201-0495B2D328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8DD121-57C2-420F-AF01-3CFC26C3E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3B01-7800-434A-B836-B3320A3476B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24112B-4B26-4B6D-B7A7-AE733D33296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15634" y="1383088"/>
            <a:ext cx="4099215" cy="3249633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F63E085-E8DE-46F9-8A0E-38455A59C513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29150" y="1389631"/>
            <a:ext cx="4098925" cy="322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0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3A09E-BC91-45D6-A2F0-B9CF9C1D3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37C3C-3052-4520-B67B-8FE4EC94F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9875" indent="-269875">
              <a:buNone/>
            </a:pPr>
            <a:r>
              <a:rPr lang="nl-NL" dirty="0"/>
              <a:t>1. Risico inschatting is niet mogelijk als de faalkans niet te voorspellen is; dit geldt vooral voor unieke situaties en/of wisselende omstandigheden, bijv.</a:t>
            </a:r>
          </a:p>
          <a:p>
            <a:pPr marL="903288" indent="-285750"/>
            <a:r>
              <a:rPr lang="nl-NL" dirty="0"/>
              <a:t>Metaalmoeheid</a:t>
            </a:r>
          </a:p>
          <a:p>
            <a:pPr marL="903288" indent="-285750"/>
            <a:r>
              <a:rPr lang="nl-NL" dirty="0"/>
              <a:t>Elektronische componenten (bv printplaten)</a:t>
            </a:r>
          </a:p>
          <a:p>
            <a:pPr marL="903288" indent="-285750"/>
            <a:r>
              <a:rPr lang="nl-NL" dirty="0"/>
              <a:t>Chloride invloed op RVS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269875" indent="-269875">
              <a:buNone/>
            </a:pPr>
            <a:r>
              <a:rPr lang="nl-NL" dirty="0"/>
              <a:t>2. Beheersing van de veroudering van installaties wordt in belangrijke mate bepaald door de beheersing van veroudering van kennis, ervaring </a:t>
            </a:r>
            <a:r>
              <a:rPr lang="nl-NL"/>
              <a:t>en competenties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E3C4B-CD61-4738-9D34-AC8D9C6E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3B01-7800-434A-B836-B3320A3476B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95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hland Always Solvi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67F7C"/>
      </a:accent1>
      <a:accent2>
        <a:srgbClr val="BAD739"/>
      </a:accent2>
      <a:accent3>
        <a:srgbClr val="4CCEDE"/>
      </a:accent3>
      <a:accent4>
        <a:srgbClr val="48C1AC"/>
      </a:accent4>
      <a:accent5>
        <a:srgbClr val="867F7C"/>
      </a:accent5>
      <a:accent6>
        <a:srgbClr val="BAD739"/>
      </a:accent6>
      <a:hlink>
        <a:srgbClr val="4CCEDE"/>
      </a:hlink>
      <a:folHlink>
        <a:srgbClr val="48C1AC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4244BF446A4B4680B2AA3DE59EE61C" ma:contentTypeVersion="3" ma:contentTypeDescription="Create a new document." ma:contentTypeScope="" ma:versionID="ff4a7bc027b3101d8d2509db4dab9da1">
  <xsd:schema xmlns:xsd="http://www.w3.org/2001/XMLSchema" xmlns:xs="http://www.w3.org/2001/XMLSchema" xmlns:p="http://schemas.microsoft.com/office/2006/metadata/properties" xmlns:ns1="http://schemas.microsoft.com/sharepoint/v3" xmlns:ns2="d4733151-d3e6-42e3-9016-ae47afc43e70" targetNamespace="http://schemas.microsoft.com/office/2006/metadata/properties" ma:root="true" ma:fieldsID="ac67714ec39a4d791730d9f20c779ff7" ns1:_="" ns2:_="">
    <xsd:import namespace="http://schemas.microsoft.com/sharepoint/v3"/>
    <xsd:import namespace="d4733151-d3e6-42e3-9016-ae47afc43e7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33151-d3e6-42e3-9016-ae47afc43e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86DF33F-97A3-4B05-8471-E2A9B46A2B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756B72-CD15-421A-BC89-A8AA560F7E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4733151-d3e6-42e3-9016-ae47afc43e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60DCA4-0DC3-42F8-A6BE-DEB9420AC2F6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d4733151-d3e6-42e3-9016-ae47afc43e7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736</TotalTime>
  <Words>291</Words>
  <Application>Microsoft Office PowerPoint</Application>
  <PresentationFormat>Diavoorstelling (16:9)</PresentationFormat>
  <Paragraphs>66</Paragraphs>
  <Slides>10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宋体</vt:lpstr>
      <vt:lpstr>Arial</vt:lpstr>
      <vt:lpstr>Calibri</vt:lpstr>
      <vt:lpstr>Century Gothic</vt:lpstr>
      <vt:lpstr>ヒラギノ角ゴ Pro W3</vt:lpstr>
      <vt:lpstr>Office Theme</vt:lpstr>
      <vt:lpstr> Relevant congres 2017 - Ageing</vt:lpstr>
      <vt:lpstr>agenda</vt:lpstr>
      <vt:lpstr>location of the site</vt:lpstr>
      <vt:lpstr>applications</vt:lpstr>
      <vt:lpstr>Methodiek</vt:lpstr>
      <vt:lpstr>Resultaat BRZO Audit Oktober 2017</vt:lpstr>
      <vt:lpstr>Metaalmoeheid is niet meetbaar</vt:lpstr>
      <vt:lpstr>Metaalmoeheid is niet meetbaar</vt:lpstr>
      <vt:lpstr>Stelling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Wiesenthal</dc:creator>
  <cp:lastModifiedBy>Han van Niekerk</cp:lastModifiedBy>
  <cp:revision>100</cp:revision>
  <dcterms:created xsi:type="dcterms:W3CDTF">2016-06-20T17:13:13Z</dcterms:created>
  <dcterms:modified xsi:type="dcterms:W3CDTF">2017-12-12T06:48:37Z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0x010100784244BF446A4B4680B2AA3DE59EE61C</vt:lpwstr>
  </property>
</Properties>
</file>