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8" r:id="rId4"/>
    <p:sldId id="259" r:id="rId5"/>
    <p:sldId id="281" r:id="rId6"/>
    <p:sldId id="284" r:id="rId7"/>
    <p:sldId id="260" r:id="rId8"/>
    <p:sldId id="261" r:id="rId9"/>
    <p:sldId id="262" r:id="rId10"/>
    <p:sldId id="263" r:id="rId11"/>
    <p:sldId id="265" r:id="rId12"/>
    <p:sldId id="282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3" r:id="rId29"/>
  </p:sldIdLst>
  <p:sldSz cx="9144000" cy="5143500" type="screen16x9"/>
  <p:notesSz cx="6810375" cy="9942513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803">
          <p15:clr>
            <a:srgbClr val="A4A3A4"/>
          </p15:clr>
        </p15:guide>
        <p15:guide id="2" orient="horz" pos="1755">
          <p15:clr>
            <a:srgbClr val="A4A3A4"/>
          </p15:clr>
        </p15:guide>
        <p15:guide id="3" orient="horz" pos="2174">
          <p15:clr>
            <a:srgbClr val="A4A3A4"/>
          </p15:clr>
        </p15:guide>
        <p15:guide id="4" orient="horz" pos="3114">
          <p15:clr>
            <a:srgbClr val="A4A3A4"/>
          </p15:clr>
        </p15:guide>
        <p15:guide id="5" orient="horz" pos="2412">
          <p15:clr>
            <a:srgbClr val="A4A3A4"/>
          </p15:clr>
        </p15:guide>
        <p15:guide id="6">
          <p15:clr>
            <a:srgbClr val="A4A3A4"/>
          </p15:clr>
        </p15:guide>
        <p15:guide id="7" orient="horz">
          <p15:clr>
            <a:srgbClr val="A4A3A4"/>
          </p15:clr>
        </p15:guide>
        <p15:guide id="8" orient="horz" pos="323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2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inka  Erkens - Janssen" initials="KE-J" lastIdx="11" clrIdx="0"/>
  <p:cmAuthor id="1" name="Jane Smith" initials="JS" lastIdx="1" clrIdx="1"/>
  <p:cmAuthor id="2" name="Sabine van Paassen" initials="SvP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811066"/>
    <a:srgbClr val="F39600"/>
    <a:srgbClr val="A5C100"/>
    <a:srgbClr val="0086A8"/>
    <a:srgbClr val="00577E"/>
    <a:srgbClr val="C7D300"/>
    <a:srgbClr val="4BACC6"/>
    <a:srgbClr val="72971B"/>
    <a:srgbClr val="D5C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83" autoAdjust="0"/>
    <p:restoredTop sz="90610" autoAdjust="0"/>
  </p:normalViewPr>
  <p:slideViewPr>
    <p:cSldViewPr>
      <p:cViewPr>
        <p:scale>
          <a:sx n="90" d="100"/>
          <a:sy n="90" d="100"/>
        </p:scale>
        <p:origin x="-1536" y="-269"/>
      </p:cViewPr>
      <p:guideLst>
        <p:guide orient="horz" pos="803"/>
        <p:guide orient="horz" pos="1755"/>
        <p:guide orient="horz" pos="2174"/>
        <p:guide orient="horz" pos="3114"/>
        <p:guide orient="horz" pos="2412"/>
        <p:guide orient="horz"/>
        <p:guide orient="horz" pos="3239"/>
        <p:guide/>
      </p:guideLst>
    </p:cSldViewPr>
  </p:slideViewPr>
  <p:outlineViewPr>
    <p:cViewPr>
      <p:scale>
        <a:sx n="33" d="100"/>
        <a:sy n="33" d="100"/>
      </p:scale>
      <p:origin x="0" y="18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0685E-4C7D-43DA-A5CC-0B0D5026355F}" type="datetimeFigureOut">
              <a:rPr lang="en-GB" smtClean="0"/>
              <a:t>12/12/2017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Open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5853F6-AE1D-4F34-9804-4AB3DFEE84B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75161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1F812-77C3-42B3-B29F-C106ACEB85AA}" type="datetimeFigureOut">
              <a:rPr lang="en-GB" smtClean="0"/>
              <a:t>12/12/2017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Open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6360D-640D-4769-B230-0EDE5D3F7EE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78758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3705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nfopic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4572000"/>
          </a:xfrm>
          <a:prstGeom prst="rect">
            <a:avLst/>
          </a:prstGeom>
        </p:spPr>
      </p:pic>
      <p:pic>
        <p:nvPicPr>
          <p:cNvPr id="5" name="corpBackgroun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766"/>
          </a:xfrm>
          <a:prstGeom prst="rect">
            <a:avLst/>
          </a:prstGeom>
        </p:spPr>
      </p:pic>
      <p:sp>
        <p:nvSpPr>
          <p:cNvPr id="11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14400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>
            <a:off x="1589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0" y="1476000"/>
            <a:ext cx="6930000" cy="407094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ts val="3400"/>
              </a:lnSpc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0" y="1990800"/>
            <a:ext cx="4986000" cy="540310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ts val="2400"/>
              </a:lnSpc>
              <a:buNone/>
              <a:defRPr sz="1800" i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10000" y="2609244"/>
            <a:ext cx="2397464" cy="394554"/>
          </a:xfrm>
        </p:spPr>
        <p:txBody>
          <a:bodyPr lIns="0" rIns="0">
            <a:noAutofit/>
          </a:bodyPr>
          <a:lstStyle>
            <a:lvl1pPr marL="0" indent="0">
              <a:lnSpc>
                <a:spcPts val="1700"/>
              </a:lnSpc>
              <a:buFontTx/>
              <a:buNone/>
              <a:defRPr sz="13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1589" y="0"/>
            <a:ext cx="9140825" cy="5141118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Sec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000" y="324000"/>
            <a:ext cx="1947600" cy="755502"/>
          </a:xfrm>
          <a:prstGeom prst="rect">
            <a:avLst/>
          </a:prstGeom>
        </p:spPr>
      </p:pic>
      <p:pic>
        <p:nvPicPr>
          <p:cNvPr id="9" name="corpLogo"/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24000"/>
            <a:ext cx="19476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3178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accent1"/>
                </a:solidFill>
              </a:defRPr>
            </a:lvl1pPr>
          </a:lstStyle>
          <a:p>
            <a:fld id="{C31F7836-E4B3-4985-A8BA-D04AF4A8C90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68000" y="896788"/>
            <a:ext cx="8171999" cy="2031325"/>
          </a:xfrm>
        </p:spPr>
        <p:txBody>
          <a:bodyPr wrap="square" lIns="0" tIns="0" rIns="0" bIns="0" anchor="ctr">
            <a:spAutoFit/>
          </a:bodyPr>
          <a:lstStyle>
            <a:lvl1pPr>
              <a:defRPr sz="2000"/>
            </a:lvl1pPr>
          </a:lstStyle>
          <a:p>
            <a:r>
              <a:rPr lang="en-GB" b="0" dirty="0" smtClean="0"/>
              <a:t>We look forward to working with you. </a:t>
            </a:r>
            <a:br>
              <a:rPr lang="en-GB" b="0" dirty="0" smtClean="0"/>
            </a:br>
            <a:r>
              <a:rPr lang="en-GB" b="0" dirty="0"/>
              <a:t/>
            </a:r>
            <a:br>
              <a:rPr lang="en-GB" b="0" dirty="0"/>
            </a:br>
            <a:r>
              <a:rPr lang="en-GB" b="0" dirty="0" smtClean="0"/>
              <a:t>For more information visit our website</a:t>
            </a:r>
            <a:br>
              <a:rPr lang="en-GB" b="0" dirty="0" smtClean="0"/>
            </a:br>
            <a:r>
              <a:rPr lang="en-GB" b="0" dirty="0" smtClean="0"/>
              <a:t>royalhaskoningdhv.com</a:t>
            </a:r>
            <a:br>
              <a:rPr lang="en-GB" b="0" dirty="0" smtClean="0"/>
            </a:br>
            <a:r>
              <a:rPr lang="en-GB" b="0" dirty="0"/>
              <a:t/>
            </a:r>
            <a:br>
              <a:rPr lang="en-GB" b="0" dirty="0"/>
            </a:br>
            <a:r>
              <a:rPr lang="en-GB" sz="2000" b="0" dirty="0"/>
              <a:t>Contact: </a:t>
            </a:r>
            <a:r>
              <a:rPr lang="en-GB" sz="2000" b="0" dirty="0" smtClean="0"/>
              <a:t>marcom@rhdhv.com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043608" y="2949967"/>
            <a:ext cx="3024336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300000"/>
              </a:lnSpc>
            </a:pPr>
            <a:r>
              <a:rPr lang="en-GB" sz="1200" dirty="0" smtClean="0">
                <a:solidFill>
                  <a:srgbClr val="00577E"/>
                </a:solidFill>
                <a:latin typeface="Arial"/>
                <a:cs typeface="Arial"/>
              </a:rPr>
              <a:t>linkedin.com/company/royal-</a:t>
            </a:r>
            <a:r>
              <a:rPr lang="en-GB" sz="1200" dirty="0" err="1" smtClean="0">
                <a:solidFill>
                  <a:srgbClr val="00577E"/>
                </a:solidFill>
                <a:latin typeface="Arial"/>
                <a:cs typeface="Arial"/>
              </a:rPr>
              <a:t>haskoningdhv</a:t>
            </a:r>
            <a:endParaRPr lang="en-GB" sz="1200" dirty="0" smtClean="0">
              <a:solidFill>
                <a:srgbClr val="00577E"/>
              </a:solidFill>
              <a:latin typeface="Arial"/>
              <a:cs typeface="Arial"/>
            </a:endParaRPr>
          </a:p>
          <a:p>
            <a:pPr>
              <a:lnSpc>
                <a:spcPct val="300000"/>
              </a:lnSpc>
            </a:pPr>
            <a:r>
              <a:rPr lang="en-GB" sz="1200" dirty="0" smtClean="0">
                <a:solidFill>
                  <a:srgbClr val="00577E"/>
                </a:solidFill>
                <a:latin typeface="Arial"/>
                <a:cs typeface="Arial"/>
              </a:rPr>
              <a:t>@RHDHV</a:t>
            </a:r>
          </a:p>
          <a:p>
            <a:pPr>
              <a:lnSpc>
                <a:spcPct val="300000"/>
              </a:lnSpc>
            </a:pPr>
            <a:r>
              <a:rPr lang="en-GB" sz="1200" dirty="0" smtClean="0">
                <a:solidFill>
                  <a:srgbClr val="00577E"/>
                </a:solidFill>
                <a:latin typeface="Arial"/>
                <a:cs typeface="Arial"/>
              </a:rPr>
              <a:t>facebook.com/</a:t>
            </a:r>
            <a:r>
              <a:rPr lang="en-GB" sz="1200" dirty="0" err="1" smtClean="0">
                <a:solidFill>
                  <a:srgbClr val="00577E"/>
                </a:solidFill>
                <a:latin typeface="Arial"/>
                <a:cs typeface="Arial"/>
              </a:rPr>
              <a:t>RoyalHaskoningDHV</a:t>
            </a:r>
            <a:endParaRPr lang="en-US" sz="1200" dirty="0">
              <a:solidFill>
                <a:srgbClr val="00577E"/>
              </a:solidFill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88"/>
          <a:stretch/>
        </p:blipFill>
        <p:spPr>
          <a:xfrm>
            <a:off x="468314" y="3160463"/>
            <a:ext cx="321310" cy="139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367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8000" y="351163"/>
            <a:ext cx="8171999" cy="410788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31F7836-E4B3-4985-A8BA-D04AF4A8C90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22420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31F7836-E4B3-4985-A8BA-D04AF4A8C90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25919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0"/>
          <a:stretch/>
        </p:blipFill>
        <p:spPr>
          <a:xfrm>
            <a:off x="2901" y="3812400"/>
            <a:ext cx="9138198" cy="1332000"/>
          </a:xfrm>
          <a:prstGeom prst="rect">
            <a:avLst/>
          </a:prstGeom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68000" y="351163"/>
            <a:ext cx="8171999" cy="410788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468000" y="4138649"/>
            <a:ext cx="8172566" cy="59434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FontTx/>
              <a:buNone/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67544" y="4831200"/>
            <a:ext cx="180000" cy="135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31F7836-E4B3-4985-A8BA-D04AF4A8C9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infopic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92800"/>
            <a:ext cx="9144000" cy="29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6113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screen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fopic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4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004000" y="356400"/>
            <a:ext cx="3600000" cy="1080000"/>
          </a:xfrm>
          <a:solidFill>
            <a:srgbClr val="FFFFFF">
              <a:alpha val="80000"/>
            </a:srgbClr>
          </a:solidFill>
        </p:spPr>
        <p:txBody>
          <a:bodyPr>
            <a:normAutofit/>
          </a:bodyPr>
          <a:lstStyle>
            <a:lvl1pPr marL="270000" indent="-270000">
              <a:buFont typeface="Arial" panose="020B0604020202020204" pitchFamily="34" charset="0"/>
              <a:buChar char="&gt;"/>
              <a:defRPr sz="1600" i="1" baseline="0"/>
            </a:lvl1pPr>
            <a:lvl2pPr marL="540000" indent="-270000">
              <a:buFont typeface="Arial" panose="020B0604020202020204" pitchFamily="34" charset="0"/>
              <a:buChar char="&gt;"/>
              <a:defRPr sz="1700"/>
            </a:lvl2pPr>
            <a:lvl3pPr marL="810000" indent="-270000">
              <a:buFont typeface="Arial" panose="020B0604020202020204" pitchFamily="34" charset="0"/>
              <a:buChar char="&gt;"/>
              <a:defRPr sz="1700"/>
            </a:lvl3pPr>
            <a:lvl4pPr marL="1080000" indent="-270000">
              <a:buFont typeface="Arial" panose="020B0604020202020204" pitchFamily="34" charset="0"/>
              <a:buChar char="&gt;"/>
              <a:defRPr sz="1700"/>
            </a:lvl4pPr>
            <a:lvl5pPr marL="1350000" indent="-270000">
              <a:buFont typeface="Arial" panose="020B0604020202020204" pitchFamily="34" charset="0"/>
              <a:buChar char="&gt;"/>
              <a:defRPr sz="1700"/>
            </a:lvl5pPr>
          </a:lstStyle>
          <a:p>
            <a:pPr lvl="0"/>
            <a:r>
              <a:rPr lang="en-US" dirty="0" smtClean="0"/>
              <a:t>This is a picture and caption slide example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99879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screen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fopic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4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004000" y="3707100"/>
            <a:ext cx="3600000" cy="1080000"/>
          </a:xfrm>
          <a:solidFill>
            <a:srgbClr val="FFFFFF">
              <a:alpha val="80000"/>
            </a:srgbClr>
          </a:solidFill>
        </p:spPr>
        <p:txBody>
          <a:bodyPr>
            <a:normAutofit/>
          </a:bodyPr>
          <a:lstStyle>
            <a:lvl1pPr marL="270000" indent="-270000">
              <a:buFont typeface="Arial" panose="020B0604020202020204" pitchFamily="34" charset="0"/>
              <a:buChar char="&gt;"/>
              <a:defRPr sz="1600" i="1" baseline="0"/>
            </a:lvl1pPr>
            <a:lvl2pPr marL="540000" indent="-270000">
              <a:buFont typeface="Arial" panose="020B0604020202020204" pitchFamily="34" charset="0"/>
              <a:buChar char="&gt;"/>
              <a:defRPr sz="1700"/>
            </a:lvl2pPr>
            <a:lvl3pPr marL="810000" indent="-270000">
              <a:buFont typeface="Arial" panose="020B0604020202020204" pitchFamily="34" charset="0"/>
              <a:buChar char="&gt;"/>
              <a:defRPr sz="1700"/>
            </a:lvl3pPr>
            <a:lvl4pPr marL="1080000" indent="-270000">
              <a:buFont typeface="Arial" panose="020B0604020202020204" pitchFamily="34" charset="0"/>
              <a:buChar char="&gt;"/>
              <a:defRPr sz="1700"/>
            </a:lvl4pPr>
            <a:lvl5pPr marL="1350000" indent="-270000">
              <a:buFont typeface="Arial" panose="020B0604020202020204" pitchFamily="34" charset="0"/>
              <a:buChar char="&gt;"/>
              <a:defRPr sz="1700"/>
            </a:lvl5pPr>
          </a:lstStyle>
          <a:p>
            <a:pPr lvl="0"/>
            <a:r>
              <a:rPr lang="en-US" dirty="0" smtClean="0"/>
              <a:t>This is a picture and caption slide example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84839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screen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fopic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4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36593" y="3707100"/>
            <a:ext cx="3600000" cy="1080000"/>
          </a:xfrm>
          <a:solidFill>
            <a:srgbClr val="FFFFFF">
              <a:alpha val="80000"/>
            </a:srgbClr>
          </a:solidFill>
        </p:spPr>
        <p:txBody>
          <a:bodyPr>
            <a:normAutofit/>
          </a:bodyPr>
          <a:lstStyle>
            <a:lvl1pPr marL="270000" indent="-270000">
              <a:buFont typeface="Arial" panose="020B0604020202020204" pitchFamily="34" charset="0"/>
              <a:buChar char="&gt;"/>
              <a:defRPr sz="1600" i="1" baseline="0"/>
            </a:lvl1pPr>
            <a:lvl2pPr marL="540000" indent="-270000">
              <a:buFont typeface="Arial" panose="020B0604020202020204" pitchFamily="34" charset="0"/>
              <a:buChar char="&gt;"/>
              <a:defRPr sz="1700"/>
            </a:lvl2pPr>
            <a:lvl3pPr marL="810000" indent="-270000">
              <a:buFont typeface="Arial" panose="020B0604020202020204" pitchFamily="34" charset="0"/>
              <a:buChar char="&gt;"/>
              <a:defRPr sz="1700"/>
            </a:lvl3pPr>
            <a:lvl4pPr marL="1080000" indent="-270000">
              <a:buFont typeface="Arial" panose="020B0604020202020204" pitchFamily="34" charset="0"/>
              <a:buChar char="&gt;"/>
              <a:defRPr sz="1700"/>
            </a:lvl4pPr>
            <a:lvl5pPr marL="1350000" indent="-270000">
              <a:buFont typeface="Arial" panose="020B0604020202020204" pitchFamily="34" charset="0"/>
              <a:buChar char="&gt;"/>
              <a:defRPr sz="1700"/>
            </a:lvl5pPr>
          </a:lstStyle>
          <a:p>
            <a:pPr lvl="0"/>
            <a:r>
              <a:rPr lang="en-US" dirty="0" smtClean="0"/>
              <a:t>This is a picture and caption slide example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75523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screen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fopic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4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36593" y="356400"/>
            <a:ext cx="3600000" cy="1080000"/>
          </a:xfrm>
          <a:solidFill>
            <a:srgbClr val="FFFFFF">
              <a:alpha val="80000"/>
            </a:srgbClr>
          </a:solidFill>
        </p:spPr>
        <p:txBody>
          <a:bodyPr>
            <a:normAutofit/>
          </a:bodyPr>
          <a:lstStyle>
            <a:lvl1pPr marL="270000" indent="-270000">
              <a:buFont typeface="Arial" panose="020B0604020202020204" pitchFamily="34" charset="0"/>
              <a:buChar char="&gt;"/>
              <a:defRPr sz="1600" i="1" baseline="0"/>
            </a:lvl1pPr>
            <a:lvl2pPr marL="540000" indent="-270000">
              <a:buFont typeface="Arial" panose="020B0604020202020204" pitchFamily="34" charset="0"/>
              <a:buChar char="&gt;"/>
              <a:defRPr sz="1700"/>
            </a:lvl2pPr>
            <a:lvl3pPr marL="810000" indent="-270000">
              <a:buFont typeface="Arial" panose="020B0604020202020204" pitchFamily="34" charset="0"/>
              <a:buChar char="&gt;"/>
              <a:defRPr sz="1700"/>
            </a:lvl3pPr>
            <a:lvl4pPr marL="1080000" indent="-270000">
              <a:buFont typeface="Arial" panose="020B0604020202020204" pitchFamily="34" charset="0"/>
              <a:buChar char="&gt;"/>
              <a:defRPr sz="1700"/>
            </a:lvl4pPr>
            <a:lvl5pPr marL="1350000" indent="-270000">
              <a:buFont typeface="Arial" panose="020B0604020202020204" pitchFamily="34" charset="0"/>
              <a:buChar char="&gt;"/>
              <a:defRPr sz="1700"/>
            </a:lvl5pPr>
          </a:lstStyle>
          <a:p>
            <a:pPr lvl="0"/>
            <a:r>
              <a:rPr lang="en-US" dirty="0" smtClean="0"/>
              <a:t>This is a picture and caption slide example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28084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rpBackgro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7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0" y="1476000"/>
            <a:ext cx="6930000" cy="407094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ts val="3400"/>
              </a:lnSpc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0" y="1990800"/>
            <a:ext cx="4986000" cy="540310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ts val="2400"/>
              </a:lnSpc>
              <a:buNone/>
              <a:defRPr sz="1800" i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10000" y="2610000"/>
            <a:ext cx="2397464" cy="394554"/>
          </a:xfrm>
        </p:spPr>
        <p:txBody>
          <a:bodyPr lIns="0" rIns="0">
            <a:noAutofit/>
          </a:bodyPr>
          <a:lstStyle>
            <a:lvl1pPr marL="0" indent="0">
              <a:lnSpc>
                <a:spcPts val="1700"/>
              </a:lnSpc>
              <a:buFontTx/>
              <a:buNone/>
              <a:defRPr sz="13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5" name="Sec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000" y="324000"/>
            <a:ext cx="1947600" cy="755502"/>
          </a:xfrm>
          <a:prstGeom prst="rect">
            <a:avLst/>
          </a:prstGeom>
        </p:spPr>
      </p:pic>
      <p:pic>
        <p:nvPicPr>
          <p:cNvPr id="8" name="corpLogo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24000"/>
            <a:ext cx="19476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093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351163"/>
            <a:ext cx="8171999" cy="410788"/>
          </a:xfrm>
        </p:spPr>
        <p:txBody>
          <a:bodyPr lIns="0" tIns="46800" rIns="0" bIns="46800" anchor="ctr" anchorCtr="0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891412"/>
            <a:ext cx="8172566" cy="3780000"/>
          </a:xfrm>
        </p:spPr>
        <p:txBody>
          <a:bodyPr lIns="0" tIns="0" rIns="0" bIns="0">
            <a:norm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n"/>
              <a:defRPr sz="16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6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6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31F7836-E4B3-4985-A8BA-D04AF4A8C90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66716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351163"/>
            <a:ext cx="8171999" cy="410788"/>
          </a:xfrm>
        </p:spPr>
        <p:txBody>
          <a:bodyPr anchor="ctr" anchorCtr="0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1220974"/>
            <a:ext cx="8172000" cy="3459527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1pPr>
            <a:lvl2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31F7836-E4B3-4985-A8BA-D04AF4A8C90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67999" y="815778"/>
            <a:ext cx="8174779" cy="32415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480"/>
              </a:lnSpc>
              <a:buNone/>
              <a:defRPr sz="2400" i="1"/>
            </a:lvl1pPr>
          </a:lstStyle>
          <a:p>
            <a:pPr lvl="0"/>
            <a:r>
              <a:rPr lang="en-GB" dirty="0" smtClean="0"/>
              <a:t>Second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37942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351163"/>
            <a:ext cx="8171999" cy="410788"/>
          </a:xfrm>
        </p:spPr>
        <p:txBody>
          <a:bodyPr lIns="0" tIns="0" rIns="0" bIns="0" anchor="ctr" anchorCtr="0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000" y="891412"/>
            <a:ext cx="3960000" cy="3789089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1pPr>
            <a:lvl2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31F7836-E4B3-4985-A8BA-D04AF4A8C90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4679999" y="891411"/>
            <a:ext cx="3960000" cy="3789089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1pPr>
            <a:lvl2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31552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351163"/>
            <a:ext cx="8171999" cy="410788"/>
          </a:xfrm>
        </p:spPr>
        <p:txBody>
          <a:bodyPr anchor="ctr" anchorCtr="0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31F7836-E4B3-4985-A8BA-D04AF4A8C90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76154" y="891412"/>
            <a:ext cx="3960000" cy="3780000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1pPr>
            <a:lvl2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6" name="infopic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0800" y="882412"/>
            <a:ext cx="4014000" cy="37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624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Uneq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351163"/>
            <a:ext cx="8171999" cy="410788"/>
          </a:xfrm>
        </p:spPr>
        <p:txBody>
          <a:bodyPr anchor="ctr" anchorCtr="0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000" y="891412"/>
            <a:ext cx="3240000" cy="3784278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1pPr>
            <a:lvl2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31F7836-E4B3-4985-A8BA-D04AF4A8C90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960049" y="891412"/>
            <a:ext cx="4679950" cy="3778734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1pPr>
            <a:lvl2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48863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351163"/>
            <a:ext cx="8171999" cy="410788"/>
          </a:xfrm>
        </p:spPr>
        <p:txBody>
          <a:bodyPr anchor="ctr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31F7836-E4B3-4985-A8BA-D04AF4A8C90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468314" y="842162"/>
            <a:ext cx="8181975" cy="382871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6094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ackPictur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4572000"/>
          </a:xfrm>
          <a:prstGeom prst="rect">
            <a:avLst/>
          </a:prstGeom>
        </p:spPr>
      </p:pic>
      <p:pic>
        <p:nvPicPr>
          <p:cNvPr id="5" name="corpBackgroun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766"/>
          </a:xfrm>
          <a:prstGeom prst="rect">
            <a:avLst/>
          </a:prstGeom>
        </p:spPr>
      </p:pic>
      <p:sp>
        <p:nvSpPr>
          <p:cNvPr id="11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14400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>
            <a:off x="1589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0" y="1408021"/>
            <a:ext cx="7128792" cy="407094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ts val="3400"/>
              </a:lnSpc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0" y="1923176"/>
            <a:ext cx="5204952" cy="540310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ts val="2400"/>
              </a:lnSpc>
              <a:buNone/>
              <a:defRPr sz="1800" i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10000" y="2609244"/>
            <a:ext cx="2397464" cy="394554"/>
          </a:xfrm>
        </p:spPr>
        <p:txBody>
          <a:bodyPr lIns="0" rIns="0">
            <a:noAutofit/>
          </a:bodyPr>
          <a:lstStyle>
            <a:lvl1pPr marL="0" indent="0">
              <a:lnSpc>
                <a:spcPts val="1700"/>
              </a:lnSpc>
              <a:buFontTx/>
              <a:buNone/>
              <a:defRPr sz="13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1589" y="0"/>
            <a:ext cx="9140825" cy="5141118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9643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000" y="351163"/>
            <a:ext cx="8163019" cy="410788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000" y="891412"/>
            <a:ext cx="8172566" cy="37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544" y="4831200"/>
            <a:ext cx="180000" cy="135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31F7836-E4B3-4985-A8BA-D04AF4A8C90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"/>
          <p:cNvSpPr txBox="1"/>
          <p:nvPr/>
        </p:nvSpPr>
        <p:spPr>
          <a:xfrm>
            <a:off x="720000" y="4831200"/>
            <a:ext cx="4320000" cy="135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900" smtClean="0">
                <a:solidFill>
                  <a:srgbClr val="00577E"/>
                </a:solidFill>
                <a:latin typeface="Arial" pitchFamily="34" charset="0"/>
                <a:cs typeface="Arial" pitchFamily="34" charset="0"/>
              </a:rPr>
              <a:t>14 december 2017</a:t>
            </a:r>
            <a:endParaRPr lang="en-GB" sz="900" dirty="0">
              <a:solidFill>
                <a:srgbClr val="00577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" y="0"/>
            <a:ext cx="9143686" cy="182874"/>
          </a:xfrm>
          <a:prstGeom prst="rect">
            <a:avLst/>
          </a:prstGeom>
        </p:spPr>
      </p:pic>
      <p:pic>
        <p:nvPicPr>
          <p:cNvPr id="8" name="Logo"/>
          <p:cNvPicPr>
            <a:picLocks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401" y="4842001"/>
            <a:ext cx="1389600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8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98" r:id="rId2"/>
    <p:sldLayoutId id="2147483650" r:id="rId3"/>
    <p:sldLayoutId id="2147483674" r:id="rId4"/>
    <p:sldLayoutId id="2147483672" r:id="rId5"/>
    <p:sldLayoutId id="2147483697" r:id="rId6"/>
    <p:sldLayoutId id="2147483664" r:id="rId7"/>
    <p:sldLayoutId id="2147483712" r:id="rId8"/>
    <p:sldLayoutId id="2147483721" r:id="rId9"/>
    <p:sldLayoutId id="2147483715" r:id="rId10"/>
    <p:sldLayoutId id="2147483713" r:id="rId11"/>
    <p:sldLayoutId id="2147483714" r:id="rId12"/>
    <p:sldLayoutId id="2147483716" r:id="rId13"/>
    <p:sldLayoutId id="2147483717" r:id="rId14"/>
    <p:sldLayoutId id="2147483720" r:id="rId15"/>
    <p:sldLayoutId id="2147483719" r:id="rId16"/>
    <p:sldLayoutId id="2147483718" r:id="rId17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00577E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70000" indent="-270000" algn="l" defTabSz="914400" rtl="0" eaLnBrk="1" latinLnBrk="0" hangingPunct="1">
        <a:spcBef>
          <a:spcPts val="0"/>
        </a:spcBef>
        <a:buClr>
          <a:schemeClr val="bg2"/>
        </a:buClr>
        <a:buSzPct val="80000"/>
        <a:buFont typeface="Wingdings" pitchFamily="2" charset="2"/>
        <a:buChar char="n"/>
        <a:defRPr sz="1400" kern="1200">
          <a:solidFill>
            <a:srgbClr val="00577E"/>
          </a:solidFill>
          <a:latin typeface="Arial" pitchFamily="34" charset="0"/>
          <a:ea typeface="+mn-ea"/>
          <a:cs typeface="Arial" pitchFamily="34" charset="0"/>
        </a:defRPr>
      </a:lvl1pPr>
      <a:lvl2pPr marL="540000" indent="-270000" algn="l" defTabSz="914400" rtl="0" eaLnBrk="1" latinLnBrk="0" hangingPunct="1">
        <a:spcBef>
          <a:spcPts val="0"/>
        </a:spcBef>
        <a:buClr>
          <a:schemeClr val="bg2"/>
        </a:buClr>
        <a:buSzPct val="70000"/>
        <a:buFont typeface="Wingdings" pitchFamily="2" charset="2"/>
        <a:buChar char="n"/>
        <a:defRPr sz="1400" kern="1200">
          <a:solidFill>
            <a:srgbClr val="00577E"/>
          </a:solidFill>
          <a:latin typeface="Arial" pitchFamily="34" charset="0"/>
          <a:ea typeface="+mn-ea"/>
          <a:cs typeface="Arial" pitchFamily="34" charset="0"/>
        </a:defRPr>
      </a:lvl2pPr>
      <a:lvl3pPr marL="810000" indent="-270000" algn="l" defTabSz="914400" rtl="0" eaLnBrk="1" latinLnBrk="0" hangingPunct="1">
        <a:spcBef>
          <a:spcPts val="0"/>
        </a:spcBef>
        <a:buClr>
          <a:schemeClr val="bg2"/>
        </a:buClr>
        <a:buSzPct val="70000"/>
        <a:buFont typeface="Wingdings" pitchFamily="2" charset="2"/>
        <a:buChar char=""/>
        <a:defRPr sz="1400" kern="1200">
          <a:solidFill>
            <a:srgbClr val="00577E"/>
          </a:solidFill>
          <a:latin typeface="Arial" pitchFamily="34" charset="0"/>
          <a:ea typeface="+mn-ea"/>
          <a:cs typeface="Arial" pitchFamily="34" charset="0"/>
        </a:defRPr>
      </a:lvl3pPr>
      <a:lvl4pPr marL="1080000" indent="-270000" algn="l" defTabSz="914400" rtl="0" eaLnBrk="1" latinLnBrk="0" hangingPunct="1">
        <a:spcBef>
          <a:spcPts val="0"/>
        </a:spcBef>
        <a:buClr>
          <a:schemeClr val="bg2"/>
        </a:buClr>
        <a:buSzPct val="70000"/>
        <a:buFont typeface="Wingdings" pitchFamily="2" charset="2"/>
        <a:buChar char=""/>
        <a:defRPr sz="1400" kern="1200">
          <a:solidFill>
            <a:srgbClr val="00577E"/>
          </a:solidFill>
          <a:latin typeface="Arial" pitchFamily="34" charset="0"/>
          <a:ea typeface="+mn-ea"/>
          <a:cs typeface="Arial" pitchFamily="34" charset="0"/>
        </a:defRPr>
      </a:lvl4pPr>
      <a:lvl5pPr marL="1350000" indent="-270000" algn="l" defTabSz="914400" rtl="0" eaLnBrk="1" latinLnBrk="0" hangingPunct="1">
        <a:spcBef>
          <a:spcPts val="0"/>
        </a:spcBef>
        <a:buClr>
          <a:schemeClr val="bg2"/>
        </a:buClr>
        <a:buSzPct val="70000"/>
        <a:buFont typeface="Wingdings" pitchFamily="2" charset="2"/>
        <a:buChar char=""/>
        <a:defRPr sz="1400" kern="1200">
          <a:solidFill>
            <a:srgbClr val="00577E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0" y="1476000"/>
            <a:ext cx="8226496" cy="407094"/>
          </a:xfrm>
        </p:spPr>
        <p:txBody>
          <a:bodyPr/>
          <a:lstStyle/>
          <a:p>
            <a:r>
              <a:rPr lang="nl-NL" sz="2400" smtClean="0"/>
              <a:t>Complexe vergunning, complexe verstandhouding?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0" y="1990800"/>
            <a:ext cx="5490192" cy="540310"/>
          </a:xfrm>
        </p:spPr>
        <p:txBody>
          <a:bodyPr/>
          <a:lstStyle/>
          <a:p>
            <a:r>
              <a:rPr lang="nl-NL" smtClean="0"/>
              <a:t>Het proces van een omgevingsvergunningaanvraag van twee kanten bekeken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10000" y="2610000"/>
            <a:ext cx="4410072" cy="394554"/>
          </a:xfrm>
        </p:spPr>
        <p:txBody>
          <a:bodyPr/>
          <a:lstStyle/>
          <a:p>
            <a:r>
              <a:rPr lang="nl-NL" dirty="0" smtClean="0"/>
              <a:t>Rens Bolkestein, Karen van Tol, Sabine van Paassen</a:t>
            </a:r>
          </a:p>
          <a:p>
            <a:r>
              <a:rPr lang="nl-NL" dirty="0" smtClean="0"/>
              <a:t>14 december 2017</a:t>
            </a:r>
          </a:p>
          <a:p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1606462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Onze mogelijke oplossingsrichtingen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1800" dirty="0"/>
              <a:t>BG geeft aan welke informatie minimaal nodig is voor startoverleg</a:t>
            </a:r>
          </a:p>
          <a:p>
            <a:r>
              <a:rPr lang="nl-NL" sz="1800" dirty="0" smtClean="0"/>
              <a:t>Uitgangspuntennotitie van XY-t met korte project/procesbeschrijving </a:t>
            </a:r>
          </a:p>
          <a:p>
            <a:r>
              <a:rPr lang="nl-NL" sz="1800" dirty="0" smtClean="0"/>
              <a:t>Deze notitie ook gebruiken voor ontwerpproces</a:t>
            </a:r>
          </a:p>
          <a:p>
            <a:r>
              <a:rPr lang="nl-NL" sz="1800" dirty="0"/>
              <a:t>Onderlinge afstemming benodigde info</a:t>
            </a:r>
          </a:p>
          <a:p>
            <a:r>
              <a:rPr lang="nl-NL" sz="1800" dirty="0" smtClean="0"/>
              <a:t>Aantal weken (circa twee) van te voren opsturen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443958"/>
            <a:ext cx="790069" cy="36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376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Mer</a:t>
            </a:r>
            <a:r>
              <a:rPr lang="nl-NL" dirty="0" smtClean="0"/>
              <a:t>-aanmeldingsnotitie en conceptaanvraag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1800" dirty="0" smtClean="0"/>
              <a:t>Aandacht voor milieuaspecten en gezondheid</a:t>
            </a:r>
          </a:p>
          <a:p>
            <a:r>
              <a:rPr lang="nl-NL" sz="1800" dirty="0" smtClean="0"/>
              <a:t>Vanwege gewenste flexibiliteit beschrijving/stoffen op abstract niveau</a:t>
            </a:r>
          </a:p>
          <a:p>
            <a:r>
              <a:rPr lang="nl-NL" sz="1800" dirty="0" smtClean="0"/>
              <a:t>Abstracte niveau is moeilijk te verenigen met eisen studies</a:t>
            </a:r>
          </a:p>
          <a:p>
            <a:r>
              <a:rPr lang="nl-NL" sz="1800" dirty="0" smtClean="0"/>
              <a:t>Geheimhouding van bepaalde gegevens</a:t>
            </a:r>
          </a:p>
          <a:p>
            <a:r>
              <a:rPr lang="nl-NL" sz="1800" dirty="0" smtClean="0"/>
              <a:t>Mor als basis van gegevens voor aanvraag, beperkt</a:t>
            </a:r>
          </a:p>
          <a:p>
            <a:r>
              <a:rPr lang="nl-NL" sz="1800" dirty="0" smtClean="0"/>
              <a:t>Naast normale taken van HSE-afdeling</a:t>
            </a:r>
          </a:p>
          <a:p>
            <a:r>
              <a:rPr lang="nl-NL" sz="1800" dirty="0" smtClean="0"/>
              <a:t>Project is nog niet definitief goedgekeurd, 1</a:t>
            </a:r>
            <a:r>
              <a:rPr lang="nl-NL" sz="1800" baseline="30000" dirty="0" smtClean="0"/>
              <a:t>e</a:t>
            </a:r>
            <a:r>
              <a:rPr lang="nl-NL" sz="1800" dirty="0" smtClean="0"/>
              <a:t> fase wel</a:t>
            </a:r>
          </a:p>
          <a:p>
            <a:r>
              <a:rPr lang="nl-NL" sz="1800" dirty="0" smtClean="0"/>
              <a:t>Engineering gaande: vanwege flexibiliteit nu 4 tanks van</a:t>
            </a:r>
            <a:br>
              <a:rPr lang="nl-NL" sz="1800" dirty="0" smtClean="0"/>
            </a:br>
            <a:r>
              <a:rPr lang="nl-NL" sz="1800" dirty="0" smtClean="0"/>
              <a:t>30.000 ton</a:t>
            </a:r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Verwachting en voorbereiding XY-t</a:t>
            </a:r>
            <a:endParaRPr lang="nl-NL" dirty="0"/>
          </a:p>
        </p:txBody>
      </p:sp>
      <p:pic>
        <p:nvPicPr>
          <p:cNvPr id="8194" name="Picture 2" descr="C:\Users\nl52145\Box Sync\My Box\relevant\afbeeldingen\mf04370_28ac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715766"/>
            <a:ext cx="1997770" cy="149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443958"/>
            <a:ext cx="790069" cy="36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326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/>
          <p:cNvGrpSpPr/>
          <p:nvPr/>
        </p:nvGrpSpPr>
        <p:grpSpPr>
          <a:xfrm>
            <a:off x="2444308" y="1756628"/>
            <a:ext cx="936268" cy="431036"/>
            <a:chOff x="2444308" y="1756628"/>
            <a:chExt cx="936268" cy="431036"/>
          </a:xfrm>
        </p:grpSpPr>
        <p:grpSp>
          <p:nvGrpSpPr>
            <p:cNvPr id="105" name="Group 104"/>
            <p:cNvGrpSpPr/>
            <p:nvPr/>
          </p:nvGrpSpPr>
          <p:grpSpPr>
            <a:xfrm>
              <a:off x="2444308" y="1899908"/>
              <a:ext cx="631782" cy="287756"/>
              <a:chOff x="2300369" y="1823705"/>
              <a:chExt cx="631782" cy="287756"/>
            </a:xfrm>
          </p:grpSpPr>
          <p:pic>
            <p:nvPicPr>
              <p:cNvPr id="107" name="Picture 2"/>
              <p:cNvPicPr>
                <a:picLocks noChangeAspect="1" noChangeArrowheads="1"/>
              </p:cNvPicPr>
              <p:nvPr/>
            </p:nvPicPr>
            <p:blipFill>
              <a:blip r:embed="rId2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4395" y="1823705"/>
                <a:ext cx="287756" cy="2877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0369" y="1823705"/>
                <a:ext cx="287756" cy="2877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06" name="Left-Right-Up Arrow 105"/>
            <p:cNvSpPr/>
            <p:nvPr/>
          </p:nvSpPr>
          <p:spPr>
            <a:xfrm rot="13541705">
              <a:off x="3178517" y="1822106"/>
              <a:ext cx="267538" cy="136581"/>
            </a:xfrm>
            <a:prstGeom prst="leftRightUpArrow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46" name="Block Arc 45"/>
          <p:cNvSpPr/>
          <p:nvPr/>
        </p:nvSpPr>
        <p:spPr>
          <a:xfrm rot="10154424">
            <a:off x="-1900912" y="-1357213"/>
            <a:ext cx="6069251" cy="3398161"/>
          </a:xfrm>
          <a:prstGeom prst="blockArc">
            <a:avLst>
              <a:gd name="adj1" fmla="val 10858175"/>
              <a:gd name="adj2" fmla="val 21232839"/>
              <a:gd name="adj3" fmla="val 33261"/>
            </a:avLst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179512" y="339502"/>
            <a:ext cx="6840760" cy="3816423"/>
            <a:chOff x="179512" y="339502"/>
            <a:chExt cx="6840760" cy="3816423"/>
          </a:xfrm>
        </p:grpSpPr>
        <p:grpSp>
          <p:nvGrpSpPr>
            <p:cNvPr id="44" name="Group 43"/>
            <p:cNvGrpSpPr/>
            <p:nvPr/>
          </p:nvGrpSpPr>
          <p:grpSpPr>
            <a:xfrm>
              <a:off x="2712615" y="1608016"/>
              <a:ext cx="3456300" cy="1539798"/>
              <a:chOff x="2712615" y="959944"/>
              <a:chExt cx="3456300" cy="1539798"/>
            </a:xfrm>
          </p:grpSpPr>
          <p:sp>
            <p:nvSpPr>
              <p:cNvPr id="28" name="Parallelogram 27"/>
              <p:cNvSpPr/>
              <p:nvPr/>
            </p:nvSpPr>
            <p:spPr>
              <a:xfrm rot="18776112">
                <a:off x="3553320" y="119239"/>
                <a:ext cx="791741" cy="2473152"/>
              </a:xfrm>
              <a:prstGeom prst="parallelogram">
                <a:avLst>
                  <a:gd name="adj" fmla="val 0"/>
                </a:avLst>
              </a:prstGeom>
              <a:solidFill>
                <a:schemeClr val="tx1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4584739" y="1766613"/>
                <a:ext cx="1584176" cy="733129"/>
              </a:xfrm>
              <a:prstGeom prst="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1554" y="2761765"/>
              <a:ext cx="360363" cy="360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2983" y="2728342"/>
              <a:ext cx="143878" cy="1438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109" y="2331800"/>
              <a:ext cx="291304" cy="291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0" name="Group 9"/>
            <p:cNvGrpSpPr/>
            <p:nvPr/>
          </p:nvGrpSpPr>
          <p:grpSpPr>
            <a:xfrm>
              <a:off x="2384301" y="3191481"/>
              <a:ext cx="1008112" cy="864419"/>
              <a:chOff x="1996646" y="1656528"/>
              <a:chExt cx="1008112" cy="864419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2123405" y="1707331"/>
                <a:ext cx="800407" cy="769166"/>
                <a:chOff x="2123405" y="1707331"/>
                <a:chExt cx="800407" cy="769166"/>
              </a:xfrm>
            </p:grpSpPr>
            <p:sp>
              <p:nvSpPr>
                <p:cNvPr id="13" name="Oval 12"/>
                <p:cNvSpPr/>
                <p:nvPr/>
              </p:nvSpPr>
              <p:spPr>
                <a:xfrm>
                  <a:off x="2123728" y="1707654"/>
                  <a:ext cx="360040" cy="360040"/>
                </a:xfrm>
                <a:prstGeom prst="ellipse">
                  <a:avLst/>
                </a:prstGeom>
                <a:solidFill>
                  <a:srgbClr val="00577E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pic>
              <p:nvPicPr>
                <p:cNvPr id="14" name="Picture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55776" y="1707331"/>
                  <a:ext cx="360363" cy="3603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" name="Picture 3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23405" y="2116134"/>
                  <a:ext cx="360363" cy="3603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" name="Picture 4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63449" y="2116133"/>
                  <a:ext cx="360363" cy="3603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12" name="Rectangle 11"/>
              <p:cNvSpPr/>
              <p:nvPr/>
            </p:nvSpPr>
            <p:spPr>
              <a:xfrm>
                <a:off x="1996646" y="1656528"/>
                <a:ext cx="1008112" cy="864419"/>
              </a:xfrm>
              <a:prstGeom prst="rect">
                <a:avLst/>
              </a:prstGeom>
              <a:noFill/>
              <a:ln w="25400" cmpd="dbl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7" name="Group 6"/>
            <p:cNvGrpSpPr>
              <a:grpSpLocks noChangeAspect="1"/>
            </p:cNvGrpSpPr>
            <p:nvPr/>
          </p:nvGrpSpPr>
          <p:grpSpPr>
            <a:xfrm>
              <a:off x="3504620" y="3234481"/>
              <a:ext cx="386989" cy="768962"/>
              <a:chOff x="4338719" y="1990144"/>
              <a:chExt cx="806226" cy="1602003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4338719" y="1990144"/>
                <a:ext cx="800407" cy="769166"/>
                <a:chOff x="2123405" y="1707331"/>
                <a:chExt cx="800407" cy="769166"/>
              </a:xfrm>
            </p:grpSpPr>
            <p:sp>
              <p:nvSpPr>
                <p:cNvPr id="20" name="Oval 19"/>
                <p:cNvSpPr/>
                <p:nvPr/>
              </p:nvSpPr>
              <p:spPr>
                <a:xfrm>
                  <a:off x="2123728" y="1707654"/>
                  <a:ext cx="360040" cy="360040"/>
                </a:xfrm>
                <a:prstGeom prst="ellipse">
                  <a:avLst/>
                </a:prstGeom>
                <a:solidFill>
                  <a:srgbClr val="00577E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pic>
              <p:nvPicPr>
                <p:cNvPr id="21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55776" y="1707331"/>
                  <a:ext cx="360363" cy="3603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2" name="Picture 3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23405" y="2116134"/>
                  <a:ext cx="360363" cy="3603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3" name="Picture 4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63449" y="2116133"/>
                  <a:ext cx="360363" cy="3603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6432" y="2817447"/>
                <a:ext cx="798513" cy="774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5" name="Snip Single Corner Rectangle 24"/>
            <p:cNvSpPr/>
            <p:nvPr/>
          </p:nvSpPr>
          <p:spPr>
            <a:xfrm>
              <a:off x="3021692" y="2287666"/>
              <a:ext cx="927862" cy="864419"/>
            </a:xfrm>
            <a:prstGeom prst="snip1Rect">
              <a:avLst>
                <a:gd name="adj" fmla="val 50000"/>
              </a:avLst>
            </a:prstGeom>
            <a:noFill/>
            <a:ln w="25400" cmpd="dbl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1996646" y="2287344"/>
              <a:ext cx="1008112" cy="864419"/>
              <a:chOff x="1996646" y="1656528"/>
              <a:chExt cx="1008112" cy="864419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2123405" y="1707331"/>
                <a:ext cx="800407" cy="769166"/>
                <a:chOff x="2123405" y="1707331"/>
                <a:chExt cx="800407" cy="769166"/>
              </a:xfrm>
            </p:grpSpPr>
            <p:sp>
              <p:nvSpPr>
                <p:cNvPr id="34" name="Oval 33"/>
                <p:cNvSpPr/>
                <p:nvPr/>
              </p:nvSpPr>
              <p:spPr>
                <a:xfrm>
                  <a:off x="2123728" y="1707654"/>
                  <a:ext cx="360040" cy="360040"/>
                </a:xfrm>
                <a:prstGeom prst="ellipse">
                  <a:avLst/>
                </a:prstGeom>
                <a:solidFill>
                  <a:srgbClr val="00577E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pic>
              <p:nvPicPr>
                <p:cNvPr id="35" name="Picture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55776" y="1707331"/>
                  <a:ext cx="360363" cy="3603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6" name="Picture 3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23405" y="2116134"/>
                  <a:ext cx="360363" cy="3603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7" name="Picture 4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63449" y="2116133"/>
                  <a:ext cx="360363" cy="3603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33" name="Rectangle 32"/>
              <p:cNvSpPr/>
              <p:nvPr/>
            </p:nvSpPr>
            <p:spPr>
              <a:xfrm>
                <a:off x="1996646" y="1656528"/>
                <a:ext cx="1008112" cy="864419"/>
              </a:xfrm>
              <a:prstGeom prst="rect">
                <a:avLst/>
              </a:prstGeom>
              <a:noFill/>
              <a:ln w="25400" cmpd="dbl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pic>
          <p:nvPicPr>
            <p:cNvPr id="40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9251" y="2719875"/>
              <a:ext cx="143878" cy="1438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9306" y="2914994"/>
              <a:ext cx="143878" cy="1438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996" y="2923132"/>
              <a:ext cx="143878" cy="1438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1907704" y="3320968"/>
              <a:ext cx="216024" cy="33011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1907704" y="3723878"/>
              <a:ext cx="395882" cy="222689"/>
            </a:xfrm>
            <a:prstGeom prst="roundRect">
              <a:avLst/>
            </a:prstGeom>
            <a:pattFill prst="dashUpDiag">
              <a:fgClr>
                <a:srgbClr val="00577E"/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924632" y="4004309"/>
              <a:ext cx="135632" cy="7960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" name="Left-Right-Up Arrow 28"/>
            <p:cNvSpPr/>
            <p:nvPr/>
          </p:nvSpPr>
          <p:spPr>
            <a:xfrm rot="13541705">
              <a:off x="3730056" y="2337081"/>
              <a:ext cx="267538" cy="136581"/>
            </a:xfrm>
            <a:prstGeom prst="leftRightUpArrow">
              <a:avLst/>
            </a:prstGeom>
            <a:solidFill>
              <a:srgbClr val="00577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tangle 29"/>
            <p:cNvSpPr/>
            <p:nvPr/>
          </p:nvSpPr>
          <p:spPr>
            <a:xfrm rot="18665708">
              <a:off x="4117366" y="3235328"/>
              <a:ext cx="504056" cy="36036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454820" y="3747569"/>
              <a:ext cx="216024" cy="33011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50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2832" y="3465826"/>
              <a:ext cx="143878" cy="143878"/>
            </a:xfrm>
            <a:prstGeom prst="rect">
              <a:avLst/>
            </a:prstGeom>
            <a:noFill/>
            <a:ln>
              <a:noFill/>
            </a:ln>
            <a:effectLst/>
          </p:spPr>
        </p:pic>
        <p:grpSp>
          <p:nvGrpSpPr>
            <p:cNvPr id="47" name="Group 46"/>
            <p:cNvGrpSpPr>
              <a:grpSpLocks noChangeAspect="1"/>
            </p:cNvGrpSpPr>
            <p:nvPr/>
          </p:nvGrpSpPr>
          <p:grpSpPr>
            <a:xfrm>
              <a:off x="179512" y="339502"/>
              <a:ext cx="1427006" cy="99036"/>
              <a:chOff x="395536" y="483516"/>
              <a:chExt cx="1427006" cy="330121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395536" y="483518"/>
                <a:ext cx="216024" cy="33011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636617" y="483518"/>
                <a:ext cx="216024" cy="33011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878943" y="483518"/>
                <a:ext cx="216024" cy="33011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116352" y="483517"/>
                <a:ext cx="216024" cy="33011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365093" y="483516"/>
                <a:ext cx="216024" cy="33011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606518" y="483518"/>
                <a:ext cx="216024" cy="33011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61" name="Group 60"/>
            <p:cNvGrpSpPr>
              <a:grpSpLocks noChangeAspect="1"/>
            </p:cNvGrpSpPr>
            <p:nvPr/>
          </p:nvGrpSpPr>
          <p:grpSpPr>
            <a:xfrm>
              <a:off x="331912" y="491902"/>
              <a:ext cx="1427006" cy="99036"/>
              <a:chOff x="395536" y="483516"/>
              <a:chExt cx="1427006" cy="330121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395536" y="483518"/>
                <a:ext cx="216024" cy="33011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636617" y="483518"/>
                <a:ext cx="216024" cy="33011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878943" y="483518"/>
                <a:ext cx="216024" cy="33011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116352" y="483517"/>
                <a:ext cx="216024" cy="33011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365093" y="483516"/>
                <a:ext cx="216024" cy="33011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606518" y="483518"/>
                <a:ext cx="216024" cy="33011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5645099" y="2746950"/>
              <a:ext cx="1303165" cy="1408975"/>
              <a:chOff x="5645099" y="2746950"/>
              <a:chExt cx="1303165" cy="1408975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5645099" y="3261946"/>
                <a:ext cx="504056" cy="864419"/>
                <a:chOff x="5645099" y="3261946"/>
                <a:chExt cx="504056" cy="864419"/>
              </a:xfrm>
            </p:grpSpPr>
            <p:sp>
              <p:nvSpPr>
                <p:cNvPr id="19" name="Rectangle 18"/>
                <p:cNvSpPr/>
                <p:nvPr/>
              </p:nvSpPr>
              <p:spPr>
                <a:xfrm>
                  <a:off x="5645099" y="3261946"/>
                  <a:ext cx="504056" cy="864419"/>
                </a:xfrm>
                <a:prstGeom prst="rect">
                  <a:avLst/>
                </a:prstGeom>
                <a:noFill/>
                <a:ln w="25400" cmpd="dbl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grpSp>
              <p:nvGrpSpPr>
                <p:cNvPr id="69" name="Group 68"/>
                <p:cNvGrpSpPr/>
                <p:nvPr/>
              </p:nvGrpSpPr>
              <p:grpSpPr>
                <a:xfrm>
                  <a:off x="5724128" y="3294118"/>
                  <a:ext cx="384196" cy="369200"/>
                  <a:chOff x="2123405" y="1707329"/>
                  <a:chExt cx="800407" cy="769166"/>
                </a:xfrm>
              </p:grpSpPr>
              <p:sp>
                <p:nvSpPr>
                  <p:cNvPr id="71" name="Oval 70"/>
                  <p:cNvSpPr/>
                  <p:nvPr/>
                </p:nvSpPr>
                <p:spPr>
                  <a:xfrm>
                    <a:off x="2123728" y="1707654"/>
                    <a:ext cx="360039" cy="360039"/>
                  </a:xfrm>
                  <a:prstGeom prst="ellipse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72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duotone>
                      <a:schemeClr val="accent1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555775" y="1707329"/>
                    <a:ext cx="360364" cy="36036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73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duotone>
                      <a:schemeClr val="accent1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123405" y="2116133"/>
                    <a:ext cx="360364" cy="36036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74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duotone>
                      <a:schemeClr val="accent1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563448" y="2116133"/>
                    <a:ext cx="360364" cy="36036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  <p:pic>
              <p:nvPicPr>
                <p:cNvPr id="70" name="Picture 5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27830" y="3691225"/>
                  <a:ext cx="383287" cy="3718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53" name="Group 52"/>
              <p:cNvGrpSpPr/>
              <p:nvPr/>
            </p:nvGrpSpPr>
            <p:grpSpPr>
              <a:xfrm>
                <a:off x="6218532" y="2746950"/>
                <a:ext cx="729732" cy="1408975"/>
                <a:chOff x="6218532" y="2746950"/>
                <a:chExt cx="729732" cy="1408975"/>
              </a:xfrm>
            </p:grpSpPr>
            <p:grpSp>
              <p:nvGrpSpPr>
                <p:cNvPr id="76" name="Group 75"/>
                <p:cNvGrpSpPr/>
                <p:nvPr/>
              </p:nvGrpSpPr>
              <p:grpSpPr>
                <a:xfrm>
                  <a:off x="6270436" y="2821642"/>
                  <a:ext cx="635071" cy="610283"/>
                  <a:chOff x="2123405" y="1707331"/>
                  <a:chExt cx="800407" cy="769166"/>
                </a:xfrm>
              </p:grpSpPr>
              <p:sp>
                <p:nvSpPr>
                  <p:cNvPr id="78" name="Oval 77"/>
                  <p:cNvSpPr/>
                  <p:nvPr/>
                </p:nvSpPr>
                <p:spPr>
                  <a:xfrm>
                    <a:off x="2123728" y="1707654"/>
                    <a:ext cx="360040" cy="360040"/>
                  </a:xfrm>
                  <a:prstGeom prst="ellipse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79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duotone>
                      <a:schemeClr val="accent1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555776" y="1707331"/>
                    <a:ext cx="360363" cy="36036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80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duotone>
                      <a:schemeClr val="accent1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123405" y="2116134"/>
                    <a:ext cx="360363" cy="36036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81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duotone>
                      <a:schemeClr val="accent1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563449" y="2116133"/>
                    <a:ext cx="360363" cy="36036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  <p:pic>
              <p:nvPicPr>
                <p:cNvPr id="77" name="Picture 5"/>
                <p:cNvPicPr>
                  <a:picLocks noChangeAspect="1" noChangeArrowheads="1"/>
                </p:cNvPicPr>
                <p:nvPr/>
              </p:nvPicPr>
              <p:blipFill>
                <a:blip r:embed="rId4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76556" y="3478053"/>
                  <a:ext cx="633568" cy="6146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82" name="Rectangle 81"/>
                <p:cNvSpPr/>
                <p:nvPr/>
              </p:nvSpPr>
              <p:spPr>
                <a:xfrm>
                  <a:off x="6218532" y="2746950"/>
                  <a:ext cx="729732" cy="1408975"/>
                </a:xfrm>
                <a:prstGeom prst="rect">
                  <a:avLst/>
                </a:prstGeom>
                <a:noFill/>
                <a:ln w="25400" cmpd="dbl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</p:grpSp>
        <p:sp>
          <p:nvSpPr>
            <p:cNvPr id="83" name="Rectangle 82"/>
            <p:cNvSpPr/>
            <p:nvPr/>
          </p:nvSpPr>
          <p:spPr>
            <a:xfrm>
              <a:off x="3445575" y="3194092"/>
              <a:ext cx="504056" cy="864419"/>
            </a:xfrm>
            <a:prstGeom prst="rect">
              <a:avLst/>
            </a:prstGeom>
            <a:noFill/>
            <a:ln w="25400" cmpd="dbl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4" name="Rectangle 83"/>
            <p:cNvSpPr/>
            <p:nvPr/>
          </p:nvSpPr>
          <p:spPr>
            <a:xfrm rot="5400000">
              <a:off x="6697792" y="2285275"/>
              <a:ext cx="108013" cy="53694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6444208" y="2355726"/>
              <a:ext cx="539898" cy="111345"/>
            </a:xfrm>
            <a:prstGeom prst="roundRect">
              <a:avLst/>
            </a:prstGeom>
            <a:pattFill prst="dashUpDiag">
              <a:fgClr>
                <a:srgbClr val="00577E"/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1" name="Trapezoid 50"/>
            <p:cNvSpPr/>
            <p:nvPr/>
          </p:nvSpPr>
          <p:spPr>
            <a:xfrm rot="20508770">
              <a:off x="1574991" y="675860"/>
              <a:ext cx="417179" cy="141855"/>
            </a:xfrm>
            <a:prstGeom prst="trapezoid">
              <a:avLst>
                <a:gd name="adj" fmla="val 51455"/>
              </a:avLst>
            </a:prstGeom>
            <a:pattFill prst="dkDn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8" name="Trapezoid 87"/>
            <p:cNvSpPr/>
            <p:nvPr/>
          </p:nvSpPr>
          <p:spPr>
            <a:xfrm rot="21364861">
              <a:off x="551835" y="882761"/>
              <a:ext cx="417179" cy="141855"/>
            </a:xfrm>
            <a:prstGeom prst="trapezoid">
              <a:avLst>
                <a:gd name="adj" fmla="val 51455"/>
              </a:avLst>
            </a:prstGeom>
            <a:pattFill prst="dkDn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9" name="Trapezoid 88"/>
            <p:cNvSpPr/>
            <p:nvPr/>
          </p:nvSpPr>
          <p:spPr>
            <a:xfrm rot="20657309">
              <a:off x="1060163" y="815008"/>
              <a:ext cx="417179" cy="141855"/>
            </a:xfrm>
            <a:prstGeom prst="trapezoid">
              <a:avLst>
                <a:gd name="adj" fmla="val 51455"/>
              </a:avLst>
            </a:prstGeom>
            <a:pattFill prst="dkDn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3" name="Left-Right-Up Arrow 92"/>
            <p:cNvSpPr/>
            <p:nvPr/>
          </p:nvSpPr>
          <p:spPr>
            <a:xfrm rot="16200000" flipV="1">
              <a:off x="5939014" y="2714628"/>
              <a:ext cx="267538" cy="166786"/>
            </a:xfrm>
            <a:prstGeom prst="leftRightUp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86" name="Group 85"/>
            <p:cNvGrpSpPr/>
            <p:nvPr/>
          </p:nvGrpSpPr>
          <p:grpSpPr>
            <a:xfrm rot="189951">
              <a:off x="3917622" y="1435887"/>
              <a:ext cx="1308675" cy="769714"/>
              <a:chOff x="3917622" y="1435887"/>
              <a:chExt cx="1308675" cy="769714"/>
            </a:xfrm>
          </p:grpSpPr>
          <p:sp>
            <p:nvSpPr>
              <p:cNvPr id="94" name="Rectangle 93"/>
              <p:cNvSpPr/>
              <p:nvPr/>
            </p:nvSpPr>
            <p:spPr>
              <a:xfrm rot="18636178">
                <a:off x="4794088" y="1773391"/>
                <a:ext cx="504056" cy="36036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18636178">
                <a:off x="4251395" y="1102114"/>
                <a:ext cx="249340" cy="91688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96" name="Rectangle 95"/>
            <p:cNvSpPr/>
            <p:nvPr/>
          </p:nvSpPr>
          <p:spPr>
            <a:xfrm rot="16200000">
              <a:off x="4718280" y="3396038"/>
              <a:ext cx="504056" cy="15162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91" name="Rectangle 90"/>
          <p:cNvSpPr/>
          <p:nvPr/>
        </p:nvSpPr>
        <p:spPr>
          <a:xfrm>
            <a:off x="2015717" y="1915797"/>
            <a:ext cx="1164218" cy="314201"/>
          </a:xfrm>
          <a:prstGeom prst="rect">
            <a:avLst/>
          </a:prstGeom>
          <a:noFill/>
          <a:ln w="25400" cmpd="dbl">
            <a:solidFill>
              <a:srgbClr val="811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92" name="Group 91"/>
          <p:cNvGrpSpPr/>
          <p:nvPr/>
        </p:nvGrpSpPr>
        <p:grpSpPr>
          <a:xfrm>
            <a:off x="2379606" y="1756628"/>
            <a:ext cx="982354" cy="436797"/>
            <a:chOff x="2398222" y="1756628"/>
            <a:chExt cx="982354" cy="436797"/>
          </a:xfrm>
        </p:grpSpPr>
        <p:grpSp>
          <p:nvGrpSpPr>
            <p:cNvPr id="90" name="Group 89"/>
            <p:cNvGrpSpPr/>
            <p:nvPr/>
          </p:nvGrpSpPr>
          <p:grpSpPr>
            <a:xfrm>
              <a:off x="2398222" y="1977608"/>
              <a:ext cx="771851" cy="215817"/>
              <a:chOff x="2254283" y="1901405"/>
              <a:chExt cx="771851" cy="215817"/>
            </a:xfrm>
          </p:grpSpPr>
          <p:pic>
            <p:nvPicPr>
              <p:cNvPr id="99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0317" y="1901405"/>
                <a:ext cx="215817" cy="2158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0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4283" y="1901405"/>
                <a:ext cx="215817" cy="2158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03" name="Left-Right-Up Arrow 102"/>
            <p:cNvSpPr/>
            <p:nvPr/>
          </p:nvSpPr>
          <p:spPr>
            <a:xfrm rot="13541705">
              <a:off x="3178517" y="1822106"/>
              <a:ext cx="267538" cy="136581"/>
            </a:xfrm>
            <a:prstGeom prst="leftRightUpArrow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97" name="Freeform 96"/>
          <p:cNvSpPr/>
          <p:nvPr/>
        </p:nvSpPr>
        <p:spPr>
          <a:xfrm>
            <a:off x="1185333" y="372533"/>
            <a:ext cx="6714067" cy="3945467"/>
          </a:xfrm>
          <a:custGeom>
            <a:avLst/>
            <a:gdLst>
              <a:gd name="connsiteX0" fmla="*/ 25400 w 6714067"/>
              <a:gd name="connsiteY0" fmla="*/ 3759200 h 3945467"/>
              <a:gd name="connsiteX1" fmla="*/ 33867 w 6714067"/>
              <a:gd name="connsiteY1" fmla="*/ 3572934 h 3945467"/>
              <a:gd name="connsiteX2" fmla="*/ 50800 w 6714067"/>
              <a:gd name="connsiteY2" fmla="*/ 3335867 h 3945467"/>
              <a:gd name="connsiteX3" fmla="*/ 50800 w 6714067"/>
              <a:gd name="connsiteY3" fmla="*/ 2700867 h 3945467"/>
              <a:gd name="connsiteX4" fmla="*/ 33867 w 6714067"/>
              <a:gd name="connsiteY4" fmla="*/ 2540000 h 3945467"/>
              <a:gd name="connsiteX5" fmla="*/ 25400 w 6714067"/>
              <a:gd name="connsiteY5" fmla="*/ 2514600 h 3945467"/>
              <a:gd name="connsiteX6" fmla="*/ 8467 w 6714067"/>
              <a:gd name="connsiteY6" fmla="*/ 2446867 h 3945467"/>
              <a:gd name="connsiteX7" fmla="*/ 16934 w 6714067"/>
              <a:gd name="connsiteY7" fmla="*/ 2226734 h 3945467"/>
              <a:gd name="connsiteX8" fmla="*/ 33867 w 6714067"/>
              <a:gd name="connsiteY8" fmla="*/ 2175934 h 3945467"/>
              <a:gd name="connsiteX9" fmla="*/ 25400 w 6714067"/>
              <a:gd name="connsiteY9" fmla="*/ 1794934 h 3945467"/>
              <a:gd name="connsiteX10" fmla="*/ 0 w 6714067"/>
              <a:gd name="connsiteY10" fmla="*/ 1752600 h 3945467"/>
              <a:gd name="connsiteX11" fmla="*/ 16934 w 6714067"/>
              <a:gd name="connsiteY11" fmla="*/ 1693334 h 3945467"/>
              <a:gd name="connsiteX12" fmla="*/ 245534 w 6714067"/>
              <a:gd name="connsiteY12" fmla="*/ 1684867 h 3945467"/>
              <a:gd name="connsiteX13" fmla="*/ 279400 w 6714067"/>
              <a:gd name="connsiteY13" fmla="*/ 1676400 h 3945467"/>
              <a:gd name="connsiteX14" fmla="*/ 330200 w 6714067"/>
              <a:gd name="connsiteY14" fmla="*/ 1659467 h 3945467"/>
              <a:gd name="connsiteX15" fmla="*/ 381000 w 6714067"/>
              <a:gd name="connsiteY15" fmla="*/ 1642534 h 3945467"/>
              <a:gd name="connsiteX16" fmla="*/ 423334 w 6714067"/>
              <a:gd name="connsiteY16" fmla="*/ 1634067 h 3945467"/>
              <a:gd name="connsiteX17" fmla="*/ 448734 w 6714067"/>
              <a:gd name="connsiteY17" fmla="*/ 1625600 h 3945467"/>
              <a:gd name="connsiteX18" fmla="*/ 643467 w 6714067"/>
              <a:gd name="connsiteY18" fmla="*/ 1608667 h 3945467"/>
              <a:gd name="connsiteX19" fmla="*/ 677334 w 6714067"/>
              <a:gd name="connsiteY19" fmla="*/ 1600200 h 3945467"/>
              <a:gd name="connsiteX20" fmla="*/ 736600 w 6714067"/>
              <a:gd name="connsiteY20" fmla="*/ 1583267 h 3945467"/>
              <a:gd name="connsiteX21" fmla="*/ 762000 w 6714067"/>
              <a:gd name="connsiteY21" fmla="*/ 1566334 h 3945467"/>
              <a:gd name="connsiteX22" fmla="*/ 914400 w 6714067"/>
              <a:gd name="connsiteY22" fmla="*/ 1540934 h 3945467"/>
              <a:gd name="connsiteX23" fmla="*/ 990600 w 6714067"/>
              <a:gd name="connsiteY23" fmla="*/ 1515534 h 3945467"/>
              <a:gd name="connsiteX24" fmla="*/ 1016000 w 6714067"/>
              <a:gd name="connsiteY24" fmla="*/ 1507067 h 3945467"/>
              <a:gd name="connsiteX25" fmla="*/ 1041400 w 6714067"/>
              <a:gd name="connsiteY25" fmla="*/ 1490134 h 3945467"/>
              <a:gd name="connsiteX26" fmla="*/ 1100667 w 6714067"/>
              <a:gd name="connsiteY26" fmla="*/ 1473200 h 3945467"/>
              <a:gd name="connsiteX27" fmla="*/ 1126067 w 6714067"/>
              <a:gd name="connsiteY27" fmla="*/ 1456267 h 3945467"/>
              <a:gd name="connsiteX28" fmla="*/ 1176867 w 6714067"/>
              <a:gd name="connsiteY28" fmla="*/ 1439334 h 3945467"/>
              <a:gd name="connsiteX29" fmla="*/ 1202267 w 6714067"/>
              <a:gd name="connsiteY29" fmla="*/ 1430867 h 3945467"/>
              <a:gd name="connsiteX30" fmla="*/ 1227667 w 6714067"/>
              <a:gd name="connsiteY30" fmla="*/ 1422400 h 3945467"/>
              <a:gd name="connsiteX31" fmla="*/ 1253067 w 6714067"/>
              <a:gd name="connsiteY31" fmla="*/ 1413934 h 3945467"/>
              <a:gd name="connsiteX32" fmla="*/ 1270000 w 6714067"/>
              <a:gd name="connsiteY32" fmla="*/ 1397000 h 3945467"/>
              <a:gd name="connsiteX33" fmla="*/ 1354667 w 6714067"/>
              <a:gd name="connsiteY33" fmla="*/ 1380067 h 3945467"/>
              <a:gd name="connsiteX34" fmla="*/ 1481667 w 6714067"/>
              <a:gd name="connsiteY34" fmla="*/ 1312334 h 3945467"/>
              <a:gd name="connsiteX35" fmla="*/ 1507067 w 6714067"/>
              <a:gd name="connsiteY35" fmla="*/ 1303867 h 3945467"/>
              <a:gd name="connsiteX36" fmla="*/ 1557867 w 6714067"/>
              <a:gd name="connsiteY36" fmla="*/ 1295400 h 3945467"/>
              <a:gd name="connsiteX37" fmla="*/ 1625600 w 6714067"/>
              <a:gd name="connsiteY37" fmla="*/ 1270000 h 3945467"/>
              <a:gd name="connsiteX38" fmla="*/ 1642534 w 6714067"/>
              <a:gd name="connsiteY38" fmla="*/ 1253067 h 3945467"/>
              <a:gd name="connsiteX39" fmla="*/ 1693334 w 6714067"/>
              <a:gd name="connsiteY39" fmla="*/ 1236134 h 3945467"/>
              <a:gd name="connsiteX40" fmla="*/ 1718734 w 6714067"/>
              <a:gd name="connsiteY40" fmla="*/ 1219200 h 3945467"/>
              <a:gd name="connsiteX41" fmla="*/ 1778000 w 6714067"/>
              <a:gd name="connsiteY41" fmla="*/ 1193800 h 3945467"/>
              <a:gd name="connsiteX42" fmla="*/ 1794934 w 6714067"/>
              <a:gd name="connsiteY42" fmla="*/ 1176867 h 3945467"/>
              <a:gd name="connsiteX43" fmla="*/ 1845734 w 6714067"/>
              <a:gd name="connsiteY43" fmla="*/ 1151467 h 3945467"/>
              <a:gd name="connsiteX44" fmla="*/ 1896534 w 6714067"/>
              <a:gd name="connsiteY44" fmla="*/ 1100667 h 3945467"/>
              <a:gd name="connsiteX45" fmla="*/ 1905000 w 6714067"/>
              <a:gd name="connsiteY45" fmla="*/ 1066800 h 3945467"/>
              <a:gd name="connsiteX46" fmla="*/ 1930400 w 6714067"/>
              <a:gd name="connsiteY46" fmla="*/ 1058334 h 3945467"/>
              <a:gd name="connsiteX47" fmla="*/ 1964267 w 6714067"/>
              <a:gd name="connsiteY47" fmla="*/ 1016000 h 3945467"/>
              <a:gd name="connsiteX48" fmla="*/ 1998134 w 6714067"/>
              <a:gd name="connsiteY48" fmla="*/ 999067 h 3945467"/>
              <a:gd name="connsiteX49" fmla="*/ 2074334 w 6714067"/>
              <a:gd name="connsiteY49" fmla="*/ 939800 h 3945467"/>
              <a:gd name="connsiteX50" fmla="*/ 2108200 w 6714067"/>
              <a:gd name="connsiteY50" fmla="*/ 922867 h 3945467"/>
              <a:gd name="connsiteX51" fmla="*/ 2150534 w 6714067"/>
              <a:gd name="connsiteY51" fmla="*/ 914400 h 3945467"/>
              <a:gd name="connsiteX52" fmla="*/ 2184400 w 6714067"/>
              <a:gd name="connsiteY52" fmla="*/ 889000 h 3945467"/>
              <a:gd name="connsiteX53" fmla="*/ 2235200 w 6714067"/>
              <a:gd name="connsiteY53" fmla="*/ 872067 h 3945467"/>
              <a:gd name="connsiteX54" fmla="*/ 2294467 w 6714067"/>
              <a:gd name="connsiteY54" fmla="*/ 829734 h 3945467"/>
              <a:gd name="connsiteX55" fmla="*/ 2396067 w 6714067"/>
              <a:gd name="connsiteY55" fmla="*/ 778934 h 3945467"/>
              <a:gd name="connsiteX56" fmla="*/ 2429934 w 6714067"/>
              <a:gd name="connsiteY56" fmla="*/ 745067 h 3945467"/>
              <a:gd name="connsiteX57" fmla="*/ 2463800 w 6714067"/>
              <a:gd name="connsiteY57" fmla="*/ 728134 h 3945467"/>
              <a:gd name="connsiteX58" fmla="*/ 2480734 w 6714067"/>
              <a:gd name="connsiteY58" fmla="*/ 711200 h 3945467"/>
              <a:gd name="connsiteX59" fmla="*/ 2540000 w 6714067"/>
              <a:gd name="connsiteY59" fmla="*/ 668867 h 3945467"/>
              <a:gd name="connsiteX60" fmla="*/ 2573867 w 6714067"/>
              <a:gd name="connsiteY60" fmla="*/ 635000 h 3945467"/>
              <a:gd name="connsiteX61" fmla="*/ 2590800 w 6714067"/>
              <a:gd name="connsiteY61" fmla="*/ 609600 h 3945467"/>
              <a:gd name="connsiteX62" fmla="*/ 2607734 w 6714067"/>
              <a:gd name="connsiteY62" fmla="*/ 592667 h 3945467"/>
              <a:gd name="connsiteX63" fmla="*/ 2633134 w 6714067"/>
              <a:gd name="connsiteY63" fmla="*/ 550334 h 3945467"/>
              <a:gd name="connsiteX64" fmla="*/ 2641600 w 6714067"/>
              <a:gd name="connsiteY64" fmla="*/ 524934 h 3945467"/>
              <a:gd name="connsiteX65" fmla="*/ 2683934 w 6714067"/>
              <a:gd name="connsiteY65" fmla="*/ 482600 h 3945467"/>
              <a:gd name="connsiteX66" fmla="*/ 2709334 w 6714067"/>
              <a:gd name="connsiteY66" fmla="*/ 457200 h 3945467"/>
              <a:gd name="connsiteX67" fmla="*/ 2743200 w 6714067"/>
              <a:gd name="connsiteY67" fmla="*/ 406400 h 3945467"/>
              <a:gd name="connsiteX68" fmla="*/ 2751667 w 6714067"/>
              <a:gd name="connsiteY68" fmla="*/ 355600 h 3945467"/>
              <a:gd name="connsiteX69" fmla="*/ 2768600 w 6714067"/>
              <a:gd name="connsiteY69" fmla="*/ 330200 h 3945467"/>
              <a:gd name="connsiteX70" fmla="*/ 2785534 w 6714067"/>
              <a:gd name="connsiteY70" fmla="*/ 279400 h 3945467"/>
              <a:gd name="connsiteX71" fmla="*/ 2802467 w 6714067"/>
              <a:gd name="connsiteY71" fmla="*/ 254000 h 3945467"/>
              <a:gd name="connsiteX72" fmla="*/ 2810934 w 6714067"/>
              <a:gd name="connsiteY72" fmla="*/ 228600 h 3945467"/>
              <a:gd name="connsiteX73" fmla="*/ 2836334 w 6714067"/>
              <a:gd name="connsiteY73" fmla="*/ 203200 h 3945467"/>
              <a:gd name="connsiteX74" fmla="*/ 2861734 w 6714067"/>
              <a:gd name="connsiteY74" fmla="*/ 169334 h 3945467"/>
              <a:gd name="connsiteX75" fmla="*/ 2870200 w 6714067"/>
              <a:gd name="connsiteY75" fmla="*/ 143934 h 3945467"/>
              <a:gd name="connsiteX76" fmla="*/ 2878667 w 6714067"/>
              <a:gd name="connsiteY76" fmla="*/ 101600 h 3945467"/>
              <a:gd name="connsiteX77" fmla="*/ 2895600 w 6714067"/>
              <a:gd name="connsiteY77" fmla="*/ 67734 h 3945467"/>
              <a:gd name="connsiteX78" fmla="*/ 2946400 w 6714067"/>
              <a:gd name="connsiteY78" fmla="*/ 0 h 3945467"/>
              <a:gd name="connsiteX79" fmla="*/ 2971800 w 6714067"/>
              <a:gd name="connsiteY79" fmla="*/ 8467 h 3945467"/>
              <a:gd name="connsiteX80" fmla="*/ 2988734 w 6714067"/>
              <a:gd name="connsiteY80" fmla="*/ 42334 h 3945467"/>
              <a:gd name="connsiteX81" fmla="*/ 3014134 w 6714067"/>
              <a:gd name="connsiteY81" fmla="*/ 101600 h 3945467"/>
              <a:gd name="connsiteX82" fmla="*/ 3039534 w 6714067"/>
              <a:gd name="connsiteY82" fmla="*/ 118534 h 3945467"/>
              <a:gd name="connsiteX83" fmla="*/ 3090334 w 6714067"/>
              <a:gd name="connsiteY83" fmla="*/ 169334 h 3945467"/>
              <a:gd name="connsiteX84" fmla="*/ 3115734 w 6714067"/>
              <a:gd name="connsiteY84" fmla="*/ 203200 h 3945467"/>
              <a:gd name="connsiteX85" fmla="*/ 3141134 w 6714067"/>
              <a:gd name="connsiteY85" fmla="*/ 211667 h 3945467"/>
              <a:gd name="connsiteX86" fmla="*/ 3234267 w 6714067"/>
              <a:gd name="connsiteY86" fmla="*/ 279400 h 3945467"/>
              <a:gd name="connsiteX87" fmla="*/ 3259667 w 6714067"/>
              <a:gd name="connsiteY87" fmla="*/ 287867 h 3945467"/>
              <a:gd name="connsiteX88" fmla="*/ 3302000 w 6714067"/>
              <a:gd name="connsiteY88" fmla="*/ 313267 h 3945467"/>
              <a:gd name="connsiteX89" fmla="*/ 3361267 w 6714067"/>
              <a:gd name="connsiteY89" fmla="*/ 330200 h 3945467"/>
              <a:gd name="connsiteX90" fmla="*/ 3386667 w 6714067"/>
              <a:gd name="connsiteY90" fmla="*/ 372534 h 3945467"/>
              <a:gd name="connsiteX91" fmla="*/ 3471334 w 6714067"/>
              <a:gd name="connsiteY91" fmla="*/ 448734 h 3945467"/>
              <a:gd name="connsiteX92" fmla="*/ 3539067 w 6714067"/>
              <a:gd name="connsiteY92" fmla="*/ 482600 h 3945467"/>
              <a:gd name="connsiteX93" fmla="*/ 3615267 w 6714067"/>
              <a:gd name="connsiteY93" fmla="*/ 524934 h 3945467"/>
              <a:gd name="connsiteX94" fmla="*/ 3632200 w 6714067"/>
              <a:gd name="connsiteY94" fmla="*/ 575734 h 3945467"/>
              <a:gd name="connsiteX95" fmla="*/ 3699934 w 6714067"/>
              <a:gd name="connsiteY95" fmla="*/ 635000 h 3945467"/>
              <a:gd name="connsiteX96" fmla="*/ 3750734 w 6714067"/>
              <a:gd name="connsiteY96" fmla="*/ 668867 h 3945467"/>
              <a:gd name="connsiteX97" fmla="*/ 3793067 w 6714067"/>
              <a:gd name="connsiteY97" fmla="*/ 719667 h 3945467"/>
              <a:gd name="connsiteX98" fmla="*/ 3818467 w 6714067"/>
              <a:gd name="connsiteY98" fmla="*/ 753534 h 3945467"/>
              <a:gd name="connsiteX99" fmla="*/ 3894667 w 6714067"/>
              <a:gd name="connsiteY99" fmla="*/ 821267 h 3945467"/>
              <a:gd name="connsiteX100" fmla="*/ 3911600 w 6714067"/>
              <a:gd name="connsiteY100" fmla="*/ 846667 h 3945467"/>
              <a:gd name="connsiteX101" fmla="*/ 3937000 w 6714067"/>
              <a:gd name="connsiteY101" fmla="*/ 855134 h 3945467"/>
              <a:gd name="connsiteX102" fmla="*/ 3962400 w 6714067"/>
              <a:gd name="connsiteY102" fmla="*/ 872067 h 3945467"/>
              <a:gd name="connsiteX103" fmla="*/ 4004734 w 6714067"/>
              <a:gd name="connsiteY103" fmla="*/ 914400 h 3945467"/>
              <a:gd name="connsiteX104" fmla="*/ 4021667 w 6714067"/>
              <a:gd name="connsiteY104" fmla="*/ 939800 h 3945467"/>
              <a:gd name="connsiteX105" fmla="*/ 4047067 w 6714067"/>
              <a:gd name="connsiteY105" fmla="*/ 956734 h 3945467"/>
              <a:gd name="connsiteX106" fmla="*/ 4097867 w 6714067"/>
              <a:gd name="connsiteY106" fmla="*/ 1016000 h 3945467"/>
              <a:gd name="connsiteX107" fmla="*/ 4140200 w 6714067"/>
              <a:gd name="connsiteY107" fmla="*/ 1058334 h 3945467"/>
              <a:gd name="connsiteX108" fmla="*/ 4191000 w 6714067"/>
              <a:gd name="connsiteY108" fmla="*/ 1092200 h 3945467"/>
              <a:gd name="connsiteX109" fmla="*/ 4267200 w 6714067"/>
              <a:gd name="connsiteY109" fmla="*/ 1151467 h 3945467"/>
              <a:gd name="connsiteX110" fmla="*/ 4309534 w 6714067"/>
              <a:gd name="connsiteY110" fmla="*/ 1202267 h 3945467"/>
              <a:gd name="connsiteX111" fmla="*/ 4351867 w 6714067"/>
              <a:gd name="connsiteY111" fmla="*/ 1227667 h 3945467"/>
              <a:gd name="connsiteX112" fmla="*/ 4385734 w 6714067"/>
              <a:gd name="connsiteY112" fmla="*/ 1286934 h 3945467"/>
              <a:gd name="connsiteX113" fmla="*/ 4419600 w 6714067"/>
              <a:gd name="connsiteY113" fmla="*/ 1312334 h 3945467"/>
              <a:gd name="connsiteX114" fmla="*/ 4453467 w 6714067"/>
              <a:gd name="connsiteY114" fmla="*/ 1363134 h 3945467"/>
              <a:gd name="connsiteX115" fmla="*/ 4521200 w 6714067"/>
              <a:gd name="connsiteY115" fmla="*/ 1397000 h 3945467"/>
              <a:gd name="connsiteX116" fmla="*/ 4563534 w 6714067"/>
              <a:gd name="connsiteY116" fmla="*/ 1430867 h 3945467"/>
              <a:gd name="connsiteX117" fmla="*/ 4588934 w 6714067"/>
              <a:gd name="connsiteY117" fmla="*/ 1447800 h 3945467"/>
              <a:gd name="connsiteX118" fmla="*/ 4605867 w 6714067"/>
              <a:gd name="connsiteY118" fmla="*/ 1464734 h 3945467"/>
              <a:gd name="connsiteX119" fmla="*/ 4673600 w 6714067"/>
              <a:gd name="connsiteY119" fmla="*/ 1481667 h 3945467"/>
              <a:gd name="connsiteX120" fmla="*/ 4851400 w 6714067"/>
              <a:gd name="connsiteY120" fmla="*/ 1532467 h 3945467"/>
              <a:gd name="connsiteX121" fmla="*/ 5181600 w 6714067"/>
              <a:gd name="connsiteY121" fmla="*/ 1524000 h 3945467"/>
              <a:gd name="connsiteX122" fmla="*/ 5223934 w 6714067"/>
              <a:gd name="connsiteY122" fmla="*/ 1515534 h 3945467"/>
              <a:gd name="connsiteX123" fmla="*/ 5376334 w 6714067"/>
              <a:gd name="connsiteY123" fmla="*/ 1498600 h 3945467"/>
              <a:gd name="connsiteX124" fmla="*/ 5427134 w 6714067"/>
              <a:gd name="connsiteY124" fmla="*/ 1481667 h 3945467"/>
              <a:gd name="connsiteX125" fmla="*/ 5486400 w 6714067"/>
              <a:gd name="connsiteY125" fmla="*/ 1473200 h 3945467"/>
              <a:gd name="connsiteX126" fmla="*/ 6417734 w 6714067"/>
              <a:gd name="connsiteY126" fmla="*/ 1481667 h 3945467"/>
              <a:gd name="connsiteX127" fmla="*/ 6629400 w 6714067"/>
              <a:gd name="connsiteY127" fmla="*/ 1490134 h 3945467"/>
              <a:gd name="connsiteX128" fmla="*/ 6637867 w 6714067"/>
              <a:gd name="connsiteY128" fmla="*/ 1540934 h 3945467"/>
              <a:gd name="connsiteX129" fmla="*/ 6654800 w 6714067"/>
              <a:gd name="connsiteY129" fmla="*/ 1676400 h 3945467"/>
              <a:gd name="connsiteX130" fmla="*/ 6671734 w 6714067"/>
              <a:gd name="connsiteY130" fmla="*/ 1820334 h 3945467"/>
              <a:gd name="connsiteX131" fmla="*/ 6688667 w 6714067"/>
              <a:gd name="connsiteY131" fmla="*/ 1888067 h 3945467"/>
              <a:gd name="connsiteX132" fmla="*/ 6680200 w 6714067"/>
              <a:gd name="connsiteY132" fmla="*/ 2150534 h 3945467"/>
              <a:gd name="connsiteX133" fmla="*/ 6671734 w 6714067"/>
              <a:gd name="connsiteY133" fmla="*/ 2175934 h 3945467"/>
              <a:gd name="connsiteX134" fmla="*/ 6663267 w 6714067"/>
              <a:gd name="connsiteY134" fmla="*/ 2226734 h 3945467"/>
              <a:gd name="connsiteX135" fmla="*/ 6654800 w 6714067"/>
              <a:gd name="connsiteY135" fmla="*/ 2269067 h 3945467"/>
              <a:gd name="connsiteX136" fmla="*/ 6663267 w 6714067"/>
              <a:gd name="connsiteY136" fmla="*/ 2887134 h 3945467"/>
              <a:gd name="connsiteX137" fmla="*/ 6705600 w 6714067"/>
              <a:gd name="connsiteY137" fmla="*/ 3124200 h 3945467"/>
              <a:gd name="connsiteX138" fmla="*/ 6714067 w 6714067"/>
              <a:gd name="connsiteY138" fmla="*/ 3183467 h 3945467"/>
              <a:gd name="connsiteX139" fmla="*/ 6705600 w 6714067"/>
              <a:gd name="connsiteY139" fmla="*/ 3539067 h 3945467"/>
              <a:gd name="connsiteX140" fmla="*/ 6697134 w 6714067"/>
              <a:gd name="connsiteY140" fmla="*/ 3572934 h 3945467"/>
              <a:gd name="connsiteX141" fmla="*/ 6688667 w 6714067"/>
              <a:gd name="connsiteY141" fmla="*/ 3708400 h 3945467"/>
              <a:gd name="connsiteX142" fmla="*/ 6697134 w 6714067"/>
              <a:gd name="connsiteY142" fmla="*/ 3945467 h 394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6714067" h="3945467">
                <a:moveTo>
                  <a:pt x="25400" y="3759200"/>
                </a:moveTo>
                <a:cubicBezTo>
                  <a:pt x="28222" y="3697111"/>
                  <a:pt x="31224" y="3635031"/>
                  <a:pt x="33867" y="3572934"/>
                </a:cubicBezTo>
                <a:cubicBezTo>
                  <a:pt x="43336" y="3350412"/>
                  <a:pt x="19924" y="3428501"/>
                  <a:pt x="50800" y="3335867"/>
                </a:cubicBezTo>
                <a:cubicBezTo>
                  <a:pt x="73148" y="3067697"/>
                  <a:pt x="64445" y="3212580"/>
                  <a:pt x="50800" y="2700867"/>
                </a:cubicBezTo>
                <a:cubicBezTo>
                  <a:pt x="50010" y="2671250"/>
                  <a:pt x="41659" y="2578961"/>
                  <a:pt x="33867" y="2540000"/>
                </a:cubicBezTo>
                <a:cubicBezTo>
                  <a:pt x="32117" y="2531249"/>
                  <a:pt x="27748" y="2523210"/>
                  <a:pt x="25400" y="2514600"/>
                </a:cubicBezTo>
                <a:cubicBezTo>
                  <a:pt x="19277" y="2492148"/>
                  <a:pt x="8467" y="2446867"/>
                  <a:pt x="8467" y="2446867"/>
                </a:cubicBezTo>
                <a:cubicBezTo>
                  <a:pt x="11289" y="2373489"/>
                  <a:pt x="10080" y="2299845"/>
                  <a:pt x="16934" y="2226734"/>
                </a:cubicBezTo>
                <a:cubicBezTo>
                  <a:pt x="18600" y="2208963"/>
                  <a:pt x="33867" y="2175934"/>
                  <a:pt x="33867" y="2175934"/>
                </a:cubicBezTo>
                <a:cubicBezTo>
                  <a:pt x="31045" y="2048934"/>
                  <a:pt x="30688" y="1921855"/>
                  <a:pt x="25400" y="1794934"/>
                </a:cubicBezTo>
                <a:cubicBezTo>
                  <a:pt x="24444" y="1771995"/>
                  <a:pt x="14269" y="1766869"/>
                  <a:pt x="0" y="1752600"/>
                </a:cubicBezTo>
                <a:cubicBezTo>
                  <a:pt x="5645" y="1732845"/>
                  <a:pt x="-2872" y="1698798"/>
                  <a:pt x="16934" y="1693334"/>
                </a:cubicBezTo>
                <a:cubicBezTo>
                  <a:pt x="90441" y="1673056"/>
                  <a:pt x="169440" y="1689776"/>
                  <a:pt x="245534" y="1684867"/>
                </a:cubicBezTo>
                <a:cubicBezTo>
                  <a:pt x="257146" y="1684118"/>
                  <a:pt x="268255" y="1679744"/>
                  <a:pt x="279400" y="1676400"/>
                </a:cubicBezTo>
                <a:cubicBezTo>
                  <a:pt x="296496" y="1671271"/>
                  <a:pt x="313267" y="1665111"/>
                  <a:pt x="330200" y="1659467"/>
                </a:cubicBezTo>
                <a:lnTo>
                  <a:pt x="381000" y="1642534"/>
                </a:lnTo>
                <a:cubicBezTo>
                  <a:pt x="394652" y="1637984"/>
                  <a:pt x="409373" y="1637557"/>
                  <a:pt x="423334" y="1634067"/>
                </a:cubicBezTo>
                <a:cubicBezTo>
                  <a:pt x="431992" y="1631902"/>
                  <a:pt x="439953" y="1627196"/>
                  <a:pt x="448734" y="1625600"/>
                </a:cubicBezTo>
                <a:cubicBezTo>
                  <a:pt x="504364" y="1615486"/>
                  <a:pt x="594833" y="1611909"/>
                  <a:pt x="643467" y="1608667"/>
                </a:cubicBezTo>
                <a:cubicBezTo>
                  <a:pt x="654756" y="1605845"/>
                  <a:pt x="666145" y="1603397"/>
                  <a:pt x="677334" y="1600200"/>
                </a:cubicBezTo>
                <a:cubicBezTo>
                  <a:pt x="762369" y="1575905"/>
                  <a:pt x="630715" y="1609740"/>
                  <a:pt x="736600" y="1583267"/>
                </a:cubicBezTo>
                <a:cubicBezTo>
                  <a:pt x="745067" y="1577623"/>
                  <a:pt x="752701" y="1570467"/>
                  <a:pt x="762000" y="1566334"/>
                </a:cubicBezTo>
                <a:cubicBezTo>
                  <a:pt x="819492" y="1540782"/>
                  <a:pt x="843654" y="1546829"/>
                  <a:pt x="914400" y="1540934"/>
                </a:cubicBezTo>
                <a:lnTo>
                  <a:pt x="990600" y="1515534"/>
                </a:lnTo>
                <a:cubicBezTo>
                  <a:pt x="999067" y="1512712"/>
                  <a:pt x="1008574" y="1512017"/>
                  <a:pt x="1016000" y="1507067"/>
                </a:cubicBezTo>
                <a:cubicBezTo>
                  <a:pt x="1024467" y="1501423"/>
                  <a:pt x="1032047" y="1494142"/>
                  <a:pt x="1041400" y="1490134"/>
                </a:cubicBezTo>
                <a:cubicBezTo>
                  <a:pt x="1079381" y="1473856"/>
                  <a:pt x="1067713" y="1489677"/>
                  <a:pt x="1100667" y="1473200"/>
                </a:cubicBezTo>
                <a:cubicBezTo>
                  <a:pt x="1109768" y="1468649"/>
                  <a:pt x="1116768" y="1460400"/>
                  <a:pt x="1126067" y="1456267"/>
                </a:cubicBezTo>
                <a:cubicBezTo>
                  <a:pt x="1142378" y="1449018"/>
                  <a:pt x="1159934" y="1444978"/>
                  <a:pt x="1176867" y="1439334"/>
                </a:cubicBezTo>
                <a:lnTo>
                  <a:pt x="1202267" y="1430867"/>
                </a:lnTo>
                <a:lnTo>
                  <a:pt x="1227667" y="1422400"/>
                </a:lnTo>
                <a:lnTo>
                  <a:pt x="1253067" y="1413934"/>
                </a:lnTo>
                <a:cubicBezTo>
                  <a:pt x="1258711" y="1408289"/>
                  <a:pt x="1262860" y="1400570"/>
                  <a:pt x="1270000" y="1397000"/>
                </a:cubicBezTo>
                <a:cubicBezTo>
                  <a:pt x="1282626" y="1390687"/>
                  <a:pt x="1348295" y="1381129"/>
                  <a:pt x="1354667" y="1380067"/>
                </a:cubicBezTo>
                <a:cubicBezTo>
                  <a:pt x="1434831" y="1331969"/>
                  <a:pt x="1416872" y="1336632"/>
                  <a:pt x="1481667" y="1312334"/>
                </a:cubicBezTo>
                <a:cubicBezTo>
                  <a:pt x="1490023" y="1309200"/>
                  <a:pt x="1498355" y="1305803"/>
                  <a:pt x="1507067" y="1303867"/>
                </a:cubicBezTo>
                <a:cubicBezTo>
                  <a:pt x="1523825" y="1300143"/>
                  <a:pt x="1540934" y="1298222"/>
                  <a:pt x="1557867" y="1295400"/>
                </a:cubicBezTo>
                <a:cubicBezTo>
                  <a:pt x="1630750" y="1246812"/>
                  <a:pt x="1523071" y="1313941"/>
                  <a:pt x="1625600" y="1270000"/>
                </a:cubicBezTo>
                <a:cubicBezTo>
                  <a:pt x="1632937" y="1266856"/>
                  <a:pt x="1635394" y="1256637"/>
                  <a:pt x="1642534" y="1253067"/>
                </a:cubicBezTo>
                <a:cubicBezTo>
                  <a:pt x="1658499" y="1245085"/>
                  <a:pt x="1693334" y="1236134"/>
                  <a:pt x="1693334" y="1236134"/>
                </a:cubicBezTo>
                <a:cubicBezTo>
                  <a:pt x="1701801" y="1230489"/>
                  <a:pt x="1709632" y="1223751"/>
                  <a:pt x="1718734" y="1219200"/>
                </a:cubicBezTo>
                <a:cubicBezTo>
                  <a:pt x="1763900" y="1196617"/>
                  <a:pt x="1725132" y="1229046"/>
                  <a:pt x="1778000" y="1193800"/>
                </a:cubicBezTo>
                <a:cubicBezTo>
                  <a:pt x="1784642" y="1189372"/>
                  <a:pt x="1788089" y="1180974"/>
                  <a:pt x="1794934" y="1176867"/>
                </a:cubicBezTo>
                <a:cubicBezTo>
                  <a:pt x="1840194" y="1149711"/>
                  <a:pt x="1801271" y="1190990"/>
                  <a:pt x="1845734" y="1151467"/>
                </a:cubicBezTo>
                <a:cubicBezTo>
                  <a:pt x="1863633" y="1135557"/>
                  <a:pt x="1896534" y="1100667"/>
                  <a:pt x="1896534" y="1100667"/>
                </a:cubicBezTo>
                <a:cubicBezTo>
                  <a:pt x="1899356" y="1089378"/>
                  <a:pt x="1897731" y="1075887"/>
                  <a:pt x="1905000" y="1066800"/>
                </a:cubicBezTo>
                <a:cubicBezTo>
                  <a:pt x="1910575" y="1059831"/>
                  <a:pt x="1922747" y="1062926"/>
                  <a:pt x="1930400" y="1058334"/>
                </a:cubicBezTo>
                <a:cubicBezTo>
                  <a:pt x="1961045" y="1039947"/>
                  <a:pt x="1934600" y="1040722"/>
                  <a:pt x="1964267" y="1016000"/>
                </a:cubicBezTo>
                <a:cubicBezTo>
                  <a:pt x="1973963" y="1007920"/>
                  <a:pt x="1986845" y="1004711"/>
                  <a:pt x="1998134" y="999067"/>
                </a:cubicBezTo>
                <a:cubicBezTo>
                  <a:pt x="2037925" y="959276"/>
                  <a:pt x="2013571" y="980309"/>
                  <a:pt x="2074334" y="939800"/>
                </a:cubicBezTo>
                <a:cubicBezTo>
                  <a:pt x="2084835" y="932799"/>
                  <a:pt x="2096227" y="926858"/>
                  <a:pt x="2108200" y="922867"/>
                </a:cubicBezTo>
                <a:cubicBezTo>
                  <a:pt x="2121852" y="918316"/>
                  <a:pt x="2136423" y="917222"/>
                  <a:pt x="2150534" y="914400"/>
                </a:cubicBezTo>
                <a:cubicBezTo>
                  <a:pt x="2161823" y="905933"/>
                  <a:pt x="2171779" y="895311"/>
                  <a:pt x="2184400" y="889000"/>
                </a:cubicBezTo>
                <a:cubicBezTo>
                  <a:pt x="2200365" y="881018"/>
                  <a:pt x="2235200" y="872067"/>
                  <a:pt x="2235200" y="872067"/>
                </a:cubicBezTo>
                <a:cubicBezTo>
                  <a:pt x="2254956" y="857956"/>
                  <a:pt x="2273091" y="841244"/>
                  <a:pt x="2294467" y="829734"/>
                </a:cubicBezTo>
                <a:cubicBezTo>
                  <a:pt x="2354143" y="797601"/>
                  <a:pt x="2342308" y="832693"/>
                  <a:pt x="2396067" y="778934"/>
                </a:cubicBezTo>
                <a:lnTo>
                  <a:pt x="2429934" y="745067"/>
                </a:lnTo>
                <a:cubicBezTo>
                  <a:pt x="2438858" y="736143"/>
                  <a:pt x="2453299" y="735135"/>
                  <a:pt x="2463800" y="728134"/>
                </a:cubicBezTo>
                <a:cubicBezTo>
                  <a:pt x="2470442" y="723706"/>
                  <a:pt x="2474500" y="716187"/>
                  <a:pt x="2480734" y="711200"/>
                </a:cubicBezTo>
                <a:cubicBezTo>
                  <a:pt x="2533421" y="669050"/>
                  <a:pt x="2476435" y="724487"/>
                  <a:pt x="2540000" y="668867"/>
                </a:cubicBezTo>
                <a:cubicBezTo>
                  <a:pt x="2552015" y="658354"/>
                  <a:pt x="2562578" y="646289"/>
                  <a:pt x="2573867" y="635000"/>
                </a:cubicBezTo>
                <a:cubicBezTo>
                  <a:pt x="2581062" y="627805"/>
                  <a:pt x="2584443" y="617546"/>
                  <a:pt x="2590800" y="609600"/>
                </a:cubicBezTo>
                <a:cubicBezTo>
                  <a:pt x="2595787" y="603367"/>
                  <a:pt x="2602089" y="598311"/>
                  <a:pt x="2607734" y="592667"/>
                </a:cubicBezTo>
                <a:cubicBezTo>
                  <a:pt x="2631717" y="520714"/>
                  <a:pt x="2598268" y="608443"/>
                  <a:pt x="2633134" y="550334"/>
                </a:cubicBezTo>
                <a:cubicBezTo>
                  <a:pt x="2637726" y="542681"/>
                  <a:pt x="2636245" y="532074"/>
                  <a:pt x="2641600" y="524934"/>
                </a:cubicBezTo>
                <a:cubicBezTo>
                  <a:pt x="2653574" y="508969"/>
                  <a:pt x="2669823" y="496711"/>
                  <a:pt x="2683934" y="482600"/>
                </a:cubicBezTo>
                <a:cubicBezTo>
                  <a:pt x="2692401" y="474133"/>
                  <a:pt x="2703979" y="467910"/>
                  <a:pt x="2709334" y="457200"/>
                </a:cubicBezTo>
                <a:cubicBezTo>
                  <a:pt x="2729837" y="416194"/>
                  <a:pt x="2717343" y="432259"/>
                  <a:pt x="2743200" y="406400"/>
                </a:cubicBezTo>
                <a:cubicBezTo>
                  <a:pt x="2746022" y="389467"/>
                  <a:pt x="2746238" y="371886"/>
                  <a:pt x="2751667" y="355600"/>
                </a:cubicBezTo>
                <a:cubicBezTo>
                  <a:pt x="2754885" y="345947"/>
                  <a:pt x="2764467" y="339499"/>
                  <a:pt x="2768600" y="330200"/>
                </a:cubicBezTo>
                <a:cubicBezTo>
                  <a:pt x="2775849" y="313889"/>
                  <a:pt x="2775633" y="294252"/>
                  <a:pt x="2785534" y="279400"/>
                </a:cubicBezTo>
                <a:cubicBezTo>
                  <a:pt x="2791178" y="270933"/>
                  <a:pt x="2797916" y="263101"/>
                  <a:pt x="2802467" y="254000"/>
                </a:cubicBezTo>
                <a:cubicBezTo>
                  <a:pt x="2806458" y="246018"/>
                  <a:pt x="2805983" y="236026"/>
                  <a:pt x="2810934" y="228600"/>
                </a:cubicBezTo>
                <a:cubicBezTo>
                  <a:pt x="2817576" y="218637"/>
                  <a:pt x="2828542" y="212291"/>
                  <a:pt x="2836334" y="203200"/>
                </a:cubicBezTo>
                <a:cubicBezTo>
                  <a:pt x="2845517" y="192486"/>
                  <a:pt x="2853267" y="180623"/>
                  <a:pt x="2861734" y="169334"/>
                </a:cubicBezTo>
                <a:cubicBezTo>
                  <a:pt x="2864556" y="160867"/>
                  <a:pt x="2868036" y="152592"/>
                  <a:pt x="2870200" y="143934"/>
                </a:cubicBezTo>
                <a:cubicBezTo>
                  <a:pt x="2873690" y="129973"/>
                  <a:pt x="2874116" y="115252"/>
                  <a:pt x="2878667" y="101600"/>
                </a:cubicBezTo>
                <a:cubicBezTo>
                  <a:pt x="2882658" y="89627"/>
                  <a:pt x="2889106" y="78556"/>
                  <a:pt x="2895600" y="67734"/>
                </a:cubicBezTo>
                <a:cubicBezTo>
                  <a:pt x="2924320" y="19868"/>
                  <a:pt x="2918832" y="27569"/>
                  <a:pt x="2946400" y="0"/>
                </a:cubicBezTo>
                <a:cubicBezTo>
                  <a:pt x="2954867" y="2822"/>
                  <a:pt x="2965489" y="2156"/>
                  <a:pt x="2971800" y="8467"/>
                </a:cubicBezTo>
                <a:cubicBezTo>
                  <a:pt x="2980725" y="17392"/>
                  <a:pt x="2983762" y="30733"/>
                  <a:pt x="2988734" y="42334"/>
                </a:cubicBezTo>
                <a:cubicBezTo>
                  <a:pt x="2998078" y="64136"/>
                  <a:pt x="2997611" y="81773"/>
                  <a:pt x="3014134" y="101600"/>
                </a:cubicBezTo>
                <a:cubicBezTo>
                  <a:pt x="3020648" y="109417"/>
                  <a:pt x="3031929" y="111774"/>
                  <a:pt x="3039534" y="118534"/>
                </a:cubicBezTo>
                <a:cubicBezTo>
                  <a:pt x="3057432" y="134444"/>
                  <a:pt x="3073401" y="152401"/>
                  <a:pt x="3090334" y="169334"/>
                </a:cubicBezTo>
                <a:cubicBezTo>
                  <a:pt x="3100312" y="179312"/>
                  <a:pt x="3104894" y="194166"/>
                  <a:pt x="3115734" y="203200"/>
                </a:cubicBezTo>
                <a:cubicBezTo>
                  <a:pt x="3122590" y="208913"/>
                  <a:pt x="3132667" y="208845"/>
                  <a:pt x="3141134" y="211667"/>
                </a:cubicBezTo>
                <a:cubicBezTo>
                  <a:pt x="3185360" y="255893"/>
                  <a:pt x="3156380" y="230721"/>
                  <a:pt x="3234267" y="279400"/>
                </a:cubicBezTo>
                <a:cubicBezTo>
                  <a:pt x="3241835" y="284130"/>
                  <a:pt x="3251685" y="283876"/>
                  <a:pt x="3259667" y="287867"/>
                </a:cubicBezTo>
                <a:cubicBezTo>
                  <a:pt x="3274386" y="295226"/>
                  <a:pt x="3287281" y="305908"/>
                  <a:pt x="3302000" y="313267"/>
                </a:cubicBezTo>
                <a:cubicBezTo>
                  <a:pt x="3314150" y="319342"/>
                  <a:pt x="3350411" y="327486"/>
                  <a:pt x="3361267" y="330200"/>
                </a:cubicBezTo>
                <a:cubicBezTo>
                  <a:pt x="3443507" y="412445"/>
                  <a:pt x="3309716" y="273598"/>
                  <a:pt x="3386667" y="372534"/>
                </a:cubicBezTo>
                <a:cubicBezTo>
                  <a:pt x="3401370" y="391438"/>
                  <a:pt x="3445459" y="433641"/>
                  <a:pt x="3471334" y="448734"/>
                </a:cubicBezTo>
                <a:cubicBezTo>
                  <a:pt x="3493138" y="461453"/>
                  <a:pt x="3517150" y="470076"/>
                  <a:pt x="3539067" y="482600"/>
                </a:cubicBezTo>
                <a:cubicBezTo>
                  <a:pt x="3620586" y="529182"/>
                  <a:pt x="3560345" y="506626"/>
                  <a:pt x="3615267" y="524934"/>
                </a:cubicBezTo>
                <a:lnTo>
                  <a:pt x="3632200" y="575734"/>
                </a:lnTo>
                <a:cubicBezTo>
                  <a:pt x="3636771" y="589448"/>
                  <a:pt x="3688009" y="626653"/>
                  <a:pt x="3699934" y="635000"/>
                </a:cubicBezTo>
                <a:cubicBezTo>
                  <a:pt x="3716607" y="646671"/>
                  <a:pt x="3750734" y="668867"/>
                  <a:pt x="3750734" y="668867"/>
                </a:cubicBezTo>
                <a:cubicBezTo>
                  <a:pt x="3788159" y="725005"/>
                  <a:pt x="3744175" y="662626"/>
                  <a:pt x="3793067" y="719667"/>
                </a:cubicBezTo>
                <a:cubicBezTo>
                  <a:pt x="3802250" y="730381"/>
                  <a:pt x="3809027" y="743045"/>
                  <a:pt x="3818467" y="753534"/>
                </a:cubicBezTo>
                <a:cubicBezTo>
                  <a:pt x="3861963" y="801864"/>
                  <a:pt x="3855502" y="795158"/>
                  <a:pt x="3894667" y="821267"/>
                </a:cubicBezTo>
                <a:cubicBezTo>
                  <a:pt x="3900311" y="829734"/>
                  <a:pt x="3903654" y="840310"/>
                  <a:pt x="3911600" y="846667"/>
                </a:cubicBezTo>
                <a:cubicBezTo>
                  <a:pt x="3918569" y="852242"/>
                  <a:pt x="3929018" y="851143"/>
                  <a:pt x="3937000" y="855134"/>
                </a:cubicBezTo>
                <a:cubicBezTo>
                  <a:pt x="3946101" y="859685"/>
                  <a:pt x="3953933" y="866423"/>
                  <a:pt x="3962400" y="872067"/>
                </a:cubicBezTo>
                <a:cubicBezTo>
                  <a:pt x="4007560" y="939805"/>
                  <a:pt x="3948286" y="857952"/>
                  <a:pt x="4004734" y="914400"/>
                </a:cubicBezTo>
                <a:cubicBezTo>
                  <a:pt x="4011929" y="921595"/>
                  <a:pt x="4014472" y="932605"/>
                  <a:pt x="4021667" y="939800"/>
                </a:cubicBezTo>
                <a:cubicBezTo>
                  <a:pt x="4028862" y="946995"/>
                  <a:pt x="4039250" y="950220"/>
                  <a:pt x="4047067" y="956734"/>
                </a:cubicBezTo>
                <a:cubicBezTo>
                  <a:pt x="4081977" y="985826"/>
                  <a:pt x="4065834" y="979963"/>
                  <a:pt x="4097867" y="1016000"/>
                </a:cubicBezTo>
                <a:cubicBezTo>
                  <a:pt x="4111125" y="1030915"/>
                  <a:pt x="4126089" y="1044223"/>
                  <a:pt x="4140200" y="1058334"/>
                </a:cubicBezTo>
                <a:cubicBezTo>
                  <a:pt x="4154590" y="1072725"/>
                  <a:pt x="4176610" y="1077810"/>
                  <a:pt x="4191000" y="1092200"/>
                </a:cubicBezTo>
                <a:cubicBezTo>
                  <a:pt x="4303589" y="1204789"/>
                  <a:pt x="4176697" y="1086822"/>
                  <a:pt x="4267200" y="1151467"/>
                </a:cubicBezTo>
                <a:cubicBezTo>
                  <a:pt x="4359434" y="1217349"/>
                  <a:pt x="4235274" y="1138616"/>
                  <a:pt x="4309534" y="1202267"/>
                </a:cubicBezTo>
                <a:cubicBezTo>
                  <a:pt x="4322028" y="1212976"/>
                  <a:pt x="4337756" y="1219200"/>
                  <a:pt x="4351867" y="1227667"/>
                </a:cubicBezTo>
                <a:cubicBezTo>
                  <a:pt x="4358509" y="1240952"/>
                  <a:pt x="4373764" y="1274964"/>
                  <a:pt x="4385734" y="1286934"/>
                </a:cubicBezTo>
                <a:cubicBezTo>
                  <a:pt x="4395712" y="1296912"/>
                  <a:pt x="4410225" y="1301787"/>
                  <a:pt x="4419600" y="1312334"/>
                </a:cubicBezTo>
                <a:cubicBezTo>
                  <a:pt x="4433121" y="1327545"/>
                  <a:pt x="4435264" y="1354033"/>
                  <a:pt x="4453467" y="1363134"/>
                </a:cubicBezTo>
                <a:cubicBezTo>
                  <a:pt x="4476045" y="1374423"/>
                  <a:pt x="4500197" y="1382998"/>
                  <a:pt x="4521200" y="1397000"/>
                </a:cubicBezTo>
                <a:cubicBezTo>
                  <a:pt x="4599393" y="1449130"/>
                  <a:pt x="4503201" y="1382602"/>
                  <a:pt x="4563534" y="1430867"/>
                </a:cubicBezTo>
                <a:cubicBezTo>
                  <a:pt x="4571480" y="1437224"/>
                  <a:pt x="4580988" y="1441443"/>
                  <a:pt x="4588934" y="1447800"/>
                </a:cubicBezTo>
                <a:cubicBezTo>
                  <a:pt x="4595167" y="1452787"/>
                  <a:pt x="4599022" y="1460627"/>
                  <a:pt x="4605867" y="1464734"/>
                </a:cubicBezTo>
                <a:cubicBezTo>
                  <a:pt x="4620762" y="1473671"/>
                  <a:pt x="4661468" y="1478027"/>
                  <a:pt x="4673600" y="1481667"/>
                </a:cubicBezTo>
                <a:cubicBezTo>
                  <a:pt x="4852706" y="1535399"/>
                  <a:pt x="4742804" y="1514367"/>
                  <a:pt x="4851400" y="1532467"/>
                </a:cubicBezTo>
                <a:lnTo>
                  <a:pt x="5181600" y="1524000"/>
                </a:lnTo>
                <a:cubicBezTo>
                  <a:pt x="5195976" y="1523347"/>
                  <a:pt x="5209739" y="1517900"/>
                  <a:pt x="5223934" y="1515534"/>
                </a:cubicBezTo>
                <a:cubicBezTo>
                  <a:pt x="5285744" y="1505232"/>
                  <a:pt x="5307556" y="1504853"/>
                  <a:pt x="5376334" y="1498600"/>
                </a:cubicBezTo>
                <a:cubicBezTo>
                  <a:pt x="5393267" y="1492956"/>
                  <a:pt x="5409742" y="1485681"/>
                  <a:pt x="5427134" y="1481667"/>
                </a:cubicBezTo>
                <a:cubicBezTo>
                  <a:pt x="5446579" y="1477180"/>
                  <a:pt x="5466444" y="1473200"/>
                  <a:pt x="5486400" y="1473200"/>
                </a:cubicBezTo>
                <a:lnTo>
                  <a:pt x="6417734" y="1481667"/>
                </a:lnTo>
                <a:cubicBezTo>
                  <a:pt x="6488289" y="1484489"/>
                  <a:pt x="6561216" y="1471777"/>
                  <a:pt x="6629400" y="1490134"/>
                </a:cubicBezTo>
                <a:cubicBezTo>
                  <a:pt x="6645977" y="1494597"/>
                  <a:pt x="6636070" y="1523861"/>
                  <a:pt x="6637867" y="1540934"/>
                </a:cubicBezTo>
                <a:cubicBezTo>
                  <a:pt x="6651946" y="1674683"/>
                  <a:pt x="6633503" y="1612505"/>
                  <a:pt x="6654800" y="1676400"/>
                </a:cubicBezTo>
                <a:cubicBezTo>
                  <a:pt x="6658159" y="1709990"/>
                  <a:pt x="6664247" y="1782898"/>
                  <a:pt x="6671734" y="1820334"/>
                </a:cubicBezTo>
                <a:cubicBezTo>
                  <a:pt x="6676298" y="1843155"/>
                  <a:pt x="6683023" y="1865489"/>
                  <a:pt x="6688667" y="1888067"/>
                </a:cubicBezTo>
                <a:cubicBezTo>
                  <a:pt x="6685845" y="1975556"/>
                  <a:pt x="6685340" y="2063151"/>
                  <a:pt x="6680200" y="2150534"/>
                </a:cubicBezTo>
                <a:cubicBezTo>
                  <a:pt x="6679676" y="2159443"/>
                  <a:pt x="6673670" y="2167222"/>
                  <a:pt x="6671734" y="2175934"/>
                </a:cubicBezTo>
                <a:cubicBezTo>
                  <a:pt x="6668010" y="2192692"/>
                  <a:pt x="6666338" y="2209844"/>
                  <a:pt x="6663267" y="2226734"/>
                </a:cubicBezTo>
                <a:cubicBezTo>
                  <a:pt x="6660693" y="2240892"/>
                  <a:pt x="6657622" y="2254956"/>
                  <a:pt x="6654800" y="2269067"/>
                </a:cubicBezTo>
                <a:cubicBezTo>
                  <a:pt x="6657622" y="2475089"/>
                  <a:pt x="6658243" y="2681154"/>
                  <a:pt x="6663267" y="2887134"/>
                </a:cubicBezTo>
                <a:cubicBezTo>
                  <a:pt x="6665329" y="2971657"/>
                  <a:pt x="6693179" y="3037258"/>
                  <a:pt x="6705600" y="3124200"/>
                </a:cubicBezTo>
                <a:lnTo>
                  <a:pt x="6714067" y="3183467"/>
                </a:lnTo>
                <a:cubicBezTo>
                  <a:pt x="6711245" y="3302000"/>
                  <a:pt x="6710750" y="3420612"/>
                  <a:pt x="6705600" y="3539067"/>
                </a:cubicBezTo>
                <a:cubicBezTo>
                  <a:pt x="6705095" y="3550692"/>
                  <a:pt x="6698292" y="3561355"/>
                  <a:pt x="6697134" y="3572934"/>
                </a:cubicBezTo>
                <a:cubicBezTo>
                  <a:pt x="6692632" y="3617953"/>
                  <a:pt x="6691489" y="3663245"/>
                  <a:pt x="6688667" y="3708400"/>
                </a:cubicBezTo>
                <a:cubicBezTo>
                  <a:pt x="6697747" y="3917232"/>
                  <a:pt x="6697134" y="3838161"/>
                  <a:pt x="6697134" y="3945467"/>
                </a:cubicBezTo>
              </a:path>
            </a:pathLst>
          </a:custGeom>
          <a:noFill/>
          <a:ln w="47625">
            <a:solidFill>
              <a:srgbClr val="FF0066"/>
            </a:solidFill>
            <a:prstDash val="dash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345" y="1973561"/>
            <a:ext cx="215817" cy="21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881" y="1974227"/>
            <a:ext cx="215817" cy="21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" name="Rectangle 101"/>
          <p:cNvSpPr/>
          <p:nvPr/>
        </p:nvSpPr>
        <p:spPr>
          <a:xfrm>
            <a:off x="2350433" y="1868604"/>
            <a:ext cx="795634" cy="335994"/>
          </a:xfrm>
          <a:prstGeom prst="rect">
            <a:avLst/>
          </a:prstGeom>
          <a:noFill/>
          <a:ln w="25400" cmpd="dbl">
            <a:solidFill>
              <a:schemeClr val="accent4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9" name="Picture 10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443958"/>
            <a:ext cx="790069" cy="36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242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Mer</a:t>
            </a:r>
            <a:r>
              <a:rPr lang="nl-NL" dirty="0" smtClean="0"/>
              <a:t>-aanmeldingsnotitie en conceptaanvraag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1800" dirty="0" smtClean="0"/>
              <a:t>Project is besproken, dus ook zo in aanvraag (2 tanks van 50.000 m</a:t>
            </a:r>
            <a:r>
              <a:rPr lang="nl-NL" sz="1800" baseline="30000" dirty="0" smtClean="0"/>
              <a:t>3</a:t>
            </a:r>
            <a:r>
              <a:rPr lang="nl-NL" sz="1800" dirty="0" smtClean="0"/>
              <a:t>)</a:t>
            </a:r>
          </a:p>
          <a:p>
            <a:r>
              <a:rPr lang="nl-NL" sz="1800" dirty="0" smtClean="0"/>
              <a:t>Waarom zijn de plannen nu gewijzigd?</a:t>
            </a:r>
          </a:p>
          <a:p>
            <a:r>
              <a:rPr lang="nl-NL" sz="1800" dirty="0" smtClean="0"/>
              <a:t>Zijn de plannen nu definitief?</a:t>
            </a:r>
          </a:p>
          <a:p>
            <a:r>
              <a:rPr lang="nl-NL" sz="1800" dirty="0" smtClean="0"/>
              <a:t>Welke stoffen wil XY-t kunnen opslaan? Kom met lijst</a:t>
            </a:r>
          </a:p>
          <a:p>
            <a:r>
              <a:rPr lang="nl-NL" sz="1800" dirty="0" smtClean="0"/>
              <a:t>BG kan pas beoordelen als plan definitief is</a:t>
            </a:r>
          </a:p>
          <a:p>
            <a:r>
              <a:rPr lang="nl-NL" sz="1800" dirty="0" smtClean="0"/>
              <a:t>Geheimhouding is lastig, want alle informatie mag worden </a:t>
            </a:r>
            <a:r>
              <a:rPr lang="nl-NL" sz="1800" dirty="0" err="1" smtClean="0"/>
              <a:t>gewobd</a:t>
            </a:r>
            <a:endParaRPr lang="nl-NL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Verwachting en voorbereiding Bevoegd Gezag </a:t>
            </a:r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443958"/>
            <a:ext cx="790069" cy="36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2591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nl52145\Box Sync\My Box\relevant\afbeeldingen\mf049757_e4ae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81945"/>
            <a:ext cx="3606279" cy="360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Mogelijke oplossingsrichtingen?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1800" dirty="0" smtClean="0"/>
              <a:t>-</a:t>
            </a:r>
          </a:p>
          <a:p>
            <a:r>
              <a:rPr lang="nl-NL" sz="1800" dirty="0" smtClean="0"/>
              <a:t>-</a:t>
            </a:r>
          </a:p>
          <a:p>
            <a:r>
              <a:rPr lang="nl-NL" sz="1800" dirty="0" smtClean="0"/>
              <a:t>-</a:t>
            </a:r>
          </a:p>
          <a:p>
            <a:r>
              <a:rPr lang="nl-NL" sz="1800" dirty="0"/>
              <a:t>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Uw ideeën gevraagd…</a:t>
            </a:r>
            <a:endParaRPr lang="nl-NL" dirty="0"/>
          </a:p>
        </p:txBody>
      </p:sp>
      <p:pic>
        <p:nvPicPr>
          <p:cNvPr id="4098" name="Picture 2" descr="C:\Users\nl52145\Box Sync\My Box\relevant\afbeeldingen\vraagteken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369" y="206769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443958"/>
            <a:ext cx="790069" cy="36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5329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Onze mogelijke oplossingsrichtingen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1800" dirty="0" smtClean="0"/>
              <a:t>Zorg dat je elkaars procedures/werkwijzen kent</a:t>
            </a:r>
          </a:p>
          <a:p>
            <a:r>
              <a:rPr lang="nl-NL" sz="1800" dirty="0" smtClean="0"/>
              <a:t>Creëer reële verwachtingen</a:t>
            </a:r>
          </a:p>
          <a:p>
            <a:r>
              <a:rPr lang="nl-NL" sz="1800" dirty="0" smtClean="0"/>
              <a:t>Werk met </a:t>
            </a:r>
            <a:r>
              <a:rPr lang="nl-NL" sz="1800" dirty="0" smtClean="0"/>
              <a:t>gevaar categorieën </a:t>
            </a:r>
            <a:r>
              <a:rPr lang="nl-NL" sz="1800" dirty="0" smtClean="0"/>
              <a:t>zoals ADR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443958"/>
            <a:ext cx="790069" cy="36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2694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Startoverleg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1800" dirty="0" smtClean="0"/>
              <a:t>XY-t heeft andere perceptie van startoverleg </a:t>
            </a:r>
          </a:p>
          <a:p>
            <a:r>
              <a:rPr lang="nl-NL" sz="1800" dirty="0" smtClean="0"/>
              <a:t>XY-T verheugd dat </a:t>
            </a:r>
            <a:r>
              <a:rPr lang="nl-NL" sz="1800" dirty="0"/>
              <a:t>conceptaanvraag en </a:t>
            </a:r>
            <a:r>
              <a:rPr lang="nl-NL" sz="1800" dirty="0" smtClean="0"/>
              <a:t>aanmeldingsnotitie laatste projectontwikkelingen bevatten</a:t>
            </a:r>
          </a:p>
          <a:p>
            <a:r>
              <a:rPr lang="nl-NL" sz="1800" dirty="0" smtClean="0"/>
              <a:t>Serieuze beoordeling conceptaanvraag</a:t>
            </a:r>
          </a:p>
          <a:p>
            <a:r>
              <a:rPr lang="nl-NL" sz="1800" dirty="0" smtClean="0"/>
              <a:t>Mate van detaillering is voldoende</a:t>
            </a:r>
            <a:endParaRPr lang="nl-NL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Verwachting en voorbereiding XY-t</a:t>
            </a:r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443958"/>
            <a:ext cx="790069" cy="36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129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Startoverleg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 smtClean="0"/>
              <a:t>Alle ADR-categorieën zijn genoemd</a:t>
            </a:r>
          </a:p>
          <a:p>
            <a:r>
              <a:rPr lang="nl-NL" sz="2000" dirty="0" smtClean="0"/>
              <a:t>Alle adviseurs opnieuw nieuwe informatie beoordelen</a:t>
            </a:r>
          </a:p>
          <a:p>
            <a:r>
              <a:rPr lang="nl-NL" sz="2000" dirty="0" smtClean="0"/>
              <a:t>Besluit geen MER opstellen op basis van m.e.r.-aanmeldingsnotitie</a:t>
            </a:r>
          </a:p>
          <a:p>
            <a:r>
              <a:rPr lang="nl-NL" sz="2000" dirty="0" smtClean="0"/>
              <a:t>Hoe flexibeler de aanvraag, hoe ruimer de contouren (te ruim?)</a:t>
            </a:r>
            <a:endParaRPr lang="nl-NL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Verwachting en voorbereiding Bevoegd Gezag</a:t>
            </a:r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443958"/>
            <a:ext cx="790069" cy="36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874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Mogelijke oplossingsrichtingen?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1800" dirty="0" smtClean="0"/>
              <a:t>-</a:t>
            </a:r>
          </a:p>
          <a:p>
            <a:r>
              <a:rPr lang="nl-NL" sz="1800" dirty="0" smtClean="0"/>
              <a:t>-</a:t>
            </a:r>
          </a:p>
          <a:p>
            <a:r>
              <a:rPr lang="nl-NL" sz="1800" dirty="0" smtClean="0"/>
              <a:t>-</a:t>
            </a:r>
          </a:p>
          <a:p>
            <a:r>
              <a:rPr lang="nl-NL" sz="1800" dirty="0"/>
              <a:t>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Uw ideeën gevraagd…</a:t>
            </a:r>
            <a:endParaRPr lang="nl-NL" dirty="0"/>
          </a:p>
        </p:txBody>
      </p:sp>
      <p:pic>
        <p:nvPicPr>
          <p:cNvPr id="5122" name="Picture 2" descr="C:\Users\nl52145\Box Sync\My Box\relevant\afbeeldingen\vraagteken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06769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nl52145\Box Sync\My Box\relevant\afbeeldingen\mf09821_9bd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91630"/>
            <a:ext cx="3505298" cy="233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443958"/>
            <a:ext cx="790069" cy="36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627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Onze mogelijke oplossingsrichtingen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1800" dirty="0" smtClean="0"/>
              <a:t>Realiseren bouwplan </a:t>
            </a:r>
            <a:r>
              <a:rPr lang="nl-NL" sz="1800" dirty="0" smtClean="0"/>
              <a:t>onder aangepaste voorwaarden</a:t>
            </a:r>
            <a:endParaRPr lang="nl-NL" sz="1800" dirty="0" smtClean="0"/>
          </a:p>
          <a:p>
            <a:r>
              <a:rPr lang="nl-NL" sz="1800" dirty="0" smtClean="0"/>
              <a:t>Concessies vanwege te grote contour (op basis van ruime kennisgeving)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19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443958"/>
            <a:ext cx="790069" cy="36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9192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9502"/>
            <a:ext cx="8171999" cy="410788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Wie zijn wij?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2</a:t>
            </a:fld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832885"/>
              </p:ext>
            </p:extLst>
          </p:nvPr>
        </p:nvGraphicFramePr>
        <p:xfrm>
          <a:off x="467544" y="1070611"/>
          <a:ext cx="8172567" cy="30906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24189"/>
                <a:gridCol w="2724189"/>
                <a:gridCol w="2724189"/>
              </a:tblGrid>
              <a:tr h="20320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nl-NL" sz="1200" b="0" dirty="0" smtClean="0">
                          <a:solidFill>
                            <a:srgbClr val="FFFFFF"/>
                          </a:solidFill>
                          <a:latin typeface="Arial"/>
                        </a:rPr>
                        <a:t>Rens Bolkestein</a:t>
                      </a:r>
                      <a:endParaRPr lang="nl-NL" sz="1200" b="0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>
                    <a:lnL w="19050">
                      <a:solidFill>
                        <a:srgbClr val="FFFFFF"/>
                      </a:solidFill>
                    </a:lnL>
                    <a:lnR w="19050">
                      <a:solidFill>
                        <a:srgbClr val="FFFFFF"/>
                      </a:solidFill>
                    </a:lnR>
                    <a:lnT w="19050">
                      <a:solidFill>
                        <a:srgbClr val="FFFFFF"/>
                      </a:solidFill>
                    </a:lnT>
                    <a:lnB w="19050">
                      <a:solidFill>
                        <a:srgbClr val="FFFFFF"/>
                      </a:solidFill>
                    </a:lnB>
                    <a:solidFill>
                      <a:srgbClr val="776DB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nl-NL" sz="1200" b="0" dirty="0" smtClean="0">
                          <a:solidFill>
                            <a:srgbClr val="FFFFFF"/>
                          </a:solidFill>
                          <a:latin typeface="Arial"/>
                        </a:rPr>
                        <a:t>Sabine van Paassen</a:t>
                      </a:r>
                      <a:endParaRPr lang="nl-NL" sz="1200" b="0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>
                    <a:lnL w="19050">
                      <a:solidFill>
                        <a:srgbClr val="FFFFFF"/>
                      </a:solidFill>
                    </a:lnL>
                    <a:lnR w="19050">
                      <a:solidFill>
                        <a:srgbClr val="FFFFFF"/>
                      </a:solidFill>
                    </a:lnR>
                    <a:lnT w="19050">
                      <a:solidFill>
                        <a:srgbClr val="FFFFFF"/>
                      </a:solidFill>
                    </a:lnT>
                    <a:lnB w="19050">
                      <a:solidFill>
                        <a:srgbClr val="FFFFFF"/>
                      </a:solidFill>
                    </a:lnB>
                    <a:solidFill>
                      <a:srgbClr val="776DB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nl-NL" sz="1200" b="0" dirty="0" smtClean="0">
                          <a:solidFill>
                            <a:srgbClr val="FFFFFF"/>
                          </a:solidFill>
                          <a:latin typeface="Arial"/>
                        </a:rPr>
                        <a:t>Karen van Tol</a:t>
                      </a:r>
                      <a:endParaRPr lang="nl-NL" sz="1200" b="0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>
                    <a:lnL w="19050">
                      <a:solidFill>
                        <a:srgbClr val="FFFFFF"/>
                      </a:solidFill>
                    </a:lnL>
                    <a:lnR w="19050">
                      <a:solidFill>
                        <a:srgbClr val="FFFFFF"/>
                      </a:solidFill>
                    </a:lnR>
                    <a:lnT w="19050">
                      <a:solidFill>
                        <a:srgbClr val="FFFFFF"/>
                      </a:solidFill>
                    </a:lnT>
                    <a:lnB w="19050">
                      <a:solidFill>
                        <a:srgbClr val="FFFFFF"/>
                      </a:solidFill>
                    </a:lnB>
                    <a:solidFill>
                      <a:srgbClr val="776DB0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endParaRPr lang="nl-NL" sz="1200" b="0" dirty="0" smtClean="0">
                        <a:latin typeface="Arial"/>
                      </a:endParaRPr>
                    </a:p>
                    <a:p>
                      <a:pPr algn="l">
                        <a:lnSpc>
                          <a:spcPct val="110000"/>
                        </a:lnSpc>
                      </a:pPr>
                      <a:endParaRPr lang="nl-NL" sz="1200" b="0" dirty="0" smtClean="0">
                        <a:latin typeface="Arial"/>
                      </a:endParaRPr>
                    </a:p>
                    <a:p>
                      <a:pPr algn="l">
                        <a:lnSpc>
                          <a:spcPct val="110000"/>
                        </a:lnSpc>
                      </a:pPr>
                      <a:endParaRPr lang="nl-NL" sz="1200" b="0" dirty="0" smtClean="0">
                        <a:latin typeface="Arial"/>
                      </a:endParaRPr>
                    </a:p>
                    <a:p>
                      <a:pPr algn="l">
                        <a:lnSpc>
                          <a:spcPct val="110000"/>
                        </a:lnSpc>
                      </a:pPr>
                      <a:endParaRPr lang="nl-NL" sz="1200" b="0" dirty="0" smtClean="0">
                        <a:latin typeface="Arial"/>
                      </a:endParaRPr>
                    </a:p>
                    <a:p>
                      <a:pPr algn="l">
                        <a:lnSpc>
                          <a:spcPct val="110000"/>
                        </a:lnSpc>
                      </a:pPr>
                      <a:endParaRPr lang="nl-NL" sz="1200" b="0" dirty="0" smtClean="0">
                        <a:latin typeface="Arial"/>
                      </a:endParaRPr>
                    </a:p>
                    <a:p>
                      <a:pPr algn="l">
                        <a:lnSpc>
                          <a:spcPct val="110000"/>
                        </a:lnSpc>
                      </a:pPr>
                      <a:endParaRPr lang="nl-NL" sz="1200" b="0" dirty="0" smtClean="0">
                        <a:latin typeface="Arial"/>
                      </a:endParaRPr>
                    </a:p>
                    <a:p>
                      <a:pPr algn="l">
                        <a:lnSpc>
                          <a:spcPct val="110000"/>
                        </a:lnSpc>
                      </a:pPr>
                      <a:endParaRPr lang="nl-NL" sz="1200" b="0" dirty="0" smtClean="0">
                        <a:latin typeface="Arial"/>
                      </a:endParaRPr>
                    </a:p>
                    <a:p>
                      <a:pPr algn="l">
                        <a:lnSpc>
                          <a:spcPct val="110000"/>
                        </a:lnSpc>
                      </a:pPr>
                      <a:endParaRPr lang="nl-NL" sz="1200" b="0" dirty="0" smtClean="0">
                        <a:latin typeface="Arial"/>
                      </a:endParaRPr>
                    </a:p>
                    <a:p>
                      <a:pPr algn="l">
                        <a:lnSpc>
                          <a:spcPct val="110000"/>
                        </a:lnSpc>
                      </a:pPr>
                      <a:endParaRPr lang="nl-NL" sz="1200" b="0" dirty="0" smtClean="0">
                        <a:latin typeface="Arial"/>
                      </a:endParaRPr>
                    </a:p>
                    <a:p>
                      <a:pPr algn="l">
                        <a:lnSpc>
                          <a:spcPct val="110000"/>
                        </a:lnSpc>
                      </a:pPr>
                      <a:endParaRPr lang="nl-NL" sz="1200" b="0" dirty="0">
                        <a:latin typeface="Arial"/>
                      </a:endParaRPr>
                    </a:p>
                  </a:txBody>
                  <a:tcPr>
                    <a:lnL w="19050">
                      <a:solidFill>
                        <a:srgbClr val="FFFFFF"/>
                      </a:solidFill>
                    </a:lnL>
                    <a:lnR w="19050">
                      <a:solidFill>
                        <a:srgbClr val="FFFFFF"/>
                      </a:solidFill>
                    </a:lnR>
                    <a:lnT w="19050">
                      <a:solidFill>
                        <a:srgbClr val="FFFFFF"/>
                      </a:solidFill>
                    </a:lnT>
                    <a:lnB w="1905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endParaRPr lang="nl-NL" sz="1200" b="0" dirty="0">
                        <a:latin typeface="Arial"/>
                      </a:endParaRPr>
                    </a:p>
                  </a:txBody>
                  <a:tcPr>
                    <a:lnL w="19050">
                      <a:solidFill>
                        <a:srgbClr val="FFFFFF"/>
                      </a:solidFill>
                    </a:lnL>
                    <a:lnR w="19050">
                      <a:solidFill>
                        <a:srgbClr val="FFFFFF"/>
                      </a:solidFill>
                    </a:lnR>
                    <a:lnT w="19050">
                      <a:solidFill>
                        <a:srgbClr val="FFFFFF"/>
                      </a:solidFill>
                    </a:lnT>
                    <a:lnB w="1905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endParaRPr lang="nl-NL" sz="1200" b="0" dirty="0">
                        <a:latin typeface="Arial"/>
                      </a:endParaRPr>
                    </a:p>
                  </a:txBody>
                  <a:tcPr>
                    <a:lnL w="19050">
                      <a:solidFill>
                        <a:srgbClr val="FFFFFF"/>
                      </a:solidFill>
                    </a:lnL>
                    <a:lnR w="19050">
                      <a:solidFill>
                        <a:srgbClr val="FFFFFF"/>
                      </a:solidFill>
                    </a:lnR>
                    <a:lnT w="19050">
                      <a:solidFill>
                        <a:srgbClr val="FFFFFF"/>
                      </a:solidFill>
                    </a:lnT>
                    <a:lnB w="1905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nl-NL" sz="1200" b="0" dirty="0" err="1" smtClean="0">
                          <a:latin typeface="Arial"/>
                        </a:rPr>
                        <a:t>Brolyn</a:t>
                      </a:r>
                      <a:r>
                        <a:rPr lang="nl-NL" sz="1200" b="0" baseline="0" dirty="0" smtClean="0">
                          <a:latin typeface="Arial"/>
                        </a:rPr>
                        <a:t> Bedrijfsadvies, VVM sectie Milieurecht &amp; Praktijk</a:t>
                      </a:r>
                      <a:endParaRPr lang="nl-NL" sz="1200" b="0" dirty="0">
                        <a:latin typeface="Arial"/>
                      </a:endParaRPr>
                    </a:p>
                  </a:txBody>
                  <a:tcPr>
                    <a:lnL w="19050">
                      <a:solidFill>
                        <a:srgbClr val="FFFFFF"/>
                      </a:solidFill>
                    </a:lnL>
                    <a:lnR w="19050">
                      <a:solidFill>
                        <a:srgbClr val="FFFFFF"/>
                      </a:solidFill>
                    </a:lnR>
                    <a:lnT w="19050">
                      <a:solidFill>
                        <a:srgbClr val="FFFFFF"/>
                      </a:solidFill>
                    </a:lnT>
                    <a:lnB w="1905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nl-NL" sz="1200" b="0" dirty="0" smtClean="0">
                          <a:latin typeface="Arial"/>
                        </a:rPr>
                        <a:t>Royal HaskoningDHV, </a:t>
                      </a:r>
                      <a:br>
                        <a:rPr lang="nl-NL" sz="1200" b="0" dirty="0" smtClean="0">
                          <a:latin typeface="Arial"/>
                        </a:rPr>
                      </a:br>
                      <a:r>
                        <a:rPr lang="nl-NL" sz="1200" b="0" dirty="0" smtClean="0">
                          <a:latin typeface="Arial"/>
                        </a:rPr>
                        <a:t>senior adviseur milieu en veiligheid, industrie</a:t>
                      </a:r>
                      <a:endParaRPr lang="nl-NL" sz="1200" b="0" dirty="0">
                        <a:latin typeface="Arial"/>
                      </a:endParaRPr>
                    </a:p>
                  </a:txBody>
                  <a:tcPr>
                    <a:lnL w="19050">
                      <a:solidFill>
                        <a:srgbClr val="FFFFFF"/>
                      </a:solidFill>
                    </a:lnL>
                    <a:lnR w="19050">
                      <a:solidFill>
                        <a:srgbClr val="FFFFFF"/>
                      </a:solidFill>
                    </a:lnR>
                    <a:lnT w="19050">
                      <a:solidFill>
                        <a:srgbClr val="FFFFFF"/>
                      </a:solidFill>
                    </a:lnT>
                    <a:lnB w="1905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nl-NL" sz="1200" b="0" dirty="0" smtClean="0">
                          <a:latin typeface="Arial"/>
                        </a:rPr>
                        <a:t>Royal HaskoningDHV,</a:t>
                      </a:r>
                      <a:r>
                        <a:rPr lang="nl-NL" sz="1200" b="0" baseline="0" dirty="0" smtClean="0">
                          <a:latin typeface="Arial"/>
                        </a:rPr>
                        <a:t> </a:t>
                      </a:r>
                      <a:br>
                        <a:rPr lang="nl-NL" sz="1200" b="0" baseline="0" dirty="0" smtClean="0">
                          <a:latin typeface="Arial"/>
                        </a:rPr>
                      </a:br>
                      <a:r>
                        <a:rPr lang="nl-NL" sz="1200" b="0" baseline="0" dirty="0" smtClean="0">
                          <a:latin typeface="Arial"/>
                        </a:rPr>
                        <a:t>senior adviseur milieu en veiligheid, industrie</a:t>
                      </a:r>
                      <a:endParaRPr lang="nl-NL" sz="1200" b="0" dirty="0">
                        <a:latin typeface="Arial"/>
                      </a:endParaRPr>
                    </a:p>
                  </a:txBody>
                  <a:tcPr>
                    <a:lnL w="19050">
                      <a:solidFill>
                        <a:srgbClr val="FFFFFF"/>
                      </a:solidFill>
                    </a:lnL>
                    <a:lnR w="19050">
                      <a:solidFill>
                        <a:srgbClr val="FFFFFF"/>
                      </a:solidFill>
                    </a:lnR>
                    <a:lnT w="19050">
                      <a:solidFill>
                        <a:srgbClr val="FFFFFF"/>
                      </a:solidFill>
                    </a:lnT>
                    <a:lnB w="1905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C:\Users\nl52145\Box Sync\My Box\datax\persoonlijk\fotos\SAbine foto\fot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904" y="1587679"/>
            <a:ext cx="2072893" cy="1851599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59098"/>
            <a:ext cx="1296144" cy="1944533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443958"/>
            <a:ext cx="790069" cy="3678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80"/>
          <a:stretch/>
        </p:blipFill>
        <p:spPr>
          <a:xfrm>
            <a:off x="6694920" y="1561527"/>
            <a:ext cx="1461178" cy="185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27310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D</a:t>
            </a:r>
            <a:r>
              <a:rPr lang="nl-NL" dirty="0" smtClean="0"/>
              <a:t>efinitieve aanvraag en aanvullende gegevens</a:t>
            </a:r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1800" dirty="0" smtClean="0"/>
              <a:t>Aanvraag </a:t>
            </a:r>
            <a:r>
              <a:rPr lang="nl-NL" sz="1800" dirty="0"/>
              <a:t>definitief </a:t>
            </a:r>
            <a:r>
              <a:rPr lang="nl-NL" sz="1800" dirty="0" smtClean="0"/>
              <a:t> met veel inspanning</a:t>
            </a:r>
          </a:p>
          <a:p>
            <a:r>
              <a:rPr lang="nl-NL" sz="1800" dirty="0" smtClean="0"/>
              <a:t>Juridische check op aanvraag</a:t>
            </a:r>
          </a:p>
          <a:p>
            <a:r>
              <a:rPr lang="nl-NL" sz="1800" dirty="0" smtClean="0"/>
              <a:t>Sommige kaders </a:t>
            </a:r>
            <a:r>
              <a:rPr lang="nl-NL" sz="1800" dirty="0"/>
              <a:t>in </a:t>
            </a:r>
            <a:r>
              <a:rPr lang="nl-NL" sz="1800" dirty="0" smtClean="0"/>
              <a:t>aanvraag veranderd</a:t>
            </a:r>
          </a:p>
          <a:p>
            <a:r>
              <a:rPr lang="nl-NL" sz="1800" dirty="0" smtClean="0"/>
              <a:t>Na vooroverleg en startoverleg geen aanvullende gegevens verwacht</a:t>
            </a:r>
          </a:p>
          <a:p>
            <a:r>
              <a:rPr lang="nl-NL" sz="1800" dirty="0" smtClean="0"/>
              <a:t>Engineering </a:t>
            </a:r>
            <a:r>
              <a:rPr lang="nl-NL" sz="1800" dirty="0"/>
              <a:t>kan </a:t>
            </a:r>
            <a:r>
              <a:rPr lang="nl-NL" sz="1800" dirty="0" smtClean="0"/>
              <a:t>detailinformatie (aanvulling) niet (altijd) aanleveren</a:t>
            </a:r>
            <a:endParaRPr lang="nl-NL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Verwachting en voorbereiding XY-t</a:t>
            </a:r>
            <a:endParaRPr lang="nl-N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443958"/>
            <a:ext cx="790069" cy="36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4942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D</a:t>
            </a:r>
            <a:r>
              <a:rPr lang="nl-NL" dirty="0" smtClean="0"/>
              <a:t>efinitieve aanvraag en aanvullende gegevens</a:t>
            </a:r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1800" dirty="0"/>
              <a:t>Na vooroverleg en startoverleg </a:t>
            </a:r>
            <a:r>
              <a:rPr lang="nl-NL" sz="1800" dirty="0" smtClean="0"/>
              <a:t>geen aanvullende gegevens verwacht</a:t>
            </a:r>
            <a:endParaRPr lang="nl-NL" sz="1800" dirty="0"/>
          </a:p>
          <a:p>
            <a:r>
              <a:rPr lang="nl-NL" sz="1800" dirty="0" smtClean="0"/>
              <a:t>Weer een wijziging doorgevoerd: Wanneer houdt dat nu eens op?</a:t>
            </a:r>
          </a:p>
          <a:p>
            <a:r>
              <a:rPr lang="nl-NL" sz="1800" dirty="0" smtClean="0"/>
              <a:t>De risicocontour komt dicht bij woonboten</a:t>
            </a:r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Verwachting en voorbereiding Bevoegd Gezag</a:t>
            </a:r>
            <a:endParaRPr lang="nl-N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443958"/>
            <a:ext cx="790069" cy="36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3450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Mogelijke oplossingsrichtingen?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1800" dirty="0" smtClean="0"/>
              <a:t>-</a:t>
            </a:r>
          </a:p>
          <a:p>
            <a:r>
              <a:rPr lang="nl-NL" sz="1800" dirty="0" smtClean="0"/>
              <a:t>-</a:t>
            </a:r>
          </a:p>
          <a:p>
            <a:r>
              <a:rPr lang="nl-NL" sz="1800" dirty="0" smtClean="0"/>
              <a:t>-</a:t>
            </a:r>
          </a:p>
          <a:p>
            <a:r>
              <a:rPr lang="nl-NL" sz="1800" dirty="0"/>
              <a:t>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Uw ideeën gevraagd…</a:t>
            </a:r>
            <a:endParaRPr lang="nl-NL" dirty="0"/>
          </a:p>
        </p:txBody>
      </p:sp>
      <p:pic>
        <p:nvPicPr>
          <p:cNvPr id="6146" name="Picture 2" descr="C:\Users\nl52145\Box Sync\My Box\relevant\afbeeldingen\vraagteken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178" y="199568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nl52145\Box Sync\My Box\relevant\afbeeldingen\vraag-uitroepteken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322600"/>
            <a:ext cx="336363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443958"/>
            <a:ext cx="790069" cy="36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7224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Onze mogelijke oplossingsrichtingen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1800" dirty="0" smtClean="0"/>
              <a:t>Plan moet nu vast staan</a:t>
            </a:r>
          </a:p>
          <a:p>
            <a:r>
              <a:rPr lang="nl-NL" sz="1800" dirty="0" smtClean="0"/>
              <a:t>Maar projecten veelal nog niet in fase van detail engineering</a:t>
            </a:r>
          </a:p>
          <a:p>
            <a:r>
              <a:rPr lang="nl-NL" sz="1800" dirty="0" smtClean="0"/>
              <a:t>Ook nu concessies vanwege te grote contour (op basis van ruime kennisgeving)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23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443958"/>
            <a:ext cx="790069" cy="36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1678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Ontwerpbeschikking en definitieve beschikking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1800" dirty="0"/>
              <a:t>Vooraf </a:t>
            </a:r>
            <a:r>
              <a:rPr lang="nl-NL" sz="1800" dirty="0" smtClean="0"/>
              <a:t>(voor publicatie) discussie </a:t>
            </a:r>
            <a:r>
              <a:rPr lang="nl-NL" sz="1800" dirty="0"/>
              <a:t>over inhoud </a:t>
            </a:r>
            <a:r>
              <a:rPr lang="nl-NL" sz="1800" dirty="0" smtClean="0"/>
              <a:t>ontwerpbeschikking</a:t>
            </a:r>
            <a:endParaRPr lang="nl-NL" sz="1800" dirty="0"/>
          </a:p>
          <a:p>
            <a:r>
              <a:rPr lang="nl-NL" sz="1800" dirty="0"/>
              <a:t>Politieke </a:t>
            </a:r>
            <a:r>
              <a:rPr lang="nl-NL" sz="1800" dirty="0" smtClean="0"/>
              <a:t>gevoeligheid vanwege nabijheid gemeente </a:t>
            </a:r>
            <a:r>
              <a:rPr lang="nl-NL" sz="1800" dirty="0" err="1" smtClean="0"/>
              <a:t>Beta</a:t>
            </a:r>
            <a:endParaRPr lang="nl-NL" sz="1800" dirty="0"/>
          </a:p>
          <a:p>
            <a:r>
              <a:rPr lang="nl-NL" sz="1800" dirty="0" smtClean="0"/>
              <a:t>Geen behoefte aan starre, gedetailleerde vergunningvoorschriften</a:t>
            </a:r>
            <a:endParaRPr lang="nl-NL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Verwachting en voorbereiding XY-t</a:t>
            </a:r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443958"/>
            <a:ext cx="790069" cy="36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8960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Ontwerpbeschikking en </a:t>
            </a:r>
            <a:r>
              <a:rPr lang="nl-NL" dirty="0" smtClean="0"/>
              <a:t>definitieve </a:t>
            </a:r>
            <a:r>
              <a:rPr lang="nl-NL" dirty="0"/>
              <a:t>beschikking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1800" dirty="0" smtClean="0"/>
              <a:t>Zoveel mogelijk doelvoorschriften, maar niet altijd </a:t>
            </a:r>
            <a:r>
              <a:rPr lang="nl-NL" sz="1800" dirty="0" smtClean="0"/>
              <a:t>mogelijk</a:t>
            </a:r>
            <a:endParaRPr lang="nl-NL" sz="1800" dirty="0" smtClean="0">
              <a:solidFill>
                <a:srgbClr val="FF0000"/>
              </a:solidFill>
            </a:endParaRPr>
          </a:p>
          <a:p>
            <a:r>
              <a:rPr lang="nl-NL" sz="1800" dirty="0" smtClean="0"/>
              <a:t>OB wordt voor publicatie aan XY-t toegezonden</a:t>
            </a:r>
          </a:p>
          <a:p>
            <a:r>
              <a:rPr lang="nl-NL" sz="1800" dirty="0" smtClean="0"/>
              <a:t>Bevoegd gezag verwacht na ruime afstemming geen problemen van </a:t>
            </a:r>
            <a:r>
              <a:rPr lang="nl-NL" sz="1800" dirty="0" smtClean="0"/>
              <a:t>XY-t</a:t>
            </a:r>
            <a:endParaRPr lang="nl-NL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Verwachting en voorbereiding Bevoegd Gezag</a:t>
            </a:r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443958"/>
            <a:ext cx="790069" cy="367876"/>
          </a:xfrm>
          <a:prstGeom prst="rect">
            <a:avLst/>
          </a:prstGeom>
        </p:spPr>
      </p:pic>
      <p:sp>
        <p:nvSpPr>
          <p:cNvPr id="8" name="Explosion 1 7"/>
          <p:cNvSpPr/>
          <p:nvPr/>
        </p:nvSpPr>
        <p:spPr>
          <a:xfrm>
            <a:off x="3419872" y="2355726"/>
            <a:ext cx="2520280" cy="2664296"/>
          </a:xfrm>
          <a:prstGeom prst="irregularSeal1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rgbClr val="7030A0"/>
                </a:solidFill>
              </a:rPr>
              <a:t>Onrust bij burgers en politiek</a:t>
            </a:r>
            <a:endParaRPr lang="nl-NL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3420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Mogelijke oplossingsrichtingen?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1800" dirty="0" smtClean="0"/>
              <a:t>-</a:t>
            </a:r>
          </a:p>
          <a:p>
            <a:r>
              <a:rPr lang="nl-NL" sz="1800" dirty="0" smtClean="0"/>
              <a:t>-</a:t>
            </a:r>
          </a:p>
          <a:p>
            <a:r>
              <a:rPr lang="nl-NL" sz="1800" dirty="0" smtClean="0"/>
              <a:t>-</a:t>
            </a:r>
          </a:p>
          <a:p>
            <a:r>
              <a:rPr lang="nl-NL" sz="1800" dirty="0"/>
              <a:t>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Uw ideeën gevraagd…</a:t>
            </a:r>
            <a:endParaRPr lang="nl-NL" dirty="0"/>
          </a:p>
        </p:txBody>
      </p:sp>
      <p:pic>
        <p:nvPicPr>
          <p:cNvPr id="7170" name="Picture 2" descr="C:\Users\nl52145\Box Sync\My Box\relevant\afbeeldingen\vraagteken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178" y="2283718"/>
            <a:ext cx="1757436" cy="175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nl52145\Box Sync\My Box\relevant\afbeeldingen\mf000226_2375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635646"/>
            <a:ext cx="2944542" cy="195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443958"/>
            <a:ext cx="790069" cy="36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5370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Onze mogelijke oplossingsrichtingen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1800" dirty="0" smtClean="0"/>
              <a:t>Stem af of een informatieavond voor omgeving zinvol is</a:t>
            </a:r>
          </a:p>
          <a:p>
            <a:r>
              <a:rPr lang="nl-NL" sz="1800" dirty="0" smtClean="0"/>
              <a:t>Laat XY-t de informatieavond organiseren</a:t>
            </a:r>
          </a:p>
          <a:p>
            <a:r>
              <a:rPr lang="nl-NL" sz="1800" dirty="0" smtClean="0"/>
              <a:t>Laat BG een actieve rol tijdens de informatieavond invullen</a:t>
            </a:r>
          </a:p>
          <a:p>
            <a:r>
              <a:rPr lang="nl-NL" sz="1800" dirty="0" smtClean="0"/>
              <a:t>Probeer discussie </a:t>
            </a:r>
            <a:r>
              <a:rPr lang="nl-NL" sz="1800" dirty="0" err="1" smtClean="0"/>
              <a:t>vergunningvoorwaarden</a:t>
            </a:r>
            <a:r>
              <a:rPr lang="nl-NL" sz="1800" dirty="0" smtClean="0"/>
              <a:t> af te ronden voor publicatie</a:t>
            </a:r>
          </a:p>
          <a:p>
            <a:r>
              <a:rPr lang="nl-NL" sz="1800" dirty="0" smtClean="0"/>
              <a:t>Accepteer discussiepunten, maar verplaats je eerst in de ander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27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443958"/>
            <a:ext cx="790069" cy="36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1832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28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443958"/>
            <a:ext cx="790069" cy="36787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75606"/>
            <a:ext cx="4680520" cy="240903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483518"/>
            <a:ext cx="432048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l-NL" sz="2800" b="1" dirty="0" smtClean="0"/>
              <a:t>Werken onze oplossingen?</a:t>
            </a:r>
            <a:endParaRPr lang="nl-NL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44008" y="3795886"/>
            <a:ext cx="3744416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b="1" dirty="0" smtClean="0"/>
              <a:t>Slagen onze plannen?</a:t>
            </a:r>
            <a:endParaRPr lang="nl-NL" sz="2800" b="1" dirty="0"/>
          </a:p>
        </p:txBody>
      </p:sp>
    </p:spTree>
    <p:extLst>
      <p:ext uri="{BB962C8B-B14F-4D97-AF65-F5344CB8AC3E}">
        <p14:creationId xmlns:p14="http://schemas.microsoft.com/office/powerpoint/2010/main" val="1384016841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Agenda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 smtClean="0"/>
              <a:t>Casus: Tankterminal XY-t wil uitbreiden</a:t>
            </a:r>
          </a:p>
          <a:p>
            <a:r>
              <a:rPr lang="nl-NL" sz="2400" dirty="0" smtClean="0"/>
              <a:t>Initiatief en vooroverleg</a:t>
            </a:r>
          </a:p>
          <a:p>
            <a:r>
              <a:rPr lang="nl-NL" sz="2400" dirty="0" err="1" smtClean="0"/>
              <a:t>Mer</a:t>
            </a:r>
            <a:r>
              <a:rPr lang="nl-NL" sz="2400" dirty="0" smtClean="0"/>
              <a:t>-aanmeldingsnotitie en conceptaanvraag</a:t>
            </a:r>
          </a:p>
          <a:p>
            <a:r>
              <a:rPr lang="nl-NL" sz="2400" dirty="0" smtClean="0"/>
              <a:t>Startoverleg</a:t>
            </a:r>
          </a:p>
          <a:p>
            <a:r>
              <a:rPr lang="nl-NL" sz="2400" dirty="0" smtClean="0"/>
              <a:t>Definitieve aanvraag en aanvullende gegevens</a:t>
            </a:r>
          </a:p>
          <a:p>
            <a:r>
              <a:rPr lang="nl-NL" sz="2400" dirty="0" smtClean="0"/>
              <a:t>(Concept) ontwerpbeschikking en definitieve beschikking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443958"/>
            <a:ext cx="790069" cy="36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8985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Stelt</a:t>
            </a:r>
            <a:r>
              <a:rPr lang="en-GB" dirty="0" smtClean="0"/>
              <a:t> u </a:t>
            </a:r>
            <a:r>
              <a:rPr lang="en-GB" dirty="0" err="1" smtClean="0"/>
              <a:t>zich</a:t>
            </a:r>
            <a:r>
              <a:rPr lang="en-GB" dirty="0" smtClean="0"/>
              <a:t> </a:t>
            </a:r>
            <a:r>
              <a:rPr lang="en-GB" dirty="0" err="1" smtClean="0"/>
              <a:t>voor</a:t>
            </a:r>
            <a:r>
              <a:rPr lang="en-GB" dirty="0" smtClean="0"/>
              <a:t> – </a:t>
            </a:r>
            <a:r>
              <a:rPr lang="en-GB" dirty="0" err="1" smtClean="0"/>
              <a:t>een</a:t>
            </a:r>
            <a:r>
              <a:rPr lang="en-GB" dirty="0" smtClean="0"/>
              <a:t> casus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 err="1" smtClean="0"/>
              <a:t>Tankterminal</a:t>
            </a:r>
            <a:r>
              <a:rPr lang="en-GB" sz="1800" dirty="0" smtClean="0"/>
              <a:t> XY-t met </a:t>
            </a:r>
            <a:r>
              <a:rPr lang="en-GB" sz="1800" dirty="0" err="1" smtClean="0"/>
              <a:t>chemicaliënopslag</a:t>
            </a:r>
            <a:endParaRPr lang="en-GB" sz="1800" dirty="0" smtClean="0"/>
          </a:p>
          <a:p>
            <a:r>
              <a:rPr lang="en-GB" sz="1800" dirty="0" smtClean="0"/>
              <a:t>Internationale holding </a:t>
            </a:r>
            <a:r>
              <a:rPr lang="nl-NL" sz="1800" dirty="0" smtClean="0"/>
              <a:t>XY-t wil uitbreiding</a:t>
            </a:r>
            <a:endParaRPr lang="en-GB" sz="1800" dirty="0" smtClean="0"/>
          </a:p>
          <a:p>
            <a:r>
              <a:rPr lang="en-GB" sz="1800" dirty="0" smtClean="0"/>
              <a:t>2 </a:t>
            </a:r>
            <a:r>
              <a:rPr lang="en-GB" sz="1800" dirty="0" err="1" smtClean="0"/>
              <a:t>opslagtanks</a:t>
            </a:r>
            <a:r>
              <a:rPr lang="en-GB" sz="1800" dirty="0" smtClean="0"/>
              <a:t> à </a:t>
            </a:r>
            <a:r>
              <a:rPr lang="en-GB" sz="1800" dirty="0"/>
              <a:t>5</a:t>
            </a:r>
            <a:r>
              <a:rPr lang="en-GB" sz="1800" dirty="0" smtClean="0"/>
              <a:t>0.000 m</a:t>
            </a:r>
            <a:r>
              <a:rPr lang="en-GB" sz="1800" baseline="30000" dirty="0" smtClean="0"/>
              <a:t>3</a:t>
            </a:r>
          </a:p>
          <a:p>
            <a:r>
              <a:rPr lang="en-GB" sz="1800" dirty="0" err="1" smtClean="0"/>
              <a:t>Inzet</a:t>
            </a:r>
            <a:r>
              <a:rPr lang="en-GB" sz="1800" dirty="0" smtClean="0"/>
              <a:t> zo </a:t>
            </a:r>
            <a:r>
              <a:rPr lang="en-GB" sz="1800" dirty="0" err="1" smtClean="0"/>
              <a:t>flexibel</a:t>
            </a:r>
            <a:r>
              <a:rPr lang="en-GB" sz="1800" dirty="0" smtClean="0"/>
              <a:t> </a:t>
            </a:r>
            <a:r>
              <a:rPr lang="en-GB" sz="1800" dirty="0" err="1" smtClean="0"/>
              <a:t>mogelijk</a:t>
            </a:r>
            <a:endParaRPr lang="en-GB" sz="1800" dirty="0" smtClean="0"/>
          </a:p>
          <a:p>
            <a:r>
              <a:rPr lang="en-GB" sz="1800" dirty="0" err="1" smtClean="0"/>
              <a:t>Omgevingsvergunning</a:t>
            </a:r>
            <a:r>
              <a:rPr lang="en-GB" sz="1800" dirty="0" smtClean="0"/>
              <a:t> van 2005</a:t>
            </a:r>
          </a:p>
          <a:p>
            <a:r>
              <a:rPr lang="en-GB" sz="1800" dirty="0" err="1" smtClean="0"/>
              <a:t>Hogedrempelinrichting</a:t>
            </a:r>
            <a:r>
              <a:rPr lang="en-GB" sz="1800" dirty="0" smtClean="0"/>
              <a:t> op basis van </a:t>
            </a:r>
            <a:r>
              <a:rPr lang="en-GB" sz="1800" dirty="0" err="1" smtClean="0"/>
              <a:t>hoeveelheid</a:t>
            </a:r>
            <a:r>
              <a:rPr lang="en-GB" sz="1800" dirty="0" smtClean="0"/>
              <a:t> </a:t>
            </a:r>
            <a:r>
              <a:rPr lang="en-GB" sz="1800" dirty="0" err="1" smtClean="0"/>
              <a:t>gevaarlijke</a:t>
            </a:r>
            <a:r>
              <a:rPr lang="en-GB" sz="1800" dirty="0" smtClean="0"/>
              <a:t> </a:t>
            </a:r>
            <a:r>
              <a:rPr lang="en-GB" sz="1800" dirty="0" err="1" smtClean="0"/>
              <a:t>stoffen</a:t>
            </a:r>
            <a:r>
              <a:rPr lang="en-GB" sz="1800" dirty="0" smtClean="0"/>
              <a:t> in </a:t>
            </a:r>
            <a:r>
              <a:rPr lang="en-GB" sz="1800" dirty="0" err="1" smtClean="0"/>
              <a:t>opslag</a:t>
            </a:r>
            <a:endParaRPr lang="en-GB" sz="1800" dirty="0" smtClean="0"/>
          </a:p>
          <a:p>
            <a:r>
              <a:rPr lang="en-GB" sz="1800" dirty="0" err="1" smtClean="0"/>
              <a:t>Ligging</a:t>
            </a:r>
            <a:r>
              <a:rPr lang="en-GB" sz="1800" dirty="0" smtClean="0"/>
              <a:t> XY-t </a:t>
            </a:r>
            <a:r>
              <a:rPr lang="en-GB" sz="1800" dirty="0" err="1" smtClean="0"/>
              <a:t>tegenover</a:t>
            </a:r>
            <a:r>
              <a:rPr lang="en-GB" sz="1800" dirty="0" smtClean="0"/>
              <a:t> </a:t>
            </a:r>
            <a:r>
              <a:rPr lang="en-GB" sz="1800" dirty="0" err="1" smtClean="0"/>
              <a:t>gemeente</a:t>
            </a:r>
            <a:r>
              <a:rPr lang="en-GB" sz="1800" dirty="0" smtClean="0"/>
              <a:t> Beta, </a:t>
            </a:r>
            <a:r>
              <a:rPr lang="en-GB" sz="1800" dirty="0" err="1" smtClean="0"/>
              <a:t>binnen</a:t>
            </a:r>
            <a:r>
              <a:rPr lang="en-GB" sz="1800" dirty="0" smtClean="0"/>
              <a:t> </a:t>
            </a:r>
            <a:r>
              <a:rPr lang="en-GB" sz="1800" dirty="0" err="1" smtClean="0"/>
              <a:t>veiligheidscontour</a:t>
            </a:r>
            <a:endParaRPr lang="en-GB" sz="18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443958"/>
            <a:ext cx="790069" cy="36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1824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46" name="Block Arc 45"/>
          <p:cNvSpPr/>
          <p:nvPr/>
        </p:nvSpPr>
        <p:spPr>
          <a:xfrm rot="10154424">
            <a:off x="-1900912" y="-1357213"/>
            <a:ext cx="6069251" cy="3398161"/>
          </a:xfrm>
          <a:prstGeom prst="blockArc">
            <a:avLst>
              <a:gd name="adj1" fmla="val 10858175"/>
              <a:gd name="adj2" fmla="val 21232839"/>
              <a:gd name="adj3" fmla="val 33261"/>
            </a:avLst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179512" y="339502"/>
            <a:ext cx="6840760" cy="3816423"/>
            <a:chOff x="179512" y="339502"/>
            <a:chExt cx="6840760" cy="3816423"/>
          </a:xfrm>
        </p:grpSpPr>
        <p:grpSp>
          <p:nvGrpSpPr>
            <p:cNvPr id="44" name="Group 43"/>
            <p:cNvGrpSpPr/>
            <p:nvPr/>
          </p:nvGrpSpPr>
          <p:grpSpPr>
            <a:xfrm>
              <a:off x="2712615" y="1608016"/>
              <a:ext cx="3456300" cy="1539798"/>
              <a:chOff x="2712615" y="959944"/>
              <a:chExt cx="3456300" cy="1539798"/>
            </a:xfrm>
          </p:grpSpPr>
          <p:sp>
            <p:nvSpPr>
              <p:cNvPr id="28" name="Parallelogram 27"/>
              <p:cNvSpPr/>
              <p:nvPr/>
            </p:nvSpPr>
            <p:spPr>
              <a:xfrm rot="18776112">
                <a:off x="3553320" y="119239"/>
                <a:ext cx="791741" cy="2473152"/>
              </a:xfrm>
              <a:prstGeom prst="parallelogram">
                <a:avLst>
                  <a:gd name="adj" fmla="val 0"/>
                </a:avLst>
              </a:prstGeom>
              <a:solidFill>
                <a:schemeClr val="tx1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4584739" y="1766613"/>
                <a:ext cx="1584176" cy="733129"/>
              </a:xfrm>
              <a:prstGeom prst="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1554" y="2761765"/>
              <a:ext cx="360363" cy="360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2983" y="2728342"/>
              <a:ext cx="143878" cy="1438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109" y="2331800"/>
              <a:ext cx="291304" cy="291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0" name="Group 9"/>
            <p:cNvGrpSpPr/>
            <p:nvPr/>
          </p:nvGrpSpPr>
          <p:grpSpPr>
            <a:xfrm>
              <a:off x="2384301" y="3191481"/>
              <a:ext cx="1008112" cy="864419"/>
              <a:chOff x="1996646" y="1656528"/>
              <a:chExt cx="1008112" cy="864419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2123405" y="1707331"/>
                <a:ext cx="800407" cy="769166"/>
                <a:chOff x="2123405" y="1707331"/>
                <a:chExt cx="800407" cy="769166"/>
              </a:xfrm>
            </p:grpSpPr>
            <p:sp>
              <p:nvSpPr>
                <p:cNvPr id="13" name="Oval 12"/>
                <p:cNvSpPr/>
                <p:nvPr/>
              </p:nvSpPr>
              <p:spPr>
                <a:xfrm>
                  <a:off x="2123728" y="1707654"/>
                  <a:ext cx="360040" cy="360040"/>
                </a:xfrm>
                <a:prstGeom prst="ellipse">
                  <a:avLst/>
                </a:prstGeom>
                <a:solidFill>
                  <a:srgbClr val="00577E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pic>
              <p:nvPicPr>
                <p:cNvPr id="14" name="Picture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55776" y="1707331"/>
                  <a:ext cx="360363" cy="3603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" name="Picture 3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23405" y="2116134"/>
                  <a:ext cx="360363" cy="3603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" name="Picture 4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63449" y="2116133"/>
                  <a:ext cx="360363" cy="3603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12" name="Rectangle 11"/>
              <p:cNvSpPr/>
              <p:nvPr/>
            </p:nvSpPr>
            <p:spPr>
              <a:xfrm>
                <a:off x="1996646" y="1656528"/>
                <a:ext cx="1008112" cy="864419"/>
              </a:xfrm>
              <a:prstGeom prst="rect">
                <a:avLst/>
              </a:prstGeom>
              <a:noFill/>
              <a:ln w="25400" cmpd="dbl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7" name="Group 6"/>
            <p:cNvGrpSpPr>
              <a:grpSpLocks noChangeAspect="1"/>
            </p:cNvGrpSpPr>
            <p:nvPr/>
          </p:nvGrpSpPr>
          <p:grpSpPr>
            <a:xfrm>
              <a:off x="3504620" y="3234481"/>
              <a:ext cx="386989" cy="768962"/>
              <a:chOff x="4338719" y="1990144"/>
              <a:chExt cx="806226" cy="1602003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4338719" y="1990144"/>
                <a:ext cx="800407" cy="769166"/>
                <a:chOff x="2123405" y="1707331"/>
                <a:chExt cx="800407" cy="769166"/>
              </a:xfrm>
            </p:grpSpPr>
            <p:sp>
              <p:nvSpPr>
                <p:cNvPr id="20" name="Oval 19"/>
                <p:cNvSpPr/>
                <p:nvPr/>
              </p:nvSpPr>
              <p:spPr>
                <a:xfrm>
                  <a:off x="2123728" y="1707654"/>
                  <a:ext cx="360040" cy="360040"/>
                </a:xfrm>
                <a:prstGeom prst="ellipse">
                  <a:avLst/>
                </a:prstGeom>
                <a:solidFill>
                  <a:srgbClr val="00577E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pic>
              <p:nvPicPr>
                <p:cNvPr id="21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55776" y="1707331"/>
                  <a:ext cx="360363" cy="3603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2" name="Picture 3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23405" y="2116134"/>
                  <a:ext cx="360363" cy="3603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3" name="Picture 4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63449" y="2116133"/>
                  <a:ext cx="360363" cy="3603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6432" y="2817447"/>
                <a:ext cx="798513" cy="774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5" name="Snip Single Corner Rectangle 24"/>
            <p:cNvSpPr/>
            <p:nvPr/>
          </p:nvSpPr>
          <p:spPr>
            <a:xfrm>
              <a:off x="3021692" y="2287666"/>
              <a:ext cx="927862" cy="864419"/>
            </a:xfrm>
            <a:prstGeom prst="snip1Rect">
              <a:avLst>
                <a:gd name="adj" fmla="val 50000"/>
              </a:avLst>
            </a:prstGeom>
            <a:noFill/>
            <a:ln w="25400" cmpd="dbl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1996646" y="2287344"/>
              <a:ext cx="1008112" cy="864419"/>
              <a:chOff x="1996646" y="1656528"/>
              <a:chExt cx="1008112" cy="864419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2123405" y="1707331"/>
                <a:ext cx="800407" cy="769166"/>
                <a:chOff x="2123405" y="1707331"/>
                <a:chExt cx="800407" cy="769166"/>
              </a:xfrm>
            </p:grpSpPr>
            <p:sp>
              <p:nvSpPr>
                <p:cNvPr id="34" name="Oval 33"/>
                <p:cNvSpPr/>
                <p:nvPr/>
              </p:nvSpPr>
              <p:spPr>
                <a:xfrm>
                  <a:off x="2123728" y="1707654"/>
                  <a:ext cx="360040" cy="360040"/>
                </a:xfrm>
                <a:prstGeom prst="ellipse">
                  <a:avLst/>
                </a:prstGeom>
                <a:solidFill>
                  <a:srgbClr val="00577E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pic>
              <p:nvPicPr>
                <p:cNvPr id="35" name="Picture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55776" y="1707331"/>
                  <a:ext cx="360363" cy="3603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6" name="Picture 3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23405" y="2116134"/>
                  <a:ext cx="360363" cy="3603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7" name="Picture 4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63449" y="2116133"/>
                  <a:ext cx="360363" cy="3603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33" name="Rectangle 32"/>
              <p:cNvSpPr/>
              <p:nvPr/>
            </p:nvSpPr>
            <p:spPr>
              <a:xfrm>
                <a:off x="1996646" y="1656528"/>
                <a:ext cx="1008112" cy="864419"/>
              </a:xfrm>
              <a:prstGeom prst="rect">
                <a:avLst/>
              </a:prstGeom>
              <a:noFill/>
              <a:ln w="25400" cmpd="dbl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pic>
          <p:nvPicPr>
            <p:cNvPr id="40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9251" y="2719875"/>
              <a:ext cx="143878" cy="1438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9306" y="2914994"/>
              <a:ext cx="143878" cy="1438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996" y="2923132"/>
              <a:ext cx="143878" cy="1438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1907704" y="3320968"/>
              <a:ext cx="216024" cy="33011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1907704" y="3723878"/>
              <a:ext cx="395882" cy="222689"/>
            </a:xfrm>
            <a:prstGeom prst="roundRect">
              <a:avLst/>
            </a:prstGeom>
            <a:pattFill prst="dashUpDiag">
              <a:fgClr>
                <a:srgbClr val="00577E"/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924632" y="4004309"/>
              <a:ext cx="135632" cy="7960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" name="Left-Right-Up Arrow 28"/>
            <p:cNvSpPr/>
            <p:nvPr/>
          </p:nvSpPr>
          <p:spPr>
            <a:xfrm rot="13541705">
              <a:off x="3730056" y="2337081"/>
              <a:ext cx="267538" cy="136581"/>
            </a:xfrm>
            <a:prstGeom prst="leftRightUpArrow">
              <a:avLst/>
            </a:prstGeom>
            <a:solidFill>
              <a:srgbClr val="00577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tangle 29"/>
            <p:cNvSpPr/>
            <p:nvPr/>
          </p:nvSpPr>
          <p:spPr>
            <a:xfrm rot="18665708">
              <a:off x="4117366" y="3235328"/>
              <a:ext cx="504056" cy="36036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454820" y="3747569"/>
              <a:ext cx="216024" cy="33011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50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2832" y="3465826"/>
              <a:ext cx="143878" cy="143878"/>
            </a:xfrm>
            <a:prstGeom prst="rect">
              <a:avLst/>
            </a:prstGeom>
            <a:noFill/>
            <a:ln>
              <a:noFill/>
            </a:ln>
            <a:effectLst/>
          </p:spPr>
        </p:pic>
        <p:grpSp>
          <p:nvGrpSpPr>
            <p:cNvPr id="47" name="Group 46"/>
            <p:cNvGrpSpPr>
              <a:grpSpLocks noChangeAspect="1"/>
            </p:cNvGrpSpPr>
            <p:nvPr/>
          </p:nvGrpSpPr>
          <p:grpSpPr>
            <a:xfrm>
              <a:off x="179512" y="339502"/>
              <a:ext cx="1427006" cy="99036"/>
              <a:chOff x="395536" y="483516"/>
              <a:chExt cx="1427006" cy="330121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395536" y="483518"/>
                <a:ext cx="216024" cy="33011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636617" y="483518"/>
                <a:ext cx="216024" cy="33011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878943" y="483518"/>
                <a:ext cx="216024" cy="33011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116352" y="483517"/>
                <a:ext cx="216024" cy="33011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365093" y="483516"/>
                <a:ext cx="216024" cy="33011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606518" y="483518"/>
                <a:ext cx="216024" cy="33011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61" name="Group 60"/>
            <p:cNvGrpSpPr>
              <a:grpSpLocks noChangeAspect="1"/>
            </p:cNvGrpSpPr>
            <p:nvPr/>
          </p:nvGrpSpPr>
          <p:grpSpPr>
            <a:xfrm>
              <a:off x="331912" y="491902"/>
              <a:ext cx="1427006" cy="99036"/>
              <a:chOff x="395536" y="483516"/>
              <a:chExt cx="1427006" cy="330121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395536" y="483518"/>
                <a:ext cx="216024" cy="33011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636617" y="483518"/>
                <a:ext cx="216024" cy="33011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878943" y="483518"/>
                <a:ext cx="216024" cy="33011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116352" y="483517"/>
                <a:ext cx="216024" cy="33011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365093" y="483516"/>
                <a:ext cx="216024" cy="33011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606518" y="483518"/>
                <a:ext cx="216024" cy="33011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5645099" y="2746950"/>
              <a:ext cx="1303165" cy="1408975"/>
              <a:chOff x="5645099" y="2746950"/>
              <a:chExt cx="1303165" cy="1408975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5645099" y="3261946"/>
                <a:ext cx="504056" cy="864419"/>
                <a:chOff x="5645099" y="3261946"/>
                <a:chExt cx="504056" cy="864419"/>
              </a:xfrm>
            </p:grpSpPr>
            <p:sp>
              <p:nvSpPr>
                <p:cNvPr id="19" name="Rectangle 18"/>
                <p:cNvSpPr/>
                <p:nvPr/>
              </p:nvSpPr>
              <p:spPr>
                <a:xfrm>
                  <a:off x="5645099" y="3261946"/>
                  <a:ext cx="504056" cy="864419"/>
                </a:xfrm>
                <a:prstGeom prst="rect">
                  <a:avLst/>
                </a:prstGeom>
                <a:noFill/>
                <a:ln w="25400" cmpd="dbl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grpSp>
              <p:nvGrpSpPr>
                <p:cNvPr id="69" name="Group 68"/>
                <p:cNvGrpSpPr/>
                <p:nvPr/>
              </p:nvGrpSpPr>
              <p:grpSpPr>
                <a:xfrm>
                  <a:off x="5724128" y="3294118"/>
                  <a:ext cx="384196" cy="369200"/>
                  <a:chOff x="2123405" y="1707329"/>
                  <a:chExt cx="800407" cy="769166"/>
                </a:xfrm>
              </p:grpSpPr>
              <p:sp>
                <p:nvSpPr>
                  <p:cNvPr id="71" name="Oval 70"/>
                  <p:cNvSpPr/>
                  <p:nvPr/>
                </p:nvSpPr>
                <p:spPr>
                  <a:xfrm>
                    <a:off x="2123728" y="1707654"/>
                    <a:ext cx="360039" cy="360039"/>
                  </a:xfrm>
                  <a:prstGeom prst="ellipse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72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duotone>
                      <a:schemeClr val="accent1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555775" y="1707329"/>
                    <a:ext cx="360364" cy="36036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73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duotone>
                      <a:schemeClr val="accent1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123405" y="2116133"/>
                    <a:ext cx="360364" cy="36036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74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duotone>
                      <a:schemeClr val="accent1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563448" y="2116133"/>
                    <a:ext cx="360364" cy="36036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  <p:pic>
              <p:nvPicPr>
                <p:cNvPr id="70" name="Picture 5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27830" y="3691225"/>
                  <a:ext cx="383287" cy="3718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53" name="Group 52"/>
              <p:cNvGrpSpPr/>
              <p:nvPr/>
            </p:nvGrpSpPr>
            <p:grpSpPr>
              <a:xfrm>
                <a:off x="6218532" y="2746950"/>
                <a:ext cx="729732" cy="1408975"/>
                <a:chOff x="6218532" y="2746950"/>
                <a:chExt cx="729732" cy="1408975"/>
              </a:xfrm>
            </p:grpSpPr>
            <p:grpSp>
              <p:nvGrpSpPr>
                <p:cNvPr id="76" name="Group 75"/>
                <p:cNvGrpSpPr/>
                <p:nvPr/>
              </p:nvGrpSpPr>
              <p:grpSpPr>
                <a:xfrm>
                  <a:off x="6270436" y="2821642"/>
                  <a:ext cx="635071" cy="610283"/>
                  <a:chOff x="2123405" y="1707331"/>
                  <a:chExt cx="800407" cy="769166"/>
                </a:xfrm>
              </p:grpSpPr>
              <p:sp>
                <p:nvSpPr>
                  <p:cNvPr id="78" name="Oval 77"/>
                  <p:cNvSpPr/>
                  <p:nvPr/>
                </p:nvSpPr>
                <p:spPr>
                  <a:xfrm>
                    <a:off x="2123728" y="1707654"/>
                    <a:ext cx="360040" cy="360040"/>
                  </a:xfrm>
                  <a:prstGeom prst="ellipse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79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duotone>
                      <a:schemeClr val="accent1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555776" y="1707331"/>
                    <a:ext cx="360363" cy="36036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80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duotone>
                      <a:schemeClr val="accent1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123405" y="2116134"/>
                    <a:ext cx="360363" cy="36036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81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duotone>
                      <a:schemeClr val="accent1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563449" y="2116133"/>
                    <a:ext cx="360363" cy="36036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  <p:pic>
              <p:nvPicPr>
                <p:cNvPr id="77" name="Picture 5"/>
                <p:cNvPicPr>
                  <a:picLocks noChangeAspect="1" noChangeArrowheads="1"/>
                </p:cNvPicPr>
                <p:nvPr/>
              </p:nvPicPr>
              <p:blipFill>
                <a:blip r:embed="rId4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76556" y="3478053"/>
                  <a:ext cx="633568" cy="6146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82" name="Rectangle 81"/>
                <p:cNvSpPr/>
                <p:nvPr/>
              </p:nvSpPr>
              <p:spPr>
                <a:xfrm>
                  <a:off x="6218532" y="2746950"/>
                  <a:ext cx="729732" cy="1408975"/>
                </a:xfrm>
                <a:prstGeom prst="rect">
                  <a:avLst/>
                </a:prstGeom>
                <a:noFill/>
                <a:ln w="25400" cmpd="dbl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</p:grpSp>
        <p:sp>
          <p:nvSpPr>
            <p:cNvPr id="83" name="Rectangle 82"/>
            <p:cNvSpPr/>
            <p:nvPr/>
          </p:nvSpPr>
          <p:spPr>
            <a:xfrm>
              <a:off x="3445575" y="3194092"/>
              <a:ext cx="504056" cy="864419"/>
            </a:xfrm>
            <a:prstGeom prst="rect">
              <a:avLst/>
            </a:prstGeom>
            <a:noFill/>
            <a:ln w="25400" cmpd="dbl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4" name="Rectangle 83"/>
            <p:cNvSpPr/>
            <p:nvPr/>
          </p:nvSpPr>
          <p:spPr>
            <a:xfrm rot="5400000">
              <a:off x="6697792" y="2285275"/>
              <a:ext cx="108013" cy="53694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6444208" y="2355726"/>
              <a:ext cx="539898" cy="111345"/>
            </a:xfrm>
            <a:prstGeom prst="roundRect">
              <a:avLst/>
            </a:prstGeom>
            <a:pattFill prst="dashUpDiag">
              <a:fgClr>
                <a:srgbClr val="00577E"/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1" name="Trapezoid 50"/>
            <p:cNvSpPr/>
            <p:nvPr/>
          </p:nvSpPr>
          <p:spPr>
            <a:xfrm rot="20508770">
              <a:off x="1574991" y="675860"/>
              <a:ext cx="417179" cy="141855"/>
            </a:xfrm>
            <a:prstGeom prst="trapezoid">
              <a:avLst>
                <a:gd name="adj" fmla="val 51455"/>
              </a:avLst>
            </a:prstGeom>
            <a:pattFill prst="dkDn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8" name="Trapezoid 87"/>
            <p:cNvSpPr/>
            <p:nvPr/>
          </p:nvSpPr>
          <p:spPr>
            <a:xfrm rot="21364861">
              <a:off x="551835" y="882761"/>
              <a:ext cx="417179" cy="141855"/>
            </a:xfrm>
            <a:prstGeom prst="trapezoid">
              <a:avLst>
                <a:gd name="adj" fmla="val 51455"/>
              </a:avLst>
            </a:prstGeom>
            <a:pattFill prst="dkDn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9" name="Trapezoid 88"/>
            <p:cNvSpPr/>
            <p:nvPr/>
          </p:nvSpPr>
          <p:spPr>
            <a:xfrm rot="20657309">
              <a:off x="1060163" y="815008"/>
              <a:ext cx="417179" cy="141855"/>
            </a:xfrm>
            <a:prstGeom prst="trapezoid">
              <a:avLst>
                <a:gd name="adj" fmla="val 51455"/>
              </a:avLst>
            </a:prstGeom>
            <a:pattFill prst="dkDn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3" name="Left-Right-Up Arrow 92"/>
            <p:cNvSpPr/>
            <p:nvPr/>
          </p:nvSpPr>
          <p:spPr>
            <a:xfrm rot="16200000" flipV="1">
              <a:off x="5939014" y="2714628"/>
              <a:ext cx="267538" cy="166786"/>
            </a:xfrm>
            <a:prstGeom prst="leftRightUp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86" name="Group 85"/>
            <p:cNvGrpSpPr/>
            <p:nvPr/>
          </p:nvGrpSpPr>
          <p:grpSpPr>
            <a:xfrm rot="189951">
              <a:off x="3917622" y="1435887"/>
              <a:ext cx="1308675" cy="769714"/>
              <a:chOff x="3917622" y="1435887"/>
              <a:chExt cx="1308675" cy="769714"/>
            </a:xfrm>
          </p:grpSpPr>
          <p:sp>
            <p:nvSpPr>
              <p:cNvPr id="94" name="Rectangle 93"/>
              <p:cNvSpPr/>
              <p:nvPr/>
            </p:nvSpPr>
            <p:spPr>
              <a:xfrm rot="18636178">
                <a:off x="4794088" y="1773391"/>
                <a:ext cx="504056" cy="36036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18636178">
                <a:off x="4251395" y="1102114"/>
                <a:ext cx="249340" cy="91688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96" name="Rectangle 95"/>
            <p:cNvSpPr/>
            <p:nvPr/>
          </p:nvSpPr>
          <p:spPr>
            <a:xfrm rot="16200000">
              <a:off x="4718280" y="3396038"/>
              <a:ext cx="504056" cy="15162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91" name="Rectangle 90"/>
          <p:cNvSpPr/>
          <p:nvPr/>
        </p:nvSpPr>
        <p:spPr>
          <a:xfrm>
            <a:off x="2350433" y="1868604"/>
            <a:ext cx="795634" cy="335994"/>
          </a:xfrm>
          <a:prstGeom prst="rect">
            <a:avLst/>
          </a:prstGeom>
          <a:noFill/>
          <a:ln w="25400" cmpd="dbl">
            <a:solidFill>
              <a:srgbClr val="811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92" name="Group 91"/>
          <p:cNvGrpSpPr/>
          <p:nvPr/>
        </p:nvGrpSpPr>
        <p:grpSpPr>
          <a:xfrm>
            <a:off x="2444308" y="1756628"/>
            <a:ext cx="936268" cy="431036"/>
            <a:chOff x="2444308" y="1756628"/>
            <a:chExt cx="936268" cy="431036"/>
          </a:xfrm>
        </p:grpSpPr>
        <p:grpSp>
          <p:nvGrpSpPr>
            <p:cNvPr id="90" name="Group 89"/>
            <p:cNvGrpSpPr/>
            <p:nvPr/>
          </p:nvGrpSpPr>
          <p:grpSpPr>
            <a:xfrm>
              <a:off x="2444308" y="1899908"/>
              <a:ext cx="631782" cy="287756"/>
              <a:chOff x="2300369" y="1823705"/>
              <a:chExt cx="631782" cy="287756"/>
            </a:xfrm>
          </p:grpSpPr>
          <p:pic>
            <p:nvPicPr>
              <p:cNvPr id="99" name="Picture 2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4395" y="1823705"/>
                <a:ext cx="287756" cy="2877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0369" y="1823705"/>
                <a:ext cx="287756" cy="2877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03" name="Left-Right-Up Arrow 102"/>
            <p:cNvSpPr/>
            <p:nvPr/>
          </p:nvSpPr>
          <p:spPr>
            <a:xfrm rot="13541705">
              <a:off x="3178517" y="1822106"/>
              <a:ext cx="267538" cy="136581"/>
            </a:xfrm>
            <a:prstGeom prst="leftRightUpArrow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97" name="Freeform 96"/>
          <p:cNvSpPr/>
          <p:nvPr/>
        </p:nvSpPr>
        <p:spPr>
          <a:xfrm>
            <a:off x="1185333" y="372533"/>
            <a:ext cx="6714067" cy="3945467"/>
          </a:xfrm>
          <a:custGeom>
            <a:avLst/>
            <a:gdLst>
              <a:gd name="connsiteX0" fmla="*/ 25400 w 6714067"/>
              <a:gd name="connsiteY0" fmla="*/ 3759200 h 3945467"/>
              <a:gd name="connsiteX1" fmla="*/ 33867 w 6714067"/>
              <a:gd name="connsiteY1" fmla="*/ 3572934 h 3945467"/>
              <a:gd name="connsiteX2" fmla="*/ 50800 w 6714067"/>
              <a:gd name="connsiteY2" fmla="*/ 3335867 h 3945467"/>
              <a:gd name="connsiteX3" fmla="*/ 50800 w 6714067"/>
              <a:gd name="connsiteY3" fmla="*/ 2700867 h 3945467"/>
              <a:gd name="connsiteX4" fmla="*/ 33867 w 6714067"/>
              <a:gd name="connsiteY4" fmla="*/ 2540000 h 3945467"/>
              <a:gd name="connsiteX5" fmla="*/ 25400 w 6714067"/>
              <a:gd name="connsiteY5" fmla="*/ 2514600 h 3945467"/>
              <a:gd name="connsiteX6" fmla="*/ 8467 w 6714067"/>
              <a:gd name="connsiteY6" fmla="*/ 2446867 h 3945467"/>
              <a:gd name="connsiteX7" fmla="*/ 16934 w 6714067"/>
              <a:gd name="connsiteY7" fmla="*/ 2226734 h 3945467"/>
              <a:gd name="connsiteX8" fmla="*/ 33867 w 6714067"/>
              <a:gd name="connsiteY8" fmla="*/ 2175934 h 3945467"/>
              <a:gd name="connsiteX9" fmla="*/ 25400 w 6714067"/>
              <a:gd name="connsiteY9" fmla="*/ 1794934 h 3945467"/>
              <a:gd name="connsiteX10" fmla="*/ 0 w 6714067"/>
              <a:gd name="connsiteY10" fmla="*/ 1752600 h 3945467"/>
              <a:gd name="connsiteX11" fmla="*/ 16934 w 6714067"/>
              <a:gd name="connsiteY11" fmla="*/ 1693334 h 3945467"/>
              <a:gd name="connsiteX12" fmla="*/ 245534 w 6714067"/>
              <a:gd name="connsiteY12" fmla="*/ 1684867 h 3945467"/>
              <a:gd name="connsiteX13" fmla="*/ 279400 w 6714067"/>
              <a:gd name="connsiteY13" fmla="*/ 1676400 h 3945467"/>
              <a:gd name="connsiteX14" fmla="*/ 330200 w 6714067"/>
              <a:gd name="connsiteY14" fmla="*/ 1659467 h 3945467"/>
              <a:gd name="connsiteX15" fmla="*/ 381000 w 6714067"/>
              <a:gd name="connsiteY15" fmla="*/ 1642534 h 3945467"/>
              <a:gd name="connsiteX16" fmla="*/ 423334 w 6714067"/>
              <a:gd name="connsiteY16" fmla="*/ 1634067 h 3945467"/>
              <a:gd name="connsiteX17" fmla="*/ 448734 w 6714067"/>
              <a:gd name="connsiteY17" fmla="*/ 1625600 h 3945467"/>
              <a:gd name="connsiteX18" fmla="*/ 643467 w 6714067"/>
              <a:gd name="connsiteY18" fmla="*/ 1608667 h 3945467"/>
              <a:gd name="connsiteX19" fmla="*/ 677334 w 6714067"/>
              <a:gd name="connsiteY19" fmla="*/ 1600200 h 3945467"/>
              <a:gd name="connsiteX20" fmla="*/ 736600 w 6714067"/>
              <a:gd name="connsiteY20" fmla="*/ 1583267 h 3945467"/>
              <a:gd name="connsiteX21" fmla="*/ 762000 w 6714067"/>
              <a:gd name="connsiteY21" fmla="*/ 1566334 h 3945467"/>
              <a:gd name="connsiteX22" fmla="*/ 914400 w 6714067"/>
              <a:gd name="connsiteY22" fmla="*/ 1540934 h 3945467"/>
              <a:gd name="connsiteX23" fmla="*/ 990600 w 6714067"/>
              <a:gd name="connsiteY23" fmla="*/ 1515534 h 3945467"/>
              <a:gd name="connsiteX24" fmla="*/ 1016000 w 6714067"/>
              <a:gd name="connsiteY24" fmla="*/ 1507067 h 3945467"/>
              <a:gd name="connsiteX25" fmla="*/ 1041400 w 6714067"/>
              <a:gd name="connsiteY25" fmla="*/ 1490134 h 3945467"/>
              <a:gd name="connsiteX26" fmla="*/ 1100667 w 6714067"/>
              <a:gd name="connsiteY26" fmla="*/ 1473200 h 3945467"/>
              <a:gd name="connsiteX27" fmla="*/ 1126067 w 6714067"/>
              <a:gd name="connsiteY27" fmla="*/ 1456267 h 3945467"/>
              <a:gd name="connsiteX28" fmla="*/ 1176867 w 6714067"/>
              <a:gd name="connsiteY28" fmla="*/ 1439334 h 3945467"/>
              <a:gd name="connsiteX29" fmla="*/ 1202267 w 6714067"/>
              <a:gd name="connsiteY29" fmla="*/ 1430867 h 3945467"/>
              <a:gd name="connsiteX30" fmla="*/ 1227667 w 6714067"/>
              <a:gd name="connsiteY30" fmla="*/ 1422400 h 3945467"/>
              <a:gd name="connsiteX31" fmla="*/ 1253067 w 6714067"/>
              <a:gd name="connsiteY31" fmla="*/ 1413934 h 3945467"/>
              <a:gd name="connsiteX32" fmla="*/ 1270000 w 6714067"/>
              <a:gd name="connsiteY32" fmla="*/ 1397000 h 3945467"/>
              <a:gd name="connsiteX33" fmla="*/ 1354667 w 6714067"/>
              <a:gd name="connsiteY33" fmla="*/ 1380067 h 3945467"/>
              <a:gd name="connsiteX34" fmla="*/ 1481667 w 6714067"/>
              <a:gd name="connsiteY34" fmla="*/ 1312334 h 3945467"/>
              <a:gd name="connsiteX35" fmla="*/ 1507067 w 6714067"/>
              <a:gd name="connsiteY35" fmla="*/ 1303867 h 3945467"/>
              <a:gd name="connsiteX36" fmla="*/ 1557867 w 6714067"/>
              <a:gd name="connsiteY36" fmla="*/ 1295400 h 3945467"/>
              <a:gd name="connsiteX37" fmla="*/ 1625600 w 6714067"/>
              <a:gd name="connsiteY37" fmla="*/ 1270000 h 3945467"/>
              <a:gd name="connsiteX38" fmla="*/ 1642534 w 6714067"/>
              <a:gd name="connsiteY38" fmla="*/ 1253067 h 3945467"/>
              <a:gd name="connsiteX39" fmla="*/ 1693334 w 6714067"/>
              <a:gd name="connsiteY39" fmla="*/ 1236134 h 3945467"/>
              <a:gd name="connsiteX40" fmla="*/ 1718734 w 6714067"/>
              <a:gd name="connsiteY40" fmla="*/ 1219200 h 3945467"/>
              <a:gd name="connsiteX41" fmla="*/ 1778000 w 6714067"/>
              <a:gd name="connsiteY41" fmla="*/ 1193800 h 3945467"/>
              <a:gd name="connsiteX42" fmla="*/ 1794934 w 6714067"/>
              <a:gd name="connsiteY42" fmla="*/ 1176867 h 3945467"/>
              <a:gd name="connsiteX43" fmla="*/ 1845734 w 6714067"/>
              <a:gd name="connsiteY43" fmla="*/ 1151467 h 3945467"/>
              <a:gd name="connsiteX44" fmla="*/ 1896534 w 6714067"/>
              <a:gd name="connsiteY44" fmla="*/ 1100667 h 3945467"/>
              <a:gd name="connsiteX45" fmla="*/ 1905000 w 6714067"/>
              <a:gd name="connsiteY45" fmla="*/ 1066800 h 3945467"/>
              <a:gd name="connsiteX46" fmla="*/ 1930400 w 6714067"/>
              <a:gd name="connsiteY46" fmla="*/ 1058334 h 3945467"/>
              <a:gd name="connsiteX47" fmla="*/ 1964267 w 6714067"/>
              <a:gd name="connsiteY47" fmla="*/ 1016000 h 3945467"/>
              <a:gd name="connsiteX48" fmla="*/ 1998134 w 6714067"/>
              <a:gd name="connsiteY48" fmla="*/ 999067 h 3945467"/>
              <a:gd name="connsiteX49" fmla="*/ 2074334 w 6714067"/>
              <a:gd name="connsiteY49" fmla="*/ 939800 h 3945467"/>
              <a:gd name="connsiteX50" fmla="*/ 2108200 w 6714067"/>
              <a:gd name="connsiteY50" fmla="*/ 922867 h 3945467"/>
              <a:gd name="connsiteX51" fmla="*/ 2150534 w 6714067"/>
              <a:gd name="connsiteY51" fmla="*/ 914400 h 3945467"/>
              <a:gd name="connsiteX52" fmla="*/ 2184400 w 6714067"/>
              <a:gd name="connsiteY52" fmla="*/ 889000 h 3945467"/>
              <a:gd name="connsiteX53" fmla="*/ 2235200 w 6714067"/>
              <a:gd name="connsiteY53" fmla="*/ 872067 h 3945467"/>
              <a:gd name="connsiteX54" fmla="*/ 2294467 w 6714067"/>
              <a:gd name="connsiteY54" fmla="*/ 829734 h 3945467"/>
              <a:gd name="connsiteX55" fmla="*/ 2396067 w 6714067"/>
              <a:gd name="connsiteY55" fmla="*/ 778934 h 3945467"/>
              <a:gd name="connsiteX56" fmla="*/ 2429934 w 6714067"/>
              <a:gd name="connsiteY56" fmla="*/ 745067 h 3945467"/>
              <a:gd name="connsiteX57" fmla="*/ 2463800 w 6714067"/>
              <a:gd name="connsiteY57" fmla="*/ 728134 h 3945467"/>
              <a:gd name="connsiteX58" fmla="*/ 2480734 w 6714067"/>
              <a:gd name="connsiteY58" fmla="*/ 711200 h 3945467"/>
              <a:gd name="connsiteX59" fmla="*/ 2540000 w 6714067"/>
              <a:gd name="connsiteY59" fmla="*/ 668867 h 3945467"/>
              <a:gd name="connsiteX60" fmla="*/ 2573867 w 6714067"/>
              <a:gd name="connsiteY60" fmla="*/ 635000 h 3945467"/>
              <a:gd name="connsiteX61" fmla="*/ 2590800 w 6714067"/>
              <a:gd name="connsiteY61" fmla="*/ 609600 h 3945467"/>
              <a:gd name="connsiteX62" fmla="*/ 2607734 w 6714067"/>
              <a:gd name="connsiteY62" fmla="*/ 592667 h 3945467"/>
              <a:gd name="connsiteX63" fmla="*/ 2633134 w 6714067"/>
              <a:gd name="connsiteY63" fmla="*/ 550334 h 3945467"/>
              <a:gd name="connsiteX64" fmla="*/ 2641600 w 6714067"/>
              <a:gd name="connsiteY64" fmla="*/ 524934 h 3945467"/>
              <a:gd name="connsiteX65" fmla="*/ 2683934 w 6714067"/>
              <a:gd name="connsiteY65" fmla="*/ 482600 h 3945467"/>
              <a:gd name="connsiteX66" fmla="*/ 2709334 w 6714067"/>
              <a:gd name="connsiteY66" fmla="*/ 457200 h 3945467"/>
              <a:gd name="connsiteX67" fmla="*/ 2743200 w 6714067"/>
              <a:gd name="connsiteY67" fmla="*/ 406400 h 3945467"/>
              <a:gd name="connsiteX68" fmla="*/ 2751667 w 6714067"/>
              <a:gd name="connsiteY68" fmla="*/ 355600 h 3945467"/>
              <a:gd name="connsiteX69" fmla="*/ 2768600 w 6714067"/>
              <a:gd name="connsiteY69" fmla="*/ 330200 h 3945467"/>
              <a:gd name="connsiteX70" fmla="*/ 2785534 w 6714067"/>
              <a:gd name="connsiteY70" fmla="*/ 279400 h 3945467"/>
              <a:gd name="connsiteX71" fmla="*/ 2802467 w 6714067"/>
              <a:gd name="connsiteY71" fmla="*/ 254000 h 3945467"/>
              <a:gd name="connsiteX72" fmla="*/ 2810934 w 6714067"/>
              <a:gd name="connsiteY72" fmla="*/ 228600 h 3945467"/>
              <a:gd name="connsiteX73" fmla="*/ 2836334 w 6714067"/>
              <a:gd name="connsiteY73" fmla="*/ 203200 h 3945467"/>
              <a:gd name="connsiteX74" fmla="*/ 2861734 w 6714067"/>
              <a:gd name="connsiteY74" fmla="*/ 169334 h 3945467"/>
              <a:gd name="connsiteX75" fmla="*/ 2870200 w 6714067"/>
              <a:gd name="connsiteY75" fmla="*/ 143934 h 3945467"/>
              <a:gd name="connsiteX76" fmla="*/ 2878667 w 6714067"/>
              <a:gd name="connsiteY76" fmla="*/ 101600 h 3945467"/>
              <a:gd name="connsiteX77" fmla="*/ 2895600 w 6714067"/>
              <a:gd name="connsiteY77" fmla="*/ 67734 h 3945467"/>
              <a:gd name="connsiteX78" fmla="*/ 2946400 w 6714067"/>
              <a:gd name="connsiteY78" fmla="*/ 0 h 3945467"/>
              <a:gd name="connsiteX79" fmla="*/ 2971800 w 6714067"/>
              <a:gd name="connsiteY79" fmla="*/ 8467 h 3945467"/>
              <a:gd name="connsiteX80" fmla="*/ 2988734 w 6714067"/>
              <a:gd name="connsiteY80" fmla="*/ 42334 h 3945467"/>
              <a:gd name="connsiteX81" fmla="*/ 3014134 w 6714067"/>
              <a:gd name="connsiteY81" fmla="*/ 101600 h 3945467"/>
              <a:gd name="connsiteX82" fmla="*/ 3039534 w 6714067"/>
              <a:gd name="connsiteY82" fmla="*/ 118534 h 3945467"/>
              <a:gd name="connsiteX83" fmla="*/ 3090334 w 6714067"/>
              <a:gd name="connsiteY83" fmla="*/ 169334 h 3945467"/>
              <a:gd name="connsiteX84" fmla="*/ 3115734 w 6714067"/>
              <a:gd name="connsiteY84" fmla="*/ 203200 h 3945467"/>
              <a:gd name="connsiteX85" fmla="*/ 3141134 w 6714067"/>
              <a:gd name="connsiteY85" fmla="*/ 211667 h 3945467"/>
              <a:gd name="connsiteX86" fmla="*/ 3234267 w 6714067"/>
              <a:gd name="connsiteY86" fmla="*/ 279400 h 3945467"/>
              <a:gd name="connsiteX87" fmla="*/ 3259667 w 6714067"/>
              <a:gd name="connsiteY87" fmla="*/ 287867 h 3945467"/>
              <a:gd name="connsiteX88" fmla="*/ 3302000 w 6714067"/>
              <a:gd name="connsiteY88" fmla="*/ 313267 h 3945467"/>
              <a:gd name="connsiteX89" fmla="*/ 3361267 w 6714067"/>
              <a:gd name="connsiteY89" fmla="*/ 330200 h 3945467"/>
              <a:gd name="connsiteX90" fmla="*/ 3386667 w 6714067"/>
              <a:gd name="connsiteY90" fmla="*/ 372534 h 3945467"/>
              <a:gd name="connsiteX91" fmla="*/ 3471334 w 6714067"/>
              <a:gd name="connsiteY91" fmla="*/ 448734 h 3945467"/>
              <a:gd name="connsiteX92" fmla="*/ 3539067 w 6714067"/>
              <a:gd name="connsiteY92" fmla="*/ 482600 h 3945467"/>
              <a:gd name="connsiteX93" fmla="*/ 3615267 w 6714067"/>
              <a:gd name="connsiteY93" fmla="*/ 524934 h 3945467"/>
              <a:gd name="connsiteX94" fmla="*/ 3632200 w 6714067"/>
              <a:gd name="connsiteY94" fmla="*/ 575734 h 3945467"/>
              <a:gd name="connsiteX95" fmla="*/ 3699934 w 6714067"/>
              <a:gd name="connsiteY95" fmla="*/ 635000 h 3945467"/>
              <a:gd name="connsiteX96" fmla="*/ 3750734 w 6714067"/>
              <a:gd name="connsiteY96" fmla="*/ 668867 h 3945467"/>
              <a:gd name="connsiteX97" fmla="*/ 3793067 w 6714067"/>
              <a:gd name="connsiteY97" fmla="*/ 719667 h 3945467"/>
              <a:gd name="connsiteX98" fmla="*/ 3818467 w 6714067"/>
              <a:gd name="connsiteY98" fmla="*/ 753534 h 3945467"/>
              <a:gd name="connsiteX99" fmla="*/ 3894667 w 6714067"/>
              <a:gd name="connsiteY99" fmla="*/ 821267 h 3945467"/>
              <a:gd name="connsiteX100" fmla="*/ 3911600 w 6714067"/>
              <a:gd name="connsiteY100" fmla="*/ 846667 h 3945467"/>
              <a:gd name="connsiteX101" fmla="*/ 3937000 w 6714067"/>
              <a:gd name="connsiteY101" fmla="*/ 855134 h 3945467"/>
              <a:gd name="connsiteX102" fmla="*/ 3962400 w 6714067"/>
              <a:gd name="connsiteY102" fmla="*/ 872067 h 3945467"/>
              <a:gd name="connsiteX103" fmla="*/ 4004734 w 6714067"/>
              <a:gd name="connsiteY103" fmla="*/ 914400 h 3945467"/>
              <a:gd name="connsiteX104" fmla="*/ 4021667 w 6714067"/>
              <a:gd name="connsiteY104" fmla="*/ 939800 h 3945467"/>
              <a:gd name="connsiteX105" fmla="*/ 4047067 w 6714067"/>
              <a:gd name="connsiteY105" fmla="*/ 956734 h 3945467"/>
              <a:gd name="connsiteX106" fmla="*/ 4097867 w 6714067"/>
              <a:gd name="connsiteY106" fmla="*/ 1016000 h 3945467"/>
              <a:gd name="connsiteX107" fmla="*/ 4140200 w 6714067"/>
              <a:gd name="connsiteY107" fmla="*/ 1058334 h 3945467"/>
              <a:gd name="connsiteX108" fmla="*/ 4191000 w 6714067"/>
              <a:gd name="connsiteY108" fmla="*/ 1092200 h 3945467"/>
              <a:gd name="connsiteX109" fmla="*/ 4267200 w 6714067"/>
              <a:gd name="connsiteY109" fmla="*/ 1151467 h 3945467"/>
              <a:gd name="connsiteX110" fmla="*/ 4309534 w 6714067"/>
              <a:gd name="connsiteY110" fmla="*/ 1202267 h 3945467"/>
              <a:gd name="connsiteX111" fmla="*/ 4351867 w 6714067"/>
              <a:gd name="connsiteY111" fmla="*/ 1227667 h 3945467"/>
              <a:gd name="connsiteX112" fmla="*/ 4385734 w 6714067"/>
              <a:gd name="connsiteY112" fmla="*/ 1286934 h 3945467"/>
              <a:gd name="connsiteX113" fmla="*/ 4419600 w 6714067"/>
              <a:gd name="connsiteY113" fmla="*/ 1312334 h 3945467"/>
              <a:gd name="connsiteX114" fmla="*/ 4453467 w 6714067"/>
              <a:gd name="connsiteY114" fmla="*/ 1363134 h 3945467"/>
              <a:gd name="connsiteX115" fmla="*/ 4521200 w 6714067"/>
              <a:gd name="connsiteY115" fmla="*/ 1397000 h 3945467"/>
              <a:gd name="connsiteX116" fmla="*/ 4563534 w 6714067"/>
              <a:gd name="connsiteY116" fmla="*/ 1430867 h 3945467"/>
              <a:gd name="connsiteX117" fmla="*/ 4588934 w 6714067"/>
              <a:gd name="connsiteY117" fmla="*/ 1447800 h 3945467"/>
              <a:gd name="connsiteX118" fmla="*/ 4605867 w 6714067"/>
              <a:gd name="connsiteY118" fmla="*/ 1464734 h 3945467"/>
              <a:gd name="connsiteX119" fmla="*/ 4673600 w 6714067"/>
              <a:gd name="connsiteY119" fmla="*/ 1481667 h 3945467"/>
              <a:gd name="connsiteX120" fmla="*/ 4851400 w 6714067"/>
              <a:gd name="connsiteY120" fmla="*/ 1532467 h 3945467"/>
              <a:gd name="connsiteX121" fmla="*/ 5181600 w 6714067"/>
              <a:gd name="connsiteY121" fmla="*/ 1524000 h 3945467"/>
              <a:gd name="connsiteX122" fmla="*/ 5223934 w 6714067"/>
              <a:gd name="connsiteY122" fmla="*/ 1515534 h 3945467"/>
              <a:gd name="connsiteX123" fmla="*/ 5376334 w 6714067"/>
              <a:gd name="connsiteY123" fmla="*/ 1498600 h 3945467"/>
              <a:gd name="connsiteX124" fmla="*/ 5427134 w 6714067"/>
              <a:gd name="connsiteY124" fmla="*/ 1481667 h 3945467"/>
              <a:gd name="connsiteX125" fmla="*/ 5486400 w 6714067"/>
              <a:gd name="connsiteY125" fmla="*/ 1473200 h 3945467"/>
              <a:gd name="connsiteX126" fmla="*/ 6417734 w 6714067"/>
              <a:gd name="connsiteY126" fmla="*/ 1481667 h 3945467"/>
              <a:gd name="connsiteX127" fmla="*/ 6629400 w 6714067"/>
              <a:gd name="connsiteY127" fmla="*/ 1490134 h 3945467"/>
              <a:gd name="connsiteX128" fmla="*/ 6637867 w 6714067"/>
              <a:gd name="connsiteY128" fmla="*/ 1540934 h 3945467"/>
              <a:gd name="connsiteX129" fmla="*/ 6654800 w 6714067"/>
              <a:gd name="connsiteY129" fmla="*/ 1676400 h 3945467"/>
              <a:gd name="connsiteX130" fmla="*/ 6671734 w 6714067"/>
              <a:gd name="connsiteY130" fmla="*/ 1820334 h 3945467"/>
              <a:gd name="connsiteX131" fmla="*/ 6688667 w 6714067"/>
              <a:gd name="connsiteY131" fmla="*/ 1888067 h 3945467"/>
              <a:gd name="connsiteX132" fmla="*/ 6680200 w 6714067"/>
              <a:gd name="connsiteY132" fmla="*/ 2150534 h 3945467"/>
              <a:gd name="connsiteX133" fmla="*/ 6671734 w 6714067"/>
              <a:gd name="connsiteY133" fmla="*/ 2175934 h 3945467"/>
              <a:gd name="connsiteX134" fmla="*/ 6663267 w 6714067"/>
              <a:gd name="connsiteY134" fmla="*/ 2226734 h 3945467"/>
              <a:gd name="connsiteX135" fmla="*/ 6654800 w 6714067"/>
              <a:gd name="connsiteY135" fmla="*/ 2269067 h 3945467"/>
              <a:gd name="connsiteX136" fmla="*/ 6663267 w 6714067"/>
              <a:gd name="connsiteY136" fmla="*/ 2887134 h 3945467"/>
              <a:gd name="connsiteX137" fmla="*/ 6705600 w 6714067"/>
              <a:gd name="connsiteY137" fmla="*/ 3124200 h 3945467"/>
              <a:gd name="connsiteX138" fmla="*/ 6714067 w 6714067"/>
              <a:gd name="connsiteY138" fmla="*/ 3183467 h 3945467"/>
              <a:gd name="connsiteX139" fmla="*/ 6705600 w 6714067"/>
              <a:gd name="connsiteY139" fmla="*/ 3539067 h 3945467"/>
              <a:gd name="connsiteX140" fmla="*/ 6697134 w 6714067"/>
              <a:gd name="connsiteY140" fmla="*/ 3572934 h 3945467"/>
              <a:gd name="connsiteX141" fmla="*/ 6688667 w 6714067"/>
              <a:gd name="connsiteY141" fmla="*/ 3708400 h 3945467"/>
              <a:gd name="connsiteX142" fmla="*/ 6697134 w 6714067"/>
              <a:gd name="connsiteY142" fmla="*/ 3945467 h 394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6714067" h="3945467">
                <a:moveTo>
                  <a:pt x="25400" y="3759200"/>
                </a:moveTo>
                <a:cubicBezTo>
                  <a:pt x="28222" y="3697111"/>
                  <a:pt x="31224" y="3635031"/>
                  <a:pt x="33867" y="3572934"/>
                </a:cubicBezTo>
                <a:cubicBezTo>
                  <a:pt x="43336" y="3350412"/>
                  <a:pt x="19924" y="3428501"/>
                  <a:pt x="50800" y="3335867"/>
                </a:cubicBezTo>
                <a:cubicBezTo>
                  <a:pt x="73148" y="3067697"/>
                  <a:pt x="64445" y="3212580"/>
                  <a:pt x="50800" y="2700867"/>
                </a:cubicBezTo>
                <a:cubicBezTo>
                  <a:pt x="50010" y="2671250"/>
                  <a:pt x="41659" y="2578961"/>
                  <a:pt x="33867" y="2540000"/>
                </a:cubicBezTo>
                <a:cubicBezTo>
                  <a:pt x="32117" y="2531249"/>
                  <a:pt x="27748" y="2523210"/>
                  <a:pt x="25400" y="2514600"/>
                </a:cubicBezTo>
                <a:cubicBezTo>
                  <a:pt x="19277" y="2492148"/>
                  <a:pt x="8467" y="2446867"/>
                  <a:pt x="8467" y="2446867"/>
                </a:cubicBezTo>
                <a:cubicBezTo>
                  <a:pt x="11289" y="2373489"/>
                  <a:pt x="10080" y="2299845"/>
                  <a:pt x="16934" y="2226734"/>
                </a:cubicBezTo>
                <a:cubicBezTo>
                  <a:pt x="18600" y="2208963"/>
                  <a:pt x="33867" y="2175934"/>
                  <a:pt x="33867" y="2175934"/>
                </a:cubicBezTo>
                <a:cubicBezTo>
                  <a:pt x="31045" y="2048934"/>
                  <a:pt x="30688" y="1921855"/>
                  <a:pt x="25400" y="1794934"/>
                </a:cubicBezTo>
                <a:cubicBezTo>
                  <a:pt x="24444" y="1771995"/>
                  <a:pt x="14269" y="1766869"/>
                  <a:pt x="0" y="1752600"/>
                </a:cubicBezTo>
                <a:cubicBezTo>
                  <a:pt x="5645" y="1732845"/>
                  <a:pt x="-2872" y="1698798"/>
                  <a:pt x="16934" y="1693334"/>
                </a:cubicBezTo>
                <a:cubicBezTo>
                  <a:pt x="90441" y="1673056"/>
                  <a:pt x="169440" y="1689776"/>
                  <a:pt x="245534" y="1684867"/>
                </a:cubicBezTo>
                <a:cubicBezTo>
                  <a:pt x="257146" y="1684118"/>
                  <a:pt x="268255" y="1679744"/>
                  <a:pt x="279400" y="1676400"/>
                </a:cubicBezTo>
                <a:cubicBezTo>
                  <a:pt x="296496" y="1671271"/>
                  <a:pt x="313267" y="1665111"/>
                  <a:pt x="330200" y="1659467"/>
                </a:cubicBezTo>
                <a:lnTo>
                  <a:pt x="381000" y="1642534"/>
                </a:lnTo>
                <a:cubicBezTo>
                  <a:pt x="394652" y="1637984"/>
                  <a:pt x="409373" y="1637557"/>
                  <a:pt x="423334" y="1634067"/>
                </a:cubicBezTo>
                <a:cubicBezTo>
                  <a:pt x="431992" y="1631902"/>
                  <a:pt x="439953" y="1627196"/>
                  <a:pt x="448734" y="1625600"/>
                </a:cubicBezTo>
                <a:cubicBezTo>
                  <a:pt x="504364" y="1615486"/>
                  <a:pt x="594833" y="1611909"/>
                  <a:pt x="643467" y="1608667"/>
                </a:cubicBezTo>
                <a:cubicBezTo>
                  <a:pt x="654756" y="1605845"/>
                  <a:pt x="666145" y="1603397"/>
                  <a:pt x="677334" y="1600200"/>
                </a:cubicBezTo>
                <a:cubicBezTo>
                  <a:pt x="762369" y="1575905"/>
                  <a:pt x="630715" y="1609740"/>
                  <a:pt x="736600" y="1583267"/>
                </a:cubicBezTo>
                <a:cubicBezTo>
                  <a:pt x="745067" y="1577623"/>
                  <a:pt x="752701" y="1570467"/>
                  <a:pt x="762000" y="1566334"/>
                </a:cubicBezTo>
                <a:cubicBezTo>
                  <a:pt x="819492" y="1540782"/>
                  <a:pt x="843654" y="1546829"/>
                  <a:pt x="914400" y="1540934"/>
                </a:cubicBezTo>
                <a:lnTo>
                  <a:pt x="990600" y="1515534"/>
                </a:lnTo>
                <a:cubicBezTo>
                  <a:pt x="999067" y="1512712"/>
                  <a:pt x="1008574" y="1512017"/>
                  <a:pt x="1016000" y="1507067"/>
                </a:cubicBezTo>
                <a:cubicBezTo>
                  <a:pt x="1024467" y="1501423"/>
                  <a:pt x="1032047" y="1494142"/>
                  <a:pt x="1041400" y="1490134"/>
                </a:cubicBezTo>
                <a:cubicBezTo>
                  <a:pt x="1079381" y="1473856"/>
                  <a:pt x="1067713" y="1489677"/>
                  <a:pt x="1100667" y="1473200"/>
                </a:cubicBezTo>
                <a:cubicBezTo>
                  <a:pt x="1109768" y="1468649"/>
                  <a:pt x="1116768" y="1460400"/>
                  <a:pt x="1126067" y="1456267"/>
                </a:cubicBezTo>
                <a:cubicBezTo>
                  <a:pt x="1142378" y="1449018"/>
                  <a:pt x="1159934" y="1444978"/>
                  <a:pt x="1176867" y="1439334"/>
                </a:cubicBezTo>
                <a:lnTo>
                  <a:pt x="1202267" y="1430867"/>
                </a:lnTo>
                <a:lnTo>
                  <a:pt x="1227667" y="1422400"/>
                </a:lnTo>
                <a:lnTo>
                  <a:pt x="1253067" y="1413934"/>
                </a:lnTo>
                <a:cubicBezTo>
                  <a:pt x="1258711" y="1408289"/>
                  <a:pt x="1262860" y="1400570"/>
                  <a:pt x="1270000" y="1397000"/>
                </a:cubicBezTo>
                <a:cubicBezTo>
                  <a:pt x="1282626" y="1390687"/>
                  <a:pt x="1348295" y="1381129"/>
                  <a:pt x="1354667" y="1380067"/>
                </a:cubicBezTo>
                <a:cubicBezTo>
                  <a:pt x="1434831" y="1331969"/>
                  <a:pt x="1416872" y="1336632"/>
                  <a:pt x="1481667" y="1312334"/>
                </a:cubicBezTo>
                <a:cubicBezTo>
                  <a:pt x="1490023" y="1309200"/>
                  <a:pt x="1498355" y="1305803"/>
                  <a:pt x="1507067" y="1303867"/>
                </a:cubicBezTo>
                <a:cubicBezTo>
                  <a:pt x="1523825" y="1300143"/>
                  <a:pt x="1540934" y="1298222"/>
                  <a:pt x="1557867" y="1295400"/>
                </a:cubicBezTo>
                <a:cubicBezTo>
                  <a:pt x="1630750" y="1246812"/>
                  <a:pt x="1523071" y="1313941"/>
                  <a:pt x="1625600" y="1270000"/>
                </a:cubicBezTo>
                <a:cubicBezTo>
                  <a:pt x="1632937" y="1266856"/>
                  <a:pt x="1635394" y="1256637"/>
                  <a:pt x="1642534" y="1253067"/>
                </a:cubicBezTo>
                <a:cubicBezTo>
                  <a:pt x="1658499" y="1245085"/>
                  <a:pt x="1693334" y="1236134"/>
                  <a:pt x="1693334" y="1236134"/>
                </a:cubicBezTo>
                <a:cubicBezTo>
                  <a:pt x="1701801" y="1230489"/>
                  <a:pt x="1709632" y="1223751"/>
                  <a:pt x="1718734" y="1219200"/>
                </a:cubicBezTo>
                <a:cubicBezTo>
                  <a:pt x="1763900" y="1196617"/>
                  <a:pt x="1725132" y="1229046"/>
                  <a:pt x="1778000" y="1193800"/>
                </a:cubicBezTo>
                <a:cubicBezTo>
                  <a:pt x="1784642" y="1189372"/>
                  <a:pt x="1788089" y="1180974"/>
                  <a:pt x="1794934" y="1176867"/>
                </a:cubicBezTo>
                <a:cubicBezTo>
                  <a:pt x="1840194" y="1149711"/>
                  <a:pt x="1801271" y="1190990"/>
                  <a:pt x="1845734" y="1151467"/>
                </a:cubicBezTo>
                <a:cubicBezTo>
                  <a:pt x="1863633" y="1135557"/>
                  <a:pt x="1896534" y="1100667"/>
                  <a:pt x="1896534" y="1100667"/>
                </a:cubicBezTo>
                <a:cubicBezTo>
                  <a:pt x="1899356" y="1089378"/>
                  <a:pt x="1897731" y="1075887"/>
                  <a:pt x="1905000" y="1066800"/>
                </a:cubicBezTo>
                <a:cubicBezTo>
                  <a:pt x="1910575" y="1059831"/>
                  <a:pt x="1922747" y="1062926"/>
                  <a:pt x="1930400" y="1058334"/>
                </a:cubicBezTo>
                <a:cubicBezTo>
                  <a:pt x="1961045" y="1039947"/>
                  <a:pt x="1934600" y="1040722"/>
                  <a:pt x="1964267" y="1016000"/>
                </a:cubicBezTo>
                <a:cubicBezTo>
                  <a:pt x="1973963" y="1007920"/>
                  <a:pt x="1986845" y="1004711"/>
                  <a:pt x="1998134" y="999067"/>
                </a:cubicBezTo>
                <a:cubicBezTo>
                  <a:pt x="2037925" y="959276"/>
                  <a:pt x="2013571" y="980309"/>
                  <a:pt x="2074334" y="939800"/>
                </a:cubicBezTo>
                <a:cubicBezTo>
                  <a:pt x="2084835" y="932799"/>
                  <a:pt x="2096227" y="926858"/>
                  <a:pt x="2108200" y="922867"/>
                </a:cubicBezTo>
                <a:cubicBezTo>
                  <a:pt x="2121852" y="918316"/>
                  <a:pt x="2136423" y="917222"/>
                  <a:pt x="2150534" y="914400"/>
                </a:cubicBezTo>
                <a:cubicBezTo>
                  <a:pt x="2161823" y="905933"/>
                  <a:pt x="2171779" y="895311"/>
                  <a:pt x="2184400" y="889000"/>
                </a:cubicBezTo>
                <a:cubicBezTo>
                  <a:pt x="2200365" y="881018"/>
                  <a:pt x="2235200" y="872067"/>
                  <a:pt x="2235200" y="872067"/>
                </a:cubicBezTo>
                <a:cubicBezTo>
                  <a:pt x="2254956" y="857956"/>
                  <a:pt x="2273091" y="841244"/>
                  <a:pt x="2294467" y="829734"/>
                </a:cubicBezTo>
                <a:cubicBezTo>
                  <a:pt x="2354143" y="797601"/>
                  <a:pt x="2342308" y="832693"/>
                  <a:pt x="2396067" y="778934"/>
                </a:cubicBezTo>
                <a:lnTo>
                  <a:pt x="2429934" y="745067"/>
                </a:lnTo>
                <a:cubicBezTo>
                  <a:pt x="2438858" y="736143"/>
                  <a:pt x="2453299" y="735135"/>
                  <a:pt x="2463800" y="728134"/>
                </a:cubicBezTo>
                <a:cubicBezTo>
                  <a:pt x="2470442" y="723706"/>
                  <a:pt x="2474500" y="716187"/>
                  <a:pt x="2480734" y="711200"/>
                </a:cubicBezTo>
                <a:cubicBezTo>
                  <a:pt x="2533421" y="669050"/>
                  <a:pt x="2476435" y="724487"/>
                  <a:pt x="2540000" y="668867"/>
                </a:cubicBezTo>
                <a:cubicBezTo>
                  <a:pt x="2552015" y="658354"/>
                  <a:pt x="2562578" y="646289"/>
                  <a:pt x="2573867" y="635000"/>
                </a:cubicBezTo>
                <a:cubicBezTo>
                  <a:pt x="2581062" y="627805"/>
                  <a:pt x="2584443" y="617546"/>
                  <a:pt x="2590800" y="609600"/>
                </a:cubicBezTo>
                <a:cubicBezTo>
                  <a:pt x="2595787" y="603367"/>
                  <a:pt x="2602089" y="598311"/>
                  <a:pt x="2607734" y="592667"/>
                </a:cubicBezTo>
                <a:cubicBezTo>
                  <a:pt x="2631717" y="520714"/>
                  <a:pt x="2598268" y="608443"/>
                  <a:pt x="2633134" y="550334"/>
                </a:cubicBezTo>
                <a:cubicBezTo>
                  <a:pt x="2637726" y="542681"/>
                  <a:pt x="2636245" y="532074"/>
                  <a:pt x="2641600" y="524934"/>
                </a:cubicBezTo>
                <a:cubicBezTo>
                  <a:pt x="2653574" y="508969"/>
                  <a:pt x="2669823" y="496711"/>
                  <a:pt x="2683934" y="482600"/>
                </a:cubicBezTo>
                <a:cubicBezTo>
                  <a:pt x="2692401" y="474133"/>
                  <a:pt x="2703979" y="467910"/>
                  <a:pt x="2709334" y="457200"/>
                </a:cubicBezTo>
                <a:cubicBezTo>
                  <a:pt x="2729837" y="416194"/>
                  <a:pt x="2717343" y="432259"/>
                  <a:pt x="2743200" y="406400"/>
                </a:cubicBezTo>
                <a:cubicBezTo>
                  <a:pt x="2746022" y="389467"/>
                  <a:pt x="2746238" y="371886"/>
                  <a:pt x="2751667" y="355600"/>
                </a:cubicBezTo>
                <a:cubicBezTo>
                  <a:pt x="2754885" y="345947"/>
                  <a:pt x="2764467" y="339499"/>
                  <a:pt x="2768600" y="330200"/>
                </a:cubicBezTo>
                <a:cubicBezTo>
                  <a:pt x="2775849" y="313889"/>
                  <a:pt x="2775633" y="294252"/>
                  <a:pt x="2785534" y="279400"/>
                </a:cubicBezTo>
                <a:cubicBezTo>
                  <a:pt x="2791178" y="270933"/>
                  <a:pt x="2797916" y="263101"/>
                  <a:pt x="2802467" y="254000"/>
                </a:cubicBezTo>
                <a:cubicBezTo>
                  <a:pt x="2806458" y="246018"/>
                  <a:pt x="2805983" y="236026"/>
                  <a:pt x="2810934" y="228600"/>
                </a:cubicBezTo>
                <a:cubicBezTo>
                  <a:pt x="2817576" y="218637"/>
                  <a:pt x="2828542" y="212291"/>
                  <a:pt x="2836334" y="203200"/>
                </a:cubicBezTo>
                <a:cubicBezTo>
                  <a:pt x="2845517" y="192486"/>
                  <a:pt x="2853267" y="180623"/>
                  <a:pt x="2861734" y="169334"/>
                </a:cubicBezTo>
                <a:cubicBezTo>
                  <a:pt x="2864556" y="160867"/>
                  <a:pt x="2868036" y="152592"/>
                  <a:pt x="2870200" y="143934"/>
                </a:cubicBezTo>
                <a:cubicBezTo>
                  <a:pt x="2873690" y="129973"/>
                  <a:pt x="2874116" y="115252"/>
                  <a:pt x="2878667" y="101600"/>
                </a:cubicBezTo>
                <a:cubicBezTo>
                  <a:pt x="2882658" y="89627"/>
                  <a:pt x="2889106" y="78556"/>
                  <a:pt x="2895600" y="67734"/>
                </a:cubicBezTo>
                <a:cubicBezTo>
                  <a:pt x="2924320" y="19868"/>
                  <a:pt x="2918832" y="27569"/>
                  <a:pt x="2946400" y="0"/>
                </a:cubicBezTo>
                <a:cubicBezTo>
                  <a:pt x="2954867" y="2822"/>
                  <a:pt x="2965489" y="2156"/>
                  <a:pt x="2971800" y="8467"/>
                </a:cubicBezTo>
                <a:cubicBezTo>
                  <a:pt x="2980725" y="17392"/>
                  <a:pt x="2983762" y="30733"/>
                  <a:pt x="2988734" y="42334"/>
                </a:cubicBezTo>
                <a:cubicBezTo>
                  <a:pt x="2998078" y="64136"/>
                  <a:pt x="2997611" y="81773"/>
                  <a:pt x="3014134" y="101600"/>
                </a:cubicBezTo>
                <a:cubicBezTo>
                  <a:pt x="3020648" y="109417"/>
                  <a:pt x="3031929" y="111774"/>
                  <a:pt x="3039534" y="118534"/>
                </a:cubicBezTo>
                <a:cubicBezTo>
                  <a:pt x="3057432" y="134444"/>
                  <a:pt x="3073401" y="152401"/>
                  <a:pt x="3090334" y="169334"/>
                </a:cubicBezTo>
                <a:cubicBezTo>
                  <a:pt x="3100312" y="179312"/>
                  <a:pt x="3104894" y="194166"/>
                  <a:pt x="3115734" y="203200"/>
                </a:cubicBezTo>
                <a:cubicBezTo>
                  <a:pt x="3122590" y="208913"/>
                  <a:pt x="3132667" y="208845"/>
                  <a:pt x="3141134" y="211667"/>
                </a:cubicBezTo>
                <a:cubicBezTo>
                  <a:pt x="3185360" y="255893"/>
                  <a:pt x="3156380" y="230721"/>
                  <a:pt x="3234267" y="279400"/>
                </a:cubicBezTo>
                <a:cubicBezTo>
                  <a:pt x="3241835" y="284130"/>
                  <a:pt x="3251685" y="283876"/>
                  <a:pt x="3259667" y="287867"/>
                </a:cubicBezTo>
                <a:cubicBezTo>
                  <a:pt x="3274386" y="295226"/>
                  <a:pt x="3287281" y="305908"/>
                  <a:pt x="3302000" y="313267"/>
                </a:cubicBezTo>
                <a:cubicBezTo>
                  <a:pt x="3314150" y="319342"/>
                  <a:pt x="3350411" y="327486"/>
                  <a:pt x="3361267" y="330200"/>
                </a:cubicBezTo>
                <a:cubicBezTo>
                  <a:pt x="3443507" y="412445"/>
                  <a:pt x="3309716" y="273598"/>
                  <a:pt x="3386667" y="372534"/>
                </a:cubicBezTo>
                <a:cubicBezTo>
                  <a:pt x="3401370" y="391438"/>
                  <a:pt x="3445459" y="433641"/>
                  <a:pt x="3471334" y="448734"/>
                </a:cubicBezTo>
                <a:cubicBezTo>
                  <a:pt x="3493138" y="461453"/>
                  <a:pt x="3517150" y="470076"/>
                  <a:pt x="3539067" y="482600"/>
                </a:cubicBezTo>
                <a:cubicBezTo>
                  <a:pt x="3620586" y="529182"/>
                  <a:pt x="3560345" y="506626"/>
                  <a:pt x="3615267" y="524934"/>
                </a:cubicBezTo>
                <a:lnTo>
                  <a:pt x="3632200" y="575734"/>
                </a:lnTo>
                <a:cubicBezTo>
                  <a:pt x="3636771" y="589448"/>
                  <a:pt x="3688009" y="626653"/>
                  <a:pt x="3699934" y="635000"/>
                </a:cubicBezTo>
                <a:cubicBezTo>
                  <a:pt x="3716607" y="646671"/>
                  <a:pt x="3750734" y="668867"/>
                  <a:pt x="3750734" y="668867"/>
                </a:cubicBezTo>
                <a:cubicBezTo>
                  <a:pt x="3788159" y="725005"/>
                  <a:pt x="3744175" y="662626"/>
                  <a:pt x="3793067" y="719667"/>
                </a:cubicBezTo>
                <a:cubicBezTo>
                  <a:pt x="3802250" y="730381"/>
                  <a:pt x="3809027" y="743045"/>
                  <a:pt x="3818467" y="753534"/>
                </a:cubicBezTo>
                <a:cubicBezTo>
                  <a:pt x="3861963" y="801864"/>
                  <a:pt x="3855502" y="795158"/>
                  <a:pt x="3894667" y="821267"/>
                </a:cubicBezTo>
                <a:cubicBezTo>
                  <a:pt x="3900311" y="829734"/>
                  <a:pt x="3903654" y="840310"/>
                  <a:pt x="3911600" y="846667"/>
                </a:cubicBezTo>
                <a:cubicBezTo>
                  <a:pt x="3918569" y="852242"/>
                  <a:pt x="3929018" y="851143"/>
                  <a:pt x="3937000" y="855134"/>
                </a:cubicBezTo>
                <a:cubicBezTo>
                  <a:pt x="3946101" y="859685"/>
                  <a:pt x="3953933" y="866423"/>
                  <a:pt x="3962400" y="872067"/>
                </a:cubicBezTo>
                <a:cubicBezTo>
                  <a:pt x="4007560" y="939805"/>
                  <a:pt x="3948286" y="857952"/>
                  <a:pt x="4004734" y="914400"/>
                </a:cubicBezTo>
                <a:cubicBezTo>
                  <a:pt x="4011929" y="921595"/>
                  <a:pt x="4014472" y="932605"/>
                  <a:pt x="4021667" y="939800"/>
                </a:cubicBezTo>
                <a:cubicBezTo>
                  <a:pt x="4028862" y="946995"/>
                  <a:pt x="4039250" y="950220"/>
                  <a:pt x="4047067" y="956734"/>
                </a:cubicBezTo>
                <a:cubicBezTo>
                  <a:pt x="4081977" y="985826"/>
                  <a:pt x="4065834" y="979963"/>
                  <a:pt x="4097867" y="1016000"/>
                </a:cubicBezTo>
                <a:cubicBezTo>
                  <a:pt x="4111125" y="1030915"/>
                  <a:pt x="4126089" y="1044223"/>
                  <a:pt x="4140200" y="1058334"/>
                </a:cubicBezTo>
                <a:cubicBezTo>
                  <a:pt x="4154590" y="1072725"/>
                  <a:pt x="4176610" y="1077810"/>
                  <a:pt x="4191000" y="1092200"/>
                </a:cubicBezTo>
                <a:cubicBezTo>
                  <a:pt x="4303589" y="1204789"/>
                  <a:pt x="4176697" y="1086822"/>
                  <a:pt x="4267200" y="1151467"/>
                </a:cubicBezTo>
                <a:cubicBezTo>
                  <a:pt x="4359434" y="1217349"/>
                  <a:pt x="4235274" y="1138616"/>
                  <a:pt x="4309534" y="1202267"/>
                </a:cubicBezTo>
                <a:cubicBezTo>
                  <a:pt x="4322028" y="1212976"/>
                  <a:pt x="4337756" y="1219200"/>
                  <a:pt x="4351867" y="1227667"/>
                </a:cubicBezTo>
                <a:cubicBezTo>
                  <a:pt x="4358509" y="1240952"/>
                  <a:pt x="4373764" y="1274964"/>
                  <a:pt x="4385734" y="1286934"/>
                </a:cubicBezTo>
                <a:cubicBezTo>
                  <a:pt x="4395712" y="1296912"/>
                  <a:pt x="4410225" y="1301787"/>
                  <a:pt x="4419600" y="1312334"/>
                </a:cubicBezTo>
                <a:cubicBezTo>
                  <a:pt x="4433121" y="1327545"/>
                  <a:pt x="4435264" y="1354033"/>
                  <a:pt x="4453467" y="1363134"/>
                </a:cubicBezTo>
                <a:cubicBezTo>
                  <a:pt x="4476045" y="1374423"/>
                  <a:pt x="4500197" y="1382998"/>
                  <a:pt x="4521200" y="1397000"/>
                </a:cubicBezTo>
                <a:cubicBezTo>
                  <a:pt x="4599393" y="1449130"/>
                  <a:pt x="4503201" y="1382602"/>
                  <a:pt x="4563534" y="1430867"/>
                </a:cubicBezTo>
                <a:cubicBezTo>
                  <a:pt x="4571480" y="1437224"/>
                  <a:pt x="4580988" y="1441443"/>
                  <a:pt x="4588934" y="1447800"/>
                </a:cubicBezTo>
                <a:cubicBezTo>
                  <a:pt x="4595167" y="1452787"/>
                  <a:pt x="4599022" y="1460627"/>
                  <a:pt x="4605867" y="1464734"/>
                </a:cubicBezTo>
                <a:cubicBezTo>
                  <a:pt x="4620762" y="1473671"/>
                  <a:pt x="4661468" y="1478027"/>
                  <a:pt x="4673600" y="1481667"/>
                </a:cubicBezTo>
                <a:cubicBezTo>
                  <a:pt x="4852706" y="1535399"/>
                  <a:pt x="4742804" y="1514367"/>
                  <a:pt x="4851400" y="1532467"/>
                </a:cubicBezTo>
                <a:lnTo>
                  <a:pt x="5181600" y="1524000"/>
                </a:lnTo>
                <a:cubicBezTo>
                  <a:pt x="5195976" y="1523347"/>
                  <a:pt x="5209739" y="1517900"/>
                  <a:pt x="5223934" y="1515534"/>
                </a:cubicBezTo>
                <a:cubicBezTo>
                  <a:pt x="5285744" y="1505232"/>
                  <a:pt x="5307556" y="1504853"/>
                  <a:pt x="5376334" y="1498600"/>
                </a:cubicBezTo>
                <a:cubicBezTo>
                  <a:pt x="5393267" y="1492956"/>
                  <a:pt x="5409742" y="1485681"/>
                  <a:pt x="5427134" y="1481667"/>
                </a:cubicBezTo>
                <a:cubicBezTo>
                  <a:pt x="5446579" y="1477180"/>
                  <a:pt x="5466444" y="1473200"/>
                  <a:pt x="5486400" y="1473200"/>
                </a:cubicBezTo>
                <a:lnTo>
                  <a:pt x="6417734" y="1481667"/>
                </a:lnTo>
                <a:cubicBezTo>
                  <a:pt x="6488289" y="1484489"/>
                  <a:pt x="6561216" y="1471777"/>
                  <a:pt x="6629400" y="1490134"/>
                </a:cubicBezTo>
                <a:cubicBezTo>
                  <a:pt x="6645977" y="1494597"/>
                  <a:pt x="6636070" y="1523861"/>
                  <a:pt x="6637867" y="1540934"/>
                </a:cubicBezTo>
                <a:cubicBezTo>
                  <a:pt x="6651946" y="1674683"/>
                  <a:pt x="6633503" y="1612505"/>
                  <a:pt x="6654800" y="1676400"/>
                </a:cubicBezTo>
                <a:cubicBezTo>
                  <a:pt x="6658159" y="1709990"/>
                  <a:pt x="6664247" y="1782898"/>
                  <a:pt x="6671734" y="1820334"/>
                </a:cubicBezTo>
                <a:cubicBezTo>
                  <a:pt x="6676298" y="1843155"/>
                  <a:pt x="6683023" y="1865489"/>
                  <a:pt x="6688667" y="1888067"/>
                </a:cubicBezTo>
                <a:cubicBezTo>
                  <a:pt x="6685845" y="1975556"/>
                  <a:pt x="6685340" y="2063151"/>
                  <a:pt x="6680200" y="2150534"/>
                </a:cubicBezTo>
                <a:cubicBezTo>
                  <a:pt x="6679676" y="2159443"/>
                  <a:pt x="6673670" y="2167222"/>
                  <a:pt x="6671734" y="2175934"/>
                </a:cubicBezTo>
                <a:cubicBezTo>
                  <a:pt x="6668010" y="2192692"/>
                  <a:pt x="6666338" y="2209844"/>
                  <a:pt x="6663267" y="2226734"/>
                </a:cubicBezTo>
                <a:cubicBezTo>
                  <a:pt x="6660693" y="2240892"/>
                  <a:pt x="6657622" y="2254956"/>
                  <a:pt x="6654800" y="2269067"/>
                </a:cubicBezTo>
                <a:cubicBezTo>
                  <a:pt x="6657622" y="2475089"/>
                  <a:pt x="6658243" y="2681154"/>
                  <a:pt x="6663267" y="2887134"/>
                </a:cubicBezTo>
                <a:cubicBezTo>
                  <a:pt x="6665329" y="2971657"/>
                  <a:pt x="6693179" y="3037258"/>
                  <a:pt x="6705600" y="3124200"/>
                </a:cubicBezTo>
                <a:lnTo>
                  <a:pt x="6714067" y="3183467"/>
                </a:lnTo>
                <a:cubicBezTo>
                  <a:pt x="6711245" y="3302000"/>
                  <a:pt x="6710750" y="3420612"/>
                  <a:pt x="6705600" y="3539067"/>
                </a:cubicBezTo>
                <a:cubicBezTo>
                  <a:pt x="6705095" y="3550692"/>
                  <a:pt x="6698292" y="3561355"/>
                  <a:pt x="6697134" y="3572934"/>
                </a:cubicBezTo>
                <a:cubicBezTo>
                  <a:pt x="6692632" y="3617953"/>
                  <a:pt x="6691489" y="3663245"/>
                  <a:pt x="6688667" y="3708400"/>
                </a:cubicBezTo>
                <a:cubicBezTo>
                  <a:pt x="6697747" y="3917232"/>
                  <a:pt x="6697134" y="3838161"/>
                  <a:pt x="6697134" y="3945467"/>
                </a:cubicBezTo>
              </a:path>
            </a:pathLst>
          </a:custGeom>
          <a:noFill/>
          <a:ln w="47625">
            <a:solidFill>
              <a:srgbClr val="FF0066"/>
            </a:solidFill>
            <a:prstDash val="dash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" name="Picture 10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443958"/>
            <a:ext cx="790069" cy="36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4091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641" y="843558"/>
            <a:ext cx="5998655" cy="194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68000" y="351163"/>
            <a:ext cx="8171999" cy="410788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577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dirty="0" smtClean="0"/>
              <a:t>Besluit </a:t>
            </a:r>
            <a:r>
              <a:rPr lang="nl-NL" dirty="0" err="1" smtClean="0"/>
              <a:t>mer</a:t>
            </a:r>
            <a:r>
              <a:rPr lang="nl-NL" dirty="0" smtClean="0"/>
              <a:t> vanwege uitbreiding</a:t>
            </a:r>
            <a:endParaRPr lang="nl-N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641" y="2787773"/>
            <a:ext cx="6185108" cy="177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443958"/>
            <a:ext cx="790069" cy="36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760242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Initiatief en vooroverleg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1800" dirty="0" smtClean="0"/>
              <a:t>De eerste fase beslissing : economisch is een uitbreiding verantwoord</a:t>
            </a:r>
          </a:p>
          <a:p>
            <a:r>
              <a:rPr lang="nl-NL" sz="1800" dirty="0"/>
              <a:t>D</a:t>
            </a:r>
            <a:r>
              <a:rPr lang="nl-NL" sz="1800" dirty="0" smtClean="0"/>
              <a:t>uidelijke omschrijving van het initiatief nodig</a:t>
            </a:r>
          </a:p>
          <a:p>
            <a:r>
              <a:rPr lang="nl-NL" sz="1800" dirty="0" smtClean="0"/>
              <a:t>Liever geen revisievergunningaanvraag</a:t>
            </a:r>
          </a:p>
          <a:p>
            <a:r>
              <a:rPr lang="nl-NL" sz="1800" dirty="0" err="1" smtClean="0"/>
              <a:t>Mer</a:t>
            </a:r>
            <a:r>
              <a:rPr lang="nl-NL" sz="1800" dirty="0" smtClean="0"/>
              <a:t>-aanmeldingsnotitie en besluit van BG</a:t>
            </a:r>
          </a:p>
          <a:p>
            <a:r>
              <a:rPr lang="nl-NL" sz="1800" dirty="0" smtClean="0"/>
              <a:t>Eerste </a:t>
            </a:r>
            <a:r>
              <a:rPr lang="nl-NL" sz="1800" dirty="0"/>
              <a:t>vooroverleg = startoverleg</a:t>
            </a:r>
          </a:p>
          <a:p>
            <a:r>
              <a:rPr lang="nl-NL" sz="1800" dirty="0" smtClean="0"/>
              <a:t>Overleg met deskundigen BG om inzicht in benodigde gegevens/studies</a:t>
            </a:r>
          </a:p>
          <a:p>
            <a:r>
              <a:rPr lang="nl-NL" sz="1800" dirty="0" smtClean="0"/>
              <a:t>Meer </a:t>
            </a:r>
            <a:r>
              <a:rPr lang="nl-NL" sz="1800" dirty="0"/>
              <a:t>inzicht in wettelijk kader vanuit provincie en gemeente,  ook </a:t>
            </a:r>
            <a:r>
              <a:rPr lang="nl-NL" sz="1800" dirty="0" smtClean="0"/>
              <a:t>mogelijke ontwikkelingen</a:t>
            </a:r>
          </a:p>
          <a:p>
            <a:r>
              <a:rPr lang="nl-NL" sz="1800" dirty="0" smtClean="0"/>
              <a:t>Kaders en studies van invloed op het ontwerp</a:t>
            </a:r>
            <a:endParaRPr lang="nl-NL" sz="1800" dirty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Verwachting en voorbereiding XY-t</a:t>
            </a:r>
            <a:endParaRPr lang="nl-N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443958"/>
            <a:ext cx="790069" cy="36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783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Initiatief en vooroverleg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1800" dirty="0" smtClean="0"/>
              <a:t>Voor vooroverleg duidelijke omschrijving van initiatief</a:t>
            </a:r>
          </a:p>
          <a:p>
            <a:r>
              <a:rPr lang="nl-NL" sz="1800" dirty="0" smtClean="0"/>
              <a:t>welke studies nodig voor aanvraag</a:t>
            </a:r>
          </a:p>
          <a:p>
            <a:r>
              <a:rPr lang="nl-NL" sz="1800" dirty="0" smtClean="0"/>
              <a:t>Vanwege uitbreiding en verouderde vergunning revisievergunning?</a:t>
            </a:r>
          </a:p>
          <a:p>
            <a:r>
              <a:rPr lang="nl-NL" sz="1800" dirty="0" err="1" smtClean="0"/>
              <a:t>Mer</a:t>
            </a:r>
            <a:r>
              <a:rPr lang="nl-NL" sz="1800" dirty="0" smtClean="0"/>
              <a:t>-aanmeldingsnotitie met besluit door BG</a:t>
            </a:r>
          </a:p>
          <a:p>
            <a:r>
              <a:rPr lang="nl-NL" sz="1800" dirty="0" smtClean="0"/>
              <a:t>Vooroverleg vindt plaats met vergunningverlener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Verwachting en voorbereiding bevoegd gezag</a:t>
            </a:r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443958"/>
            <a:ext cx="790069" cy="36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1362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l52145\Box Sync\My Box\relevant\afbeeldingen\mf049758_84d6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779163"/>
            <a:ext cx="3664794" cy="366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Mogelijke oplossingsrichtingen?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1800" dirty="0" smtClean="0"/>
              <a:t>-</a:t>
            </a:r>
          </a:p>
          <a:p>
            <a:r>
              <a:rPr lang="nl-NL" sz="1800" dirty="0" smtClean="0"/>
              <a:t>-</a:t>
            </a:r>
          </a:p>
          <a:p>
            <a:r>
              <a:rPr lang="nl-NL" sz="1800" dirty="0" smtClean="0"/>
              <a:t>-</a:t>
            </a:r>
          </a:p>
          <a:p>
            <a:r>
              <a:rPr lang="nl-NL" sz="1800" dirty="0"/>
              <a:t>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Uw ideeën gevraagd…</a:t>
            </a:r>
            <a:endParaRPr lang="nl-NL" dirty="0"/>
          </a:p>
        </p:txBody>
      </p:sp>
      <p:pic>
        <p:nvPicPr>
          <p:cNvPr id="3075" name="Picture 3" descr="C:\Users\nl52145\Box Sync\My Box\relevant\afbeeldingen\vraagteken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0" y="213970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443958"/>
            <a:ext cx="790069" cy="36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1141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97ff75f03eec8c3724c0bec16bba247d597373"/>
</p:tagLst>
</file>

<file path=ppt/theme/theme1.xml><?xml version="1.0" encoding="utf-8"?>
<a:theme xmlns:a="http://schemas.openxmlformats.org/drawingml/2006/main" name="Office Theme">
  <a:themeElements>
    <a:clrScheme name="rhdhv ppt 5">
      <a:dk1>
        <a:srgbClr val="00577E"/>
      </a:dk1>
      <a:lt1>
        <a:sysClr val="window" lastClr="FFFFFF"/>
      </a:lt1>
      <a:dk2>
        <a:srgbClr val="00577E"/>
      </a:dk2>
      <a:lt2>
        <a:srgbClr val="FFFFFF"/>
      </a:lt2>
      <a:accent1>
        <a:srgbClr val="776DB0"/>
      </a:accent1>
      <a:accent2>
        <a:srgbClr val="72971B"/>
      </a:accent2>
      <a:accent3>
        <a:srgbClr val="FFD923"/>
      </a:accent3>
      <a:accent4>
        <a:srgbClr val="E31F18"/>
      </a:accent4>
      <a:accent5>
        <a:srgbClr val="A5C100"/>
      </a:accent5>
      <a:accent6>
        <a:srgbClr val="0086A8"/>
      </a:accent6>
      <a:hlink>
        <a:srgbClr val="1F497D"/>
      </a:hlink>
      <a:folHlink>
        <a:srgbClr val="1F49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577E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n Screen 16x9_C5.potx" id="{E99FEB2C-D30C-4C7E-9D16-7F5369EDC2EE}" vid="{CB54116E-DEFF-4D04-BB8C-83D7C3CA443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9922</TotalTime>
  <Words>817</Words>
  <Application>Microsoft Office PowerPoint</Application>
  <PresentationFormat>On-screen Show (16:9)</PresentationFormat>
  <Paragraphs>188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Complexe vergunning, complexe verstandhouding?</vt:lpstr>
      <vt:lpstr>Wie zijn wij?</vt:lpstr>
      <vt:lpstr>Agenda</vt:lpstr>
      <vt:lpstr>Stelt u zich voor – een casus</vt:lpstr>
      <vt:lpstr>PowerPoint Presentation</vt:lpstr>
      <vt:lpstr>PowerPoint Presentation</vt:lpstr>
      <vt:lpstr>Initiatief en vooroverleg</vt:lpstr>
      <vt:lpstr>Initiatief en vooroverleg</vt:lpstr>
      <vt:lpstr>Mogelijke oplossingsrichtingen?</vt:lpstr>
      <vt:lpstr>Onze mogelijke oplossingsrichtingen</vt:lpstr>
      <vt:lpstr>Mer-aanmeldingsnotitie en conceptaanvraag</vt:lpstr>
      <vt:lpstr>PowerPoint Presentation</vt:lpstr>
      <vt:lpstr>Mer-aanmeldingsnotitie en conceptaanvraag</vt:lpstr>
      <vt:lpstr>Mogelijke oplossingsrichtingen?</vt:lpstr>
      <vt:lpstr>Onze mogelijke oplossingsrichtingen</vt:lpstr>
      <vt:lpstr>Startoverleg</vt:lpstr>
      <vt:lpstr>Startoverleg</vt:lpstr>
      <vt:lpstr>Mogelijke oplossingsrichtingen?</vt:lpstr>
      <vt:lpstr>Onze mogelijke oplossingsrichtingen</vt:lpstr>
      <vt:lpstr>Definitieve aanvraag en aanvullende gegevens</vt:lpstr>
      <vt:lpstr>Definitieve aanvraag en aanvullende gegevens</vt:lpstr>
      <vt:lpstr>Mogelijke oplossingsrichtingen?</vt:lpstr>
      <vt:lpstr>Onze mogelijke oplossingsrichtingen</vt:lpstr>
      <vt:lpstr>Ontwerpbeschikking en definitieve beschikking</vt:lpstr>
      <vt:lpstr>Ontwerpbeschikking en definitieve beschikking</vt:lpstr>
      <vt:lpstr>Mogelijke oplossingsrichtingen?</vt:lpstr>
      <vt:lpstr>Onze mogelijke oplossingsrichtingen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Complexe vergunning, complexe verstandhouding?</dc:title>
  <dc:creator>Rens Bolkestein, Karen van Tol, Sabine van Paassen</dc:creator>
  <cp:lastModifiedBy>Karen van Tol</cp:lastModifiedBy>
  <cp:revision>979</cp:revision>
  <cp:lastPrinted>2016-05-11T07:06:19Z</cp:lastPrinted>
  <dcterms:created xsi:type="dcterms:W3CDTF">2012-12-18T19:15:05Z</dcterms:created>
  <dcterms:modified xsi:type="dcterms:W3CDTF">2017-12-12T17:55:29Z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signTemplate">
    <vt:lpwstr>Colour Combo 5</vt:lpwstr>
  </property>
  <property fmtid="{D5CDD505-2E9C-101B-9397-08002B2CF9AE}" pid="3" name="SecondLogo">
    <vt:lpwstr>C:\Users\nl52145\Box Sync\My Box\relevant\Logo Brolyn.jpg</vt:lpwstr>
  </property>
  <property fmtid="{D5CDD505-2E9C-101B-9397-08002B2CF9AE}" pid="4" name="Author">
    <vt:lpwstr>Rens Bolkestein, Karen van Tol, Sabine van Paassen</vt:lpwstr>
  </property>
  <property fmtid="{D5CDD505-2E9C-101B-9397-08002B2CF9AE}" pid="5" name="Date">
    <vt:lpwstr>14 december 2017</vt:lpwstr>
  </property>
  <property fmtid="{D5CDD505-2E9C-101B-9397-08002B2CF9AE}" pid="6" name="FooterLogo">
    <vt:bool>true</vt:bool>
  </property>
  <property fmtid="{D5CDD505-2E9C-101B-9397-08002B2CF9AE}" pid="7" name="FooterSecLogo">
    <vt:bool>false</vt:bool>
  </property>
  <property fmtid="{D5CDD505-2E9C-101B-9397-08002B2CF9AE}" pid="8" name="FooterDate">
    <vt:bool>true</vt:bool>
  </property>
  <property fmtid="{D5CDD505-2E9C-101B-9397-08002B2CF9AE}" pid="9" name="FooterNumbers">
    <vt:bool>true</vt:bool>
  </property>
  <property fmtid="{D5CDD505-2E9C-101B-9397-08002B2CF9AE}" pid="10" name="FooterTitle">
    <vt:bool>false</vt:bool>
  </property>
  <property fmtid="{D5CDD505-2E9C-101B-9397-08002B2CF9AE}" pid="11" name="RHDHV Template">
    <vt:bool>true</vt:bool>
  </property>
  <property fmtid="{D5CDD505-2E9C-101B-9397-08002B2CF9AE}" pid="12" name="endorsedBrandPath">
    <vt:lpwstr/>
  </property>
  <property fmtid="{D5CDD505-2E9C-101B-9397-08002B2CF9AE}" pid="13" name="PresentationType">
    <vt:lpwstr>On Screen 16x9</vt:lpwstr>
  </property>
  <property fmtid="{D5CDD505-2E9C-101B-9397-08002B2CF9AE}" pid="14" name="Classification">
    <vt:lpwstr>Open</vt:lpwstr>
  </property>
</Properties>
</file>