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86" r:id="rId3"/>
    <p:sldId id="287" r:id="rId4"/>
    <p:sldId id="301" r:id="rId5"/>
    <p:sldId id="285" r:id="rId6"/>
    <p:sldId id="282" r:id="rId7"/>
    <p:sldId id="262" r:id="rId8"/>
    <p:sldId id="280" r:id="rId9"/>
    <p:sldId id="288" r:id="rId10"/>
    <p:sldId id="259" r:id="rId11"/>
    <p:sldId id="302" r:id="rId12"/>
    <p:sldId id="290" r:id="rId13"/>
    <p:sldId id="291" r:id="rId14"/>
    <p:sldId id="292" r:id="rId15"/>
    <p:sldId id="293" r:id="rId16"/>
    <p:sldId id="294" r:id="rId17"/>
    <p:sldId id="295" r:id="rId18"/>
    <p:sldId id="296" r:id="rId19"/>
    <p:sldId id="297" r:id="rId20"/>
    <p:sldId id="298" r:id="rId21"/>
    <p:sldId id="299" r:id="rId22"/>
    <p:sldId id="300" r:id="rId23"/>
    <p:sldId id="303" r:id="rId24"/>
    <p:sldId id="304" r:id="rId25"/>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4" userDrawn="1">
          <p15:clr>
            <a:srgbClr val="A4A3A4"/>
          </p15:clr>
        </p15:guide>
        <p15:guide id="2" orient="horz" pos="1834" userDrawn="1">
          <p15:clr>
            <a:srgbClr val="A4A3A4"/>
          </p15:clr>
        </p15:guide>
        <p15:guide id="3" orient="horz" pos="963" userDrawn="1">
          <p15:clr>
            <a:srgbClr val="A4A3A4"/>
          </p15:clr>
        </p15:guide>
        <p15:guide id="4" userDrawn="1">
          <p15:clr>
            <a:srgbClr val="A4A3A4"/>
          </p15:clr>
        </p15:guide>
        <p15:guide id="5" pos="7145" userDrawn="1">
          <p15:clr>
            <a:srgbClr val="A4A3A4"/>
          </p15:clr>
        </p15:guide>
        <p15:guide id="6" pos="54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4EEFC"/>
    <a:srgbClr val="898F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61303" autoAdjust="0"/>
  </p:normalViewPr>
  <p:slideViewPr>
    <p:cSldViewPr snapToGrid="0" snapToObjects="1">
      <p:cViewPr varScale="1">
        <p:scale>
          <a:sx n="76" d="100"/>
          <a:sy n="76" d="100"/>
        </p:scale>
        <p:origin x="126" y="96"/>
      </p:cViewPr>
      <p:guideLst>
        <p:guide orient="horz" pos="3994"/>
        <p:guide orient="horz" pos="1834"/>
        <p:guide orient="horz" pos="963"/>
        <p:guide/>
        <p:guide pos="7145"/>
        <p:guide pos="5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73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D3A7D6-5AA7-4B9E-AFAB-3E9861F41357}" type="doc">
      <dgm:prSet loTypeId="urn:microsoft.com/office/officeart/2005/8/layout/gear1" loCatId="relationship" qsTypeId="urn:microsoft.com/office/officeart/2005/8/quickstyle/simple1#1" qsCatId="simple" csTypeId="urn:microsoft.com/office/officeart/2005/8/colors/accent1_2#1" csCatId="accent1" phldr="1"/>
      <dgm:spPr/>
    </dgm:pt>
    <dgm:pt modelId="{B58F4346-A2E8-4854-8174-06F68255CFDF}" type="pres">
      <dgm:prSet presAssocID="{F8D3A7D6-5AA7-4B9E-AFAB-3E9861F41357}" presName="composite" presStyleCnt="0">
        <dgm:presLayoutVars>
          <dgm:chMax val="3"/>
          <dgm:animLvl val="lvl"/>
          <dgm:resizeHandles val="exact"/>
        </dgm:presLayoutVars>
      </dgm:prSet>
      <dgm:spPr/>
    </dgm:pt>
  </dgm:ptLst>
  <dgm:cxnLst>
    <dgm:cxn modelId="{3DC79EA1-386E-48A9-AB4A-F00D986E858E}" type="presOf" srcId="{F8D3A7D6-5AA7-4B9E-AFAB-3E9861F41357}" destId="{B58F4346-A2E8-4854-8174-06F68255CFDF}" srcOrd="0"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46E2D-0454-4E03-8071-22FFC6A43B85}" type="doc">
      <dgm:prSet loTypeId="urn:microsoft.com/office/officeart/2005/8/layout/gear1" loCatId="cycle" qsTypeId="urn:microsoft.com/office/officeart/2005/8/quickstyle/simple1#2" qsCatId="simple" csTypeId="urn:microsoft.com/office/officeart/2005/8/colors/accent1_2#2" csCatId="accent1" phldr="1"/>
      <dgm:spPr/>
      <dgm:t>
        <a:bodyPr/>
        <a:lstStyle/>
        <a:p>
          <a:endParaRPr lang="nl-NL"/>
        </a:p>
      </dgm:t>
    </dgm:pt>
    <dgm:pt modelId="{600BD07F-3221-4F0E-8FC6-32CF549D0A16}" type="pres">
      <dgm:prSet presAssocID="{25A46E2D-0454-4E03-8071-22FFC6A43B85}" presName="composite" presStyleCnt="0">
        <dgm:presLayoutVars>
          <dgm:chMax val="3"/>
          <dgm:animLvl val="lvl"/>
          <dgm:resizeHandles val="exact"/>
        </dgm:presLayoutVars>
      </dgm:prSet>
      <dgm:spPr/>
    </dgm:pt>
  </dgm:ptLst>
  <dgm:cxnLst>
    <dgm:cxn modelId="{BA037D79-A2D9-4B8A-A0D3-9737E6A5E7E3}" type="presOf" srcId="{25A46E2D-0454-4E03-8071-22FFC6A43B85}" destId="{600BD07F-3221-4F0E-8FC6-32CF549D0A16}" srcOrd="0" destOrd="0" presId="urn:microsoft.com/office/officeart/2005/8/layout/gear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0AF652-BC0A-4B8D-BA5D-991E15BF7979}" type="doc">
      <dgm:prSet loTypeId="urn:microsoft.com/office/officeart/2005/8/layout/gear1" loCatId="relationship" qsTypeId="urn:microsoft.com/office/officeart/2005/8/quickstyle/simple1" qsCatId="simple" csTypeId="urn:microsoft.com/office/officeart/2005/8/colors/colorful3" csCatId="colorful" phldr="1"/>
      <dgm:spPr/>
    </dgm:pt>
    <dgm:pt modelId="{404DBBFD-502A-465E-A171-F0A68F28EAD9}">
      <dgm:prSet phldrT="[Tekst]" custT="1"/>
      <dgm:spPr>
        <a:solidFill>
          <a:schemeClr val="accent1">
            <a:lumMod val="75000"/>
          </a:schemeClr>
        </a:solidFill>
      </dgm:spPr>
      <dgm:t>
        <a:bodyPr/>
        <a:lstStyle/>
        <a:p>
          <a:r>
            <a:rPr lang="nl-NL" sz="2000" b="0" dirty="0"/>
            <a:t>Manier</a:t>
          </a:r>
          <a:r>
            <a:rPr lang="nl-NL" sz="2000" b="0" baseline="0" dirty="0"/>
            <a:t> van werken</a:t>
          </a:r>
          <a:endParaRPr lang="nl-NL" sz="2000" b="0" dirty="0"/>
        </a:p>
      </dgm:t>
    </dgm:pt>
    <dgm:pt modelId="{8F9B73E2-A4A0-4927-B66D-77AC864F8223}" type="parTrans" cxnId="{BBC34434-9800-485A-A248-2026D69D52D3}">
      <dgm:prSet/>
      <dgm:spPr/>
      <dgm:t>
        <a:bodyPr/>
        <a:lstStyle/>
        <a:p>
          <a:endParaRPr lang="nl-NL"/>
        </a:p>
      </dgm:t>
    </dgm:pt>
    <dgm:pt modelId="{0C951423-892A-4C5F-911B-21BD6D70BB2C}" type="sibTrans" cxnId="{BBC34434-9800-485A-A248-2026D69D52D3}">
      <dgm:prSet/>
      <dgm:spPr>
        <a:solidFill>
          <a:schemeClr val="accent1">
            <a:lumMod val="75000"/>
          </a:schemeClr>
        </a:solidFill>
      </dgm:spPr>
      <dgm:t>
        <a:bodyPr/>
        <a:lstStyle/>
        <a:p>
          <a:endParaRPr lang="nl-NL"/>
        </a:p>
      </dgm:t>
    </dgm:pt>
    <dgm:pt modelId="{0B4A4A2B-61B1-4A1D-AA23-D5D7F1994377}">
      <dgm:prSet phldrT="[Tekst]" custT="1"/>
      <dgm:spPr/>
      <dgm:t>
        <a:bodyPr/>
        <a:lstStyle/>
        <a:p>
          <a:r>
            <a:rPr lang="nl-NL" sz="1600" b="0" dirty="0"/>
            <a:t>Juridisch en inhoudelijk </a:t>
          </a:r>
        </a:p>
      </dgm:t>
    </dgm:pt>
    <dgm:pt modelId="{3E2FB341-ACEA-4F27-8696-D58232FE3D12}" type="parTrans" cxnId="{1D249A4D-8A13-41EC-A3AD-045BE33776B6}">
      <dgm:prSet/>
      <dgm:spPr/>
      <dgm:t>
        <a:bodyPr/>
        <a:lstStyle/>
        <a:p>
          <a:endParaRPr lang="nl-NL"/>
        </a:p>
      </dgm:t>
    </dgm:pt>
    <dgm:pt modelId="{C0C43FAB-D88E-4CF9-96CD-E5AF91DDD49C}" type="sibTrans" cxnId="{1D249A4D-8A13-41EC-A3AD-045BE33776B6}">
      <dgm:prSet/>
      <dgm:spPr/>
      <dgm:t>
        <a:bodyPr/>
        <a:lstStyle/>
        <a:p>
          <a:endParaRPr lang="nl-NL"/>
        </a:p>
      </dgm:t>
    </dgm:pt>
    <dgm:pt modelId="{EC98A608-F1B7-4CD4-9CE1-09443605CE1B}">
      <dgm:prSet phldrT="[Tekst]" custT="1"/>
      <dgm:spPr>
        <a:solidFill>
          <a:srgbClr val="003768"/>
        </a:solidFill>
      </dgm:spPr>
      <dgm:t>
        <a:bodyPr/>
        <a:lstStyle/>
        <a:p>
          <a:r>
            <a:rPr lang="nl-NL" sz="1600" dirty="0"/>
            <a:t>Digitalisering</a:t>
          </a:r>
        </a:p>
      </dgm:t>
    </dgm:pt>
    <dgm:pt modelId="{66F030F2-BD04-46D8-9909-F3D22EBEF673}" type="parTrans" cxnId="{AC3EBCDD-2CD4-4EA4-A18D-A2C2548E7C41}">
      <dgm:prSet/>
      <dgm:spPr/>
      <dgm:t>
        <a:bodyPr/>
        <a:lstStyle/>
        <a:p>
          <a:endParaRPr lang="nl-NL"/>
        </a:p>
      </dgm:t>
    </dgm:pt>
    <dgm:pt modelId="{42807242-E383-4120-B799-CD4933EF9119}" type="sibTrans" cxnId="{AC3EBCDD-2CD4-4EA4-A18D-A2C2548E7C41}">
      <dgm:prSet/>
      <dgm:spPr>
        <a:solidFill>
          <a:srgbClr val="003768"/>
        </a:solidFill>
      </dgm:spPr>
      <dgm:t>
        <a:bodyPr/>
        <a:lstStyle/>
        <a:p>
          <a:endParaRPr lang="nl-NL"/>
        </a:p>
      </dgm:t>
    </dgm:pt>
    <dgm:pt modelId="{A4D1EB43-E919-488B-B304-7DA0D7CD012B}" type="pres">
      <dgm:prSet presAssocID="{1C0AF652-BC0A-4B8D-BA5D-991E15BF7979}" presName="composite" presStyleCnt="0">
        <dgm:presLayoutVars>
          <dgm:chMax val="3"/>
          <dgm:animLvl val="lvl"/>
          <dgm:resizeHandles val="exact"/>
        </dgm:presLayoutVars>
      </dgm:prSet>
      <dgm:spPr/>
    </dgm:pt>
    <dgm:pt modelId="{764ECD47-C08E-4B6B-9967-4BBA0D2A7E0E}" type="pres">
      <dgm:prSet presAssocID="{404DBBFD-502A-465E-A171-F0A68F28EAD9}" presName="gear1" presStyleLbl="node1" presStyleIdx="0" presStyleCnt="3" custScaleX="101309" custScaleY="97918" custLinFactNeighborX="26513" custLinFactNeighborY="-16777">
        <dgm:presLayoutVars>
          <dgm:chMax val="1"/>
          <dgm:bulletEnabled val="1"/>
        </dgm:presLayoutVars>
      </dgm:prSet>
      <dgm:spPr/>
    </dgm:pt>
    <dgm:pt modelId="{CF53ED04-5B28-4521-9568-047C47D0DEEA}" type="pres">
      <dgm:prSet presAssocID="{404DBBFD-502A-465E-A171-F0A68F28EAD9}" presName="gear1srcNode" presStyleLbl="node1" presStyleIdx="0" presStyleCnt="3"/>
      <dgm:spPr/>
    </dgm:pt>
    <dgm:pt modelId="{3155296D-1E37-4A5B-ADC3-A28A5ACE1A31}" type="pres">
      <dgm:prSet presAssocID="{404DBBFD-502A-465E-A171-F0A68F28EAD9}" presName="gear1dstNode" presStyleLbl="node1" presStyleIdx="0" presStyleCnt="3"/>
      <dgm:spPr/>
    </dgm:pt>
    <dgm:pt modelId="{1863D6AC-5E47-46A7-AE15-4C8195DDFEE3}" type="pres">
      <dgm:prSet presAssocID="{0B4A4A2B-61B1-4A1D-AA23-D5D7F1994377}" presName="gear2" presStyleLbl="node1" presStyleIdx="1" presStyleCnt="3" custScaleX="142378" custScaleY="128315" custLinFactNeighborX="-34848" custLinFactNeighborY="13581">
        <dgm:presLayoutVars>
          <dgm:chMax val="1"/>
          <dgm:bulletEnabled val="1"/>
        </dgm:presLayoutVars>
      </dgm:prSet>
      <dgm:spPr/>
    </dgm:pt>
    <dgm:pt modelId="{5301436A-E2F6-4359-988C-E158CA7FAC4E}" type="pres">
      <dgm:prSet presAssocID="{0B4A4A2B-61B1-4A1D-AA23-D5D7F1994377}" presName="gear2srcNode" presStyleLbl="node1" presStyleIdx="1" presStyleCnt="3"/>
      <dgm:spPr/>
    </dgm:pt>
    <dgm:pt modelId="{06D1373A-C999-4636-960D-FDA277B518EF}" type="pres">
      <dgm:prSet presAssocID="{0B4A4A2B-61B1-4A1D-AA23-D5D7F1994377}" presName="gear2dstNode" presStyleLbl="node1" presStyleIdx="1" presStyleCnt="3"/>
      <dgm:spPr/>
    </dgm:pt>
    <dgm:pt modelId="{AF4E9152-224E-4D2B-9F4A-DEBBDD8AD907}" type="pres">
      <dgm:prSet presAssocID="{EC98A608-F1B7-4CD4-9CE1-09443605CE1B}" presName="gear3" presStyleLbl="node1" presStyleIdx="2" presStyleCnt="3" custAng="1105273" custScaleX="138919" custScaleY="137923" custLinFactNeighborX="8533" custLinFactNeighborY="-16514"/>
      <dgm:spPr/>
    </dgm:pt>
    <dgm:pt modelId="{1D2358EA-B378-4FAA-9870-4D4B4E86BA41}" type="pres">
      <dgm:prSet presAssocID="{EC98A608-F1B7-4CD4-9CE1-09443605CE1B}" presName="gear3tx" presStyleLbl="node1" presStyleIdx="2" presStyleCnt="3">
        <dgm:presLayoutVars>
          <dgm:chMax val="1"/>
          <dgm:bulletEnabled val="1"/>
        </dgm:presLayoutVars>
      </dgm:prSet>
      <dgm:spPr/>
    </dgm:pt>
    <dgm:pt modelId="{FDB387B9-9AFE-46E4-A111-18D33C41A008}" type="pres">
      <dgm:prSet presAssocID="{EC98A608-F1B7-4CD4-9CE1-09443605CE1B}" presName="gear3srcNode" presStyleLbl="node1" presStyleIdx="2" presStyleCnt="3"/>
      <dgm:spPr/>
    </dgm:pt>
    <dgm:pt modelId="{4BB878B9-DF3E-4EB6-A2C4-155C35A6B514}" type="pres">
      <dgm:prSet presAssocID="{EC98A608-F1B7-4CD4-9CE1-09443605CE1B}" presName="gear3dstNode" presStyleLbl="node1" presStyleIdx="2" presStyleCnt="3"/>
      <dgm:spPr/>
    </dgm:pt>
    <dgm:pt modelId="{07762777-88F1-4BE8-91D5-FC507EB5A284}" type="pres">
      <dgm:prSet presAssocID="{0C951423-892A-4C5F-911B-21BD6D70BB2C}" presName="connector1" presStyleLbl="sibTrans2D1" presStyleIdx="0" presStyleCnt="3" custAng="1050121" custLinFactNeighborX="27923" custLinFactNeighborY="-11515"/>
      <dgm:spPr/>
    </dgm:pt>
    <dgm:pt modelId="{F1868F16-0DE4-4804-965F-4DB76F0FD87D}" type="pres">
      <dgm:prSet presAssocID="{C0C43FAB-D88E-4CF9-96CD-E5AF91DDD49C}" presName="connector2" presStyleLbl="sibTrans2D1" presStyleIdx="1" presStyleCnt="3" custAng="20860274" custLinFactNeighborX="-50269" custLinFactNeighborY="8577"/>
      <dgm:spPr/>
    </dgm:pt>
    <dgm:pt modelId="{3C30D129-DBA7-48B2-8F20-F383E7D37BEB}" type="pres">
      <dgm:prSet presAssocID="{42807242-E383-4120-B799-CD4933EF9119}" presName="connector3" presStyleLbl="sibTrans2D1" presStyleIdx="2" presStyleCnt="3" custAng="2990035" custScaleX="121978" custLinFactNeighborX="26328" custLinFactNeighborY="-5435"/>
      <dgm:spPr/>
    </dgm:pt>
  </dgm:ptLst>
  <dgm:cxnLst>
    <dgm:cxn modelId="{15C7190B-F6C4-4BDB-8143-0A0BB7FA77F4}" type="presOf" srcId="{0C951423-892A-4C5F-911B-21BD6D70BB2C}" destId="{07762777-88F1-4BE8-91D5-FC507EB5A284}" srcOrd="0" destOrd="0" presId="urn:microsoft.com/office/officeart/2005/8/layout/gear1"/>
    <dgm:cxn modelId="{24624522-6570-4D8F-8003-672EF3924258}" type="presOf" srcId="{42807242-E383-4120-B799-CD4933EF9119}" destId="{3C30D129-DBA7-48B2-8F20-F383E7D37BEB}" srcOrd="0" destOrd="0" presId="urn:microsoft.com/office/officeart/2005/8/layout/gear1"/>
    <dgm:cxn modelId="{E65EEC29-2CC4-440D-ABCC-F48826AF949E}" type="presOf" srcId="{EC98A608-F1B7-4CD4-9CE1-09443605CE1B}" destId="{1D2358EA-B378-4FAA-9870-4D4B4E86BA41}" srcOrd="1" destOrd="0" presId="urn:microsoft.com/office/officeart/2005/8/layout/gear1"/>
    <dgm:cxn modelId="{DAC8F32B-0566-4673-982B-2B6B49B28F32}" type="presOf" srcId="{C0C43FAB-D88E-4CF9-96CD-E5AF91DDD49C}" destId="{F1868F16-0DE4-4804-965F-4DB76F0FD87D}" srcOrd="0" destOrd="0" presId="urn:microsoft.com/office/officeart/2005/8/layout/gear1"/>
    <dgm:cxn modelId="{BBC34434-9800-485A-A248-2026D69D52D3}" srcId="{1C0AF652-BC0A-4B8D-BA5D-991E15BF7979}" destId="{404DBBFD-502A-465E-A171-F0A68F28EAD9}" srcOrd="0" destOrd="0" parTransId="{8F9B73E2-A4A0-4927-B66D-77AC864F8223}" sibTransId="{0C951423-892A-4C5F-911B-21BD6D70BB2C}"/>
    <dgm:cxn modelId="{FB66D03F-0B41-4773-B8A6-9201CFABAD8C}" type="presOf" srcId="{404DBBFD-502A-465E-A171-F0A68F28EAD9}" destId="{764ECD47-C08E-4B6B-9967-4BBA0D2A7E0E}" srcOrd="0" destOrd="0" presId="urn:microsoft.com/office/officeart/2005/8/layout/gear1"/>
    <dgm:cxn modelId="{A6133564-80D4-4B5E-A9E1-08A0469B5278}" type="presOf" srcId="{EC98A608-F1B7-4CD4-9CE1-09443605CE1B}" destId="{AF4E9152-224E-4D2B-9F4A-DEBBDD8AD907}" srcOrd="0" destOrd="0" presId="urn:microsoft.com/office/officeart/2005/8/layout/gear1"/>
    <dgm:cxn modelId="{1D249A4D-8A13-41EC-A3AD-045BE33776B6}" srcId="{1C0AF652-BC0A-4B8D-BA5D-991E15BF7979}" destId="{0B4A4A2B-61B1-4A1D-AA23-D5D7F1994377}" srcOrd="1" destOrd="0" parTransId="{3E2FB341-ACEA-4F27-8696-D58232FE3D12}" sibTransId="{C0C43FAB-D88E-4CF9-96CD-E5AF91DDD49C}"/>
    <dgm:cxn modelId="{F9E64387-D3CA-4108-A336-E16DCBF44F48}" type="presOf" srcId="{EC98A608-F1B7-4CD4-9CE1-09443605CE1B}" destId="{FDB387B9-9AFE-46E4-A111-18D33C41A008}" srcOrd="2" destOrd="0" presId="urn:microsoft.com/office/officeart/2005/8/layout/gear1"/>
    <dgm:cxn modelId="{C4E2178C-5587-474A-8230-58C61F7E5FB2}" type="presOf" srcId="{0B4A4A2B-61B1-4A1D-AA23-D5D7F1994377}" destId="{5301436A-E2F6-4359-988C-E158CA7FAC4E}" srcOrd="1" destOrd="0" presId="urn:microsoft.com/office/officeart/2005/8/layout/gear1"/>
    <dgm:cxn modelId="{AA3FFC8F-8B46-4D10-95A3-D8B120ED1C6F}" type="presOf" srcId="{EC98A608-F1B7-4CD4-9CE1-09443605CE1B}" destId="{4BB878B9-DF3E-4EB6-A2C4-155C35A6B514}" srcOrd="3" destOrd="0" presId="urn:microsoft.com/office/officeart/2005/8/layout/gear1"/>
    <dgm:cxn modelId="{5C1F0FAC-2E75-460F-83FB-3927E3D1E7DC}" type="presOf" srcId="{0B4A4A2B-61B1-4A1D-AA23-D5D7F1994377}" destId="{06D1373A-C999-4636-960D-FDA277B518EF}" srcOrd="2" destOrd="0" presId="urn:microsoft.com/office/officeart/2005/8/layout/gear1"/>
    <dgm:cxn modelId="{5D774ABD-3C91-44DD-BAF7-C6786BF6F38C}" type="presOf" srcId="{0B4A4A2B-61B1-4A1D-AA23-D5D7F1994377}" destId="{1863D6AC-5E47-46A7-AE15-4C8195DDFEE3}" srcOrd="0" destOrd="0" presId="urn:microsoft.com/office/officeart/2005/8/layout/gear1"/>
    <dgm:cxn modelId="{426EB0D7-B2F8-4A5F-94A7-23D226CC62A7}" type="presOf" srcId="{404DBBFD-502A-465E-A171-F0A68F28EAD9}" destId="{3155296D-1E37-4A5B-ADC3-A28A5ACE1A31}" srcOrd="2" destOrd="0" presId="urn:microsoft.com/office/officeart/2005/8/layout/gear1"/>
    <dgm:cxn modelId="{AC3EBCDD-2CD4-4EA4-A18D-A2C2548E7C41}" srcId="{1C0AF652-BC0A-4B8D-BA5D-991E15BF7979}" destId="{EC98A608-F1B7-4CD4-9CE1-09443605CE1B}" srcOrd="2" destOrd="0" parTransId="{66F030F2-BD04-46D8-9909-F3D22EBEF673}" sibTransId="{42807242-E383-4120-B799-CD4933EF9119}"/>
    <dgm:cxn modelId="{C82DFBE0-6B52-46A2-9382-7E5D2A2AA303}" type="presOf" srcId="{1C0AF652-BC0A-4B8D-BA5D-991E15BF7979}" destId="{A4D1EB43-E919-488B-B304-7DA0D7CD012B}" srcOrd="0" destOrd="0" presId="urn:microsoft.com/office/officeart/2005/8/layout/gear1"/>
    <dgm:cxn modelId="{A49977EE-C8D2-4BD4-9544-967C7DC43174}" type="presOf" srcId="{404DBBFD-502A-465E-A171-F0A68F28EAD9}" destId="{CF53ED04-5B28-4521-9568-047C47D0DEEA}" srcOrd="1" destOrd="0" presId="urn:microsoft.com/office/officeart/2005/8/layout/gear1"/>
    <dgm:cxn modelId="{13D74455-2CD3-4B16-9926-50ADADFEA3E2}" type="presParOf" srcId="{A4D1EB43-E919-488B-B304-7DA0D7CD012B}" destId="{764ECD47-C08E-4B6B-9967-4BBA0D2A7E0E}" srcOrd="0" destOrd="0" presId="urn:microsoft.com/office/officeart/2005/8/layout/gear1"/>
    <dgm:cxn modelId="{417C0709-B737-4CA4-A616-5BD3F5767641}" type="presParOf" srcId="{A4D1EB43-E919-488B-B304-7DA0D7CD012B}" destId="{CF53ED04-5B28-4521-9568-047C47D0DEEA}" srcOrd="1" destOrd="0" presId="urn:microsoft.com/office/officeart/2005/8/layout/gear1"/>
    <dgm:cxn modelId="{1715DF9D-FE88-403B-8FB9-1DBAC0DC6AC7}" type="presParOf" srcId="{A4D1EB43-E919-488B-B304-7DA0D7CD012B}" destId="{3155296D-1E37-4A5B-ADC3-A28A5ACE1A31}" srcOrd="2" destOrd="0" presId="urn:microsoft.com/office/officeart/2005/8/layout/gear1"/>
    <dgm:cxn modelId="{849AB2C1-D8B5-4B52-A8E8-A0AB8C089E4E}" type="presParOf" srcId="{A4D1EB43-E919-488B-B304-7DA0D7CD012B}" destId="{1863D6AC-5E47-46A7-AE15-4C8195DDFEE3}" srcOrd="3" destOrd="0" presId="urn:microsoft.com/office/officeart/2005/8/layout/gear1"/>
    <dgm:cxn modelId="{74C8CDB4-1F4A-441B-8875-4EDFA77130E9}" type="presParOf" srcId="{A4D1EB43-E919-488B-B304-7DA0D7CD012B}" destId="{5301436A-E2F6-4359-988C-E158CA7FAC4E}" srcOrd="4" destOrd="0" presId="urn:microsoft.com/office/officeart/2005/8/layout/gear1"/>
    <dgm:cxn modelId="{1D0ADAF7-D780-4716-8125-9D96C0213EF2}" type="presParOf" srcId="{A4D1EB43-E919-488B-B304-7DA0D7CD012B}" destId="{06D1373A-C999-4636-960D-FDA277B518EF}" srcOrd="5" destOrd="0" presId="urn:microsoft.com/office/officeart/2005/8/layout/gear1"/>
    <dgm:cxn modelId="{6526853E-DD65-4E9B-8ED2-300F36328500}" type="presParOf" srcId="{A4D1EB43-E919-488B-B304-7DA0D7CD012B}" destId="{AF4E9152-224E-4D2B-9F4A-DEBBDD8AD907}" srcOrd="6" destOrd="0" presId="urn:microsoft.com/office/officeart/2005/8/layout/gear1"/>
    <dgm:cxn modelId="{569BC3D9-07E5-4346-9FA7-07699F759BAE}" type="presParOf" srcId="{A4D1EB43-E919-488B-B304-7DA0D7CD012B}" destId="{1D2358EA-B378-4FAA-9870-4D4B4E86BA41}" srcOrd="7" destOrd="0" presId="urn:microsoft.com/office/officeart/2005/8/layout/gear1"/>
    <dgm:cxn modelId="{43EA1DE5-9FE7-416C-B921-E082FBD3334B}" type="presParOf" srcId="{A4D1EB43-E919-488B-B304-7DA0D7CD012B}" destId="{FDB387B9-9AFE-46E4-A111-18D33C41A008}" srcOrd="8" destOrd="0" presId="urn:microsoft.com/office/officeart/2005/8/layout/gear1"/>
    <dgm:cxn modelId="{2A9168C6-BDD4-4793-BFB8-08A1818B43EA}" type="presParOf" srcId="{A4D1EB43-E919-488B-B304-7DA0D7CD012B}" destId="{4BB878B9-DF3E-4EB6-A2C4-155C35A6B514}" srcOrd="9" destOrd="0" presId="urn:microsoft.com/office/officeart/2005/8/layout/gear1"/>
    <dgm:cxn modelId="{98A43C36-6880-4F06-BBDD-8870D9EE050A}" type="presParOf" srcId="{A4D1EB43-E919-488B-B304-7DA0D7CD012B}" destId="{07762777-88F1-4BE8-91D5-FC507EB5A284}" srcOrd="10" destOrd="0" presId="urn:microsoft.com/office/officeart/2005/8/layout/gear1"/>
    <dgm:cxn modelId="{825EABD1-6172-4D07-BA7F-317AB0C5DEB1}" type="presParOf" srcId="{A4D1EB43-E919-488B-B304-7DA0D7CD012B}" destId="{F1868F16-0DE4-4804-965F-4DB76F0FD87D}" srcOrd="11" destOrd="0" presId="urn:microsoft.com/office/officeart/2005/8/layout/gear1"/>
    <dgm:cxn modelId="{E71E080A-3D6C-45A8-B745-2E1084643151}" type="presParOf" srcId="{A4D1EB43-E919-488B-B304-7DA0D7CD012B}" destId="{3C30D129-DBA7-48B2-8F20-F383E7D37BEB}"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ECD47-C08E-4B6B-9967-4BBA0D2A7E0E}">
      <dsp:nvSpPr>
        <dsp:cNvPr id="0" name=""/>
        <dsp:cNvSpPr/>
      </dsp:nvSpPr>
      <dsp:spPr>
        <a:xfrm>
          <a:off x="4366942" y="1893674"/>
          <a:ext cx="2562158" cy="2476398"/>
        </a:xfrm>
        <a:prstGeom prst="gear9">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b="0" kern="1200" dirty="0"/>
            <a:t>Manier</a:t>
          </a:r>
          <a:r>
            <a:rPr lang="nl-NL" sz="2000" b="0" kern="1200" baseline="0" dirty="0"/>
            <a:t> van werken</a:t>
          </a:r>
          <a:endParaRPr lang="nl-NL" sz="2000" b="0" kern="1200" dirty="0"/>
        </a:p>
      </dsp:txBody>
      <dsp:txXfrm>
        <a:off x="4875640" y="2473758"/>
        <a:ext cx="1544762" cy="1272920"/>
      </dsp:txXfrm>
    </dsp:sp>
    <dsp:sp modelId="{1863D6AC-5E47-46A7-AE15-4C8195DDFEE3}">
      <dsp:nvSpPr>
        <dsp:cNvPr id="0" name=""/>
        <dsp:cNvSpPr/>
      </dsp:nvSpPr>
      <dsp:spPr>
        <a:xfrm>
          <a:off x="1210822" y="1683266"/>
          <a:ext cx="2618775" cy="2360112"/>
        </a:xfrm>
        <a:prstGeom prst="gear6">
          <a:avLst/>
        </a:prstGeom>
        <a:solidFill>
          <a:schemeClr val="accent3">
            <a:hueOff val="4792284"/>
            <a:satOff val="-4358"/>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b="0" kern="1200" dirty="0"/>
            <a:t>Juridisch en inhoudelijk </a:t>
          </a:r>
        </a:p>
      </dsp:txBody>
      <dsp:txXfrm>
        <a:off x="1842587" y="2281022"/>
        <a:ext cx="1355245" cy="1164600"/>
      </dsp:txXfrm>
    </dsp:sp>
    <dsp:sp modelId="{AF4E9152-224E-4D2B-9F4A-DEBBDD8AD907}">
      <dsp:nvSpPr>
        <dsp:cNvPr id="0" name=""/>
        <dsp:cNvSpPr/>
      </dsp:nvSpPr>
      <dsp:spPr>
        <a:xfrm rot="205273">
          <a:off x="3106083" y="86502"/>
          <a:ext cx="2510098" cy="2479009"/>
        </a:xfrm>
        <a:prstGeom prst="gear6">
          <a:avLst/>
        </a:prstGeom>
        <a:solidFill>
          <a:srgbClr val="0037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nl-NL" sz="1600" kern="1200" dirty="0"/>
            <a:t>Digitalisering</a:t>
          </a:r>
        </a:p>
      </dsp:txBody>
      <dsp:txXfrm rot="900000">
        <a:off x="3658466" y="628378"/>
        <a:ext cx="1405334" cy="1395258"/>
      </dsp:txXfrm>
    </dsp:sp>
    <dsp:sp modelId="{07762777-88F1-4BE8-91D5-FC507EB5A284}">
      <dsp:nvSpPr>
        <dsp:cNvPr id="0" name=""/>
        <dsp:cNvSpPr/>
      </dsp:nvSpPr>
      <dsp:spPr>
        <a:xfrm rot="1050121">
          <a:off x="4426876" y="1534715"/>
          <a:ext cx="3237188" cy="3237188"/>
        </a:xfrm>
        <a:prstGeom prst="circularArrow">
          <a:avLst>
            <a:gd name="adj1" fmla="val 4687"/>
            <a:gd name="adj2" fmla="val 299029"/>
            <a:gd name="adj3" fmla="val 2525046"/>
            <a:gd name="adj4" fmla="val 15842277"/>
            <a:gd name="adj5" fmla="val 5469"/>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1868F16-0DE4-4804-965F-4DB76F0FD87D}">
      <dsp:nvSpPr>
        <dsp:cNvPr id="0" name=""/>
        <dsp:cNvSpPr/>
      </dsp:nvSpPr>
      <dsp:spPr>
        <a:xfrm rot="20860274">
          <a:off x="733442" y="1486898"/>
          <a:ext cx="2352019" cy="2352019"/>
        </a:xfrm>
        <a:prstGeom prst="leftCircularArrow">
          <a:avLst>
            <a:gd name="adj1" fmla="val 6452"/>
            <a:gd name="adj2" fmla="val 429999"/>
            <a:gd name="adj3" fmla="val 10489124"/>
            <a:gd name="adj4" fmla="val 14837806"/>
            <a:gd name="adj5" fmla="val 7527"/>
          </a:avLst>
        </a:prstGeom>
        <a:solidFill>
          <a:schemeClr val="accent3">
            <a:hueOff val="4792284"/>
            <a:satOff val="-4358"/>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30D129-DBA7-48B2-8F20-F383E7D37BEB}">
      <dsp:nvSpPr>
        <dsp:cNvPr id="0" name=""/>
        <dsp:cNvSpPr/>
      </dsp:nvSpPr>
      <dsp:spPr>
        <a:xfrm rot="2990035">
          <a:off x="3243853" y="-109368"/>
          <a:ext cx="3093302" cy="2535950"/>
        </a:xfrm>
        <a:prstGeom prst="circularArrow">
          <a:avLst>
            <a:gd name="adj1" fmla="val 5984"/>
            <a:gd name="adj2" fmla="val 394124"/>
            <a:gd name="adj3" fmla="val 13313824"/>
            <a:gd name="adj4" fmla="val 10508221"/>
            <a:gd name="adj5" fmla="val 6981"/>
          </a:avLst>
        </a:prstGeom>
        <a:solidFill>
          <a:srgbClr val="003768"/>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1E675F-7C65-BB4D-87EC-16882839B3F4}" type="datetimeFigureOut">
              <a:t>14-12-2017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284D42-D5A6-6B40-A8FB-7BA94C02003F}" type="slidenum">
              <a:t>‹nr.›</a:t>
            </a:fld>
            <a:endParaRPr lang="nl-NL"/>
          </a:p>
        </p:txBody>
      </p:sp>
    </p:spTree>
    <p:extLst>
      <p:ext uri="{BB962C8B-B14F-4D97-AF65-F5344CB8AC3E}">
        <p14:creationId xmlns:p14="http://schemas.microsoft.com/office/powerpoint/2010/main" val="693788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DC327-0685-7B45-A6A3-5F9799DB7E14}" type="datetimeFigureOut">
              <a:t>14-12-2017</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265D2-396E-2E42-BC85-1DDCC7D0749F}" type="slidenum">
              <a:t>‹nr.›</a:t>
            </a:fld>
            <a:endParaRPr lang="nl-NL"/>
          </a:p>
        </p:txBody>
      </p:sp>
    </p:spTree>
    <p:extLst>
      <p:ext uri="{BB962C8B-B14F-4D97-AF65-F5344CB8AC3E}">
        <p14:creationId xmlns:p14="http://schemas.microsoft.com/office/powerpoint/2010/main" val="403673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a:solidFill>
                  <a:schemeClr val="tx1"/>
                </a:solidFill>
                <a:effectLst/>
                <a:latin typeface="+mn-lt"/>
                <a:ea typeface="+mn-ea"/>
                <a:cs typeface="+mn-cs"/>
              </a:rPr>
              <a:t>Opening en welkom door Nils (</a:t>
            </a:r>
            <a:r>
              <a:rPr lang="nl-NL" sz="1200" b="1" kern="1200" dirty="0" err="1">
                <a:solidFill>
                  <a:schemeClr val="tx1"/>
                </a:solidFill>
                <a:effectLst/>
                <a:latin typeface="+mn-lt"/>
                <a:ea typeface="+mn-ea"/>
                <a:cs typeface="+mn-cs"/>
              </a:rPr>
              <a:t>vz</a:t>
            </a:r>
            <a:r>
              <a:rPr lang="nl-NL" sz="1200" b="1" kern="1200" dirty="0">
                <a:solidFill>
                  <a:schemeClr val="tx1"/>
                </a:solidFill>
                <a:effectLst/>
                <a:latin typeface="+mn-lt"/>
                <a:ea typeface="+mn-ea"/>
                <a:cs typeface="+mn-cs"/>
              </a:rPr>
              <a:t>): Inventarisatie wie er in de zaal zit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Deelnemers vragen om de hand op de steken: wie is afkomstig van welk type organisatie. Op basis van deelnemerslijst vragen naar:</a:t>
            </a:r>
          </a:p>
          <a:p>
            <a:pPr lvl="0"/>
            <a:r>
              <a:rPr lang="nl-NL" sz="1200" kern="1200" dirty="0">
                <a:solidFill>
                  <a:schemeClr val="tx1"/>
                </a:solidFill>
                <a:effectLst/>
                <a:latin typeface="+mn-lt"/>
                <a:ea typeface="+mn-ea"/>
                <a:cs typeface="+mn-cs"/>
              </a:rPr>
              <a:t>Gemeenten</a:t>
            </a:r>
          </a:p>
          <a:p>
            <a:pPr lvl="0"/>
            <a:r>
              <a:rPr lang="nl-NL" sz="1200" kern="1200" dirty="0">
                <a:solidFill>
                  <a:schemeClr val="tx1"/>
                </a:solidFill>
                <a:effectLst/>
                <a:latin typeface="+mn-lt"/>
                <a:ea typeface="+mn-ea"/>
                <a:cs typeface="+mn-cs"/>
              </a:rPr>
              <a:t>Veiligheidsregio’s</a:t>
            </a:r>
          </a:p>
          <a:p>
            <a:pPr lvl="0"/>
            <a:r>
              <a:rPr lang="nl-NL" sz="1200" kern="1200" dirty="0">
                <a:solidFill>
                  <a:schemeClr val="tx1"/>
                </a:solidFill>
                <a:effectLst/>
                <a:latin typeface="+mn-lt"/>
                <a:ea typeface="+mn-ea"/>
                <a:cs typeface="+mn-cs"/>
              </a:rPr>
              <a:t>Omgevingsdiensten</a:t>
            </a:r>
          </a:p>
          <a:p>
            <a:pPr lvl="0"/>
            <a:r>
              <a:rPr lang="nl-NL" sz="1200" kern="1200" dirty="0">
                <a:solidFill>
                  <a:schemeClr val="tx1"/>
                </a:solidFill>
                <a:effectLst/>
                <a:latin typeface="+mn-lt"/>
                <a:ea typeface="+mn-ea"/>
                <a:cs typeface="+mn-cs"/>
              </a:rPr>
              <a:t>Provincies</a:t>
            </a:r>
          </a:p>
          <a:p>
            <a:pPr lvl="0"/>
            <a:r>
              <a:rPr lang="nl-NL" sz="1200" kern="1200" dirty="0" err="1">
                <a:solidFill>
                  <a:schemeClr val="tx1"/>
                </a:solidFill>
                <a:effectLst/>
                <a:latin typeface="+mn-lt"/>
                <a:ea typeface="+mn-ea"/>
                <a:cs typeface="+mn-cs"/>
              </a:rPr>
              <a:t>Prorail</a:t>
            </a:r>
            <a:r>
              <a:rPr lang="nl-NL" sz="1200" kern="1200" dirty="0">
                <a:solidFill>
                  <a:schemeClr val="tx1"/>
                </a:solidFill>
                <a:effectLst/>
                <a:latin typeface="+mn-lt"/>
                <a:ea typeface="+mn-ea"/>
                <a:cs typeface="+mn-cs"/>
              </a:rPr>
              <a:t>/ns</a:t>
            </a:r>
          </a:p>
          <a:p>
            <a:pPr lvl="0"/>
            <a:r>
              <a:rPr lang="nl-NL" sz="1200" kern="1200" dirty="0" err="1">
                <a:solidFill>
                  <a:schemeClr val="tx1"/>
                </a:solidFill>
                <a:effectLst/>
                <a:latin typeface="+mn-lt"/>
                <a:ea typeface="+mn-ea"/>
                <a:cs typeface="+mn-cs"/>
              </a:rPr>
              <a:t>Adviesbureau’s</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RIVM</a:t>
            </a:r>
          </a:p>
          <a:p>
            <a:pPr lvl="0"/>
            <a:r>
              <a:rPr lang="nl-NL" sz="1200" kern="1200" dirty="0">
                <a:solidFill>
                  <a:schemeClr val="tx1"/>
                </a:solidFill>
                <a:effectLst/>
                <a:latin typeface="+mn-lt"/>
                <a:ea typeface="+mn-ea"/>
                <a:cs typeface="+mn-cs"/>
              </a:rPr>
              <a:t>Kennisinstituten</a:t>
            </a:r>
          </a:p>
          <a:p>
            <a:pPr lvl="0"/>
            <a:r>
              <a:rPr lang="nl-NL" sz="1200" kern="1200" dirty="0">
                <a:solidFill>
                  <a:schemeClr val="tx1"/>
                </a:solidFill>
                <a:effectLst/>
                <a:latin typeface="+mn-lt"/>
                <a:ea typeface="+mn-ea"/>
                <a:cs typeface="+mn-cs"/>
              </a:rPr>
              <a:t>Bedrijfsleven</a:t>
            </a:r>
          </a:p>
          <a:p>
            <a:pPr lvl="0"/>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Eventueel organisaties tevoren op flap schrijven en aantallen noteren.</a:t>
            </a:r>
          </a:p>
        </p:txBody>
      </p:sp>
      <p:sp>
        <p:nvSpPr>
          <p:cNvPr id="4" name="Tijdelijke aanduiding voor dianummer 3"/>
          <p:cNvSpPr>
            <a:spLocks noGrp="1"/>
          </p:cNvSpPr>
          <p:nvPr>
            <p:ph type="sldNum" sz="quarter" idx="10"/>
          </p:nvPr>
        </p:nvSpPr>
        <p:spPr/>
        <p:txBody>
          <a:bodyPr/>
          <a:lstStyle/>
          <a:p>
            <a:fld id="{36B265D2-396E-2E42-BC85-1DDCC7D0749F}" type="slidenum">
              <a:rPr lang="nl-NL" smtClean="0"/>
              <a:t>1</a:t>
            </a:fld>
            <a:endParaRPr lang="nl-NL"/>
          </a:p>
        </p:txBody>
      </p:sp>
    </p:spTree>
    <p:extLst>
      <p:ext uri="{BB962C8B-B14F-4D97-AF65-F5344CB8AC3E}">
        <p14:creationId xmlns:p14="http://schemas.microsoft.com/office/powerpoint/2010/main" val="421641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a:solidFill>
                  <a:schemeClr val="tx1"/>
                </a:solidFill>
                <a:effectLst/>
                <a:latin typeface="+mn-lt"/>
                <a:ea typeface="+mn-ea"/>
                <a:cs typeface="+mn-cs"/>
              </a:rPr>
              <a:t>Opening en welkom door Nils (</a:t>
            </a:r>
            <a:r>
              <a:rPr lang="nl-NL" sz="1200" b="1" kern="1200" dirty="0" err="1">
                <a:solidFill>
                  <a:schemeClr val="tx1"/>
                </a:solidFill>
                <a:effectLst/>
                <a:latin typeface="+mn-lt"/>
                <a:ea typeface="+mn-ea"/>
                <a:cs typeface="+mn-cs"/>
              </a:rPr>
              <a:t>vz</a:t>
            </a:r>
            <a:r>
              <a:rPr lang="nl-NL" sz="1200" b="1" kern="1200" dirty="0">
                <a:solidFill>
                  <a:schemeClr val="tx1"/>
                </a:solidFill>
                <a:effectLst/>
                <a:latin typeface="+mn-lt"/>
                <a:ea typeface="+mn-ea"/>
                <a:cs typeface="+mn-cs"/>
              </a:rPr>
              <a:t>): Inventarisatie wie er in de zaal zit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Deelnemers vragen om de hand op de steken: wie is afkomstig van welk type organisatie. Op basis van deelnemerslijst vragen naar:</a:t>
            </a:r>
          </a:p>
          <a:p>
            <a:pPr lvl="0"/>
            <a:r>
              <a:rPr lang="nl-NL" sz="1200" kern="1200" dirty="0">
                <a:solidFill>
                  <a:schemeClr val="tx1"/>
                </a:solidFill>
                <a:effectLst/>
                <a:latin typeface="+mn-lt"/>
                <a:ea typeface="+mn-ea"/>
                <a:cs typeface="+mn-cs"/>
              </a:rPr>
              <a:t>Gemeenten</a:t>
            </a:r>
          </a:p>
          <a:p>
            <a:pPr lvl="0"/>
            <a:r>
              <a:rPr lang="nl-NL" sz="1200" kern="1200" dirty="0">
                <a:solidFill>
                  <a:schemeClr val="tx1"/>
                </a:solidFill>
                <a:effectLst/>
                <a:latin typeface="+mn-lt"/>
                <a:ea typeface="+mn-ea"/>
                <a:cs typeface="+mn-cs"/>
              </a:rPr>
              <a:t>Veiligheidsregio’s</a:t>
            </a:r>
          </a:p>
          <a:p>
            <a:pPr lvl="0"/>
            <a:r>
              <a:rPr lang="nl-NL" sz="1200" kern="1200" dirty="0">
                <a:solidFill>
                  <a:schemeClr val="tx1"/>
                </a:solidFill>
                <a:effectLst/>
                <a:latin typeface="+mn-lt"/>
                <a:ea typeface="+mn-ea"/>
                <a:cs typeface="+mn-cs"/>
              </a:rPr>
              <a:t>Omgevingsdiensten</a:t>
            </a:r>
          </a:p>
          <a:p>
            <a:pPr lvl="0"/>
            <a:r>
              <a:rPr lang="nl-NL" sz="1200" kern="1200" dirty="0">
                <a:solidFill>
                  <a:schemeClr val="tx1"/>
                </a:solidFill>
                <a:effectLst/>
                <a:latin typeface="+mn-lt"/>
                <a:ea typeface="+mn-ea"/>
                <a:cs typeface="+mn-cs"/>
              </a:rPr>
              <a:t>Provincies</a:t>
            </a:r>
          </a:p>
          <a:p>
            <a:pPr lvl="0"/>
            <a:r>
              <a:rPr lang="nl-NL" sz="1200" kern="1200" dirty="0" err="1">
                <a:solidFill>
                  <a:schemeClr val="tx1"/>
                </a:solidFill>
                <a:effectLst/>
                <a:latin typeface="+mn-lt"/>
                <a:ea typeface="+mn-ea"/>
                <a:cs typeface="+mn-cs"/>
              </a:rPr>
              <a:t>Prorail</a:t>
            </a:r>
            <a:r>
              <a:rPr lang="nl-NL" sz="1200" kern="1200" dirty="0">
                <a:solidFill>
                  <a:schemeClr val="tx1"/>
                </a:solidFill>
                <a:effectLst/>
                <a:latin typeface="+mn-lt"/>
                <a:ea typeface="+mn-ea"/>
                <a:cs typeface="+mn-cs"/>
              </a:rPr>
              <a:t>/ns</a:t>
            </a:r>
          </a:p>
          <a:p>
            <a:pPr lvl="0"/>
            <a:r>
              <a:rPr lang="nl-NL" sz="1200" kern="1200" dirty="0" err="1">
                <a:solidFill>
                  <a:schemeClr val="tx1"/>
                </a:solidFill>
                <a:effectLst/>
                <a:latin typeface="+mn-lt"/>
                <a:ea typeface="+mn-ea"/>
                <a:cs typeface="+mn-cs"/>
              </a:rPr>
              <a:t>Adviesbureau’s</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RIVM</a:t>
            </a:r>
          </a:p>
          <a:p>
            <a:pPr lvl="0"/>
            <a:r>
              <a:rPr lang="nl-NL" sz="1200" kern="1200" dirty="0">
                <a:solidFill>
                  <a:schemeClr val="tx1"/>
                </a:solidFill>
                <a:effectLst/>
                <a:latin typeface="+mn-lt"/>
                <a:ea typeface="+mn-ea"/>
                <a:cs typeface="+mn-cs"/>
              </a:rPr>
              <a:t>Kennisinstituten</a:t>
            </a:r>
          </a:p>
          <a:p>
            <a:pPr lvl="0"/>
            <a:r>
              <a:rPr lang="nl-NL" sz="1200" kern="1200" dirty="0">
                <a:solidFill>
                  <a:schemeClr val="tx1"/>
                </a:solidFill>
                <a:effectLst/>
                <a:latin typeface="+mn-lt"/>
                <a:ea typeface="+mn-ea"/>
                <a:cs typeface="+mn-cs"/>
              </a:rPr>
              <a:t>Bedrijfsleven</a:t>
            </a:r>
          </a:p>
          <a:p>
            <a:pPr lvl="0"/>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Eventueel organisaties tevoren op flap schrijven en aantallen noteren.</a:t>
            </a:r>
          </a:p>
        </p:txBody>
      </p:sp>
      <p:sp>
        <p:nvSpPr>
          <p:cNvPr id="4" name="Tijdelijke aanduiding voor dianummer 3"/>
          <p:cNvSpPr>
            <a:spLocks noGrp="1"/>
          </p:cNvSpPr>
          <p:nvPr>
            <p:ph type="sldNum" sz="quarter" idx="10"/>
          </p:nvPr>
        </p:nvSpPr>
        <p:spPr/>
        <p:txBody>
          <a:bodyPr/>
          <a:lstStyle/>
          <a:p>
            <a:fld id="{36B265D2-396E-2E42-BC85-1DDCC7D0749F}" type="slidenum">
              <a:rPr lang="nl-NL" smtClean="0"/>
              <a:t>11</a:t>
            </a:fld>
            <a:endParaRPr lang="nl-NL"/>
          </a:p>
        </p:txBody>
      </p:sp>
    </p:spTree>
    <p:extLst>
      <p:ext uri="{BB962C8B-B14F-4D97-AF65-F5344CB8AC3E}">
        <p14:creationId xmlns:p14="http://schemas.microsoft.com/office/powerpoint/2010/main" val="24501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2	Vorm groepen op basis van de instrumenten van de Omgevingswet waar je het meeste ervaring mee hebt/ bij betrokken bent (geweest)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Wissel uit met degene die naast je staat waar je mee bezig bent in relatie tot het betreffende instrument. Waarom sta je daar en wat doe je precies.</a:t>
            </a:r>
          </a:p>
          <a:p>
            <a:r>
              <a:rPr lang="nl-NL" sz="1200" kern="1200" dirty="0">
                <a:solidFill>
                  <a:schemeClr val="tx1"/>
                </a:solidFill>
                <a:effectLst/>
                <a:latin typeface="+mn-lt"/>
                <a:ea typeface="+mn-ea"/>
                <a:cs typeface="+mn-cs"/>
              </a:rPr>
              <a:t>Instrumenten op de grond leggen: dia laten zien met instrumenten, unieke ervaring benadrukken als een persoon bij een enkel instrument staat.</a:t>
            </a:r>
          </a:p>
          <a:p>
            <a:endParaRPr lang="nl-NL" dirty="0"/>
          </a:p>
        </p:txBody>
      </p:sp>
      <p:sp>
        <p:nvSpPr>
          <p:cNvPr id="4" name="Tijdelijke aanduiding voor dianummer 3"/>
          <p:cNvSpPr>
            <a:spLocks noGrp="1"/>
          </p:cNvSpPr>
          <p:nvPr>
            <p:ph type="sldNum" sz="quarter" idx="10"/>
          </p:nvPr>
        </p:nvSpPr>
        <p:spPr/>
        <p:txBody>
          <a:bodyPr/>
          <a:lstStyle/>
          <a:p>
            <a:fld id="{36B265D2-396E-2E42-BC85-1DDCC7D0749F}" type="slidenum">
              <a:rPr lang="nl-NL" smtClean="0"/>
              <a:t>3</a:t>
            </a:fld>
            <a:endParaRPr lang="nl-NL"/>
          </a:p>
        </p:txBody>
      </p:sp>
    </p:spTree>
    <p:extLst>
      <p:ext uri="{BB962C8B-B14F-4D97-AF65-F5344CB8AC3E}">
        <p14:creationId xmlns:p14="http://schemas.microsoft.com/office/powerpoint/2010/main" val="390856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a:solidFill>
                  <a:schemeClr val="tx1"/>
                </a:solidFill>
                <a:effectLst/>
                <a:latin typeface="+mn-lt"/>
                <a:ea typeface="+mn-ea"/>
                <a:cs typeface="+mn-cs"/>
              </a:rPr>
              <a:t>Opening en welkom door Nils (</a:t>
            </a:r>
            <a:r>
              <a:rPr lang="nl-NL" sz="1200" b="1" kern="1200" dirty="0" err="1">
                <a:solidFill>
                  <a:schemeClr val="tx1"/>
                </a:solidFill>
                <a:effectLst/>
                <a:latin typeface="+mn-lt"/>
                <a:ea typeface="+mn-ea"/>
                <a:cs typeface="+mn-cs"/>
              </a:rPr>
              <a:t>vz</a:t>
            </a:r>
            <a:r>
              <a:rPr lang="nl-NL" sz="1200" b="1" kern="1200" dirty="0">
                <a:solidFill>
                  <a:schemeClr val="tx1"/>
                </a:solidFill>
                <a:effectLst/>
                <a:latin typeface="+mn-lt"/>
                <a:ea typeface="+mn-ea"/>
                <a:cs typeface="+mn-cs"/>
              </a:rPr>
              <a:t>): Inventarisatie wie er in de zaal zit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Deelnemers vragen om de hand op de steken: wie is afkomstig van welk type organisatie. Op basis van deelnemerslijst vragen naar:</a:t>
            </a:r>
          </a:p>
          <a:p>
            <a:pPr lvl="0"/>
            <a:r>
              <a:rPr lang="nl-NL" sz="1200" kern="1200" dirty="0">
                <a:solidFill>
                  <a:schemeClr val="tx1"/>
                </a:solidFill>
                <a:effectLst/>
                <a:latin typeface="+mn-lt"/>
                <a:ea typeface="+mn-ea"/>
                <a:cs typeface="+mn-cs"/>
              </a:rPr>
              <a:t>Gemeenten</a:t>
            </a:r>
          </a:p>
          <a:p>
            <a:pPr lvl="0"/>
            <a:r>
              <a:rPr lang="nl-NL" sz="1200" kern="1200" dirty="0">
                <a:solidFill>
                  <a:schemeClr val="tx1"/>
                </a:solidFill>
                <a:effectLst/>
                <a:latin typeface="+mn-lt"/>
                <a:ea typeface="+mn-ea"/>
                <a:cs typeface="+mn-cs"/>
              </a:rPr>
              <a:t>Veiligheidsregio’s</a:t>
            </a:r>
          </a:p>
          <a:p>
            <a:pPr lvl="0"/>
            <a:r>
              <a:rPr lang="nl-NL" sz="1200" kern="1200" dirty="0">
                <a:solidFill>
                  <a:schemeClr val="tx1"/>
                </a:solidFill>
                <a:effectLst/>
                <a:latin typeface="+mn-lt"/>
                <a:ea typeface="+mn-ea"/>
                <a:cs typeface="+mn-cs"/>
              </a:rPr>
              <a:t>Omgevingsdiensten</a:t>
            </a:r>
          </a:p>
          <a:p>
            <a:pPr lvl="0"/>
            <a:r>
              <a:rPr lang="nl-NL" sz="1200" kern="1200" dirty="0">
                <a:solidFill>
                  <a:schemeClr val="tx1"/>
                </a:solidFill>
                <a:effectLst/>
                <a:latin typeface="+mn-lt"/>
                <a:ea typeface="+mn-ea"/>
                <a:cs typeface="+mn-cs"/>
              </a:rPr>
              <a:t>Provincies</a:t>
            </a:r>
          </a:p>
          <a:p>
            <a:pPr lvl="0"/>
            <a:r>
              <a:rPr lang="nl-NL" sz="1200" kern="1200" dirty="0" err="1">
                <a:solidFill>
                  <a:schemeClr val="tx1"/>
                </a:solidFill>
                <a:effectLst/>
                <a:latin typeface="+mn-lt"/>
                <a:ea typeface="+mn-ea"/>
                <a:cs typeface="+mn-cs"/>
              </a:rPr>
              <a:t>Prorail</a:t>
            </a:r>
            <a:r>
              <a:rPr lang="nl-NL" sz="1200" kern="1200" dirty="0">
                <a:solidFill>
                  <a:schemeClr val="tx1"/>
                </a:solidFill>
                <a:effectLst/>
                <a:latin typeface="+mn-lt"/>
                <a:ea typeface="+mn-ea"/>
                <a:cs typeface="+mn-cs"/>
              </a:rPr>
              <a:t>/ns</a:t>
            </a:r>
          </a:p>
          <a:p>
            <a:pPr lvl="0"/>
            <a:r>
              <a:rPr lang="nl-NL" sz="1200" kern="1200" dirty="0" err="1">
                <a:solidFill>
                  <a:schemeClr val="tx1"/>
                </a:solidFill>
                <a:effectLst/>
                <a:latin typeface="+mn-lt"/>
                <a:ea typeface="+mn-ea"/>
                <a:cs typeface="+mn-cs"/>
              </a:rPr>
              <a:t>Adviesbureau’s</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RIVM</a:t>
            </a:r>
          </a:p>
          <a:p>
            <a:pPr lvl="0"/>
            <a:r>
              <a:rPr lang="nl-NL" sz="1200" kern="1200" dirty="0">
                <a:solidFill>
                  <a:schemeClr val="tx1"/>
                </a:solidFill>
                <a:effectLst/>
                <a:latin typeface="+mn-lt"/>
                <a:ea typeface="+mn-ea"/>
                <a:cs typeface="+mn-cs"/>
              </a:rPr>
              <a:t>Kennisinstituten</a:t>
            </a:r>
          </a:p>
          <a:p>
            <a:pPr lvl="0"/>
            <a:r>
              <a:rPr lang="nl-NL" sz="1200" kern="1200" dirty="0">
                <a:solidFill>
                  <a:schemeClr val="tx1"/>
                </a:solidFill>
                <a:effectLst/>
                <a:latin typeface="+mn-lt"/>
                <a:ea typeface="+mn-ea"/>
                <a:cs typeface="+mn-cs"/>
              </a:rPr>
              <a:t>Bedrijfsleven</a:t>
            </a:r>
          </a:p>
          <a:p>
            <a:pPr lvl="0"/>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Eventueel organisaties tevoren op flap schrijven en aantallen noteren.</a:t>
            </a:r>
          </a:p>
        </p:txBody>
      </p:sp>
      <p:sp>
        <p:nvSpPr>
          <p:cNvPr id="4" name="Tijdelijke aanduiding voor dianummer 3"/>
          <p:cNvSpPr>
            <a:spLocks noGrp="1"/>
          </p:cNvSpPr>
          <p:nvPr>
            <p:ph type="sldNum" sz="quarter" idx="10"/>
          </p:nvPr>
        </p:nvSpPr>
        <p:spPr/>
        <p:txBody>
          <a:bodyPr/>
          <a:lstStyle/>
          <a:p>
            <a:fld id="{36B265D2-396E-2E42-BC85-1DDCC7D0749F}" type="slidenum">
              <a:rPr lang="nl-NL" smtClean="0"/>
              <a:t>4</a:t>
            </a:fld>
            <a:endParaRPr lang="nl-NL"/>
          </a:p>
        </p:txBody>
      </p:sp>
    </p:spTree>
    <p:extLst>
      <p:ext uri="{BB962C8B-B14F-4D97-AF65-F5344CB8AC3E}">
        <p14:creationId xmlns:p14="http://schemas.microsoft.com/office/powerpoint/2010/main" val="283074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kern="1200" noProof="0" dirty="0">
                <a:solidFill>
                  <a:schemeClr val="tx1"/>
                </a:solidFill>
                <a:effectLst/>
                <a:latin typeface="Arial" charset="0"/>
                <a:ea typeface="+mn-ea"/>
                <a:cs typeface="+mn-cs"/>
              </a:rPr>
              <a:t>Wet</a:t>
            </a:r>
            <a:r>
              <a:rPr lang="nl-NL" sz="1000" kern="1200" baseline="0" noProof="0" dirty="0">
                <a:solidFill>
                  <a:schemeClr val="tx1"/>
                </a:solidFill>
                <a:effectLst/>
                <a:latin typeface="Arial" charset="0"/>
                <a:ea typeface="+mn-ea"/>
                <a:cs typeface="+mn-cs"/>
              </a:rPr>
              <a:t> beoogt 4 verbeteringen.</a:t>
            </a:r>
          </a:p>
          <a:p>
            <a:r>
              <a:rPr lang="nl-NL" sz="1000" kern="1200" baseline="0" noProof="0" dirty="0">
                <a:solidFill>
                  <a:schemeClr val="tx1"/>
                </a:solidFill>
                <a:effectLst/>
                <a:latin typeface="Arial" charset="0"/>
                <a:ea typeface="+mn-ea"/>
                <a:cs typeface="+mn-cs"/>
              </a:rPr>
              <a:t>Kan iemand er één noemen?</a:t>
            </a:r>
            <a:endParaRPr lang="nl-NL" sz="1000" kern="1200" noProof="0" dirty="0">
              <a:solidFill>
                <a:schemeClr val="tx1"/>
              </a:solidFill>
              <a:effectLst/>
              <a:latin typeface="Arial" charset="0"/>
              <a:ea typeface="+mn-ea"/>
              <a:cs typeface="+mn-cs"/>
            </a:endParaRPr>
          </a:p>
        </p:txBody>
      </p:sp>
      <p:sp>
        <p:nvSpPr>
          <p:cNvPr id="4" name="Tijdelijke aanduiding voor voettekst 3"/>
          <p:cNvSpPr>
            <a:spLocks noGrp="1"/>
          </p:cNvSpPr>
          <p:nvPr>
            <p:ph type="ftr" sz="quarter" idx="10"/>
          </p:nvPr>
        </p:nvSpPr>
        <p:spPr/>
        <p:txBody>
          <a:bodyPr/>
          <a:lstStyle/>
          <a:p>
            <a:r>
              <a:rPr lang="en-US" dirty="0"/>
              <a:t>Eventuele voettekst</a:t>
            </a:r>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5</a:t>
            </a:fld>
            <a:endParaRPr lang="en-US" dirty="0"/>
          </a:p>
        </p:txBody>
      </p:sp>
    </p:spTree>
    <p:extLst>
      <p:ext uri="{BB962C8B-B14F-4D97-AF65-F5344CB8AC3E}">
        <p14:creationId xmlns:p14="http://schemas.microsoft.com/office/powerpoint/2010/main" val="372704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voettekst 3"/>
          <p:cNvSpPr>
            <a:spLocks noGrp="1"/>
          </p:cNvSpPr>
          <p:nvPr>
            <p:ph type="ftr" sz="quarter" idx="10"/>
          </p:nvPr>
        </p:nvSpPr>
        <p:spPr/>
        <p:txBody>
          <a:bodyPr/>
          <a:lstStyle/>
          <a:p>
            <a:r>
              <a:rPr lang="en-US" dirty="0"/>
              <a:t>Eventuele voettekst</a:t>
            </a:r>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6</a:t>
            </a:fld>
            <a:endParaRPr lang="en-US" dirty="0"/>
          </a:p>
        </p:txBody>
      </p:sp>
    </p:spTree>
    <p:extLst>
      <p:ext uri="{BB962C8B-B14F-4D97-AF65-F5344CB8AC3E}">
        <p14:creationId xmlns:p14="http://schemas.microsoft.com/office/powerpoint/2010/main" val="5754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a:t>Kwaliteit</a:t>
            </a:r>
            <a:r>
              <a:rPr lang="nl-NL" baseline="0" dirty="0"/>
              <a:t> van de leefomgeving is ook veiligheid en gezondheid</a:t>
            </a:r>
            <a:endParaRPr lang="nl-NL" dirty="0"/>
          </a:p>
        </p:txBody>
      </p:sp>
      <p:sp>
        <p:nvSpPr>
          <p:cNvPr id="4" name="Tijdelijke aanduiding voor dianummer 3"/>
          <p:cNvSpPr>
            <a:spLocks noGrp="1"/>
          </p:cNvSpPr>
          <p:nvPr>
            <p:ph type="sldNum" sz="quarter" idx="5"/>
          </p:nvPr>
        </p:nvSpPr>
        <p:spPr/>
        <p:txBody>
          <a:bodyPr/>
          <a:lstStyle/>
          <a:p>
            <a:pPr>
              <a:defRPr/>
            </a:pPr>
            <a:fld id="{9C8EE162-3664-4A58-9D00-3BA37096DD87}" type="slidenum">
              <a:rPr lang="nl-NL" smtClean="0"/>
              <a:pPr>
                <a:defRPr/>
              </a:pPr>
              <a:t>7</a:t>
            </a:fld>
            <a:endParaRPr lang="nl-NL"/>
          </a:p>
        </p:txBody>
      </p:sp>
    </p:spTree>
    <p:extLst>
      <p:ext uri="{BB962C8B-B14F-4D97-AF65-F5344CB8AC3E}">
        <p14:creationId xmlns:p14="http://schemas.microsoft.com/office/powerpoint/2010/main" val="199146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voettekst 3"/>
          <p:cNvSpPr>
            <a:spLocks noGrp="1"/>
          </p:cNvSpPr>
          <p:nvPr>
            <p:ph type="ftr" sz="quarter" idx="10"/>
          </p:nvPr>
        </p:nvSpPr>
        <p:spPr/>
        <p:txBody>
          <a:bodyPr/>
          <a:lstStyle/>
          <a:p>
            <a:r>
              <a:rPr lang="en-US" dirty="0"/>
              <a:t>Eventuele voettekst</a:t>
            </a:r>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8</a:t>
            </a:fld>
            <a:endParaRPr lang="en-US" dirty="0"/>
          </a:p>
        </p:txBody>
      </p:sp>
    </p:spTree>
    <p:extLst>
      <p:ext uri="{BB962C8B-B14F-4D97-AF65-F5344CB8AC3E}">
        <p14:creationId xmlns:p14="http://schemas.microsoft.com/office/powerpoint/2010/main" val="357117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6B265D2-396E-2E42-BC85-1DDCC7D0749F}" type="slidenum">
              <a:rPr lang="nl-NL" smtClean="0"/>
              <a:t>9</a:t>
            </a:fld>
            <a:endParaRPr lang="nl-NL"/>
          </a:p>
        </p:txBody>
      </p:sp>
    </p:spTree>
    <p:extLst>
      <p:ext uri="{BB962C8B-B14F-4D97-AF65-F5344CB8AC3E}">
        <p14:creationId xmlns:p14="http://schemas.microsoft.com/office/powerpoint/2010/main" val="49916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defRPr/>
            </a:pPr>
            <a:r>
              <a:rPr lang="nl-NL" dirty="0"/>
              <a:t>Hoe moet/kun je omgaan met de</a:t>
            </a:r>
            <a:r>
              <a:rPr lang="nl-NL" baseline="0" dirty="0"/>
              <a:t> Omgevingswet en wat vraagt dat van ons? Drie samenhangende opgaven. </a:t>
            </a:r>
            <a:endParaRPr lang="nl-NL" altLang="nl-NL" dirty="0">
              <a:ea typeface="MS PGothic" pitchFamily="34" charset="-128"/>
            </a:endParaRPr>
          </a:p>
          <a:p>
            <a:endParaRPr lang="nl-NL" altLang="nl-NL" dirty="0">
              <a:ea typeface="MS PGothic" pitchFamily="34" charset="-128"/>
            </a:endParaRPr>
          </a:p>
          <a:p>
            <a:r>
              <a:rPr lang="nl-NL" altLang="nl-NL" u="none" dirty="0">
                <a:ea typeface="MS PGothic" pitchFamily="34" charset="-128"/>
              </a:rPr>
              <a:t>Juridisch spoor: </a:t>
            </a:r>
          </a:p>
          <a:p>
            <a:pPr>
              <a:buFontTx/>
              <a:buChar char="•"/>
            </a:pPr>
            <a:r>
              <a:rPr lang="nl-NL" altLang="nl-NL" dirty="0">
                <a:ea typeface="MS PGothic" pitchFamily="34" charset="-128"/>
              </a:rPr>
              <a:t>Omgevingswet: integratie van 24 wetten in z’n geheel  (</a:t>
            </a:r>
            <a:r>
              <a:rPr lang="nl-NL" altLang="nl-NL" dirty="0" err="1">
                <a:ea typeface="MS PGothic" pitchFamily="34" charset="-128"/>
              </a:rPr>
              <a:t>o.a.Tracéwet</a:t>
            </a:r>
            <a:r>
              <a:rPr lang="nl-NL" altLang="nl-NL" dirty="0">
                <a:ea typeface="MS PGothic" pitchFamily="34" charset="-128"/>
              </a:rPr>
              <a:t>, Wet natuurbescherming, Wet milieubeheer)en 2 wetten gedeeltelijk (Monumentenwet en de Woningwet)</a:t>
            </a:r>
          </a:p>
          <a:p>
            <a:pPr>
              <a:buFontTx/>
              <a:buChar char="•"/>
            </a:pPr>
            <a:r>
              <a:rPr lang="nl-NL" altLang="nl-NL" dirty="0">
                <a:ea typeface="MS PGothic" pitchFamily="34" charset="-128"/>
              </a:rPr>
              <a:t>Van 120 </a:t>
            </a:r>
            <a:r>
              <a:rPr lang="nl-NL" altLang="nl-NL" dirty="0">
                <a:ea typeface="MS PGothic" pitchFamily="34" charset="-128"/>
                <a:sym typeface="Wingdings" pitchFamily="2" charset="2"/>
              </a:rPr>
              <a:t>naar </a:t>
            </a:r>
            <a:r>
              <a:rPr lang="nl-NL" altLang="nl-NL" dirty="0">
                <a:ea typeface="MS PGothic" pitchFamily="34" charset="-128"/>
              </a:rPr>
              <a:t>4 </a:t>
            </a:r>
            <a:r>
              <a:rPr lang="nl-NL" altLang="nl-NL" dirty="0" err="1">
                <a:ea typeface="MS PGothic" pitchFamily="34" charset="-128"/>
              </a:rPr>
              <a:t>AMvB’s</a:t>
            </a:r>
            <a:r>
              <a:rPr lang="nl-NL" altLang="nl-NL" dirty="0">
                <a:ea typeface="MS PGothic" pitchFamily="34" charset="-128"/>
              </a:rPr>
              <a:t>  (Omgevingsbesluit, Besluit kwaliteit leefomgeving, Besluit activiteiten in de leefomgeving, Besluit bouwwerken leefomgeving) + bijbehorende Min. Regelingen</a:t>
            </a:r>
          </a:p>
          <a:p>
            <a:pPr>
              <a:buFontTx/>
              <a:buChar char="•"/>
            </a:pPr>
            <a:r>
              <a:rPr lang="nl-NL" altLang="nl-NL" dirty="0">
                <a:ea typeface="MS PGothic" pitchFamily="34" charset="-128"/>
              </a:rPr>
              <a:t>Invoeringsregelgeving</a:t>
            </a:r>
          </a:p>
          <a:p>
            <a:endParaRPr lang="nl-NL" altLang="nl-NL" dirty="0">
              <a:ea typeface="MS PGothic" pitchFamily="34" charset="-128"/>
            </a:endParaRPr>
          </a:p>
          <a:p>
            <a:r>
              <a:rPr lang="nl-NL" altLang="nl-NL" dirty="0">
                <a:ea typeface="MS PGothic" pitchFamily="34" charset="-128"/>
              </a:rPr>
              <a:t>Digitalisering: Toegankelijke en kwalitatief goede informatie over de fysieke</a:t>
            </a:r>
            <a:r>
              <a:rPr lang="nl-NL" altLang="nl-NL" baseline="0" dirty="0">
                <a:ea typeface="MS PGothic" pitchFamily="34" charset="-128"/>
              </a:rPr>
              <a:t> </a:t>
            </a:r>
            <a:r>
              <a:rPr lang="nl-NL" altLang="nl-NL" dirty="0">
                <a:ea typeface="MS PGothic" pitchFamily="34" charset="-128"/>
              </a:rPr>
              <a:t>leefomgeving en de regels die op een bepaalde</a:t>
            </a:r>
            <a:r>
              <a:rPr lang="nl-NL" altLang="nl-NL" baseline="0" dirty="0">
                <a:ea typeface="MS PGothic" pitchFamily="34" charset="-128"/>
              </a:rPr>
              <a:t> locatie </a:t>
            </a:r>
            <a:r>
              <a:rPr lang="nl-NL" altLang="nl-NL" dirty="0">
                <a:ea typeface="MS PGothic" pitchFamily="34" charset="-128"/>
              </a:rPr>
              <a:t>gelden. We bouwen</a:t>
            </a:r>
            <a:r>
              <a:rPr lang="nl-NL" altLang="nl-NL" baseline="0" dirty="0">
                <a:ea typeface="MS PGothic" pitchFamily="34" charset="-128"/>
              </a:rPr>
              <a:t> aan een vernieuwd digitaal loket en alles dat daarbij hoort. Zo heeft iedereen toegang tot dezelfde informatie. Dit nieuwe loket heeft natuurlijk veel te maken met de manier waarop organisaties hun dienstverlening aanbieden.</a:t>
            </a:r>
            <a:endParaRPr lang="nl-NL" altLang="nl-NL" dirty="0">
              <a:ea typeface="MS PGothic" pitchFamily="34" charset="-128"/>
            </a:endParaRPr>
          </a:p>
          <a:p>
            <a:endParaRPr lang="nl-NL" altLang="nl-NL" dirty="0">
              <a:ea typeface="MS PGothic" pitchFamily="34" charset="-128"/>
            </a:endParaRPr>
          </a:p>
          <a:p>
            <a:r>
              <a:rPr lang="nl-NL" altLang="nl-NL" dirty="0">
                <a:ea typeface="MS PGothic" pitchFamily="34" charset="-128"/>
              </a:rPr>
              <a:t>Anders werken! Van nee, tenzij naar ja, mits: ruimte voor initiatieven.</a:t>
            </a:r>
            <a:r>
              <a:rPr lang="nl-NL" altLang="nl-NL" baseline="0" dirty="0">
                <a:ea typeface="MS PGothic" pitchFamily="34" charset="-128"/>
              </a:rPr>
              <a:t> Het betrekken van alle relevante stakeholders in een vroegtijdig stadium (meer en ook andere participatie). Ook: integraal werken, alle relevante disciplines en aspecten al bij de visie- en planvorming (gezondheid, milieu, mobiliteit, energie, …). En: als 1 overheid werken achter 1 loket, vraagt een hechtere manier van interbestuurlijk werken.  </a:t>
            </a:r>
            <a:endParaRPr lang="nl-NL" altLang="nl-NL" dirty="0">
              <a:ea typeface="MS PGothic" pitchFamily="34" charset="-128"/>
            </a:endParaRPr>
          </a:p>
          <a:p>
            <a:pPr>
              <a:buFontTx/>
              <a:buChar char="•"/>
            </a:pPr>
            <a:endParaRPr lang="nl-NL" altLang="nl-NL" dirty="0">
              <a:ea typeface="MS PGothic" pitchFamily="34" charset="-128"/>
            </a:endParaRPr>
          </a:p>
          <a:p>
            <a:endParaRPr lang="nl-NL" altLang="nl-NL" b="1" dirty="0">
              <a:ea typeface="MS PGothic" pitchFamily="34" charset="-128"/>
            </a:endParaRPr>
          </a:p>
          <a:p>
            <a:endParaRPr lang="nl-NL" altLang="nl-NL" b="1" dirty="0">
              <a:ea typeface="MS PGothic" pitchFamily="34" charset="-128"/>
            </a:endParaRPr>
          </a:p>
        </p:txBody>
      </p:sp>
      <p:sp>
        <p:nvSpPr>
          <p:cNvPr id="460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a:cs typeface="ヒラギノ角ゴ Pro W3"/>
              </a:defRPr>
            </a:lvl1pPr>
            <a:lvl2pPr marL="752237" indent="-289322" eaLnBrk="0" hangingPunct="0">
              <a:spcBef>
                <a:spcPct val="30000"/>
              </a:spcBef>
              <a:defRPr sz="1200">
                <a:solidFill>
                  <a:schemeClr val="tx1"/>
                </a:solidFill>
                <a:latin typeface="Calibri" pitchFamily="34" charset="0"/>
                <a:ea typeface="ヒラギノ角ゴ Pro W3"/>
                <a:cs typeface="ヒラギノ角ゴ Pro W3"/>
              </a:defRPr>
            </a:lvl2pPr>
            <a:lvl3pPr marL="1157288" indent="-231458" eaLnBrk="0" hangingPunct="0">
              <a:spcBef>
                <a:spcPct val="30000"/>
              </a:spcBef>
              <a:defRPr sz="1200">
                <a:solidFill>
                  <a:schemeClr val="tx1"/>
                </a:solidFill>
                <a:latin typeface="Calibri" pitchFamily="34" charset="0"/>
                <a:ea typeface="ヒラギノ角ゴ Pro W3"/>
                <a:cs typeface="ヒラギノ角ゴ Pro W3"/>
              </a:defRPr>
            </a:lvl3pPr>
            <a:lvl4pPr marL="1620203" indent="-231458" eaLnBrk="0" hangingPunct="0">
              <a:spcBef>
                <a:spcPct val="30000"/>
              </a:spcBef>
              <a:defRPr sz="1200">
                <a:solidFill>
                  <a:schemeClr val="tx1"/>
                </a:solidFill>
                <a:latin typeface="Calibri" pitchFamily="34" charset="0"/>
                <a:ea typeface="ヒラギノ角ゴ Pro W3"/>
                <a:cs typeface="ヒラギノ角ゴ Pro W3"/>
              </a:defRPr>
            </a:lvl4pPr>
            <a:lvl5pPr marL="2083118" indent="-231458" eaLnBrk="0" hangingPunct="0">
              <a:spcBef>
                <a:spcPct val="30000"/>
              </a:spcBef>
              <a:defRPr sz="1200">
                <a:solidFill>
                  <a:schemeClr val="tx1"/>
                </a:solidFill>
                <a:latin typeface="Calibri" pitchFamily="34" charset="0"/>
                <a:ea typeface="ヒラギノ角ゴ Pro W3"/>
                <a:cs typeface="ヒラギノ角ゴ Pro W3"/>
              </a:defRPr>
            </a:lvl5pPr>
            <a:lvl6pPr marL="2546033" indent="-23145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6pPr>
            <a:lvl7pPr marL="3008948" indent="-23145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7pPr>
            <a:lvl8pPr marL="3471863" indent="-23145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8pPr>
            <a:lvl9pPr marL="3934778" indent="-231458" eaLnBrk="0" fontAlgn="base" hangingPunct="0">
              <a:spcBef>
                <a:spcPct val="30000"/>
              </a:spcBef>
              <a:spcAft>
                <a:spcPct val="0"/>
              </a:spcAft>
              <a:defRPr sz="1200">
                <a:solidFill>
                  <a:schemeClr val="tx1"/>
                </a:solidFill>
                <a:latin typeface="Calibri" pitchFamily="34" charset="0"/>
                <a:ea typeface="ヒラギノ角ゴ Pro W3"/>
                <a:cs typeface="ヒラギノ角ゴ Pro W3"/>
              </a:defRPr>
            </a:lvl9pPr>
          </a:lstStyle>
          <a:p>
            <a:pPr eaLnBrk="1" hangingPunct="1">
              <a:spcBef>
                <a:spcPct val="0"/>
              </a:spcBef>
            </a:pPr>
            <a:fld id="{AAF94FA9-3511-432C-AE2B-E05185B375C2}" type="slidenum">
              <a:rPr lang="nl-NL" altLang="nl-NL" smtClean="0">
                <a:latin typeface="Arial" pitchFamily="34" charset="0"/>
                <a:ea typeface="MS PGothic" pitchFamily="34" charset="-128"/>
              </a:rPr>
              <a:pPr eaLnBrk="1" hangingPunct="1">
                <a:spcBef>
                  <a:spcPct val="0"/>
                </a:spcBef>
              </a:pPr>
              <a:t>10</a:t>
            </a:fld>
            <a:endParaRPr lang="nl-NL" altLang="nl-NL">
              <a:latin typeface="Arial" pitchFamily="34" charset="0"/>
              <a:ea typeface="MS PGothic" pitchFamily="34" charset="-128"/>
            </a:endParaRPr>
          </a:p>
        </p:txBody>
      </p:sp>
    </p:spTree>
    <p:extLst>
      <p:ext uri="{BB962C8B-B14F-4D97-AF65-F5344CB8AC3E}">
        <p14:creationId xmlns:p14="http://schemas.microsoft.com/office/powerpoint/2010/main" val="3468849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3232" cy="6876288"/>
          </a:xfrm>
          <a:prstGeom prst="rect">
            <a:avLst/>
          </a:prstGeom>
        </p:spPr>
      </p:pic>
      <p:sp>
        <p:nvSpPr>
          <p:cNvPr id="2" name="Titel 1"/>
          <p:cNvSpPr>
            <a:spLocks noGrp="1"/>
          </p:cNvSpPr>
          <p:nvPr>
            <p:ph type="ctrTitle" hasCustomPrompt="1"/>
          </p:nvPr>
        </p:nvSpPr>
        <p:spPr>
          <a:xfrm>
            <a:off x="824085" y="2089693"/>
            <a:ext cx="10555115" cy="3008346"/>
          </a:xfrm>
        </p:spPr>
        <p:txBody>
          <a:bodyPr wrap="square" lIns="0" tIns="0" rIns="0" bIns="0" anchor="t" anchorCtr="0">
            <a:noAutofit/>
          </a:bodyPr>
          <a:lstStyle>
            <a:lvl1pPr algn="l">
              <a:defRPr sz="6400">
                <a:solidFill>
                  <a:schemeClr val="tx1"/>
                </a:solidFill>
              </a:defRPr>
            </a:lvl1pPr>
          </a:lstStyle>
          <a:p>
            <a:r>
              <a:rPr lang="nl-NL"/>
              <a:t>Titelstijl van model bewerken</a:t>
            </a:r>
          </a:p>
        </p:txBody>
      </p:sp>
      <p:sp>
        <p:nvSpPr>
          <p:cNvPr id="3" name="Subtitel 2"/>
          <p:cNvSpPr>
            <a:spLocks noGrp="1"/>
          </p:cNvSpPr>
          <p:nvPr>
            <p:ph type="subTitle" idx="1" hasCustomPrompt="1"/>
          </p:nvPr>
        </p:nvSpPr>
        <p:spPr>
          <a:xfrm>
            <a:off x="824085" y="880535"/>
            <a:ext cx="5280000" cy="668867"/>
          </a:xfrm>
          <a:prstGeom prst="rect">
            <a:avLst/>
          </a:prstGeom>
        </p:spPr>
        <p:txBody>
          <a:bodyPr wrap="none" lIns="0" tIns="0" rIns="0" bIns="0" anchor="b" anchorCtr="0">
            <a:noAutofit/>
          </a:bodyPr>
          <a:lstStyle>
            <a:lvl1pPr marL="0" indent="0" algn="l">
              <a:lnSpc>
                <a:spcPct val="110000"/>
              </a:lnSpc>
              <a:spcAft>
                <a:spcPts val="0"/>
              </a:spcAft>
              <a:buNone/>
              <a:defRPr sz="1400" b="0"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a:xfrm>
            <a:off x="846664" y="5933000"/>
            <a:ext cx="2844800" cy="645600"/>
          </a:xfrm>
          <a:prstGeom prst="rect">
            <a:avLst/>
          </a:prstGeom>
        </p:spPr>
        <p:txBody>
          <a:bodyPr lIns="0" tIns="0" rIns="0" bIns="0" anchor="t" anchorCtr="0"/>
          <a:lstStyle>
            <a:lvl1pPr>
              <a:defRPr sz="1400">
                <a:solidFill>
                  <a:schemeClr val="tx1"/>
                </a:solidFill>
                <a:latin typeface="Arial"/>
                <a:cs typeface="Arial"/>
              </a:defRPr>
            </a:lvl1pPr>
          </a:lstStyle>
          <a:p>
            <a:endParaRPr lang="nl-NL"/>
          </a:p>
        </p:txBody>
      </p:sp>
    </p:spTree>
    <p:extLst>
      <p:ext uri="{BB962C8B-B14F-4D97-AF65-F5344CB8AC3E}">
        <p14:creationId xmlns:p14="http://schemas.microsoft.com/office/powerpoint/2010/main" val="312656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31371" y="1800000"/>
            <a:ext cx="55056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6244800" y="1800000"/>
            <a:ext cx="5505600" cy="4273200"/>
          </a:xfrm>
        </p:spPr>
        <p:txBody>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Tijdelijke aanduiding voor datum 8"/>
          <p:cNvSpPr>
            <a:spLocks noGrp="1"/>
          </p:cNvSpPr>
          <p:nvPr>
            <p:ph type="dt" sz="half" idx="10"/>
          </p:nvPr>
        </p:nvSpPr>
        <p:spPr>
          <a:xfrm>
            <a:off x="8880309" y="6506109"/>
            <a:ext cx="28448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a:t>Sheet #</a:t>
            </a:r>
            <a:endParaRPr lang="nl-NL" dirty="0"/>
          </a:p>
        </p:txBody>
      </p:sp>
      <p:sp>
        <p:nvSpPr>
          <p:cNvPr id="8" name="Tijdelijke aanduiding voor voettekst 10"/>
          <p:cNvSpPr>
            <a:spLocks noGrp="1"/>
          </p:cNvSpPr>
          <p:nvPr>
            <p:ph type="ftr" sz="quarter" idx="3"/>
          </p:nvPr>
        </p:nvSpPr>
        <p:spPr>
          <a:xfrm>
            <a:off x="507008"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Basisgids Omgevingswet; versie 1.05, mei 2017</a:t>
            </a:r>
            <a:endParaRPr lang="nl-NL" dirty="0"/>
          </a:p>
        </p:txBody>
      </p:sp>
      <p:sp>
        <p:nvSpPr>
          <p:cNvPr id="9" name="Titel 1"/>
          <p:cNvSpPr>
            <a:spLocks noGrp="1"/>
          </p:cNvSpPr>
          <p:nvPr>
            <p:ph type="title"/>
          </p:nvPr>
        </p:nvSpPr>
        <p:spPr>
          <a:xfrm>
            <a:off x="441887" y="908720"/>
            <a:ext cx="10934700" cy="571500"/>
          </a:xfrm>
        </p:spPr>
        <p:txBody>
          <a:bodyPr/>
          <a:lstStyle/>
          <a:p>
            <a:r>
              <a:rPr lang="nl-NL" dirty="0"/>
              <a:t>Klik om de stijl te bewerken</a:t>
            </a:r>
          </a:p>
        </p:txBody>
      </p:sp>
    </p:spTree>
    <p:extLst>
      <p:ext uri="{BB962C8B-B14F-4D97-AF65-F5344CB8AC3E}">
        <p14:creationId xmlns:p14="http://schemas.microsoft.com/office/powerpoint/2010/main" val="356583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dirty="0"/>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8" name="Tijdelijke aanduiding voor datum 8"/>
          <p:cNvSpPr>
            <a:spLocks noGrp="1"/>
          </p:cNvSpPr>
          <p:nvPr>
            <p:ph type="dt" sz="half" idx="2"/>
          </p:nvPr>
        </p:nvSpPr>
        <p:spPr>
          <a:xfrm>
            <a:off x="8880309" y="6506109"/>
            <a:ext cx="28448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a:t>Sheet #</a:t>
            </a:r>
            <a:endParaRPr lang="nl-NL" dirty="0"/>
          </a:p>
        </p:txBody>
      </p:sp>
      <p:sp>
        <p:nvSpPr>
          <p:cNvPr id="9" name="Tijdelijke aanduiding voor voettekst 10"/>
          <p:cNvSpPr>
            <a:spLocks noGrp="1"/>
          </p:cNvSpPr>
          <p:nvPr>
            <p:ph type="ftr" sz="quarter" idx="3"/>
          </p:nvPr>
        </p:nvSpPr>
        <p:spPr>
          <a:xfrm>
            <a:off x="507008"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Basisgids Omgevingswet; versie 1.05, mei 2017</a:t>
            </a:r>
            <a:endParaRPr lang="nl-NL" dirty="0"/>
          </a:p>
        </p:txBody>
      </p:sp>
    </p:spTree>
    <p:extLst>
      <p:ext uri="{BB962C8B-B14F-4D97-AF65-F5344CB8AC3E}">
        <p14:creationId xmlns:p14="http://schemas.microsoft.com/office/powerpoint/2010/main" val="38092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Holder 3"/>
          <p:cNvSpPr>
            <a:spLocks noGrp="1"/>
          </p:cNvSpPr>
          <p:nvPr>
            <p:ph sz="half" idx="2"/>
          </p:nvPr>
        </p:nvSpPr>
        <p:spPr>
          <a:xfrm>
            <a:off x="609600" y="1577340"/>
            <a:ext cx="5303520" cy="40626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72071" y="1844764"/>
            <a:ext cx="5377179" cy="406265"/>
          </a:xfrm>
          <a:prstGeom prst="rect">
            <a:avLst/>
          </a:prstGeom>
        </p:spPr>
        <p:txBody>
          <a:bodyPr wrap="square" lIns="0" tIns="0" rIns="0" bIns="0">
            <a:spAutoFit/>
          </a:bodyPr>
          <a:lstStyle>
            <a:lvl1pPr>
              <a:defRPr b="0" i="0">
                <a:solidFill>
                  <a:schemeClr val="tx1"/>
                </a:solidFill>
              </a:defRPr>
            </a:lvl1pPr>
          </a:lstStyle>
          <a:p>
            <a:endParaRPr/>
          </a:p>
        </p:txBody>
      </p:sp>
      <p:sp>
        <p:nvSpPr>
          <p:cNvPr id="9" name="Tijdelijke aanduiding voor voettekst 10"/>
          <p:cNvSpPr>
            <a:spLocks noGrp="1"/>
          </p:cNvSpPr>
          <p:nvPr>
            <p:ph type="ftr" sz="quarter" idx="11"/>
          </p:nvPr>
        </p:nvSpPr>
        <p:spPr>
          <a:xfrm>
            <a:off x="507008"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a:t>Basisgids Omgevingswet, versie 1.05: mei 2017</a:t>
            </a:r>
            <a:endParaRPr lang="nl-NL" dirty="0"/>
          </a:p>
        </p:txBody>
      </p:sp>
      <p:sp>
        <p:nvSpPr>
          <p:cNvPr id="11" name="Titel 1"/>
          <p:cNvSpPr>
            <a:spLocks noGrp="1"/>
          </p:cNvSpPr>
          <p:nvPr>
            <p:ph type="title"/>
          </p:nvPr>
        </p:nvSpPr>
        <p:spPr>
          <a:xfrm>
            <a:off x="441888" y="908720"/>
            <a:ext cx="11191313" cy="648072"/>
          </a:xfrm>
          <a:noFill/>
        </p:spPr>
        <p:txBody>
          <a:bodyPr/>
          <a:lstStyle/>
          <a:p>
            <a:r>
              <a:rPr lang="nl-NL" dirty="0"/>
              <a:t>Klik om de stijl te bewerken</a:t>
            </a:r>
          </a:p>
        </p:txBody>
      </p:sp>
      <p:sp>
        <p:nvSpPr>
          <p:cNvPr id="7" name="Tijdelijke aanduiding voor datum 8"/>
          <p:cNvSpPr>
            <a:spLocks noGrp="1"/>
          </p:cNvSpPr>
          <p:nvPr>
            <p:ph type="dt" sz="half" idx="12"/>
          </p:nvPr>
        </p:nvSpPr>
        <p:spPr>
          <a:xfrm>
            <a:off x="8880309" y="6506109"/>
            <a:ext cx="2844800" cy="365125"/>
          </a:xfrm>
          <a:prstGeom prst="rect">
            <a:avLst/>
          </a:prstGeom>
        </p:spPr>
        <p:txBody>
          <a:bodyPr vert="horz" lIns="91440" tIns="45720" rIns="91440" bIns="45720" rtlCol="0" anchor="ct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a:t>Sheet #</a:t>
            </a:r>
            <a:endParaRPr lang="nl-NL" dirty="0"/>
          </a:p>
        </p:txBody>
      </p:sp>
    </p:spTree>
    <p:extLst>
      <p:ext uri="{BB962C8B-B14F-4D97-AF65-F5344CB8AC3E}">
        <p14:creationId xmlns:p14="http://schemas.microsoft.com/office/powerpoint/2010/main" val="222284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a:xfrm>
            <a:off x="8891540" y="6506109"/>
            <a:ext cx="2844800" cy="365125"/>
          </a:xfrm>
          <a:prstGeom prst="rect">
            <a:avLst/>
          </a:prstGeom>
        </p:spPr>
        <p:txBody>
          <a:bodyPr/>
          <a:lstStyle/>
          <a:p>
            <a:fld id="{E0907E72-D634-B14E-8F42-930BB5C3EACA}" type="datetime3">
              <a:rPr lang="nl-NL" smtClean="0"/>
              <a:t>14/12/17</a:t>
            </a:fld>
            <a:endParaRPr lang="nl-NL" dirty="0"/>
          </a:p>
        </p:txBody>
      </p:sp>
      <p:sp>
        <p:nvSpPr>
          <p:cNvPr id="4" name="Tijdelijke aanduiding voor voettekst 3"/>
          <p:cNvSpPr>
            <a:spLocks noGrp="1"/>
          </p:cNvSpPr>
          <p:nvPr>
            <p:ph type="ftr" sz="quarter" idx="11"/>
          </p:nvPr>
        </p:nvSpPr>
        <p:spPr>
          <a:xfrm>
            <a:off x="609600" y="6513085"/>
            <a:ext cx="3860800" cy="365125"/>
          </a:xfrm>
          <a:prstGeom prst="rect">
            <a:avLst/>
          </a:prstGeom>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27530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psomming of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869257" y="1907388"/>
            <a:ext cx="10430921" cy="4019279"/>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p:txBody>
          <a:bodyPr/>
          <a:lstStyle/>
          <a:p>
            <a:fld id="{C67B33B6-CE6D-2541-9A4F-9A9053BF6864}" type="slidenum">
              <a:t>‹nr.›</a:t>
            </a:fld>
            <a:endParaRPr lang="nl-NL"/>
          </a:p>
        </p:txBody>
      </p:sp>
    </p:spTree>
    <p:extLst>
      <p:ext uri="{BB962C8B-B14F-4D97-AF65-F5344CB8AC3E}">
        <p14:creationId xmlns:p14="http://schemas.microsoft.com/office/powerpoint/2010/main" val="1495011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 (grafiek, tabel …)">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69256" y="1196753"/>
            <a:ext cx="10463999" cy="4729915"/>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C67B33B6-CE6D-2541-9A4F-9A9053BF6864}" type="slidenum">
              <a:t>‹nr.›</a:t>
            </a:fld>
            <a:endParaRPr lang="nl-NL"/>
          </a:p>
        </p:txBody>
      </p:sp>
    </p:spTree>
    <p:extLst>
      <p:ext uri="{BB962C8B-B14F-4D97-AF65-F5344CB8AC3E}">
        <p14:creationId xmlns:p14="http://schemas.microsoft.com/office/powerpoint/2010/main" val="21227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afbeel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nl-NL"/>
              <a:t>Klik om de stijl te bewerken</a:t>
            </a:r>
            <a:endParaRPr lang="en-US"/>
          </a:p>
        </p:txBody>
      </p:sp>
      <p:sp>
        <p:nvSpPr>
          <p:cNvPr id="7" name="Picture Placeholder 6"/>
          <p:cNvSpPr>
            <a:spLocks noGrp="1"/>
          </p:cNvSpPr>
          <p:nvPr>
            <p:ph type="pic" sz="quarter" idx="13"/>
          </p:nvPr>
        </p:nvSpPr>
        <p:spPr>
          <a:xfrm>
            <a:off x="0" y="1988871"/>
            <a:ext cx="12192000" cy="4869129"/>
          </a:xfrm>
          <a:prstGeom prst="rect">
            <a:avLst/>
          </a:prstGeom>
          <a:solidFill>
            <a:srgbClr val="898F96"/>
          </a:solidFill>
          <a:ln>
            <a:noFill/>
          </a:ln>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359601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en meer afbeelding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nl-NL"/>
              <a:t>Klik om de stijl te bewerken</a:t>
            </a:r>
            <a:endParaRPr lang="en-US"/>
          </a:p>
        </p:txBody>
      </p:sp>
      <p:sp>
        <p:nvSpPr>
          <p:cNvPr id="5" name="Slide Number Placeholder 4"/>
          <p:cNvSpPr>
            <a:spLocks noGrp="1"/>
          </p:cNvSpPr>
          <p:nvPr>
            <p:ph type="sldNum" sz="quarter" idx="12"/>
          </p:nvPr>
        </p:nvSpPr>
        <p:spPr/>
        <p:txBody>
          <a:bodyPr/>
          <a:lstStyle/>
          <a:p>
            <a:fld id="{C67B33B6-CE6D-2541-9A4F-9A9053BF6864}" type="slidenum">
              <a:rPr lang="en-US"/>
              <a:pPr/>
              <a:t>‹nr.›</a:t>
            </a:fld>
            <a:endParaRPr lang="en-US"/>
          </a:p>
        </p:txBody>
      </p:sp>
    </p:spTree>
    <p:extLst>
      <p:ext uri="{BB962C8B-B14F-4D97-AF65-F5344CB8AC3E}">
        <p14:creationId xmlns:p14="http://schemas.microsoft.com/office/powerpoint/2010/main" val="3095497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volledig scherm">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prstGeom prst="rect">
            <a:avLst/>
          </a:prstGeom>
          <a:solidFill>
            <a:srgbClr val="898F96"/>
          </a:solidFill>
          <a:ln>
            <a:noFill/>
          </a:ln>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32419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volledig scherm en teks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prstGeom prst="rect">
            <a:avLst/>
          </a:prstGeom>
          <a:solidFill>
            <a:srgbClr val="898F96"/>
          </a:solidFill>
          <a:ln>
            <a:noFill/>
          </a:ln>
        </p:spPr>
        <p:txBody>
          <a:bodyPr/>
          <a:lstStyle/>
          <a:p>
            <a:r>
              <a:rPr lang="nl-NL"/>
              <a:t>Klik op het pictogram als u een afbeelding wilt toevoegen</a:t>
            </a:r>
            <a:endParaRPr lang="en-US"/>
          </a:p>
        </p:txBody>
      </p:sp>
      <p:sp>
        <p:nvSpPr>
          <p:cNvPr id="8" name="Text Placeholder 7"/>
          <p:cNvSpPr>
            <a:spLocks noGrp="1"/>
          </p:cNvSpPr>
          <p:nvPr>
            <p:ph type="body" sz="quarter" idx="11"/>
          </p:nvPr>
        </p:nvSpPr>
        <p:spPr>
          <a:xfrm>
            <a:off x="868800" y="838800"/>
            <a:ext cx="2880000" cy="1368000"/>
          </a:xfrm>
          <a:prstGeom prst="rect">
            <a:avLst/>
          </a:prstGeom>
          <a:solidFill>
            <a:srgbClr val="D4EEFC"/>
          </a:solidFill>
        </p:spPr>
        <p:txBody>
          <a:bodyPr lIns="144000" tIns="93600" rIns="144000" bIns="93600">
            <a:noAutofit/>
          </a:bodyPr>
          <a:lstStyle>
            <a:lvl1pPr>
              <a:defRPr sz="1400"/>
            </a:lvl1pPr>
            <a:lvl2pPr marL="54000" indent="0">
              <a:buNone/>
              <a:defRPr/>
            </a:lvl2pPr>
          </a:lstStyle>
          <a:p>
            <a:pPr lvl="0"/>
            <a:r>
              <a:rPr lang="nl-NL"/>
              <a:t>Klik om de modelstijlen te bewerken</a:t>
            </a:r>
          </a:p>
        </p:txBody>
      </p:sp>
    </p:spTree>
    <p:extLst>
      <p:ext uri="{BB962C8B-B14F-4D97-AF65-F5344CB8AC3E}">
        <p14:creationId xmlns:p14="http://schemas.microsoft.com/office/powerpoint/2010/main" val="285164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onderdeel">
    <p:spTree>
      <p:nvGrpSpPr>
        <p:cNvPr id="1" name=""/>
        <p:cNvGrpSpPr/>
        <p:nvPr/>
      </p:nvGrpSpPr>
      <p:grpSpPr>
        <a:xfrm>
          <a:off x="0" y="0"/>
          <a:ext cx="0" cy="0"/>
          <a:chOff x="0" y="0"/>
          <a:chExt cx="0" cy="0"/>
        </a:xfrm>
      </p:grpSpPr>
      <p:sp>
        <p:nvSpPr>
          <p:cNvPr id="2" name="Title 1"/>
          <p:cNvSpPr>
            <a:spLocks noGrp="1"/>
          </p:cNvSpPr>
          <p:nvPr>
            <p:ph type="title"/>
          </p:nvPr>
        </p:nvSpPr>
        <p:spPr>
          <a:xfrm>
            <a:off x="825600" y="2088000"/>
            <a:ext cx="10430923" cy="3509598"/>
          </a:xfrm>
        </p:spPr>
        <p:txBody>
          <a:bodyPr anchor="t" anchorCtr="0"/>
          <a:lstStyle>
            <a:lvl1pPr>
              <a:defRPr sz="6400">
                <a:solidFill>
                  <a:schemeClr val="tx1"/>
                </a:solidFill>
              </a:defRPr>
            </a:lvl1pPr>
          </a:lstStyle>
          <a:p>
            <a:r>
              <a:rPr lang="nl-NL"/>
              <a:t>Klik om de stijl te bewerken</a:t>
            </a:r>
            <a:endParaRPr lang="en-US"/>
          </a:p>
        </p:txBody>
      </p:sp>
      <p:sp>
        <p:nvSpPr>
          <p:cNvPr id="5" name="Slide Number Placeholder 4"/>
          <p:cNvSpPr>
            <a:spLocks noGrp="1"/>
          </p:cNvSpPr>
          <p:nvPr>
            <p:ph type="sldNum" sz="quarter" idx="12"/>
          </p:nvPr>
        </p:nvSpPr>
        <p:spPr/>
        <p:txBody>
          <a:bodyPr/>
          <a:lstStyle/>
          <a:p>
            <a:fld id="{C67B33B6-CE6D-2541-9A4F-9A9053BF6864}" type="slidenum">
              <a:rPr lang="en-US"/>
              <a:pPr/>
              <a:t>‹nr.›</a:t>
            </a:fld>
            <a:endParaRPr lang="en-US"/>
          </a:p>
        </p:txBody>
      </p:sp>
    </p:spTree>
    <p:extLst>
      <p:ext uri="{BB962C8B-B14F-4D97-AF65-F5344CB8AC3E}">
        <p14:creationId xmlns:p14="http://schemas.microsoft.com/office/powerpoint/2010/main" val="150332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Afsluitend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57954" y="1129045"/>
            <a:ext cx="10188588" cy="2071356"/>
          </a:xfrm>
        </p:spPr>
        <p:txBody>
          <a:bodyPr wrap="square" lIns="0" tIns="0" rIns="0" bIns="0" anchor="t" anchorCtr="0">
            <a:noAutofit/>
          </a:bodyPr>
          <a:lstStyle>
            <a:lvl1pPr algn="l">
              <a:defRPr sz="6400">
                <a:solidFill>
                  <a:schemeClr val="tx1"/>
                </a:solidFill>
              </a:defRPr>
            </a:lvl1pPr>
          </a:lstStyle>
          <a:p>
            <a:r>
              <a:rPr lang="nl-NL"/>
              <a:t>Titelstijl bewerken</a:t>
            </a:r>
          </a:p>
        </p:txBody>
      </p:sp>
      <p:sp>
        <p:nvSpPr>
          <p:cNvPr id="3" name="Subtitel 2"/>
          <p:cNvSpPr>
            <a:spLocks noGrp="1"/>
          </p:cNvSpPr>
          <p:nvPr>
            <p:ph type="subTitle" idx="1" hasCustomPrompt="1"/>
          </p:nvPr>
        </p:nvSpPr>
        <p:spPr>
          <a:xfrm>
            <a:off x="846665" y="3301997"/>
            <a:ext cx="8548058" cy="1236136"/>
          </a:xfrm>
          <a:prstGeom prst="rect">
            <a:avLst/>
          </a:prstGeom>
        </p:spPr>
        <p:txBody>
          <a:bodyPr wrap="square" lIns="0" tIns="0" rIns="0" bIns="0" anchor="t" anchorCtr="0">
            <a:noAutofit/>
          </a:bodyPr>
          <a:lstStyle>
            <a:lvl1pPr marL="0" indent="0" algn="l">
              <a:lnSpc>
                <a:spcPct val="110000"/>
              </a:lnSpc>
              <a:spcAft>
                <a:spcPts val="0"/>
              </a:spcAft>
              <a:buNone/>
              <a:defRPr sz="2400" b="0"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7" name="Tekstvak 10"/>
          <p:cNvSpPr txBox="1"/>
          <p:nvPr userDrawn="1"/>
        </p:nvSpPr>
        <p:spPr>
          <a:xfrm>
            <a:off x="740228" y="5824662"/>
            <a:ext cx="2042587" cy="597600"/>
          </a:xfrm>
          <a:prstGeom prst="rect">
            <a:avLst/>
          </a:prstGeom>
          <a:noFill/>
        </p:spPr>
        <p:txBody>
          <a:bodyPr wrap="none" rtlCol="0">
            <a:noAutofit/>
          </a:bodyPr>
          <a:lstStyle/>
          <a:p>
            <a:pPr>
              <a:lnSpc>
                <a:spcPct val="110000"/>
              </a:lnSpc>
            </a:pPr>
            <a:r>
              <a:rPr lang="nl-NL" sz="1000" dirty="0">
                <a:latin typeface="Arial"/>
                <a:cs typeface="Arial"/>
              </a:rPr>
              <a:t>www.ifv.nl</a:t>
            </a:r>
          </a:p>
        </p:txBody>
      </p:sp>
    </p:spTree>
    <p:extLst>
      <p:ext uri="{BB962C8B-B14F-4D97-AF65-F5344CB8AC3E}">
        <p14:creationId xmlns:p14="http://schemas.microsoft.com/office/powerpoint/2010/main" val="346855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0"/>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69256" y="1058333"/>
            <a:ext cx="10577673" cy="579447"/>
          </a:xfrm>
          <a:prstGeom prst="rect">
            <a:avLst/>
          </a:prstGeom>
        </p:spPr>
        <p:txBody>
          <a:bodyPr vert="horz" lIns="0" tIns="0" rIns="0" bIns="0" rtlCol="0" anchor="t" anchorCtr="0">
            <a:noAutofit/>
          </a:bodyPr>
          <a:lstStyle/>
          <a:p>
            <a:r>
              <a:rPr lang="nl-NL" dirty="0"/>
              <a:t>Titelstijl van model bewerken</a:t>
            </a:r>
          </a:p>
        </p:txBody>
      </p:sp>
      <p:sp>
        <p:nvSpPr>
          <p:cNvPr id="6" name="Tijdelijke aanduiding voor dianummer 5"/>
          <p:cNvSpPr>
            <a:spLocks noGrp="1"/>
          </p:cNvSpPr>
          <p:nvPr>
            <p:ph type="sldNum" sz="quarter" idx="4"/>
          </p:nvPr>
        </p:nvSpPr>
        <p:spPr>
          <a:xfrm>
            <a:off x="8602128" y="6356351"/>
            <a:ext cx="2844800" cy="365125"/>
          </a:xfrm>
          <a:prstGeom prst="rect">
            <a:avLst/>
          </a:prstGeom>
        </p:spPr>
        <p:txBody>
          <a:bodyPr vert="horz" lIns="91440" tIns="45720" rIns="91440" bIns="45720" rtlCol="0" anchor="ctr"/>
          <a:lstStyle>
            <a:lvl1pPr algn="r">
              <a:defRPr sz="1200">
                <a:solidFill>
                  <a:srgbClr val="898F96"/>
                </a:solidFill>
                <a:latin typeface="Arial"/>
                <a:cs typeface="Arial"/>
              </a:defRPr>
            </a:lvl1pPr>
          </a:lstStyle>
          <a:p>
            <a:fld id="{C67B33B6-CE6D-2541-9A4F-9A9053BF6864}" type="slidenum">
              <a:rPr lang="en-US"/>
              <a:pPr/>
              <a:t>‹nr.›</a:t>
            </a:fld>
            <a:endParaRPr lang="en-US"/>
          </a:p>
        </p:txBody>
      </p:sp>
      <p:sp>
        <p:nvSpPr>
          <p:cNvPr id="7" name="Tijdelijke aanduiding voor tekst 6"/>
          <p:cNvSpPr>
            <a:spLocks noGrp="1"/>
          </p:cNvSpPr>
          <p:nvPr>
            <p:ph type="body" idx="1"/>
          </p:nvPr>
        </p:nvSpPr>
        <p:spPr>
          <a:xfrm>
            <a:off x="869253" y="1825625"/>
            <a:ext cx="10577675" cy="4351338"/>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4" name="Afbeelding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708735" y="0"/>
            <a:ext cx="1476386" cy="762006"/>
          </a:xfrm>
          <a:prstGeom prst="rect">
            <a:avLst/>
          </a:prstGeom>
        </p:spPr>
      </p:pic>
    </p:spTree>
    <p:extLst>
      <p:ext uri="{BB962C8B-B14F-4D97-AF65-F5344CB8AC3E}">
        <p14:creationId xmlns:p14="http://schemas.microsoft.com/office/powerpoint/2010/main" val="2713768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5" r:id="rId6"/>
    <p:sldLayoutId id="2147483659" r:id="rId7"/>
    <p:sldLayoutId id="2147483661" r:id="rId8"/>
    <p:sldLayoutId id="2147483660" r:id="rId9"/>
    <p:sldLayoutId id="2147483662" r:id="rId10"/>
    <p:sldLayoutId id="2147483663" r:id="rId11"/>
    <p:sldLayoutId id="2147483667" r:id="rId12"/>
    <p:sldLayoutId id="2147483668" r:id="rId13"/>
  </p:sldLayoutIdLst>
  <p:hf hdr="0" ftr="0"/>
  <p:txStyles>
    <p:titleStyle>
      <a:lvl1pPr algn="l" defTabSz="457200" rtl="0" eaLnBrk="1" latinLnBrk="0" hangingPunct="1">
        <a:spcBef>
          <a:spcPct val="0"/>
        </a:spcBef>
        <a:buNone/>
        <a:defRPr sz="3600" kern="1200" baseline="0">
          <a:solidFill>
            <a:schemeClr val="bg1"/>
          </a:solidFill>
          <a:latin typeface="Arial"/>
          <a:ea typeface="+mj-ea"/>
          <a:cs typeface="+mj-cs"/>
        </a:defRPr>
      </a:lvl1pPr>
    </p:titleStyle>
    <p:bodyStyle>
      <a:lvl1pPr marL="342000" indent="-342000" algn="l" defTabSz="457200" rtl="0" eaLnBrk="1" latinLnBrk="0" hangingPunct="1">
        <a:lnSpc>
          <a:spcPct val="110000"/>
        </a:lnSpc>
        <a:spcBef>
          <a:spcPts val="0"/>
        </a:spcBef>
        <a:spcAft>
          <a:spcPts val="1000"/>
        </a:spcAft>
        <a:buClr>
          <a:srgbClr val="80D0F4"/>
        </a:buClr>
        <a:buSzPct val="80000"/>
        <a:buFont typeface="Wingdings 3" panose="05040102010807070707" pitchFamily="18" charset="2"/>
        <a:buChar char="u"/>
        <a:defRPr sz="2400" kern="1200" baseline="0">
          <a:solidFill>
            <a:schemeClr val="tx1"/>
          </a:solidFill>
          <a:latin typeface="Arial"/>
          <a:ea typeface="+mn-ea"/>
          <a:cs typeface="+mn-cs"/>
        </a:defRPr>
      </a:lvl1pPr>
      <a:lvl2pPr marL="756000" indent="-342000" algn="l" defTabSz="457200" rtl="0" eaLnBrk="1" latinLnBrk="0" hangingPunct="1">
        <a:lnSpc>
          <a:spcPct val="110000"/>
        </a:lnSpc>
        <a:spcBef>
          <a:spcPts val="0"/>
        </a:spcBef>
        <a:spcAft>
          <a:spcPts val="1000"/>
        </a:spcAft>
        <a:buClr>
          <a:schemeClr val="tx2"/>
        </a:buClr>
        <a:buSzPct val="80000"/>
        <a:buFont typeface="Arial" panose="020B0604020202020204" pitchFamily="34" charset="0"/>
        <a:buChar char="̶"/>
        <a:defRPr sz="2400" kern="1200" baseline="0">
          <a:solidFill>
            <a:schemeClr val="tx1"/>
          </a:solidFill>
          <a:latin typeface="Arial"/>
          <a:ea typeface="+mn-ea"/>
          <a:cs typeface="+mn-cs"/>
        </a:defRPr>
      </a:lvl2pPr>
      <a:lvl3pPr marL="1188000" indent="-342000" algn="l" defTabSz="457200" rtl="0" eaLnBrk="1" latinLnBrk="0" hangingPunct="1">
        <a:lnSpc>
          <a:spcPct val="110000"/>
        </a:lnSpc>
        <a:spcBef>
          <a:spcPts val="0"/>
        </a:spcBef>
        <a:spcAft>
          <a:spcPts val="1000"/>
        </a:spcAft>
        <a:buClr>
          <a:schemeClr val="tx2"/>
        </a:buClr>
        <a:buSzPct val="80000"/>
        <a:buFont typeface="Arial" panose="020B0604020202020204" pitchFamily="34" charset="0"/>
        <a:buChar char="̶"/>
        <a:defRPr sz="2400" kern="1200" baseline="0">
          <a:solidFill>
            <a:schemeClr val="tx1"/>
          </a:solidFill>
          <a:latin typeface="Arial"/>
          <a:ea typeface="+mn-ea"/>
          <a:cs typeface="+mn-cs"/>
        </a:defRPr>
      </a:lvl3pPr>
      <a:lvl4pPr marL="1620000" indent="-342000" algn="l" defTabSz="457200" rtl="0" eaLnBrk="1" latinLnBrk="0" hangingPunct="1">
        <a:lnSpc>
          <a:spcPct val="110000"/>
        </a:lnSpc>
        <a:spcBef>
          <a:spcPts val="0"/>
        </a:spcBef>
        <a:spcAft>
          <a:spcPts val="1000"/>
        </a:spcAft>
        <a:buClr>
          <a:schemeClr val="tx2"/>
        </a:buClr>
        <a:buSzPct val="80000"/>
        <a:buFont typeface="Arial" panose="020B0604020202020204" pitchFamily="34" charset="0"/>
        <a:buChar char="̶"/>
        <a:defRPr sz="2400" kern="1200" baseline="0">
          <a:solidFill>
            <a:schemeClr val="tx1"/>
          </a:solidFill>
          <a:latin typeface="Arial"/>
          <a:ea typeface="+mn-ea"/>
          <a:cs typeface="+mn-cs"/>
        </a:defRPr>
      </a:lvl4pPr>
      <a:lvl5pPr marL="2052000" indent="-342000" algn="l" defTabSz="457200" rtl="0" eaLnBrk="1" latinLnBrk="0" hangingPunct="1">
        <a:lnSpc>
          <a:spcPct val="110000"/>
        </a:lnSpc>
        <a:spcBef>
          <a:spcPts val="0"/>
        </a:spcBef>
        <a:spcAft>
          <a:spcPts val="1000"/>
        </a:spcAft>
        <a:buClr>
          <a:schemeClr val="tx2"/>
        </a:buClr>
        <a:buSzPct val="80000"/>
        <a:buFont typeface="Arial" panose="020B0604020202020204" pitchFamily="34" charset="0"/>
        <a:buChar char="̶"/>
        <a:defRPr sz="24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0.png"/><Relationship Id="rId7" Type="http://schemas.openxmlformats.org/officeDocument/2006/relationships/diagramLayout" Target="../diagrams/layout3.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Data" Target="../diagrams/data3.xml"/><Relationship Id="rId5" Type="http://schemas.openxmlformats.org/officeDocument/2006/relationships/image" Target="../media/image12.jpeg"/><Relationship Id="rId10" Type="http://schemas.microsoft.com/office/2007/relationships/diagramDrawing" Target="../diagrams/drawing3.xml"/><Relationship Id="rId4" Type="http://schemas.openxmlformats.org/officeDocument/2006/relationships/image" Target="../media/image11.pn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Omgevingswet en Basisnet: uitdagingen voor lokale veiligheidspartners</a:t>
            </a:r>
          </a:p>
        </p:txBody>
      </p:sp>
      <p:sp>
        <p:nvSpPr>
          <p:cNvPr id="3" name="Ondertitel 2"/>
          <p:cNvSpPr>
            <a:spLocks noGrp="1"/>
          </p:cNvSpPr>
          <p:nvPr>
            <p:ph type="subTitle" idx="1"/>
          </p:nvPr>
        </p:nvSpPr>
        <p:spPr/>
        <p:txBody>
          <a:bodyPr/>
          <a:lstStyle/>
          <a:p>
            <a:r>
              <a:rPr lang="nl-NL" dirty="0"/>
              <a:t>Nils Rosmuller</a:t>
            </a:r>
          </a:p>
          <a:p>
            <a:r>
              <a:rPr lang="nl-NL" dirty="0"/>
              <a:t>Nancy Oberijé</a:t>
            </a:r>
          </a:p>
        </p:txBody>
      </p:sp>
      <p:sp>
        <p:nvSpPr>
          <p:cNvPr id="4" name="Tijdelijke aanduiding voor datum 3"/>
          <p:cNvSpPr>
            <a:spLocks noGrp="1"/>
          </p:cNvSpPr>
          <p:nvPr>
            <p:ph type="dt" sz="half" idx="10"/>
          </p:nvPr>
        </p:nvSpPr>
        <p:spPr/>
        <p:txBody>
          <a:bodyPr/>
          <a:lstStyle/>
          <a:p>
            <a:r>
              <a:rPr lang="nl-NL"/>
              <a:t>Workshop Relevant </a:t>
            </a:r>
            <a:r>
              <a:rPr lang="nl-NL" dirty="0"/>
              <a:t>congres </a:t>
            </a:r>
          </a:p>
          <a:p>
            <a:r>
              <a:rPr lang="nl-NL" dirty="0"/>
              <a:t>14-12-2017</a:t>
            </a:r>
          </a:p>
        </p:txBody>
      </p:sp>
    </p:spTree>
    <p:extLst>
      <p:ext uri="{BB962C8B-B14F-4D97-AF65-F5344CB8AC3E}">
        <p14:creationId xmlns:p14="http://schemas.microsoft.com/office/powerpoint/2010/main" val="300821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5156617" y="179261"/>
            <a:ext cx="5088448" cy="221854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3666" y="2810938"/>
            <a:ext cx="2538334" cy="404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608" y="1691395"/>
            <a:ext cx="5122156" cy="362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3" name="Titel 1"/>
          <p:cNvSpPr>
            <a:spLocks noGrp="1"/>
          </p:cNvSpPr>
          <p:nvPr>
            <p:ph type="title"/>
          </p:nvPr>
        </p:nvSpPr>
        <p:spPr>
          <a:xfrm>
            <a:off x="636909" y="412456"/>
            <a:ext cx="10577673" cy="579447"/>
          </a:xfrm>
        </p:spPr>
        <p:txBody>
          <a:bodyPr/>
          <a:lstStyle/>
          <a:p>
            <a:pPr>
              <a:defRPr/>
            </a:pPr>
            <a:r>
              <a:rPr lang="nl-NL" dirty="0">
                <a:latin typeface="+mn-lt"/>
              </a:rPr>
              <a:t>Wat is er te doen?</a:t>
            </a:r>
          </a:p>
        </p:txBody>
      </p:sp>
      <p:graphicFrame>
        <p:nvGraphicFramePr>
          <p:cNvPr id="6" name="Tijdelijke aanduiding voor inhoud 6"/>
          <p:cNvGraphicFramePr>
            <a:graphicFrameLocks noGrp="1"/>
          </p:cNvGraphicFramePr>
          <p:nvPr>
            <p:ph idx="1"/>
            <p:extLst>
              <p:ext uri="{D42A27DB-BD31-4B8C-83A1-F6EECF244321}">
                <p14:modId xmlns:p14="http://schemas.microsoft.com/office/powerpoint/2010/main" val="31859232"/>
              </p:ext>
            </p:extLst>
          </p:nvPr>
        </p:nvGraphicFramePr>
        <p:xfrm>
          <a:off x="2278504" y="1585163"/>
          <a:ext cx="7902315" cy="45982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43668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Basisnet en omgevingsveiligheid</a:t>
            </a:r>
          </a:p>
        </p:txBody>
      </p:sp>
      <p:sp>
        <p:nvSpPr>
          <p:cNvPr id="3" name="Ondertitel 2"/>
          <p:cNvSpPr>
            <a:spLocks noGrp="1"/>
          </p:cNvSpPr>
          <p:nvPr>
            <p:ph type="subTitle" idx="1"/>
          </p:nvPr>
        </p:nvSpPr>
        <p:spPr/>
        <p:txBody>
          <a:bodyPr/>
          <a:lstStyle/>
          <a:p>
            <a:endParaRPr lang="nl-NL" dirty="0"/>
          </a:p>
        </p:txBody>
      </p:sp>
      <p:sp>
        <p:nvSpPr>
          <p:cNvPr id="4" name="Tijdelijke aanduiding voor datum 3"/>
          <p:cNvSpPr>
            <a:spLocks noGrp="1"/>
          </p:cNvSpPr>
          <p:nvPr>
            <p:ph type="dt" sz="half" idx="10"/>
          </p:nvPr>
        </p:nvSpPr>
        <p:spPr/>
        <p:txBody>
          <a:bodyPr/>
          <a:lstStyle/>
          <a:p>
            <a:endParaRPr lang="nl-NL" dirty="0"/>
          </a:p>
        </p:txBody>
      </p:sp>
    </p:spTree>
    <p:extLst>
      <p:ext uri="{BB962C8B-B14F-4D97-AF65-F5344CB8AC3E}">
        <p14:creationId xmlns:p14="http://schemas.microsoft.com/office/powerpoint/2010/main" val="181782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Landelijke context</a:t>
            </a:r>
          </a:p>
        </p:txBody>
      </p:sp>
      <p:sp>
        <p:nvSpPr>
          <p:cNvPr id="3" name="Tijdelijke aanduiding voor inhoud 2"/>
          <p:cNvSpPr>
            <a:spLocks noGrp="1"/>
          </p:cNvSpPr>
          <p:nvPr>
            <p:ph idx="1"/>
          </p:nvPr>
        </p:nvSpPr>
        <p:spPr/>
        <p:txBody>
          <a:bodyPr/>
          <a:lstStyle/>
          <a:p>
            <a:r>
              <a:rPr lang="nl-NL" dirty="0"/>
              <a:t>Risicobenadering: grenzen aan risico’s  voor omgeving van activiteiten met gevaarlijke stoffen, vanuit 1 enkele bron.</a:t>
            </a:r>
          </a:p>
          <a:p>
            <a:r>
              <a:rPr lang="nl-NL" dirty="0"/>
              <a:t>2 criteria:	 Plaatsgebonden risico        Groepsrisico</a:t>
            </a:r>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114" y="3607970"/>
            <a:ext cx="5729287" cy="3290248"/>
          </a:xfrm>
          <a:prstGeom prst="rect">
            <a:avLst/>
          </a:prstGeom>
        </p:spPr>
      </p:pic>
    </p:spTree>
    <p:extLst>
      <p:ext uri="{BB962C8B-B14F-4D97-AF65-F5344CB8AC3E}">
        <p14:creationId xmlns:p14="http://schemas.microsoft.com/office/powerpoint/2010/main" val="329939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Lokaal veiligheidsbeleid</a:t>
            </a:r>
          </a:p>
        </p:txBody>
      </p:sp>
      <p:sp>
        <p:nvSpPr>
          <p:cNvPr id="3" name="Tijdelijke aanduiding voor inhoud 2"/>
          <p:cNvSpPr>
            <a:spLocks noGrp="1"/>
          </p:cNvSpPr>
          <p:nvPr>
            <p:ph idx="1"/>
          </p:nvPr>
        </p:nvSpPr>
        <p:spPr>
          <a:xfrm>
            <a:off x="2113318" y="2632390"/>
            <a:ext cx="8308468" cy="3263504"/>
          </a:xfrm>
        </p:spPr>
        <p:txBody>
          <a:bodyPr>
            <a:normAutofit/>
          </a:bodyPr>
          <a:lstStyle/>
          <a:p>
            <a:endParaRPr lang="nl-NL" dirty="0"/>
          </a:p>
          <a:p>
            <a:endParaRPr lang="nl-NL" dirty="0">
              <a:solidFill>
                <a:srgbClr val="FF0000"/>
              </a:solidFill>
            </a:endParaRPr>
          </a:p>
          <a:p>
            <a:r>
              <a:rPr lang="nl-NL" dirty="0">
                <a:solidFill>
                  <a:srgbClr val="FF0000"/>
                </a:solidFill>
              </a:rPr>
              <a:t>Nieuw: Modernisering omgevingsveiligheid: </a:t>
            </a:r>
            <a:r>
              <a:rPr lang="nl-NL" dirty="0"/>
              <a:t>aandachtsgebieden</a:t>
            </a:r>
          </a:p>
          <a:p>
            <a:endParaRPr lang="nl-NL" dirty="0"/>
          </a:p>
        </p:txBody>
      </p:sp>
      <p:pic>
        <p:nvPicPr>
          <p:cNvPr id="4" name="Afbeelding 3"/>
          <p:cNvPicPr>
            <a:picLocks noChangeAspect="1"/>
          </p:cNvPicPr>
          <p:nvPr/>
        </p:nvPicPr>
        <p:blipFill>
          <a:blip r:embed="rId2"/>
          <a:stretch>
            <a:fillRect/>
          </a:stretch>
        </p:blipFill>
        <p:spPr>
          <a:xfrm>
            <a:off x="2053446" y="4470697"/>
            <a:ext cx="8308468" cy="155992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806" y="1637781"/>
            <a:ext cx="3376799" cy="1939247"/>
          </a:xfrm>
          <a:prstGeom prst="rect">
            <a:avLst/>
          </a:prstGeom>
        </p:spPr>
      </p:pic>
    </p:spTree>
    <p:extLst>
      <p:ext uri="{BB962C8B-B14F-4D97-AF65-F5344CB8AC3E}">
        <p14:creationId xmlns:p14="http://schemas.microsoft.com/office/powerpoint/2010/main" val="147053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Lokaal veiligheidsbeleid</a:t>
            </a:r>
          </a:p>
        </p:txBody>
      </p:sp>
      <p:sp>
        <p:nvSpPr>
          <p:cNvPr id="3" name="Tijdelijke aanduiding voor inhoud 2"/>
          <p:cNvSpPr>
            <a:spLocks noGrp="1"/>
          </p:cNvSpPr>
          <p:nvPr>
            <p:ph idx="1"/>
          </p:nvPr>
        </p:nvSpPr>
        <p:spPr>
          <a:xfrm>
            <a:off x="2053446" y="2838944"/>
            <a:ext cx="7886700" cy="3263504"/>
          </a:xfrm>
        </p:spPr>
        <p:txBody>
          <a:bodyPr>
            <a:normAutofit/>
          </a:bodyPr>
          <a:lstStyle/>
          <a:p>
            <a:endParaRPr lang="nl-NL" dirty="0"/>
          </a:p>
          <a:p>
            <a:endParaRPr lang="nl-NL" dirty="0">
              <a:solidFill>
                <a:srgbClr val="FF0000"/>
              </a:solidFill>
            </a:endParaRPr>
          </a:p>
          <a:p>
            <a:r>
              <a:rPr lang="nl-NL" dirty="0">
                <a:solidFill>
                  <a:srgbClr val="FF0000"/>
                </a:solidFill>
              </a:rPr>
              <a:t>Nieuw: </a:t>
            </a:r>
            <a:r>
              <a:rPr lang="nl-NL" dirty="0"/>
              <a:t>Aandachtsgebieden i.p.v. groepsrisico</a:t>
            </a:r>
          </a:p>
          <a:p>
            <a:endParaRPr lang="nl-NL" dirty="0"/>
          </a:p>
          <a:p>
            <a:endParaRPr lang="nl-NL" dirty="0"/>
          </a:p>
        </p:txBody>
      </p:sp>
      <p:pic>
        <p:nvPicPr>
          <p:cNvPr id="4" name="Afbeelding 3"/>
          <p:cNvPicPr>
            <a:picLocks noChangeAspect="1"/>
          </p:cNvPicPr>
          <p:nvPr/>
        </p:nvPicPr>
        <p:blipFill>
          <a:blip r:embed="rId2"/>
          <a:stretch>
            <a:fillRect/>
          </a:stretch>
        </p:blipFill>
        <p:spPr>
          <a:xfrm>
            <a:off x="2053446" y="4470697"/>
            <a:ext cx="8308468" cy="155992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806" y="1637781"/>
            <a:ext cx="3376799" cy="1939247"/>
          </a:xfrm>
          <a:prstGeom prst="rect">
            <a:avLst/>
          </a:prstGeom>
        </p:spPr>
      </p:pic>
      <p:sp>
        <p:nvSpPr>
          <p:cNvPr id="6" name="Vermenigvuldigen 5"/>
          <p:cNvSpPr/>
          <p:nvPr/>
        </p:nvSpPr>
        <p:spPr>
          <a:xfrm>
            <a:off x="7878973" y="887622"/>
            <a:ext cx="2950234" cy="329097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extLst>
      <p:ext uri="{BB962C8B-B14F-4D97-AF65-F5344CB8AC3E}">
        <p14:creationId xmlns:p14="http://schemas.microsoft.com/office/powerpoint/2010/main" val="387833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idx="1"/>
          </p:nvPr>
        </p:nvSpPr>
        <p:spPr>
          <a:xfrm>
            <a:off x="1101777" y="1929987"/>
            <a:ext cx="9136505" cy="4693970"/>
          </a:xfrm>
        </p:spPr>
        <p:txBody>
          <a:bodyPr>
            <a:normAutofit/>
          </a:bodyPr>
          <a:lstStyle/>
          <a:p>
            <a:pPr marL="342900" indent="-342900">
              <a:buFont typeface="Arial" panose="020B0604020202020204" pitchFamily="34" charset="0"/>
              <a:buChar char="•"/>
            </a:pPr>
            <a:r>
              <a:rPr lang="nl-NL" dirty="0"/>
              <a:t>Aandachtsgebied: zone om/langs bron waar je inpandig (nieuwbouw) onvoldoende beschermd bent (levensbedreigend gegeven bepaald scenario). </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Voorschriftengebied: zone om/langs bron waar je aanvullend op nieuwbouw extra bouwkundige maatregelen oplegt.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Voorschriftengebied is (deel van) aandachtsgebied</a:t>
            </a:r>
          </a:p>
        </p:txBody>
      </p:sp>
      <p:sp>
        <p:nvSpPr>
          <p:cNvPr id="7" name="Titel 1"/>
          <p:cNvSpPr>
            <a:spLocks noGrp="1"/>
          </p:cNvSpPr>
          <p:nvPr>
            <p:ph type="title"/>
          </p:nvPr>
        </p:nvSpPr>
        <p:spPr>
          <a:xfrm>
            <a:off x="939252" y="1058334"/>
            <a:ext cx="9463921" cy="579447"/>
          </a:xfrm>
        </p:spPr>
        <p:txBody>
          <a:bodyPr/>
          <a:lstStyle/>
          <a:p>
            <a:r>
              <a:rPr lang="nl-NL" dirty="0"/>
              <a:t>Aandachtsgebieden en voorschriftengebieden</a:t>
            </a:r>
          </a:p>
        </p:txBody>
      </p:sp>
    </p:spTree>
    <p:extLst>
      <p:ext uri="{BB962C8B-B14F-4D97-AF65-F5344CB8AC3E}">
        <p14:creationId xmlns:p14="http://schemas.microsoft.com/office/powerpoint/2010/main" val="1991077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46748" y="1929987"/>
            <a:ext cx="9521253" cy="4693970"/>
          </a:xfrm>
        </p:spPr>
        <p:txBody>
          <a:bodyPr>
            <a:normAutofit/>
          </a:bodyPr>
          <a:lstStyle/>
          <a:p>
            <a:r>
              <a:rPr lang="nl-NL" sz="2000" dirty="0"/>
              <a:t>Het Rijk wijst de brand- en explosie-</a:t>
            </a:r>
            <a:r>
              <a:rPr lang="nl-NL" sz="2000" u="sng" dirty="0"/>
              <a:t>aandachts</a:t>
            </a:r>
            <a:r>
              <a:rPr lang="nl-NL" sz="2000" dirty="0"/>
              <a:t>gebieden bij het Basisnet aan.</a:t>
            </a:r>
          </a:p>
          <a:p>
            <a:endParaRPr lang="nl-NL" dirty="0"/>
          </a:p>
        </p:txBody>
      </p:sp>
      <p:sp>
        <p:nvSpPr>
          <p:cNvPr id="4" name="Titel 1"/>
          <p:cNvSpPr>
            <a:spLocks noGrp="1"/>
          </p:cNvSpPr>
          <p:nvPr>
            <p:ph type="title"/>
          </p:nvPr>
        </p:nvSpPr>
        <p:spPr>
          <a:xfrm>
            <a:off x="1049310" y="1058334"/>
            <a:ext cx="10725463" cy="579447"/>
          </a:xfrm>
        </p:spPr>
        <p:txBody>
          <a:bodyPr/>
          <a:lstStyle/>
          <a:p>
            <a:r>
              <a:rPr lang="nl-NL" dirty="0"/>
              <a:t>Waar aandachtsgebieden en voorschriftengebieden?</a:t>
            </a:r>
          </a:p>
        </p:txBody>
      </p:sp>
      <p:pic>
        <p:nvPicPr>
          <p:cNvPr id="6" name="Afbeelding 5"/>
          <p:cNvPicPr>
            <a:picLocks noChangeAspect="1"/>
          </p:cNvPicPr>
          <p:nvPr/>
        </p:nvPicPr>
        <p:blipFill>
          <a:blip r:embed="rId2"/>
          <a:stretch>
            <a:fillRect/>
          </a:stretch>
        </p:blipFill>
        <p:spPr>
          <a:xfrm>
            <a:off x="2432958" y="2336702"/>
            <a:ext cx="7010400" cy="4454803"/>
          </a:xfrm>
          <a:prstGeom prst="rect">
            <a:avLst/>
          </a:prstGeom>
        </p:spPr>
      </p:pic>
      <p:cxnSp>
        <p:nvCxnSpPr>
          <p:cNvPr id="7" name="Rechte verbindingslijn 6"/>
          <p:cNvCxnSpPr/>
          <p:nvPr/>
        </p:nvCxnSpPr>
        <p:spPr>
          <a:xfrm>
            <a:off x="3096987" y="3140529"/>
            <a:ext cx="478461"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Rechte verbindingslijn 7"/>
          <p:cNvCxnSpPr/>
          <p:nvPr/>
        </p:nvCxnSpPr>
        <p:spPr>
          <a:xfrm>
            <a:off x="4276725" y="3140529"/>
            <a:ext cx="371474"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a:off x="6305551" y="3143250"/>
            <a:ext cx="390865"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49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idx="1"/>
          </p:nvPr>
        </p:nvSpPr>
        <p:spPr>
          <a:xfrm>
            <a:off x="989351" y="1810066"/>
            <a:ext cx="9413823" cy="4693970"/>
          </a:xfrm>
        </p:spPr>
        <p:txBody>
          <a:bodyPr>
            <a:normAutofit/>
          </a:bodyPr>
          <a:lstStyle/>
          <a:p>
            <a:r>
              <a:rPr lang="nl-NL" dirty="0"/>
              <a:t>Alle voormalige plasbrandaandachtsgebieden (PAG) worden brand</a:t>
            </a:r>
            <a:r>
              <a:rPr lang="nl-NL" u="sng" dirty="0">
                <a:solidFill>
                  <a:srgbClr val="FF0000"/>
                </a:solidFill>
              </a:rPr>
              <a:t>voorschriften</a:t>
            </a:r>
            <a:r>
              <a:rPr lang="nl-NL" dirty="0"/>
              <a:t>gebieden</a:t>
            </a:r>
          </a:p>
          <a:p>
            <a:endParaRPr lang="nl-NL" dirty="0"/>
          </a:p>
          <a:p>
            <a:r>
              <a:rPr lang="nl-NL" dirty="0"/>
              <a:t>Gemeenten bepalen waar explosie-</a:t>
            </a:r>
            <a:r>
              <a:rPr lang="nl-NL" u="sng" dirty="0">
                <a:solidFill>
                  <a:srgbClr val="FF0000"/>
                </a:solidFill>
              </a:rPr>
              <a:t>voorschriften</a:t>
            </a:r>
            <a:r>
              <a:rPr lang="nl-NL" dirty="0"/>
              <a:t>gebieden komen</a:t>
            </a:r>
          </a:p>
          <a:p>
            <a:endParaRPr lang="nl-NL" dirty="0"/>
          </a:p>
          <a:p>
            <a:r>
              <a:rPr lang="nl-NL" dirty="0"/>
              <a:t>Nieuwe zeer kwetsbare objecten binnen een </a:t>
            </a:r>
            <a:r>
              <a:rPr lang="nl-NL" u="sng" dirty="0">
                <a:solidFill>
                  <a:srgbClr val="FFC000"/>
                </a:solidFill>
              </a:rPr>
              <a:t>aandachts</a:t>
            </a:r>
            <a:r>
              <a:rPr lang="nl-NL" dirty="0"/>
              <a:t>gebied, dan automatisch maatregelen toepassen </a:t>
            </a:r>
            <a:r>
              <a:rPr lang="nl-NL" dirty="0" err="1"/>
              <a:t>cf</a:t>
            </a:r>
            <a:r>
              <a:rPr lang="nl-NL" dirty="0"/>
              <a:t> </a:t>
            </a:r>
            <a:r>
              <a:rPr lang="nl-NL" u="sng" dirty="0">
                <a:solidFill>
                  <a:srgbClr val="FF0000"/>
                </a:solidFill>
              </a:rPr>
              <a:t>voorschriften</a:t>
            </a:r>
            <a:r>
              <a:rPr lang="nl-NL" dirty="0"/>
              <a:t>gebied</a:t>
            </a:r>
          </a:p>
          <a:p>
            <a:endParaRPr lang="nl-NL" dirty="0"/>
          </a:p>
        </p:txBody>
      </p:sp>
      <p:sp>
        <p:nvSpPr>
          <p:cNvPr id="7" name="Titel 1"/>
          <p:cNvSpPr>
            <a:spLocks noGrp="1"/>
          </p:cNvSpPr>
          <p:nvPr>
            <p:ph type="title"/>
          </p:nvPr>
        </p:nvSpPr>
        <p:spPr>
          <a:xfrm>
            <a:off x="989351" y="1058334"/>
            <a:ext cx="10875364" cy="579447"/>
          </a:xfrm>
        </p:spPr>
        <p:txBody>
          <a:bodyPr/>
          <a:lstStyle/>
          <a:p>
            <a:r>
              <a:rPr lang="nl-NL" dirty="0"/>
              <a:t>Waar aandachtsgebieden en voorschriftengebieden?</a:t>
            </a:r>
          </a:p>
        </p:txBody>
      </p:sp>
    </p:spTree>
    <p:extLst>
      <p:ext uri="{BB962C8B-B14F-4D97-AF65-F5344CB8AC3E}">
        <p14:creationId xmlns:p14="http://schemas.microsoft.com/office/powerpoint/2010/main" val="202590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1816" y="1461106"/>
            <a:ext cx="10583056" cy="579447"/>
          </a:xfrm>
        </p:spPr>
        <p:txBody>
          <a:bodyPr/>
          <a:lstStyle/>
          <a:p>
            <a:r>
              <a:rPr lang="nl-NL" dirty="0"/>
              <a:t>Aandachtsgebieden en voorschriftengebieden </a:t>
            </a:r>
            <a:r>
              <a:rPr lang="nl-NL" dirty="0" err="1"/>
              <a:t>irt</a:t>
            </a:r>
            <a:r>
              <a:rPr lang="nl-NL" dirty="0"/>
              <a:t> Basisnet: wie en wat</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473304081"/>
              </p:ext>
            </p:extLst>
          </p:nvPr>
        </p:nvGraphicFramePr>
        <p:xfrm>
          <a:off x="1096629" y="2857077"/>
          <a:ext cx="9823704" cy="3049048"/>
        </p:xfrm>
        <a:graphic>
          <a:graphicData uri="http://schemas.openxmlformats.org/drawingml/2006/table">
            <a:tbl>
              <a:tblPr firstRow="1" bandRow="1">
                <a:tableStyleId>{5C22544A-7EE6-4342-B048-85BDC9FD1C3A}</a:tableStyleId>
              </a:tblPr>
              <a:tblGrid>
                <a:gridCol w="2455926">
                  <a:extLst>
                    <a:ext uri="{9D8B030D-6E8A-4147-A177-3AD203B41FA5}">
                      <a16:colId xmlns:a16="http://schemas.microsoft.com/office/drawing/2014/main" val="20000"/>
                    </a:ext>
                  </a:extLst>
                </a:gridCol>
                <a:gridCol w="2455926">
                  <a:extLst>
                    <a:ext uri="{9D8B030D-6E8A-4147-A177-3AD203B41FA5}">
                      <a16:colId xmlns:a16="http://schemas.microsoft.com/office/drawing/2014/main" val="20001"/>
                    </a:ext>
                  </a:extLst>
                </a:gridCol>
                <a:gridCol w="2455926">
                  <a:extLst>
                    <a:ext uri="{9D8B030D-6E8A-4147-A177-3AD203B41FA5}">
                      <a16:colId xmlns:a16="http://schemas.microsoft.com/office/drawing/2014/main" val="20002"/>
                    </a:ext>
                  </a:extLst>
                </a:gridCol>
                <a:gridCol w="2455926">
                  <a:extLst>
                    <a:ext uri="{9D8B030D-6E8A-4147-A177-3AD203B41FA5}">
                      <a16:colId xmlns:a16="http://schemas.microsoft.com/office/drawing/2014/main" val="20003"/>
                    </a:ext>
                  </a:extLst>
                </a:gridCol>
              </a:tblGrid>
              <a:tr h="457044">
                <a:tc>
                  <a:txBody>
                    <a:bodyPr/>
                    <a:lstStyle/>
                    <a:p>
                      <a:endParaRPr lang="nl-NL" dirty="0"/>
                    </a:p>
                  </a:txBody>
                  <a:tcPr/>
                </a:tc>
                <a:tc>
                  <a:txBody>
                    <a:bodyPr/>
                    <a:lstStyle/>
                    <a:p>
                      <a:r>
                        <a:rPr lang="nl-NL" dirty="0"/>
                        <a:t>Brand</a:t>
                      </a:r>
                    </a:p>
                  </a:txBody>
                  <a:tcPr/>
                </a:tc>
                <a:tc>
                  <a:txBody>
                    <a:bodyPr/>
                    <a:lstStyle/>
                    <a:p>
                      <a:r>
                        <a:rPr lang="nl-NL" dirty="0"/>
                        <a:t>Explosie</a:t>
                      </a:r>
                    </a:p>
                  </a:txBody>
                  <a:tcPr/>
                </a:tc>
                <a:tc>
                  <a:txBody>
                    <a:bodyPr/>
                    <a:lstStyle/>
                    <a:p>
                      <a:r>
                        <a:rPr lang="nl-NL" dirty="0"/>
                        <a:t>Toxisch</a:t>
                      </a:r>
                    </a:p>
                  </a:txBody>
                  <a:tcPr/>
                </a:tc>
                <a:extLst>
                  <a:ext uri="{0D108BD9-81ED-4DB2-BD59-A6C34878D82A}">
                    <a16:rowId xmlns:a16="http://schemas.microsoft.com/office/drawing/2014/main" val="10000"/>
                  </a:ext>
                </a:extLst>
              </a:tr>
              <a:tr h="1126958">
                <a:tc>
                  <a:txBody>
                    <a:bodyPr/>
                    <a:lstStyle/>
                    <a:p>
                      <a:r>
                        <a:rPr lang="nl-NL" dirty="0">
                          <a:solidFill>
                            <a:srgbClr val="FFC000"/>
                          </a:solidFill>
                        </a:rPr>
                        <a:t>aandachts</a:t>
                      </a:r>
                      <a:r>
                        <a:rPr lang="nl-NL" dirty="0"/>
                        <a:t>gebied</a:t>
                      </a:r>
                    </a:p>
                  </a:txBody>
                  <a:tcPr>
                    <a:noFill/>
                  </a:tcPr>
                </a:tc>
                <a:tc>
                  <a:txBody>
                    <a:bodyPr/>
                    <a:lstStyle/>
                    <a:p>
                      <a:r>
                        <a:rPr lang="nl-NL" dirty="0"/>
                        <a:t>Door Rijk aangewezen (30m)</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Door Rijk aangewezen (200m)</a:t>
                      </a:r>
                    </a:p>
                  </a:txBody>
                  <a:tcPr>
                    <a:noFill/>
                  </a:tcPr>
                </a:tc>
                <a:tc>
                  <a:txBody>
                    <a:bodyPr/>
                    <a:lstStyle/>
                    <a:p>
                      <a:r>
                        <a:rPr lang="nl-NL" dirty="0"/>
                        <a:t>-</a:t>
                      </a:r>
                    </a:p>
                  </a:txBody>
                  <a:tcPr>
                    <a:noFill/>
                  </a:tcPr>
                </a:tc>
                <a:extLst>
                  <a:ext uri="{0D108BD9-81ED-4DB2-BD59-A6C34878D82A}">
                    <a16:rowId xmlns:a16="http://schemas.microsoft.com/office/drawing/2014/main" val="10001"/>
                  </a:ext>
                </a:extLst>
              </a:tr>
              <a:tr h="1465046">
                <a:tc>
                  <a:txBody>
                    <a:bodyPr/>
                    <a:lstStyle/>
                    <a:p>
                      <a:r>
                        <a:rPr lang="nl-NL" dirty="0">
                          <a:solidFill>
                            <a:srgbClr val="FF0000"/>
                          </a:solidFill>
                        </a:rPr>
                        <a:t>voorschriften</a:t>
                      </a:r>
                      <a:r>
                        <a:rPr lang="nl-NL" dirty="0"/>
                        <a:t>gebied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Door Rijk bepaald: Alle </a:t>
                      </a:r>
                      <a:r>
                        <a:rPr lang="nl-NL" dirty="0" err="1"/>
                        <a:t>PAG’s</a:t>
                      </a:r>
                      <a:r>
                        <a:rPr lang="nl-NL" dirty="0"/>
                        <a:t> uit Basisnet</a:t>
                      </a:r>
                    </a:p>
                  </a:txBody>
                  <a:tcPr/>
                </a:tc>
                <a:tc>
                  <a:txBody>
                    <a:bodyPr/>
                    <a:lstStyle/>
                    <a:p>
                      <a:r>
                        <a:rPr lang="nl-NL" dirty="0"/>
                        <a:t>Door gemeente te bepalen: (deel van) aandachtsgebied </a:t>
                      </a:r>
                    </a:p>
                  </a:txBody>
                  <a:tcPr/>
                </a:tc>
                <a:tc>
                  <a:txBody>
                    <a:bodyPr/>
                    <a:lstStyle/>
                    <a:p>
                      <a:r>
                        <a:rPr lang="nl-NL" dirty="0"/>
                        <a:t>-</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35392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Maatregelen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854276165"/>
              </p:ext>
            </p:extLst>
          </p:nvPr>
        </p:nvGraphicFramePr>
        <p:xfrm>
          <a:off x="970856" y="3708400"/>
          <a:ext cx="9070890" cy="2494280"/>
        </p:xfrm>
        <a:graphic>
          <a:graphicData uri="http://schemas.openxmlformats.org/drawingml/2006/table">
            <a:tbl>
              <a:tblPr firstRow="1" bandRow="1">
                <a:tableStyleId>{5C22544A-7EE6-4342-B048-85BDC9FD1C3A}</a:tableStyleId>
              </a:tblPr>
              <a:tblGrid>
                <a:gridCol w="4535445">
                  <a:extLst>
                    <a:ext uri="{9D8B030D-6E8A-4147-A177-3AD203B41FA5}">
                      <a16:colId xmlns:a16="http://schemas.microsoft.com/office/drawing/2014/main" val="20000"/>
                    </a:ext>
                  </a:extLst>
                </a:gridCol>
                <a:gridCol w="4535445">
                  <a:extLst>
                    <a:ext uri="{9D8B030D-6E8A-4147-A177-3AD203B41FA5}">
                      <a16:colId xmlns:a16="http://schemas.microsoft.com/office/drawing/2014/main" val="20001"/>
                    </a:ext>
                  </a:extLst>
                </a:gridCol>
              </a:tblGrid>
              <a:tr h="370840">
                <a:tc>
                  <a:txBody>
                    <a:bodyPr/>
                    <a:lstStyle/>
                    <a:p>
                      <a:r>
                        <a:rPr lang="nl-NL" dirty="0"/>
                        <a:t>Omgevingsmaatregel</a:t>
                      </a:r>
                    </a:p>
                  </a:txBody>
                  <a:tcPr/>
                </a:tc>
                <a:tc>
                  <a:txBody>
                    <a:bodyPr/>
                    <a:lstStyle/>
                    <a:p>
                      <a:r>
                        <a:rPr lang="nl-NL" dirty="0"/>
                        <a:t>Bouwmaatregel</a:t>
                      </a:r>
                    </a:p>
                  </a:txBody>
                  <a:tcPr/>
                </a:tc>
                <a:extLst>
                  <a:ext uri="{0D108BD9-81ED-4DB2-BD59-A6C34878D82A}">
                    <a16:rowId xmlns:a16="http://schemas.microsoft.com/office/drawing/2014/main" val="10000"/>
                  </a:ext>
                </a:extLst>
              </a:tr>
              <a:tr h="370840">
                <a:tc>
                  <a:txBody>
                    <a:bodyPr/>
                    <a:lstStyle/>
                    <a:p>
                      <a:r>
                        <a:rPr lang="nl-NL" dirty="0"/>
                        <a:t>Zinvolle bescherming</a:t>
                      </a:r>
                    </a:p>
                  </a:txBody>
                  <a:tcPr/>
                </a:tc>
                <a:tc>
                  <a:txBody>
                    <a:bodyPr/>
                    <a:lstStyle/>
                    <a:p>
                      <a:r>
                        <a:rPr lang="nl-NL" dirty="0"/>
                        <a:t>Aanvullend op nieuwbouw</a:t>
                      </a:r>
                    </a:p>
                  </a:txBody>
                  <a:tcPr/>
                </a:tc>
                <a:extLst>
                  <a:ext uri="{0D108BD9-81ED-4DB2-BD59-A6C34878D82A}">
                    <a16:rowId xmlns:a16="http://schemas.microsoft.com/office/drawing/2014/main" val="10001"/>
                  </a:ext>
                </a:extLst>
              </a:tr>
              <a:tr h="370840">
                <a:tc>
                  <a:txBody>
                    <a:bodyPr/>
                    <a:lstStyle/>
                    <a:p>
                      <a:r>
                        <a:rPr lang="nl-NL" dirty="0"/>
                        <a:t>Altijd van toepassing</a:t>
                      </a:r>
                    </a:p>
                  </a:txBody>
                  <a:tcPr/>
                </a:tc>
                <a:tc>
                  <a:txBody>
                    <a:bodyPr/>
                    <a:lstStyle/>
                    <a:p>
                      <a:r>
                        <a:rPr lang="nl-NL" dirty="0"/>
                        <a:t>Kunnen worden uitgezet (m.u.v. zeer kwetsbare objecten in aandachtsgebied)</a:t>
                      </a:r>
                    </a:p>
                  </a:txBody>
                  <a:tcPr/>
                </a:tc>
                <a:extLst>
                  <a:ext uri="{0D108BD9-81ED-4DB2-BD59-A6C34878D82A}">
                    <a16:rowId xmlns:a16="http://schemas.microsoft.com/office/drawing/2014/main" val="10002"/>
                  </a:ext>
                </a:extLst>
              </a:tr>
              <a:tr h="370840">
                <a:tc>
                  <a:txBody>
                    <a:bodyPr/>
                    <a:lstStyle/>
                    <a:p>
                      <a:r>
                        <a:rPr lang="nl-NL" dirty="0"/>
                        <a:t>Maatwerk</a:t>
                      </a:r>
                    </a:p>
                  </a:txBody>
                  <a:tcPr/>
                </a:tc>
                <a:tc>
                  <a:txBody>
                    <a:bodyPr/>
                    <a:lstStyle/>
                    <a:p>
                      <a:r>
                        <a:rPr lang="nl-NL" dirty="0"/>
                        <a:t>Geen maatwerk</a:t>
                      </a:r>
                    </a:p>
                  </a:txBody>
                  <a:tcPr/>
                </a:tc>
                <a:extLst>
                  <a:ext uri="{0D108BD9-81ED-4DB2-BD59-A6C34878D82A}">
                    <a16:rowId xmlns:a16="http://schemas.microsoft.com/office/drawing/2014/main" val="10003"/>
                  </a:ext>
                </a:extLst>
              </a:tr>
              <a:tr h="370840">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4"/>
                  </a:ext>
                </a:extLst>
              </a:tr>
              <a:tr h="370840">
                <a:tc>
                  <a:txBody>
                    <a:bodyPr/>
                    <a:lstStyle/>
                    <a:p>
                      <a:r>
                        <a:rPr lang="nl-NL" dirty="0"/>
                        <a:t>Kan bouwvoorschrift vervangen</a:t>
                      </a:r>
                    </a:p>
                  </a:txBody>
                  <a:tcPr/>
                </a:tc>
                <a:tc>
                  <a:txBody>
                    <a:bodyPr/>
                    <a:lstStyle/>
                    <a:p>
                      <a:r>
                        <a:rPr lang="nl-NL" dirty="0"/>
                        <a:t>Kan omgevingsmaatregel NIET vervangen</a:t>
                      </a:r>
                    </a:p>
                  </a:txBody>
                  <a:tcPr/>
                </a:tc>
                <a:extLst>
                  <a:ext uri="{0D108BD9-81ED-4DB2-BD59-A6C34878D82A}">
                    <a16:rowId xmlns:a16="http://schemas.microsoft.com/office/drawing/2014/main" val="10005"/>
                  </a:ext>
                </a:extLst>
              </a:tr>
            </a:tbl>
          </a:graphicData>
        </a:graphic>
      </p:graphicFrame>
      <p:sp>
        <p:nvSpPr>
          <p:cNvPr id="5" name="Tijdelijke aanduiding voor inhoud 2"/>
          <p:cNvSpPr txBox="1">
            <a:spLocks/>
          </p:cNvSpPr>
          <p:nvPr/>
        </p:nvSpPr>
        <p:spPr>
          <a:xfrm>
            <a:off x="869256" y="1929987"/>
            <a:ext cx="9070890" cy="4693970"/>
          </a:xfrm>
          <a:prstGeom prst="rect">
            <a:avLst/>
          </a:prstGeom>
        </p:spPr>
        <p:txBody>
          <a:bodyPr vert="horz" lIns="0" tIns="0" rIns="0" bIns="0" rtlCol="0">
            <a:normAutofit/>
          </a:bodyPr>
          <a:lstStyle>
            <a:lvl1pPr marL="0" indent="0" algn="l" defTabSz="457200" rtl="0" eaLnBrk="1" latinLnBrk="0" hangingPunct="1">
              <a:lnSpc>
                <a:spcPct val="110000"/>
              </a:lnSpc>
              <a:spcBef>
                <a:spcPts val="0"/>
              </a:spcBef>
              <a:spcAft>
                <a:spcPts val="1000"/>
              </a:spcAft>
              <a:buClr>
                <a:schemeClr val="bg2"/>
              </a:buClr>
              <a:buSzPct val="71000"/>
              <a:buFont typeface="Arial"/>
              <a:buNone/>
              <a:defRPr sz="2400" kern="1200" baseline="0">
                <a:solidFill>
                  <a:schemeClr val="tx1"/>
                </a:solidFill>
                <a:latin typeface="Arial"/>
                <a:ea typeface="+mn-ea"/>
                <a:cs typeface="+mn-cs"/>
              </a:defRPr>
            </a:lvl1pPr>
            <a:lvl2pPr marL="360000" indent="-306000" algn="l" defTabSz="457200" rtl="0" eaLnBrk="1" latinLnBrk="0" hangingPunct="1">
              <a:lnSpc>
                <a:spcPct val="110000"/>
              </a:lnSpc>
              <a:spcBef>
                <a:spcPts val="0"/>
              </a:spcBef>
              <a:spcAft>
                <a:spcPts val="1000"/>
              </a:spcAft>
              <a:buClr>
                <a:schemeClr val="tx2"/>
              </a:buClr>
              <a:buSzPct val="100000"/>
              <a:buFontTx/>
              <a:buBlip>
                <a:blip r:embed="rId2"/>
              </a:buBlip>
              <a:defRPr sz="2400" kern="1200" baseline="0">
                <a:solidFill>
                  <a:schemeClr val="tx1"/>
                </a:solidFill>
                <a:latin typeface="Arial"/>
                <a:ea typeface="+mn-ea"/>
                <a:cs typeface="+mn-cs"/>
              </a:defRPr>
            </a:lvl2pPr>
            <a:lvl3pPr marL="756000" indent="-342000" algn="l" defTabSz="457200" rtl="0" eaLnBrk="1" latinLnBrk="0" hangingPunct="1">
              <a:lnSpc>
                <a:spcPct val="110000"/>
              </a:lnSpc>
              <a:spcBef>
                <a:spcPts val="0"/>
              </a:spcBef>
              <a:spcAft>
                <a:spcPts val="1000"/>
              </a:spcAft>
              <a:buClr>
                <a:schemeClr val="tx2"/>
              </a:buClr>
              <a:buFont typeface="Lucida Grande"/>
              <a:buChar char="-"/>
              <a:defRPr sz="2400" kern="1200" baseline="0">
                <a:solidFill>
                  <a:schemeClr val="tx1"/>
                </a:solidFill>
                <a:latin typeface="Arial"/>
                <a:ea typeface="+mn-ea"/>
                <a:cs typeface="+mn-cs"/>
              </a:defRPr>
            </a:lvl3pPr>
            <a:lvl4pPr marL="1152000" indent="-342000" algn="l" defTabSz="457200" rtl="0" eaLnBrk="1" latinLnBrk="0" hangingPunct="1">
              <a:lnSpc>
                <a:spcPct val="110000"/>
              </a:lnSpc>
              <a:spcBef>
                <a:spcPts val="0"/>
              </a:spcBef>
              <a:spcAft>
                <a:spcPts val="1000"/>
              </a:spcAft>
              <a:buClr>
                <a:schemeClr val="tx2"/>
              </a:buClr>
              <a:buFont typeface="Lucida Grande"/>
              <a:buChar char="-"/>
              <a:defRPr sz="2400" kern="1200" baseline="0">
                <a:solidFill>
                  <a:schemeClr val="tx1"/>
                </a:solidFill>
                <a:latin typeface="Arial"/>
                <a:ea typeface="+mn-ea"/>
                <a:cs typeface="+mn-cs"/>
              </a:defRPr>
            </a:lvl4pPr>
            <a:lvl5pPr marL="1548000" indent="-342000" algn="l" defTabSz="457200" rtl="0" eaLnBrk="1" latinLnBrk="0" hangingPunct="1">
              <a:lnSpc>
                <a:spcPct val="110000"/>
              </a:lnSpc>
              <a:spcBef>
                <a:spcPts val="0"/>
              </a:spcBef>
              <a:spcAft>
                <a:spcPts val="1000"/>
              </a:spcAft>
              <a:buClr>
                <a:schemeClr val="tx2"/>
              </a:buClr>
              <a:buFont typeface="Lucida Grande"/>
              <a:buChar char="-"/>
              <a:defRPr sz="2400" kern="1200" baseline="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Omgevingsmaatregel: doel om mensen </a:t>
            </a:r>
            <a:r>
              <a:rPr lang="nl-NL" u="sng" dirty="0"/>
              <a:t>inpandig</a:t>
            </a:r>
            <a:r>
              <a:rPr lang="nl-NL" dirty="0"/>
              <a:t> te beschermen: vluchten, schuilen, bestrijden</a:t>
            </a:r>
          </a:p>
          <a:p>
            <a:r>
              <a:rPr lang="nl-NL" dirty="0"/>
              <a:t>Bouwmaatregel: bouwkundige maatregelen</a:t>
            </a:r>
          </a:p>
          <a:p>
            <a:endParaRPr lang="nl-NL" dirty="0"/>
          </a:p>
        </p:txBody>
      </p:sp>
    </p:spTree>
    <p:extLst>
      <p:ext uri="{BB962C8B-B14F-4D97-AF65-F5344CB8AC3E}">
        <p14:creationId xmlns:p14="http://schemas.microsoft.com/office/powerpoint/2010/main" val="234448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3" name="Tijdelijke aanduiding voor inhoud 2"/>
          <p:cNvSpPr>
            <a:spLocks noGrp="1"/>
          </p:cNvSpPr>
          <p:nvPr>
            <p:ph idx="1"/>
          </p:nvPr>
        </p:nvSpPr>
        <p:spPr/>
        <p:txBody>
          <a:bodyPr/>
          <a:lstStyle/>
          <a:p>
            <a:r>
              <a:rPr lang="nl-NL" dirty="0"/>
              <a:t>Korte introductie Omgevingswet</a:t>
            </a:r>
          </a:p>
          <a:p>
            <a:r>
              <a:rPr lang="nl-NL" dirty="0"/>
              <a:t>Korte introductie Basisnet en </a:t>
            </a:r>
            <a:r>
              <a:rPr lang="nl-NL"/>
              <a:t>Modernisering Omgevingsveiligheid</a:t>
            </a:r>
            <a:endParaRPr lang="nl-NL" dirty="0"/>
          </a:p>
          <a:p>
            <a:r>
              <a:rPr lang="nl-NL" dirty="0"/>
              <a:t>Casus in groepen</a:t>
            </a:r>
          </a:p>
          <a:p>
            <a:r>
              <a:rPr lang="nl-NL" dirty="0"/>
              <a:t>Korte centrale terugkoppeling</a:t>
            </a:r>
          </a:p>
          <a:p>
            <a:endParaRPr lang="nl-NL" dirty="0"/>
          </a:p>
          <a:p>
            <a:r>
              <a:rPr lang="nl-NL" dirty="0"/>
              <a:t>Maar eerst ….</a:t>
            </a:r>
          </a:p>
          <a:p>
            <a:endParaRPr lang="nl-NL" dirty="0"/>
          </a:p>
        </p:txBody>
      </p:sp>
      <p:sp>
        <p:nvSpPr>
          <p:cNvPr id="4" name="Tijdelijke aanduiding voor dianummer 3"/>
          <p:cNvSpPr>
            <a:spLocks noGrp="1"/>
          </p:cNvSpPr>
          <p:nvPr>
            <p:ph type="sldNum" sz="quarter" idx="12"/>
          </p:nvPr>
        </p:nvSpPr>
        <p:spPr/>
        <p:txBody>
          <a:bodyPr/>
          <a:lstStyle/>
          <a:p>
            <a:fld id="{C67B33B6-CE6D-2541-9A4F-9A9053BF6864}" type="slidenum">
              <a:rPr lang="nl-NL" smtClean="0"/>
              <a:t>2</a:t>
            </a:fld>
            <a:endParaRPr lang="nl-NL"/>
          </a:p>
        </p:txBody>
      </p:sp>
    </p:spTree>
    <p:extLst>
      <p:ext uri="{BB962C8B-B14F-4D97-AF65-F5344CB8AC3E}">
        <p14:creationId xmlns:p14="http://schemas.microsoft.com/office/powerpoint/2010/main" val="2369989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a:p>
        </p:txBody>
      </p:sp>
      <p:sp>
        <p:nvSpPr>
          <p:cNvPr id="8" name="Tijdelijke aanduiding voor inhoud 7"/>
          <p:cNvSpPr>
            <a:spLocks noGrp="1"/>
          </p:cNvSpPr>
          <p:nvPr>
            <p:ph idx="1"/>
          </p:nvPr>
        </p:nvSpPr>
        <p:spPr/>
        <p:txBody>
          <a:bodyPr/>
          <a:lstStyle/>
          <a:p>
            <a:endParaRPr lang="nl-NL"/>
          </a:p>
        </p:txBody>
      </p:sp>
      <p:pic>
        <p:nvPicPr>
          <p:cNvPr id="9" name="Afbeelding 8"/>
          <p:cNvPicPr>
            <a:picLocks noChangeAspect="1"/>
          </p:cNvPicPr>
          <p:nvPr/>
        </p:nvPicPr>
        <p:blipFill>
          <a:blip r:embed="rId2"/>
          <a:stretch>
            <a:fillRect/>
          </a:stretch>
        </p:blipFill>
        <p:spPr>
          <a:xfrm>
            <a:off x="869256" y="947429"/>
            <a:ext cx="7859486" cy="5555403"/>
          </a:xfrm>
          <a:prstGeom prst="rect">
            <a:avLst/>
          </a:prstGeom>
        </p:spPr>
      </p:pic>
    </p:spTree>
    <p:extLst>
      <p:ext uri="{BB962C8B-B14F-4D97-AF65-F5344CB8AC3E}">
        <p14:creationId xmlns:p14="http://schemas.microsoft.com/office/powerpoint/2010/main" val="3138895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a:p>
        </p:txBody>
      </p:sp>
      <p:sp>
        <p:nvSpPr>
          <p:cNvPr id="8" name="Tijdelijke aanduiding voor inhoud 7"/>
          <p:cNvSpPr>
            <a:spLocks noGrp="1"/>
          </p:cNvSpPr>
          <p:nvPr>
            <p:ph idx="1"/>
          </p:nvPr>
        </p:nvSpPr>
        <p:spPr/>
        <p:txBody>
          <a:bodyPr/>
          <a:lstStyle/>
          <a:p>
            <a:endParaRPr lang="nl-NL"/>
          </a:p>
        </p:txBody>
      </p:sp>
      <p:pic>
        <p:nvPicPr>
          <p:cNvPr id="3" name="Afbeelding 2"/>
          <p:cNvPicPr>
            <a:picLocks noChangeAspect="1"/>
          </p:cNvPicPr>
          <p:nvPr/>
        </p:nvPicPr>
        <p:blipFill>
          <a:blip r:embed="rId2"/>
          <a:stretch>
            <a:fillRect/>
          </a:stretch>
        </p:blipFill>
        <p:spPr>
          <a:xfrm>
            <a:off x="1881187" y="1298813"/>
            <a:ext cx="9144000" cy="5346225"/>
          </a:xfrm>
          <a:prstGeom prst="rect">
            <a:avLst/>
          </a:prstGeom>
        </p:spPr>
      </p:pic>
      <p:cxnSp>
        <p:nvCxnSpPr>
          <p:cNvPr id="4" name="Rechte verbindingslijn met pijl 3"/>
          <p:cNvCxnSpPr/>
          <p:nvPr/>
        </p:nvCxnSpPr>
        <p:spPr>
          <a:xfrm>
            <a:off x="6945087" y="4561115"/>
            <a:ext cx="2329543" cy="54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kstvak 5"/>
          <p:cNvSpPr txBox="1"/>
          <p:nvPr/>
        </p:nvSpPr>
        <p:spPr>
          <a:xfrm>
            <a:off x="7571015" y="4560964"/>
            <a:ext cx="1632857" cy="400110"/>
          </a:xfrm>
          <a:prstGeom prst="rect">
            <a:avLst/>
          </a:prstGeom>
          <a:noFill/>
        </p:spPr>
        <p:txBody>
          <a:bodyPr wrap="square" rtlCol="0">
            <a:spAutoFit/>
          </a:bodyPr>
          <a:lstStyle/>
          <a:p>
            <a:r>
              <a:rPr lang="nl-NL" sz="1000" b="1" dirty="0"/>
              <a:t>Explosie-aandachtsgebied</a:t>
            </a:r>
          </a:p>
        </p:txBody>
      </p:sp>
      <p:pic>
        <p:nvPicPr>
          <p:cNvPr id="7" name="Afbeelding 6"/>
          <p:cNvPicPr>
            <a:picLocks noChangeAspect="1"/>
          </p:cNvPicPr>
          <p:nvPr/>
        </p:nvPicPr>
        <p:blipFill>
          <a:blip r:embed="rId3"/>
          <a:stretch>
            <a:fillRect/>
          </a:stretch>
        </p:blipFill>
        <p:spPr>
          <a:xfrm>
            <a:off x="9109901" y="1869155"/>
            <a:ext cx="1778471" cy="2387671"/>
          </a:xfrm>
          <a:prstGeom prst="rect">
            <a:avLst/>
          </a:prstGeom>
        </p:spPr>
      </p:pic>
      <p:pic>
        <p:nvPicPr>
          <p:cNvPr id="9" name="Afbeelding 8"/>
          <p:cNvPicPr>
            <a:picLocks noChangeAspect="1"/>
          </p:cNvPicPr>
          <p:nvPr/>
        </p:nvPicPr>
        <p:blipFill>
          <a:blip r:embed="rId4"/>
          <a:stretch>
            <a:fillRect/>
          </a:stretch>
        </p:blipFill>
        <p:spPr>
          <a:xfrm>
            <a:off x="7834473" y="3702309"/>
            <a:ext cx="772384" cy="641760"/>
          </a:xfrm>
          <a:prstGeom prst="rect">
            <a:avLst/>
          </a:prstGeom>
        </p:spPr>
      </p:pic>
      <p:cxnSp>
        <p:nvCxnSpPr>
          <p:cNvPr id="12" name="Rechte verbindingslijn 11"/>
          <p:cNvCxnSpPr/>
          <p:nvPr/>
        </p:nvCxnSpPr>
        <p:spPr>
          <a:xfrm flipH="1">
            <a:off x="8338458" y="3516087"/>
            <a:ext cx="771443" cy="5660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Rechte verbindingslijn 13"/>
          <p:cNvCxnSpPr/>
          <p:nvPr/>
        </p:nvCxnSpPr>
        <p:spPr>
          <a:xfrm flipV="1">
            <a:off x="8387442" y="3702310"/>
            <a:ext cx="722458" cy="368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Rechte verbindingslijn 15"/>
          <p:cNvCxnSpPr/>
          <p:nvPr/>
        </p:nvCxnSpPr>
        <p:spPr>
          <a:xfrm flipV="1">
            <a:off x="9109900" y="3506781"/>
            <a:ext cx="0" cy="195529"/>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Afbeelding 17"/>
          <p:cNvPicPr>
            <a:picLocks noChangeAspect="1"/>
          </p:cNvPicPr>
          <p:nvPr/>
        </p:nvPicPr>
        <p:blipFill>
          <a:blip r:embed="rId5"/>
          <a:stretch>
            <a:fillRect/>
          </a:stretch>
        </p:blipFill>
        <p:spPr>
          <a:xfrm>
            <a:off x="1560975" y="3197509"/>
            <a:ext cx="2287036" cy="2118632"/>
          </a:xfrm>
          <a:prstGeom prst="rect">
            <a:avLst/>
          </a:prstGeom>
        </p:spPr>
      </p:pic>
    </p:spTree>
    <p:extLst>
      <p:ext uri="{BB962C8B-B14F-4D97-AF65-F5344CB8AC3E}">
        <p14:creationId xmlns:p14="http://schemas.microsoft.com/office/powerpoint/2010/main" val="2185156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Lokale veiligheidsafwegingen</a:t>
            </a:r>
          </a:p>
        </p:txBody>
      </p:sp>
      <p:sp>
        <p:nvSpPr>
          <p:cNvPr id="3" name="Tijdelijke aanduiding voor inhoud 2"/>
          <p:cNvSpPr>
            <a:spLocks noGrp="1"/>
          </p:cNvSpPr>
          <p:nvPr>
            <p:ph idx="1"/>
          </p:nvPr>
        </p:nvSpPr>
        <p:spPr/>
        <p:txBody>
          <a:bodyPr>
            <a:normAutofit lnSpcReduction="10000"/>
          </a:bodyPr>
          <a:lstStyle/>
          <a:p>
            <a:r>
              <a:rPr lang="nl-NL" dirty="0"/>
              <a:t>Wel/niet extra risico-ontvangers toestaan</a:t>
            </a:r>
          </a:p>
          <a:p>
            <a:r>
              <a:rPr lang="nl-NL" dirty="0"/>
              <a:t>Wel/niet evenementen toestaan</a:t>
            </a:r>
          </a:p>
          <a:p>
            <a:r>
              <a:rPr lang="nl-NL" dirty="0"/>
              <a:t>Wel/niet extra effectmaatregelen ´eisen´</a:t>
            </a:r>
          </a:p>
          <a:p>
            <a:r>
              <a:rPr lang="nl-NL" dirty="0"/>
              <a:t>Wel/niet domino effecten beschouwen</a:t>
            </a:r>
          </a:p>
          <a:p>
            <a:r>
              <a:rPr lang="nl-NL" dirty="0"/>
              <a:t>Wel/niet clusteren van risicobronnen</a:t>
            </a:r>
          </a:p>
          <a:p>
            <a:r>
              <a:rPr lang="nl-NL" dirty="0"/>
              <a:t>Wel/niet extra investeren in incidentbestrijdingsmogelijkheden</a:t>
            </a:r>
          </a:p>
          <a:p>
            <a:r>
              <a:rPr lang="nl-NL" dirty="0"/>
              <a:t>Wel/niet communiceren met burgers over risico’s en gevaren</a:t>
            </a:r>
          </a:p>
          <a:p>
            <a:r>
              <a:rPr lang="nl-NL" dirty="0"/>
              <a:t>Wel/niet investeren in zelfredzaamheid burgers</a:t>
            </a:r>
          </a:p>
          <a:p>
            <a:r>
              <a:rPr lang="nl-NL" dirty="0"/>
              <a:t>Wel/niet extra toezicht en handhaving</a:t>
            </a:r>
          </a:p>
        </p:txBody>
      </p:sp>
    </p:spTree>
    <p:extLst>
      <p:ext uri="{BB962C8B-B14F-4D97-AF65-F5344CB8AC3E}">
        <p14:creationId xmlns:p14="http://schemas.microsoft.com/office/powerpoint/2010/main" val="1446127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13B6-72B9-4214-B62B-B427D3EB3F71}"/>
              </a:ext>
            </a:extLst>
          </p:cNvPr>
          <p:cNvSpPr>
            <a:spLocks noGrp="1"/>
          </p:cNvSpPr>
          <p:nvPr>
            <p:ph type="title"/>
          </p:nvPr>
        </p:nvSpPr>
        <p:spPr/>
        <p:txBody>
          <a:bodyPr/>
          <a:lstStyle/>
          <a:p>
            <a:endParaRPr lang="nl-NL"/>
          </a:p>
        </p:txBody>
      </p:sp>
      <p:pic>
        <p:nvPicPr>
          <p:cNvPr id="6" name="Tijdelijke aanduiding voor inhoud 5">
            <a:extLst>
              <a:ext uri="{FF2B5EF4-FFF2-40B4-BE49-F238E27FC236}">
                <a16:creationId xmlns:a16="http://schemas.microsoft.com/office/drawing/2014/main" id="{7026BB60-B194-4AA4-8067-4700B682C811}"/>
              </a:ext>
            </a:extLst>
          </p:cNvPr>
          <p:cNvPicPr>
            <a:picLocks noGrp="1" noChangeAspect="1"/>
          </p:cNvPicPr>
          <p:nvPr>
            <p:ph idx="1"/>
          </p:nvPr>
        </p:nvPicPr>
        <p:blipFill>
          <a:blip r:embed="rId2"/>
          <a:stretch>
            <a:fillRect/>
          </a:stretch>
        </p:blipFill>
        <p:spPr>
          <a:xfrm>
            <a:off x="-1" y="0"/>
            <a:ext cx="10005745" cy="6858000"/>
          </a:xfrm>
        </p:spPr>
      </p:pic>
      <p:sp>
        <p:nvSpPr>
          <p:cNvPr id="4" name="Tijdelijke aanduiding voor datum 3">
            <a:extLst>
              <a:ext uri="{FF2B5EF4-FFF2-40B4-BE49-F238E27FC236}">
                <a16:creationId xmlns:a16="http://schemas.microsoft.com/office/drawing/2014/main" id="{1C5ACC3F-AE2C-4D06-9947-7AFBFC62506F}"/>
              </a:ext>
            </a:extLst>
          </p:cNvPr>
          <p:cNvSpPr>
            <a:spLocks noGrp="1"/>
          </p:cNvSpPr>
          <p:nvPr>
            <p:ph type="dt" sz="half" idx="2"/>
          </p:nvPr>
        </p:nvSpPr>
        <p:spPr/>
        <p:txBody>
          <a:bodyPr/>
          <a:lstStyle/>
          <a:p>
            <a:r>
              <a:rPr lang="nl-NL"/>
              <a:t>Sheet #</a:t>
            </a:r>
            <a:endParaRPr lang="nl-NL" dirty="0"/>
          </a:p>
        </p:txBody>
      </p:sp>
    </p:spTree>
    <p:extLst>
      <p:ext uri="{BB962C8B-B14F-4D97-AF65-F5344CB8AC3E}">
        <p14:creationId xmlns:p14="http://schemas.microsoft.com/office/powerpoint/2010/main" val="130346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78663-382F-4ECB-9DB2-C4FE8BC1DF2F}"/>
              </a:ext>
            </a:extLst>
          </p:cNvPr>
          <p:cNvSpPr>
            <a:spLocks noGrp="1"/>
          </p:cNvSpPr>
          <p:nvPr>
            <p:ph type="title"/>
          </p:nvPr>
        </p:nvSpPr>
        <p:spPr>
          <a:xfrm>
            <a:off x="869256" y="1058333"/>
            <a:ext cx="10577673" cy="579447"/>
          </a:xfrm>
        </p:spPr>
        <p:txBody>
          <a:bodyPr/>
          <a:lstStyle/>
          <a:p>
            <a:r>
              <a:rPr lang="nl-NL" sz="4800" dirty="0"/>
              <a:t>Save </a:t>
            </a:r>
            <a:r>
              <a:rPr lang="nl-NL" sz="4800" dirty="0" err="1"/>
              <a:t>the</a:t>
            </a:r>
            <a:r>
              <a:rPr lang="nl-NL" sz="4800" dirty="0"/>
              <a:t> date</a:t>
            </a:r>
            <a:br>
              <a:rPr lang="nl-NL" dirty="0"/>
            </a:br>
            <a:endParaRPr lang="nl-NL" dirty="0"/>
          </a:p>
        </p:txBody>
      </p:sp>
      <p:sp>
        <p:nvSpPr>
          <p:cNvPr id="3" name="Tijdelijke aanduiding voor inhoud 2">
            <a:extLst>
              <a:ext uri="{FF2B5EF4-FFF2-40B4-BE49-F238E27FC236}">
                <a16:creationId xmlns:a16="http://schemas.microsoft.com/office/drawing/2014/main" id="{5EB114DB-E0DE-4D6C-9FB0-C0B9830FD61E}"/>
              </a:ext>
            </a:extLst>
          </p:cNvPr>
          <p:cNvSpPr>
            <a:spLocks noGrp="1"/>
          </p:cNvSpPr>
          <p:nvPr>
            <p:ph idx="1"/>
          </p:nvPr>
        </p:nvSpPr>
        <p:spPr/>
        <p:txBody>
          <a:bodyPr/>
          <a:lstStyle/>
          <a:p>
            <a:endParaRPr lang="nl-NL" sz="4000" dirty="0"/>
          </a:p>
          <a:p>
            <a:r>
              <a:rPr lang="nl-NL" sz="4000" dirty="0"/>
              <a:t>Transportveiligheid, Innoveren is investeren</a:t>
            </a:r>
          </a:p>
          <a:p>
            <a:endParaRPr lang="nl-NL" sz="4000" dirty="0"/>
          </a:p>
          <a:p>
            <a:r>
              <a:rPr lang="nl-NL" sz="4000" dirty="0"/>
              <a:t>22 maart 2018</a:t>
            </a:r>
          </a:p>
          <a:p>
            <a:r>
              <a:rPr lang="nl-NL" sz="4000" dirty="0"/>
              <a:t>16 tot 19 uur</a:t>
            </a:r>
          </a:p>
          <a:p>
            <a:r>
              <a:rPr lang="nl-NL" sz="4000" dirty="0"/>
              <a:t>Automotive campus Helmond</a:t>
            </a:r>
          </a:p>
          <a:p>
            <a:endParaRPr lang="nl-NL" sz="4000" dirty="0"/>
          </a:p>
          <a:p>
            <a:endParaRPr lang="nl-NL" sz="4000" dirty="0"/>
          </a:p>
        </p:txBody>
      </p:sp>
      <p:sp>
        <p:nvSpPr>
          <p:cNvPr id="4" name="Tijdelijke aanduiding voor datum 3">
            <a:extLst>
              <a:ext uri="{FF2B5EF4-FFF2-40B4-BE49-F238E27FC236}">
                <a16:creationId xmlns:a16="http://schemas.microsoft.com/office/drawing/2014/main" id="{DFE4E2B6-B0EA-4A88-BD5E-B610570BB786}"/>
              </a:ext>
            </a:extLst>
          </p:cNvPr>
          <p:cNvSpPr>
            <a:spLocks noGrp="1"/>
          </p:cNvSpPr>
          <p:nvPr>
            <p:ph type="dt" sz="half" idx="2"/>
          </p:nvPr>
        </p:nvSpPr>
        <p:spPr/>
        <p:txBody>
          <a:bodyPr/>
          <a:lstStyle/>
          <a:p>
            <a:r>
              <a:rPr lang="nl-NL"/>
              <a:t>Sheet #</a:t>
            </a:r>
            <a:endParaRPr lang="nl-NL" dirty="0"/>
          </a:p>
        </p:txBody>
      </p:sp>
    </p:spTree>
    <p:extLst>
      <p:ext uri="{BB962C8B-B14F-4D97-AF65-F5344CB8AC3E}">
        <p14:creationId xmlns:p14="http://schemas.microsoft.com/office/powerpoint/2010/main" val="90237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Zes kerninstrumenten: ervaring?</a:t>
            </a:r>
          </a:p>
        </p:txBody>
      </p:sp>
      <p:sp>
        <p:nvSpPr>
          <p:cNvPr id="5" name="Tijdelijke aanduiding voor tekst 4"/>
          <p:cNvSpPr>
            <a:spLocks noGrp="1"/>
          </p:cNvSpPr>
          <p:nvPr>
            <p:ph type="body" sz="quarter" idx="12"/>
          </p:nvPr>
        </p:nvSpPr>
        <p:spPr/>
        <p:txBody>
          <a:bodyPr/>
          <a:lstStyle/>
          <a:p>
            <a:endParaRPr lang="nl-NL"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57" y="1772816"/>
            <a:ext cx="9856205" cy="494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70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Omgevingswet</a:t>
            </a:r>
          </a:p>
        </p:txBody>
      </p:sp>
      <p:sp>
        <p:nvSpPr>
          <p:cNvPr id="3" name="Ondertitel 2"/>
          <p:cNvSpPr>
            <a:spLocks noGrp="1"/>
          </p:cNvSpPr>
          <p:nvPr>
            <p:ph type="subTitle" idx="1"/>
          </p:nvPr>
        </p:nvSpPr>
        <p:spPr/>
        <p:txBody>
          <a:bodyPr/>
          <a:lstStyle/>
          <a:p>
            <a:endParaRPr lang="nl-NL" dirty="0"/>
          </a:p>
        </p:txBody>
      </p:sp>
      <p:sp>
        <p:nvSpPr>
          <p:cNvPr id="4" name="Tijdelijke aanduiding voor datum 3"/>
          <p:cNvSpPr>
            <a:spLocks noGrp="1"/>
          </p:cNvSpPr>
          <p:nvPr>
            <p:ph type="dt" sz="half" idx="10"/>
          </p:nvPr>
        </p:nvSpPr>
        <p:spPr/>
        <p:txBody>
          <a:bodyPr/>
          <a:lstStyle/>
          <a:p>
            <a:endParaRPr lang="nl-NL" dirty="0"/>
          </a:p>
        </p:txBody>
      </p:sp>
    </p:spTree>
    <p:extLst>
      <p:ext uri="{BB962C8B-B14F-4D97-AF65-F5344CB8AC3E}">
        <p14:creationId xmlns:p14="http://schemas.microsoft.com/office/powerpoint/2010/main" val="3537266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3"/>
          <a:srcRect b="11314"/>
          <a:stretch/>
        </p:blipFill>
        <p:spPr>
          <a:xfrm>
            <a:off x="885885" y="1847435"/>
            <a:ext cx="2534002" cy="4570540"/>
          </a:xfrm>
          <a:prstGeom prst="rect">
            <a:avLst/>
          </a:prstGeom>
        </p:spPr>
      </p:pic>
      <p:sp>
        <p:nvSpPr>
          <p:cNvPr id="3" name="Titel 2"/>
          <p:cNvSpPr>
            <a:spLocks noGrp="1"/>
          </p:cNvSpPr>
          <p:nvPr>
            <p:ph type="title"/>
          </p:nvPr>
        </p:nvSpPr>
        <p:spPr>
          <a:xfrm>
            <a:off x="776124" y="908720"/>
            <a:ext cx="8201025" cy="571500"/>
          </a:xfrm>
        </p:spPr>
        <p:txBody>
          <a:bodyPr/>
          <a:lstStyle/>
          <a:p>
            <a:r>
              <a:rPr lang="nl-NL" dirty="0"/>
              <a:t>Aanleiding Omgevingswet</a:t>
            </a:r>
          </a:p>
        </p:txBody>
      </p:sp>
      <p:sp>
        <p:nvSpPr>
          <p:cNvPr id="11" name="Tijdelijke aanduiding voor datum 8"/>
          <p:cNvSpPr>
            <a:spLocks noGrp="1"/>
          </p:cNvSpPr>
          <p:nvPr>
            <p:ph type="dt" sz="half" idx="2"/>
          </p:nvPr>
        </p:nvSpPr>
        <p:spPr>
          <a:xfrm>
            <a:off x="8184232" y="6506109"/>
            <a:ext cx="2133600" cy="365125"/>
          </a:xfrm>
          <a:prstGeom prst="rect">
            <a:avLst/>
          </a:prstGeom>
        </p:spPr>
        <p:txBody>
          <a:bodyPr vert="horz" lIns="91440" tIns="45720" rIns="91440" bIns="45720" rtlCol="0" anchor="ctr">
            <a:noAutofit/>
          </a:bodyPr>
          <a:lstStyle>
            <a:lvl1pPr marL="0" marR="0" indent="0" algn="r" defTabSz="914400" rtl="0" eaLnBrk="0" fontAlgn="base" latinLnBrk="0" hangingPunct="0">
              <a:lnSpc>
                <a:spcPct val="100000"/>
              </a:lnSpc>
              <a:spcBef>
                <a:spcPct val="50000"/>
              </a:spcBef>
              <a:spcAft>
                <a:spcPct val="0"/>
              </a:spcAft>
              <a:buClrTx/>
              <a:buSzTx/>
              <a:buFontTx/>
              <a:buNone/>
              <a:tabLst/>
              <a:defRPr sz="1000" b="0" i="0">
                <a:solidFill>
                  <a:srgbClr val="FFFFFF"/>
                </a:solidFill>
                <a:latin typeface="Verdana"/>
                <a:cs typeface="Verdana"/>
              </a:defRPr>
            </a:lvl1pPr>
          </a:lstStyle>
          <a:p>
            <a:r>
              <a:rPr lang="nl-NL" dirty="0"/>
              <a:t>Sheet 6</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257" y="1847435"/>
            <a:ext cx="7481455" cy="4572000"/>
          </a:xfrm>
          <a:prstGeom prst="rect">
            <a:avLst/>
          </a:prstGeom>
        </p:spPr>
      </p:pic>
    </p:spTree>
    <p:extLst>
      <p:ext uri="{BB962C8B-B14F-4D97-AF65-F5344CB8AC3E}">
        <p14:creationId xmlns:p14="http://schemas.microsoft.com/office/powerpoint/2010/main" val="97820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2"/>
          </p:nvPr>
        </p:nvSpPr>
        <p:spPr/>
        <p:txBody>
          <a:bodyPr/>
          <a:lstStyle/>
          <a:p>
            <a:r>
              <a:rPr lang="nl-NL" dirty="0"/>
              <a:t>Sheet 12</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202" y="644782"/>
            <a:ext cx="9495516" cy="671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66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4335" y="3269686"/>
            <a:ext cx="3557666" cy="354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pPr>
              <a:defRPr/>
            </a:pPr>
            <a:r>
              <a:rPr lang="nl-NL" dirty="0"/>
              <a:t>Omgevingswet</a:t>
            </a:r>
          </a:p>
        </p:txBody>
      </p:sp>
      <p:sp>
        <p:nvSpPr>
          <p:cNvPr id="12291" name="Tijdelijke aanduiding voor inhoud 2"/>
          <p:cNvSpPr>
            <a:spLocks noGrp="1"/>
          </p:cNvSpPr>
          <p:nvPr>
            <p:ph idx="4294967295"/>
          </p:nvPr>
        </p:nvSpPr>
        <p:spPr bwMode="auto">
          <a:xfrm>
            <a:off x="869256" y="1228407"/>
            <a:ext cx="8505825" cy="47949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dirty="0">
              <a:solidFill>
                <a:srgbClr val="70A426"/>
              </a:solidFill>
            </a:endParaRPr>
          </a:p>
          <a:p>
            <a:endParaRPr lang="nl-NL" dirty="0">
              <a:solidFill>
                <a:schemeClr val="bg1"/>
              </a:solidFill>
            </a:endParaRPr>
          </a:p>
          <a:p>
            <a:r>
              <a:rPr lang="nl-NL" dirty="0"/>
              <a:t>Motto: Ruimte voor ontwikkeling, waarborg voor kwaliteit</a:t>
            </a:r>
          </a:p>
          <a:p>
            <a:endParaRPr lang="nl-NL" dirty="0">
              <a:solidFill>
                <a:schemeClr val="bg1"/>
              </a:solidFill>
            </a:endParaRPr>
          </a:p>
          <a:p>
            <a:r>
              <a:rPr altLang="nl-NL" dirty="0" err="1">
                <a:solidFill>
                  <a:schemeClr val="tx1"/>
                </a:solidFill>
              </a:rPr>
              <a:t>Eén</a:t>
            </a:r>
            <a:r>
              <a:rPr altLang="nl-NL" dirty="0">
                <a:solidFill>
                  <a:schemeClr val="tx1"/>
                </a:solidFill>
              </a:rPr>
              <a:t> samenhangende wet over de </a:t>
            </a:r>
            <a:r>
              <a:rPr altLang="nl-NL" b="1" dirty="0">
                <a:solidFill>
                  <a:schemeClr val="tx1"/>
                </a:solidFill>
              </a:rPr>
              <a:t>fysieke leefomgeving </a:t>
            </a:r>
          </a:p>
          <a:p>
            <a:r>
              <a:rPr altLang="nl-NL" dirty="0">
                <a:solidFill>
                  <a:schemeClr val="tx1"/>
                </a:solidFill>
              </a:rPr>
              <a:t>… die ontwikkeling stimuleert </a:t>
            </a:r>
          </a:p>
          <a:p>
            <a:r>
              <a:rPr altLang="nl-NL" dirty="0">
                <a:solidFill>
                  <a:schemeClr val="tx1"/>
                </a:solidFill>
              </a:rPr>
              <a:t>… en die kwaliteit van de </a:t>
            </a:r>
            <a:r>
              <a:rPr altLang="nl-NL" dirty="0" err="1">
                <a:solidFill>
                  <a:schemeClr val="tx1"/>
                </a:solidFill>
              </a:rPr>
              <a:t>leefomgeving</a:t>
            </a:r>
            <a:r>
              <a:rPr altLang="nl-NL" dirty="0">
                <a:solidFill>
                  <a:schemeClr val="tx1"/>
                </a:solidFill>
              </a:rPr>
              <a:t> </a:t>
            </a:r>
            <a:r>
              <a:rPr altLang="nl-NL" dirty="0" err="1">
                <a:solidFill>
                  <a:schemeClr val="tx1"/>
                </a:solidFill>
              </a:rPr>
              <a:t>waarborgt</a:t>
            </a:r>
            <a:r>
              <a:rPr altLang="nl-NL" dirty="0">
                <a:solidFill>
                  <a:srgbClr val="002060"/>
                </a:solidFill>
              </a:rPr>
              <a:t> </a:t>
            </a:r>
          </a:p>
          <a:p>
            <a:pPr eaLnBrk="1" hangingPunct="1"/>
            <a:endParaRPr altLang="nl-NL" dirty="0">
              <a:solidFill>
                <a:srgbClr val="002060"/>
              </a:solidFill>
            </a:endParaRPr>
          </a:p>
        </p:txBody>
      </p:sp>
      <p:sp>
        <p:nvSpPr>
          <p:cNvPr id="12292" name="Tijdelijke aanduiding voor voettekst 5"/>
          <p:cNvSpPr txBox="1">
            <a:spLocks noGrp="1"/>
          </p:cNvSpPr>
          <p:nvPr/>
        </p:nvSpPr>
        <p:spPr bwMode="auto">
          <a:xfrm>
            <a:off x="6181726" y="6726238"/>
            <a:ext cx="416401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endParaRPr lang="nl-NL" altLang="nl-NL" sz="1000">
              <a:solidFill>
                <a:schemeClr val="bg1"/>
              </a:solidFill>
              <a:latin typeface="Verdana" pitchFamily="34" charset="0"/>
              <a:cs typeface="Arial" pitchFamily="34" charset="0"/>
            </a:endParaRPr>
          </a:p>
        </p:txBody>
      </p:sp>
      <p:sp>
        <p:nvSpPr>
          <p:cNvPr id="12293" name="Tijdelijke aanduiding voor dianummer 3"/>
          <p:cNvSpPr txBox="1">
            <a:spLocks noGrp="1"/>
          </p:cNvSpPr>
          <p:nvPr/>
        </p:nvSpPr>
        <p:spPr bwMode="auto">
          <a:xfrm>
            <a:off x="2143125" y="6764338"/>
            <a:ext cx="19050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eaLnBrk="1" hangingPunct="1"/>
            <a:endParaRPr lang="nl-NL" altLang="nl-NL" sz="1000">
              <a:solidFill>
                <a:srgbClr val="FFFFFF"/>
              </a:solidFill>
              <a:latin typeface="Verdana" pitchFamily="34" charset="0"/>
              <a:cs typeface="Arial" pitchFamily="34" charset="0"/>
            </a:endParaRPr>
          </a:p>
        </p:txBody>
      </p:sp>
      <p:graphicFrame>
        <p:nvGraphicFramePr>
          <p:cNvPr id="8" name="Diagram 7"/>
          <p:cNvGraphicFramePr/>
          <p:nvPr>
            <p:extLst>
              <p:ext uri="{D42A27DB-BD31-4B8C-83A1-F6EECF244321}">
                <p14:modId xmlns:p14="http://schemas.microsoft.com/office/powerpoint/2010/main" val="2558080980"/>
              </p:ext>
            </p:extLst>
          </p:nvPr>
        </p:nvGraphicFramePr>
        <p:xfrm>
          <a:off x="1307061" y="3625867"/>
          <a:ext cx="4968552" cy="3232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157179435"/>
              </p:ext>
            </p:extLst>
          </p:nvPr>
        </p:nvGraphicFramePr>
        <p:xfrm>
          <a:off x="4259389" y="3697874"/>
          <a:ext cx="5087888"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0971480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33128" y="898289"/>
            <a:ext cx="8419642" cy="576064"/>
          </a:xfrm>
        </p:spPr>
        <p:txBody>
          <a:bodyPr/>
          <a:lstStyle/>
          <a:p>
            <a:r>
              <a:rPr lang="nl-NL" dirty="0"/>
              <a:t>Reikwijdte fysieke leefomgeving</a:t>
            </a:r>
          </a:p>
        </p:txBody>
      </p:sp>
      <p:sp>
        <p:nvSpPr>
          <p:cNvPr id="3" name="Tekstvak 2"/>
          <p:cNvSpPr txBox="1"/>
          <p:nvPr/>
        </p:nvSpPr>
        <p:spPr>
          <a:xfrm>
            <a:off x="966485" y="1815680"/>
            <a:ext cx="4176464" cy="307777"/>
          </a:xfrm>
          <a:prstGeom prst="rect">
            <a:avLst/>
          </a:prstGeom>
          <a:noFill/>
        </p:spPr>
        <p:txBody>
          <a:bodyPr wrap="square" rtlCol="0">
            <a:spAutoFit/>
          </a:bodyPr>
          <a:lstStyle/>
          <a:p>
            <a:r>
              <a:rPr lang="en-US" sz="1400" dirty="0"/>
              <a:t>Artikel 1.2 (fysieke leefomgeving) </a:t>
            </a:r>
            <a:endParaRPr lang="en-GB" sz="1400" dirty="0"/>
          </a:p>
        </p:txBody>
      </p:sp>
      <p:graphicFrame>
        <p:nvGraphicFramePr>
          <p:cNvPr id="8" name="Tabel 7"/>
          <p:cNvGraphicFramePr>
            <a:graphicFrameLocks noGrp="1"/>
          </p:cNvGraphicFramePr>
          <p:nvPr>
            <p:extLst>
              <p:ext uri="{D42A27DB-BD31-4B8C-83A1-F6EECF244321}">
                <p14:modId xmlns:p14="http://schemas.microsoft.com/office/powerpoint/2010/main" val="1026743639"/>
              </p:ext>
            </p:extLst>
          </p:nvPr>
        </p:nvGraphicFramePr>
        <p:xfrm>
          <a:off x="1075534" y="2492894"/>
          <a:ext cx="8765508" cy="3470955"/>
        </p:xfrm>
        <a:graphic>
          <a:graphicData uri="http://schemas.openxmlformats.org/drawingml/2006/table">
            <a:tbl>
              <a:tblPr firstRow="1" bandRow="1">
                <a:tableStyleId>{5C22544A-7EE6-4342-B048-85BDC9FD1C3A}</a:tableStyleId>
              </a:tblPr>
              <a:tblGrid>
                <a:gridCol w="4382754">
                  <a:extLst>
                    <a:ext uri="{9D8B030D-6E8A-4147-A177-3AD203B41FA5}">
                      <a16:colId xmlns:a16="http://schemas.microsoft.com/office/drawing/2014/main" val="20000"/>
                    </a:ext>
                  </a:extLst>
                </a:gridCol>
                <a:gridCol w="4382754">
                  <a:extLst>
                    <a:ext uri="{9D8B030D-6E8A-4147-A177-3AD203B41FA5}">
                      <a16:colId xmlns:a16="http://schemas.microsoft.com/office/drawing/2014/main" val="20001"/>
                    </a:ext>
                  </a:extLst>
                </a:gridCol>
              </a:tblGrid>
              <a:tr h="63255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2. De fysieke leefomgeving omvat in ieder geval:</a:t>
                      </a:r>
                      <a:endParaRPr lang="en-GB" sz="2400" dirty="0"/>
                    </a:p>
                  </a:txBody>
                  <a:tcPr/>
                </a:tc>
                <a:tc hMerge="1">
                  <a:txBody>
                    <a:bodyPr/>
                    <a:lstStyle/>
                    <a:p>
                      <a:endParaRPr lang="nl-NL" dirty="0"/>
                    </a:p>
                  </a:txBody>
                  <a:tcPr/>
                </a:tc>
                <a:extLst>
                  <a:ext uri="{0D108BD9-81ED-4DB2-BD59-A6C34878D82A}">
                    <a16:rowId xmlns:a16="http://schemas.microsoft.com/office/drawing/2014/main" val="10000"/>
                  </a:ext>
                </a:extLst>
              </a:tr>
              <a:tr h="56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a. bouwwerken</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f. lucht</a:t>
                      </a:r>
                      <a:endParaRPr lang="en-GB" sz="2400" dirty="0"/>
                    </a:p>
                  </a:txBody>
                  <a:tcPr/>
                </a:tc>
                <a:extLst>
                  <a:ext uri="{0D108BD9-81ED-4DB2-BD59-A6C34878D82A}">
                    <a16:rowId xmlns:a16="http://schemas.microsoft.com/office/drawing/2014/main" val="10001"/>
                  </a:ext>
                </a:extLst>
              </a:tr>
              <a:tr h="56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b. infrastructuur</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g. landschappen</a:t>
                      </a:r>
                      <a:endParaRPr lang="en-GB" sz="2400" dirty="0"/>
                    </a:p>
                  </a:txBody>
                  <a:tcPr/>
                </a:tc>
                <a:extLst>
                  <a:ext uri="{0D108BD9-81ED-4DB2-BD59-A6C34878D82A}">
                    <a16:rowId xmlns:a16="http://schemas.microsoft.com/office/drawing/2014/main" val="10002"/>
                  </a:ext>
                </a:extLst>
              </a:tr>
              <a:tr h="56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 watersystemen</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h. natuur</a:t>
                      </a:r>
                      <a:endParaRPr lang="en-GB" sz="2400" dirty="0"/>
                    </a:p>
                  </a:txBody>
                  <a:tcPr/>
                </a:tc>
                <a:extLst>
                  <a:ext uri="{0D108BD9-81ED-4DB2-BD59-A6C34878D82A}">
                    <a16:rowId xmlns:a16="http://schemas.microsoft.com/office/drawing/2014/main" val="10003"/>
                  </a:ext>
                </a:extLst>
              </a:tr>
              <a:tr h="56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 water</a:t>
                      </a:r>
                    </a:p>
                  </a:txBody>
                  <a:tcPr anchor="ctr"/>
                </a:tc>
                <a:tc>
                  <a:txBody>
                    <a:bodyPr/>
                    <a:lstStyle/>
                    <a:p>
                      <a:pPr algn="l"/>
                      <a:r>
                        <a:rPr lang="en-US" sz="2400" dirty="0"/>
                        <a:t>i. cultureel erfgoed</a:t>
                      </a:r>
                      <a:endParaRPr lang="nl-NL" sz="2400" dirty="0"/>
                    </a:p>
                  </a:txBody>
                  <a:tcPr/>
                </a:tc>
                <a:extLst>
                  <a:ext uri="{0D108BD9-81ED-4DB2-BD59-A6C34878D82A}">
                    <a16:rowId xmlns:a16="http://schemas.microsoft.com/office/drawing/2014/main" val="10004"/>
                  </a:ext>
                </a:extLst>
              </a:tr>
              <a:tr h="56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e. bodem</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j. werelderfgoed</a:t>
                      </a:r>
                      <a:endParaRPr lang="nl-NL" sz="2400" dirty="0"/>
                    </a:p>
                  </a:txBody>
                  <a:tcPr/>
                </a:tc>
                <a:extLst>
                  <a:ext uri="{0D108BD9-81ED-4DB2-BD59-A6C34878D82A}">
                    <a16:rowId xmlns:a16="http://schemas.microsoft.com/office/drawing/2014/main" val="10005"/>
                  </a:ext>
                </a:extLst>
              </a:tr>
            </a:tbl>
          </a:graphicData>
        </a:graphic>
      </p:graphicFrame>
      <p:sp>
        <p:nvSpPr>
          <p:cNvPr id="4" name="Tijdelijke aanduiding voor datum 3"/>
          <p:cNvSpPr>
            <a:spLocks noGrp="1"/>
          </p:cNvSpPr>
          <p:nvPr>
            <p:ph type="dt" sz="half" idx="10"/>
          </p:nvPr>
        </p:nvSpPr>
        <p:spPr/>
        <p:txBody>
          <a:bodyPr/>
          <a:lstStyle/>
          <a:p>
            <a:r>
              <a:rPr lang="nl-NL" dirty="0"/>
              <a:t>Sheet 10</a:t>
            </a:r>
          </a:p>
        </p:txBody>
      </p:sp>
    </p:spTree>
    <p:extLst>
      <p:ext uri="{BB962C8B-B14F-4D97-AF65-F5344CB8AC3E}">
        <p14:creationId xmlns:p14="http://schemas.microsoft.com/office/powerpoint/2010/main" val="403788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Zes kerninstrumenten</a:t>
            </a:r>
          </a:p>
        </p:txBody>
      </p:sp>
      <p:sp>
        <p:nvSpPr>
          <p:cNvPr id="5" name="Tijdelijke aanduiding voor tekst 4"/>
          <p:cNvSpPr>
            <a:spLocks noGrp="1"/>
          </p:cNvSpPr>
          <p:nvPr>
            <p:ph type="body" sz="quarter" idx="12"/>
          </p:nvPr>
        </p:nvSpPr>
        <p:spPr/>
        <p:txBody>
          <a:bodyPr/>
          <a:lstStyle/>
          <a:p>
            <a:endParaRPr lang="nl-NL"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256" y="1772815"/>
            <a:ext cx="10134489" cy="508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204566"/>
      </p:ext>
    </p:extLst>
  </p:cSld>
  <p:clrMapOvr>
    <a:masterClrMapping/>
  </p:clrMapOvr>
</p:sld>
</file>

<file path=ppt/theme/theme1.xml><?xml version="1.0" encoding="utf-8"?>
<a:theme xmlns:a="http://schemas.openxmlformats.org/drawingml/2006/main" name="Office-thema">
  <a:themeElements>
    <a:clrScheme name="Aangepast 1">
      <a:dk1>
        <a:srgbClr val="00314E"/>
      </a:dk1>
      <a:lt1>
        <a:srgbClr val="BA4133"/>
      </a:lt1>
      <a:dk2>
        <a:srgbClr val="80D0F4"/>
      </a:dk2>
      <a:lt2>
        <a:srgbClr val="ED7F82"/>
      </a:lt2>
      <a:accent1>
        <a:srgbClr val="00314E"/>
      </a:accent1>
      <a:accent2>
        <a:srgbClr val="BA4133"/>
      </a:accent2>
      <a:accent3>
        <a:srgbClr val="80D0F4"/>
      </a:accent3>
      <a:accent4>
        <a:srgbClr val="ED7F82"/>
      </a:accent4>
      <a:accent5>
        <a:srgbClr val="D5CEA2"/>
      </a:accent5>
      <a:accent6>
        <a:srgbClr val="61B020"/>
      </a:accent6>
      <a:hlink>
        <a:srgbClr val="BA4133"/>
      </a:hlink>
      <a:folHlink>
        <a:srgbClr val="BA4133"/>
      </a:folHlink>
    </a:clrScheme>
    <a:fontScheme name="IFV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fv_v6_16-9.potx" id="{A447D735-E521-4DDA-8BA8-18AD15E57850}" vid="{FB02C831-F94C-4BC3-94F4-9D848B551BB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ifv_v6_16-9</Template>
  <TotalTime>868</TotalTime>
  <Words>915</Words>
  <Application>Microsoft Office PowerPoint</Application>
  <PresentationFormat>Breedbeeld</PresentationFormat>
  <Paragraphs>185</Paragraphs>
  <Slides>24</Slides>
  <Notes>10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24</vt:i4>
      </vt:variant>
    </vt:vector>
  </HeadingPairs>
  <TitlesOfParts>
    <vt:vector size="32" baseType="lpstr">
      <vt:lpstr>MS PGothic</vt:lpstr>
      <vt:lpstr>Arial</vt:lpstr>
      <vt:lpstr>Calibri</vt:lpstr>
      <vt:lpstr>Verdana</vt:lpstr>
      <vt:lpstr>Wingdings</vt:lpstr>
      <vt:lpstr>Wingdings 3</vt:lpstr>
      <vt:lpstr>ヒラギノ角ゴ Pro W3</vt:lpstr>
      <vt:lpstr>Office-thema</vt:lpstr>
      <vt:lpstr>Omgevingswet en Basisnet: uitdagingen voor lokale veiligheidspartners</vt:lpstr>
      <vt:lpstr>Programma</vt:lpstr>
      <vt:lpstr>Zes kerninstrumenten: ervaring?</vt:lpstr>
      <vt:lpstr>Omgevingswet</vt:lpstr>
      <vt:lpstr>Aanleiding Omgevingswet</vt:lpstr>
      <vt:lpstr>PowerPoint-presentatie</vt:lpstr>
      <vt:lpstr>Omgevingswet</vt:lpstr>
      <vt:lpstr>Reikwijdte fysieke leefomgeving</vt:lpstr>
      <vt:lpstr>Zes kerninstrumenten</vt:lpstr>
      <vt:lpstr>Wat is er te doen?</vt:lpstr>
      <vt:lpstr>Basisnet en omgevingsveiligheid</vt:lpstr>
      <vt:lpstr>Landelijke context</vt:lpstr>
      <vt:lpstr>Lokaal veiligheidsbeleid</vt:lpstr>
      <vt:lpstr>Lokaal veiligheidsbeleid</vt:lpstr>
      <vt:lpstr>Aandachtsgebieden en voorschriftengebieden</vt:lpstr>
      <vt:lpstr>Waar aandachtsgebieden en voorschriftengebieden?</vt:lpstr>
      <vt:lpstr>Waar aandachtsgebieden en voorschriftengebieden?</vt:lpstr>
      <vt:lpstr>Aandachtsgebieden en voorschriftengebieden irt Basisnet: wie en wat</vt:lpstr>
      <vt:lpstr>Maatregelen</vt:lpstr>
      <vt:lpstr>PowerPoint-presentatie</vt:lpstr>
      <vt:lpstr>PowerPoint-presentatie</vt:lpstr>
      <vt:lpstr>Lokale veiligheidsafwegingen</vt:lpstr>
      <vt:lpstr>PowerPoint-presentatie</vt:lpstr>
      <vt:lpstr>Save the date </vt:lpstr>
    </vt:vector>
  </TitlesOfParts>
  <Company>Instituut Fysieke Veiligheid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Omgevingswet</dc:title>
  <dc:creator>Nancy Oberije [IFV]</dc:creator>
  <cp:lastModifiedBy>BijmanAV</cp:lastModifiedBy>
  <cp:revision>26</cp:revision>
  <dcterms:created xsi:type="dcterms:W3CDTF">2017-11-16T13:04:00Z</dcterms:created>
  <dcterms:modified xsi:type="dcterms:W3CDTF">2017-12-14T11:53:57Z</dcterms:modified>
</cp:coreProperties>
</file>