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6"/>
  </p:notesMasterIdLst>
  <p:handoutMasterIdLst>
    <p:handoutMasterId r:id="rId37"/>
  </p:handoutMasterIdLst>
  <p:sldIdLst>
    <p:sldId id="307" r:id="rId14"/>
    <p:sldId id="472" r:id="rId15"/>
    <p:sldId id="458" r:id="rId16"/>
    <p:sldId id="459" r:id="rId17"/>
    <p:sldId id="526" r:id="rId18"/>
    <p:sldId id="484" r:id="rId19"/>
    <p:sldId id="503" r:id="rId20"/>
    <p:sldId id="461" r:id="rId21"/>
    <p:sldId id="480" r:id="rId22"/>
    <p:sldId id="521" r:id="rId23"/>
    <p:sldId id="530" r:id="rId24"/>
    <p:sldId id="522" r:id="rId25"/>
    <p:sldId id="523" r:id="rId26"/>
    <p:sldId id="529" r:id="rId27"/>
    <p:sldId id="525" r:id="rId28"/>
    <p:sldId id="528" r:id="rId29"/>
    <p:sldId id="445" r:id="rId30"/>
    <p:sldId id="322" r:id="rId31"/>
    <p:sldId id="495" r:id="rId32"/>
    <p:sldId id="508" r:id="rId33"/>
    <p:sldId id="531" r:id="rId34"/>
    <p:sldId id="471" r:id="rId3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F9A"/>
    <a:srgbClr val="E15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6"/>
  </p:normalViewPr>
  <p:slideViewPr>
    <p:cSldViewPr snapToGrid="0" snapToObjects="1"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AF652-BC0A-4B8D-BA5D-991E15BF7979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404DBBFD-502A-465E-A171-F0A68F28EAD9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sz="2000" b="0" dirty="0"/>
            <a:t>Manier</a:t>
          </a:r>
          <a:r>
            <a:rPr lang="nl-NL" sz="2000" b="0" baseline="0" dirty="0"/>
            <a:t> van werken</a:t>
          </a:r>
          <a:endParaRPr lang="nl-NL" sz="2000" b="0" dirty="0"/>
        </a:p>
      </dgm:t>
    </dgm:pt>
    <dgm:pt modelId="{8F9B73E2-A4A0-4927-B66D-77AC864F8223}" type="parTrans" cxnId="{BBC34434-9800-485A-A248-2026D69D52D3}">
      <dgm:prSet/>
      <dgm:spPr/>
      <dgm:t>
        <a:bodyPr/>
        <a:lstStyle/>
        <a:p>
          <a:endParaRPr lang="nl-NL"/>
        </a:p>
      </dgm:t>
    </dgm:pt>
    <dgm:pt modelId="{0C951423-892A-4C5F-911B-21BD6D70BB2C}" type="sibTrans" cxnId="{BBC34434-9800-485A-A248-2026D69D52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NL"/>
        </a:p>
      </dgm:t>
    </dgm:pt>
    <dgm:pt modelId="{0B4A4A2B-61B1-4A1D-AA23-D5D7F1994377}">
      <dgm:prSet phldrT="[Tekst]" custT="1"/>
      <dgm:spPr/>
      <dgm:t>
        <a:bodyPr/>
        <a:lstStyle/>
        <a:p>
          <a:r>
            <a:rPr lang="nl-NL" sz="1600" b="0" dirty="0" smtClean="0"/>
            <a:t>Digitalisering</a:t>
          </a:r>
          <a:endParaRPr lang="nl-NL" sz="1600" b="0" dirty="0"/>
        </a:p>
      </dgm:t>
    </dgm:pt>
    <dgm:pt modelId="{3E2FB341-ACEA-4F27-8696-D58232FE3D12}" type="parTrans" cxnId="{1D249A4D-8A13-41EC-A3AD-045BE33776B6}">
      <dgm:prSet/>
      <dgm:spPr/>
      <dgm:t>
        <a:bodyPr/>
        <a:lstStyle/>
        <a:p>
          <a:endParaRPr lang="nl-NL"/>
        </a:p>
      </dgm:t>
    </dgm:pt>
    <dgm:pt modelId="{C0C43FAB-D88E-4CF9-96CD-E5AF91DDD49C}" type="sibTrans" cxnId="{1D249A4D-8A13-41EC-A3AD-045BE33776B6}">
      <dgm:prSet/>
      <dgm:spPr/>
      <dgm:t>
        <a:bodyPr/>
        <a:lstStyle/>
        <a:p>
          <a:endParaRPr lang="nl-NL"/>
        </a:p>
      </dgm:t>
    </dgm:pt>
    <dgm:pt modelId="{EC98A608-F1B7-4CD4-9CE1-09443605CE1B}">
      <dgm:prSet phldrT="[Tekst]" custT="1"/>
      <dgm:spPr>
        <a:solidFill>
          <a:srgbClr val="003768"/>
        </a:solidFill>
      </dgm:spPr>
      <dgm:t>
        <a:bodyPr/>
        <a:lstStyle/>
        <a:p>
          <a:r>
            <a:rPr lang="nl-NL" sz="1600" dirty="0" smtClean="0"/>
            <a:t>Juridisch en inhoudelijk</a:t>
          </a:r>
          <a:endParaRPr lang="nl-NL" sz="1600" dirty="0"/>
        </a:p>
      </dgm:t>
    </dgm:pt>
    <dgm:pt modelId="{66F030F2-BD04-46D8-9909-F3D22EBEF673}" type="parTrans" cxnId="{AC3EBCDD-2CD4-4EA4-A18D-A2C2548E7C41}">
      <dgm:prSet/>
      <dgm:spPr/>
      <dgm:t>
        <a:bodyPr/>
        <a:lstStyle/>
        <a:p>
          <a:endParaRPr lang="nl-NL"/>
        </a:p>
      </dgm:t>
    </dgm:pt>
    <dgm:pt modelId="{42807242-E383-4120-B799-CD4933EF9119}" type="sibTrans" cxnId="{AC3EBCDD-2CD4-4EA4-A18D-A2C2548E7C41}">
      <dgm:prSet/>
      <dgm:spPr>
        <a:solidFill>
          <a:srgbClr val="003768"/>
        </a:solidFill>
      </dgm:spPr>
      <dgm:t>
        <a:bodyPr/>
        <a:lstStyle/>
        <a:p>
          <a:endParaRPr lang="nl-NL"/>
        </a:p>
      </dgm:t>
    </dgm:pt>
    <dgm:pt modelId="{A4D1EB43-E919-488B-B304-7DA0D7CD012B}" type="pres">
      <dgm:prSet presAssocID="{1C0AF652-BC0A-4B8D-BA5D-991E15BF79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4ECD47-C08E-4B6B-9967-4BBA0D2A7E0E}" type="pres">
      <dgm:prSet presAssocID="{404DBBFD-502A-465E-A171-F0A68F28EAD9}" presName="gear1" presStyleLbl="node1" presStyleIdx="0" presStyleCnt="3" custScaleX="113115" custScaleY="111814" custLinFactNeighborX="-5270" custLinFactNeighborY="172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53ED04-5B28-4521-9568-047C47D0DEEA}" type="pres">
      <dgm:prSet presAssocID="{404DBBFD-502A-465E-A171-F0A68F28EAD9}" presName="gear1srcNode" presStyleLbl="node1" presStyleIdx="0" presStyleCnt="3"/>
      <dgm:spPr/>
      <dgm:t>
        <a:bodyPr/>
        <a:lstStyle/>
        <a:p>
          <a:endParaRPr lang="nl-NL"/>
        </a:p>
      </dgm:t>
    </dgm:pt>
    <dgm:pt modelId="{3155296D-1E37-4A5B-ADC3-A28A5ACE1A31}" type="pres">
      <dgm:prSet presAssocID="{404DBBFD-502A-465E-A171-F0A68F28EAD9}" presName="gear1dstNode" presStyleLbl="node1" presStyleIdx="0" presStyleCnt="3"/>
      <dgm:spPr/>
      <dgm:t>
        <a:bodyPr/>
        <a:lstStyle/>
        <a:p>
          <a:endParaRPr lang="nl-NL"/>
        </a:p>
      </dgm:t>
    </dgm:pt>
    <dgm:pt modelId="{1863D6AC-5E47-46A7-AE15-4C8195DDFEE3}" type="pres">
      <dgm:prSet presAssocID="{0B4A4A2B-61B1-4A1D-AA23-D5D7F1994377}" presName="gear2" presStyleLbl="node1" presStyleIdx="1" presStyleCnt="3" custScaleX="134188" custScaleY="130657" custLinFactNeighborX="-39423" custLinFactNeighborY="2408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01436A-E2F6-4359-988C-E158CA7FAC4E}" type="pres">
      <dgm:prSet presAssocID="{0B4A4A2B-61B1-4A1D-AA23-D5D7F1994377}" presName="gear2srcNode" presStyleLbl="node1" presStyleIdx="1" presStyleCnt="3"/>
      <dgm:spPr/>
      <dgm:t>
        <a:bodyPr/>
        <a:lstStyle/>
        <a:p>
          <a:endParaRPr lang="nl-NL"/>
        </a:p>
      </dgm:t>
    </dgm:pt>
    <dgm:pt modelId="{06D1373A-C999-4636-960D-FDA277B518EF}" type="pres">
      <dgm:prSet presAssocID="{0B4A4A2B-61B1-4A1D-AA23-D5D7F1994377}" presName="gear2dstNode" presStyleLbl="node1" presStyleIdx="1" presStyleCnt="3"/>
      <dgm:spPr/>
      <dgm:t>
        <a:bodyPr/>
        <a:lstStyle/>
        <a:p>
          <a:endParaRPr lang="nl-NL"/>
        </a:p>
      </dgm:t>
    </dgm:pt>
    <dgm:pt modelId="{AF4E9152-224E-4D2B-9F4A-DEBBDD8AD907}" type="pres">
      <dgm:prSet presAssocID="{EC98A608-F1B7-4CD4-9CE1-09443605CE1B}" presName="gear3" presStyleLbl="node1" presStyleIdx="2" presStyleCnt="3" custAng="7468" custScaleX="136639" custScaleY="136488" custLinFactNeighborX="-6755" custLinFactNeighborY="-3640"/>
      <dgm:spPr/>
      <dgm:t>
        <a:bodyPr/>
        <a:lstStyle/>
        <a:p>
          <a:endParaRPr lang="nl-NL"/>
        </a:p>
      </dgm:t>
    </dgm:pt>
    <dgm:pt modelId="{1D2358EA-B378-4FAA-9870-4D4B4E86BA41}" type="pres">
      <dgm:prSet presAssocID="{EC98A608-F1B7-4CD4-9CE1-09443605CE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B387B9-9AFE-46E4-A111-18D33C41A008}" type="pres">
      <dgm:prSet presAssocID="{EC98A608-F1B7-4CD4-9CE1-09443605CE1B}" presName="gear3srcNode" presStyleLbl="node1" presStyleIdx="2" presStyleCnt="3"/>
      <dgm:spPr/>
      <dgm:t>
        <a:bodyPr/>
        <a:lstStyle/>
        <a:p>
          <a:endParaRPr lang="nl-NL"/>
        </a:p>
      </dgm:t>
    </dgm:pt>
    <dgm:pt modelId="{4BB878B9-DF3E-4EB6-A2C4-155C35A6B514}" type="pres">
      <dgm:prSet presAssocID="{EC98A608-F1B7-4CD4-9CE1-09443605CE1B}" presName="gear3dstNode" presStyleLbl="node1" presStyleIdx="2" presStyleCnt="3"/>
      <dgm:spPr/>
      <dgm:t>
        <a:bodyPr/>
        <a:lstStyle/>
        <a:p>
          <a:endParaRPr lang="nl-NL"/>
        </a:p>
      </dgm:t>
    </dgm:pt>
    <dgm:pt modelId="{07762777-88F1-4BE8-91D5-FC507EB5A284}" type="pres">
      <dgm:prSet presAssocID="{0C951423-892A-4C5F-911B-21BD6D70BB2C}" presName="connector1" presStyleLbl="sibTrans2D1" presStyleIdx="0" presStyleCnt="3" custAng="1050121" custLinFactNeighborX="1640" custLinFactNeighborY="-1381"/>
      <dgm:spPr/>
      <dgm:t>
        <a:bodyPr/>
        <a:lstStyle/>
        <a:p>
          <a:endParaRPr lang="nl-NL"/>
        </a:p>
      </dgm:t>
    </dgm:pt>
    <dgm:pt modelId="{F1868F16-0DE4-4804-965F-4DB76F0FD87D}" type="pres">
      <dgm:prSet presAssocID="{C0C43FAB-D88E-4CF9-96CD-E5AF91DDD49C}" presName="connector2" presStyleLbl="sibTrans2D1" presStyleIdx="1" presStyleCnt="3" custAng="194003" custLinFactNeighborX="-44589" custLinFactNeighborY="10769"/>
      <dgm:spPr/>
      <dgm:t>
        <a:bodyPr/>
        <a:lstStyle/>
        <a:p>
          <a:endParaRPr lang="nl-NL"/>
        </a:p>
      </dgm:t>
    </dgm:pt>
    <dgm:pt modelId="{3C30D129-DBA7-48B2-8F20-F383E7D37BEB}" type="pres">
      <dgm:prSet presAssocID="{42807242-E383-4120-B799-CD4933EF9119}" presName="connector3" presStyleLbl="sibTrans2D1" presStyleIdx="2" presStyleCnt="3" custAng="2972553" custScaleX="121978" custLinFactNeighborX="2505" custLinFactNeighborY="-6572"/>
      <dgm:spPr/>
      <dgm:t>
        <a:bodyPr/>
        <a:lstStyle/>
        <a:p>
          <a:endParaRPr lang="nl-NL"/>
        </a:p>
      </dgm:t>
    </dgm:pt>
  </dgm:ptLst>
  <dgm:cxnLst>
    <dgm:cxn modelId="{856FE559-921B-451D-B182-B059C1AA0A0B}" type="presOf" srcId="{404DBBFD-502A-465E-A171-F0A68F28EAD9}" destId="{764ECD47-C08E-4B6B-9967-4BBA0D2A7E0E}" srcOrd="0" destOrd="0" presId="urn:microsoft.com/office/officeart/2005/8/layout/gear1"/>
    <dgm:cxn modelId="{A3EAB6E7-7EAD-4125-B3CD-127F21E3FD7C}" type="presOf" srcId="{42807242-E383-4120-B799-CD4933EF9119}" destId="{3C30D129-DBA7-48B2-8F20-F383E7D37BEB}" srcOrd="0" destOrd="0" presId="urn:microsoft.com/office/officeart/2005/8/layout/gear1"/>
    <dgm:cxn modelId="{0DD2BF4D-F3F0-4606-923B-02858338D173}" type="presOf" srcId="{404DBBFD-502A-465E-A171-F0A68F28EAD9}" destId="{CF53ED04-5B28-4521-9568-047C47D0DEEA}" srcOrd="1" destOrd="0" presId="urn:microsoft.com/office/officeart/2005/8/layout/gear1"/>
    <dgm:cxn modelId="{1558AE39-D2AC-4EC7-84CE-B64B1B5F6679}" type="presOf" srcId="{0B4A4A2B-61B1-4A1D-AA23-D5D7F1994377}" destId="{5301436A-E2F6-4359-988C-E158CA7FAC4E}" srcOrd="1" destOrd="0" presId="urn:microsoft.com/office/officeart/2005/8/layout/gear1"/>
    <dgm:cxn modelId="{AC3EBCDD-2CD4-4EA4-A18D-A2C2548E7C41}" srcId="{1C0AF652-BC0A-4B8D-BA5D-991E15BF7979}" destId="{EC98A608-F1B7-4CD4-9CE1-09443605CE1B}" srcOrd="2" destOrd="0" parTransId="{66F030F2-BD04-46D8-9909-F3D22EBEF673}" sibTransId="{42807242-E383-4120-B799-CD4933EF9119}"/>
    <dgm:cxn modelId="{2FD9F913-98C2-4DE9-9E85-A1A6258645A4}" type="presOf" srcId="{EC98A608-F1B7-4CD4-9CE1-09443605CE1B}" destId="{FDB387B9-9AFE-46E4-A111-18D33C41A008}" srcOrd="2" destOrd="0" presId="urn:microsoft.com/office/officeart/2005/8/layout/gear1"/>
    <dgm:cxn modelId="{BBC34434-9800-485A-A248-2026D69D52D3}" srcId="{1C0AF652-BC0A-4B8D-BA5D-991E15BF7979}" destId="{404DBBFD-502A-465E-A171-F0A68F28EAD9}" srcOrd="0" destOrd="0" parTransId="{8F9B73E2-A4A0-4927-B66D-77AC864F8223}" sibTransId="{0C951423-892A-4C5F-911B-21BD6D70BB2C}"/>
    <dgm:cxn modelId="{AA7E3E8C-FA57-437F-8E05-8567BF35D553}" type="presOf" srcId="{C0C43FAB-D88E-4CF9-96CD-E5AF91DDD49C}" destId="{F1868F16-0DE4-4804-965F-4DB76F0FD87D}" srcOrd="0" destOrd="0" presId="urn:microsoft.com/office/officeart/2005/8/layout/gear1"/>
    <dgm:cxn modelId="{E40B84A2-43EF-4410-B090-F588CAF7848C}" type="presOf" srcId="{0B4A4A2B-61B1-4A1D-AA23-D5D7F1994377}" destId="{06D1373A-C999-4636-960D-FDA277B518EF}" srcOrd="2" destOrd="0" presId="urn:microsoft.com/office/officeart/2005/8/layout/gear1"/>
    <dgm:cxn modelId="{1D249A4D-8A13-41EC-A3AD-045BE33776B6}" srcId="{1C0AF652-BC0A-4B8D-BA5D-991E15BF7979}" destId="{0B4A4A2B-61B1-4A1D-AA23-D5D7F1994377}" srcOrd="1" destOrd="0" parTransId="{3E2FB341-ACEA-4F27-8696-D58232FE3D12}" sibTransId="{C0C43FAB-D88E-4CF9-96CD-E5AF91DDD49C}"/>
    <dgm:cxn modelId="{D683A8E5-63AE-4A2C-8594-54C405DAAB12}" type="presOf" srcId="{1C0AF652-BC0A-4B8D-BA5D-991E15BF7979}" destId="{A4D1EB43-E919-488B-B304-7DA0D7CD012B}" srcOrd="0" destOrd="0" presId="urn:microsoft.com/office/officeart/2005/8/layout/gear1"/>
    <dgm:cxn modelId="{ED8974FE-21F7-47DF-94D6-55064AFE9334}" type="presOf" srcId="{EC98A608-F1B7-4CD4-9CE1-09443605CE1B}" destId="{1D2358EA-B378-4FAA-9870-4D4B4E86BA41}" srcOrd="1" destOrd="0" presId="urn:microsoft.com/office/officeart/2005/8/layout/gear1"/>
    <dgm:cxn modelId="{679DD482-9A29-4C55-9961-16EC6162D7FA}" type="presOf" srcId="{0C951423-892A-4C5F-911B-21BD6D70BB2C}" destId="{07762777-88F1-4BE8-91D5-FC507EB5A284}" srcOrd="0" destOrd="0" presId="urn:microsoft.com/office/officeart/2005/8/layout/gear1"/>
    <dgm:cxn modelId="{25DA57EA-DF9E-4AF5-90E8-8A6E2DCA3863}" type="presOf" srcId="{404DBBFD-502A-465E-A171-F0A68F28EAD9}" destId="{3155296D-1E37-4A5B-ADC3-A28A5ACE1A31}" srcOrd="2" destOrd="0" presId="urn:microsoft.com/office/officeart/2005/8/layout/gear1"/>
    <dgm:cxn modelId="{961C7AD5-D09C-4E2C-BEBA-78B2675EE510}" type="presOf" srcId="{0B4A4A2B-61B1-4A1D-AA23-D5D7F1994377}" destId="{1863D6AC-5E47-46A7-AE15-4C8195DDFEE3}" srcOrd="0" destOrd="0" presId="urn:microsoft.com/office/officeart/2005/8/layout/gear1"/>
    <dgm:cxn modelId="{3ABF5B0C-5810-420E-BA0B-A325AA047BB1}" type="presOf" srcId="{EC98A608-F1B7-4CD4-9CE1-09443605CE1B}" destId="{4BB878B9-DF3E-4EB6-A2C4-155C35A6B514}" srcOrd="3" destOrd="0" presId="urn:microsoft.com/office/officeart/2005/8/layout/gear1"/>
    <dgm:cxn modelId="{191A01E3-D405-4AD5-A168-D9ED33797444}" type="presOf" srcId="{EC98A608-F1B7-4CD4-9CE1-09443605CE1B}" destId="{AF4E9152-224E-4D2B-9F4A-DEBBDD8AD907}" srcOrd="0" destOrd="0" presId="urn:microsoft.com/office/officeart/2005/8/layout/gear1"/>
    <dgm:cxn modelId="{DCAF888E-2EF3-4AF0-A257-321A16CF3F3E}" type="presParOf" srcId="{A4D1EB43-E919-488B-B304-7DA0D7CD012B}" destId="{764ECD47-C08E-4B6B-9967-4BBA0D2A7E0E}" srcOrd="0" destOrd="0" presId="urn:microsoft.com/office/officeart/2005/8/layout/gear1"/>
    <dgm:cxn modelId="{4B996454-7186-411E-9234-895A55EFEAC1}" type="presParOf" srcId="{A4D1EB43-E919-488B-B304-7DA0D7CD012B}" destId="{CF53ED04-5B28-4521-9568-047C47D0DEEA}" srcOrd="1" destOrd="0" presId="urn:microsoft.com/office/officeart/2005/8/layout/gear1"/>
    <dgm:cxn modelId="{D0E84BFC-C180-40F9-A78E-7557500C0F89}" type="presParOf" srcId="{A4D1EB43-E919-488B-B304-7DA0D7CD012B}" destId="{3155296D-1E37-4A5B-ADC3-A28A5ACE1A31}" srcOrd="2" destOrd="0" presId="urn:microsoft.com/office/officeart/2005/8/layout/gear1"/>
    <dgm:cxn modelId="{9B1E7A63-5345-41E2-98CB-59D6CEB735C4}" type="presParOf" srcId="{A4D1EB43-E919-488B-B304-7DA0D7CD012B}" destId="{1863D6AC-5E47-46A7-AE15-4C8195DDFEE3}" srcOrd="3" destOrd="0" presId="urn:microsoft.com/office/officeart/2005/8/layout/gear1"/>
    <dgm:cxn modelId="{1D161F47-12B6-4FE7-A2E7-140E4B52A97E}" type="presParOf" srcId="{A4D1EB43-E919-488B-B304-7DA0D7CD012B}" destId="{5301436A-E2F6-4359-988C-E158CA7FAC4E}" srcOrd="4" destOrd="0" presId="urn:microsoft.com/office/officeart/2005/8/layout/gear1"/>
    <dgm:cxn modelId="{85C8207E-13FF-4F39-9AF3-E10C806DBC7B}" type="presParOf" srcId="{A4D1EB43-E919-488B-B304-7DA0D7CD012B}" destId="{06D1373A-C999-4636-960D-FDA277B518EF}" srcOrd="5" destOrd="0" presId="urn:microsoft.com/office/officeart/2005/8/layout/gear1"/>
    <dgm:cxn modelId="{DB8AD9E1-1F28-465E-BDA7-5B1AD816E2EB}" type="presParOf" srcId="{A4D1EB43-E919-488B-B304-7DA0D7CD012B}" destId="{AF4E9152-224E-4D2B-9F4A-DEBBDD8AD907}" srcOrd="6" destOrd="0" presId="urn:microsoft.com/office/officeart/2005/8/layout/gear1"/>
    <dgm:cxn modelId="{C12A3823-FA8A-42E5-8400-D8FEBA982F94}" type="presParOf" srcId="{A4D1EB43-E919-488B-B304-7DA0D7CD012B}" destId="{1D2358EA-B378-4FAA-9870-4D4B4E86BA41}" srcOrd="7" destOrd="0" presId="urn:microsoft.com/office/officeart/2005/8/layout/gear1"/>
    <dgm:cxn modelId="{ABB2B936-2FE3-4463-9D73-170C8086A5A2}" type="presParOf" srcId="{A4D1EB43-E919-488B-B304-7DA0D7CD012B}" destId="{FDB387B9-9AFE-46E4-A111-18D33C41A008}" srcOrd="8" destOrd="0" presId="urn:microsoft.com/office/officeart/2005/8/layout/gear1"/>
    <dgm:cxn modelId="{625CC78F-155E-46A8-9ADC-561BC7744E19}" type="presParOf" srcId="{A4D1EB43-E919-488B-B304-7DA0D7CD012B}" destId="{4BB878B9-DF3E-4EB6-A2C4-155C35A6B514}" srcOrd="9" destOrd="0" presId="urn:microsoft.com/office/officeart/2005/8/layout/gear1"/>
    <dgm:cxn modelId="{2984041A-DCA1-4F29-A4BD-28016922D1C0}" type="presParOf" srcId="{A4D1EB43-E919-488B-B304-7DA0D7CD012B}" destId="{07762777-88F1-4BE8-91D5-FC507EB5A284}" srcOrd="10" destOrd="0" presId="urn:microsoft.com/office/officeart/2005/8/layout/gear1"/>
    <dgm:cxn modelId="{DE8D44A2-CFE4-483B-8F9B-FE6159AEF1E9}" type="presParOf" srcId="{A4D1EB43-E919-488B-B304-7DA0D7CD012B}" destId="{F1868F16-0DE4-4804-965F-4DB76F0FD87D}" srcOrd="11" destOrd="0" presId="urn:microsoft.com/office/officeart/2005/8/layout/gear1"/>
    <dgm:cxn modelId="{F3F7D2D9-AE5E-4E15-A7D0-AAA93E79F5A6}" type="presParOf" srcId="{A4D1EB43-E919-488B-B304-7DA0D7CD012B}" destId="{3C30D129-DBA7-48B2-8F20-F383E7D37B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CD47-C08E-4B6B-9967-4BBA0D2A7E0E}">
      <dsp:nvSpPr>
        <dsp:cNvPr id="0" name=""/>
        <dsp:cNvSpPr/>
      </dsp:nvSpPr>
      <dsp:spPr>
        <a:xfrm>
          <a:off x="3430590" y="2288091"/>
          <a:ext cx="3198487" cy="3161700"/>
        </a:xfrm>
        <a:prstGeom prst="gear9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/>
            <a:t>Manier</a:t>
          </a:r>
          <a:r>
            <a:rPr lang="nl-NL" sz="2000" b="0" kern="1200" baseline="0" dirty="0"/>
            <a:t> van werken</a:t>
          </a:r>
          <a:endParaRPr lang="nl-NL" sz="2000" b="0" kern="1200" dirty="0"/>
        </a:p>
      </dsp:txBody>
      <dsp:txXfrm>
        <a:off x="4070879" y="3028704"/>
        <a:ext cx="1917909" cy="1625179"/>
      </dsp:txXfrm>
    </dsp:sp>
    <dsp:sp modelId="{1863D6AC-5E47-46A7-AE15-4C8195DDFEE3}">
      <dsp:nvSpPr>
        <dsp:cNvPr id="0" name=""/>
        <dsp:cNvSpPr/>
      </dsp:nvSpPr>
      <dsp:spPr>
        <a:xfrm>
          <a:off x="957602" y="1966904"/>
          <a:ext cx="2759532" cy="2686918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0" kern="1200" dirty="0" smtClean="0"/>
            <a:t>Digitalisering</a:t>
          </a:r>
          <a:endParaRPr lang="nl-NL" sz="1600" b="0" kern="1200" dirty="0"/>
        </a:p>
      </dsp:txBody>
      <dsp:txXfrm>
        <a:off x="1644597" y="2647432"/>
        <a:ext cx="1385542" cy="1325862"/>
      </dsp:txXfrm>
    </dsp:sp>
    <dsp:sp modelId="{AF4E9152-224E-4D2B-9F4A-DEBBDD8AD907}">
      <dsp:nvSpPr>
        <dsp:cNvPr id="0" name=""/>
        <dsp:cNvSpPr/>
      </dsp:nvSpPr>
      <dsp:spPr>
        <a:xfrm rot="20707468">
          <a:off x="2735311" y="971"/>
          <a:ext cx="2754277" cy="2749007"/>
        </a:xfrm>
        <a:prstGeom prst="gear6">
          <a:avLst/>
        </a:prstGeom>
        <a:solidFill>
          <a:srgbClr val="0037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Juridisch en inhoudelijk</a:t>
          </a:r>
          <a:endParaRPr lang="nl-NL" sz="1600" kern="1200" dirty="0"/>
        </a:p>
      </dsp:txBody>
      <dsp:txXfrm rot="-20700000">
        <a:off x="3339717" y="603596"/>
        <a:ext cx="1545464" cy="1543757"/>
      </dsp:txXfrm>
    </dsp:sp>
    <dsp:sp modelId="{07762777-88F1-4BE8-91D5-FC507EB5A284}">
      <dsp:nvSpPr>
        <dsp:cNvPr id="0" name=""/>
        <dsp:cNvSpPr/>
      </dsp:nvSpPr>
      <dsp:spPr>
        <a:xfrm rot="1050121">
          <a:off x="3617496" y="1972433"/>
          <a:ext cx="3619382" cy="3619382"/>
        </a:xfrm>
        <a:prstGeom prst="circularArrow">
          <a:avLst>
            <a:gd name="adj1" fmla="val 4687"/>
            <a:gd name="adj2" fmla="val 299029"/>
            <a:gd name="adj3" fmla="val 2534930"/>
            <a:gd name="adj4" fmla="val 15821431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68F16-0DE4-4804-965F-4DB76F0FD87D}">
      <dsp:nvSpPr>
        <dsp:cNvPr id="0" name=""/>
        <dsp:cNvSpPr/>
      </dsp:nvSpPr>
      <dsp:spPr>
        <a:xfrm rot="194003">
          <a:off x="583099" y="1610879"/>
          <a:ext cx="2629707" cy="26297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0D129-DBA7-48B2-8F20-F383E7D37BEB}">
      <dsp:nvSpPr>
        <dsp:cNvPr id="0" name=""/>
        <dsp:cNvSpPr/>
      </dsp:nvSpPr>
      <dsp:spPr>
        <a:xfrm rot="2972553">
          <a:off x="2565065" y="-263729"/>
          <a:ext cx="3458508" cy="28353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376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4C96-2ACD-4885-A042-B5DE0E47E55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F45A-0F4D-465F-BEC3-FC9C219DAF8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8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6351-FD7D-6647-B074-4DBA442C160A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B8F7D-D9E3-9945-9566-9FD09FEBDF0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2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8F7D-D9E3-9945-9566-9FD09FEBDF07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483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0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294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867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02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54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1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013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60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2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7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274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37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7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2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23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85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336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7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41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2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58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04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951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886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280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843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17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14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04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30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589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90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543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26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906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88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564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909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1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601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41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10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2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6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3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0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61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0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13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6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87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1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67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4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44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4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20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73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24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24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7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0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0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9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36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9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7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8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4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06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18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06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4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9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0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5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8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38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3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68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6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1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27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3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63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2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771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57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0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06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0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2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5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4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94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44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6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976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1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7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35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68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3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79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342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56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203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2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27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33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08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6494-D5C1-CA40-83ED-8FDF8A79CC36}" type="datetimeFigureOut">
              <a:rPr lang="nl-NL" smtClean="0"/>
              <a:pPr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DFAD-DDFF-B347-84CE-43CCDE1B5EB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68D9B-19BE-459A-97C6-6E5224922C3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11-12-2017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C20F-840B-4039-AA16-E291661ABF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8396565" cy="36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steigerhoutoperica.nl/indicatie-prijzen-maatwer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Workshop:</a:t>
            </a:r>
            <a:br>
              <a:rPr lang="nl-NL" b="1" dirty="0" smtClean="0">
                <a:solidFill>
                  <a:srgbClr val="B32F9A"/>
                </a:solidFill>
              </a:rPr>
            </a:br>
            <a:r>
              <a:rPr lang="nl-NL" b="1" dirty="0" smtClean="0">
                <a:solidFill>
                  <a:srgbClr val="B32F9A"/>
                </a:solidFill>
              </a:rPr>
              <a:t>Wat verandert er voor mij?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altLang="nl-NL" b="1" i="1" dirty="0">
                <a:ea typeface="ＭＳ Ｐゴシック" panose="020B0600070205080204" pitchFamily="34" charset="-128"/>
              </a:rPr>
              <a:t>Minder regels, meer ruimte voor initiatieven en lokaal maatwerk en vertrouwen als uitgangspunt</a:t>
            </a:r>
            <a:r>
              <a:rPr lang="nl-NL" altLang="nl-NL" b="1" i="1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nl-NL" altLang="nl-NL" b="1" i="1" dirty="0" smtClean="0">
              <a:ea typeface="ＭＳ Ｐゴシック" panose="020B0600070205080204" pitchFamily="34" charset="-128"/>
            </a:endParaRPr>
          </a:p>
          <a:p>
            <a:endParaRPr lang="nl-NL" altLang="nl-NL" b="1" i="1" dirty="0">
              <a:ea typeface="ＭＳ Ｐゴシック" panose="020B0600070205080204" pitchFamily="34" charset="-128"/>
            </a:endParaRPr>
          </a:p>
          <a:p>
            <a:r>
              <a:rPr lang="nl-NL" altLang="nl-NL" b="1" i="1" dirty="0" smtClean="0">
                <a:ea typeface="ＭＳ Ｐゴシック" panose="020B0600070205080204" pitchFamily="34" charset="-128"/>
              </a:rPr>
              <a:t>Omgevingswet verandert het speelveld en de spelregels!</a:t>
            </a:r>
          </a:p>
          <a:p>
            <a:r>
              <a:rPr lang="nl-NL" altLang="nl-NL" b="1" i="1" dirty="0" smtClean="0">
                <a:ea typeface="ＭＳ Ｐゴシック" panose="020B0600070205080204" pitchFamily="34" charset="-128"/>
              </a:rPr>
              <a:t>Wat verandert er voor u……?</a:t>
            </a:r>
          </a:p>
          <a:p>
            <a:pPr>
              <a:buNone/>
            </a:pPr>
            <a:endParaRPr lang="nl-NL" altLang="nl-NL" b="1" i="1" dirty="0" smtClean="0">
              <a:ea typeface="ＭＳ Ｐゴシック" panose="020B0600070205080204" pitchFamily="34" charset="-128"/>
            </a:endParaRPr>
          </a:p>
          <a:p>
            <a:endParaRPr lang="nl-NL" altLang="nl-NL" b="1" i="1" dirty="0" smtClean="0">
              <a:ea typeface="ＭＳ Ｐゴシック" panose="020B0600070205080204" pitchFamily="34" charset="-128"/>
            </a:endParaRPr>
          </a:p>
          <a:p>
            <a:pPr>
              <a:buNone/>
            </a:pPr>
            <a:endParaRPr lang="nl-NL" sz="2595" dirty="0" smtClean="0"/>
          </a:p>
          <a:p>
            <a:pPr>
              <a:buNone/>
            </a:pPr>
            <a:endParaRPr lang="nl-NL" sz="2595" dirty="0" smtClean="0"/>
          </a:p>
          <a:p>
            <a:pPr>
              <a:buNone/>
            </a:pPr>
            <a:r>
              <a:rPr lang="nl-NL" sz="2595" dirty="0" smtClean="0"/>
              <a:t>December  2017</a:t>
            </a:r>
          </a:p>
          <a:p>
            <a:pPr>
              <a:buNone/>
            </a:pPr>
            <a:endParaRPr lang="nl-NL" sz="2595" dirty="0" smtClean="0"/>
          </a:p>
          <a:p>
            <a:pPr>
              <a:buNone/>
            </a:pPr>
            <a:endParaRPr lang="nl-NL" sz="2595" dirty="0" smtClean="0"/>
          </a:p>
          <a:p>
            <a:pPr>
              <a:buNone/>
            </a:pPr>
            <a:endParaRPr lang="nl-NL" sz="2595" dirty="0" smtClean="0"/>
          </a:p>
          <a:p>
            <a:pPr>
              <a:buNone/>
            </a:pPr>
            <a:r>
              <a:rPr lang="nl-NL" sz="2595" dirty="0" smtClean="0"/>
              <a:t>Aart de Boon</a:t>
            </a:r>
          </a:p>
          <a:p>
            <a:pPr>
              <a:buNone/>
            </a:pPr>
            <a:r>
              <a:rPr lang="nl-NL" sz="2595" dirty="0" smtClean="0"/>
              <a:t>Jur van der Velde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600" dirty="0" smtClean="0">
              <a:solidFill>
                <a:srgbClr val="B32F9A"/>
              </a:solidFill>
            </a:endParaRPr>
          </a:p>
          <a:p>
            <a:pPr>
              <a:buNone/>
            </a:pPr>
            <a:endParaRPr lang="nl-NL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Algemene veranderingen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Van: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Sectoraal</a:t>
            </a:r>
          </a:p>
          <a:p>
            <a:pPr>
              <a:buFontTx/>
              <a:buChar char="-"/>
            </a:pPr>
            <a:r>
              <a:rPr lang="nl-NL" dirty="0" smtClean="0"/>
              <a:t>Statisch</a:t>
            </a:r>
          </a:p>
          <a:p>
            <a:pPr>
              <a:buFontTx/>
              <a:buChar char="-"/>
            </a:pPr>
            <a:r>
              <a:rPr lang="nl-NL" dirty="0" smtClean="0"/>
              <a:t>Objectieve normen</a:t>
            </a:r>
          </a:p>
          <a:p>
            <a:pPr>
              <a:buFontTx/>
              <a:buChar char="-"/>
            </a:pPr>
            <a:r>
              <a:rPr lang="nl-NL" dirty="0" smtClean="0"/>
              <a:t>Algemene regels</a:t>
            </a:r>
          </a:p>
          <a:p>
            <a:pPr>
              <a:buFontTx/>
              <a:buChar char="-"/>
            </a:pPr>
            <a:r>
              <a:rPr lang="nl-NL" dirty="0" smtClean="0"/>
              <a:t>Wantrouwen</a:t>
            </a:r>
          </a:p>
          <a:p>
            <a:pPr>
              <a:buFontTx/>
              <a:buChar char="-"/>
            </a:pPr>
            <a:r>
              <a:rPr lang="nl-NL" dirty="0" smtClean="0"/>
              <a:t>Probleem signalerend</a:t>
            </a:r>
          </a:p>
          <a:p>
            <a:pPr>
              <a:buFontTx/>
              <a:buChar char="-"/>
            </a:pPr>
            <a:r>
              <a:rPr lang="nl-NL" dirty="0" smtClean="0"/>
              <a:t>Passief</a:t>
            </a:r>
          </a:p>
          <a:p>
            <a:pPr>
              <a:buFontTx/>
              <a:buChar char="-"/>
            </a:pPr>
            <a:r>
              <a:rPr lang="nl-NL" dirty="0" smtClean="0"/>
              <a:t>Analoog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Naar: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Integraal</a:t>
            </a:r>
          </a:p>
          <a:p>
            <a:pPr>
              <a:buFontTx/>
              <a:buChar char="-"/>
            </a:pPr>
            <a:r>
              <a:rPr lang="nl-NL" dirty="0" smtClean="0"/>
              <a:t>Dynamisch</a:t>
            </a:r>
          </a:p>
          <a:p>
            <a:pPr>
              <a:buFontTx/>
              <a:buChar char="-"/>
            </a:pPr>
            <a:r>
              <a:rPr lang="nl-NL" dirty="0" smtClean="0"/>
              <a:t>Beleidsnormen</a:t>
            </a:r>
          </a:p>
          <a:p>
            <a:pPr>
              <a:buFontTx/>
              <a:buChar char="-"/>
            </a:pPr>
            <a:r>
              <a:rPr lang="nl-NL" dirty="0" smtClean="0"/>
              <a:t>Maatwerk</a:t>
            </a:r>
          </a:p>
          <a:p>
            <a:pPr>
              <a:buFontTx/>
              <a:buChar char="-"/>
            </a:pPr>
            <a:r>
              <a:rPr lang="nl-NL" dirty="0" smtClean="0"/>
              <a:t>Vertrouwen</a:t>
            </a:r>
          </a:p>
          <a:p>
            <a:pPr>
              <a:buFontTx/>
              <a:buChar char="-"/>
            </a:pPr>
            <a:r>
              <a:rPr lang="nl-NL" dirty="0" smtClean="0"/>
              <a:t>Probleem oplossend</a:t>
            </a:r>
          </a:p>
          <a:p>
            <a:pPr>
              <a:buFontTx/>
              <a:buChar char="-"/>
            </a:pPr>
            <a:r>
              <a:rPr lang="nl-NL" dirty="0" smtClean="0"/>
              <a:t>Actief</a:t>
            </a:r>
          </a:p>
          <a:p>
            <a:pPr>
              <a:buFontTx/>
              <a:buChar char="-"/>
            </a:pPr>
            <a:r>
              <a:rPr lang="nl-NL" dirty="0" smtClean="0"/>
              <a:t>Digitaal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Rol externe veiligheidsadviseur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Uw rol en adviezen richten zich op:</a:t>
            </a:r>
          </a:p>
          <a:p>
            <a:pPr>
              <a:buFontTx/>
              <a:buChar char="-"/>
            </a:pPr>
            <a:r>
              <a:rPr lang="nl-NL" dirty="0" smtClean="0"/>
              <a:t>Veilige en gezonde bouwwerken</a:t>
            </a:r>
          </a:p>
          <a:p>
            <a:pPr>
              <a:buFontTx/>
              <a:buChar char="-"/>
            </a:pPr>
            <a:r>
              <a:rPr lang="nl-NL" dirty="0" smtClean="0"/>
              <a:t>Veilige en gezonde omgeving</a:t>
            </a:r>
          </a:p>
          <a:p>
            <a:pPr>
              <a:buFontTx/>
              <a:buChar char="-"/>
            </a:pPr>
            <a:r>
              <a:rPr lang="nl-NL" dirty="0" smtClean="0"/>
              <a:t>Een zelfredzame </a:t>
            </a:r>
            <a:r>
              <a:rPr lang="nl-NL" dirty="0" smtClean="0"/>
              <a:t>en </a:t>
            </a:r>
            <a:r>
              <a:rPr lang="nl-NL" dirty="0" err="1" smtClean="0"/>
              <a:t>samenredzame</a:t>
            </a:r>
            <a:r>
              <a:rPr lang="nl-NL" dirty="0" smtClean="0"/>
              <a:t> samenleving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Bescherming van (zeer) kwetsbare groepen</a:t>
            </a:r>
          </a:p>
          <a:p>
            <a:pPr>
              <a:buFontTx/>
              <a:buChar char="-"/>
            </a:pPr>
            <a:r>
              <a:rPr lang="nl-NL" dirty="0" smtClean="0"/>
              <a:t>Effectieve hulpverlening</a:t>
            </a:r>
          </a:p>
          <a:p>
            <a:pPr>
              <a:buFontTx/>
              <a:buChar char="-"/>
            </a:pPr>
            <a:r>
              <a:rPr lang="nl-NL" dirty="0" smtClean="0"/>
              <a:t>Continuïteit van de samenleving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724943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/>
            </a:r>
            <a:br>
              <a:rPr lang="nl-NL" b="1" dirty="0" smtClean="0">
                <a:solidFill>
                  <a:srgbClr val="B32F9A"/>
                </a:solidFill>
              </a:rPr>
            </a:br>
            <a:r>
              <a:rPr lang="nl-NL" b="1" dirty="0" smtClean="0">
                <a:solidFill>
                  <a:srgbClr val="B32F9A"/>
                </a:solidFill>
              </a:rPr>
              <a:t>Invulling rol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chemeClr val="tx1"/>
                </a:solidFill>
              </a:rPr>
              <a:t>Hoe invulling te geven aan uw rol onder de Omgevingswet?</a:t>
            </a:r>
          </a:p>
          <a:p>
            <a:pPr>
              <a:buNone/>
            </a:pPr>
            <a:endParaRPr lang="nl-NL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sz="2400" dirty="0" smtClean="0">
                <a:solidFill>
                  <a:schemeClr val="tx1"/>
                </a:solidFill>
              </a:rPr>
              <a:t>Inhoud en techniek…..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o</a:t>
            </a:r>
            <a:r>
              <a:rPr lang="nl-NL" sz="2400" dirty="0" smtClean="0">
                <a:solidFill>
                  <a:schemeClr val="tx1"/>
                </a:solidFill>
              </a:rPr>
              <a:t>f</a:t>
            </a:r>
          </a:p>
          <a:p>
            <a:pPr>
              <a:buNone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>
                <a:solidFill>
                  <a:schemeClr val="tx1"/>
                </a:solidFill>
              </a:rPr>
              <a:t>Cultuur, houding en gedrag (competenties)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None/>
            </a:pPr>
            <a:r>
              <a:rPr lang="nl-NL" sz="2400" dirty="0" smtClean="0">
                <a:solidFill>
                  <a:schemeClr val="tx1"/>
                </a:solidFill>
              </a:rPr>
              <a:t>INCOSA: </a:t>
            </a:r>
            <a:r>
              <a:rPr lang="nl-NL" sz="2400" dirty="0" err="1" smtClean="0">
                <a:solidFill>
                  <a:srgbClr val="B32F9A"/>
                </a:solidFill>
              </a:rPr>
              <a:t>IN</a:t>
            </a:r>
            <a:r>
              <a:rPr lang="nl-NL" sz="2400" dirty="0" err="1" smtClean="0">
                <a:solidFill>
                  <a:schemeClr val="tx1"/>
                </a:solidFill>
              </a:rPr>
              <a:t>houd</a:t>
            </a:r>
            <a:r>
              <a:rPr lang="nl-NL" sz="2400" dirty="0" smtClean="0">
                <a:solidFill>
                  <a:schemeClr val="tx1"/>
                </a:solidFill>
              </a:rPr>
              <a:t> en </a:t>
            </a:r>
            <a:r>
              <a:rPr lang="nl-NL" sz="2400" dirty="0" err="1" smtClean="0">
                <a:solidFill>
                  <a:srgbClr val="B32F9A"/>
                </a:solidFill>
              </a:rPr>
              <a:t>CO</a:t>
            </a:r>
            <a:r>
              <a:rPr lang="nl-NL" sz="2400" dirty="0" err="1" smtClean="0">
                <a:solidFill>
                  <a:schemeClr val="tx1"/>
                </a:solidFill>
              </a:rPr>
              <a:t>mpetenties</a:t>
            </a:r>
            <a:r>
              <a:rPr lang="nl-NL" sz="2400" dirty="0" smtClean="0">
                <a:solidFill>
                  <a:schemeClr val="tx1"/>
                </a:solidFill>
              </a:rPr>
              <a:t> in </a:t>
            </a:r>
            <a:r>
              <a:rPr lang="nl-NL" sz="2400" dirty="0" smtClean="0">
                <a:solidFill>
                  <a:srgbClr val="B32F9A"/>
                </a:solidFill>
              </a:rPr>
              <a:t>Sa</a:t>
            </a:r>
            <a:r>
              <a:rPr lang="nl-NL" sz="2400" dirty="0" smtClean="0">
                <a:solidFill>
                  <a:schemeClr val="tx1"/>
                </a:solidFill>
              </a:rPr>
              <a:t>menhang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>
                <a:solidFill>
                  <a:schemeClr val="tx1"/>
                </a:solidFill>
              </a:rPr>
              <a:t>20% inhoud en 80% cultuur, houding en gedrag</a:t>
            </a:r>
          </a:p>
        </p:txBody>
      </p:sp>
    </p:spTree>
    <p:extLst>
      <p:ext uri="{BB962C8B-B14F-4D97-AF65-F5344CB8AC3E}">
        <p14:creationId xmlns:p14="http://schemas.microsoft.com/office/powerpoint/2010/main" val="27999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Uw rol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Gaat uw rol veranderen als gevolg van de Omgevingswet? Zo ja, op welke onderwerpen en hoe? Zo nee, waarom niet?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Hoe gaat u invulling geven aan mogelijke veranderingen?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Hebt u al voorbeelden van (geslaagde) veranderingen?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724943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/>
            </a:r>
            <a:br>
              <a:rPr lang="nl-NL" b="1" dirty="0" smtClean="0">
                <a:solidFill>
                  <a:srgbClr val="B32F9A"/>
                </a:solidFill>
              </a:rPr>
            </a:br>
            <a:r>
              <a:rPr lang="nl-NL" b="1" dirty="0" smtClean="0">
                <a:solidFill>
                  <a:srgbClr val="B32F9A"/>
                </a:solidFill>
              </a:rPr>
              <a:t>Houding bepaalt gedrag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 descr="Afbeeldingsresultaat voor volleybal dam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2" y="2213628"/>
            <a:ext cx="3511944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volleybal verliez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21" y="2213628"/>
            <a:ext cx="3762799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Competenties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400" dirty="0" smtClean="0"/>
              <a:t>Goede invulling van rol door competenties.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Competentie:</a:t>
            </a:r>
          </a:p>
          <a:p>
            <a:pPr marL="0" lvl="0" indent="0">
              <a:buNone/>
            </a:pPr>
            <a:r>
              <a:rPr lang="nl-NL" altLang="nl-NL" sz="2400" dirty="0" smtClean="0"/>
              <a:t>Een geïntegreerd geheel van </a:t>
            </a:r>
            <a:r>
              <a:rPr lang="nl-NL" altLang="nl-NL" sz="2400" b="1" dirty="0" smtClean="0"/>
              <a:t>kennis</a:t>
            </a:r>
            <a:r>
              <a:rPr lang="nl-NL" altLang="nl-NL" sz="2400" dirty="0" smtClean="0"/>
              <a:t> en </a:t>
            </a:r>
            <a:r>
              <a:rPr lang="nl-NL" altLang="nl-NL" sz="2400" b="1" dirty="0" smtClean="0"/>
              <a:t>inzicht</a:t>
            </a:r>
            <a:r>
              <a:rPr lang="nl-NL" altLang="nl-NL" sz="2400" dirty="0" smtClean="0"/>
              <a:t>, </a:t>
            </a:r>
            <a:r>
              <a:rPr lang="nl-NL" altLang="nl-NL" sz="2400" b="1" dirty="0" smtClean="0"/>
              <a:t>vaardigheden</a:t>
            </a:r>
            <a:r>
              <a:rPr lang="nl-NL" altLang="nl-NL" sz="2400" dirty="0" smtClean="0"/>
              <a:t> en </a:t>
            </a:r>
            <a:r>
              <a:rPr lang="nl-NL" altLang="nl-NL" sz="2400" b="1" dirty="0" smtClean="0"/>
              <a:t>attitudes. </a:t>
            </a:r>
            <a:r>
              <a:rPr lang="nl-NL" altLang="nl-NL" sz="2400" dirty="0" smtClean="0"/>
              <a:t> Het vermogen om beroepstaken die </a:t>
            </a:r>
            <a:r>
              <a:rPr lang="nl-NL" altLang="nl-NL" sz="2400" b="1" dirty="0" smtClean="0"/>
              <a:t>essentieel</a:t>
            </a:r>
            <a:r>
              <a:rPr lang="nl-NL" altLang="nl-NL" sz="2400" dirty="0" smtClean="0"/>
              <a:t> zijn voor een </a:t>
            </a:r>
            <a:r>
              <a:rPr lang="nl-NL" altLang="nl-NL" sz="2400" b="1" dirty="0" smtClean="0"/>
              <a:t>functie/rol</a:t>
            </a:r>
            <a:r>
              <a:rPr lang="nl-NL" altLang="nl-NL" sz="2400" dirty="0" smtClean="0"/>
              <a:t> adequaat te verrichten</a:t>
            </a:r>
          </a:p>
          <a:p>
            <a:pPr marL="0" lvl="0" indent="0">
              <a:buNone/>
            </a:pPr>
            <a:endParaRPr lang="nl-NL" altLang="nl-NL" sz="2400" b="1" dirty="0" smtClean="0"/>
          </a:p>
          <a:p>
            <a:pPr marL="0" lvl="0" indent="0">
              <a:buNone/>
            </a:pPr>
            <a:r>
              <a:rPr lang="nl-NL" altLang="nl-NL" sz="2400" b="1" dirty="0" smtClean="0"/>
              <a:t>Kennis </a:t>
            </a:r>
            <a:r>
              <a:rPr lang="nl-NL" sz="2400" dirty="0" smtClean="0"/>
              <a:t>= wat je weet of hebt geleerd</a:t>
            </a:r>
            <a:endParaRPr lang="nl-NL" altLang="nl-NL" sz="2400" dirty="0" smtClean="0"/>
          </a:p>
          <a:p>
            <a:pPr marL="0" lvl="0" indent="0">
              <a:buNone/>
            </a:pPr>
            <a:r>
              <a:rPr lang="nl-NL" altLang="nl-NL" sz="2400" b="1" dirty="0" smtClean="0"/>
              <a:t>Inzicht </a:t>
            </a:r>
            <a:r>
              <a:rPr lang="nl-NL" sz="2400" dirty="0" smtClean="0"/>
              <a:t>= toestand dat je iets begrijpt</a:t>
            </a:r>
            <a:endParaRPr lang="nl-NL" altLang="nl-NL" sz="2400" dirty="0" smtClean="0"/>
          </a:p>
          <a:p>
            <a:pPr marL="0" lvl="0" indent="0">
              <a:buNone/>
            </a:pPr>
            <a:r>
              <a:rPr lang="nl-NL" altLang="nl-NL" sz="2400" b="1" dirty="0" smtClean="0"/>
              <a:t>Vaardigheden </a:t>
            </a:r>
            <a:r>
              <a:rPr lang="nl-NL" sz="2400" dirty="0" smtClean="0"/>
              <a:t>= handig en vlot bepaalde werkzaamheden kunnen uitvoeren. </a:t>
            </a:r>
            <a:endParaRPr lang="nl-NL" altLang="nl-NL" sz="2400" dirty="0" smtClean="0"/>
          </a:p>
          <a:p>
            <a:pPr marL="0" lvl="0" indent="0">
              <a:buNone/>
            </a:pPr>
            <a:r>
              <a:rPr lang="nl-NL" altLang="nl-NL" sz="2400" b="1" dirty="0" smtClean="0"/>
              <a:t>Attitudes </a:t>
            </a:r>
            <a:r>
              <a:rPr lang="nl-NL" sz="2400" dirty="0" smtClean="0"/>
              <a:t>= hoe je over iets of iemand denkt wat ook je gedrag bepaalt in relatie rol/functie</a:t>
            </a:r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Competenties specialisten 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Specialisten externe veiligheid kunnen: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informatie voor een ieder toegankelijk maken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</a:t>
            </a:r>
            <a:r>
              <a:rPr lang="nl-NL" sz="2800" dirty="0" err="1" smtClean="0"/>
              <a:t>pro-actief</a:t>
            </a:r>
            <a:r>
              <a:rPr lang="nl-NL" sz="2800" dirty="0" smtClean="0"/>
              <a:t> handelen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integraal meedenken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interactief samenwerken in keten en samenleving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digitaal werken</a:t>
            </a:r>
          </a:p>
          <a:p>
            <a:pPr marL="0" indent="0">
              <a:buFontTx/>
              <a:buChar char="-"/>
            </a:pPr>
            <a:r>
              <a:rPr lang="nl-NL" sz="2800" dirty="0" smtClean="0"/>
              <a:t> bestuurders en betrokkenen informeren </a:t>
            </a:r>
          </a:p>
          <a:p>
            <a:pPr marL="177800" indent="-177800">
              <a:buFontTx/>
              <a:buChar char="-"/>
            </a:pPr>
            <a:r>
              <a:rPr lang="nl-NL" sz="2800" dirty="0" smtClean="0"/>
              <a:t>op basis van bestuurlijke sensitiviteit zoeken naar    oplossingen</a:t>
            </a:r>
          </a:p>
          <a:p>
            <a:pPr>
              <a:buNone/>
            </a:pPr>
            <a:endParaRPr lang="nl-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Welke algemene competenties kiest u?</a:t>
            </a:r>
            <a:r>
              <a:rPr lang="nl-NL" b="1" dirty="0" smtClean="0">
                <a:solidFill>
                  <a:srgbClr val="F79646"/>
                </a:solidFill>
              </a:rPr>
              <a:t>  </a:t>
            </a:r>
            <a:endParaRPr lang="nl-NL" b="1" dirty="0">
              <a:solidFill>
                <a:srgbClr val="F7964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619672" y="184482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BankGothic Md BT" panose="020B0807020203060204" pitchFamily="34" charset="0"/>
              </a:rPr>
              <a:t>Samenwerke</a:t>
            </a:r>
            <a:r>
              <a:rPr lang="nl-NL" dirty="0">
                <a:latin typeface="BankGothic Md BT" panose="020B0807020203060204" pitchFamily="34" charset="0"/>
              </a:rPr>
              <a:t>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95736" y="278092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Book Antiqua" panose="02040602050305030304" pitchFamily="18" charset="0"/>
              </a:rPr>
              <a:t>Oordeelsvorming </a:t>
            </a:r>
            <a:endParaRPr lang="nl-NL" dirty="0">
              <a:latin typeface="Book Antiqua" panose="0204060205030503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6331" y="3564017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egoe Script" panose="020B0504020000000003" pitchFamily="34" charset="0"/>
              </a:rPr>
              <a:t>Communiceren </a:t>
            </a:r>
            <a:endParaRPr lang="nl-NL" dirty="0">
              <a:latin typeface="Segoe Script" panose="020B0504020000000003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55469" y="236655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rbel" panose="020B0503020204020204" pitchFamily="34" charset="0"/>
              </a:rPr>
              <a:t>Creativiteit 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64157" y="148568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Sensitiviteit  </a:t>
            </a:r>
            <a:endParaRPr lang="nl-N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875185" y="5013176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Besluitvaardigheid </a:t>
            </a:r>
            <a:endParaRPr lang="nl-NL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67830" y="3955693"/>
            <a:ext cx="11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Analytisch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5652120" y="4124221"/>
            <a:ext cx="228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Omgevingsbewustzijn 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187624" y="46408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Leervermogen </a:t>
            </a:r>
            <a:endParaRPr lang="nl-NL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870611" y="3059296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Flexibiliteit 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6119252" y="2046179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Georgia" panose="02040502050405020303" pitchFamily="18" charset="0"/>
              </a:rPr>
              <a:t>Betrouwbaarheid </a:t>
            </a:r>
            <a:endParaRPr lang="nl-NL" dirty="0">
              <a:latin typeface="Georgia" panose="02040502050405020303" pitchFamily="18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143241" y="34290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Bradley Hand ITC" panose="03070402050302030203" pitchFamily="66" charset="0"/>
              </a:rPr>
              <a:t>Loyaliteit </a:t>
            </a:r>
            <a:endParaRPr lang="nl-NL" dirty="0">
              <a:latin typeface="Bradley Hand ITC" panose="03070402050302030203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33984" y="2565103"/>
            <a:ext cx="10647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Integriteit </a:t>
            </a:r>
            <a:endParaRPr lang="nl-NL" sz="2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337420" y="4828510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>
                <a:latin typeface="Shonar Bangla" panose="020B0502040204020203" pitchFamily="34" charset="0"/>
                <a:ea typeface="Verdana" panose="020B0604030504040204" pitchFamily="34" charset="0"/>
                <a:cs typeface="Shonar Bangla" panose="020B0502040204020203" pitchFamily="34" charset="0"/>
              </a:rPr>
              <a:t>Inspireren </a:t>
            </a:r>
            <a:endParaRPr lang="nl-NL" sz="2200" dirty="0">
              <a:latin typeface="Shonar Bangla" panose="020B0502040204020203" pitchFamily="34" charset="0"/>
              <a:ea typeface="Verdana" panose="020B0604030504040204" pitchFamily="34" charset="0"/>
              <a:cs typeface="Shonar Bangla" panose="020B05020402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33229" y="606193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Georgia" panose="02040502050405020303" pitchFamily="18" charset="0"/>
              </a:rPr>
              <a:t>Luisteren </a:t>
            </a:r>
            <a:endParaRPr lang="nl-NL" dirty="0">
              <a:latin typeface="Georgia" panose="02040502050405020303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422631" y="5692606"/>
            <a:ext cx="1830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dirty="0" smtClean="0">
                <a:latin typeface="Vivaldi" panose="03020602050506090804" pitchFamily="66" charset="0"/>
              </a:rPr>
              <a:t>Onderhandelen </a:t>
            </a:r>
            <a:endParaRPr lang="nl-NL" sz="2500" dirty="0">
              <a:latin typeface="Vivaldi" panose="03020602050506090804" pitchFamily="66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778262" y="552396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Overtuigingskracht </a:t>
            </a:r>
            <a:endParaRPr lang="nl-NL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414466" y="141277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gency FB" panose="020B0503020202020204" pitchFamily="34" charset="0"/>
              </a:rPr>
              <a:t>Lef </a:t>
            </a:r>
            <a:endParaRPr lang="nl-NL" dirty="0">
              <a:latin typeface="Agency FB" panose="020B0503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26646" y="4124221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latin typeface="Corbel" panose="020B0503020204020204" pitchFamily="34" charset="0"/>
                <a:cs typeface="Monotxt" panose="00000400000000000000" pitchFamily="2" charset="0"/>
              </a:rPr>
              <a:t>Organiseren </a:t>
            </a:r>
            <a:endParaRPr lang="nl-NL" sz="1600" b="1" dirty="0">
              <a:latin typeface="Corbel" panose="020B0503020204020204" pitchFamily="34" charset="0"/>
              <a:cs typeface="Monotx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Verandering: wat maakt het succes?</a:t>
            </a:r>
            <a:endParaRPr lang="nl-NL" b="1" dirty="0">
              <a:solidFill>
                <a:srgbClr val="B32F9A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21430" r="6789"/>
          <a:stretch/>
        </p:blipFill>
        <p:spPr>
          <a:xfrm>
            <a:off x="1331640" y="1916832"/>
            <a:ext cx="6411927" cy="3303499"/>
          </a:xfrm>
        </p:spPr>
      </p:pic>
    </p:spTree>
    <p:extLst>
      <p:ext uri="{BB962C8B-B14F-4D97-AF65-F5344CB8AC3E}">
        <p14:creationId xmlns:p14="http://schemas.microsoft.com/office/powerpoint/2010/main" val="17448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B32F9A"/>
                </a:solidFill>
              </a:rPr>
              <a:t>Hoe maak je veranderen ook leuk…..</a:t>
            </a:r>
            <a:endParaRPr lang="nl-NL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nl-NL" b="1" dirty="0" smtClean="0">
                <a:solidFill>
                  <a:schemeClr val="tx1"/>
                </a:solidFill>
              </a:rPr>
              <a:t>Wat is nodig?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Nieuwsgierigheid naar nieuwe/andere aanpak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Open mind, combineer denken en doen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Durf om zaken anders te bekijken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Durf om zaken eens anders aan te pakken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Begin bij jezelf ( ver……anderen)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Samenwerking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Wil om </a:t>
            </a:r>
            <a:r>
              <a:rPr lang="nl-NL" b="1" dirty="0" smtClean="0">
                <a:solidFill>
                  <a:schemeClr val="tx1"/>
                </a:solidFill>
              </a:rPr>
              <a:t>met elkaar </a:t>
            </a:r>
            <a:r>
              <a:rPr lang="nl-NL" dirty="0" smtClean="0">
                <a:solidFill>
                  <a:schemeClr val="tx1"/>
                </a:solidFill>
              </a:rPr>
              <a:t>te leren en te ontwikkelen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Richt je op wat goed gaat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Bij vastlopen steeds de vraag te stellen: </a:t>
            </a:r>
          </a:p>
          <a:p>
            <a:pPr marL="457200" lvl="1" indent="0">
              <a:buNone/>
            </a:pPr>
            <a:r>
              <a:rPr lang="nl-NL" sz="3000" b="1" dirty="0" smtClean="0">
                <a:solidFill>
                  <a:schemeClr val="tx1"/>
                </a:solidFill>
              </a:rPr>
              <a:t>“Wat is nodig om het wel mogelijk te maken”!</a:t>
            </a:r>
            <a:endParaRPr lang="nl-NL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Programma</a:t>
            </a:r>
            <a:endParaRPr lang="nl-NL" b="1" dirty="0">
              <a:solidFill>
                <a:srgbClr val="B32F9A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457200" y="1513211"/>
            <a:ext cx="8229600" cy="46129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000" dirty="0" smtClean="0"/>
              <a:t>Even voorstellen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000" dirty="0" smtClean="0"/>
              <a:t>Omgevingswet in het kort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000" dirty="0" smtClean="0"/>
              <a:t>Veranderingen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000" dirty="0" smtClean="0"/>
              <a:t>Wat is nodig om de veranderingen te realiseren….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0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endParaRPr lang="nl-NL" sz="2800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AutoShape 5" descr="data:image/jpeg;base64,/9j/4AAQSkZJRgABAQAAAQABAAD/2wCEAAkGBxQREBUUEBQVFRUXFRQVExYVFRcYFRceGBcYFxcYFhYcHSgkGBolHRwcITEhJSkrLi4uFx80ODMsNygtMCsBCgoKDg0OGxAQGywmICQsLyw1Ky83MCw0LywwLywsLCw0LCwsLCwsLCwsLCwsLCwsLCw0LCwsLC8sLCwsLCwsLP/AABEIAIgBcgMBIgACEQEDEQH/xAAcAAEAAgMBAQEAAAAAAAAAAAAABQYBBAcDAgj/xABNEAACAQMCAwYEAgUIBQsFAQABAgMABBEFEgYhMQcTIkFRYRQycYEjkUJScqGxFmJzgpKywdEVJDNUkxc0NTZDU2OEorPSJYPC8PEI/8QAGQEBAAMBAQAAAAAAAAAAAAAAAAECAwQF/8QALREAAgIBAwIEBQQDAAAAAAAAAAECEQMSITEEQRNRcYEiMmGx8AUUM8EVodH/2gAMAwEAAhEDEQA/AO40pSgFKUoBSlKAUpSgFKUoBSlKAUpSgFKUoBSlKAUpSgFKUoBSlKAUpSgFKUoBSlKAUpSgFKUoBUfresRWkRkmOB0UD5mPkqjzNb5quadZfFXDXUw3KjNHaqflUKcNJj9YtnB9AKvBLmXCMskpJVHl/lkJPfard87eL4eM/Lu2hyPctz/JRUTd6brEfi3zN5+CUN/6c5P5V1Wlbx6nTxFUc0ui1bucr9f6OS6Zx7dQNtuB3oBwwYbJB9xjn7EV0rRtWiuohJC2R0IPJlPmGHkahOO+G0uYGkRQJkUsrDqwAyUPry6ehqk9nGpmK8VM+CYbGHlkAlD9c8vvW0sePNjc4KmuUcsMuXpsyxZHcXwzsNKUrzz2BSlKAUpSgFKUoBSlKAUpSgFKUoBSlKAUpSgFKUoBSlKAUpSgFKUoBSlKAUpSgFKUoBSlKAUpSgFKVhjgUBmlKUApSlAYNaOhRbLaIf8Ahr+8ZP763jXzCgVQB0AAH25VN7EVvZ90pXzI4UEsQAOpPID6moJPG+lCROzcgqMT9ADmuJ8HoTfWwH/eofy5n9wq08e8YLKht7Y7lP8AtZB0IH6C+o9T9q1uy7SjJcNOR4YgVU+rsMfuXP8AaFengg8OCUpdzxOpyLqOphCG9Pn7/Y6pSteZZD8jIvuVLfu3Co28t70DMM0BP6rwsAf6wc4/KvOUb7nsSk12bJqlUaHjl4Ju51CDuj+uhyvs209V9wT9Ku0ModQykFSAVIOQQehBq08UoclcWeGS9L47H3SlKzNRSlKAwx5cuftXK9W7XJLWVorjT2jdeqtOOhGQchCCCPME11WuR9vGiZSG7UfKe5lx6Nloyfocj+uK1wqLlUjPK5KNxOkcN6jLc26yzwG3Z+YjLhzt/RJIAwSOePKovjvimTTYllW2M0ecSN3oTuySAmRgk5Oeflj3rW7KNb+K0yPccvD+A+evgA2k/VCv76jePh8dqFnpo5oG+Kuh/MTIVT7HJH3Wij8dMOXw2i0cKavNdwCWe2NtuwY1Z9zMpAIYjaNufQ86m6pvFPHkdpMtrbxNc3TEBYkIAUnoHbyOOePIczgVD8Qccalp6pJeWUHdO20GOdiVOCdrHb1wD5Y5HnUeHJvZck60vY6VSoPhfiNNQtPiIEYc3XY5AIZf0cjIweXP3qlS9qc0N6LW6s0iYSRpIfiNwQPtO7OzBG1s+VQscm2l2DnFKzqNK5hrvafMqtLZWTyWynBuZA6xtzxlAB8ufMn7VY+z7jNdUic7O7ljIEiZyvP5WU9cHB69CD9aPHJK2FOLdFspSqNrnaEFuvg9PhN3c5KkBgsSEfNufzx5+Q6ZzyqsYuXBZtLkx2k8QX2noJ7f4YwZVCsiSGUMc88hwCvt1qW7PtdkvrCO4nCB2aQHuwQvhdlGAST0HrXOu1TVtQ+EWG+toY0kkVkkhlZwCmTsYEDmR/A1cuxs/wD0eL9uf/3XraUEsV/UyUm8lfQu9K57L2ivc3RttJtxcsud0sj7IQAcFgQCSueWeWfIGvSz49lhvVs9Ut1geTb3UsUm+Jt3Jc5AIBPLPr1A61n4ci+uJfqVROO+OLjTHXNoskLnEcvf7SWxkqUCHb7euKgdV7ZFSCEwwq07rulRnPdxcyAu4DLMQM9BjP2qVik1aDyRWzOsGuW6v2tyWs7wz2BR0OCDOPPmpBEeCCMHlXQuHtVW7tYbhAQJEV8HqpPVffByM+1co7etJ2ywXIHzqYXPuuXT9xb+zVsMYuemSK5W1G4nVOHb+a4gElxAbdmPKMuHbHkWIAwT6eVV7jHtBj067ht2j37wrSMH292rPtBxg7ujHGR096l+B9V+K0+3mJyxjUSftp4H/wDUDXCuOhJdyzah/wBg909tF9IkG0j+aQD981OLGpTaZGSbjG0fpInly5+nvXPP+UG7+MNmNMbvwM7fiVxt67y+zG33z7deVWHs91X4rTbeQnLd2I5D5lo/AxP1Iz96hez8fFXuoX55h5hbQE/qQgAlfYnH3FUikrtcFm7qmXtCcDPI4GR1x686+qpGudoAS6+DsITd3OSGAYLEhHUM/qPPyGMZzyqJ13tAv9OkQX9lDsfO1oZmPTqMlfmHLkcdaLHJkucUdGvlkMTCAqsm07C6lkB8iyggke2RXK9B7QL99WSyuRb476SKQxo4PhVzlSXPmB5V0vQNWS8to7iIMFkXcA2Nw54IOCRkEEVxHSv+tP8A5yf+7JV8UU1JNdimSTTVHfRXnd/I2P1T/CvSjCsDU8rSYOisPMf/ANr2qrQ6gbSZo3BKZyPUA9CP8fpVitbtJBmNg30PP7jyq84Nb9ikJp7dz3pStHU9Wit13SuB6Dqx+i9aqk26RdySVsa1qS20LSv5DkP1ieij61xaTU5+8Z0kkDEl22Mw6nJOAelSnFfET3bjqqKfw06nnyycdWNXLgzRBZQmW45SyYyPNV6hPr5n7eleljiumx6pK2+x42WUusy6IOoruc8HFN3/ALzL/arTutRmnOJJZJPQMzN+S12hZYZD+JEmfUorf4VvW0EQ/wBmqL+yoH8Kj97CO6hv+fQl/pmSW0sra/Pqck0Dgq4uSC6mGPzZxhj+yh5n6nl9a61penx28SxRLtVRy9T6knzJ9a2qzXJn6ieV78eR3dN0ePAvh58xSlKwOsqXaTpiy2Zkx44iGU+eCQrL9OefsKieyvVyQ9s5yFHeRewJwy/TOD9zU12j3ojsHXzkZY1/Pcf3A1TOzCMm+JHQRPn7lQK9DFHV0stXbg8jNLT10NPdbnWxWa+FNfdeeeuKUpQCovifSBeWk1u3/aIQD+q3VG+zAGpSlFsHucH7GNa+FvZbec7FkRiwY42PCGYg+h278/sirp2e5l+N1aRcmdpBDnORFDkKPuVx/Uqm9o3BdwdVJtYpClyVbeisURnOyTew+UfpHPkxrtGmaakFukCDwJGIwPUAYOfr/jXTllGtS7mGKL4fY4v2Kf6xqks8x3Sd08mT13SMoZvyJH0NXTtvmVdL2nq08QX6jcx/cDVCGk3ug6j3kMEk0XiVCqsyyRt+ixUHY45dR1XzFS/GlnqGqWpuZbeSJYygtrVQWlbewEksgxnkOQGB1PLzN5JPIpXsUi2oONbln7D/APov/wC/L/8AjXOe0m177X5Yv+8ktY/pvjiX/Gr32Q3Mltavb3Ftcxshkm3tEwRgQvhXzL8vlA51SOIBcT6wb1LK77sTQOFMDhysQjB5YwCdpxz8xSG2STE98cUdm4otUTS7mNVARbSZVUDkAsTYAHtiua//AOfz+Ld/sQ/xer5xbrOdLdkt7l2uIXjjiELGRTIjAGVR8gHnmufdjwmsrmRJ7S6AnEaK/cOEUqW5uSBhefX2rOH8ci8/5InUuM79rfT7mWPk6QyFD6NjCn7E5+1c27ArZS11KecgESAnrhizNz9yBn6CusatYLcQSQyfJJG8bY64YYyPeuGaRDqGgXrn4d5o28DbFYxyqDlWVlB2MPQjzYe9RipwlFck5LUk+xe+3F1GmKDjJnj2/YMTj7ZqH0G6aLhOVozhts65HUBpipP5E1ocb2eo6nbfEy27xJGyrb2ygvK28+OWQYyMAADlyyeXrYuzGEvpz2F3bXEeFm3tJGUjdZGPJWPPd4umPKrbRxpfUrzP2Kd2Py3aG5NjDBKfwRJ30pjKj8TbtwpyDzz+yKmeNOEtW1OWOSSK1i7tSq7J2PU5ySV9hUfpel3/AA/eO6wPc27jYxiGd6g5UkAEo6+4xzPPzFutONrq+miis7OeBS6mee4j8KIObBR0JIG3r59PMWm3r1xr1Iglp0yI3t2UiytQxye+5n1PdNmprsw0aBtGhWSKNxKJHlDorByXYeIEc8AAfaq/2zzS3Xd21vbXMhik3vIsLmPmmAqMB4vm5nyx+U92U6k4tI7SW2uYpIUbLSRFYmG8kbWPn4hyx5GqO/BXqWVeK/QvMUQRQqgKoACgDAAHIADyFVbtR0n4nS51UZeMCZPXMZyQPqu4ferZXy6Agg8wRgj1zWEXTTNmrVHCuBuLDb6Nfxg+NMGD1zcAxjA88MN33q76lwfjh74QD8SOISjHUyKe9b8zuX6GqFw3wLMusiJ4ZBbxTs+8qwjdI2LRePo2fDy9zXfMV0ZpJSuPqY4otxp+hwfs94s+F0vUUJ5oglg/alHdch7NsP8AWrotnbnS9BIXlJFau5/pGUsT9mP7q5va8CTDW+5MUnwwuDJv2HujGD3qruxg+S49a7lqdis8MkL/ACyIyN9GBBpmlG1XfcYk6p9tjkXYFADNdyNzcJCoJ5th2csc+5UflUl2+yr8NbL+kZmYeuAhB/eRVW0KO/0G+cfDSTq42HYjFJQDlHRlB2n2PqQa3OPdG1C9iS8ngcOZBHDbRguYotrMXkwM72bH2A6dK0aXiqV7Gavw3Gtzo3ZZ/wBEWv7L/wDuNXLdK/60/wDnJ/7slX/s61VoNN7ue1uka2Qlswt+JudiBEOrN6jHKudWAuU1gXzWV33fxEkpUQOX2sGA5YxnnnGarD5p+5aXET9B1mvK1m3or4ZdyhsMMMMjOGHkfUV61yHSR2s6StwmD4WHysOo9iPMe1UTVdJnt8sykqP00yQPrjmv3rplYxW2PNKG3Ywy4I5N+GcbfWHI5Svj2kbH8ajnkLnlzJ8/8zXYNR4atZzmWBC36wG1v7S4NRn8g7UfL3i+wfP8Qa6o9ZFcROR/p+r5pOin8OqkDCQoJJf0WY+BPdV829yasKXLzt4ssx8h/gB0qatuErdPJ2/ac/4YqYtrVIxhFCj2Fc2TNqd9ztxYY446YrYrMUohfu7nKZAKv+j9/wDOpmO2OAVIYHoQf4V7appyTptf+qw6qfUf5VRL+O6sGyrMFzyZecZ+oPIH61MYrJw6ZnPJLFyrRfE3D1r2UmufxcfzJ88cb+4yp/xFfUnaZgcrfn/Scv7tW/aZfIz/AMhgXL+50IVralqcVuheZwij16n2UdWPsK5hf9ot04xEI4vcDc35ty/dVXu7uSd90rtI582JJ+gHl9BW2PoJvebo5c36tjSrGrZKcXcQm9m3Y2xrkRqfTzY+5/dgVeOzrSDb25mkGHmxtB6hBnb+eSfyqr8McPeISXABA5rGfXyL+3838/SuiwSFz6n/APfyq3VZYqCxQ4HQ9NNz8fLy+Pz7ElGa968oY8Dn1r1rzmeuKUpUAUpSgFKUoBTFKUBis0pQGMUrNKAVis0oBSlKAxUNd8UW0bmMuXdfnWNHk2/tbQcVJ3wYxP3fz7G2fXBx++qR2XX6COS3bwzB2dgfmYcgfqQRgitoY04OT7HNlyuOSMFtd7v7Fv0nWIbpS1u4cDk2MgjPTIPMVvVBotrYzSu0iRNOQ5V3VR4QRlR7kkn3Ne54ltP95h/4i/51Rwt3FOi8ciSqbVktVWn7RNORmRrlQykqw2vyIOCPlqzRSBlDKQQQCCOhB5giuKdvkQF1bMAATDIGOOZwwxn6ZP51OKClLSy2SbjG0dBHaVphOPi0/sv/APGrBpWrQXSb7aVJUzglGDAH0OOh9jULp2kW0ulwieKMobWIyEquQO6BLbsZBHXNcx7DBJ8fL3ee57lu8Plnevd5/nfN++raIuLa7EObUkn3O6YrNa2oahHbxtJO6xovNmY4A/zPtVT/AOVLT+u+bu84734eXus9MbttZKLfCNHJLkulKjLniC3S1+KMgaDAYOgZwQTgYCgk8/bl51GaRx/YXUhjhmywRnO6ORAFXmxLMoAwPeml1wNSLNWar/DvGVpfyyR2shZoxk5VlDDONyEjxDP8R617cQ8V2ljj4qUKx+VAC8h+iKCce9NLuqFqrJqlUte1DT9+2R5YienewSryPQ/LyHuatltexyRiWN1aMjcHVgVI9c9MVLi1ygpJ8GxSqfN2lWIZhG00wT52hgkkRfcuBjHuOVSFhxnaT2kl1FIzQxHbIe7k3KfCcbNuTyYdAetHCS7DUiwUqsaNx9Y3cwht5izkMQDHIowoyfEygdK0rvtS02OQoZmbBwWSN2Qf1gPF9VzTRK6ojXHzLpSoPVOLbO2t0nlmURyAGIrli+RnwKoJP5cvOtbhrjmzv5DHbyHvAM7HUoxA6lc8mx7Gml1dE6ldFlr5dAwIIBB5EEZB+orEsgVSzEAAZJJwAB1JJ6Cqhc9punqWCvJKF+d4YZHjX3LhcY96hRb4Da7m7qXBFtLkqGiP/hnA/snI/KqxedmUufwrhGHo6FT+YJ/hVu4e4ws74lbWYM4GShDI+PXawBI9x61PVuuozQ2s5p9JgybuK/PQ5OvZxdZ5tCfo7/8AwqZ0zgWSPq0Sn1G5j/AVf6VEupyy5ZbH0uHHvGKISy4eVPnct9BtH+NS8MKoMKAK9KVi22dApSlQBSlKAUpSgFKUoBSlKAUpSgFKUoBSlKAUpSgIfijXVsoDIw3EkKi5xuY+/kB1JqmycNXVygvlZI7htskcca7OXlls/OR6/Q+0z2m6W81qrRgsYmLMo67SMEgeeP4Zrd4U4jhntox3iLIqKrozAEFRjIz1B65FdcG4YlOHN7/89zzsqWXO8eR0qtdt/P1RocN61Bekx3cMYukG1w6Ll9vXbkZBHPK+VZ4A06J7MM0UbfiS7WZFJwHIHMio/jS3hupkFn47vIyYiNoUecr9Bjy55rZ4J4iSNVsrhe4lj8C55K3PPM+THOfQ55dcVecbxtwvzry5/wBFMc0syjkp1a1eb229S8AVxXt+/wCcWv8ARS/3lrtdcU7fv+cWv9FL/eWufp/5Ed2f5GSj8D391p0QXUnZGgjZYGj2RkFARGzo2So6cwfpWl2a8Z/DXA0+5t4ocyGMPGuwiQeHEwyd5JGN+fTy5i6cLcW2Y06BnuYk2QRLIrOAylUAZSvXOR6c/KuU6Vavquuma3Ru6+JWZ3xyREKkFj5M20YHXLexrSNyUlPgpLZpxN3ts1V5tQW23ERwqnIZ+eQZLY8yFIA+/rVvveL7D4B7WO3uinctEifBygfLheowDnnn151Xe23hyVbgXsQJRlVZGAz3bpyVm9ARjn0yvuKvegdo1lPbrJLPHE4Ud5HI21gwHPbn5h6EZo68OLSsmPzysrPYO86x3MMqSLGpidN6so3PvEgXI/mqeXr71ReDdEW81Y27lliLXBlCEqWRSx2ZHkTt+wruegcUxXcElwoMcCOyLLKQqyBcZcZ5qucjng8q4x2ZajFHrPeSOqI/xAVmIC+I5XJPTIqYSb1uqIkktKOkfyStNGFxfwCQmOCTZGzkoOWcDzO4hRzJxVV7GrD4y8ub66/FlUrtZueHfduYZ6YUBR6A8q6dxVp5vLCeGMgmWJhGc+EnGU5+hOK452VcVR6bPPFe7o0fbklWJjdMghlAJ5g+nlVYNyhLz/omVRmvItvbzbIbOCQgb1n2qfPDIxYZ9Mqp+1Z4T06S64YMMBxI6zqmTgH8ViVJ8gwyv9aqv2pcQHUY1lt1b4OGTu1kYFe+ldSSUUjO1VUjnj5jU/w/rr2HDMdxEqsyy4wwJGHudreY54Jx74qaaxpd7ITTyP0KxwFxq+kO9rdwsI+8y424mjbABJB+dcAcvyzXYeEbO0SJ5bAqYriQzEqfDuIVSFH6I8Py+RzVZ43OnajprXLyRgrEzwyAgSq2MiMr1OTyKH+POoXsIMkcF1JKdltujKs52pvAIkIJ5YxsBPsPSomlOLlw+5MLjJR5RR9K0z4nWntwSiSXVykmw7T3YeQuoI6AqCv3q9dsfDVrb2MUlvBHEyyqmY0C7lKtybHzcwDk/wCNVbgS+iXXzKzqI2muyrsQFO8uV5n1z++rz253iCxjj3rvaZGVc+IgK+Wx6e9aSb8SKKJLw5Mj+x7hmKe1NxdIs2GaKBZQHSNQcvtRsgFnLc8fxNVjT7RbXiZYoRtRLvagHkHTmo9sMRXQ+xm7j/0UiB13I8xddwyuZGILDyGCOdc6m1CL+Uvfd4vdfFqe8yNmAoXO7pjPnURbc5+jJkkoxJ/t34gcNHZoSE2d7MB+nkkIp9VGCceZI9K6hw7okdpaR28ajaqAPyHjJHjZvUk1yPt00tjPFdp4opYhGXXmoZSSvMfrK3L9k1aoe1GGW1RbcO99IojSAI3+0PLJfG3YD4s56Dyqkot446S8ZVN6ijdmcYTX9qfKr3ar9BvAH5AV+gK/OnZvMttrS/ESKu1riN3YgKWAZT4j6kV+ilORyqvUL4vYnB8vuZpSlYGwpSlAKUpQClKUApSlAKVimaAzSsZpmgM0rGaZoDNKxmmaAzSsZpmgM0rGaZoARUVdcNWkrbpLeIseZO0An6461K5pmpUnHhlZQjL5lZr2OnxQLthjSMeiKFz9cda+LrSoZWDSxRuwxhmRSwxzGCRW5Smp3Y0Rqq2FaWp6RBcqFuYY5QOYEiK2PpkcvtW7WM1BYrn8gdNzn4KD+xy/LpU5ZWMcKBIY0jQdFRQqj7AV75pmpcm+SKSMMgIwRkHkQeh+tQEvA2nM242dvnzxGAP7I5VYM0zRSa4DSZoTaJbvAIGgiMIxiIovdjByMJjHI860DwTp/wDuVt/wU/yqezTNNTQpHhK0cERJ2xxxpn0VFQfuAA/dVWsI9K1cC4EUEr4G7eiiZcfoyL1/PIq2XMCyIySKGRgVZWAKsDyIIPUVSNQ7JdOlbKpJF7RScvsHDY+1Wg13bRWV9kVjtq1aAQwWNtsJWQOyRAYjAUqibV6MS3JR6e4roHBehdxpkFvcIrHu/wAVGAZcuS7KQeRwTj7VrcPdntjZOJIoi0g+V5W3lT6qOgPuBmrXVpzWlRiRGDtyZXf5B6bu3fBW+f6Ncfl0qXutKhlh7iSKNocAd0UBjwpBUbMY5EA/atvNM1m5N9y9IgTwTp/+5W3/AAU/yra1Dhq0uH3z20Mj4C7njVmwM4GSOgyfzqUzTNNT8xSIuz4atIQ4htoUEi7JNsajev6rYHMc+lav8idP/wBytv8Agp/lU9mmaan5ikaraZCYe4MUZh2hBEUXu9o5BdmMYFamk8NWlqxa2t4omPIsqANj03dQPapXNM0tiiGn4SsXZmeztmZiSxMMZLEnJJ5cyTUyowMDp5UzWaW2KQpSlQSKUpQClKUApSlAKUpQEBxpdbLXaJhA8jpHHKXCBCTkuSeRCqGbB64x51Wl4wlfS7VkcCea5jsZZfCwR9zK8g8iSFyvl4xV2m00PcRzF3zGrqqeHu/HjLEbc7sADOf4nMU3B0DfEiQySJcuJJI2KhVcY2vGVUMjDA5g+QPWrxcUtyjTs89d3WFtPdRyzSd1BKxikfejsACrHPNMY6LgYJ5dK9tH053hgme5maRhHJIQ34b5AZkEWNqpzwMDd051tWuibSe9nnnUoyd3MYymG5HIRFLnHLLE+frXjp/DQg2LFcXCwoQUg3oYxjmF3FO82D9XfjljpypaoEHoM82oWMl2Z5InZpzAEbCQiNmVAydJD4ctuz1OMVraLr0t3LpUjM6C4guHmjViEZogu07fQnJ9wRnNWJ+FIvxVjkmiimZmmhjZRG5f5yCVLJu89jL1PrXvqPDkUqwhC8DW/wDsHhKq0Y27CoDKVKleWCCOQqdUSNLIbVe8MGolJpUdJR3TBz+H+DE42g8tu52OPoPIY07PXZX2Wl0zR3kFxAspRignjZsCVMdVYdR5H0qytw+ptpIO8l/EO6WXKGVycZJJXbnCgclAAAAxX1qXDsM81vNICZbdt0bjAY8iCrcuanrjlzFFJdyaZCa5C0eoWUSTXASdroyqJn57Y96hefhAJ6DHpWr2g6u1oIu4uNjwL8RIjyDM8asqmLDHxMw3EHr+GR51Z9Q0RZrmC4Z5FaDf3aqU2HeMPuBUk5HLqPbBr7i0kBp2LuxnwG3bDsAUqFTw9ACeRzzJ9TUKS2sNPcguL5p5Y7WTTpisjvujGfwpV7p5gjj0baBny3V56Lrov7iIq0kf+rXS3EO8qYpY5IEwwHRgHbB88g+QxJ6ZwqkEdtGk05S2YtEGMZ5FSu1js5qAWAxg+LryGNmHh6FL17xFKzSRd1Jg+FhlSGI/W8IGfQVNqqFMg9MhY6pcwNNcGKKC1kRTM/VzJuyc5YHaORNeOn38seoGG/eZHeaRrV1b/VZ49p2w7eiSKDuORuJXqRyqx2uiLHdy3QeQvKiI6kpswmdmAFyMZPn+kfbGvHwvH3sTySzSiF2kgjkZCkbNuGRhAzYDEDcTjNNSFE7VJh7R4W1P4ERSZ7wxCXI27wCSNvXbkEZ9fLHOrtioxeHLUXJuhBGJz1kx4um3P1xyz1xVY1vZLvsSgrmPEOpXCT6kIpLn8H4doWVgYoN8YZ2kUklkHMkBW5A4xXTqr19wnHLLPJ3s6fEKqXCIyBHCrsAyULL4eXhYdamDS5Ek3wQurag7aharE88sU1nJMVtpAochotki7mUAYY9DzyORrcvpZE1PT4hLLseG4Mis/wA5iVChcDluyxzjr71Iz8LxmSGSF5YGghMEXdGPAQ7fCQ6MD8o/KvifhUNJBL8TciSBHRH3REnvPnZt0ZBJ5eWBgYAqdSIpmOOLrZbBFnFvJK6xxylwgQ82LEk4ICq3I9Tio6y1a5vtFEtmyi6KBCcjG+NgsoBwQCQG2nGPEDU5a6GEljlaaaRo0kQCQoQe8YM7HCDxeEAYwABgAc61YeFETv8AZNcL38wuG2tGNkgIO5B3fIEAAg5BA5+dQmqFOzU4ZnjvInAkuo3jkUSwySuJoHC4KFwcuh5sMkg+XoNfgkvNp3fyzTPIRcrkytgbZHVSAOQICjnU/pOhJbmZleRpZmDSyuVLsQu1eQUKAo6ALivPR+H0tbU20Ukuw95hmKF17wkttOzHUk8wetHJbimU+KW8m0rTpba4cXUpUlnYlJCYpJSsi9NpKAcumTUlpvE4uXjmHeI0cF38TbbiNksPdeFl8z4mwfMEHyGJmx4YSGG2iSWbZbNuiyYyT4WUK52cwFYjlg8+ua2I+HoVvWvFUiZou6fB8LDIOWHm3IDPpUuUWKZXdKu+806O+u7uSFpFWUurYiiDHITu8FSoHhJYEnnzFZ7RdZaFIzbziKRFa52lwomSMrmLB6l88vPwn1qQn4KhaCS3WWeO3k35gR0Ea7yS2wlCyjJztDbfapS20hUklfe7GRETxbCEVAwVUwvTxE+LPM01RuxTor/EmpGX/Rr28six3NwitscruR4XkwcdDkDn1HOvO/M6X/wSXEhjuLWWSNicywSRMoDCTGSh3Dk2enoa3ouCYlt4IFmuALeXvoH3R742wwwMx4K+I8iD19OVS2n6MkUjTFnlmZQjSyFS+0EkIAqqqrkk4AGSedNSXApsrPDGpyXdtZxM8gnV5PjCHO7/AFZikoJ/nSFOXoTjpS3kupJNXjtpT3sbolr3jEpGWhSQ4B5DxMcE5xy8hVl0zQYbea4miBD3DK8uTkZUY8I8h1J9ya1F4XQNcsJpw1zJHI5DICrRldhjwnLAVRg5BA5g5OWqNsUyry60Tpl+ySXMNzbw5khmcmSGRVYh1bnuR+vUqQOQHSt3VZpY9Kup0a6jkW2DoZZFOGVS2+PazEAk8weXIcutTLcJQslysryyNdII55WK94VAKqq7VCqACcYXz55r3h4eXY8c0008bRGExymPYFPI4CIuSRyycmp1RFM8CW3WHjk8Wd/jbx/gl/H+t4gDVNGrz9/LFHPP3/8ApQQW+8kwd2ojkkjdmG0nZv5Z3dMVedJ4eW3ZCZp5e7UpCJmUiNTgELtVSxwANzbjjz5nOm3BcLRzo0kzd9OtyW3IHjlUgh4iqDafCPUcvc5hSSDTIziS/lt70tdPNHZusSwTQthLeTPi+IXzDHozZUdMDrV5qvajwqlxvWaadopGRpYdyd25RVUZ8G4A7QSqsAT5czVgFVk00iUnZmlKVUsKUpQClKUA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7" descr="data:image/jpeg;base64,/9j/4AAQSkZJRgABAQAAAQABAAD/2wCEAAkGBxQREBUUEBQVFRUXFRQVExYVFRcYFRceGBcYFxcYFhYcHSgkGBolHRwcITEhJSkrLi4uFx80ODMsNygtMCsBCgoKDg0OGxAQGywmICQsLyw1Ky83MCw0LywwLywsLCw0LCwsLCwsLCwsLCwsLCwsLCw0LCwsLC8sLCwsLCwsLP/AABEIAIgBcgMBIgACEQEDEQH/xAAcAAEAAgMBAQEAAAAAAAAAAAAABQYBBAcDAgj/xABNEAACAQMCAwYEAgUIBQsFAQABAgMABBEFEgYhMQcTIkFRYRQycYEjkUJScqGxFmJzgpKywdEVJDNUkxc0NTZDU2OEorPSJYPC8PEI/8QAGQEBAAMBAQAAAAAAAAAAAAAAAAECAwQF/8QALREAAgIBAwIEBQQDAAAAAAAAAAECEQMSITEEQRNRcYEiMmGx8AUUM8EVodH/2gAMAwEAAhEDEQA/AO40pSgFKUoBSlKAUpSgFKUoBSlKAUpSgFKUoBSlKAUpSgFKUoBSlKAUpSgFKUoBSlKAUpSgFKUoBUfresRWkRkmOB0UD5mPkqjzNb5quadZfFXDXUw3KjNHaqflUKcNJj9YtnB9AKvBLmXCMskpJVHl/lkJPfard87eL4eM/Lu2hyPctz/JRUTd6brEfi3zN5+CUN/6c5P5V1Wlbx6nTxFUc0ui1bucr9f6OS6Zx7dQNtuB3oBwwYbJB9xjn7EV0rRtWiuohJC2R0IPJlPmGHkahOO+G0uYGkRQJkUsrDqwAyUPry6ehqk9nGpmK8VM+CYbGHlkAlD9c8vvW0sePNjc4KmuUcsMuXpsyxZHcXwzsNKUrzz2BSlKAUpSgFKUoBSlKAUpSgFKUoBSlKAUpSgFKUoBSlKAUpSgFKUoBSlKAUpSgFKUoBSlKAUpSgFKVhjgUBmlKUApSlAYNaOhRbLaIf8Ahr+8ZP763jXzCgVQB0AAH25VN7EVvZ90pXzI4UEsQAOpPID6moJPG+lCROzcgqMT9ADmuJ8HoTfWwH/eofy5n9wq08e8YLKht7Y7lP8AtZB0IH6C+o9T9q1uy7SjJcNOR4YgVU+rsMfuXP8AaFengg8OCUpdzxOpyLqOphCG9Pn7/Y6pSteZZD8jIvuVLfu3Co28t70DMM0BP6rwsAf6wc4/KvOUb7nsSk12bJqlUaHjl4Ju51CDuj+uhyvs209V9wT9Ku0ModQykFSAVIOQQehBq08UoclcWeGS9L47H3SlKzNRSlKAwx5cuftXK9W7XJLWVorjT2jdeqtOOhGQchCCCPME11WuR9vGiZSG7UfKe5lx6Nloyfocj+uK1wqLlUjPK5KNxOkcN6jLc26yzwG3Z+YjLhzt/RJIAwSOePKovjvimTTYllW2M0ecSN3oTuySAmRgk5Oeflj3rW7KNb+K0yPccvD+A+evgA2k/VCv76jePh8dqFnpo5oG+Kuh/MTIVT7HJH3Wij8dMOXw2i0cKavNdwCWe2NtuwY1Z9zMpAIYjaNufQ86m6pvFPHkdpMtrbxNc3TEBYkIAUnoHbyOOePIczgVD8Qccalp6pJeWUHdO20GOdiVOCdrHb1wD5Y5HnUeHJvZck60vY6VSoPhfiNNQtPiIEYc3XY5AIZf0cjIweXP3qlS9qc0N6LW6s0iYSRpIfiNwQPtO7OzBG1s+VQscm2l2DnFKzqNK5hrvafMqtLZWTyWynBuZA6xtzxlAB8ufMn7VY+z7jNdUic7O7ljIEiZyvP5WU9cHB69CD9aPHJK2FOLdFspSqNrnaEFuvg9PhN3c5KkBgsSEfNufzx5+Q6ZzyqsYuXBZtLkx2k8QX2noJ7f4YwZVCsiSGUMc88hwCvt1qW7PtdkvrCO4nCB2aQHuwQvhdlGAST0HrXOu1TVtQ+EWG+toY0kkVkkhlZwCmTsYEDmR/A1cuxs/wD0eL9uf/3XraUEsV/UyUm8lfQu9K57L2ivc3RttJtxcsud0sj7IQAcFgQCSueWeWfIGvSz49lhvVs9Ut1geTb3UsUm+Jt3Jc5AIBPLPr1A61n4ci+uJfqVROO+OLjTHXNoskLnEcvf7SWxkqUCHb7euKgdV7ZFSCEwwq07rulRnPdxcyAu4DLMQM9BjP2qVik1aDyRWzOsGuW6v2tyWs7wz2BR0OCDOPPmpBEeCCMHlXQuHtVW7tYbhAQJEV8HqpPVffByM+1co7etJ2ywXIHzqYXPuuXT9xb+zVsMYuemSK5W1G4nVOHb+a4gElxAbdmPKMuHbHkWIAwT6eVV7jHtBj067ht2j37wrSMH292rPtBxg7ujHGR096l+B9V+K0+3mJyxjUSftp4H/wDUDXCuOhJdyzah/wBg909tF9IkG0j+aQD981OLGpTaZGSbjG0fpInly5+nvXPP+UG7+MNmNMbvwM7fiVxt67y+zG33z7deVWHs91X4rTbeQnLd2I5D5lo/AxP1Iz96hez8fFXuoX55h5hbQE/qQgAlfYnH3FUikrtcFm7qmXtCcDPI4GR1x686+qpGudoAS6+DsITd3OSGAYLEhHUM/qPPyGMZzyqJ13tAv9OkQX9lDsfO1oZmPTqMlfmHLkcdaLHJkucUdGvlkMTCAqsm07C6lkB8iyggke2RXK9B7QL99WSyuRb476SKQxo4PhVzlSXPmB5V0vQNWS8to7iIMFkXcA2Nw54IOCRkEEVxHSv+tP8A5yf+7JV8UU1JNdimSTTVHfRXnd/I2P1T/CvSjCsDU8rSYOisPMf/ANr2qrQ6gbSZo3BKZyPUA9CP8fpVitbtJBmNg30PP7jyq84Nb9ikJp7dz3pStHU9Wit13SuB6Dqx+i9aqk26RdySVsa1qS20LSv5DkP1ieij61xaTU5+8Z0kkDEl22Mw6nJOAelSnFfET3bjqqKfw06nnyycdWNXLgzRBZQmW45SyYyPNV6hPr5n7eleljiumx6pK2+x42WUusy6IOoruc8HFN3/ALzL/arTutRmnOJJZJPQMzN+S12hZYZD+JEmfUorf4VvW0EQ/wBmqL+yoH8Kj97CO6hv+fQl/pmSW0sra/Pqck0Dgq4uSC6mGPzZxhj+yh5n6nl9a61penx28SxRLtVRy9T6knzJ9a2qzXJn6ieV78eR3dN0ePAvh58xSlKwOsqXaTpiy2Zkx44iGU+eCQrL9OefsKieyvVyQ9s5yFHeRewJwy/TOD9zU12j3ojsHXzkZY1/Pcf3A1TOzCMm+JHQRPn7lQK9DFHV0stXbg8jNLT10NPdbnWxWa+FNfdeeeuKUpQCovifSBeWk1u3/aIQD+q3VG+zAGpSlFsHucH7GNa+FvZbec7FkRiwY42PCGYg+h278/sirp2e5l+N1aRcmdpBDnORFDkKPuVx/Uqm9o3BdwdVJtYpClyVbeisURnOyTew+UfpHPkxrtGmaakFukCDwJGIwPUAYOfr/jXTllGtS7mGKL4fY4v2Kf6xqks8x3Sd08mT13SMoZvyJH0NXTtvmVdL2nq08QX6jcx/cDVCGk3ug6j3kMEk0XiVCqsyyRt+ixUHY45dR1XzFS/GlnqGqWpuZbeSJYygtrVQWlbewEksgxnkOQGB1PLzN5JPIpXsUi2oONbln7D/APov/wC/L/8AjXOe0m177X5Yv+8ktY/pvjiX/Gr32Q3Mltavb3Ftcxshkm3tEwRgQvhXzL8vlA51SOIBcT6wb1LK77sTQOFMDhysQjB5YwCdpxz8xSG2STE98cUdm4otUTS7mNVARbSZVUDkAsTYAHtiua//AOfz+Ld/sQ/xer5xbrOdLdkt7l2uIXjjiELGRTIjAGVR8gHnmufdjwmsrmRJ7S6AnEaK/cOEUqW5uSBhefX2rOH8ci8/5InUuM79rfT7mWPk6QyFD6NjCn7E5+1c27ArZS11KecgESAnrhizNz9yBn6CusatYLcQSQyfJJG8bY64YYyPeuGaRDqGgXrn4d5o28DbFYxyqDlWVlB2MPQjzYe9RipwlFck5LUk+xe+3F1GmKDjJnj2/YMTj7ZqH0G6aLhOVozhts65HUBpipP5E1ocb2eo6nbfEy27xJGyrb2ygvK28+OWQYyMAADlyyeXrYuzGEvpz2F3bXEeFm3tJGUjdZGPJWPPd4umPKrbRxpfUrzP2Kd2Py3aG5NjDBKfwRJ30pjKj8TbtwpyDzz+yKmeNOEtW1OWOSSK1i7tSq7J2PU5ySV9hUfpel3/AA/eO6wPc27jYxiGd6g5UkAEo6+4xzPPzFutONrq+miis7OeBS6mee4j8KIObBR0JIG3r59PMWm3r1xr1Iglp0yI3t2UiytQxye+5n1PdNmprsw0aBtGhWSKNxKJHlDorByXYeIEc8AAfaq/2zzS3Xd21vbXMhik3vIsLmPmmAqMB4vm5nyx+U92U6k4tI7SW2uYpIUbLSRFYmG8kbWPn4hyx5GqO/BXqWVeK/QvMUQRQqgKoACgDAAHIADyFVbtR0n4nS51UZeMCZPXMZyQPqu4ferZXy6Agg8wRgj1zWEXTTNmrVHCuBuLDb6Nfxg+NMGD1zcAxjA88MN33q76lwfjh74QD8SOISjHUyKe9b8zuX6GqFw3wLMusiJ4ZBbxTs+8qwjdI2LRePo2fDy9zXfMV0ZpJSuPqY4otxp+hwfs94s+F0vUUJ5oglg/alHdch7NsP8AWrotnbnS9BIXlJFau5/pGUsT9mP7q5va8CTDW+5MUnwwuDJv2HujGD3qruxg+S49a7lqdis8MkL/ACyIyN9GBBpmlG1XfcYk6p9tjkXYFADNdyNzcJCoJ5th2csc+5UflUl2+yr8NbL+kZmYeuAhB/eRVW0KO/0G+cfDSTq42HYjFJQDlHRlB2n2PqQa3OPdG1C9iS8ngcOZBHDbRguYotrMXkwM72bH2A6dK0aXiqV7Gavw3Gtzo3ZZ/wBEWv7L/wDuNXLdK/60/wDnJ/7slX/s61VoNN7ue1uka2Qlswt+JudiBEOrN6jHKudWAuU1gXzWV33fxEkpUQOX2sGA5YxnnnGarD5p+5aXET9B1mvK1m3or4ZdyhsMMMMjOGHkfUV61yHSR2s6StwmD4WHysOo9iPMe1UTVdJnt8sykqP00yQPrjmv3rplYxW2PNKG3Ywy4I5N+GcbfWHI5Svj2kbH8ajnkLnlzJ8/8zXYNR4atZzmWBC36wG1v7S4NRn8g7UfL3i+wfP8Qa6o9ZFcROR/p+r5pOin8OqkDCQoJJf0WY+BPdV829yasKXLzt4ssx8h/gB0qatuErdPJ2/ac/4YqYtrVIxhFCj2Fc2TNqd9ztxYY446YrYrMUohfu7nKZAKv+j9/wDOpmO2OAVIYHoQf4V7appyTptf+qw6qfUf5VRL+O6sGyrMFzyZecZ+oPIH61MYrJw6ZnPJLFyrRfE3D1r2UmufxcfzJ88cb+4yp/xFfUnaZgcrfn/Scv7tW/aZfIz/AMhgXL+50IVralqcVuheZwij16n2UdWPsK5hf9ot04xEI4vcDc35ty/dVXu7uSd90rtI582JJ+gHl9BW2PoJvebo5c36tjSrGrZKcXcQm9m3Y2xrkRqfTzY+5/dgVeOzrSDb25mkGHmxtB6hBnb+eSfyqr8McPeISXABA5rGfXyL+3838/SuiwSFz6n/APfyq3VZYqCxQ4HQ9NNz8fLy+Pz7ElGa968oY8Dn1r1rzmeuKUpUAUpSgFKUoBTFKUBis0pQGMUrNKAVis0oBSlKAxUNd8UW0bmMuXdfnWNHk2/tbQcVJ3wYxP3fz7G2fXBx++qR2XX6COS3bwzB2dgfmYcgfqQRgitoY04OT7HNlyuOSMFtd7v7Fv0nWIbpS1u4cDk2MgjPTIPMVvVBotrYzSu0iRNOQ5V3VR4QRlR7kkn3Ne54ltP95h/4i/51Rwt3FOi8ciSqbVktVWn7RNORmRrlQykqw2vyIOCPlqzRSBlDKQQQCCOhB5giuKdvkQF1bMAATDIGOOZwwxn6ZP51OKClLSy2SbjG0dBHaVphOPi0/sv/APGrBpWrQXSb7aVJUzglGDAH0OOh9jULp2kW0ulwieKMobWIyEquQO6BLbsZBHXNcx7DBJ8fL3ee57lu8Plnevd5/nfN++raIuLa7EObUkn3O6YrNa2oahHbxtJO6xovNmY4A/zPtVT/AOVLT+u+bu84734eXus9MbttZKLfCNHJLkulKjLniC3S1+KMgaDAYOgZwQTgYCgk8/bl51GaRx/YXUhjhmywRnO6ORAFXmxLMoAwPeml1wNSLNWar/DvGVpfyyR2shZoxk5VlDDONyEjxDP8R617cQ8V2ljj4qUKx+VAC8h+iKCce9NLuqFqrJqlUte1DT9+2R5YienewSryPQ/LyHuatltexyRiWN1aMjcHVgVI9c9MVLi1ygpJ8GxSqfN2lWIZhG00wT52hgkkRfcuBjHuOVSFhxnaT2kl1FIzQxHbIe7k3KfCcbNuTyYdAetHCS7DUiwUqsaNx9Y3cwht5izkMQDHIowoyfEygdK0rvtS02OQoZmbBwWSN2Qf1gPF9VzTRK6ojXHzLpSoPVOLbO2t0nlmURyAGIrli+RnwKoJP5cvOtbhrjmzv5DHbyHvAM7HUoxA6lc8mx7Gml1dE6ldFlr5dAwIIBB5EEZB+orEsgVSzEAAZJJwAB1JJ6Cqhc9punqWCvJKF+d4YZHjX3LhcY96hRb4Da7m7qXBFtLkqGiP/hnA/snI/KqxedmUufwrhGHo6FT+YJ/hVu4e4ws74lbWYM4GShDI+PXawBI9x61PVuuozQ2s5p9JgybuK/PQ5OvZxdZ5tCfo7/8AwqZ0zgWSPq0Sn1G5j/AVf6VEupyy5ZbH0uHHvGKISy4eVPnct9BtH+NS8MKoMKAK9KVi22dApSlQBSlKAUpSgFKUoBSlKAUpSgFKUoBSlKAUpSgIfijXVsoDIw3EkKi5xuY+/kB1JqmycNXVygvlZI7htskcca7OXlls/OR6/Q+0z2m6W81qrRgsYmLMo67SMEgeeP4Zrd4U4jhntox3iLIqKrozAEFRjIz1B65FdcG4YlOHN7/89zzsqWXO8eR0qtdt/P1RocN61Bekx3cMYukG1w6Ll9vXbkZBHPK+VZ4A06J7MM0UbfiS7WZFJwHIHMio/jS3hupkFn47vIyYiNoUecr9Bjy55rZ4J4iSNVsrhe4lj8C55K3PPM+THOfQ55dcVecbxtwvzry5/wBFMc0syjkp1a1eb229S8AVxXt+/wCcWv8ARS/3lrtdcU7fv+cWv9FL/eWufp/5Ed2f5GSj8D391p0QXUnZGgjZYGj2RkFARGzo2So6cwfpWl2a8Z/DXA0+5t4ocyGMPGuwiQeHEwyd5JGN+fTy5i6cLcW2Y06BnuYk2QRLIrOAylUAZSvXOR6c/KuU6Vavquuma3Ru6+JWZ3xyREKkFj5M20YHXLexrSNyUlPgpLZpxN3ts1V5tQW23ERwqnIZ+eQZLY8yFIA+/rVvveL7D4B7WO3uinctEifBygfLheowDnnn151Xe23hyVbgXsQJRlVZGAz3bpyVm9ARjn0yvuKvegdo1lPbrJLPHE4Ud5HI21gwHPbn5h6EZo68OLSsmPzysrPYO86x3MMqSLGpidN6so3PvEgXI/mqeXr71ReDdEW81Y27lliLXBlCEqWRSx2ZHkTt+wruegcUxXcElwoMcCOyLLKQqyBcZcZ5qucjng8q4x2ZajFHrPeSOqI/xAVmIC+I5XJPTIqYSb1uqIkktKOkfyStNGFxfwCQmOCTZGzkoOWcDzO4hRzJxVV7GrD4y8ub66/FlUrtZueHfduYZ6YUBR6A8q6dxVp5vLCeGMgmWJhGc+EnGU5+hOK452VcVR6bPPFe7o0fbklWJjdMghlAJ5g+nlVYNyhLz/omVRmvItvbzbIbOCQgb1n2qfPDIxYZ9Mqp+1Z4T06S64YMMBxI6zqmTgH8ViVJ8gwyv9aqv2pcQHUY1lt1b4OGTu1kYFe+ldSSUUjO1VUjnj5jU/w/rr2HDMdxEqsyy4wwJGHudreY54Jx74qaaxpd7ITTyP0KxwFxq+kO9rdwsI+8y424mjbABJB+dcAcvyzXYeEbO0SJ5bAqYriQzEqfDuIVSFH6I8Py+RzVZ43OnajprXLyRgrEzwyAgSq2MiMr1OTyKH+POoXsIMkcF1JKdltujKs52pvAIkIJ5YxsBPsPSomlOLlw+5MLjJR5RR9K0z4nWntwSiSXVykmw7T3YeQuoI6AqCv3q9dsfDVrb2MUlvBHEyyqmY0C7lKtybHzcwDk/wCNVbgS+iXXzKzqI2muyrsQFO8uV5n1z++rz253iCxjj3rvaZGVc+IgK+Wx6e9aSb8SKKJLw5Mj+x7hmKe1NxdIs2GaKBZQHSNQcvtRsgFnLc8fxNVjT7RbXiZYoRtRLvagHkHTmo9sMRXQ+xm7j/0UiB13I8xddwyuZGILDyGCOdc6m1CL+Uvfd4vdfFqe8yNmAoXO7pjPnURbc5+jJkkoxJ/t34gcNHZoSE2d7MB+nkkIp9VGCceZI9K6hw7okdpaR28ajaqAPyHjJHjZvUk1yPt00tjPFdp4opYhGXXmoZSSvMfrK3L9k1aoe1GGW1RbcO99IojSAI3+0PLJfG3YD4s56Dyqkot446S8ZVN6ijdmcYTX9qfKr3ar9BvAH5AV+gK/OnZvMttrS/ESKu1riN3YgKWAZT4j6kV+ilORyqvUL4vYnB8vuZpSlYGwpSlAKUpQClKUApSlAKVimaAzSsZpmgM0rGaZoDNKxmmaAzSsZpmgM0rGaZoARUVdcNWkrbpLeIseZO0An6461K5pmpUnHhlZQjL5lZr2OnxQLthjSMeiKFz9cda+LrSoZWDSxRuwxhmRSwxzGCRW5Smp3Y0Rqq2FaWp6RBcqFuYY5QOYEiK2PpkcvtW7WM1BYrn8gdNzn4KD+xy/LpU5ZWMcKBIY0jQdFRQqj7AV75pmpcm+SKSMMgIwRkHkQeh+tQEvA2nM242dvnzxGAP7I5VYM0zRSa4DSZoTaJbvAIGgiMIxiIovdjByMJjHI860DwTp/wDuVt/wU/yqezTNNTQpHhK0cERJ2xxxpn0VFQfuAA/dVWsI9K1cC4EUEr4G7eiiZcfoyL1/PIq2XMCyIySKGRgVZWAKsDyIIPUVSNQ7JdOlbKpJF7RScvsHDY+1Wg13bRWV9kVjtq1aAQwWNtsJWQOyRAYjAUqibV6MS3JR6e4roHBehdxpkFvcIrHu/wAVGAZcuS7KQeRwTj7VrcPdntjZOJIoi0g+V5W3lT6qOgPuBmrXVpzWlRiRGDtyZXf5B6bu3fBW+f6Ncfl0qXutKhlh7iSKNocAd0UBjwpBUbMY5EA/atvNM1m5N9y9IgTwTp/+5W3/AAU/yra1Dhq0uH3z20Mj4C7njVmwM4GSOgyfzqUzTNNT8xSIuz4atIQ4htoUEi7JNsajev6rYHMc+lav8idP/wBytv8Agp/lU9mmaan5ikaraZCYe4MUZh2hBEUXu9o5BdmMYFamk8NWlqxa2t4omPIsqANj03dQPapXNM0tiiGn4SsXZmeztmZiSxMMZLEnJJ5cyTUyowMDp5UzWaW2KQpSlQSKUpQClKUApSlAKUpQEBxpdbLXaJhA8jpHHKXCBCTkuSeRCqGbB64x51Wl4wlfS7VkcCea5jsZZfCwR9zK8g8iSFyvl4xV2m00PcRzF3zGrqqeHu/HjLEbc7sADOf4nMU3B0DfEiQySJcuJJI2KhVcY2vGVUMjDA5g+QPWrxcUtyjTs89d3WFtPdRyzSd1BKxikfejsACrHPNMY6LgYJ5dK9tH053hgme5maRhHJIQ34b5AZkEWNqpzwMDd051tWuibSe9nnnUoyd3MYymG5HIRFLnHLLE+frXjp/DQg2LFcXCwoQUg3oYxjmF3FO82D9XfjljpypaoEHoM82oWMl2Z5InZpzAEbCQiNmVAydJD4ctuz1OMVraLr0t3LpUjM6C4guHmjViEZogu07fQnJ9wRnNWJ+FIvxVjkmiimZmmhjZRG5f5yCVLJu89jL1PrXvqPDkUqwhC8DW/wDsHhKq0Y27CoDKVKleWCCOQqdUSNLIbVe8MGolJpUdJR3TBz+H+DE42g8tu52OPoPIY07PXZX2Wl0zR3kFxAspRignjZsCVMdVYdR5H0qytw+ptpIO8l/EO6WXKGVycZJJXbnCgclAAAAxX1qXDsM81vNICZbdt0bjAY8iCrcuanrjlzFFJdyaZCa5C0eoWUSTXASdroyqJn57Y96hefhAJ6DHpWr2g6u1oIu4uNjwL8RIjyDM8asqmLDHxMw3EHr+GR51Z9Q0RZrmC4Z5FaDf3aqU2HeMPuBUk5HLqPbBr7i0kBp2LuxnwG3bDsAUqFTw9ACeRzzJ9TUKS2sNPcguL5p5Y7WTTpisjvujGfwpV7p5gjj0baBny3V56Lrov7iIq0kf+rXS3EO8qYpY5IEwwHRgHbB88g+QxJ6ZwqkEdtGk05S2YtEGMZ5FSu1js5qAWAxg+LryGNmHh6FL17xFKzSRd1Jg+FhlSGI/W8IGfQVNqqFMg9MhY6pcwNNcGKKC1kRTM/VzJuyc5YHaORNeOn38seoGG/eZHeaRrV1b/VZ49p2w7eiSKDuORuJXqRyqx2uiLHdy3QeQvKiI6kpswmdmAFyMZPn+kfbGvHwvH3sTySzSiF2kgjkZCkbNuGRhAzYDEDcTjNNSFE7VJh7R4W1P4ERSZ7wxCXI27wCSNvXbkEZ9fLHOrtioxeHLUXJuhBGJz1kx4um3P1xyz1xVY1vZLvsSgrmPEOpXCT6kIpLn8H4doWVgYoN8YZ2kUklkHMkBW5A4xXTqr19wnHLLPJ3s6fEKqXCIyBHCrsAyULL4eXhYdamDS5Ek3wQurag7aharE88sU1nJMVtpAochotki7mUAYY9DzyORrcvpZE1PT4hLLseG4Mis/wA5iVChcDluyxzjr71Iz8LxmSGSF5YGghMEXdGPAQ7fCQ6MD8o/KvifhUNJBL8TciSBHRH3REnvPnZt0ZBJ5eWBgYAqdSIpmOOLrZbBFnFvJK6xxylwgQ82LEk4ICq3I9Tio6y1a5vtFEtmyi6KBCcjG+NgsoBwQCQG2nGPEDU5a6GEljlaaaRo0kQCQoQe8YM7HCDxeEAYwABgAc61YeFETv8AZNcL38wuG2tGNkgIO5B3fIEAAg5BA5+dQmqFOzU4ZnjvInAkuo3jkUSwySuJoHC4KFwcuh5sMkg+XoNfgkvNp3fyzTPIRcrkytgbZHVSAOQICjnU/pOhJbmZleRpZmDSyuVLsQu1eQUKAo6ALivPR+H0tbU20Ukuw95hmKF17wkttOzHUk8wetHJbimU+KW8m0rTpba4cXUpUlnYlJCYpJSsi9NpKAcumTUlpvE4uXjmHeI0cF38TbbiNksPdeFl8z4mwfMEHyGJmx4YSGG2iSWbZbNuiyYyT4WUK52cwFYjlg8+ua2I+HoVvWvFUiZou6fB8LDIOWHm3IDPpUuUWKZXdKu+806O+u7uSFpFWUurYiiDHITu8FSoHhJYEnnzFZ7RdZaFIzbziKRFa52lwomSMrmLB6l88vPwn1qQn4KhaCS3WWeO3k35gR0Ea7yS2wlCyjJztDbfapS20hUklfe7GRETxbCEVAwVUwvTxE+LPM01RuxTor/EmpGX/Rr28six3NwitscruR4XkwcdDkDn1HOvO/M6X/wSXEhjuLWWSNicywSRMoDCTGSh3Dk2enoa3ouCYlt4IFmuALeXvoH3R742wwwMx4K+I8iD19OVS2n6MkUjTFnlmZQjSyFS+0EkIAqqqrkk4AGSedNSXApsrPDGpyXdtZxM8gnV5PjCHO7/AFZikoJ/nSFOXoTjpS3kupJNXjtpT3sbolr3jEpGWhSQ4B5DxMcE5xy8hVl0zQYbea4miBD3DK8uTkZUY8I8h1J9ya1F4XQNcsJpw1zJHI5DICrRldhjwnLAVRg5BA5g5OWqNsUyry60Tpl+ySXMNzbw5khmcmSGRVYh1bnuR+vUqQOQHSt3VZpY9Kup0a6jkW2DoZZFOGVS2+PazEAk8weXIcutTLcJQslysryyNdII55WK94VAKqq7VCqACcYXz55r3h4eXY8c0008bRGExymPYFPI4CIuSRyycmp1RFM8CW3WHjk8Wd/jbx/gl/H+t4gDVNGrz9/LFHPP3/8ApQQW+8kwd2ojkkjdmG0nZv5Z3dMVedJ4eW3ZCZp5e7UpCJmUiNTgELtVSxwANzbjjz5nOm3BcLRzo0kzd9OtyW3IHjlUgh4iqDafCPUcvc5hSSDTIziS/lt70tdPNHZusSwTQthLeTPi+IXzDHozZUdMDrV5qvajwqlxvWaadopGRpYdyd25RVUZ8G4A7QSqsAT5czVgFVk00iUnZmlKVUsKUpQClKUApSlAKUpQClKUApSl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B32F9A"/>
                </a:solidFill>
              </a:rPr>
              <a:t>En…</a:t>
            </a:r>
            <a:endParaRPr lang="nl-NL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verbeelden/visualiseren (</a:t>
            </a:r>
            <a:r>
              <a:rPr lang="nl-NL" dirty="0" err="1" smtClean="0">
                <a:solidFill>
                  <a:schemeClr val="tx1"/>
                </a:solidFill>
              </a:rPr>
              <a:t>Omgevingswet-expres</a:t>
            </a:r>
            <a:r>
              <a:rPr lang="nl-NL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vloggen</a:t>
            </a:r>
            <a:r>
              <a:rPr lang="nl-NL" dirty="0" smtClean="0">
                <a:solidFill>
                  <a:schemeClr val="tx1"/>
                </a:solidFill>
              </a:rPr>
              <a:t>/</a:t>
            </a:r>
            <a:r>
              <a:rPr lang="nl-NL" dirty="0" err="1" smtClean="0">
                <a:solidFill>
                  <a:schemeClr val="tx1"/>
                </a:solidFill>
              </a:rPr>
              <a:t>bloggen</a:t>
            </a: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debatten (ideeëntheater)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humor (humorconsult)</a:t>
            </a:r>
          </a:p>
          <a:p>
            <a:pPr>
              <a:buFontTx/>
              <a:buChar char="-"/>
            </a:pPr>
            <a:r>
              <a:rPr lang="nl-NL" dirty="0" err="1" smtClean="0">
                <a:solidFill>
                  <a:schemeClr val="tx1"/>
                </a:solidFill>
              </a:rPr>
              <a:t>appen</a:t>
            </a: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inzetten megadata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lego bijeenkomsten</a:t>
            </a:r>
          </a:p>
          <a:p>
            <a:pPr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Methoden om te blijven inspireren!</a:t>
            </a:r>
          </a:p>
          <a:p>
            <a:pPr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Zie: </a:t>
            </a:r>
            <a:r>
              <a:rPr lang="nl-NL" dirty="0" err="1" smtClean="0">
                <a:solidFill>
                  <a:schemeClr val="tx1"/>
                </a:solidFill>
              </a:rPr>
              <a:t>www.omgevingswettheater.nl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B32F9A"/>
                </a:solidFill>
              </a:rPr>
              <a:t>Wat gaat u doen?</a:t>
            </a:r>
            <a:endParaRPr lang="nl-NL" dirty="0">
              <a:solidFill>
                <a:srgbClr val="B32F9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Wat gaat u morgen doen in het kader van de implementatie van de Omgevingswet?</a:t>
            </a: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Waar zijn op korte termijn successen te boeken?</a:t>
            </a:r>
          </a:p>
          <a:p>
            <a:pPr>
              <a:buNone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4925" y="0"/>
            <a:ext cx="7210425" cy="1233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 </a:t>
            </a:r>
            <a:r>
              <a:rPr lang="nl-NL" b="1" dirty="0" smtClean="0">
                <a:solidFill>
                  <a:srgbClr val="B32F9A"/>
                </a:solidFill>
                <a:latin typeface="+mn-lt"/>
              </a:rPr>
              <a:t>Aanvullingen of vragen?</a:t>
            </a:r>
            <a:endParaRPr lang="nl-NL" b="1" dirty="0">
              <a:solidFill>
                <a:srgbClr val="B32F9A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825625"/>
            <a:ext cx="84963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4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595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595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srgbClr val="92D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600" dirty="0" smtClean="0">
              <a:solidFill>
                <a:srgbClr val="B32F9A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200" dirty="0" smtClean="0"/>
          </a:p>
        </p:txBody>
      </p:sp>
      <p:pic>
        <p:nvPicPr>
          <p:cNvPr id="29389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482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7025"/>
            <a:ext cx="4238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2" descr="Afbeeldingsresultaat voor ide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457450"/>
            <a:ext cx="32607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Omgevingswet</a:t>
            </a:r>
            <a:endParaRPr lang="nl-NL" b="1" dirty="0">
              <a:solidFill>
                <a:srgbClr val="B32F9A"/>
              </a:solidFill>
            </a:endParaRPr>
          </a:p>
        </p:txBody>
      </p:sp>
      <p:pic>
        <p:nvPicPr>
          <p:cNvPr id="4" name="Tijdelijke aanduiding voor inhoud 3" descr="Afbeeldin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9691" y="1600200"/>
            <a:ext cx="5944617" cy="4525963"/>
          </a:xfrm>
        </p:spPr>
      </p:pic>
    </p:spTree>
    <p:extLst>
      <p:ext uri="{BB962C8B-B14F-4D97-AF65-F5344CB8AC3E}">
        <p14:creationId xmlns:p14="http://schemas.microsoft.com/office/powerpoint/2010/main" val="39110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solidFill>
                  <a:srgbClr val="B32F9A"/>
                </a:solidFill>
              </a:rPr>
              <a:t>Doel Omgevingswet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NL" altLang="nl-NL" dirty="0" smtClean="0">
                <a:solidFill>
                  <a:srgbClr val="000000"/>
                </a:solidFill>
              </a:rPr>
              <a:t>Een goede fysieke leefomgeving!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NL" altLang="nl-NL" sz="2400" i="1" dirty="0" smtClean="0">
                <a:solidFill>
                  <a:srgbClr val="000000"/>
                </a:solidFill>
              </a:rPr>
              <a:t>De Omgevingswet:</a:t>
            </a:r>
          </a:p>
          <a:p>
            <a:pPr>
              <a:buFontTx/>
              <a:buChar char="-"/>
            </a:pPr>
            <a:r>
              <a:rPr lang="nl-NL" altLang="nl-NL" sz="2400" i="1" dirty="0" smtClean="0">
                <a:solidFill>
                  <a:srgbClr val="000000"/>
                </a:solidFill>
              </a:rPr>
              <a:t>bereiken, in stand houden van een </a:t>
            </a:r>
            <a:r>
              <a:rPr lang="nl-NL" altLang="nl-NL" sz="2400" i="1" u="sng" dirty="0" smtClean="0">
                <a:solidFill>
                  <a:srgbClr val="000000"/>
                </a:solidFill>
              </a:rPr>
              <a:t>veilige</a:t>
            </a:r>
            <a:r>
              <a:rPr lang="nl-NL" altLang="nl-NL" sz="2400" i="1" dirty="0" smtClean="0">
                <a:solidFill>
                  <a:srgbClr val="000000"/>
                </a:solidFill>
              </a:rPr>
              <a:t> en gezonde fysieke leefomgeving en een goede omgevingskwaliteit</a:t>
            </a:r>
          </a:p>
          <a:p>
            <a:pPr>
              <a:buFontTx/>
              <a:buChar char="-"/>
            </a:pPr>
            <a:r>
              <a:rPr lang="nl-NL" altLang="nl-NL" sz="2400" i="1" dirty="0" smtClean="0">
                <a:solidFill>
                  <a:srgbClr val="000000"/>
                </a:solidFill>
              </a:rPr>
              <a:t>doelmatig beheren, gebruiken en ontwikkelen van de fysieke leefomgeving ter vervulling van maatschappelijke doelen</a:t>
            </a:r>
          </a:p>
        </p:txBody>
      </p:sp>
    </p:spTree>
    <p:extLst>
      <p:ext uri="{BB962C8B-B14F-4D97-AF65-F5344CB8AC3E}">
        <p14:creationId xmlns:p14="http://schemas.microsoft.com/office/powerpoint/2010/main" val="2901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Instrumenten</a:t>
            </a:r>
            <a:endParaRPr lang="nl-NL" b="1" dirty="0">
              <a:solidFill>
                <a:srgbClr val="B32F9A"/>
              </a:solidFill>
            </a:endParaRPr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" y="1197622"/>
            <a:ext cx="8245784" cy="53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971" b="1877"/>
          <a:stretch/>
        </p:blipFill>
        <p:spPr>
          <a:xfrm>
            <a:off x="395536" y="1412776"/>
            <a:ext cx="8498812" cy="518457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115616" y="260648"/>
            <a:ext cx="72105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>
                <a:solidFill>
                  <a:srgbClr val="B32F9A"/>
                </a:solidFill>
              </a:rPr>
              <a:t>Het ‘wetgevingshuis’</a:t>
            </a:r>
            <a:endParaRPr lang="nl-NL" sz="3600" dirty="0">
              <a:solidFill>
                <a:srgbClr val="B32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Digitaal Stelsel Omgevingswet (DSO)</a:t>
            </a:r>
            <a:endParaRPr lang="nl-NL" b="1" dirty="0">
              <a:solidFill>
                <a:srgbClr val="B32F9A"/>
              </a:solidFill>
            </a:endParaRPr>
          </a:p>
        </p:txBody>
      </p:sp>
      <p:pic>
        <p:nvPicPr>
          <p:cNvPr id="214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7" y="1278542"/>
            <a:ext cx="8104173" cy="53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B32F9A"/>
                </a:solidFill>
              </a:rPr>
              <a:t>Meer dan alleen wetgeving</a:t>
            </a:r>
            <a:endParaRPr lang="nl-NL" altLang="nl-NL" b="1" dirty="0" smtClean="0">
              <a:solidFill>
                <a:srgbClr val="B32F9A"/>
              </a:solidFill>
            </a:endParaRPr>
          </a:p>
        </p:txBody>
      </p:sp>
      <p:graphicFrame>
        <p:nvGraphicFramePr>
          <p:cNvPr id="4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5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724943"/>
          </a:xfrm>
        </p:spPr>
        <p:txBody>
          <a:bodyPr>
            <a:noAutofit/>
          </a:bodyPr>
          <a:lstStyle/>
          <a:p>
            <a:r>
              <a:rPr lang="nl-NL" b="1" dirty="0" smtClean="0">
                <a:solidFill>
                  <a:srgbClr val="B32F9A"/>
                </a:solidFill>
              </a:rPr>
              <a:t>Veranderingen en gevolgen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Andere </a:t>
            </a:r>
            <a:r>
              <a:rPr lang="nl-NL" dirty="0" err="1" smtClean="0">
                <a:solidFill>
                  <a:schemeClr val="tx1"/>
                </a:solidFill>
              </a:rPr>
              <a:t>mindset</a:t>
            </a:r>
            <a:r>
              <a:rPr lang="nl-NL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van ‘toetsen’ naar ‘begeleiden/adviseren’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van </a:t>
            </a:r>
            <a:r>
              <a:rPr lang="nl-NL" dirty="0" err="1" smtClean="0">
                <a:solidFill>
                  <a:schemeClr val="tx1"/>
                </a:solidFill>
              </a:rPr>
              <a:t>nee-tenzij</a:t>
            </a:r>
            <a:r>
              <a:rPr lang="nl-NL" dirty="0" smtClean="0">
                <a:solidFill>
                  <a:schemeClr val="tx1"/>
                </a:solidFill>
              </a:rPr>
              <a:t>, naar </a:t>
            </a:r>
            <a:r>
              <a:rPr lang="nl-NL" dirty="0" err="1" smtClean="0">
                <a:solidFill>
                  <a:schemeClr val="tx1"/>
                </a:solidFill>
              </a:rPr>
              <a:t>ja-mits</a:t>
            </a: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niet de norm staat centraal, maar </a:t>
            </a:r>
            <a:r>
              <a:rPr lang="nl-NL" dirty="0" smtClean="0"/>
              <a:t>de activiteit</a:t>
            </a: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zoeken naar oplossingen in voortraject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maatwerk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goed werkende ketens</a:t>
            </a:r>
          </a:p>
          <a:p>
            <a:pPr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NL" dirty="0" smtClean="0"/>
              <a:t>digitaal werken</a:t>
            </a:r>
          </a:p>
          <a:p>
            <a:pPr>
              <a:buFontTx/>
              <a:buChar char="-"/>
            </a:pPr>
            <a:endParaRPr lang="nl-NL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607</Words>
  <Application>Microsoft Office PowerPoint</Application>
  <PresentationFormat>Diavoorstelling (4:3)</PresentationFormat>
  <Paragraphs>178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13</vt:i4>
      </vt:variant>
      <vt:variant>
        <vt:lpstr>Diatitels</vt:lpstr>
      </vt:variant>
      <vt:variant>
        <vt:i4>22</vt:i4>
      </vt:variant>
    </vt:vector>
  </HeadingPairs>
  <TitlesOfParts>
    <vt:vector size="35" baseType="lpstr">
      <vt:lpstr>Office-thema</vt:lpstr>
      <vt:lpstr>1_Aangepast ontwerp</vt:lpstr>
      <vt:lpstr>2_Aangepast ontwerp</vt:lpstr>
      <vt:lpstr>3_Aangepast ontwerp</vt:lpstr>
      <vt:lpstr>4_Aangepast ontwerp</vt:lpstr>
      <vt:lpstr>5_Aangepast ontwerp</vt:lpstr>
      <vt:lpstr>6_Aangepast ontwerp</vt:lpstr>
      <vt:lpstr>7_Aangepast ontwerp</vt:lpstr>
      <vt:lpstr>8_Aangepast ontwerp</vt:lpstr>
      <vt:lpstr>9_Aangepast ontwerp</vt:lpstr>
      <vt:lpstr>10_Aangepast ontwerp</vt:lpstr>
      <vt:lpstr>11_Aangepast ontwerp</vt:lpstr>
      <vt:lpstr>12_Aangepast ontwerp</vt:lpstr>
      <vt:lpstr>Workshop: Wat verandert er voor mij?</vt:lpstr>
      <vt:lpstr>Programma</vt:lpstr>
      <vt:lpstr>Omgevingswet</vt:lpstr>
      <vt:lpstr>Doel Omgevingswet</vt:lpstr>
      <vt:lpstr>Instrumenten</vt:lpstr>
      <vt:lpstr>PowerPoint-presentatie</vt:lpstr>
      <vt:lpstr>Digitaal Stelsel Omgevingswet (DSO)</vt:lpstr>
      <vt:lpstr>Meer dan alleen wetgeving</vt:lpstr>
      <vt:lpstr>Veranderingen en gevolgen </vt:lpstr>
      <vt:lpstr>Algemene veranderingen</vt:lpstr>
      <vt:lpstr>Rol externe veiligheidsadviseur</vt:lpstr>
      <vt:lpstr> Invulling rol </vt:lpstr>
      <vt:lpstr>Uw rol</vt:lpstr>
      <vt:lpstr> Houding bepaalt gedrag </vt:lpstr>
      <vt:lpstr>Competenties</vt:lpstr>
      <vt:lpstr>Competenties specialisten </vt:lpstr>
      <vt:lpstr>Welke algemene competenties kiest u?  </vt:lpstr>
      <vt:lpstr>Verandering: wat maakt het succes?</vt:lpstr>
      <vt:lpstr>Hoe maak je veranderen ook leuk…..</vt:lpstr>
      <vt:lpstr>En…</vt:lpstr>
      <vt:lpstr>Wat gaat u doen?</vt:lpstr>
      <vt:lpstr> Aanvullingen of vragen?</vt:lpstr>
    </vt:vector>
  </TitlesOfParts>
  <Company>interra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Jur van der Velde</dc:creator>
  <cp:lastModifiedBy>Boon-us coaching</cp:lastModifiedBy>
  <cp:revision>219</cp:revision>
  <cp:lastPrinted>2016-01-24T17:53:16Z</cp:lastPrinted>
  <dcterms:created xsi:type="dcterms:W3CDTF">2016-01-22T09:50:17Z</dcterms:created>
  <dcterms:modified xsi:type="dcterms:W3CDTF">2017-12-11T13:14:07Z</dcterms:modified>
</cp:coreProperties>
</file>